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01" r:id="rId2"/>
    <p:sldId id="262" r:id="rId3"/>
    <p:sldId id="265" r:id="rId4"/>
    <p:sldId id="274" r:id="rId5"/>
    <p:sldId id="307" r:id="rId6"/>
    <p:sldId id="308" r:id="rId7"/>
    <p:sldId id="306" r:id="rId8"/>
    <p:sldId id="309" r:id="rId9"/>
    <p:sldId id="305" r:id="rId10"/>
    <p:sldId id="311" r:id="rId11"/>
    <p:sldId id="312" r:id="rId12"/>
    <p:sldId id="310" r:id="rId13"/>
    <p:sldId id="304" r:id="rId14"/>
    <p:sldId id="303" r:id="rId15"/>
    <p:sldId id="302" r:id="rId16"/>
    <p:sldId id="313" r:id="rId17"/>
    <p:sldId id="314" r:id="rId18"/>
    <p:sldId id="315" r:id="rId19"/>
    <p:sldId id="316" r:id="rId20"/>
    <p:sldId id="317" r:id="rId21"/>
    <p:sldId id="318" r:id="rId22"/>
    <p:sldId id="319" r:id="rId23"/>
    <p:sldId id="293" r:id="rId24"/>
    <p:sldId id="300" r:id="rId2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01"/>
            <p14:sldId id="262"/>
            <p14:sldId id="265"/>
            <p14:sldId id="274"/>
            <p14:sldId id="307"/>
            <p14:sldId id="308"/>
            <p14:sldId id="306"/>
            <p14:sldId id="309"/>
            <p14:sldId id="305"/>
            <p14:sldId id="311"/>
            <p14:sldId id="312"/>
            <p14:sldId id="310"/>
            <p14:sldId id="304"/>
            <p14:sldId id="303"/>
            <p14:sldId id="302"/>
            <p14:sldId id="313"/>
            <p14:sldId id="314"/>
            <p14:sldId id="315"/>
            <p14:sldId id="316"/>
            <p14:sldId id="317"/>
            <p14:sldId id="318"/>
            <p14:sldId id="319"/>
          </p14:sldIdLst>
        </p14:section>
        <p14:section name="Untitled Section" id="{0F1CB131-A6BD-43D0-B8D4-1F27CEF7A05E}">
          <p14:sldIdLst>
            <p14:sldId id="293"/>
            <p14:sldId id="300"/>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111" d="100"/>
          <a:sy n="111" d="100"/>
        </p:scale>
        <p:origin x="-128" y="-624"/>
      </p:cViewPr>
      <p:guideLst>
        <p:guide orient="horz" pos="4202"/>
        <p:guide pos="4286"/>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commentAuthors" Target="commentAuthors.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9/29/15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1187057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de-DE" sz="1000" dirty="0" smtClean="0">
                <a:solidFill>
                  <a:srgbClr val="5075BC"/>
                </a:solidFill>
              </a:rPr>
              <a:t>Steuerurteile: Steuerberater haften für Fehler</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de-DE" sz="1000" dirty="0" smtClean="0">
                <a:solidFill>
                  <a:srgbClr val="5075BC"/>
                </a:solidFill>
              </a:rPr>
              <a:t>Steuerurteile: Steuerberater haften für Fehler</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de-DE" sz="1000" dirty="0" smtClean="0">
                <a:solidFill>
                  <a:srgbClr val="5075BC"/>
                </a:solidFill>
              </a:rPr>
              <a:t>Steuerurteile: Steuerberater haften für Fehler</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de-DE" sz="1000" dirty="0" smtClean="0">
                <a:solidFill>
                  <a:srgbClr val="5075BC"/>
                </a:solidFill>
              </a:rPr>
              <a:t>Steuerurteile: Steuerberater haften für Fehler</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de-DE" sz="1000" dirty="0" smtClean="0">
                <a:solidFill>
                  <a:srgbClr val="5075BC"/>
                </a:solidFill>
              </a:rPr>
              <a:t>Steuerurteile: Steuerberater haften für Fehler</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de-DE" sz="1000" dirty="0" smtClean="0">
                <a:solidFill>
                  <a:srgbClr val="5075BC"/>
                </a:solidFill>
              </a:rPr>
              <a:t>Steuerurteile: Steuerberater haften für Fehler</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de-DE" sz="1000" dirty="0" smtClean="0">
                <a:solidFill>
                  <a:srgbClr val="5075BC"/>
                </a:solidFill>
              </a:rPr>
              <a:t>Steuerurteile: Steuerberater haften für Fehler</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www.handelsblatt.com/finanzen/recht-steuern/urteile-entscheidungen/steuerurteile-steuerberater-haften-fuer-fehler-/8503204.html?slp=false&amp;p=6&amp;a=false" TargetMode="External"/><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eclass.uoa.gr/courses/GS208/"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hyperlink" Target="http://www.welt.de/finanzen/geldanlage/article106263417/Ausgaben-fuer-Versicherungen-richtig-anrechnen.html" TargetMode="External"/><Relationship Id="rId4" Type="http://schemas.openxmlformats.org/officeDocument/2006/relationships/hyperlink" Target="http://www.taz.de/!5026580/" TargetMode="External"/><Relationship Id="rId5" Type="http://schemas.openxmlformats.org/officeDocument/2006/relationships/hyperlink" Target="http://www.taz.de/picture/79127/624/amazon-paket.jpg" TargetMode="External"/><Relationship Id="rId6" Type="http://schemas.openxmlformats.org/officeDocument/2006/relationships/hyperlink" Target="http://www.ksta.de/image/view/2011/5/5/12521708,11398229,dmData,maxh,114,maxw,152,wi_Photovoltaik_Solarenergie+Symbol+(1307180045104).jpg" TargetMode="External"/><Relationship Id="rId7" Type="http://schemas.openxmlformats.org/officeDocument/2006/relationships/hyperlink" Target="http://www.wiwo.de/finanzen/steuern-recht/singapur-steuerfluechtlinge-ziehts-nach-fernost/7011228.html" TargetMode="Externa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www.handelsblatt.com/finanzen/recht-steuern/urteile-entscheidungen/steuerurteile-steuerberater-haften-fuer-fehler-/8503204.html?slp=false&amp;p=4&amp;a=false" TargetMode="External"/><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n-US" b="1" dirty="0" err="1" smtClean="0">
                <a:solidFill>
                  <a:srgbClr val="5075BC"/>
                </a:solidFill>
              </a:rPr>
              <a:t>Empirische</a:t>
            </a:r>
            <a:r>
              <a:rPr lang="en-US" b="1" dirty="0" smtClean="0">
                <a:solidFill>
                  <a:srgbClr val="5075BC"/>
                </a:solidFill>
              </a:rPr>
              <a:t> </a:t>
            </a:r>
            <a:r>
              <a:rPr lang="en-US" b="1" dirty="0" err="1" smtClean="0">
                <a:solidFill>
                  <a:srgbClr val="5075BC"/>
                </a:solidFill>
              </a:rPr>
              <a:t>Sprachforschung</a:t>
            </a:r>
            <a:endParaRPr lang="el-GR" b="1"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n-US" sz="2800" dirty="0" err="1" smtClean="0">
                <a:solidFill>
                  <a:srgbClr val="5075BC"/>
                </a:solidFill>
              </a:rPr>
              <a:t>Steuerurteile</a:t>
            </a:r>
            <a:r>
              <a:rPr lang="el-GR" sz="2800" dirty="0" smtClean="0">
                <a:solidFill>
                  <a:srgbClr val="5075BC"/>
                </a:solidFill>
                <a:latin typeface="+mj-lt"/>
                <a:ea typeface="+mj-ea"/>
                <a:cs typeface="+mj-cs"/>
              </a:rPr>
              <a:t>:</a:t>
            </a:r>
            <a:r>
              <a:rPr lang="de-DE" sz="2800" dirty="0" smtClean="0">
                <a:solidFill>
                  <a:srgbClr val="5075BC"/>
                </a:solidFill>
                <a:latin typeface="+mj-lt"/>
                <a:ea typeface="+mj-ea"/>
                <a:cs typeface="+mj-cs"/>
              </a:rPr>
              <a:t> </a:t>
            </a:r>
            <a:r>
              <a:rPr lang="en-US" sz="2800" dirty="0" err="1" smtClean="0"/>
              <a:t>Steuerberater</a:t>
            </a:r>
            <a:r>
              <a:rPr lang="en-US" sz="2800" dirty="0" smtClean="0"/>
              <a:t> </a:t>
            </a:r>
            <a:r>
              <a:rPr lang="en-US" sz="2800" dirty="0" err="1" smtClean="0"/>
              <a:t>haften</a:t>
            </a:r>
            <a:r>
              <a:rPr lang="en-US" sz="2800" dirty="0" smtClean="0"/>
              <a:t> </a:t>
            </a:r>
            <a:r>
              <a:rPr lang="en-US" sz="2800" dirty="0" err="1" smtClean="0"/>
              <a:t>für</a:t>
            </a:r>
            <a:r>
              <a:rPr lang="en-US" sz="2800" dirty="0" smtClean="0"/>
              <a:t> </a:t>
            </a:r>
            <a:r>
              <a:rPr lang="en-US" sz="2800" dirty="0" err="1" smtClean="0"/>
              <a:t>Fehler</a:t>
            </a:r>
            <a:endParaRPr lang="en-US" sz="2800" dirty="0" smtClean="0"/>
          </a:p>
          <a:p>
            <a:endParaRPr lang="en-US" sz="2800" dirty="0" smtClean="0">
              <a:latin typeface="Calibri" charset="0"/>
            </a:endParaRPr>
          </a:p>
          <a:p>
            <a:r>
              <a:rPr lang="en-US" sz="2800" dirty="0">
                <a:latin typeface="Calibri" charset="0"/>
              </a:rPr>
              <a:t>Dr. Christina </a:t>
            </a:r>
            <a:r>
              <a:rPr lang="en-US" sz="2800" dirty="0" err="1">
                <a:latin typeface="Calibri" charset="0"/>
              </a:rPr>
              <a:t>Alexandris</a:t>
            </a:r>
            <a:r>
              <a:rPr lang="en-US" sz="2800" dirty="0">
                <a:latin typeface="Calibri" charset="0"/>
              </a:rPr>
              <a:t> </a:t>
            </a:r>
            <a:endParaRPr lang="el-GR" sz="2800" dirty="0">
              <a:latin typeface="Calibri" charset="0"/>
            </a:endParaRPr>
          </a:p>
          <a:p>
            <a:r>
              <a:rPr lang="en-US" sz="2800" dirty="0" err="1">
                <a:latin typeface="Calibri" charset="0"/>
              </a:rPr>
              <a:t>Nationale</a:t>
            </a:r>
            <a:r>
              <a:rPr lang="en-US" sz="2800" dirty="0">
                <a:latin typeface="Calibri" charset="0"/>
              </a:rPr>
              <a:t> </a:t>
            </a:r>
            <a:r>
              <a:rPr lang="en-US" sz="2800" dirty="0" err="1">
                <a:latin typeface="Calibri" charset="0"/>
              </a:rPr>
              <a:t>Universität</a:t>
            </a:r>
            <a:r>
              <a:rPr lang="en-US" sz="2800" dirty="0">
                <a:latin typeface="Calibri" charset="0"/>
              </a:rPr>
              <a:t> </a:t>
            </a:r>
            <a:r>
              <a:rPr lang="en-US" sz="2800" dirty="0" err="1">
                <a:latin typeface="Calibri" charset="0"/>
              </a:rPr>
              <a:t>Athen</a:t>
            </a:r>
            <a:endParaRPr lang="en-US" sz="2800" dirty="0">
              <a:latin typeface="Calibri" charset="0"/>
            </a:endParaRPr>
          </a:p>
          <a:p>
            <a:r>
              <a:rPr lang="en-US" sz="2800" dirty="0">
                <a:latin typeface="Calibri" charset="0"/>
              </a:rPr>
              <a:t>Deutsche </a:t>
            </a:r>
            <a:r>
              <a:rPr lang="en-US" sz="2800" dirty="0" err="1">
                <a:latin typeface="Calibri" charset="0"/>
              </a:rPr>
              <a:t>Sprache</a:t>
            </a:r>
            <a:r>
              <a:rPr lang="en-US" sz="2800" dirty="0">
                <a:latin typeface="Calibri" charset="0"/>
              </a:rPr>
              <a:t> und </a:t>
            </a:r>
            <a:r>
              <a:rPr lang="en-US" sz="2800" dirty="0" err="1">
                <a:latin typeface="Calibri" charset="0"/>
              </a:rPr>
              <a:t>Literatur</a:t>
            </a:r>
            <a:endParaRPr lang="el-GR" sz="2800" dirty="0">
              <a:latin typeface="Calibri" charset="0"/>
            </a:endParaRPr>
          </a:p>
          <a:p>
            <a:endParaRPr lang="el-GR" sz="2800" dirty="0" smtClean="0"/>
          </a:p>
        </p:txBody>
      </p:sp>
    </p:spTree>
    <p:extLst>
      <p:ext uri="{BB962C8B-B14F-4D97-AF65-F5344CB8AC3E}">
        <p14:creationId xmlns:p14="http://schemas.microsoft.com/office/powerpoint/2010/main" val="158317526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de-DE" b="1" dirty="0"/>
              <a:t>Internethandel-Plattformen müssen mit Steuerfahndung </a:t>
            </a:r>
            <a:r>
              <a:rPr lang="de-DE" b="1" dirty="0" smtClean="0"/>
              <a:t>kooperieren 1/2</a:t>
            </a:r>
            <a:endParaRPr lang="el-GR" b="1" dirty="0"/>
          </a:p>
        </p:txBody>
      </p:sp>
      <p:sp>
        <p:nvSpPr>
          <p:cNvPr id="3" name="Θέση περιεχομένου 2"/>
          <p:cNvSpPr>
            <a:spLocks noGrp="1"/>
          </p:cNvSpPr>
          <p:nvPr>
            <p:ph idx="1"/>
          </p:nvPr>
        </p:nvSpPr>
        <p:spPr/>
        <p:txBody>
          <a:bodyPr>
            <a:normAutofit/>
          </a:bodyPr>
          <a:lstStyle/>
          <a:p>
            <a:pPr marL="0" indent="0">
              <a:buNone/>
            </a:pPr>
            <a:r>
              <a:rPr lang="de-DE" sz="2800" dirty="0"/>
              <a:t>Internetplattformen wie Amazon und </a:t>
            </a:r>
            <a:r>
              <a:rPr lang="de-DE" sz="2800" dirty="0" err="1"/>
              <a:t>Ebay</a:t>
            </a:r>
            <a:r>
              <a:rPr lang="de-DE" sz="2800" dirty="0"/>
              <a:t> müssen mit der deutschen Steuerfahndung grundsätzlich zusammenarbeiten und Auskunft über die Umsätze und Kontaktdaten ihrer Händler geben. Eine deutsche Tochtergesellschaft könne sich nicht auf Geheimhaltung der Daten berufen, die sie mit dem Mutterhaus in Luxemburg vereinbart habe, entschied der Bundesfinanzhof in einem am 10. Juli veröffentlichten Urteil (Az.: II R 15/12).</a:t>
            </a:r>
            <a:endParaRPr lang="el-GR" sz="2800" dirty="0"/>
          </a:p>
        </p:txBody>
      </p:sp>
    </p:spTree>
    <p:extLst>
      <p:ext uri="{BB962C8B-B14F-4D97-AF65-F5344CB8AC3E}">
        <p14:creationId xmlns:p14="http://schemas.microsoft.com/office/powerpoint/2010/main" val="36817946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de-DE" b="1" dirty="0"/>
              <a:t>Internethandel-Plattformen müssen mit Steuerfahndung </a:t>
            </a:r>
            <a:r>
              <a:rPr lang="de-DE" b="1" dirty="0" smtClean="0"/>
              <a:t>kooperieren 2/2</a:t>
            </a:r>
            <a:endParaRPr lang="el-GR" b="1" dirty="0"/>
          </a:p>
        </p:txBody>
      </p:sp>
      <p:sp>
        <p:nvSpPr>
          <p:cNvPr id="3" name="Θέση περιεχομένου 2"/>
          <p:cNvSpPr>
            <a:spLocks noGrp="1"/>
          </p:cNvSpPr>
          <p:nvPr>
            <p:ph idx="1"/>
          </p:nvPr>
        </p:nvSpPr>
        <p:spPr/>
        <p:txBody>
          <a:bodyPr>
            <a:normAutofit fontScale="85000" lnSpcReduction="10000"/>
          </a:bodyPr>
          <a:lstStyle/>
          <a:p>
            <a:r>
              <a:rPr lang="de-DE" sz="2800" dirty="0"/>
              <a:t>Im umstrittenen Fall wollte die Steuerfahndung von einer Plattform erfahren, welche ihrer Nutzer einen Umsatz von mehr als 17.500 Euro pro Jahr erzielt hatten. Dabei sollte das Unternehmen Name und Anschrift der Händler ebenso angeben wie deren Bankverbindung. Außerdem sollte eine Aufstellung der einzelnen Verkäufe vorgelegt werden, weil ab einem Umsatz von mehr als 17.500 Euro pro Jahr Umsatzsteuer zu zahlen ist.</a:t>
            </a:r>
            <a:br>
              <a:rPr lang="de-DE" sz="2800" dirty="0"/>
            </a:br>
            <a:r>
              <a:rPr lang="de-DE" sz="2800" dirty="0"/>
              <a:t>Das deutsche Tochterunternehmen verweigerte diese Auskunft und verwies auf die vereinbarte Geheimhaltung mit dem Mutterhaus in Luxemburg. Zu Unrecht, wie der BFH entschied. Nun muss die Vorinstanz prüfen, ob die deutsche Firma Zugriff auf die in Luxemburg gespeicherten Daten hat.</a:t>
            </a:r>
            <a:endParaRPr lang="en-US" sz="2800" dirty="0"/>
          </a:p>
        </p:txBody>
      </p:sp>
    </p:spTree>
    <p:extLst>
      <p:ext uri="{BB962C8B-B14F-4D97-AF65-F5344CB8AC3E}">
        <p14:creationId xmlns:p14="http://schemas.microsoft.com/office/powerpoint/2010/main" val="353462076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uch private Solaranlagen bringen unternehmerische Vorteile Private Betreiber einer Solaranlage können unternehmerische Vorteile bei der Mehrwertsteuer nutzen. Der sogenannte Vorsteuerabzug ist zulässig, wenn die Anlage „zur Erzielung nachhaltiger Einnahmen betrieben wird“, wie am 20. Juni der Europäische Gerichtshof (EuGH) in Luxemburg entschied (Az.: C-219/12). In einem österreichischen Fall bestätigen die obersten EU-Richter damit die in Deutschland gültige Rechtsprechung des Bundesfinanzhofs. Im entschiedenen Fall hatte ein Österreicher 2005 eine Phototovoltaik auf dem Dach seines Wohnhauses installiert. Der dort erzeugte Strom wurde in vollem Umfang ins örtliche Netz eingespeist, den selbst benötigten Strom kaufte er von dort zurück. Beim Finanzamt beantragte er eine Rückerstattung der beim Kauf der Anlage gezahlten Umsatzsteuer. Quelle: dpa" title="Bild: Solaranlagen und 2 Techniker">
            <a:hlinkClick r:id="rId3" tooltip="&quot;Nächstes Bild&quot;"/>
          </p:cNvPr>
          <p:cNvPicPr/>
          <p:nvPr/>
        </p:nvPicPr>
        <p:blipFill>
          <a:blip r:embed="rId4" cstate="print"/>
          <a:srcRect/>
          <a:stretch>
            <a:fillRect/>
          </a:stretch>
        </p:blipFill>
        <p:spPr bwMode="auto">
          <a:xfrm>
            <a:off x="381000" y="188640"/>
            <a:ext cx="8382000" cy="5486400"/>
          </a:xfrm>
          <a:prstGeom prst="rect">
            <a:avLst/>
          </a:prstGeom>
          <a:noFill/>
          <a:ln w="9525">
            <a:noFill/>
            <a:miter lim="800000"/>
            <a:headEnd/>
            <a:tailEnd/>
          </a:ln>
        </p:spPr>
      </p:pic>
      <p:sp>
        <p:nvSpPr>
          <p:cNvPr id="2" name="Rectangle 1"/>
          <p:cNvSpPr/>
          <p:nvPr/>
        </p:nvSpPr>
        <p:spPr>
          <a:xfrm>
            <a:off x="0" y="5877272"/>
            <a:ext cx="9144000" cy="369332"/>
          </a:xfrm>
          <a:prstGeom prst="rect">
            <a:avLst/>
          </a:prstGeom>
        </p:spPr>
        <p:txBody>
          <a:bodyPr wrap="square">
            <a:spAutoFit/>
          </a:bodyPr>
          <a:lstStyle/>
          <a:p>
            <a:pPr algn="ctr"/>
            <a:r>
              <a:rPr lang="el-GR" b="1" dirty="0" smtClean="0"/>
              <a:t>Εικόνα</a:t>
            </a:r>
            <a:r>
              <a:rPr lang="de-DE" b="1" dirty="0"/>
              <a:t> </a:t>
            </a:r>
            <a:r>
              <a:rPr lang="de-DE" b="1" dirty="0" smtClean="0"/>
              <a:t>4: </a:t>
            </a:r>
            <a:r>
              <a:rPr lang="en-US" dirty="0" err="1" smtClean="0"/>
              <a:t>Techniker</a:t>
            </a:r>
            <a:r>
              <a:rPr lang="en-US" dirty="0" smtClean="0"/>
              <a:t> </a:t>
            </a:r>
            <a:r>
              <a:rPr lang="en-US" dirty="0" err="1"/>
              <a:t>montieren</a:t>
            </a:r>
            <a:r>
              <a:rPr lang="en-US" dirty="0"/>
              <a:t> </a:t>
            </a:r>
            <a:r>
              <a:rPr lang="en-US" dirty="0" err="1"/>
              <a:t>Solarmodule</a:t>
            </a:r>
            <a:r>
              <a:rPr lang="en-US" dirty="0"/>
              <a:t> auf </a:t>
            </a:r>
            <a:r>
              <a:rPr lang="en-US" dirty="0" err="1"/>
              <a:t>einem</a:t>
            </a:r>
            <a:r>
              <a:rPr lang="en-US" dirty="0"/>
              <a:t> </a:t>
            </a:r>
            <a:r>
              <a:rPr lang="en-US" dirty="0" err="1"/>
              <a:t>Dach</a:t>
            </a:r>
            <a:endParaRPr lang="en-US" dirty="0"/>
          </a:p>
        </p:txBody>
      </p:sp>
    </p:spTree>
    <p:extLst>
      <p:ext uri="{BB962C8B-B14F-4D97-AF65-F5344CB8AC3E}">
        <p14:creationId xmlns:p14="http://schemas.microsoft.com/office/powerpoint/2010/main" val="379129673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de-DE" b="1" dirty="0"/>
              <a:t>Auch private Solaranlagen bringen unternehmerische Vorteile </a:t>
            </a:r>
            <a:endParaRPr lang="el-GR" b="1" dirty="0"/>
          </a:p>
        </p:txBody>
      </p:sp>
      <p:sp>
        <p:nvSpPr>
          <p:cNvPr id="3" name="Θέση περιεχομένου 2"/>
          <p:cNvSpPr>
            <a:spLocks noGrp="1"/>
          </p:cNvSpPr>
          <p:nvPr>
            <p:ph idx="1"/>
          </p:nvPr>
        </p:nvSpPr>
        <p:spPr/>
        <p:txBody>
          <a:bodyPr>
            <a:normAutofit fontScale="85000" lnSpcReduction="20000"/>
          </a:bodyPr>
          <a:lstStyle/>
          <a:p>
            <a:r>
              <a:rPr lang="de-DE" sz="2800" dirty="0"/>
              <a:t>Private Betreiber einer Solaranlage können unternehmerische Vorteile bei der Mehrwertsteuer nutzen. Der sogenannte Vorsteuerabzug ist zulässig, wenn die Anlage „zur Erzielung nachhaltiger Einnahmen betrieben wird“, wie am 20. Juni der Europäische Gerichtshof (</a:t>
            </a:r>
            <a:r>
              <a:rPr lang="de-DE" sz="2800" dirty="0" err="1"/>
              <a:t>EuGH</a:t>
            </a:r>
            <a:r>
              <a:rPr lang="de-DE" sz="2800" dirty="0"/>
              <a:t>) in Luxemburg entschied (Az.: C-219/12). In einem österreichischen Fall bestätigen die obersten EU-Richter damit die in Deutschland gültige Rechtsprechung des Bundesfinanzhofs. Im entschiedenen Fall hatte ein Österreicher 2005 eine </a:t>
            </a:r>
            <a:r>
              <a:rPr lang="de-DE" sz="2800" dirty="0" err="1"/>
              <a:t>Phototovoltaik</a:t>
            </a:r>
            <a:r>
              <a:rPr lang="de-DE" sz="2800" dirty="0"/>
              <a:t> auf dem Dach seines Wohnhauses installiert. Der dort erzeugte Strom wurde in vollem Umfang ins örtliche Netz eingespeist, den selbst benötigten Strom kaufte er von dort zurück. Beim Finanzamt beantragte er eine Rückerstattung der beim Kauf der Anlage gezahlten Umsatzsteuer.</a:t>
            </a:r>
            <a:endParaRPr lang="en-US" sz="2800" dirty="0"/>
          </a:p>
        </p:txBody>
      </p:sp>
    </p:spTree>
    <p:extLst>
      <p:ext uri="{BB962C8B-B14F-4D97-AF65-F5344CB8AC3E}">
        <p14:creationId xmlns:p14="http://schemas.microsoft.com/office/powerpoint/2010/main" val="182058597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de-DE" b="1" dirty="0"/>
              <a:t>Büro im Obergeschoss ergibt nur begrenzten Steuerabzug</a:t>
            </a:r>
            <a:endParaRPr lang="el-GR" b="1" dirty="0"/>
          </a:p>
        </p:txBody>
      </p:sp>
      <p:sp>
        <p:nvSpPr>
          <p:cNvPr id="3" name="Θέση περιεχομένου 2"/>
          <p:cNvSpPr>
            <a:spLocks noGrp="1"/>
          </p:cNvSpPr>
          <p:nvPr>
            <p:ph idx="1"/>
          </p:nvPr>
        </p:nvSpPr>
        <p:spPr/>
        <p:txBody>
          <a:bodyPr>
            <a:normAutofit fontScale="92500" lnSpcReduction="20000"/>
          </a:bodyPr>
          <a:lstStyle/>
          <a:p>
            <a:pPr marL="0" indent="0">
              <a:buNone/>
            </a:pPr>
            <a:r>
              <a:rPr lang="de-DE" sz="2800" dirty="0"/>
              <a:t>Ein Büro im Obergeschoss eines Zweifamilienhauses gilt als "häusliches Arbeitszimmer". Freiberufler können die Kosten daher nur begrenzt von der Steuer absetzen, wie der Bundesfinanzhof (BFH) in München in einem am 10. April veröffentlichten Urteil entschied (Az.: VIII R 7/10). Geklagt hatte ein Erfinder, der mit seiner Familie im Erdgeschoss eines Zweifamilienhauses wohnt. Die räumlich vollständig getrennte obere Etage nutzte er als Büro. Im Jahr 2001 entstanden dafür anteilige Kosten in Höhe von 7830 Euro. Diese machte der Erfinder voll als Betriebsausgaben geltend. Demgegenüber ließ das Finanzamt nur den begrenzten Abzug für ein "häusliches Arbeitszimmer" zu; die Grenze liegt heute bei 1250 Euro pro Jahr.</a:t>
            </a:r>
            <a:endParaRPr lang="en-US" sz="2800" dirty="0"/>
          </a:p>
          <a:p>
            <a:pPr marL="0" indent="0">
              <a:buNone/>
            </a:pPr>
            <a:endParaRPr lang="el-GR" sz="2800" dirty="0"/>
          </a:p>
        </p:txBody>
      </p:sp>
    </p:spTree>
    <p:extLst>
      <p:ext uri="{BB962C8B-B14F-4D97-AF65-F5344CB8AC3E}">
        <p14:creationId xmlns:p14="http://schemas.microsoft.com/office/powerpoint/2010/main" val="297937569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de-DE" b="1" dirty="0"/>
              <a:t>Banker haften nicht für anonyme Steuerflüchtlinge</a:t>
            </a:r>
            <a:endParaRPr lang="el-GR" b="1" dirty="0"/>
          </a:p>
        </p:txBody>
      </p:sp>
      <p:sp>
        <p:nvSpPr>
          <p:cNvPr id="3" name="Θέση περιεχομένου 2"/>
          <p:cNvSpPr>
            <a:spLocks noGrp="1"/>
          </p:cNvSpPr>
          <p:nvPr>
            <p:ph idx="1"/>
          </p:nvPr>
        </p:nvSpPr>
        <p:spPr/>
        <p:txBody>
          <a:bodyPr>
            <a:normAutofit/>
          </a:bodyPr>
          <a:lstStyle/>
          <a:p>
            <a:r>
              <a:rPr lang="de-DE" sz="2000" dirty="0"/>
              <a:t>Banker haften nicht für anonyme Steuerflüchtlinge. Wenn diese nicht ermittelt werden können, kann das Finanzamt nicht ersatzweise Banker belangen, die bei der Kapitalflucht geholfen haben. Das hat der Bundesfinanzhof (BFH) in München in einem am 10. April veröffentlichten Urteil entschieden (Az.: VIII R 22/10). Der Kläger leitete 1992 und 1993 die Wertpapierabteilung eines großen deutschen Kreditinstituts. Nachdem 1991 für Konten in Deutschland die Zinsabschlagsteuer eingeführt worden war, half er Kunden seines Kreditinstituts, Wertpapiere unter Verschleierung des Eigentümers nach Luxemburg oder in die Schweiz zu verschieben. Die Finanzverwaltung hatte von dem Banker Schadenersatz gefordert, diese Haftung ließ der BFH jedoch nicht zu.</a:t>
            </a:r>
            <a:endParaRPr lang="en-US" sz="2000" dirty="0"/>
          </a:p>
        </p:txBody>
      </p:sp>
      <p:pic>
        <p:nvPicPr>
          <p:cNvPr id="5" name="Picture 4" descr="Schweizer Fahne auf einer CD" title="Steuerurteile: Steuerberater haften für Fehler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7661" y="5085184"/>
            <a:ext cx="2062039" cy="1412775"/>
          </a:xfrm>
          <a:prstGeom prst="rect">
            <a:avLst/>
          </a:prstGeom>
        </p:spPr>
      </p:pic>
      <p:sp>
        <p:nvSpPr>
          <p:cNvPr id="6" name="Rectangle 5"/>
          <p:cNvSpPr/>
          <p:nvPr/>
        </p:nvSpPr>
        <p:spPr>
          <a:xfrm>
            <a:off x="755576" y="6093296"/>
            <a:ext cx="5436604" cy="369332"/>
          </a:xfrm>
          <a:prstGeom prst="rect">
            <a:avLst/>
          </a:prstGeom>
        </p:spPr>
        <p:txBody>
          <a:bodyPr wrap="square">
            <a:spAutoFit/>
          </a:bodyPr>
          <a:lstStyle/>
          <a:p>
            <a:pPr algn="r"/>
            <a:r>
              <a:rPr lang="el-GR" b="1" dirty="0" smtClean="0"/>
              <a:t>Εικόνα</a:t>
            </a:r>
            <a:r>
              <a:rPr lang="de-DE" b="1" dirty="0"/>
              <a:t> 5</a:t>
            </a:r>
            <a:r>
              <a:rPr lang="de-DE" b="1" dirty="0" smtClean="0"/>
              <a:t>: </a:t>
            </a:r>
            <a:r>
              <a:rPr lang="de-DE" dirty="0">
                <a:solidFill>
                  <a:srgbClr val="000000"/>
                </a:solidFill>
                <a:ea typeface="Lucida Grande"/>
                <a:cs typeface="Lucida Grande"/>
              </a:rPr>
              <a:t>Schweizer Fahne auf einer CD</a:t>
            </a:r>
            <a:endParaRPr lang="en-US" dirty="0"/>
          </a:p>
        </p:txBody>
      </p:sp>
    </p:spTree>
    <p:extLst>
      <p:ext uri="{BB962C8B-B14F-4D97-AF65-F5344CB8AC3E}">
        <p14:creationId xmlns:p14="http://schemas.microsoft.com/office/powerpoint/2010/main" val="129560414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b="1" dirty="0" smtClean="0"/>
              <a:t>Τέλος Ενότητας</a:t>
            </a:r>
            <a:endParaRPr lang="el-GR" b="1" dirty="0"/>
          </a:p>
        </p:txBody>
      </p:sp>
    </p:spTree>
    <p:extLst>
      <p:ext uri="{BB962C8B-B14F-4D97-AF65-F5344CB8AC3E}">
        <p14:creationId xmlns:p14="http://schemas.microsoft.com/office/powerpoint/2010/main" val="288315199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Χρηματοδότηση</a:t>
            </a:r>
            <a:endParaRPr lang="el-GR" b="1"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54892560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b="1" dirty="0" smtClean="0"/>
              <a:t>Σημειώματα</a:t>
            </a:r>
            <a:endParaRPr lang="el-GR" sz="4400" b="1" dirty="0"/>
          </a:p>
        </p:txBody>
      </p:sp>
    </p:spTree>
    <p:extLst>
      <p:ext uri="{BB962C8B-B14F-4D97-AF65-F5344CB8AC3E}">
        <p14:creationId xmlns:p14="http://schemas.microsoft.com/office/powerpoint/2010/main" val="346026114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b="1" dirty="0"/>
              <a:t>Σημείωμα Ιστορικού </a:t>
            </a:r>
            <a:r>
              <a:rPr lang="el-GR" b="1" dirty="0" smtClean="0"/>
              <a:t>Εκδόσεων</a:t>
            </a:r>
            <a:r>
              <a:rPr lang="en-US" b="1" dirty="0" smtClean="0"/>
              <a:t> </a:t>
            </a:r>
            <a:r>
              <a:rPr lang="el-GR" b="1" dirty="0" smtClean="0"/>
              <a:t>Έργου</a:t>
            </a:r>
            <a:endParaRPr lang="el-GR" b="1"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a:latin typeface="Calibri" charset="0"/>
              </a:rPr>
              <a:t>Το παρόν έργο αποτελεί την </a:t>
            </a:r>
            <a:r>
              <a:rPr lang="el-GR" sz="2000" dirty="0">
                <a:solidFill>
                  <a:srgbClr val="000000"/>
                </a:solidFill>
                <a:latin typeface="Calibri" charset="0"/>
              </a:rPr>
              <a:t>έκδοση </a:t>
            </a:r>
            <a:r>
              <a:rPr lang="en-US" sz="2000" dirty="0">
                <a:solidFill>
                  <a:srgbClr val="000000"/>
                </a:solidFill>
                <a:latin typeface="Calibri" charset="0"/>
              </a:rPr>
              <a:t>1.0</a:t>
            </a:r>
            <a:r>
              <a:rPr lang="el-GR" sz="2000" dirty="0">
                <a:solidFill>
                  <a:srgbClr val="000000"/>
                </a:solidFill>
                <a:latin typeface="Calibri" charset="0"/>
              </a:rPr>
              <a:t>.  </a:t>
            </a:r>
          </a:p>
          <a:p>
            <a:endParaRPr lang="el-GR" sz="2000" dirty="0"/>
          </a:p>
        </p:txBody>
      </p:sp>
    </p:spTree>
    <p:extLst>
      <p:ext uri="{BB962C8B-B14F-4D97-AF65-F5344CB8AC3E}">
        <p14:creationId xmlns:p14="http://schemas.microsoft.com/office/powerpoint/2010/main" val="257490013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b="1" dirty="0"/>
              <a:t>Steuerurteile: Steuerberater haften für </a:t>
            </a:r>
            <a:r>
              <a:rPr lang="de-DE" b="1" dirty="0" smtClean="0"/>
              <a:t>Fehler 1/2</a:t>
            </a:r>
            <a:endParaRPr lang="el-GR" b="1" dirty="0"/>
          </a:p>
        </p:txBody>
      </p:sp>
      <p:sp>
        <p:nvSpPr>
          <p:cNvPr id="3" name="Content Placeholder 2"/>
          <p:cNvSpPr>
            <a:spLocks noGrp="1"/>
          </p:cNvSpPr>
          <p:nvPr>
            <p:ph idx="1"/>
          </p:nvPr>
        </p:nvSpPr>
        <p:spPr>
          <a:xfrm>
            <a:off x="1043608" y="1556792"/>
            <a:ext cx="7056784" cy="4093915"/>
          </a:xfrm>
        </p:spPr>
        <p:txBody>
          <a:bodyPr>
            <a:normAutofit/>
          </a:bodyPr>
          <a:lstStyle/>
          <a:p>
            <a:pPr marL="0" indent="0">
              <a:buNone/>
            </a:pPr>
            <a:r>
              <a:rPr lang="en-US" sz="1800" dirty="0"/>
              <a:t>http://</a:t>
            </a:r>
            <a:r>
              <a:rPr lang="en-US" sz="1800" dirty="0" err="1"/>
              <a:t>www.handelsblatt.com</a:t>
            </a:r>
            <a:r>
              <a:rPr lang="en-US" sz="1800" dirty="0"/>
              <a:t>/</a:t>
            </a:r>
            <a:r>
              <a:rPr lang="en-US" sz="1800" dirty="0" err="1"/>
              <a:t>finanzen</a:t>
            </a:r>
            <a:r>
              <a:rPr lang="en-US" sz="1800" dirty="0"/>
              <a:t>/</a:t>
            </a:r>
            <a:r>
              <a:rPr lang="en-US" sz="1800" dirty="0" err="1"/>
              <a:t>recht-steuern</a:t>
            </a:r>
            <a:r>
              <a:rPr lang="en-US" sz="1800" dirty="0"/>
              <a:t>/</a:t>
            </a:r>
            <a:r>
              <a:rPr lang="en-US" sz="1800" dirty="0" err="1"/>
              <a:t>urteile-entscheidungen</a:t>
            </a:r>
            <a:r>
              <a:rPr lang="en-US" sz="1800" dirty="0"/>
              <a:t>/</a:t>
            </a:r>
            <a:r>
              <a:rPr lang="en-US" sz="1800" dirty="0" err="1"/>
              <a:t>steuerurteile-steuerberater-haften-fuer-fehler</a:t>
            </a:r>
            <a:r>
              <a:rPr lang="en-US" sz="1800" dirty="0"/>
              <a:t>-/8503204.html</a:t>
            </a:r>
          </a:p>
          <a:p>
            <a:pPr marL="0" indent="0">
              <a:buNone/>
            </a:pPr>
            <a:endParaRPr lang="el-GR" dirty="0"/>
          </a:p>
        </p:txBody>
      </p:sp>
      <p:pic>
        <p:nvPicPr>
          <p:cNvPr id="4" name="Picture 3" descr="Steuerberater muss für Fehler haftenSteuerberater müssen es ihren Mandanten ermöglichen, Steuererklärungen vor der Abgabe auf deren Richtigkeit zu überprüfen. Dazu reicht nicht die Vorlage einer komprimierten elektronischen  Einkommensteuer-Erklärung aus, die mit dem Finanzamt-Programm Elster erstellt wurde, wie der Bundesfinanzhof (BFH) in einem am 7. August veröffentlichten Urteil entschied. Im konkreten Fall muss nun ein Steuerberater für die finanziellen Folgen eines solchen Versäumnisses einstehen (Az.: III R 12/12). Der klagende Mandant und Vater hatte sich von seiner Lebensgefährtin getrennt und deshalb erstmals Anspruch auf den Entlastungsbetrag für Alleinerziehende in Höhe von 1.308 Euro im Jahr. Sein Steuerberater wusste von der Trennung allerdings nicht. Er fertigte die Einkommensteuererklärung deshalb wie in den Vorjahren an und legte sie seinem Mandanten in einer komprimierten elektronischen Form zur Unterschrift vor. Weil darin aber keine entsprechenden Rubriken enthalten sind, konnte der Mandant auch nicht erkennen, dass der Freibetrag für Alleinerziehende fehlte. Der BFH wertete dies nun als „grobes Verschulden“ des Steuerberaters, für das er aufkommen muss. " title="Beschreibung des Bild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50" y="2636912"/>
            <a:ext cx="5143499" cy="3428999"/>
          </a:xfrm>
          <a:prstGeom prst="rect">
            <a:avLst/>
          </a:prstGeom>
        </p:spPr>
      </p:pic>
      <p:sp>
        <p:nvSpPr>
          <p:cNvPr id="6" name="TextBox 5"/>
          <p:cNvSpPr txBox="1"/>
          <p:nvPr/>
        </p:nvSpPr>
        <p:spPr>
          <a:xfrm>
            <a:off x="12467" y="5949280"/>
            <a:ext cx="9144000" cy="581744"/>
          </a:xfrm>
          <a:prstGeom prst="rect">
            <a:avLst/>
          </a:prstGeom>
        </p:spPr>
        <p:txBody>
          <a:bodyPr vert="horz" wrap="none" lIns="91440" tIns="45720" rIns="91440" bIns="45720" rtlCol="0" anchor="ctr">
            <a:normAutofit/>
          </a:bodyPr>
          <a:lstStyle/>
          <a:p>
            <a:pPr algn="ctr"/>
            <a:r>
              <a:rPr lang="el-GR" b="1" dirty="0" smtClean="0"/>
              <a:t>Εικόνα 1</a:t>
            </a:r>
            <a:endParaRPr lang="en-US" b="1" dirty="0" smtClean="0"/>
          </a:p>
        </p:txBody>
      </p:sp>
    </p:spTree>
    <p:extLst>
      <p:ext uri="{BB962C8B-B14F-4D97-AF65-F5344CB8AC3E}">
        <p14:creationId xmlns:p14="http://schemas.microsoft.com/office/powerpoint/2010/main" val="303829524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a:t>Σημείωμα </a:t>
            </a:r>
            <a:r>
              <a:rPr lang="el-GR" b="1" dirty="0" smtClean="0"/>
              <a:t>Αναφοράς</a:t>
            </a:r>
            <a:endParaRPr lang="el-GR" b="1" dirty="0"/>
          </a:p>
        </p:txBody>
      </p:sp>
      <p:sp>
        <p:nvSpPr>
          <p:cNvPr id="3" name="Content Placeholder 2"/>
          <p:cNvSpPr>
            <a:spLocks noGrp="1"/>
          </p:cNvSpPr>
          <p:nvPr>
            <p:ph idx="1"/>
          </p:nvPr>
        </p:nvSpPr>
        <p:spPr/>
        <p:txBody>
          <a:bodyPr>
            <a:normAutofit/>
          </a:bodyPr>
          <a:lstStyle/>
          <a:p>
            <a:pPr marL="0" indent="0">
              <a:buNone/>
            </a:pPr>
            <a:r>
              <a:rPr lang="el-GR" sz="2000" dirty="0">
                <a:latin typeface="Calibri" charset="0"/>
              </a:rPr>
              <a:t>Copyright Εθνικόν και Καποδιστριακόν Πανεπιστήμιον Αθηνών</a:t>
            </a:r>
            <a:r>
              <a:rPr lang="en-US" sz="2000" dirty="0">
                <a:latin typeface="Calibri" charset="0"/>
              </a:rPr>
              <a:t>, </a:t>
            </a:r>
            <a:r>
              <a:rPr lang="el-GR" sz="2000" dirty="0">
                <a:latin typeface="Calibri" charset="0"/>
              </a:rPr>
              <a:t>Χριστίνα Αλεξανδρή. </a:t>
            </a:r>
            <a:r>
              <a:rPr lang="el-GR" sz="2000" dirty="0" smtClean="0">
                <a:latin typeface="Calibri" charset="0"/>
              </a:rPr>
              <a:t>«Εμπειρική Γλωσσολογική Έρευνα:</a:t>
            </a:r>
            <a:r>
              <a:rPr lang="en-US" sz="2000" dirty="0">
                <a:latin typeface="Calibri" charset="0"/>
              </a:rPr>
              <a:t> </a:t>
            </a:r>
            <a:r>
              <a:rPr lang="de-DE" sz="2000">
                <a:latin typeface="Calibri" charset="0"/>
              </a:rPr>
              <a:t>Steuerurteile: Steuerberater haften für Fehler</a:t>
            </a:r>
            <a:r>
              <a:rPr lang="el-GR" sz="2000" smtClean="0">
                <a:latin typeface="Calibri" charset="0"/>
              </a:rPr>
              <a:t>»</a:t>
            </a:r>
            <a:r>
              <a:rPr lang="el-GR" sz="2000" dirty="0">
                <a:latin typeface="Calibri" charset="0"/>
              </a:rPr>
              <a:t>. Έκδοση: 1.0. Αθήνα 2015. Διαθέσιμο από τη δικτυακή διεύθυνση:  </a:t>
            </a:r>
            <a:endParaRPr lang="en-US" sz="2000" dirty="0">
              <a:latin typeface="Calibri" charset="0"/>
            </a:endParaRPr>
          </a:p>
          <a:p>
            <a:pPr marL="0" indent="0">
              <a:buNone/>
            </a:pPr>
            <a:r>
              <a:rPr lang="en-US" sz="2000" dirty="0">
                <a:latin typeface="Calibri" charset="0"/>
                <a:hlinkClick r:id="rId3"/>
              </a:rPr>
              <a:t>http://eclass.uoa.gr/courses/GS208</a:t>
            </a:r>
            <a:r>
              <a:rPr lang="en-US" sz="2000" dirty="0" smtClean="0">
                <a:latin typeface="Calibri" charset="0"/>
                <a:hlinkClick r:id="rId3"/>
              </a:rPr>
              <a:t>/</a:t>
            </a:r>
            <a:endParaRPr lang="en-US" sz="2000" dirty="0" smtClean="0">
              <a:latin typeface="Calibri" charset="0"/>
            </a:endParaRPr>
          </a:p>
          <a:p>
            <a:pPr marL="0" indent="0">
              <a:buNone/>
            </a:pPr>
            <a:endParaRPr lang="el-GR" sz="2000" dirty="0"/>
          </a:p>
        </p:txBody>
      </p:sp>
    </p:spTree>
    <p:extLst>
      <p:ext uri="{BB962C8B-B14F-4D97-AF65-F5344CB8AC3E}">
        <p14:creationId xmlns:p14="http://schemas.microsoft.com/office/powerpoint/2010/main" val="172841351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b="1" dirty="0"/>
              <a:t>Σημείωμα </a:t>
            </a:r>
            <a:r>
              <a:rPr lang="el-GR" b="1" dirty="0" smtClean="0"/>
              <a:t>Αδειοδότησης</a:t>
            </a:r>
            <a:endParaRPr lang="el-GR" b="1"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58920332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a:t>Διατήρηση </a:t>
            </a:r>
            <a:r>
              <a:rPr lang="el-GR" b="1" dirty="0" smtClean="0"/>
              <a:t>Σημειωμάτων</a:t>
            </a:r>
            <a:endParaRPr lang="el-GR" b="1"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289669263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(1/2)</a:t>
            </a:r>
            <a:endParaRPr lang="el-GR" dirty="0"/>
          </a:p>
        </p:txBody>
      </p:sp>
      <p:sp>
        <p:nvSpPr>
          <p:cNvPr id="3" name="Content Placeholder 2"/>
          <p:cNvSpPr>
            <a:spLocks noGrp="1"/>
          </p:cNvSpPr>
          <p:nvPr>
            <p:ph idx="1"/>
          </p:nvPr>
        </p:nvSpPr>
        <p:spPr>
          <a:xfrm>
            <a:off x="143508" y="836712"/>
            <a:ext cx="8856984" cy="4896544"/>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1600" b="1" dirty="0" smtClean="0">
                <a:solidFill>
                  <a:srgbClr val="000000"/>
                </a:solidFill>
              </a:rPr>
              <a:t>Εικόνα 1</a:t>
            </a:r>
            <a:r>
              <a:rPr lang="de-DE" sz="1600" b="1" dirty="0" smtClean="0">
                <a:solidFill>
                  <a:srgbClr val="000000"/>
                </a:solidFill>
              </a:rPr>
              <a:t> </a:t>
            </a:r>
            <a:r>
              <a:rPr lang="el-GR" sz="1600" b="1" dirty="0" smtClean="0">
                <a:solidFill>
                  <a:srgbClr val="000000"/>
                </a:solidFill>
              </a:rPr>
              <a:t>και 2: </a:t>
            </a:r>
            <a:r>
              <a:rPr lang="en-US" sz="1600" dirty="0" err="1">
                <a:solidFill>
                  <a:srgbClr val="000000"/>
                </a:solidFill>
              </a:rPr>
              <a:t>Einkommenssteuererklärung</a:t>
            </a:r>
            <a:r>
              <a:rPr lang="en-US" sz="1600" dirty="0">
                <a:solidFill>
                  <a:srgbClr val="000000"/>
                </a:solidFill>
              </a:rPr>
              <a:t>, Anlage </a:t>
            </a:r>
            <a:r>
              <a:rPr lang="en-US" sz="1600" dirty="0" err="1" smtClean="0">
                <a:solidFill>
                  <a:srgbClr val="000000"/>
                </a:solidFill>
              </a:rPr>
              <a:t>Vorsorgeaufwand</a:t>
            </a:r>
            <a:r>
              <a:rPr lang="en-US" sz="1600" dirty="0" smtClean="0">
                <a:solidFill>
                  <a:srgbClr val="000000"/>
                </a:solidFill>
              </a:rPr>
              <a:t>, </a:t>
            </a:r>
            <a:r>
              <a:rPr lang="en-US" sz="1600" dirty="0" err="1"/>
              <a:t>Foto</a:t>
            </a:r>
            <a:r>
              <a:rPr lang="en-US" sz="1600" dirty="0"/>
              <a:t>: picture </a:t>
            </a:r>
            <a:r>
              <a:rPr lang="en-US" sz="1600" dirty="0" smtClean="0"/>
              <a:t>alliance, </a:t>
            </a:r>
            <a:r>
              <a:rPr lang="de-DE" sz="1600" dirty="0"/>
              <a:t>© WeltN24 GmbH </a:t>
            </a:r>
            <a:r>
              <a:rPr lang="de-DE" sz="1600" dirty="0" smtClean="0"/>
              <a:t>2015</a:t>
            </a:r>
            <a:r>
              <a:rPr lang="en-US" sz="1600" dirty="0" smtClean="0">
                <a:solidFill>
                  <a:srgbClr val="000000"/>
                </a:solidFill>
                <a:hlinkClick r:id="rId3"/>
              </a:rPr>
              <a:t>http</a:t>
            </a:r>
            <a:r>
              <a:rPr lang="en-US" sz="1600" dirty="0">
                <a:solidFill>
                  <a:srgbClr val="000000"/>
                </a:solidFill>
                <a:hlinkClick r:id="rId3"/>
              </a:rPr>
              <a:t>://www.welt.de/finanzen/geldanlage/article106263417/Ausgaben-fuer-Versicherungen-richtig-</a:t>
            </a:r>
            <a:r>
              <a:rPr lang="en-US" sz="1600" dirty="0" smtClean="0">
                <a:solidFill>
                  <a:srgbClr val="000000"/>
                </a:solidFill>
                <a:hlinkClick r:id="rId3"/>
              </a:rPr>
              <a:t>anrechnen.html</a:t>
            </a:r>
            <a:r>
              <a:rPr lang="el-GR" sz="1600" dirty="0" smtClean="0">
                <a:solidFill>
                  <a:srgbClr val="000000"/>
                </a:solidFill>
              </a:rPr>
              <a:t>, </a:t>
            </a:r>
            <a:r>
              <a:rPr lang="de-DE" sz="1600" dirty="0" err="1" smtClean="0">
                <a:solidFill>
                  <a:srgbClr val="000000"/>
                </a:solidFill>
              </a:rPr>
              <a:t>published</a:t>
            </a:r>
            <a:r>
              <a:rPr lang="de-DE" sz="1600" dirty="0" smtClean="0">
                <a:solidFill>
                  <a:srgbClr val="000000"/>
                </a:solidFill>
              </a:rPr>
              <a:t>: </a:t>
            </a:r>
            <a:r>
              <a:rPr lang="de-DE" sz="1600" dirty="0" smtClean="0"/>
              <a:t>23.09.2015, </a:t>
            </a:r>
            <a:r>
              <a:rPr lang="de-DE" sz="1600" dirty="0" err="1" smtClean="0"/>
              <a:t>accessed</a:t>
            </a:r>
            <a:r>
              <a:rPr lang="de-DE" sz="1600" dirty="0" smtClean="0"/>
              <a:t>: 09.09.2015</a:t>
            </a:r>
            <a:endParaRPr lang="el-GR" sz="1600" dirty="0" smtClean="0">
              <a:solidFill>
                <a:srgbClr val="000000"/>
              </a:solidFill>
            </a:endParaRPr>
          </a:p>
          <a:p>
            <a:pPr marL="0" indent="0">
              <a:buNone/>
            </a:pPr>
            <a:r>
              <a:rPr lang="el-GR" sz="1600" b="1" dirty="0" smtClean="0">
                <a:solidFill>
                  <a:srgbClr val="000000"/>
                </a:solidFill>
              </a:rPr>
              <a:t>Εικόνα 3: </a:t>
            </a:r>
            <a:r>
              <a:rPr lang="en-US" sz="1600" dirty="0" err="1" smtClean="0"/>
              <a:t>Urteil</a:t>
            </a:r>
            <a:r>
              <a:rPr lang="en-US" sz="1600" dirty="0" smtClean="0"/>
              <a:t> des </a:t>
            </a:r>
            <a:r>
              <a:rPr lang="en-US" sz="1600" dirty="0" err="1" smtClean="0"/>
              <a:t>Obersten</a:t>
            </a:r>
            <a:r>
              <a:rPr lang="en-US" sz="1600" dirty="0" smtClean="0"/>
              <a:t> US-</a:t>
            </a:r>
            <a:r>
              <a:rPr lang="en-US" sz="1600" dirty="0" err="1" smtClean="0"/>
              <a:t>Gerichtshofes</a:t>
            </a:r>
            <a:r>
              <a:rPr lang="en-US" sz="1600" dirty="0" smtClean="0"/>
              <a:t>, </a:t>
            </a:r>
            <a:r>
              <a:rPr lang="en-US" sz="1600" dirty="0" err="1" smtClean="0"/>
              <a:t>Bild</a:t>
            </a:r>
            <a:r>
              <a:rPr lang="en-US" sz="1600" dirty="0" smtClean="0"/>
              <a:t>: </a:t>
            </a:r>
            <a:r>
              <a:rPr lang="en-US" sz="1600" dirty="0" err="1" smtClean="0"/>
              <a:t>ap</a:t>
            </a:r>
            <a:r>
              <a:rPr lang="en-US" sz="1600" dirty="0" smtClean="0"/>
              <a:t>, </a:t>
            </a:r>
            <a:r>
              <a:rPr lang="de-DE" sz="1600" dirty="0" smtClean="0">
                <a:hlinkClick r:id="rId4"/>
              </a:rPr>
              <a:t>http://www.taz.de/!5026580/</a:t>
            </a:r>
            <a:r>
              <a:rPr lang="de-DE" sz="1600" dirty="0" smtClean="0"/>
              <a:t> , </a:t>
            </a:r>
            <a:r>
              <a:rPr lang="de-DE" sz="1600" dirty="0" smtClean="0">
                <a:hlinkClick r:id="rId5"/>
              </a:rPr>
              <a:t>http://www.taz.de/picture/79127/624/amazon-</a:t>
            </a:r>
            <a:r>
              <a:rPr lang="de-DE" sz="1600" dirty="0" smtClean="0">
                <a:hlinkClick r:id="rId5"/>
              </a:rPr>
              <a:t>paket.jpg</a:t>
            </a:r>
            <a:r>
              <a:rPr lang="el-GR" sz="1600" dirty="0" smtClean="0"/>
              <a:t>,</a:t>
            </a:r>
            <a:r>
              <a:rPr lang="de-DE" sz="1600" dirty="0" smtClean="0"/>
              <a:t> </a:t>
            </a:r>
            <a:r>
              <a:rPr lang="de-DE" sz="1600" dirty="0" err="1" smtClean="0">
                <a:solidFill>
                  <a:srgbClr val="000000"/>
                </a:solidFill>
              </a:rPr>
              <a:t>modified</a:t>
            </a:r>
            <a:r>
              <a:rPr lang="de-DE" sz="1600" dirty="0" smtClean="0">
                <a:solidFill>
                  <a:srgbClr val="000000"/>
                </a:solidFill>
              </a:rPr>
              <a:t>: </a:t>
            </a:r>
            <a:r>
              <a:rPr lang="fr-FR" sz="1600" dirty="0" err="1" smtClean="0">
                <a:solidFill>
                  <a:srgbClr val="000000"/>
                </a:solidFill>
              </a:rPr>
              <a:t>June</a:t>
            </a:r>
            <a:r>
              <a:rPr lang="fr-FR" sz="1600" dirty="0" smtClean="0">
                <a:solidFill>
                  <a:srgbClr val="000000"/>
                </a:solidFill>
              </a:rPr>
              <a:t> 2, 2015</a:t>
            </a:r>
            <a:r>
              <a:rPr lang="de-DE" sz="1600" dirty="0" smtClean="0"/>
              <a:t>, </a:t>
            </a:r>
            <a:r>
              <a:rPr lang="de-DE" sz="1600" dirty="0" err="1" smtClean="0"/>
              <a:t>accessed</a:t>
            </a:r>
            <a:r>
              <a:rPr lang="de-DE" sz="1600" dirty="0" smtClean="0"/>
              <a:t>: 09.09.2015</a:t>
            </a:r>
          </a:p>
          <a:p>
            <a:pPr marL="0" indent="0">
              <a:buNone/>
            </a:pPr>
            <a:r>
              <a:rPr lang="el-GR" sz="1600" b="1" dirty="0" smtClean="0">
                <a:solidFill>
                  <a:srgbClr val="000000"/>
                </a:solidFill>
              </a:rPr>
              <a:t>Εικόνα 4: </a:t>
            </a:r>
            <a:r>
              <a:rPr lang="en-US" sz="1600" dirty="0" err="1"/>
              <a:t>Techniker</a:t>
            </a:r>
            <a:r>
              <a:rPr lang="en-US" sz="1600" dirty="0"/>
              <a:t> </a:t>
            </a:r>
            <a:r>
              <a:rPr lang="en-US" sz="1600" dirty="0" err="1"/>
              <a:t>montieren</a:t>
            </a:r>
            <a:r>
              <a:rPr lang="en-US" sz="1600" dirty="0"/>
              <a:t> </a:t>
            </a:r>
            <a:r>
              <a:rPr lang="en-US" sz="1600" dirty="0" err="1"/>
              <a:t>Solarmodule</a:t>
            </a:r>
            <a:r>
              <a:rPr lang="en-US" sz="1600" dirty="0"/>
              <a:t> auf </a:t>
            </a:r>
            <a:r>
              <a:rPr lang="en-US" sz="1600" dirty="0" err="1"/>
              <a:t>einem</a:t>
            </a:r>
            <a:r>
              <a:rPr lang="en-US" sz="1600" dirty="0"/>
              <a:t> </a:t>
            </a:r>
            <a:r>
              <a:rPr lang="en-US" sz="1600" dirty="0" err="1"/>
              <a:t>Dach</a:t>
            </a:r>
            <a:r>
              <a:rPr lang="en-US" sz="1600" dirty="0"/>
              <a:t>. (</a:t>
            </a:r>
            <a:r>
              <a:rPr lang="en-US" sz="1600" dirty="0" err="1"/>
              <a:t>Symbolbild</a:t>
            </a:r>
            <a:r>
              <a:rPr lang="en-US" sz="1600" dirty="0"/>
              <a:t>: </a:t>
            </a:r>
            <a:r>
              <a:rPr lang="en-US" sz="1600" dirty="0" err="1"/>
              <a:t>dpa</a:t>
            </a:r>
            <a:r>
              <a:rPr lang="en-US" sz="1600" dirty="0" smtClean="0"/>
              <a:t>), </a:t>
            </a:r>
            <a:r>
              <a:rPr lang="de-DE" sz="1600" dirty="0">
                <a:hlinkClick r:id="rId6"/>
              </a:rPr>
              <a:t>http://www.ksta.de/image/view/2011/5/5/12521708,11398229,dmData,maxh,114,maxw,152,wi_Photovoltaik_Solarenergie+Symbol+%25281307180045104%2529.</a:t>
            </a:r>
            <a:r>
              <a:rPr lang="de-DE" sz="1600" dirty="0" smtClean="0">
                <a:hlinkClick r:id="rId6"/>
              </a:rPr>
              <a:t>jpg</a:t>
            </a:r>
            <a:r>
              <a:rPr lang="de-DE" sz="1600" dirty="0"/>
              <a:t>, Erstellt </a:t>
            </a:r>
            <a:r>
              <a:rPr lang="de-DE" sz="1600" dirty="0" smtClean="0"/>
              <a:t>06.06.2011, </a:t>
            </a:r>
            <a:r>
              <a:rPr lang="de-DE" sz="1600" dirty="0" err="1" smtClean="0"/>
              <a:t>accessed</a:t>
            </a:r>
            <a:r>
              <a:rPr lang="de-DE" sz="1600" dirty="0"/>
              <a:t>: </a:t>
            </a:r>
            <a:r>
              <a:rPr lang="de-DE" sz="1600" dirty="0" smtClean="0"/>
              <a:t>09.09.2015</a:t>
            </a:r>
            <a:endParaRPr lang="en-US" sz="1600" dirty="0" smtClean="0"/>
          </a:p>
          <a:p>
            <a:pPr marL="0" indent="0">
              <a:buNone/>
            </a:pPr>
            <a:r>
              <a:rPr lang="el-GR" sz="1600" b="1" dirty="0" smtClean="0">
                <a:solidFill>
                  <a:srgbClr val="000000"/>
                </a:solidFill>
              </a:rPr>
              <a:t>Εικόνα 5:</a:t>
            </a:r>
            <a:r>
              <a:rPr lang="de-DE" sz="1600" b="1" dirty="0">
                <a:solidFill>
                  <a:srgbClr val="000000"/>
                </a:solidFill>
              </a:rPr>
              <a:t> </a:t>
            </a:r>
            <a:r>
              <a:rPr lang="de-DE" sz="1600" dirty="0">
                <a:solidFill>
                  <a:srgbClr val="000000"/>
                </a:solidFill>
              </a:rPr>
              <a:t>Schweizer Fahne auf einer </a:t>
            </a:r>
            <a:r>
              <a:rPr lang="de-DE" sz="1600" dirty="0" smtClean="0">
                <a:solidFill>
                  <a:srgbClr val="000000"/>
                </a:solidFill>
              </a:rPr>
              <a:t>CD</a:t>
            </a:r>
            <a:r>
              <a:rPr lang="de-DE" sz="1600" b="1" dirty="0" smtClean="0">
                <a:solidFill>
                  <a:srgbClr val="000000"/>
                </a:solidFill>
              </a:rPr>
              <a:t>, </a:t>
            </a:r>
            <a:r>
              <a:rPr lang="de-DE" sz="1600" dirty="0" smtClean="0"/>
              <a:t>Quelle</a:t>
            </a:r>
            <a:r>
              <a:rPr lang="de-DE" sz="1600" dirty="0"/>
              <a:t>: </a:t>
            </a:r>
            <a:r>
              <a:rPr lang="de-DE" sz="1600" dirty="0" smtClean="0"/>
              <a:t>dpa, </a:t>
            </a:r>
            <a:r>
              <a:rPr lang="de-DE" sz="1600" dirty="0" smtClean="0">
                <a:solidFill>
                  <a:srgbClr val="000000"/>
                </a:solidFill>
                <a:hlinkClick r:id="rId7"/>
              </a:rPr>
              <a:t>http</a:t>
            </a:r>
            <a:r>
              <a:rPr lang="de-DE" sz="1600" dirty="0">
                <a:solidFill>
                  <a:srgbClr val="000000"/>
                </a:solidFill>
                <a:hlinkClick r:id="rId7"/>
              </a:rPr>
              <a:t>://www.wiwo.de/finanzen/steuern-recht/singapur-steuerfluechtlinge-ziehts-nach-fernost/7011228.</a:t>
            </a:r>
            <a:r>
              <a:rPr lang="de-DE" sz="1600" dirty="0" smtClean="0">
                <a:solidFill>
                  <a:srgbClr val="000000"/>
                </a:solidFill>
                <a:hlinkClick r:id="rId7"/>
              </a:rPr>
              <a:t>html</a:t>
            </a:r>
            <a:r>
              <a:rPr lang="de-DE" sz="1600" dirty="0">
                <a:solidFill>
                  <a:srgbClr val="000000"/>
                </a:solidFill>
              </a:rPr>
              <a:t> , http://</a:t>
            </a:r>
            <a:r>
              <a:rPr lang="de-DE" sz="1600" dirty="0" err="1">
                <a:solidFill>
                  <a:srgbClr val="000000"/>
                </a:solidFill>
              </a:rPr>
              <a:t>www.wiwo.de</a:t>
            </a:r>
            <a:r>
              <a:rPr lang="de-DE" sz="1600" dirty="0">
                <a:solidFill>
                  <a:srgbClr val="000000"/>
                </a:solidFill>
              </a:rPr>
              <a:t>/</a:t>
            </a:r>
            <a:r>
              <a:rPr lang="de-DE" sz="1600" dirty="0" err="1">
                <a:solidFill>
                  <a:srgbClr val="000000"/>
                </a:solidFill>
              </a:rPr>
              <a:t>images</a:t>
            </a:r>
            <a:r>
              <a:rPr lang="de-DE" sz="1600" dirty="0">
                <a:solidFill>
                  <a:srgbClr val="000000"/>
                </a:solidFill>
              </a:rPr>
              <a:t>/</a:t>
            </a:r>
            <a:r>
              <a:rPr lang="de-DE" sz="1600" dirty="0" err="1">
                <a:solidFill>
                  <a:srgbClr val="000000"/>
                </a:solidFill>
              </a:rPr>
              <a:t>nrw</a:t>
            </a:r>
            <a:r>
              <a:rPr lang="de-DE" sz="1600" dirty="0">
                <a:solidFill>
                  <a:srgbClr val="000000"/>
                </a:solidFill>
              </a:rPr>
              <a:t>-soll-wieder-steuer-cd-gekauft-haben/7012510/3-format2101.</a:t>
            </a:r>
            <a:r>
              <a:rPr lang="de-DE" sz="1600" dirty="0" smtClean="0">
                <a:solidFill>
                  <a:srgbClr val="000000"/>
                </a:solidFill>
              </a:rPr>
              <a:t>jpg</a:t>
            </a:r>
            <a:r>
              <a:rPr lang="el-GR" sz="1600" dirty="0" smtClean="0">
                <a:solidFill>
                  <a:srgbClr val="000000"/>
                </a:solidFill>
              </a:rPr>
              <a:t>,</a:t>
            </a:r>
            <a:r>
              <a:rPr lang="de-DE" sz="1600" dirty="0" smtClean="0">
                <a:solidFill>
                  <a:srgbClr val="000000"/>
                </a:solidFill>
              </a:rPr>
              <a:t> </a:t>
            </a:r>
            <a:r>
              <a:rPr lang="de-DE" sz="1600" dirty="0" err="1" smtClean="0"/>
              <a:t>published</a:t>
            </a:r>
            <a:r>
              <a:rPr lang="de-DE" sz="1600" dirty="0"/>
              <a:t>: 20. August 2012, </a:t>
            </a:r>
            <a:r>
              <a:rPr lang="de-DE" sz="1600" dirty="0" err="1"/>
              <a:t>accessed</a:t>
            </a:r>
            <a:r>
              <a:rPr lang="de-DE" sz="1600" dirty="0"/>
              <a:t>: 09.09.2015</a:t>
            </a:r>
            <a:endParaRPr lang="en-US" sz="1600" dirty="0"/>
          </a:p>
          <a:p>
            <a:pPr marL="0" indent="0">
              <a:buNone/>
            </a:pPr>
            <a:endParaRPr lang="el-GR" sz="1600" dirty="0">
              <a:solidFill>
                <a:srgbClr val="000000"/>
              </a:solidFill>
            </a:endParaRPr>
          </a:p>
        </p:txBody>
      </p:sp>
    </p:spTree>
    <p:extLst>
      <p:ext uri="{BB962C8B-B14F-4D97-AF65-F5344CB8AC3E}">
        <p14:creationId xmlns:p14="http://schemas.microsoft.com/office/powerpoint/2010/main" val="235304592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(2/2)</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Πίνακες</a:t>
            </a:r>
          </a:p>
          <a:p>
            <a:pPr marL="0" indent="0">
              <a:buNone/>
            </a:pPr>
            <a:r>
              <a:rPr lang="el-GR" sz="2000" b="1"/>
              <a:t>-</a:t>
            </a:r>
            <a:endParaRPr lang="el-GR" sz="2000" b="1" dirty="0" smtClean="0"/>
          </a:p>
        </p:txBody>
      </p:sp>
    </p:spTree>
    <p:extLst>
      <p:ext uri="{BB962C8B-B14F-4D97-AF65-F5344CB8AC3E}">
        <p14:creationId xmlns:p14="http://schemas.microsoft.com/office/powerpoint/2010/main" val="36811373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de-DE" b="1" dirty="0"/>
              <a:t>Steuerurteile: Steuerberater haften für </a:t>
            </a:r>
            <a:r>
              <a:rPr lang="de-DE" b="1" dirty="0" smtClean="0"/>
              <a:t>Fehler 2/2</a:t>
            </a:r>
            <a:endParaRPr lang="el-GR" b="1" dirty="0"/>
          </a:p>
        </p:txBody>
      </p:sp>
      <p:sp>
        <p:nvSpPr>
          <p:cNvPr id="5" name="Θέση περιεχομένου 4"/>
          <p:cNvSpPr>
            <a:spLocks noGrp="1"/>
          </p:cNvSpPr>
          <p:nvPr>
            <p:ph idx="1"/>
          </p:nvPr>
        </p:nvSpPr>
        <p:spPr/>
        <p:txBody>
          <a:bodyPr>
            <a:noAutofit/>
          </a:bodyPr>
          <a:lstStyle/>
          <a:p>
            <a:pPr marL="0" indent="0">
              <a:buNone/>
            </a:pPr>
            <a:r>
              <a:rPr lang="de-DE" sz="2400" dirty="0"/>
              <a:t>Wenn ein Steuerberater Fehler macht, muss er dafür gegenüber dem Mandanten haften. Das entschied der Bundesfinanzhof. Andere Urteile fielen für Steuerzahler zuletzt weniger erfreulich aus. Neues von den Finanzrichtern.</a:t>
            </a:r>
            <a:endParaRPr lang="en-US" sz="2400" dirty="0"/>
          </a:p>
          <a:p>
            <a:pPr marL="0" indent="0">
              <a:buNone/>
            </a:pPr>
            <a:endParaRPr lang="el-GR" sz="2400" dirty="0"/>
          </a:p>
        </p:txBody>
      </p:sp>
    </p:spTree>
    <p:extLst>
      <p:ext uri="{BB962C8B-B14F-4D97-AF65-F5344CB8AC3E}">
        <p14:creationId xmlns:p14="http://schemas.microsoft.com/office/powerpoint/2010/main" val="49995502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euerberater muss für Fehler haftenSteuerberater müssen es ihren Mandanten ermöglichen, Steuererklärungen vor der Abgabe auf deren Richtigkeit zu überprüfen. Dazu reicht nicht die Vorlage einer komprimierten elektronischen  Einkommensteuer-Erklärung aus, die mit dem Finanzamt-Programm Elster erstellt wurde, wie der Bundesfinanzhof (BFH) in einem am 7. August veröffentlichten Urteil entschied. Im konkreten Fall muss nun ein Steuerberater für die finanziellen Folgen eines solchen Versäumnisses einstehen (Az.: III R 12/12). Der klagende Mandant und Vater hatte sich von seiner Lebensgefährtin getrennt und deshalb erstmals Anspruch auf den Entlastungsbetrag für Alleinerziehende in Höhe von 1.308 Euro im Jahr. Sein Steuerberater wusste von der Trennung allerdings nicht. Er fertigte die Einkommensteuererklärung deshalb wie in den Vorjahren an und legte sie seinem Mandanten in einer komprimierten elektronischen Form zur Unterschrift vor. Weil darin aber keine entsprechenden Rubriken enthalten sind, konnte der Mandant auch nicht erkennen, dass der Freibetrag für Alleinerziehende fehlte. Der BFH wertete dies nun als „grobes Verschulden“ des Steuerberaters, für das er aufkommen muss. " title="Beschreibung des Bild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800" y="332656"/>
            <a:ext cx="8172400" cy="5448267"/>
          </a:xfrm>
          <a:prstGeom prst="rect">
            <a:avLst/>
          </a:prstGeom>
        </p:spPr>
      </p:pic>
      <p:sp>
        <p:nvSpPr>
          <p:cNvPr id="4" name="TextBox 3"/>
          <p:cNvSpPr txBox="1"/>
          <p:nvPr/>
        </p:nvSpPr>
        <p:spPr>
          <a:xfrm>
            <a:off x="12467" y="5949280"/>
            <a:ext cx="9144000" cy="581744"/>
          </a:xfrm>
          <a:prstGeom prst="rect">
            <a:avLst/>
          </a:prstGeom>
        </p:spPr>
        <p:txBody>
          <a:bodyPr vert="horz" wrap="none" lIns="91440" tIns="45720" rIns="91440" bIns="45720" rtlCol="0" anchor="ctr">
            <a:normAutofit/>
          </a:bodyPr>
          <a:lstStyle/>
          <a:p>
            <a:pPr algn="ctr"/>
            <a:r>
              <a:rPr lang="el-GR" b="1" dirty="0" smtClean="0"/>
              <a:t>Εικόνα 2</a:t>
            </a:r>
            <a:endParaRPr lang="en-US" b="1" dirty="0" smtClean="0"/>
          </a:p>
        </p:txBody>
      </p:sp>
    </p:spTree>
    <p:extLst>
      <p:ext uri="{BB962C8B-B14F-4D97-AF65-F5344CB8AC3E}">
        <p14:creationId xmlns:p14="http://schemas.microsoft.com/office/powerpoint/2010/main" val="379877080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de-DE" b="1" dirty="0"/>
              <a:t>Steuerberater muss für Fehler </a:t>
            </a:r>
            <a:r>
              <a:rPr lang="de-DE" b="1" dirty="0" smtClean="0"/>
              <a:t>haften 1/2</a:t>
            </a:r>
            <a:endParaRPr lang="el-GR" b="1" dirty="0"/>
          </a:p>
        </p:txBody>
      </p:sp>
      <p:sp>
        <p:nvSpPr>
          <p:cNvPr id="3" name="Θέση περιεχομένου 2"/>
          <p:cNvSpPr>
            <a:spLocks noGrp="1"/>
          </p:cNvSpPr>
          <p:nvPr>
            <p:ph idx="1"/>
          </p:nvPr>
        </p:nvSpPr>
        <p:spPr/>
        <p:txBody>
          <a:bodyPr>
            <a:normAutofit lnSpcReduction="10000"/>
          </a:bodyPr>
          <a:lstStyle/>
          <a:p>
            <a:r>
              <a:rPr lang="de-DE" sz="2800" dirty="0"/>
              <a:t>Steuerberater müssen es ihren Mandanten ermöglichen, Steuererklärungen vor der Abgabe auf deren Richtigkeit zu überprüfen. Dazu reicht nicht die Vorlage einer komprimierten elektronischen</a:t>
            </a:r>
            <a:r>
              <a:rPr lang="de-DE" sz="2800" b="1" dirty="0"/>
              <a:t> </a:t>
            </a:r>
            <a:r>
              <a:rPr lang="de-DE" sz="2800" dirty="0"/>
              <a:t>Einkommensteuer-Erklärung aus, die mit dem Finanzamt-Programm Elster erstellt wurde, wie der Bundesfinanzhof (BFH) in einem am 7. August veröffentlichten Urteil entschied. Im konkreten Fall muss nun ein Steuerberater für die finanziellen Folgen eines solchen Versäumnisses einstehen (Az.: III R 12/12).</a:t>
            </a:r>
          </a:p>
        </p:txBody>
      </p:sp>
    </p:spTree>
    <p:extLst>
      <p:ext uri="{BB962C8B-B14F-4D97-AF65-F5344CB8AC3E}">
        <p14:creationId xmlns:p14="http://schemas.microsoft.com/office/powerpoint/2010/main" val="235137716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de-DE" b="1" dirty="0"/>
              <a:t>Steuerberater muss für Fehler </a:t>
            </a:r>
            <a:r>
              <a:rPr lang="de-DE" b="1" dirty="0" smtClean="0"/>
              <a:t>haften 2/2</a:t>
            </a:r>
            <a:endParaRPr lang="el-GR" b="1" dirty="0"/>
          </a:p>
        </p:txBody>
      </p:sp>
      <p:sp>
        <p:nvSpPr>
          <p:cNvPr id="3" name="Θέση περιεχομένου 2"/>
          <p:cNvSpPr>
            <a:spLocks noGrp="1"/>
          </p:cNvSpPr>
          <p:nvPr>
            <p:ph idx="1"/>
          </p:nvPr>
        </p:nvSpPr>
        <p:spPr/>
        <p:txBody>
          <a:bodyPr>
            <a:normAutofit fontScale="85000" lnSpcReduction="10000"/>
          </a:bodyPr>
          <a:lstStyle/>
          <a:p>
            <a:r>
              <a:rPr lang="de-DE" sz="2800" dirty="0"/>
              <a:t>Der klagende Mandant und Vater hatte sich von seiner Lebensgefährtin getrennt und deshalb erstmals Anspruch auf den Entlastungsbetrag für Alleinerziehende in Höhe von 1.308 Euro im Jahr. Sein Steuerberater wusste von der Trennung allerdings nicht. Er fertigte die Einkommensteuererklärung deshalb wie in den Vorjahren an und legte sie seinem Mandanten in einer komprimierten elektronischen Form zur Unterschrift vor. Weil darin aber keine entsprechenden Rubriken enthalten sind, konnte der Mandant auch nicht erkennen, dass der Freibetrag für Alleinerziehende fehlte.  </a:t>
            </a:r>
            <a:r>
              <a:rPr lang="de-DE" sz="2800" dirty="0" smtClean="0"/>
              <a:t> Der </a:t>
            </a:r>
            <a:r>
              <a:rPr lang="de-DE" sz="2800" dirty="0"/>
              <a:t>BFH wertete dies nun als „grobes Verschulden“ des Steuerberaters, für das er aufkommen muss.</a:t>
            </a:r>
          </a:p>
        </p:txBody>
      </p:sp>
    </p:spTree>
    <p:extLst>
      <p:ext uri="{BB962C8B-B14F-4D97-AF65-F5344CB8AC3E}">
        <p14:creationId xmlns:p14="http://schemas.microsoft.com/office/powerpoint/2010/main" val="448996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de-DE" sz="3400" b="1" dirty="0"/>
              <a:t>Kein Vorsteuerabzug bei Strafverteidigerkosten </a:t>
            </a:r>
            <a:r>
              <a:rPr lang="de-DE" sz="3400" b="1" dirty="0" smtClean="0"/>
              <a:t>für Unternehmer 1/2</a:t>
            </a:r>
            <a:endParaRPr lang="el-GR" sz="3400" b="1" dirty="0"/>
          </a:p>
        </p:txBody>
      </p:sp>
      <p:sp>
        <p:nvSpPr>
          <p:cNvPr id="3" name="Θέση περιεχομένου 2"/>
          <p:cNvSpPr>
            <a:spLocks noGrp="1"/>
          </p:cNvSpPr>
          <p:nvPr>
            <p:ph idx="1"/>
          </p:nvPr>
        </p:nvSpPr>
        <p:spPr/>
        <p:txBody>
          <a:bodyPr>
            <a:normAutofit fontScale="92500" lnSpcReduction="10000"/>
          </a:bodyPr>
          <a:lstStyle/>
          <a:p>
            <a:r>
              <a:rPr lang="de-DE" sz="2800" dirty="0"/>
              <a:t>Werden Unternehmer wegen mutmaßlicher Straftaten verfolgt, können sie den Mehrwertsteuer-Anteil ihrer Anwaltskosten nicht bei der sogenannten Vorsteuer abziehen. Dies entschied der Bundesfinanzhof (BFH) in einem am 17. Juli in München veröffentlichten Urteil (</a:t>
            </a:r>
            <a:r>
              <a:rPr lang="de-DE" sz="2800" dirty="0" err="1"/>
              <a:t>Az</a:t>
            </a:r>
            <a:r>
              <a:rPr lang="de-DE" sz="2800" dirty="0"/>
              <a:t>.:V R 29/10). Im aktuellen Fall wurde gegen einen Bauunternehmer wegen des Verdachts ermittelt, er habe Schmiergelder gezahlt, um an Aufträge zu kommen. Der Beschuldigte hatte deshalb für sich und einen Mitarbeiter einen Strafverteidiger genommen und machte den Vorsteuerabzug aus den beiden Rechnungen beim Finanzamt geltend.</a:t>
            </a:r>
          </a:p>
        </p:txBody>
      </p:sp>
    </p:spTree>
    <p:extLst>
      <p:ext uri="{BB962C8B-B14F-4D97-AF65-F5344CB8AC3E}">
        <p14:creationId xmlns:p14="http://schemas.microsoft.com/office/powerpoint/2010/main" val="427120189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de-DE" sz="3400" b="1" dirty="0"/>
              <a:t>Kein Vorsteuerabzug bei Strafverteidigerkosten </a:t>
            </a:r>
            <a:r>
              <a:rPr lang="de-DE" sz="3400" b="1" dirty="0" smtClean="0"/>
              <a:t>für Unternehmer 2/2</a:t>
            </a:r>
            <a:endParaRPr lang="el-GR" sz="3400" b="1" dirty="0"/>
          </a:p>
        </p:txBody>
      </p:sp>
      <p:sp>
        <p:nvSpPr>
          <p:cNvPr id="3" name="Θέση περιεχομένου 2"/>
          <p:cNvSpPr>
            <a:spLocks noGrp="1"/>
          </p:cNvSpPr>
          <p:nvPr>
            <p:ph idx="1"/>
          </p:nvPr>
        </p:nvSpPr>
        <p:spPr/>
        <p:txBody>
          <a:bodyPr>
            <a:normAutofit fontScale="92500" lnSpcReduction="10000"/>
          </a:bodyPr>
          <a:lstStyle/>
          <a:p>
            <a:r>
              <a:rPr lang="de-DE" sz="2800" dirty="0"/>
              <a:t>Doch darauf hat der Betroffene laut BFH keinen Anspruch: Leistungen, welche die Bestrafung von Geschäftsführern steuerpflichtiger Unternehmen verhindern sollen, berechtigen nicht zum Vorsteuerabzug, entschied das Gericht. Denn tätig seien die Anwälte eher für die Privatperson als für das Unternehmen.</a:t>
            </a:r>
          </a:p>
          <a:p>
            <a:r>
              <a:rPr lang="de-DE" sz="2800" dirty="0"/>
              <a:t>Das BFH-Urteil ist nur für die Umsatzsteuer von Bedeutung. Die Frage, ob der Unternehmer die Anwaltskosten als Betriebsausgaben oder Werbungskosten geltend machen kann, wurde laut BFH nicht entschieden.</a:t>
            </a:r>
          </a:p>
        </p:txBody>
      </p:sp>
    </p:spTree>
    <p:extLst>
      <p:ext uri="{BB962C8B-B14F-4D97-AF65-F5344CB8AC3E}">
        <p14:creationId xmlns:p14="http://schemas.microsoft.com/office/powerpoint/2010/main" val="236210577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nternethandel-Plattformen müssen mit Steuerfahndung kooperierenInternetplattformen wie Amazon und Ebay müssen mit der deutschen Steuerfahndung grundsätzlich zusammenarbeiten und Auskunft über die Umsätze und Kontaktdaten ihrer Händler geben. Eine deutsche Tochtergesellschaft könne sich nicht auf Geheimhaltung der Daten berufen, die sie mit dem Mutterhaus in Luxemburg vereinbart habe, entschied der Bundesfinanzhof in einem am 10. Juli veröffentlichten Urteil (Az.: II R 15/12). Im umstrittenen Fall wollte die Steuerfahndung von einer Plattform erfahren, welche ihrer Nutzer einen Umsatz von mehr als 17.500 Euro pro Jahr erzielt hatten. Dabei sollte das Unternehmen Name und Anschrift der Händler ebenso angeben wie deren Bankverbindung. Außerdem sollte eine Aufstellung der einzelnen Verkäufe vorgelegt werden, weil ab einem Umsatz von mehr als 17.500 Euro pro Jahr Umsatzsteuer zu zahlen ist. Das deutsche Tochterunternehmen verweigerte diese Auskunft und verwies auf die vereinbarte Geheimhaltung mit dem Mutterhaus in Luxemburg. Zu Unrecht, wie der BFH entschied. Nun muss die Vorinstanz prüfen, ob die deutsche Firma Zugriff auf die in Luxemburg gespeicherten Daten hat. Quelle: ap" title="Bild  Paket Amazon, Post">
            <a:hlinkClick r:id="rId3" tooltip="&quot;Nächstes Bild&quot;"/>
          </p:cNvPr>
          <p:cNvPicPr/>
          <p:nvPr/>
        </p:nvPicPr>
        <p:blipFill>
          <a:blip r:embed="rId4" cstate="print"/>
          <a:srcRect/>
          <a:stretch>
            <a:fillRect/>
          </a:stretch>
        </p:blipFill>
        <p:spPr bwMode="auto">
          <a:xfrm>
            <a:off x="381000" y="404664"/>
            <a:ext cx="8382000" cy="5333999"/>
          </a:xfrm>
          <a:prstGeom prst="rect">
            <a:avLst/>
          </a:prstGeom>
          <a:noFill/>
          <a:ln w="9525">
            <a:noFill/>
            <a:miter lim="800000"/>
            <a:headEnd/>
            <a:tailEnd/>
          </a:ln>
        </p:spPr>
      </p:pic>
      <p:sp>
        <p:nvSpPr>
          <p:cNvPr id="3" name="TextBox 2"/>
          <p:cNvSpPr txBox="1"/>
          <p:nvPr/>
        </p:nvSpPr>
        <p:spPr>
          <a:xfrm>
            <a:off x="0" y="5805264"/>
            <a:ext cx="9144000" cy="581744"/>
          </a:xfrm>
          <a:prstGeom prst="rect">
            <a:avLst/>
          </a:prstGeom>
        </p:spPr>
        <p:txBody>
          <a:bodyPr vert="horz" wrap="none" lIns="91440" tIns="45720" rIns="91440" bIns="45720" rtlCol="0" anchor="ctr">
            <a:normAutofit/>
          </a:bodyPr>
          <a:lstStyle/>
          <a:p>
            <a:pPr algn="ctr"/>
            <a:r>
              <a:rPr lang="el-GR" b="1" dirty="0" smtClean="0"/>
              <a:t>Εικόνα </a:t>
            </a:r>
            <a:r>
              <a:rPr lang="de-DE" b="1" dirty="0" smtClean="0"/>
              <a:t>3: </a:t>
            </a:r>
            <a:r>
              <a:rPr lang="de-DE" dirty="0" smtClean="0"/>
              <a:t>Amazon Paket</a:t>
            </a:r>
            <a:endParaRPr lang="en-US" dirty="0" smtClean="0"/>
          </a:p>
        </p:txBody>
      </p:sp>
    </p:spTree>
    <p:extLst>
      <p:ext uri="{BB962C8B-B14F-4D97-AF65-F5344CB8AC3E}">
        <p14:creationId xmlns:p14="http://schemas.microsoft.com/office/powerpoint/2010/main" val="311955045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1723</TotalTime>
  <Words>1603</Words>
  <Application>Microsoft Macintosh PowerPoint</Application>
  <PresentationFormat>On-screen Show (4:3)</PresentationFormat>
  <Paragraphs>111</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Θέμα του Office</vt:lpstr>
      <vt:lpstr>Empirische Sprachforschung</vt:lpstr>
      <vt:lpstr>Steuerurteile: Steuerberater haften für Fehler 1/2</vt:lpstr>
      <vt:lpstr>Steuerurteile: Steuerberater haften für Fehler 2/2</vt:lpstr>
      <vt:lpstr>PowerPoint Presentation</vt:lpstr>
      <vt:lpstr>Steuerberater muss für Fehler haften 1/2</vt:lpstr>
      <vt:lpstr>Steuerberater muss für Fehler haften 2/2</vt:lpstr>
      <vt:lpstr>Kein Vorsteuerabzug bei Strafverteidigerkosten für Unternehmer 1/2</vt:lpstr>
      <vt:lpstr>Kein Vorsteuerabzug bei Strafverteidigerkosten für Unternehmer 2/2</vt:lpstr>
      <vt:lpstr>PowerPoint Presentation</vt:lpstr>
      <vt:lpstr>Internethandel-Plattformen müssen mit Steuerfahndung kooperieren 1/2</vt:lpstr>
      <vt:lpstr>Internethandel-Plattformen müssen mit Steuerfahndung kooperieren 2/2</vt:lpstr>
      <vt:lpstr>PowerPoint Presentation</vt:lpstr>
      <vt:lpstr>Auch private Solaranlagen bringen unternehmerische Vorteile </vt:lpstr>
      <vt:lpstr>Büro im Obergeschoss ergibt nur begrenzten Steuerabzug</vt:lpstr>
      <vt:lpstr>Banker haften nicht für anonyme Steuerflüchtlinge</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lpstr>Σημείωμα Χρήσης Έργων Τρίτων (2/2)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Polina</cp:lastModifiedBy>
  <cp:revision>228</cp:revision>
  <dcterms:created xsi:type="dcterms:W3CDTF">2012-09-06T09:03:05Z</dcterms:created>
  <dcterms:modified xsi:type="dcterms:W3CDTF">2015-09-29T18:41:16Z</dcterms:modified>
</cp:coreProperties>
</file>