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6"/>
  </p:notesMasterIdLst>
  <p:sldIdLst>
    <p:sldId id="317" r:id="rId3"/>
    <p:sldId id="308" r:id="rId4"/>
    <p:sldId id="314" r:id="rId5"/>
    <p:sldId id="313" r:id="rId6"/>
    <p:sldId id="315" r:id="rId7"/>
    <p:sldId id="316" r:id="rId8"/>
    <p:sldId id="290" r:id="rId9"/>
    <p:sldId id="295" r:id="rId10"/>
    <p:sldId id="299" r:id="rId11"/>
    <p:sldId id="318" r:id="rId12"/>
    <p:sldId id="319" r:id="rId13"/>
    <p:sldId id="320" r:id="rId14"/>
    <p:sldId id="293" r:id="rId15"/>
  </p:sldIdLst>
  <p:sldSz cx="9144000" cy="6858000" type="screen4x3"/>
  <p:notesSz cx="6858000" cy="9144000"/>
  <p:custDataLst>
    <p:tags r:id="rId1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17"/>
            <p14:sldId id="308"/>
            <p14:sldId id="314"/>
            <p14:sldId id="313"/>
            <p14:sldId id="315"/>
            <p14:sldId id="316"/>
            <p14:sldId id="290"/>
            <p14:sldId id="295"/>
            <p14:sldId id="299"/>
            <p14:sldId id="318"/>
            <p14:sldId id="319"/>
            <p14:sldId id="320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57" d="100"/>
          <a:sy n="57" d="100"/>
        </p:scale>
        <p:origin x="-32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29/10/2015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  <a:ea typeface="ＭＳ Ｐゴシック" pitchFamily="34" charset="-128"/>
                <a:cs typeface="+mn-cs"/>
              </a:rPr>
              <a:t>Συναισθήματα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5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11.png"/><Relationship Id="rId4" Type="http://schemas.openxmlformats.org/officeDocument/2006/relationships/hyperlink" Target="%5b1%5d%20http:/creativecommons.org/licenses/by-nc-sa/4.0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ionet.gr/main.asp?page=results&amp;key=%CE%9F+%CE%BA%CE%B1%CE%BB%CF%8C%CE%BA%CE%B1%CF%81%CE%B4%CE%BF%CF%82+%CE%BB%CF%8D%CE%BA%CE%BF%CF%82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xabay.com/en/magazine-colors-media-page-806073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/>
          </a:bodyPr>
          <a:lstStyle/>
          <a:p>
            <a:r>
              <a:rPr lang="el-GR" sz="4000" dirty="0"/>
              <a:t>Το Εικονογραφημένο Βιβλίο στην Προσχολική Εκπαίδευση</a:t>
            </a:r>
            <a:endParaRPr lang="el-GR" sz="4000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1.1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Συναισθήματα</a:t>
            </a:r>
            <a:endParaRPr lang="en-GB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Αγγελική Γιαννικοπούλου</a:t>
            </a:r>
          </a:p>
          <a:p>
            <a:r>
              <a:rPr lang="el-GR" sz="2800" dirty="0" smtClean="0"/>
              <a:t>Τμήμα </a:t>
            </a:r>
            <a:r>
              <a:rPr lang="el-GR" sz="2800" dirty="0"/>
              <a:t>Εκπαίδευσης και Αγωγής στην Προσχολική Ηλικία (ΤΕΑΠΗ)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328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 smtClean="0"/>
              <a:t> 2015. </a:t>
            </a:r>
            <a:r>
              <a:rPr lang="el-GR" sz="2000" dirty="0"/>
              <a:t>Μαριάννα </a:t>
            </a:r>
            <a:r>
              <a:rPr lang="el-GR" sz="2000" dirty="0" err="1" smtClean="0"/>
              <a:t>Μαχαιρίδου</a:t>
            </a:r>
            <a:r>
              <a:rPr lang="el-GR" sz="2000" smtClean="0"/>
              <a:t>, 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/>
              <a:t>. «Το Εικονογραφημένο Βιβλίο στην Προσχολική </a:t>
            </a:r>
            <a:r>
              <a:rPr lang="el-GR" sz="2000" dirty="0" smtClean="0"/>
              <a:t>Εκπαίδευση. Συναισθήματα</a:t>
            </a:r>
            <a:r>
              <a:rPr lang="en-GB" sz="2000" dirty="0" smtClean="0"/>
              <a:t>. </a:t>
            </a:r>
            <a:r>
              <a:rPr lang="el-GR" sz="2000" dirty="0"/>
              <a:t>Ο καλόκαρδος </a:t>
            </a:r>
            <a:r>
              <a:rPr lang="el-GR" sz="2000" dirty="0" smtClean="0"/>
              <a:t>λύκος».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διεύθυνση: </a:t>
            </a:r>
            <a:r>
              <a:rPr lang="en-GB" sz="2000" dirty="0">
                <a:hlinkClick r:id="rId3" tooltip="Ανοιχτό Μάθημα: Το Εικονογραφημένο Βιβλίο στην Προσχολική Εκπαίδευση"/>
              </a:rPr>
              <a:t>http://opencourses.uoa.gr/courses/ECD5/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26036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</a:t>
            </a:r>
            <a:r>
              <a:rPr lang="el-GR" sz="2000" dirty="0" smtClean="0"/>
              <a:t>Έκδοση. 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</a:t>
            </a:r>
            <a:r>
              <a:rPr lang="el-GR" dirty="0" smtClean="0"/>
              <a:t>τη </a:t>
            </a:r>
            <a:r>
              <a:rPr lang="el-GR" dirty="0"/>
              <a:t>χρήση του έργου, για </a:t>
            </a:r>
            <a:r>
              <a:rPr lang="el-GR" dirty="0" smtClean="0"/>
              <a:t>τον </a:t>
            </a:r>
            <a:r>
              <a:rPr lang="el-GR" dirty="0"/>
              <a:t>διανομέα του έργου και </a:t>
            </a:r>
            <a:r>
              <a:rPr lang="el-GR" dirty="0" err="1" smtClean="0"/>
              <a:t>αδειοδόχο</a:t>
            </a:r>
            <a:r>
              <a:rPr lang="el-GR" dirty="0" smtClean="0"/>
              <a:t>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</a:t>
            </a:r>
            <a:r>
              <a:rPr lang="el-GR" dirty="0" smtClean="0"/>
              <a:t>έργο.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</a:t>
            </a:r>
            <a:r>
              <a:rPr lang="el-GR" dirty="0" smtClean="0"/>
              <a:t>στον </a:t>
            </a:r>
            <a:r>
              <a:rPr lang="el-GR" dirty="0"/>
              <a:t>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τόπο.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635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το Σημείωμα Αν</a:t>
            </a:r>
            <a:r>
              <a:rPr lang="en-US" sz="2000" dirty="0" smtClean="0"/>
              <a:t>α</a:t>
            </a:r>
            <a:r>
              <a:rPr lang="el-GR" sz="2000" dirty="0" smtClean="0"/>
              <a:t>φοράς,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</a:t>
            </a:r>
            <a:r>
              <a:rPr lang="el-GR" sz="2000" dirty="0" err="1" smtClean="0"/>
              <a:t>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τη δήλωση Διατήρησης Σημειωμάτων,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</a:t>
            </a:r>
            <a:r>
              <a:rPr lang="el-GR" sz="2000" dirty="0" smtClean="0"/>
              <a:t>),</a:t>
            </a:r>
            <a:endParaRPr lang="el-GR" sz="2000" dirty="0"/>
          </a:p>
          <a:p>
            <a:pPr marL="0" indent="0">
              <a:buNone/>
            </a:pPr>
            <a:r>
              <a:rPr lang="el-GR" sz="2400" dirty="0"/>
              <a:t>μαζί με τους </a:t>
            </a:r>
            <a:r>
              <a:rPr lang="el-GR" sz="2400" dirty="0" smtClean="0"/>
              <a:t>συνοδευτικούς </a:t>
            </a:r>
            <a:r>
              <a:rPr lang="el-GR" sz="2400" dirty="0" err="1" smtClean="0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76519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</a:t>
            </a:r>
            <a:r>
              <a:rPr lang="el-GR" sz="2000" dirty="0" smtClean="0"/>
              <a:t>αυτό </a:t>
            </a:r>
            <a:r>
              <a:rPr lang="el-GR" sz="2000" dirty="0"/>
              <a:t>κάνει χρήση των ακόλουθων έργων</a:t>
            </a:r>
            <a:r>
              <a:rPr lang="el-GR" sz="2000" dirty="0" smtClean="0"/>
              <a:t>:</a:t>
            </a:r>
            <a:endParaRPr lang="en-GB" sz="2000" dirty="0" smtClean="0"/>
          </a:p>
          <a:p>
            <a:pPr marL="0" indent="0">
              <a:buNone/>
            </a:pPr>
            <a:r>
              <a:rPr lang="el-GR" sz="2000" dirty="0" smtClean="0"/>
              <a:t>Εικόνα 1: Εξώφυλλο του βιβλίου</a:t>
            </a:r>
            <a:r>
              <a:rPr lang="en-GB" sz="2000" dirty="0" smtClean="0"/>
              <a:t> </a:t>
            </a:r>
            <a:r>
              <a:rPr lang="el-GR" sz="2000" dirty="0" smtClean="0"/>
              <a:t>«</a:t>
            </a:r>
            <a:r>
              <a:rPr lang="el-GR" sz="2000" dirty="0" smtClean="0">
                <a:hlinkClick r:id="rId3"/>
              </a:rPr>
              <a:t>Ο </a:t>
            </a:r>
            <a:r>
              <a:rPr lang="el-GR" sz="2000" dirty="0">
                <a:hlinkClick r:id="rId3"/>
              </a:rPr>
              <a:t>καλόκαρδος </a:t>
            </a:r>
            <a:r>
              <a:rPr lang="el-GR" sz="2000" dirty="0" smtClean="0">
                <a:hlinkClick r:id="rId3"/>
              </a:rPr>
              <a:t>λύκος</a:t>
            </a:r>
            <a:r>
              <a:rPr lang="el-GR" sz="2000" dirty="0" smtClean="0"/>
              <a:t>» </a:t>
            </a:r>
            <a:r>
              <a:rPr lang="el-GR" sz="2000" dirty="0"/>
              <a:t>/ </a:t>
            </a:r>
            <a:r>
              <a:rPr lang="el-GR" sz="2000" dirty="0" err="1"/>
              <a:t>Geoffroy</a:t>
            </a:r>
            <a:r>
              <a:rPr lang="el-GR" sz="2000" dirty="0"/>
              <a:t> </a:t>
            </a:r>
            <a:r>
              <a:rPr lang="el-GR" sz="2000" dirty="0" err="1"/>
              <a:t>de</a:t>
            </a:r>
            <a:r>
              <a:rPr lang="el-GR" sz="2000" dirty="0"/>
              <a:t> </a:t>
            </a:r>
            <a:r>
              <a:rPr lang="el-GR" sz="2000" dirty="0" err="1"/>
              <a:t>Pennart</a:t>
            </a:r>
            <a:r>
              <a:rPr lang="el-GR" sz="2000" dirty="0"/>
              <a:t> · μετάφραση Γιάννη Παπαδόπουλου. - Αθήνα : Εκδόσεις Παπαδόπουλος, 1998</a:t>
            </a:r>
            <a:r>
              <a:rPr lang="el-GR" sz="2000" dirty="0" smtClean="0"/>
              <a:t>. </a:t>
            </a:r>
            <a:r>
              <a:rPr lang="en-GB" sz="2000" dirty="0" err="1" smtClean="0"/>
              <a:t>Biblionet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r>
              <a:rPr lang="el-GR" sz="2000" dirty="0" smtClean="0"/>
              <a:t>Εικόνα 2: </a:t>
            </a:r>
            <a:r>
              <a:rPr lang="el-GR" sz="2000" dirty="0" smtClean="0">
                <a:hlinkClick r:id="rId4"/>
              </a:rPr>
              <a:t>Περιοδικά</a:t>
            </a:r>
            <a:r>
              <a:rPr lang="el-GR" sz="2000" dirty="0" smtClean="0"/>
              <a:t>, CC0 </a:t>
            </a:r>
            <a:r>
              <a:rPr lang="el-GR" sz="2000" dirty="0" err="1"/>
              <a:t>Public</a:t>
            </a:r>
            <a:r>
              <a:rPr lang="el-GR" sz="2000" dirty="0"/>
              <a:t> </a:t>
            </a:r>
            <a:r>
              <a:rPr lang="el-GR" sz="2000" dirty="0" err="1"/>
              <a:t>Domain</a:t>
            </a:r>
            <a:r>
              <a:rPr lang="el-GR" sz="2000" dirty="0"/>
              <a:t>, </a:t>
            </a:r>
            <a:r>
              <a:rPr lang="en-GB" sz="2000" dirty="0" err="1"/>
              <a:t>Pixabay</a:t>
            </a:r>
            <a:r>
              <a:rPr lang="el-GR" sz="2000" dirty="0"/>
              <a:t>.</a:t>
            </a:r>
            <a:endParaRPr lang="en-GB" sz="2000" dirty="0"/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Διδακτική Πρακτική</a:t>
            </a:r>
            <a:endParaRPr lang="en-GB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/>
              <a:t>Διδακτική Πρακτική</a:t>
            </a:r>
            <a:r>
              <a:rPr lang="en-GB" sz="24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Μαριάννα </a:t>
            </a:r>
            <a:r>
              <a:rPr lang="el-GR" sz="2400" dirty="0" err="1" smtClean="0"/>
              <a:t>Μαχαιρίδου</a:t>
            </a:r>
            <a:r>
              <a:rPr lang="el-GR" sz="2400" dirty="0" smtClean="0"/>
              <a:t>. </a:t>
            </a:r>
            <a:endParaRPr lang="el-GR" sz="2400" dirty="0"/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l-GR" sz="2400" b="1" dirty="0" smtClean="0"/>
              <a:t>Βιβλίο</a:t>
            </a:r>
            <a:r>
              <a:rPr lang="el-GR" sz="2400" dirty="0" smtClean="0"/>
              <a:t>: </a:t>
            </a:r>
            <a:r>
              <a:rPr lang="en-GB" sz="2400" dirty="0" err="1"/>
              <a:t>Pennart</a:t>
            </a:r>
            <a:r>
              <a:rPr lang="en-GB" sz="2400" dirty="0"/>
              <a:t>, </a:t>
            </a:r>
            <a:r>
              <a:rPr lang="en-GB" sz="2400" dirty="0" err="1"/>
              <a:t>Geoffroy</a:t>
            </a:r>
            <a:r>
              <a:rPr lang="en-GB" sz="2400" dirty="0"/>
              <a:t> de. </a:t>
            </a:r>
            <a:r>
              <a:rPr lang="el-GR" sz="2400" b="1" dirty="0"/>
              <a:t>Ο καλόκαρδος λύκος </a:t>
            </a:r>
            <a:r>
              <a:rPr lang="el-GR" sz="2400" dirty="0"/>
              <a:t>/ </a:t>
            </a:r>
            <a:r>
              <a:rPr lang="en-GB" sz="2400" dirty="0" err="1"/>
              <a:t>Geoffroy</a:t>
            </a:r>
            <a:r>
              <a:rPr lang="en-GB" sz="2400" dirty="0"/>
              <a:t> de </a:t>
            </a:r>
            <a:r>
              <a:rPr lang="en-GB" sz="2400" dirty="0" err="1"/>
              <a:t>Pennart</a:t>
            </a:r>
            <a:r>
              <a:rPr lang="en-GB" sz="2400" dirty="0"/>
              <a:t> · </a:t>
            </a:r>
            <a:r>
              <a:rPr lang="el-GR" sz="2400" dirty="0"/>
              <a:t>μετάφραση Γιάννη Παπαδόπουλου. - Αθήνα : Εκδόσεις Παπαδόπουλος, 1998.</a:t>
            </a:r>
            <a:endParaRPr lang="en-GB" sz="2400" dirty="0"/>
          </a:p>
        </p:txBody>
      </p:sp>
      <p:pic>
        <p:nvPicPr>
          <p:cNvPr id="6" name="Picture 3" descr="Εξώφυλλο του βιβλίου &quot;Ο καλόκαρδος λύκος&quot;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1700808"/>
            <a:ext cx="3024336" cy="4103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884368" y="5445224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[1]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53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Μετά την ανάγνωση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altLang="el-GR" dirty="0">
                <a:cs typeface="Arial" panose="020B0604020202020204" pitchFamily="34" charset="0"/>
              </a:rPr>
              <a:t>Αφού διαβάσαμε το βιβλίο “Ο καλόκαρδος λύκος</a:t>
            </a:r>
            <a:r>
              <a:rPr lang="el-GR" altLang="el-GR" dirty="0" smtClean="0">
                <a:cs typeface="Arial" panose="020B0604020202020204" pitchFamily="34" charset="0"/>
              </a:rPr>
              <a:t>”,</a:t>
            </a:r>
            <a:r>
              <a:rPr lang="en-GB" altLang="el-GR" dirty="0" smtClean="0">
                <a:cs typeface="Arial" panose="020B0604020202020204" pitchFamily="34" charset="0"/>
              </a:rPr>
              <a:t> </a:t>
            </a:r>
            <a:r>
              <a:rPr lang="el-GR" altLang="el-GR" dirty="0" smtClean="0">
                <a:cs typeface="Arial" panose="020B0604020202020204" pitchFamily="34" charset="0"/>
              </a:rPr>
              <a:t>του </a:t>
            </a:r>
            <a:r>
              <a:rPr lang="el-GR" altLang="el-GR" dirty="0" err="1">
                <a:cs typeface="Arial" panose="020B0604020202020204" pitchFamily="34" charset="0"/>
              </a:rPr>
              <a:t>Geoffroy</a:t>
            </a:r>
            <a:r>
              <a:rPr lang="el-GR" altLang="el-GR" dirty="0">
                <a:cs typeface="Arial" panose="020B0604020202020204" pitchFamily="34" charset="0"/>
              </a:rPr>
              <a:t> de </a:t>
            </a:r>
            <a:r>
              <a:rPr lang="el-GR" altLang="el-GR" dirty="0" err="1">
                <a:cs typeface="Arial" panose="020B0604020202020204" pitchFamily="34" charset="0"/>
              </a:rPr>
              <a:t>Pennart</a:t>
            </a:r>
            <a:r>
              <a:rPr lang="el-GR" altLang="el-GR" dirty="0">
                <a:cs typeface="Arial" panose="020B0604020202020204" pitchFamily="34" charset="0"/>
              </a:rPr>
              <a:t>, δόθηκε στα παιδιά το σκίτσο ενός κακού λύκου και διάφορα περιοδικά. </a:t>
            </a:r>
          </a:p>
          <a:p>
            <a:endParaRPr lang="el-GR" dirty="0"/>
          </a:p>
        </p:txBody>
      </p:sp>
      <p:pic>
        <p:nvPicPr>
          <p:cNvPr id="1026" name="Picture 2" descr="Magazine, Colors, Media, Page, Colorful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1772816"/>
            <a:ext cx="4038600" cy="268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12555" y="4509120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</a:t>
            </a:r>
            <a:r>
              <a:rPr lang="en-GB" b="1" dirty="0" smtClean="0">
                <a:latin typeface="+mj-lt"/>
              </a:rPr>
              <a:t>2</a:t>
            </a:r>
            <a:r>
              <a:rPr lang="el-GR" b="1" dirty="0" smtClean="0">
                <a:latin typeface="+mj-lt"/>
              </a:rPr>
              <a:t>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6491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Εικαστική δραστηριότητα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38736" cy="4525963"/>
          </a:xfrm>
        </p:spPr>
        <p:txBody>
          <a:bodyPr/>
          <a:lstStyle/>
          <a:p>
            <a:pPr marL="0" indent="0">
              <a:buNone/>
            </a:pPr>
            <a:r>
              <a:rPr lang="el-GR" altLang="el-GR" dirty="0">
                <a:cs typeface="Arial" panose="020B0604020202020204" pitchFamily="34" charset="0"/>
              </a:rPr>
              <a:t>Στη συνέχεια ζητήθηκε να μετατρέψουν αυτόν τον κακό λύκο σε καλό με την βοήθεια περιοδικών, από τα οποία έκοψαν διάφορα αντικείμενα και τα κόλλησαν σε αυτήν.</a:t>
            </a:r>
            <a:endParaRPr lang="el-GR" dirty="0"/>
          </a:p>
        </p:txBody>
      </p:sp>
      <p:pic>
        <p:nvPicPr>
          <p:cNvPr id="5" name="Picture 5" descr="Τα παιδιά ζωγραφίζουν, κόβουν και κολλούν.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4343182" y="1772816"/>
            <a:ext cx="4343782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8255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έργα των παιδιών (1/2)</a:t>
            </a:r>
            <a:endParaRPr lang="el-GR" dirty="0"/>
          </a:p>
        </p:txBody>
      </p:sp>
      <p:pic>
        <p:nvPicPr>
          <p:cNvPr id="5" name="Picture 7" descr="Η λύκαινα της Έλενας  με τσάντα και βραχιόλια.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6980" y="1600200"/>
            <a:ext cx="331903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6" descr="Η λύκαινα της Ζωής με φούστα, μπλούζα και παπούτσια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7980" y="1600200"/>
            <a:ext cx="331903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5467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έργα των παιδιών (2/2)</a:t>
            </a:r>
            <a:endParaRPr lang="el-GR" dirty="0"/>
          </a:p>
        </p:txBody>
      </p:sp>
      <p:pic>
        <p:nvPicPr>
          <p:cNvPr id="5" name="Picture 2" descr="Ο Λύκος του Μάριου με καπέλο και ρούχα.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6980" y="1600200"/>
            <a:ext cx="331903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" name="Picture 3" descr="Ο Λύκος του Βαγγέλη με ρούχα, καπέλο και ρολόι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7980" y="1600200"/>
            <a:ext cx="3319039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6178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1.0. 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10/29/2015 1:02:22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7,2,3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5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1026,5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1A5EE994-62B0-4F60-B7FD-E3792CB5EC26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1670</TotalTime>
  <Words>474</Words>
  <Application>Microsoft Office PowerPoint</Application>
  <PresentationFormat>On-screen Show (4:3)</PresentationFormat>
  <Paragraphs>55</Paragraphs>
  <Slides>13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Θέμα του Office</vt:lpstr>
      <vt:lpstr>Το Εικονογραφημένο Βιβλίο στην Προσχολική Εκπαίδευση</vt:lpstr>
      <vt:lpstr>Διδακτική Πρακτική</vt:lpstr>
      <vt:lpstr>Μετά την ανάγνωση</vt:lpstr>
      <vt:lpstr>Εικαστική δραστηριότητα</vt:lpstr>
      <vt:lpstr>Τα έργα των παιδιών (1/2)</vt:lpstr>
      <vt:lpstr>Τα έργα των παιδιών (2/2)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καλόκαρδος λύκος </dc:title>
  <dc:subject>Το Εικονογραφημένο Βιβλίο στην Προσχολική Εκπαίδευση</dc:subject>
  <dc:creator> Αγγελική Γιαννικοπούλου</dc:creator>
  <cp:lastModifiedBy>Smaragda Papadopoulou</cp:lastModifiedBy>
  <cp:revision>201</cp:revision>
  <dcterms:created xsi:type="dcterms:W3CDTF">2012-09-06T09:03:05Z</dcterms:created>
  <dcterms:modified xsi:type="dcterms:W3CDTF">2015-10-28T23:04:13Z</dcterms:modified>
  <cp:category>Συναισθήματα</cp:category>
</cp:coreProperties>
</file>