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2"/>
  </p:sldMasterIdLst>
  <p:notesMasterIdLst>
    <p:notesMasterId r:id="rId53"/>
  </p:notesMasterIdLst>
  <p:handoutMasterIdLst>
    <p:handoutMasterId r:id="rId54"/>
  </p:handoutMasterIdLst>
  <p:sldIdLst>
    <p:sldId id="277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350" r:id="rId13"/>
    <p:sldId id="344" r:id="rId14"/>
    <p:sldId id="292" r:id="rId15"/>
    <p:sldId id="293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43" r:id="rId46"/>
    <p:sldId id="380" r:id="rId47"/>
    <p:sldId id="381" r:id="rId48"/>
    <p:sldId id="382" r:id="rId49"/>
    <p:sldId id="383" r:id="rId50"/>
    <p:sldId id="384" r:id="rId51"/>
    <p:sldId id="385" r:id="rId52"/>
  </p:sldIdLst>
  <p:sldSz cx="9144000" cy="6858000" type="screen4x3"/>
  <p:notesSz cx="6858000" cy="9144000"/>
  <p:custDataLst>
    <p:tags r:id="rId5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Δεσποινίς Βατόμουρο ." initials="ΔΒ." lastIdx="0" clrIdx="0">
    <p:extLst>
      <p:ext uri="{19B8F6BF-5375-455C-9EA6-DF929625EA0E}">
        <p15:presenceInfo xmlns:p15="http://schemas.microsoft.com/office/powerpoint/2012/main" userId="a4ff0932aff5ba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3543" autoAdjust="0"/>
  </p:normalViewPr>
  <p:slideViewPr>
    <p:cSldViewPr>
      <p:cViewPr varScale="1">
        <p:scale>
          <a:sx n="70" d="100"/>
          <a:sy n="70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18" Type="http://schemas.openxmlformats.org/officeDocument/2006/relationships/image" Target="../media/image5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19" Type="http://schemas.openxmlformats.org/officeDocument/2006/relationships/image" Target="../media/image59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D2B1-B299-46FF-9BE8-13B402C6FD08}" type="datetimeFigureOut">
              <a:rPr lang="el-GR" smtClean="0"/>
              <a:t>7/10/2014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C064-D702-4EC6-954E-4CE8264937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776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6C3C-4DA2-4D4F-8B74-89F5C6E2A62F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7E69-C57A-466A-855F-3E894BE6A4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337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3C638AF-8BEC-483A-8D1C-5720811890CD}" type="datetime1">
              <a:rPr lang="el-GR" smtClean="0"/>
              <a:t>7/10/2014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σδαδαδασ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08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98048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285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10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041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32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90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52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84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43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97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60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99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418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17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72322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23891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64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8800"/>
            <a:ext cx="5486400" cy="3682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6" name="Θέση αριθμού διαφάνειας 5" descr="[DECORATIVE]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 descr="[DECORATIVE]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4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6794"/>
            <a:ext cx="3008313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8" name="Θέση αριθμού διαφάνειας 5" descr="[DECORATIVE]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 descr="[DECORATIVE]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4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2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59614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5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4" y="6441972"/>
            <a:ext cx="8105302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</a:rPr>
              <a:t> 7:</a:t>
            </a:r>
            <a:r>
              <a:rPr lang="el-GR" sz="1000" dirty="0" smtClean="0">
                <a:solidFill>
                  <a:srgbClr val="5075BC"/>
                </a:solidFill>
              </a:rPr>
              <a:t>Βασικές τοπολογίες ενισχυτών μιας βαθμίδας με διπολικά τρανζίστορ.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4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7:Βασικές τοπολογίες ενισχυτών μιας βαθμίδας 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με διπολικά τρανζίστορ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4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88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7.wmf"/><Relationship Id="rId12" Type="http://schemas.openxmlformats.org/officeDocument/2006/relationships/image" Target="../media/image34.wmf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image" Target="../media/image57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23.bin"/><Relationship Id="rId42" Type="http://schemas.openxmlformats.org/officeDocument/2006/relationships/oleObject" Target="../embeddings/oleObject27.bin"/><Relationship Id="rId7" Type="http://schemas.openxmlformats.org/officeDocument/2006/relationships/image" Target="../media/image42.wmf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33" Type="http://schemas.openxmlformats.org/officeDocument/2006/relationships/image" Target="../media/image54.wmf"/><Relationship Id="rId38" Type="http://schemas.openxmlformats.org/officeDocument/2006/relationships/oleObject" Target="../embeddings/oleObject25.bin"/><Relationship Id="rId2" Type="http://schemas.openxmlformats.org/officeDocument/2006/relationships/tags" Target="../tags/tag25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image" Target="../media/image61.png"/><Relationship Id="rId41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50.wmf"/><Relationship Id="rId32" Type="http://schemas.openxmlformats.org/officeDocument/2006/relationships/oleObject" Target="../embeddings/oleObject22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26.bin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52.wmf"/><Relationship Id="rId36" Type="http://schemas.openxmlformats.org/officeDocument/2006/relationships/oleObject" Target="../embeddings/oleObject24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6.bin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20.bin"/><Relationship Id="rId30" Type="http://schemas.openxmlformats.org/officeDocument/2006/relationships/oleObject" Target="../embeddings/oleObject21.bin"/><Relationship Id="rId35" Type="http://schemas.openxmlformats.org/officeDocument/2006/relationships/image" Target="../media/image55.wmf"/><Relationship Id="rId43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6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8.wmf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1.wmf"/><Relationship Id="rId4" Type="http://schemas.openxmlformats.org/officeDocument/2006/relationships/image" Target="../media/image70.png"/><Relationship Id="rId9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37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5.wmf"/><Relationship Id="rId2" Type="http://schemas.openxmlformats.org/officeDocument/2006/relationships/tags" Target="../tags/tag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74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9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80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2.bin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7.wmf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wmf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46.bin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9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49.bin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51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5.wmf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4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10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7.bin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1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18.wmf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17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2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28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69.bin"/><Relationship Id="rId2" Type="http://schemas.openxmlformats.org/officeDocument/2006/relationships/tags" Target="../tags/tag42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124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2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33.wmf"/><Relationship Id="rId2" Type="http://schemas.openxmlformats.org/officeDocument/2006/relationships/tags" Target="../tags/tag4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132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7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9.wmf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1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4" Type="http://schemas.openxmlformats.org/officeDocument/2006/relationships/image" Target="../media/image14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45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4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146.png"/><Relationship Id="rId4" Type="http://schemas.openxmlformats.org/officeDocument/2006/relationships/hyperlink" Target="%5b1%5d%20http:/creativecommons.org/licenses/by-nc-sa/4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0" dirty="0" smtClean="0">
                <a:solidFill>
                  <a:schemeClr val="accent1"/>
                </a:solidFill>
              </a:rPr>
              <a:t>Ηλεκτρονική</a:t>
            </a:r>
            <a:endParaRPr lang="el-GR" b="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00452"/>
            <a:ext cx="8064896" cy="1976051"/>
          </a:xfrm>
        </p:spPr>
        <p:txBody>
          <a:bodyPr>
            <a:normAutofit fontScale="55000" lnSpcReduction="20000"/>
          </a:bodyPr>
          <a:lstStyle/>
          <a:p>
            <a:r>
              <a:rPr lang="el-GR" sz="5100" dirty="0">
                <a:solidFill>
                  <a:schemeClr val="accent1"/>
                </a:solidFill>
              </a:rPr>
              <a:t>Ενότητα </a:t>
            </a:r>
            <a:r>
              <a:rPr lang="en-US" sz="5100" dirty="0">
                <a:solidFill>
                  <a:schemeClr val="accent1"/>
                </a:solidFill>
              </a:rPr>
              <a:t>7</a:t>
            </a:r>
            <a:r>
              <a:rPr lang="el-GR" sz="5100" dirty="0">
                <a:solidFill>
                  <a:schemeClr val="accent1"/>
                </a:solidFill>
              </a:rPr>
              <a:t>: </a:t>
            </a:r>
            <a:r>
              <a:rPr lang="el-GR" sz="5100" dirty="0"/>
              <a:t>Βασικές τοπολογίες ενισχυτών μιας βαθμίδας με διπολικά τρανζίστορ</a:t>
            </a:r>
            <a:endParaRPr lang="en-US" dirty="0" smtClean="0"/>
          </a:p>
          <a:p>
            <a:endParaRPr lang="en-US" sz="4000" i="1" dirty="0"/>
          </a:p>
          <a:p>
            <a:r>
              <a:rPr lang="el-GR" sz="4000" dirty="0"/>
              <a:t>Αγγελική </a:t>
            </a:r>
            <a:r>
              <a:rPr lang="el-GR" sz="4000" dirty="0" err="1"/>
              <a:t>Αραπογιάννη</a:t>
            </a:r>
            <a:endParaRPr lang="el-GR" sz="4000" dirty="0"/>
          </a:p>
          <a:p>
            <a:r>
              <a:rPr lang="el-GR" sz="4000" dirty="0"/>
              <a:t>Τμήμα</a:t>
            </a:r>
            <a:r>
              <a:rPr lang="en-US" sz="4000" dirty="0"/>
              <a:t> </a:t>
            </a:r>
            <a:r>
              <a:rPr lang="el-GR" sz="4000" dirty="0"/>
              <a:t>Πληροφορικής και Τηλεπικοινωνιών</a:t>
            </a:r>
          </a:p>
        </p:txBody>
      </p:sp>
      <p:pic>
        <p:nvPicPr>
          <p:cNvPr id="4" name="7 - Εικόνα" descr="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0879" y="5827937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9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76672"/>
            <a:ext cx="4147938" cy="8173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Αντίσταση εισόδου</a:t>
            </a:r>
          </a:p>
        </p:txBody>
      </p:sp>
      <p:pic>
        <p:nvPicPr>
          <p:cNvPr id="2" name="Εικόνα 1" descr="Συνδεσομολογία κοινού εκπομπού με πηγή σήματος εισόδου u1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3938"/>
            <a:ext cx="3967092" cy="2609410"/>
          </a:xfrm>
          <a:prstGeom prst="rect">
            <a:avLst/>
          </a:prstGeom>
        </p:spPr>
      </p:pic>
      <p:pic>
        <p:nvPicPr>
          <p:cNvPr id="3" name="Εικόνα 2" descr=" Ισοδύναμο κύκλωμα μικρού σήματος για συνδεσομολογία κοινού εκπομπού με πηγή σήματος εισόδου u1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2" y="3729866"/>
            <a:ext cx="4810108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1578" y="1616979"/>
            <a:ext cx="4164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Αντίσταση εισόδου είναι η ολική αντίσταση που εμφανίζει ο ενισχυτής προς την πηγή του σήματος εισόδου.</a:t>
            </a:r>
          </a:p>
        </p:txBody>
      </p:sp>
      <p:sp>
        <p:nvSpPr>
          <p:cNvPr id="14" name="object 7"/>
          <p:cNvSpPr txBox="1"/>
          <p:nvPr>
            <p:custDataLst>
              <p:tags r:id="rId2"/>
            </p:custDataLst>
          </p:nvPr>
        </p:nvSpPr>
        <p:spPr>
          <a:xfrm>
            <a:off x="6016413" y="3928009"/>
            <a:ext cx="1874520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50" i="1" spc="85" dirty="0">
                <a:latin typeface="Symbol"/>
                <a:cs typeface="Symbol"/>
              </a:rPr>
              <a:t></a:t>
            </a:r>
            <a:r>
              <a:rPr sz="2025" i="1" spc="7" baseline="-24691" dirty="0">
                <a:latin typeface="Times New Roman"/>
                <a:cs typeface="Times New Roman"/>
              </a:rPr>
              <a:t>x</a:t>
            </a:r>
            <a:r>
              <a:rPr sz="2025" i="1" baseline="-24691" dirty="0">
                <a:latin typeface="Times New Roman"/>
                <a:cs typeface="Times New Roman"/>
              </a:rPr>
              <a:t> </a:t>
            </a:r>
            <a:r>
              <a:rPr sz="2025" i="1" spc="209" baseline="-24691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Symbol"/>
                <a:cs typeface="Symbol"/>
              </a:rPr>
              <a:t></a:t>
            </a:r>
            <a:r>
              <a:rPr sz="2350" spc="-114" dirty="0">
                <a:latin typeface="Times New Roman"/>
                <a:cs typeface="Times New Roman"/>
              </a:rPr>
              <a:t> </a:t>
            </a:r>
            <a:r>
              <a:rPr sz="2350" i="1" spc="40" dirty="0">
                <a:latin typeface="Times New Roman"/>
                <a:cs typeface="Times New Roman"/>
              </a:rPr>
              <a:t>i</a:t>
            </a:r>
            <a:r>
              <a:rPr sz="2025" i="1" spc="7" baseline="-24691" dirty="0">
                <a:latin typeface="Times New Roman"/>
                <a:cs typeface="Times New Roman"/>
              </a:rPr>
              <a:t>x</a:t>
            </a:r>
            <a:r>
              <a:rPr sz="2025" i="1" spc="-52" baseline="-24691" dirty="0">
                <a:latin typeface="Times New Roman"/>
                <a:cs typeface="Times New Roman"/>
              </a:rPr>
              <a:t> </a:t>
            </a:r>
            <a:r>
              <a:rPr sz="2350" spc="135" dirty="0">
                <a:latin typeface="Times New Roman"/>
                <a:cs typeface="Times New Roman"/>
              </a:rPr>
              <a:t>(</a:t>
            </a:r>
            <a:r>
              <a:rPr sz="2350" i="1" dirty="0">
                <a:latin typeface="Times New Roman"/>
                <a:cs typeface="Times New Roman"/>
              </a:rPr>
              <a:t>R</a:t>
            </a:r>
            <a:r>
              <a:rPr sz="2025" i="1" spc="7" baseline="-24691" dirty="0">
                <a:latin typeface="Times New Roman"/>
                <a:cs typeface="Times New Roman"/>
              </a:rPr>
              <a:t>B</a:t>
            </a:r>
            <a:r>
              <a:rPr sz="2025" i="1" baseline="-24691" dirty="0">
                <a:latin typeface="Times New Roman"/>
                <a:cs typeface="Times New Roman"/>
              </a:rPr>
              <a:t> </a:t>
            </a:r>
            <a:r>
              <a:rPr sz="2025" i="1" spc="-60" baseline="-24691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//</a:t>
            </a:r>
            <a:r>
              <a:rPr sz="2350" spc="-165" dirty="0">
                <a:latin typeface="Times New Roman"/>
                <a:cs typeface="Times New Roman"/>
              </a:rPr>
              <a:t> </a:t>
            </a:r>
            <a:r>
              <a:rPr sz="2350" i="1" spc="-275" dirty="0">
                <a:latin typeface="Times New Roman"/>
                <a:cs typeface="Times New Roman"/>
              </a:rPr>
              <a:t>r</a:t>
            </a:r>
            <a:r>
              <a:rPr sz="2175" i="1" spc="-75" baseline="-22988" dirty="0">
                <a:latin typeface="Symbol"/>
                <a:cs typeface="Symbol"/>
              </a:rPr>
              <a:t></a:t>
            </a:r>
            <a:r>
              <a:rPr sz="2175" i="1" spc="179" baseline="-22988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43" name="Ομάδα 42" descr="Εξίσωση Rin"/>
          <p:cNvGrpSpPr/>
          <p:nvPr/>
        </p:nvGrpSpPr>
        <p:grpSpPr>
          <a:xfrm>
            <a:off x="5220072" y="4374562"/>
            <a:ext cx="3737832" cy="824148"/>
            <a:chOff x="5664098" y="4677522"/>
            <a:chExt cx="3737832" cy="824148"/>
          </a:xfrm>
        </p:grpSpPr>
        <p:sp>
          <p:nvSpPr>
            <p:cNvPr id="35" name="object 8" descr="Εξίσωση Rin"/>
            <p:cNvSpPr/>
            <p:nvPr/>
          </p:nvSpPr>
          <p:spPr>
            <a:xfrm>
              <a:off x="6326009" y="5063490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086" y="0"/>
                  </a:lnTo>
                </a:path>
              </a:pathLst>
            </a:custGeom>
            <a:ln w="124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9" descr="[DECORATIVE]"/>
            <p:cNvSpPr txBox="1"/>
            <p:nvPr>
              <p:custDataLst>
                <p:tags r:id="rId3"/>
              </p:custDataLst>
            </p:nvPr>
          </p:nvSpPr>
          <p:spPr>
            <a:xfrm>
              <a:off x="7837290" y="4880433"/>
              <a:ext cx="1564640" cy="3616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350" spc="-15" dirty="0">
                  <a:latin typeface="Symbol"/>
                  <a:cs typeface="Symbol"/>
                </a:rPr>
                <a:t></a:t>
              </a:r>
              <a:r>
                <a:rPr sz="2350" spc="40" dirty="0">
                  <a:latin typeface="Times New Roman"/>
                  <a:cs typeface="Times New Roman"/>
                </a:rPr>
                <a:t> </a:t>
              </a:r>
              <a:r>
                <a:rPr sz="2350" i="1" spc="-105" dirty="0">
                  <a:latin typeface="Times New Roman"/>
                  <a:cs typeface="Times New Roman"/>
                </a:rPr>
                <a:t>R</a:t>
              </a:r>
              <a:r>
                <a:rPr sz="2025" i="1" spc="7" baseline="-24691" dirty="0">
                  <a:latin typeface="Times New Roman"/>
                  <a:cs typeface="Times New Roman"/>
                </a:rPr>
                <a:t>1</a:t>
              </a:r>
              <a:r>
                <a:rPr sz="2025" i="1" baseline="-24691" dirty="0">
                  <a:latin typeface="Times New Roman"/>
                  <a:cs typeface="Times New Roman"/>
                </a:rPr>
                <a:t> </a:t>
              </a:r>
              <a:r>
                <a:rPr sz="2025" i="1" spc="-217" baseline="-24691" dirty="0">
                  <a:latin typeface="Times New Roman"/>
                  <a:cs typeface="Times New Roman"/>
                </a:rPr>
                <a:t> </a:t>
              </a:r>
              <a:r>
                <a:rPr sz="2350" spc="-10" dirty="0">
                  <a:latin typeface="Times New Roman"/>
                  <a:cs typeface="Times New Roman"/>
                </a:rPr>
                <a:t>//</a:t>
              </a:r>
              <a:r>
                <a:rPr sz="2350" spc="-90" dirty="0">
                  <a:latin typeface="Times New Roman"/>
                  <a:cs typeface="Times New Roman"/>
                </a:rPr>
                <a:t> </a:t>
              </a:r>
              <a:r>
                <a:rPr sz="2350" i="1" spc="-35" dirty="0">
                  <a:latin typeface="Times New Roman"/>
                  <a:cs typeface="Times New Roman"/>
                </a:rPr>
                <a:t>R</a:t>
              </a:r>
              <a:r>
                <a:rPr sz="2025" i="1" spc="7" baseline="-24691" dirty="0">
                  <a:latin typeface="Times New Roman"/>
                  <a:cs typeface="Times New Roman"/>
                </a:rPr>
                <a:t>2</a:t>
              </a:r>
              <a:r>
                <a:rPr sz="2025" i="1" baseline="-24691" dirty="0">
                  <a:latin typeface="Times New Roman"/>
                  <a:cs typeface="Times New Roman"/>
                </a:rPr>
                <a:t> </a:t>
              </a:r>
              <a:r>
                <a:rPr sz="2025" i="1" spc="-82" baseline="-24691" dirty="0">
                  <a:latin typeface="Times New Roman"/>
                  <a:cs typeface="Times New Roman"/>
                </a:rPr>
                <a:t> </a:t>
              </a:r>
              <a:r>
                <a:rPr sz="2350" spc="-10" dirty="0">
                  <a:latin typeface="Times New Roman"/>
                  <a:cs typeface="Times New Roman"/>
                </a:rPr>
                <a:t>//</a:t>
              </a:r>
              <a:r>
                <a:rPr sz="2350" spc="-170" dirty="0">
                  <a:latin typeface="Times New Roman"/>
                  <a:cs typeface="Times New Roman"/>
                </a:rPr>
                <a:t> </a:t>
              </a:r>
              <a:r>
                <a:rPr sz="2350" i="1" spc="-270" dirty="0">
                  <a:latin typeface="Times New Roman"/>
                  <a:cs typeface="Times New Roman"/>
                </a:rPr>
                <a:t>r</a:t>
              </a:r>
              <a:r>
                <a:rPr sz="2175" i="1" spc="-75" baseline="-22988" dirty="0">
                  <a:latin typeface="Symbol"/>
                  <a:cs typeface="Symbol"/>
                </a:rPr>
                <a:t></a:t>
              </a:r>
              <a:endParaRPr sz="2175" baseline="-22988" dirty="0">
                <a:latin typeface="Symbol"/>
                <a:cs typeface="Symbol"/>
              </a:endParaRPr>
            </a:p>
          </p:txBody>
        </p:sp>
        <p:sp>
          <p:nvSpPr>
            <p:cNvPr id="37" name="object 10" descr="[DECORATIVE]"/>
            <p:cNvSpPr txBox="1"/>
            <p:nvPr>
              <p:custDataLst>
                <p:tags r:id="rId4"/>
              </p:custDataLst>
            </p:nvPr>
          </p:nvSpPr>
          <p:spPr>
            <a:xfrm>
              <a:off x="6699622" y="4880433"/>
              <a:ext cx="1036955" cy="3616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350" spc="-15" dirty="0">
                  <a:latin typeface="Symbol"/>
                  <a:cs typeface="Symbol"/>
                </a:rPr>
                <a:t></a:t>
              </a:r>
              <a:r>
                <a:rPr sz="2350" spc="35" dirty="0">
                  <a:latin typeface="Times New Roman"/>
                  <a:cs typeface="Times New Roman"/>
                </a:rPr>
                <a:t> </a:t>
              </a:r>
              <a:r>
                <a:rPr sz="2350" i="1" dirty="0">
                  <a:latin typeface="Times New Roman"/>
                  <a:cs typeface="Times New Roman"/>
                </a:rPr>
                <a:t>R</a:t>
              </a:r>
              <a:r>
                <a:rPr sz="2025" i="1" spc="7" baseline="-24691" dirty="0">
                  <a:latin typeface="Times New Roman"/>
                  <a:cs typeface="Times New Roman"/>
                </a:rPr>
                <a:t>B</a:t>
              </a:r>
              <a:r>
                <a:rPr sz="2025" i="1" baseline="-24691" dirty="0">
                  <a:latin typeface="Times New Roman"/>
                  <a:cs typeface="Times New Roman"/>
                </a:rPr>
                <a:t> </a:t>
              </a:r>
              <a:r>
                <a:rPr sz="2025" i="1" spc="-60" baseline="-24691" dirty="0">
                  <a:latin typeface="Times New Roman"/>
                  <a:cs typeface="Times New Roman"/>
                </a:rPr>
                <a:t> </a:t>
              </a:r>
              <a:r>
                <a:rPr sz="2350" spc="-10" dirty="0">
                  <a:latin typeface="Times New Roman"/>
                  <a:cs typeface="Times New Roman"/>
                </a:rPr>
                <a:t>//</a:t>
              </a:r>
              <a:r>
                <a:rPr sz="2350" spc="-165" dirty="0">
                  <a:latin typeface="Times New Roman"/>
                  <a:cs typeface="Times New Roman"/>
                </a:rPr>
                <a:t> </a:t>
              </a:r>
              <a:r>
                <a:rPr sz="2350" i="1" spc="-270" dirty="0">
                  <a:latin typeface="Times New Roman"/>
                  <a:cs typeface="Times New Roman"/>
                </a:rPr>
                <a:t>r</a:t>
              </a:r>
              <a:r>
                <a:rPr sz="2175" i="1" spc="-75" baseline="-22988" dirty="0">
                  <a:latin typeface="Symbol"/>
                  <a:cs typeface="Symbol"/>
                </a:rPr>
                <a:t></a:t>
              </a:r>
              <a:endParaRPr sz="2175" baseline="-22988" dirty="0">
                <a:latin typeface="Symbol"/>
                <a:cs typeface="Symbol"/>
              </a:endParaRPr>
            </a:p>
          </p:txBody>
        </p:sp>
        <p:sp>
          <p:nvSpPr>
            <p:cNvPr id="38" name="object 11" descr="[DECORATIVE]"/>
            <p:cNvSpPr txBox="1"/>
            <p:nvPr>
              <p:custDataLst>
                <p:tags r:id="rId5"/>
              </p:custDataLst>
            </p:nvPr>
          </p:nvSpPr>
          <p:spPr>
            <a:xfrm>
              <a:off x="6074775" y="4677522"/>
              <a:ext cx="521970" cy="3770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3525" spc="-22" baseline="-35460" dirty="0">
                  <a:latin typeface="Symbol"/>
                  <a:cs typeface="Symbol"/>
                </a:rPr>
                <a:t></a:t>
              </a:r>
              <a:r>
                <a:rPr sz="3525" spc="-142" baseline="-35460" dirty="0">
                  <a:latin typeface="Times New Roman"/>
                  <a:cs typeface="Times New Roman"/>
                </a:rPr>
                <a:t> </a:t>
              </a:r>
              <a:r>
                <a:rPr sz="2450" i="1" spc="85" dirty="0">
                  <a:latin typeface="Symbol"/>
                  <a:cs typeface="Symbol"/>
                </a:rPr>
                <a:t></a:t>
              </a:r>
              <a:r>
                <a:rPr sz="2025" i="1" spc="7" baseline="-24691" dirty="0">
                  <a:latin typeface="Times New Roman"/>
                  <a:cs typeface="Times New Roman"/>
                </a:rPr>
                <a:t>x</a:t>
              </a:r>
              <a:endParaRPr sz="2025" baseline="-24691" dirty="0">
                <a:latin typeface="Times New Roman"/>
                <a:cs typeface="Times New Roman"/>
              </a:endParaRPr>
            </a:p>
          </p:txBody>
        </p:sp>
        <p:sp>
          <p:nvSpPr>
            <p:cNvPr id="39" name="object 12" descr="[DECORATIVE]"/>
            <p:cNvSpPr txBox="1"/>
            <p:nvPr>
              <p:custDataLst>
                <p:tags r:id="rId6"/>
              </p:custDataLst>
            </p:nvPr>
          </p:nvSpPr>
          <p:spPr>
            <a:xfrm>
              <a:off x="6364368" y="5119143"/>
              <a:ext cx="108585" cy="3616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350" i="1" spc="-10" dirty="0">
                  <a:latin typeface="Times New Roman"/>
                  <a:cs typeface="Times New Roman"/>
                </a:rPr>
                <a:t>i</a:t>
              </a:r>
              <a:endParaRPr sz="2350" dirty="0">
                <a:latin typeface="Times New Roman"/>
                <a:cs typeface="Times New Roman"/>
              </a:endParaRPr>
            </a:p>
          </p:txBody>
        </p:sp>
        <p:sp>
          <p:nvSpPr>
            <p:cNvPr id="40" name="object 13" descr="[DECORATIVE]"/>
            <p:cNvSpPr txBox="1"/>
            <p:nvPr>
              <p:custDataLst>
                <p:tags r:id="rId7"/>
              </p:custDataLst>
            </p:nvPr>
          </p:nvSpPr>
          <p:spPr>
            <a:xfrm>
              <a:off x="5664098" y="4885202"/>
              <a:ext cx="208279" cy="3616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350" i="1" dirty="0">
                  <a:latin typeface="Times New Roman"/>
                  <a:cs typeface="Times New Roman"/>
                </a:rPr>
                <a:t>R</a:t>
              </a:r>
              <a:endParaRPr sz="2350" dirty="0">
                <a:latin typeface="Times New Roman"/>
                <a:cs typeface="Times New Roman"/>
              </a:endParaRPr>
            </a:p>
          </p:txBody>
        </p:sp>
        <p:sp>
          <p:nvSpPr>
            <p:cNvPr id="41" name="object 14" descr="[DECORATIVE]"/>
            <p:cNvSpPr txBox="1"/>
            <p:nvPr>
              <p:custDataLst>
                <p:tags r:id="rId8"/>
              </p:custDataLst>
            </p:nvPr>
          </p:nvSpPr>
          <p:spPr>
            <a:xfrm>
              <a:off x="6454292" y="5293921"/>
              <a:ext cx="102870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350" i="1" spc="5" dirty="0">
                  <a:latin typeface="Times New Roman"/>
                  <a:cs typeface="Times New Roman"/>
                </a:rPr>
                <a:t>x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42" name="object 15" descr="[DECORATIVE]"/>
            <p:cNvSpPr txBox="1"/>
            <p:nvPr>
              <p:custDataLst>
                <p:tags r:id="rId9"/>
              </p:custDataLst>
            </p:nvPr>
          </p:nvSpPr>
          <p:spPr>
            <a:xfrm>
              <a:off x="5836310" y="5059989"/>
              <a:ext cx="161290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350" i="1" spc="5" dirty="0">
                  <a:latin typeface="Times New Roman"/>
                  <a:cs typeface="Times New Roman"/>
                </a:rPr>
                <a:t>in</a:t>
              </a:r>
              <a:endParaRPr sz="1350" dirty="0">
                <a:latin typeface="Times New Roman"/>
                <a:cs typeface="Times New Roman"/>
              </a:endParaRPr>
            </a:p>
          </p:txBody>
        </p:sp>
      </p:grpSp>
      <p:sp>
        <p:nvSpPr>
          <p:cNvPr id="44" name="Ορθογώνιο 43"/>
          <p:cNvSpPr/>
          <p:nvPr/>
        </p:nvSpPr>
        <p:spPr>
          <a:xfrm>
            <a:off x="1051895" y="5409137"/>
            <a:ext cx="70402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el-GR" sz="2200" spc="-90" dirty="0">
                <a:cs typeface="Arial"/>
              </a:rPr>
              <a:t>Γ</a:t>
            </a:r>
            <a:r>
              <a:rPr lang="el-GR" sz="2200" spc="-5" dirty="0">
                <a:cs typeface="Arial"/>
              </a:rPr>
              <a:t>ι</a:t>
            </a:r>
            <a:r>
              <a:rPr lang="el-GR" sz="2200" dirty="0">
                <a:cs typeface="Arial"/>
              </a:rPr>
              <a:t>α</a:t>
            </a:r>
            <a:r>
              <a:rPr lang="el-GR" sz="2200" spc="-10" dirty="0">
                <a:cs typeface="Arial"/>
              </a:rPr>
              <a:t> μεγάλη </a:t>
            </a:r>
            <a:r>
              <a:rPr lang="el-GR" sz="2200" spc="-5" dirty="0">
                <a:cs typeface="Arial"/>
              </a:rPr>
              <a:t>αντίσ</a:t>
            </a:r>
            <a:r>
              <a:rPr lang="el-GR" sz="2200" spc="-25" dirty="0">
                <a:cs typeface="Arial"/>
              </a:rPr>
              <a:t>τ</a:t>
            </a:r>
            <a:r>
              <a:rPr lang="el-GR" sz="2200" spc="-5" dirty="0">
                <a:cs typeface="Arial"/>
              </a:rPr>
              <a:t>ασ</a:t>
            </a:r>
            <a:r>
              <a:rPr lang="el-GR" sz="2200" dirty="0">
                <a:cs typeface="Arial"/>
              </a:rPr>
              <a:t>η</a:t>
            </a:r>
            <a:r>
              <a:rPr lang="el-GR" sz="2200" spc="-10" dirty="0">
                <a:cs typeface="Arial"/>
              </a:rPr>
              <a:t> εισόδου</a:t>
            </a:r>
            <a:r>
              <a:rPr lang="el-GR" sz="2200" dirty="0">
                <a:cs typeface="Arial"/>
              </a:rPr>
              <a:t> </a:t>
            </a:r>
            <a:r>
              <a:rPr lang="el-GR" sz="2200" spc="-20" dirty="0">
                <a:cs typeface="Arial"/>
              </a:rPr>
              <a:t>α</a:t>
            </a:r>
            <a:r>
              <a:rPr lang="el-GR" sz="2200" spc="-40" dirty="0">
                <a:cs typeface="Arial"/>
              </a:rPr>
              <a:t>π</a:t>
            </a:r>
            <a:r>
              <a:rPr lang="el-GR" sz="2200" spc="-15" dirty="0">
                <a:cs typeface="Arial"/>
              </a:rPr>
              <a:t>αιτεί</a:t>
            </a:r>
            <a:r>
              <a:rPr lang="el-GR" sz="2200" spc="-35" dirty="0">
                <a:cs typeface="Arial"/>
              </a:rPr>
              <a:t>τ</a:t>
            </a:r>
            <a:r>
              <a:rPr lang="el-GR" sz="2200" spc="-5" dirty="0">
                <a:cs typeface="Arial"/>
              </a:rPr>
              <a:t>α</a:t>
            </a:r>
            <a:r>
              <a:rPr lang="el-GR" sz="2200" dirty="0">
                <a:cs typeface="Arial"/>
              </a:rPr>
              <a:t>ι</a:t>
            </a:r>
            <a:r>
              <a:rPr lang="el-GR" sz="2200" spc="-20" dirty="0">
                <a:cs typeface="Arial"/>
              </a:rPr>
              <a:t> </a:t>
            </a:r>
            <a:r>
              <a:rPr lang="el-GR" sz="2200" dirty="0">
                <a:cs typeface="Arial"/>
              </a:rPr>
              <a:t>R</a:t>
            </a:r>
            <a:r>
              <a:rPr lang="el-GR" sz="2200" spc="-22" baseline="-20833" dirty="0">
                <a:cs typeface="Arial"/>
              </a:rPr>
              <a:t>B</a:t>
            </a:r>
            <a:r>
              <a:rPr lang="el-GR" sz="2200" spc="-20" dirty="0">
                <a:cs typeface="Arial"/>
              </a:rPr>
              <a:t>&gt;&gt;</a:t>
            </a:r>
            <a:r>
              <a:rPr lang="el-GR" sz="2200" spc="-5" dirty="0">
                <a:cs typeface="Arial"/>
              </a:rPr>
              <a:t>,</a:t>
            </a:r>
            <a:r>
              <a:rPr lang="el-GR" sz="2200" dirty="0">
                <a:cs typeface="Arial"/>
              </a:rPr>
              <a:t> </a:t>
            </a:r>
            <a:r>
              <a:rPr lang="el-GR" sz="2200" spc="-20" dirty="0">
                <a:cs typeface="Arial"/>
              </a:rPr>
              <a:t>σ</a:t>
            </a:r>
            <a:r>
              <a:rPr lang="el-GR" sz="2200" spc="-10" dirty="0">
                <a:cs typeface="Arial"/>
              </a:rPr>
              <a:t>ε</a:t>
            </a:r>
            <a:r>
              <a:rPr lang="el-GR" sz="2200" dirty="0">
                <a:cs typeface="Arial"/>
              </a:rPr>
              <a:t> </a:t>
            </a:r>
            <a:r>
              <a:rPr lang="el-GR" sz="2200" spc="-10" dirty="0">
                <a:cs typeface="Arial"/>
              </a:rPr>
              <a:t>αντίθεση</a:t>
            </a:r>
            <a:r>
              <a:rPr lang="el-GR" sz="2200" spc="-5" dirty="0">
                <a:cs typeface="Arial"/>
              </a:rPr>
              <a:t> </a:t>
            </a:r>
            <a:r>
              <a:rPr lang="el-GR" sz="2200" spc="-10" dirty="0">
                <a:cs typeface="Arial"/>
              </a:rPr>
              <a:t>με </a:t>
            </a:r>
            <a:r>
              <a:rPr lang="el-GR" sz="2200" dirty="0">
                <a:cs typeface="Arial"/>
              </a:rPr>
              <a:t>τη</a:t>
            </a:r>
            <a:r>
              <a:rPr lang="el-GR" sz="2200" spc="-5" dirty="0">
                <a:cs typeface="Arial"/>
              </a:rPr>
              <a:t> </a:t>
            </a:r>
            <a:r>
              <a:rPr lang="el-GR" sz="2200" spc="-10" dirty="0">
                <a:cs typeface="Arial"/>
              </a:rPr>
              <a:t>συνθήκη</a:t>
            </a:r>
            <a:r>
              <a:rPr lang="el-GR" sz="2200" spc="5" dirty="0">
                <a:cs typeface="Arial"/>
              </a:rPr>
              <a:t> </a:t>
            </a:r>
            <a:r>
              <a:rPr lang="el-GR" sz="2200" spc="-40" dirty="0">
                <a:cs typeface="Arial"/>
              </a:rPr>
              <a:t>π</a:t>
            </a:r>
            <a:r>
              <a:rPr lang="el-GR" sz="2200" spc="-10" dirty="0">
                <a:cs typeface="Arial"/>
              </a:rPr>
              <a:t>ου θέτει</a:t>
            </a:r>
            <a:r>
              <a:rPr lang="el-GR" sz="2200" spc="-15" dirty="0">
                <a:cs typeface="Arial"/>
              </a:rPr>
              <a:t> </a:t>
            </a:r>
            <a:r>
              <a:rPr lang="el-GR" sz="2200" dirty="0">
                <a:cs typeface="Arial"/>
              </a:rPr>
              <a:t>η</a:t>
            </a:r>
            <a:r>
              <a:rPr lang="el-GR" sz="2200" spc="-5" dirty="0">
                <a:cs typeface="Arial"/>
              </a:rPr>
              <a:t> ανά</a:t>
            </a:r>
            <a:r>
              <a:rPr lang="el-GR" sz="2200" dirty="0">
                <a:cs typeface="Arial"/>
              </a:rPr>
              <a:t>γκη</a:t>
            </a:r>
            <a:r>
              <a:rPr lang="el-GR" sz="2200" spc="-5" dirty="0">
                <a:cs typeface="Arial"/>
              </a:rPr>
              <a:t> σ</a:t>
            </a:r>
            <a:r>
              <a:rPr lang="el-GR" sz="2200" spc="-25" dirty="0">
                <a:cs typeface="Arial"/>
              </a:rPr>
              <a:t>τ</a:t>
            </a:r>
            <a:r>
              <a:rPr lang="el-GR" sz="2200" spc="-20" dirty="0">
                <a:cs typeface="Arial"/>
              </a:rPr>
              <a:t>αθ</a:t>
            </a:r>
            <a:r>
              <a:rPr lang="el-GR" sz="2200" spc="-10" dirty="0">
                <a:cs typeface="Arial"/>
              </a:rPr>
              <a:t>ερ</a:t>
            </a:r>
            <a:r>
              <a:rPr lang="el-GR" sz="2200" spc="-40" dirty="0">
                <a:cs typeface="Arial"/>
              </a:rPr>
              <a:t>οπ</a:t>
            </a:r>
            <a:r>
              <a:rPr lang="el-GR" sz="2200" spc="-10" dirty="0">
                <a:cs typeface="Arial"/>
              </a:rPr>
              <a:t>ο</a:t>
            </a:r>
            <a:r>
              <a:rPr lang="el-GR" sz="2200" dirty="0">
                <a:cs typeface="Arial"/>
              </a:rPr>
              <a:t>ίη</a:t>
            </a:r>
            <a:r>
              <a:rPr lang="el-GR" sz="2200" spc="-5" dirty="0">
                <a:cs typeface="Arial"/>
              </a:rPr>
              <a:t>σ</a:t>
            </a:r>
            <a:r>
              <a:rPr lang="el-GR" sz="2200" spc="-10" dirty="0">
                <a:cs typeface="Arial"/>
              </a:rPr>
              <a:t>ης</a:t>
            </a:r>
            <a:r>
              <a:rPr lang="el-GR" sz="2200" spc="-30" dirty="0">
                <a:cs typeface="Arial"/>
              </a:rPr>
              <a:t> </a:t>
            </a:r>
            <a:r>
              <a:rPr lang="el-GR" sz="2200" spc="-25" dirty="0">
                <a:cs typeface="Arial"/>
              </a:rPr>
              <a:t>τ</a:t>
            </a:r>
            <a:r>
              <a:rPr lang="el-GR" sz="2200" dirty="0">
                <a:cs typeface="Arial"/>
              </a:rPr>
              <a:t>ο</a:t>
            </a:r>
            <a:r>
              <a:rPr lang="el-GR" sz="2200" spc="-10" dirty="0">
                <a:cs typeface="Arial"/>
              </a:rPr>
              <a:t>υ</a:t>
            </a:r>
            <a:r>
              <a:rPr lang="el-GR" sz="2200" spc="-5" dirty="0">
                <a:cs typeface="Arial"/>
              </a:rPr>
              <a:t> σ</a:t>
            </a:r>
            <a:r>
              <a:rPr lang="el-GR" sz="2200" dirty="0">
                <a:cs typeface="Arial"/>
              </a:rPr>
              <a:t>ημ</a:t>
            </a:r>
            <a:r>
              <a:rPr lang="el-GR" sz="2200" spc="-10" dirty="0">
                <a:cs typeface="Arial"/>
              </a:rPr>
              <a:t>είου</a:t>
            </a:r>
            <a:r>
              <a:rPr lang="el-GR" sz="2200" dirty="0">
                <a:cs typeface="Arial"/>
              </a:rPr>
              <a:t> </a:t>
            </a:r>
            <a:r>
              <a:rPr lang="el-GR" sz="2200" spc="-10" dirty="0">
                <a:cs typeface="Arial"/>
              </a:rPr>
              <a:t>ηρε</a:t>
            </a:r>
            <a:r>
              <a:rPr lang="el-GR" sz="2200" dirty="0">
                <a:cs typeface="Arial"/>
              </a:rPr>
              <a:t>μί</a:t>
            </a:r>
            <a:r>
              <a:rPr lang="el-GR" sz="2200" spc="-5" dirty="0">
                <a:cs typeface="Arial"/>
              </a:rPr>
              <a:t>α</a:t>
            </a:r>
            <a:r>
              <a:rPr lang="el-GR" sz="2200" spc="-10" dirty="0">
                <a:cs typeface="Arial"/>
              </a:rPr>
              <a:t>ς</a:t>
            </a:r>
            <a:r>
              <a:rPr lang="el-GR" sz="2200" spc="-5" dirty="0">
                <a:cs typeface="Arial"/>
              </a:rPr>
              <a:t>.</a:t>
            </a:r>
            <a:endParaRPr lang="el-GR" sz="2200" dirty="0"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Αντίσταση </a:t>
            </a:r>
            <a:r>
              <a:rPr lang="el-GR" dirty="0" smtClean="0"/>
              <a:t>εξόδου</a:t>
            </a:r>
            <a:endParaRPr lang="el-GR" dirty="0"/>
          </a:p>
        </p:txBody>
      </p:sp>
      <p:pic>
        <p:nvPicPr>
          <p:cNvPr id="2" name="Εικόνα 1" descr="Συνδεσομολογία κοινού εκπομπού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3" y="1263939"/>
            <a:ext cx="4242114" cy="2815221"/>
          </a:xfrm>
          <a:prstGeom prst="rect">
            <a:avLst/>
          </a:prstGeom>
        </p:spPr>
      </p:pic>
      <p:pic>
        <p:nvPicPr>
          <p:cNvPr id="3" name="Εικόνα 2" descr=" Ισοδύναμο κύκλωμα μικρού σήματος για συνδεσομολογία κοινού εκπομπού με μηδενικό σήμα εισόδου και μια τάση δοκιμής ux στην έξοδο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6" y="3717033"/>
            <a:ext cx="4173224" cy="1919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7302" y="1097703"/>
            <a:ext cx="41649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200" dirty="0"/>
          </a:p>
          <a:p>
            <a:r>
              <a:rPr lang="el-GR" sz="2200" dirty="0"/>
              <a:t>•Αντίσταση εξόδου είναι η ολική ισοδύναμη αντίσταση που βλέπουμε από το φόρτο προς την έξοδο του ενισχυτή.</a:t>
            </a:r>
          </a:p>
          <a:p>
            <a:r>
              <a:rPr lang="el-GR" sz="2200" dirty="0"/>
              <a:t>•Για να βρούμε την </a:t>
            </a:r>
            <a:r>
              <a:rPr lang="el-GR" sz="2200" dirty="0" err="1"/>
              <a:t>Rout</a:t>
            </a:r>
            <a:r>
              <a:rPr lang="el-GR" sz="2200" dirty="0"/>
              <a:t> μηδενίζουμε το σήμα εισόδου και εφαρμόζουμε μία τάση δοκιμής στην έξοδο του ενισχυτή.</a:t>
            </a: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4356102" y="4365625"/>
          <a:ext cx="460692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7" imgW="2425680" imgH="888840" progId="Equation.3">
                  <p:embed/>
                </p:oleObj>
              </mc:Choice>
              <mc:Fallback>
                <p:oleObj name="Equation" r:id="rId7" imgW="2425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2" y="4365625"/>
                        <a:ext cx="4606925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311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80138" y="22904"/>
            <a:ext cx="8579296" cy="1143000"/>
          </a:xfrm>
        </p:spPr>
        <p:txBody>
          <a:bodyPr>
            <a:normAutofit/>
          </a:bodyPr>
          <a:lstStyle/>
          <a:p>
            <a:r>
              <a:rPr lang="el-GR" dirty="0"/>
              <a:t>Απολαβή ρεύματος</a:t>
            </a:r>
          </a:p>
        </p:txBody>
      </p:sp>
      <p:sp>
        <p:nvSpPr>
          <p:cNvPr id="32" name="object 3" descr="Ισοδύναμο μικρού σήματος για συνδεσμολογία κοινού εκπομπού με ro, RC και R3."/>
          <p:cNvSpPr/>
          <p:nvPr/>
        </p:nvSpPr>
        <p:spPr>
          <a:xfrm>
            <a:off x="107504" y="980728"/>
            <a:ext cx="4104457" cy="186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 descr="Ισοδύναμο μικρού σήματος για συνδεσμολογία κοινού εκπομπού με RL."/>
          <p:cNvSpPr/>
          <p:nvPr/>
        </p:nvSpPr>
        <p:spPr>
          <a:xfrm>
            <a:off x="250610" y="2520136"/>
            <a:ext cx="4104450" cy="1057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43196" y="155944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Απολαβή ρεύματος μεταξύ Βάσης και Συλλέκτη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2541" y="2520138"/>
                <a:ext cx="5316712" cy="62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41" y="2520138"/>
                <a:ext cx="5316712" cy="6260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6718" y="372358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Ολική απολαβή ρεύματος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903" y="4163938"/>
                <a:ext cx="8833316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∕∕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" y="4163938"/>
                <a:ext cx="8833316" cy="6281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7556" y="5116716"/>
            <a:ext cx="809128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/>
              <a:t>Συμπερασματικά</a:t>
            </a:r>
            <a:r>
              <a:rPr lang="el-GR" sz="2000" dirty="0"/>
              <a:t>, ο ενισχυτής κοινού </a:t>
            </a:r>
            <a:r>
              <a:rPr lang="el-GR" sz="2000" dirty="0" err="1"/>
              <a:t>εκπομπού</a:t>
            </a:r>
            <a:r>
              <a:rPr lang="el-GR" sz="2000" dirty="0"/>
              <a:t> παρουσιάζει: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Μεγάλη απολαβή ρεύματος και τάσης.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Αρκετά μεγάλη αντίσταση εισόδου και εξόδου.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Εμφανίζει μόνο πρόβλημα στις υψηλές συχνότητες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98739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(1 από</a:t>
            </a:r>
            <a:r>
              <a:rPr lang="en-US" dirty="0" smtClean="0"/>
              <a:t> 2)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1036581"/>
            <a:ext cx="5063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3970"/>
            <a:r>
              <a:rPr lang="el-GR" sz="2000" dirty="0">
                <a:cs typeface="Arial"/>
              </a:rPr>
              <a:t>Να</a:t>
            </a:r>
            <a:r>
              <a:rPr lang="el-GR" sz="2000" spc="-5" dirty="0">
                <a:cs typeface="Arial"/>
              </a:rPr>
              <a:t> </a:t>
            </a:r>
            <a:r>
              <a:rPr lang="el-GR" sz="2000" spc="-10" dirty="0">
                <a:cs typeface="Arial"/>
              </a:rPr>
              <a:t>υ</a:t>
            </a:r>
            <a:r>
              <a:rPr lang="el-GR" sz="2000" spc="-40" dirty="0">
                <a:cs typeface="Arial"/>
              </a:rPr>
              <a:t>π</a:t>
            </a:r>
            <a:r>
              <a:rPr lang="el-GR" sz="2000" spc="-35" dirty="0">
                <a:cs typeface="Arial"/>
              </a:rPr>
              <a:t>ο</a:t>
            </a:r>
            <a:r>
              <a:rPr lang="el-GR" sz="2000" spc="-30" dirty="0">
                <a:cs typeface="Arial"/>
              </a:rPr>
              <a:t>λ</a:t>
            </a:r>
            <a:r>
              <a:rPr lang="el-GR" sz="2000" spc="-10" dirty="0">
                <a:cs typeface="Arial"/>
              </a:rPr>
              <a:t>ογιστεί</a:t>
            </a:r>
            <a:r>
              <a:rPr lang="el-GR" sz="2000" dirty="0">
                <a:cs typeface="Arial"/>
              </a:rPr>
              <a:t> η</a:t>
            </a:r>
            <a:r>
              <a:rPr lang="el-GR" sz="2000" spc="-5" dirty="0">
                <a:cs typeface="Arial"/>
              </a:rPr>
              <a:t> </a:t>
            </a:r>
            <a:r>
              <a:rPr lang="el-GR" sz="2000" spc="-20" dirty="0">
                <a:cs typeface="Arial"/>
              </a:rPr>
              <a:t>α</a:t>
            </a:r>
            <a:r>
              <a:rPr lang="el-GR" sz="2000" spc="-40" dirty="0">
                <a:cs typeface="Arial"/>
              </a:rPr>
              <a:t>π</a:t>
            </a:r>
            <a:r>
              <a:rPr lang="el-GR" sz="2000" spc="-35" dirty="0">
                <a:cs typeface="Arial"/>
              </a:rPr>
              <a:t>ο</a:t>
            </a:r>
            <a:r>
              <a:rPr lang="el-GR" sz="2000" spc="-30" dirty="0">
                <a:cs typeface="Arial"/>
              </a:rPr>
              <a:t>λ</a:t>
            </a:r>
            <a:r>
              <a:rPr lang="el-GR" sz="2000" spc="-5" dirty="0">
                <a:cs typeface="Arial"/>
              </a:rPr>
              <a:t>αβή </a:t>
            </a:r>
            <a:r>
              <a:rPr lang="el-GR" sz="2000" spc="-25" dirty="0">
                <a:cs typeface="Arial"/>
              </a:rPr>
              <a:t>τ</a:t>
            </a:r>
            <a:r>
              <a:rPr lang="el-GR" sz="2000" spc="-5" dirty="0">
                <a:cs typeface="Arial"/>
              </a:rPr>
              <a:t>άσ</a:t>
            </a:r>
            <a:r>
              <a:rPr lang="el-GR" sz="2000" dirty="0">
                <a:cs typeface="Arial"/>
              </a:rPr>
              <a:t>η</a:t>
            </a:r>
            <a:r>
              <a:rPr lang="el-GR" sz="2000" spc="-5" dirty="0">
                <a:cs typeface="Arial"/>
              </a:rPr>
              <a:t>ς,</a:t>
            </a:r>
            <a:r>
              <a:rPr lang="el-GR" sz="2000" spc="-20" dirty="0">
                <a:cs typeface="Arial"/>
              </a:rPr>
              <a:t> </a:t>
            </a:r>
            <a:r>
              <a:rPr lang="el-GR" sz="2000" dirty="0">
                <a:cs typeface="Arial"/>
              </a:rPr>
              <a:t>η</a:t>
            </a:r>
            <a:r>
              <a:rPr lang="el-GR" sz="2000" spc="-5" dirty="0">
                <a:cs typeface="Arial"/>
              </a:rPr>
              <a:t> αντίσ</a:t>
            </a:r>
            <a:r>
              <a:rPr lang="el-GR" sz="2000" spc="-25" dirty="0">
                <a:cs typeface="Arial"/>
              </a:rPr>
              <a:t>τ</a:t>
            </a:r>
            <a:r>
              <a:rPr lang="el-GR" sz="2000" spc="-5" dirty="0">
                <a:cs typeface="Arial"/>
              </a:rPr>
              <a:t>ασ</a:t>
            </a:r>
            <a:r>
              <a:rPr lang="el-GR" sz="2000" dirty="0">
                <a:cs typeface="Arial"/>
              </a:rPr>
              <a:t>η </a:t>
            </a:r>
            <a:r>
              <a:rPr lang="el-GR" sz="2000" spc="-10" dirty="0">
                <a:cs typeface="Arial"/>
              </a:rPr>
              <a:t>εισόδου</a:t>
            </a:r>
            <a:r>
              <a:rPr lang="el-GR" sz="2000" spc="-5" dirty="0">
                <a:cs typeface="Arial"/>
              </a:rPr>
              <a:t> </a:t>
            </a:r>
            <a:r>
              <a:rPr lang="el-GR" sz="2000" spc="-25" dirty="0">
                <a:cs typeface="Arial"/>
              </a:rPr>
              <a:t>κ</a:t>
            </a:r>
            <a:r>
              <a:rPr lang="el-GR" sz="2000" spc="-5" dirty="0">
                <a:cs typeface="Arial"/>
              </a:rPr>
              <a:t>α</a:t>
            </a:r>
            <a:r>
              <a:rPr lang="el-GR" sz="2000" dirty="0">
                <a:cs typeface="Arial"/>
              </a:rPr>
              <a:t>ι η </a:t>
            </a:r>
            <a:r>
              <a:rPr lang="el-GR" sz="2000" spc="-5" dirty="0">
                <a:cs typeface="Arial"/>
              </a:rPr>
              <a:t>αντίσ</a:t>
            </a:r>
            <a:r>
              <a:rPr lang="el-GR" sz="2000" spc="-25" dirty="0">
                <a:cs typeface="Arial"/>
              </a:rPr>
              <a:t>τ</a:t>
            </a:r>
            <a:r>
              <a:rPr lang="el-GR" sz="2000" spc="-5" dirty="0">
                <a:cs typeface="Arial"/>
              </a:rPr>
              <a:t>ασ</a:t>
            </a:r>
            <a:r>
              <a:rPr lang="el-GR" sz="2000" dirty="0">
                <a:cs typeface="Arial"/>
              </a:rPr>
              <a:t>η</a:t>
            </a:r>
            <a:r>
              <a:rPr lang="el-GR" sz="2000" spc="-10" dirty="0">
                <a:cs typeface="Arial"/>
              </a:rPr>
              <a:t> ε</a:t>
            </a:r>
            <a:r>
              <a:rPr lang="el-GR" sz="2000" spc="-60" dirty="0">
                <a:cs typeface="Arial"/>
              </a:rPr>
              <a:t>ξ</a:t>
            </a:r>
            <a:r>
              <a:rPr lang="el-GR" sz="2000" spc="-10" dirty="0">
                <a:cs typeface="Arial"/>
              </a:rPr>
              <a:t>όδου</a:t>
            </a:r>
            <a:r>
              <a:rPr lang="el-GR" sz="2000" spc="-5" dirty="0">
                <a:cs typeface="Arial"/>
              </a:rPr>
              <a:t>.</a:t>
            </a:r>
            <a:endParaRPr lang="el-GR" sz="2000" dirty="0">
              <a:cs typeface="Arial"/>
            </a:endParaRPr>
          </a:p>
          <a:p>
            <a:pPr marL="12700"/>
            <a:r>
              <a:rPr lang="el-GR" sz="2000" spc="-15" dirty="0">
                <a:cs typeface="Arial"/>
              </a:rPr>
              <a:t>Δίνον</a:t>
            </a:r>
            <a:r>
              <a:rPr lang="el-GR" sz="2000" spc="-35" dirty="0">
                <a:cs typeface="Arial"/>
              </a:rPr>
              <a:t>τ</a:t>
            </a:r>
            <a:r>
              <a:rPr lang="el-GR" sz="2000" spc="-5" dirty="0">
                <a:cs typeface="Arial"/>
              </a:rPr>
              <a:t>α</a:t>
            </a:r>
            <a:r>
              <a:rPr lang="el-GR" sz="2000" spc="5" dirty="0">
                <a:cs typeface="Arial"/>
              </a:rPr>
              <a:t>ι</a:t>
            </a:r>
            <a:r>
              <a:rPr lang="el-GR" sz="2000" spc="-5" dirty="0">
                <a:cs typeface="Arial"/>
              </a:rPr>
              <a:t>:</a:t>
            </a:r>
            <a:r>
              <a:rPr lang="el-GR" sz="2000" spc="-20" dirty="0">
                <a:cs typeface="Arial"/>
              </a:rPr>
              <a:t> </a:t>
            </a:r>
            <a:r>
              <a:rPr lang="el-GR" sz="2000" dirty="0">
                <a:cs typeface="Arial"/>
              </a:rPr>
              <a:t>β</a:t>
            </a:r>
            <a:r>
              <a:rPr lang="el-GR" sz="2000" spc="-5" dirty="0">
                <a:cs typeface="Arial"/>
              </a:rPr>
              <a:t>=65</a:t>
            </a:r>
            <a:r>
              <a:rPr lang="el-GR" sz="2000" dirty="0">
                <a:cs typeface="Arial"/>
              </a:rPr>
              <a:t>,</a:t>
            </a:r>
            <a:r>
              <a:rPr lang="el-GR" sz="2000" spc="-5" dirty="0">
                <a:cs typeface="Arial"/>
              </a:rPr>
              <a:t> </a:t>
            </a:r>
            <a:r>
              <a:rPr lang="el-GR" sz="2000" spc="-150" dirty="0">
                <a:cs typeface="Arial"/>
              </a:rPr>
              <a:t>V</a:t>
            </a:r>
            <a:r>
              <a:rPr lang="el-GR" sz="2000" spc="-22" baseline="-20833" dirty="0">
                <a:cs typeface="Arial"/>
              </a:rPr>
              <a:t>A</a:t>
            </a:r>
            <a:r>
              <a:rPr lang="el-GR" sz="2000" dirty="0">
                <a:cs typeface="Arial"/>
              </a:rPr>
              <a:t>=50V</a:t>
            </a:r>
          </a:p>
          <a:p>
            <a:pPr marL="12700" marR="5080"/>
            <a:r>
              <a:rPr lang="el-GR" sz="2000" spc="-15" dirty="0">
                <a:cs typeface="Arial"/>
              </a:rPr>
              <a:t>Υ</a:t>
            </a:r>
            <a:r>
              <a:rPr lang="el-GR" sz="2000" spc="-40" dirty="0">
                <a:cs typeface="Arial"/>
              </a:rPr>
              <a:t>π</a:t>
            </a:r>
            <a:r>
              <a:rPr lang="el-GR" sz="2000" spc="-10" dirty="0">
                <a:cs typeface="Arial"/>
              </a:rPr>
              <a:t>οθέσει</a:t>
            </a:r>
            <a:r>
              <a:rPr lang="el-GR" sz="2000" spc="-5" dirty="0">
                <a:cs typeface="Arial"/>
              </a:rPr>
              <a:t>ς:</a:t>
            </a:r>
            <a:r>
              <a:rPr lang="el-GR" sz="2000" spc="-125" dirty="0">
                <a:cs typeface="Arial"/>
              </a:rPr>
              <a:t> </a:t>
            </a:r>
            <a:r>
              <a:rPr lang="el-GR" sz="2000" spc="-10" dirty="0">
                <a:cs typeface="Arial"/>
              </a:rPr>
              <a:t>Λει</a:t>
            </a:r>
            <a:r>
              <a:rPr lang="el-GR" sz="2000" spc="-35" dirty="0">
                <a:cs typeface="Arial"/>
              </a:rPr>
              <a:t>τ</a:t>
            </a:r>
            <a:r>
              <a:rPr lang="el-GR" sz="2000" spc="-10" dirty="0">
                <a:cs typeface="Arial"/>
              </a:rPr>
              <a:t>ουργία</a:t>
            </a:r>
            <a:r>
              <a:rPr lang="el-GR" sz="2000" spc="-15" dirty="0">
                <a:cs typeface="Arial"/>
              </a:rPr>
              <a:t> </a:t>
            </a:r>
            <a:r>
              <a:rPr lang="el-GR" sz="2000" dirty="0">
                <a:cs typeface="Arial"/>
              </a:rPr>
              <a:t>στην </a:t>
            </a:r>
            <a:r>
              <a:rPr lang="el-GR" sz="2000" spc="-10" dirty="0">
                <a:cs typeface="Arial"/>
              </a:rPr>
              <a:t>ενεργό περι</a:t>
            </a:r>
            <a:r>
              <a:rPr lang="el-GR" sz="2000" spc="-60" dirty="0">
                <a:cs typeface="Arial"/>
              </a:rPr>
              <a:t>ο</a:t>
            </a:r>
            <a:r>
              <a:rPr lang="el-GR" sz="2000" spc="-10" dirty="0">
                <a:cs typeface="Arial"/>
              </a:rPr>
              <a:t>χ</a:t>
            </a:r>
            <a:r>
              <a:rPr lang="el-GR" sz="2000" spc="-5" dirty="0">
                <a:cs typeface="Arial"/>
              </a:rPr>
              <a:t>ή,</a:t>
            </a:r>
            <a:r>
              <a:rPr lang="el-GR" sz="2000" spc="-20" dirty="0">
                <a:cs typeface="Arial"/>
              </a:rPr>
              <a:t> V</a:t>
            </a:r>
            <a:r>
              <a:rPr lang="el-GR" sz="2000" spc="-22" baseline="-20833" dirty="0">
                <a:cs typeface="Arial"/>
              </a:rPr>
              <a:t>BE</a:t>
            </a:r>
            <a:r>
              <a:rPr lang="el-GR" sz="2000" spc="-5" dirty="0">
                <a:cs typeface="Arial"/>
              </a:rPr>
              <a:t>=0.7</a:t>
            </a:r>
            <a:r>
              <a:rPr lang="el-GR" sz="2000" spc="-185" dirty="0">
                <a:cs typeface="Arial"/>
              </a:rPr>
              <a:t>V</a:t>
            </a:r>
            <a:r>
              <a:rPr lang="el-GR" sz="2000" spc="-5" dirty="0">
                <a:cs typeface="Arial"/>
              </a:rPr>
              <a:t>,</a:t>
            </a:r>
            <a:r>
              <a:rPr lang="el-GR" sz="2000" spc="5" dirty="0">
                <a:cs typeface="Arial"/>
              </a:rPr>
              <a:t> </a:t>
            </a:r>
            <a:r>
              <a:rPr lang="el-GR" sz="2000" spc="-10" dirty="0">
                <a:cs typeface="Arial"/>
              </a:rPr>
              <a:t>συνθήκες</a:t>
            </a:r>
            <a:r>
              <a:rPr lang="el-GR" sz="2000" spc="-5" dirty="0">
                <a:cs typeface="Arial"/>
              </a:rPr>
              <a:t> </a:t>
            </a:r>
            <a:r>
              <a:rPr lang="el-GR" sz="2000" spc="-10" dirty="0">
                <a:cs typeface="Arial"/>
              </a:rPr>
              <a:t>λει</a:t>
            </a:r>
            <a:r>
              <a:rPr lang="el-GR" sz="2000" spc="-35" dirty="0">
                <a:cs typeface="Arial"/>
              </a:rPr>
              <a:t>τ</a:t>
            </a:r>
            <a:r>
              <a:rPr lang="el-GR" sz="2000" spc="-10" dirty="0">
                <a:cs typeface="Arial"/>
              </a:rPr>
              <a:t>ουργίας μικρού </a:t>
            </a:r>
            <a:r>
              <a:rPr lang="el-GR" sz="2000" spc="-5" dirty="0">
                <a:cs typeface="Arial"/>
              </a:rPr>
              <a:t>σήμα</a:t>
            </a:r>
            <a:r>
              <a:rPr lang="el-GR" sz="2000" spc="-25" dirty="0">
                <a:cs typeface="Arial"/>
              </a:rPr>
              <a:t>τ</a:t>
            </a:r>
            <a:r>
              <a:rPr lang="el-GR" sz="2000" dirty="0">
                <a:cs typeface="Arial"/>
              </a:rPr>
              <a:t>ο</a:t>
            </a:r>
            <a:r>
              <a:rPr lang="el-GR" sz="2000" spc="-5" dirty="0">
                <a:cs typeface="Arial"/>
              </a:rPr>
              <a:t>ς.</a:t>
            </a:r>
            <a:endParaRPr lang="el-GR" sz="2000" dirty="0">
              <a:cs typeface="Arial"/>
            </a:endParaRPr>
          </a:p>
        </p:txBody>
      </p:sp>
      <p:sp>
        <p:nvSpPr>
          <p:cNvPr id="7" name="object 6" descr="Συνδεσμολογία κοινού εκπομπού με R1=330Ω, RB= 100 kΩ, RE=16 kΩ, RC=10kΩ, R3=220 kΩ."/>
          <p:cNvSpPr/>
          <p:nvPr/>
        </p:nvSpPr>
        <p:spPr>
          <a:xfrm>
            <a:off x="5207067" y="1006070"/>
            <a:ext cx="3767542" cy="26787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29415" y="2922237"/>
            <a:ext cx="243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DC </a:t>
            </a:r>
            <a:r>
              <a:rPr lang="el-GR" sz="2400" b="1" dirty="0"/>
              <a:t>Ανάλυση</a:t>
            </a:r>
          </a:p>
        </p:txBody>
      </p:sp>
      <p:pic>
        <p:nvPicPr>
          <p:cNvPr id="9" name="Εικόνα 8" descr="Το κύκλωμα με RB-RE-RC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461625"/>
            <a:ext cx="2258255" cy="2968599"/>
          </a:xfrm>
          <a:prstGeom prst="rect">
            <a:avLst/>
          </a:prstGeom>
        </p:spPr>
      </p:pic>
      <p:grpSp>
        <p:nvGrpSpPr>
          <p:cNvPr id="14" name="Ομάδα 13" descr="Εξισώσεις επίλυσης"/>
          <p:cNvGrpSpPr/>
          <p:nvPr/>
        </p:nvGrpSpPr>
        <p:grpSpPr>
          <a:xfrm>
            <a:off x="2715455" y="3608398"/>
            <a:ext cx="3617595" cy="2899804"/>
            <a:chOff x="3863489" y="3666878"/>
            <a:chExt cx="3617595" cy="2899804"/>
          </a:xfrm>
        </p:grpSpPr>
        <p:sp>
          <p:nvSpPr>
            <p:cNvPr id="10" name="object 8" descr="Εξισώσεις επίλυσης"/>
            <p:cNvSpPr txBox="1"/>
            <p:nvPr>
              <p:custDataLst>
                <p:tags r:id="rId3"/>
              </p:custDataLst>
            </p:nvPr>
          </p:nvSpPr>
          <p:spPr>
            <a:xfrm>
              <a:off x="5572639" y="3666878"/>
              <a:ext cx="141224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00" spc="155" dirty="0">
                  <a:latin typeface="Symbol"/>
                  <a:cs typeface="Symbol"/>
                </a:rPr>
                <a:t></a:t>
              </a:r>
              <a:r>
                <a:rPr sz="2000" spc="-155" dirty="0">
                  <a:latin typeface="Times New Roman"/>
                  <a:cs typeface="Times New Roman"/>
                </a:rPr>
                <a:t>1</a:t>
              </a:r>
              <a:r>
                <a:rPr sz="2000" spc="114" dirty="0">
                  <a:latin typeface="Times New Roman"/>
                  <a:cs typeface="Times New Roman"/>
                </a:rPr>
                <a:t>)</a:t>
              </a:r>
              <a:r>
                <a:rPr sz="2000" i="1" dirty="0">
                  <a:latin typeface="Times New Roman"/>
                  <a:cs typeface="Times New Roman"/>
                </a:rPr>
                <a:t>I</a:t>
              </a:r>
              <a:r>
                <a:rPr sz="2000" i="1" spc="-320" dirty="0">
                  <a:latin typeface="Times New Roman"/>
                  <a:cs typeface="Times New Roman"/>
                </a:rPr>
                <a:t> 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B</a:t>
              </a:r>
              <a:r>
                <a:rPr sz="1725" i="1" spc="-135" baseline="-24154" dirty="0">
                  <a:latin typeface="Times New Roman"/>
                  <a:cs typeface="Times New Roman"/>
                </a:rPr>
                <a:t> </a:t>
              </a:r>
              <a:r>
                <a:rPr sz="2000" i="1" dirty="0">
                  <a:latin typeface="Times New Roman"/>
                  <a:cs typeface="Times New Roman"/>
                </a:rPr>
                <a:t>R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E</a:t>
              </a:r>
              <a:r>
                <a:rPr sz="1725" i="1" baseline="-24154" dirty="0">
                  <a:latin typeface="Times New Roman"/>
                  <a:cs typeface="Times New Roman"/>
                </a:rPr>
                <a:t>  </a:t>
              </a:r>
              <a:r>
                <a:rPr sz="1725" i="1" spc="-187" baseline="-24154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Symbol"/>
                  <a:cs typeface="Symbol"/>
                </a:rPr>
                <a:t></a:t>
              </a:r>
              <a:r>
                <a:rPr sz="2000" spc="-95" dirty="0">
                  <a:latin typeface="Times New Roman"/>
                  <a:cs typeface="Times New Roman"/>
                </a:rPr>
                <a:t> </a:t>
              </a:r>
              <a:r>
                <a:rPr sz="2000" spc="-185" dirty="0">
                  <a:latin typeface="Times New Roman"/>
                  <a:cs typeface="Times New Roman"/>
                </a:rPr>
                <a:t>5</a:t>
              </a:r>
              <a:r>
                <a:rPr sz="2000" i="1" dirty="0">
                  <a:latin typeface="Times New Roman"/>
                  <a:cs typeface="Times New Roman"/>
                </a:rPr>
                <a:t>V</a:t>
              </a:r>
              <a:endParaRPr sz="2000" dirty="0">
                <a:latin typeface="Times New Roman"/>
                <a:cs typeface="Times New Roman"/>
              </a:endParaRPr>
            </a:p>
          </p:txBody>
        </p:sp>
        <p:sp>
          <p:nvSpPr>
            <p:cNvPr id="11" name="object 9" descr="[DECORATIVE]"/>
            <p:cNvSpPr txBox="1"/>
            <p:nvPr>
              <p:custDataLst>
                <p:tags r:id="rId4"/>
              </p:custDataLst>
            </p:nvPr>
          </p:nvSpPr>
          <p:spPr>
            <a:xfrm>
              <a:off x="3939681" y="3666878"/>
              <a:ext cx="1632957" cy="7463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860"/>
              <a:r>
                <a:rPr sz="2000" i="1" dirty="0">
                  <a:latin typeface="Times New Roman"/>
                  <a:cs typeface="Times New Roman"/>
                </a:rPr>
                <a:t>R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B</a:t>
              </a:r>
              <a:r>
                <a:rPr sz="1725" i="1" spc="-135" baseline="-24154" dirty="0">
                  <a:latin typeface="Times New Roman"/>
                  <a:cs typeface="Times New Roman"/>
                </a:rPr>
                <a:t> </a:t>
              </a:r>
              <a:r>
                <a:rPr sz="2000" i="1" spc="180" dirty="0">
                  <a:latin typeface="Times New Roman"/>
                  <a:cs typeface="Times New Roman"/>
                </a:rPr>
                <a:t>I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B</a:t>
              </a:r>
              <a:r>
                <a:rPr sz="1725" i="1" baseline="-24154" dirty="0">
                  <a:latin typeface="Times New Roman"/>
                  <a:cs typeface="Times New Roman"/>
                </a:rPr>
                <a:t>  </a:t>
              </a:r>
              <a:r>
                <a:rPr sz="2000" dirty="0">
                  <a:latin typeface="Symbol"/>
                  <a:cs typeface="Symbol"/>
                </a:rPr>
                <a:t></a:t>
              </a:r>
              <a:r>
                <a:rPr sz="2000" spc="-310" dirty="0">
                  <a:latin typeface="Times New Roman"/>
                  <a:cs typeface="Times New Roman"/>
                </a:rPr>
                <a:t> </a:t>
              </a:r>
              <a:r>
                <a:rPr sz="2000" i="1" spc="-5" dirty="0">
                  <a:latin typeface="Times New Roman"/>
                  <a:cs typeface="Times New Roman"/>
                </a:rPr>
                <a:t>V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BE</a:t>
              </a:r>
              <a:r>
                <a:rPr sz="1725" i="1" baseline="-24154" dirty="0">
                  <a:latin typeface="Times New Roman"/>
                  <a:cs typeface="Times New Roman"/>
                </a:rPr>
                <a:t> </a:t>
              </a:r>
              <a:r>
                <a:rPr sz="1725" i="1" spc="60" baseline="-24154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Symbol"/>
                  <a:cs typeface="Symbol"/>
                </a:rPr>
                <a:t></a:t>
              </a:r>
              <a:r>
                <a:rPr sz="2000" spc="-160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Times New Roman"/>
                  <a:cs typeface="Times New Roman"/>
                </a:rPr>
                <a:t>(</a:t>
              </a:r>
              <a:r>
                <a:rPr lang="el-GR" sz="2000" dirty="0">
                  <a:latin typeface="Times New Roman"/>
                  <a:cs typeface="Times New Roman"/>
                </a:rPr>
                <a:t> β</a:t>
              </a:r>
              <a:endParaRPr sz="2000" dirty="0">
                <a:latin typeface="Times New Roman"/>
                <a:cs typeface="Times New Roman"/>
              </a:endParaRPr>
            </a:p>
            <a:p>
              <a:pPr marL="12700">
                <a:spcBef>
                  <a:spcPts val="855"/>
                </a:spcBef>
              </a:pPr>
              <a:r>
                <a:rPr sz="1950" i="1" spc="160" dirty="0">
                  <a:latin typeface="Times New Roman"/>
                  <a:cs typeface="Times New Roman"/>
                </a:rPr>
                <a:t>I</a:t>
              </a:r>
              <a:r>
                <a:rPr sz="1725" i="1" baseline="-24154" dirty="0">
                  <a:latin typeface="Times New Roman"/>
                  <a:cs typeface="Times New Roman"/>
                </a:rPr>
                <a:t>B </a:t>
              </a:r>
              <a:r>
                <a:rPr sz="1725" i="1" spc="120" baseline="-24154" dirty="0">
                  <a:latin typeface="Times New Roman"/>
                  <a:cs typeface="Times New Roman"/>
                </a:rPr>
                <a:t> </a:t>
              </a:r>
              <a:r>
                <a:rPr sz="1950" spc="10" dirty="0">
                  <a:latin typeface="Symbol"/>
                  <a:cs typeface="Symbol"/>
                </a:rPr>
                <a:t></a:t>
              </a:r>
              <a:r>
                <a:rPr sz="1950" spc="-125" dirty="0">
                  <a:latin typeface="Times New Roman"/>
                  <a:cs typeface="Times New Roman"/>
                </a:rPr>
                <a:t> </a:t>
              </a:r>
              <a:r>
                <a:rPr sz="1950" spc="-25" dirty="0">
                  <a:latin typeface="Times New Roman"/>
                  <a:cs typeface="Times New Roman"/>
                </a:rPr>
                <a:t>3</a:t>
              </a:r>
              <a:r>
                <a:rPr sz="1950" spc="-10" dirty="0">
                  <a:latin typeface="Times New Roman"/>
                  <a:cs typeface="Times New Roman"/>
                </a:rPr>
                <a:t>.</a:t>
              </a:r>
              <a:r>
                <a:rPr sz="1950" spc="5" dirty="0">
                  <a:latin typeface="Times New Roman"/>
                  <a:cs typeface="Times New Roman"/>
                </a:rPr>
                <a:t>7</a:t>
              </a:r>
              <a:r>
                <a:rPr sz="1950" spc="-140" dirty="0">
                  <a:latin typeface="Times New Roman"/>
                  <a:cs typeface="Times New Roman"/>
                </a:rPr>
                <a:t>1</a:t>
              </a:r>
              <a:r>
                <a:rPr sz="2100" i="1" spc="-135" dirty="0">
                  <a:latin typeface="Symbol"/>
                  <a:cs typeface="Symbol"/>
                </a:rPr>
                <a:t></a:t>
              </a:r>
              <a:r>
                <a:rPr sz="1950" i="1" spc="10" dirty="0">
                  <a:latin typeface="Times New Roman"/>
                  <a:cs typeface="Times New Roman"/>
                </a:rPr>
                <a:t>A</a:t>
              </a:r>
              <a:endParaRPr sz="1950" dirty="0">
                <a:latin typeface="Times New Roman"/>
                <a:cs typeface="Times New Roman"/>
              </a:endParaRPr>
            </a:p>
          </p:txBody>
        </p:sp>
        <p:sp>
          <p:nvSpPr>
            <p:cNvPr id="12" name="object 13" descr="[DECORATIVE]"/>
            <p:cNvSpPr txBox="1"/>
            <p:nvPr>
              <p:custDataLst>
                <p:tags r:id="rId5"/>
              </p:custDataLst>
            </p:nvPr>
          </p:nvSpPr>
          <p:spPr>
            <a:xfrm>
              <a:off x="3863489" y="4843794"/>
              <a:ext cx="3617595" cy="12244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265" marR="1660525">
                <a:lnSpc>
                  <a:spcPct val="119800"/>
                </a:lnSpc>
              </a:pPr>
              <a:r>
                <a:rPr sz="1950" i="1" spc="90" dirty="0">
                  <a:latin typeface="Times New Roman"/>
                  <a:cs typeface="Times New Roman"/>
                </a:rPr>
                <a:t>I</a:t>
              </a:r>
              <a:r>
                <a:rPr sz="1725" i="1" baseline="-24154" dirty="0">
                  <a:latin typeface="Times New Roman"/>
                  <a:cs typeface="Times New Roman"/>
                </a:rPr>
                <a:t>C </a:t>
              </a:r>
              <a:r>
                <a:rPr sz="1725" i="1" spc="179" baseline="-24154" dirty="0">
                  <a:latin typeface="Times New Roman"/>
                  <a:cs typeface="Times New Roman"/>
                </a:rPr>
                <a:t> </a:t>
              </a:r>
              <a:r>
                <a:rPr sz="1950" spc="10" dirty="0">
                  <a:latin typeface="Symbol"/>
                  <a:cs typeface="Symbol"/>
                </a:rPr>
                <a:t></a:t>
              </a:r>
              <a:r>
                <a:rPr sz="1950" spc="-95" dirty="0">
                  <a:latin typeface="Times New Roman"/>
                  <a:cs typeface="Times New Roman"/>
                </a:rPr>
                <a:t> </a:t>
              </a:r>
              <a:r>
                <a:rPr sz="1950" spc="5" dirty="0">
                  <a:latin typeface="Times New Roman"/>
                  <a:cs typeface="Times New Roman"/>
                </a:rPr>
                <a:t>6</a:t>
              </a:r>
              <a:r>
                <a:rPr sz="1950" spc="10" dirty="0">
                  <a:latin typeface="Times New Roman"/>
                  <a:cs typeface="Times New Roman"/>
                </a:rPr>
                <a:t>5</a:t>
              </a:r>
              <a:r>
                <a:rPr sz="1950" i="1" spc="160" dirty="0">
                  <a:latin typeface="Times New Roman"/>
                  <a:cs typeface="Times New Roman"/>
                </a:rPr>
                <a:t>I</a:t>
              </a:r>
              <a:r>
                <a:rPr sz="1725" i="1" baseline="-24154" dirty="0">
                  <a:latin typeface="Times New Roman"/>
                  <a:cs typeface="Times New Roman"/>
                </a:rPr>
                <a:t>B </a:t>
              </a:r>
              <a:r>
                <a:rPr sz="1725" i="1" spc="127" baseline="-24154" dirty="0">
                  <a:latin typeface="Times New Roman"/>
                  <a:cs typeface="Times New Roman"/>
                </a:rPr>
                <a:t> </a:t>
              </a:r>
              <a:r>
                <a:rPr sz="1950" spc="10" dirty="0">
                  <a:latin typeface="Symbol"/>
                  <a:cs typeface="Symbol"/>
                </a:rPr>
                <a:t></a:t>
              </a:r>
              <a:r>
                <a:rPr sz="1950" spc="-65" dirty="0">
                  <a:latin typeface="Times New Roman"/>
                  <a:cs typeface="Times New Roman"/>
                </a:rPr>
                <a:t> </a:t>
              </a:r>
              <a:r>
                <a:rPr sz="1950" spc="5" dirty="0">
                  <a:latin typeface="Times New Roman"/>
                  <a:cs typeface="Times New Roman"/>
                </a:rPr>
                <a:t>24</a:t>
              </a:r>
              <a:r>
                <a:rPr sz="1950" spc="-165" dirty="0">
                  <a:latin typeface="Times New Roman"/>
                  <a:cs typeface="Times New Roman"/>
                </a:rPr>
                <a:t>1</a:t>
              </a:r>
              <a:r>
                <a:rPr sz="2100" i="1" spc="-135" dirty="0">
                  <a:latin typeface="Symbol"/>
                  <a:cs typeface="Symbol"/>
                </a:rPr>
                <a:t></a:t>
              </a:r>
              <a:r>
                <a:rPr sz="1950" i="1" spc="5" dirty="0">
                  <a:latin typeface="Times New Roman"/>
                  <a:cs typeface="Times New Roman"/>
                </a:rPr>
                <a:t>A </a:t>
              </a:r>
              <a:r>
                <a:rPr sz="1950" i="1" spc="160" dirty="0">
                  <a:latin typeface="Times New Roman"/>
                  <a:cs typeface="Times New Roman"/>
                </a:rPr>
                <a:t>I</a:t>
              </a:r>
              <a:r>
                <a:rPr sz="1725" i="1" baseline="-24154" dirty="0">
                  <a:latin typeface="Times New Roman"/>
                  <a:cs typeface="Times New Roman"/>
                </a:rPr>
                <a:t>E </a:t>
              </a:r>
              <a:r>
                <a:rPr sz="1725" i="1" spc="172" baseline="-24154" dirty="0">
                  <a:latin typeface="Times New Roman"/>
                  <a:cs typeface="Times New Roman"/>
                </a:rPr>
                <a:t> </a:t>
              </a:r>
              <a:r>
                <a:rPr sz="1950" spc="10" dirty="0">
                  <a:latin typeface="Symbol"/>
                  <a:cs typeface="Symbol"/>
                </a:rPr>
                <a:t></a:t>
              </a:r>
              <a:r>
                <a:rPr sz="1950" spc="-95" dirty="0">
                  <a:latin typeface="Times New Roman"/>
                  <a:cs typeface="Times New Roman"/>
                </a:rPr>
                <a:t> </a:t>
              </a:r>
              <a:r>
                <a:rPr sz="1950" spc="5" dirty="0">
                  <a:latin typeface="Times New Roman"/>
                  <a:cs typeface="Times New Roman"/>
                </a:rPr>
                <a:t>6</a:t>
              </a:r>
              <a:r>
                <a:rPr sz="1950" spc="40" dirty="0">
                  <a:latin typeface="Times New Roman"/>
                  <a:cs typeface="Times New Roman"/>
                </a:rPr>
                <a:t>6</a:t>
              </a:r>
              <a:r>
                <a:rPr sz="1950" i="1" spc="160" dirty="0">
                  <a:latin typeface="Times New Roman"/>
                  <a:cs typeface="Times New Roman"/>
                </a:rPr>
                <a:t>I</a:t>
              </a:r>
              <a:r>
                <a:rPr sz="1725" i="1" baseline="-24154" dirty="0">
                  <a:latin typeface="Times New Roman"/>
                  <a:cs typeface="Times New Roman"/>
                </a:rPr>
                <a:t>B </a:t>
              </a:r>
              <a:r>
                <a:rPr sz="1725" i="1" spc="127" baseline="-24154" dirty="0">
                  <a:latin typeface="Times New Roman"/>
                  <a:cs typeface="Times New Roman"/>
                </a:rPr>
                <a:t> </a:t>
              </a:r>
              <a:r>
                <a:rPr sz="1950" spc="10" dirty="0">
                  <a:latin typeface="Symbol"/>
                  <a:cs typeface="Symbol"/>
                </a:rPr>
                <a:t></a:t>
              </a:r>
              <a:r>
                <a:rPr sz="1950" spc="-65" dirty="0">
                  <a:latin typeface="Times New Roman"/>
                  <a:cs typeface="Times New Roman"/>
                </a:rPr>
                <a:t> </a:t>
              </a:r>
              <a:r>
                <a:rPr sz="1950" spc="5" dirty="0">
                  <a:latin typeface="Times New Roman"/>
                  <a:cs typeface="Times New Roman"/>
                </a:rPr>
                <a:t>24</a:t>
              </a:r>
              <a:r>
                <a:rPr sz="1950" spc="-45" dirty="0">
                  <a:latin typeface="Times New Roman"/>
                  <a:cs typeface="Times New Roman"/>
                </a:rPr>
                <a:t>5</a:t>
              </a:r>
              <a:r>
                <a:rPr sz="2100" i="1" spc="-130" dirty="0">
                  <a:latin typeface="Symbol"/>
                  <a:cs typeface="Symbol"/>
                </a:rPr>
                <a:t></a:t>
              </a:r>
              <a:r>
                <a:rPr sz="1950" i="1" spc="10" dirty="0">
                  <a:latin typeface="Times New Roman"/>
                  <a:cs typeface="Times New Roman"/>
                </a:rPr>
                <a:t>A</a:t>
              </a:r>
              <a:endParaRPr sz="1950" dirty="0">
                <a:latin typeface="Times New Roman"/>
                <a:cs typeface="Times New Roman"/>
              </a:endParaRPr>
            </a:p>
            <a:p>
              <a:pPr marL="12700">
                <a:spcBef>
                  <a:spcPts val="1105"/>
                </a:spcBef>
              </a:pPr>
              <a:r>
                <a:rPr sz="2000" spc="-190" dirty="0">
                  <a:latin typeface="Times New Roman"/>
                  <a:cs typeface="Times New Roman"/>
                </a:rPr>
                <a:t>5</a:t>
              </a:r>
              <a:r>
                <a:rPr sz="2000" i="1" dirty="0">
                  <a:latin typeface="Times New Roman"/>
                  <a:cs typeface="Times New Roman"/>
                </a:rPr>
                <a:t>V</a:t>
              </a:r>
              <a:r>
                <a:rPr sz="2000" i="1" spc="125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Symbol"/>
                  <a:cs typeface="Symbol"/>
                </a:rPr>
                <a:t></a:t>
              </a:r>
              <a:r>
                <a:rPr sz="2000" spc="-95" dirty="0">
                  <a:latin typeface="Times New Roman"/>
                  <a:cs typeface="Times New Roman"/>
                </a:rPr>
                <a:t> </a:t>
              </a:r>
              <a:r>
                <a:rPr sz="2000" i="1" spc="-75" dirty="0">
                  <a:latin typeface="Times New Roman"/>
                  <a:cs typeface="Times New Roman"/>
                </a:rPr>
                <a:t>R</a:t>
              </a:r>
              <a:r>
                <a:rPr sz="1725" i="1" spc="22" baseline="-24154" dirty="0">
                  <a:latin typeface="Times New Roman"/>
                  <a:cs typeface="Times New Roman"/>
                </a:rPr>
                <a:t>C</a:t>
              </a:r>
              <a:r>
                <a:rPr sz="1725" i="1" spc="-75" baseline="-24154" dirty="0">
                  <a:latin typeface="Times New Roman"/>
                  <a:cs typeface="Times New Roman"/>
                </a:rPr>
                <a:t> </a:t>
              </a:r>
              <a:r>
                <a:rPr sz="2000" i="1" spc="110" dirty="0">
                  <a:latin typeface="Times New Roman"/>
                  <a:cs typeface="Times New Roman"/>
                </a:rPr>
                <a:t>I</a:t>
              </a:r>
              <a:r>
                <a:rPr sz="1725" i="1" spc="22" baseline="-24154" dirty="0">
                  <a:latin typeface="Times New Roman"/>
                  <a:cs typeface="Times New Roman"/>
                </a:rPr>
                <a:t>C</a:t>
              </a:r>
              <a:r>
                <a:rPr sz="1725" i="1" baseline="-24154" dirty="0">
                  <a:latin typeface="Times New Roman"/>
                  <a:cs typeface="Times New Roman"/>
                </a:rPr>
                <a:t> </a:t>
              </a:r>
              <a:r>
                <a:rPr sz="1725" i="1" spc="60" baseline="-24154" dirty="0">
                  <a:latin typeface="Times New Roman"/>
                  <a:cs typeface="Times New Roman"/>
                </a:rPr>
                <a:t> </a:t>
              </a:r>
              <a:r>
                <a:rPr sz="2000" spc="155" dirty="0">
                  <a:latin typeface="Symbol"/>
                  <a:cs typeface="Symbol"/>
                </a:rPr>
                <a:t></a:t>
              </a:r>
              <a:r>
                <a:rPr sz="2000" i="1" spc="-70" dirty="0">
                  <a:latin typeface="Times New Roman"/>
                  <a:cs typeface="Times New Roman"/>
                </a:rPr>
                <a:t>V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CE</a:t>
              </a:r>
              <a:r>
                <a:rPr sz="1725" i="1" baseline="-24154" dirty="0">
                  <a:latin typeface="Times New Roman"/>
                  <a:cs typeface="Times New Roman"/>
                </a:rPr>
                <a:t> </a:t>
              </a:r>
              <a:r>
                <a:rPr sz="1725" i="1" spc="60" baseline="-24154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Symbol"/>
                  <a:cs typeface="Symbol"/>
                </a:rPr>
                <a:t></a:t>
              </a:r>
              <a:r>
                <a:rPr sz="2000" spc="-95" dirty="0">
                  <a:latin typeface="Times New Roman"/>
                  <a:cs typeface="Times New Roman"/>
                </a:rPr>
                <a:t> </a:t>
              </a:r>
              <a:r>
                <a:rPr sz="2000" i="1" spc="180" dirty="0">
                  <a:latin typeface="Times New Roman"/>
                  <a:cs typeface="Times New Roman"/>
                </a:rPr>
                <a:t>I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E</a:t>
              </a:r>
              <a:r>
                <a:rPr sz="1725" i="1" spc="-82" baseline="-24154" dirty="0">
                  <a:latin typeface="Times New Roman"/>
                  <a:cs typeface="Times New Roman"/>
                </a:rPr>
                <a:t> </a:t>
              </a:r>
              <a:r>
                <a:rPr sz="2000" i="1" spc="-5" dirty="0">
                  <a:latin typeface="Times New Roman"/>
                  <a:cs typeface="Times New Roman"/>
                </a:rPr>
                <a:t>R</a:t>
              </a:r>
              <a:r>
                <a:rPr sz="1725" i="1" spc="15" baseline="-24154" dirty="0">
                  <a:latin typeface="Times New Roman"/>
                  <a:cs typeface="Times New Roman"/>
                </a:rPr>
                <a:t>E</a:t>
              </a:r>
              <a:r>
                <a:rPr sz="1725" i="1" baseline="-24154" dirty="0">
                  <a:latin typeface="Times New Roman"/>
                  <a:cs typeface="Times New Roman"/>
                </a:rPr>
                <a:t> </a:t>
              </a:r>
              <a:r>
                <a:rPr sz="1725" i="1" spc="52" baseline="-24154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Symbol"/>
                  <a:cs typeface="Symbol"/>
                </a:rPr>
                <a:t></a:t>
              </a:r>
              <a:r>
                <a:rPr sz="2000" spc="-190" dirty="0">
                  <a:latin typeface="Times New Roman"/>
                  <a:cs typeface="Times New Roman"/>
                </a:rPr>
                <a:t> </a:t>
              </a:r>
              <a:r>
                <a:rPr sz="2000" spc="50" dirty="0">
                  <a:latin typeface="Times New Roman"/>
                  <a:cs typeface="Times New Roman"/>
                </a:rPr>
                <a:t>(</a:t>
              </a:r>
              <a:r>
                <a:rPr sz="2000" spc="-5" dirty="0">
                  <a:latin typeface="Symbol"/>
                  <a:cs typeface="Symbol"/>
                </a:rPr>
                <a:t></a:t>
              </a:r>
              <a:r>
                <a:rPr sz="2000" spc="-195" dirty="0">
                  <a:latin typeface="Times New Roman"/>
                  <a:cs typeface="Times New Roman"/>
                </a:rPr>
                <a:t>5</a:t>
              </a:r>
              <a:r>
                <a:rPr sz="2000" i="1" dirty="0">
                  <a:latin typeface="Times New Roman"/>
                  <a:cs typeface="Times New Roman"/>
                </a:rPr>
                <a:t>V</a:t>
              </a:r>
              <a:r>
                <a:rPr sz="2000" i="1" spc="-185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Times New Roman"/>
                  <a:cs typeface="Times New Roman"/>
                </a:rPr>
                <a:t>)</a:t>
              </a:r>
              <a:r>
                <a:rPr sz="2000" spc="-40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Symbol"/>
                  <a:cs typeface="Symbol"/>
                </a:rPr>
                <a:t></a:t>
              </a:r>
              <a:r>
                <a:rPr sz="2000" spc="-65" dirty="0">
                  <a:latin typeface="Times New Roman"/>
                  <a:cs typeface="Times New Roman"/>
                </a:rPr>
                <a:t> </a:t>
              </a:r>
              <a:r>
                <a:rPr sz="2000" dirty="0">
                  <a:latin typeface="Times New Roman"/>
                  <a:cs typeface="Times New Roman"/>
                </a:rPr>
                <a:t>0</a:t>
              </a:r>
            </a:p>
          </p:txBody>
        </p:sp>
        <p:sp>
          <p:nvSpPr>
            <p:cNvPr id="13" name="object 15" descr="[DECORATIVE]"/>
            <p:cNvSpPr txBox="1"/>
            <p:nvPr>
              <p:custDataLst>
                <p:tags r:id="rId6"/>
              </p:custDataLst>
            </p:nvPr>
          </p:nvSpPr>
          <p:spPr>
            <a:xfrm>
              <a:off x="3906907" y="6258905"/>
              <a:ext cx="105791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00" i="1" spc="-280" dirty="0">
                  <a:latin typeface="Times New Roman"/>
                  <a:cs typeface="Times New Roman"/>
                </a:rPr>
                <a:t>V</a:t>
              </a:r>
              <a:r>
                <a:rPr sz="1725" i="1" spc="7" baseline="-24154" dirty="0">
                  <a:latin typeface="Times New Roman"/>
                  <a:cs typeface="Times New Roman"/>
                </a:rPr>
                <a:t>CE</a:t>
              </a:r>
              <a:r>
                <a:rPr sz="1725" i="1" spc="127" baseline="-24154" dirty="0">
                  <a:latin typeface="Times New Roman"/>
                  <a:cs typeface="Times New Roman"/>
                </a:rPr>
                <a:t> </a:t>
              </a:r>
              <a:r>
                <a:rPr sz="2000" spc="140" dirty="0">
                  <a:latin typeface="Symbol"/>
                  <a:cs typeface="Symbol"/>
                </a:rPr>
                <a:t></a:t>
              </a:r>
              <a:r>
                <a:rPr sz="2000" spc="-160" dirty="0">
                  <a:latin typeface="Times New Roman"/>
                  <a:cs typeface="Times New Roman"/>
                </a:rPr>
                <a:t>3</a:t>
              </a:r>
              <a:r>
                <a:rPr sz="2000" spc="-90" dirty="0">
                  <a:latin typeface="Times New Roman"/>
                  <a:cs typeface="Times New Roman"/>
                </a:rPr>
                <a:t>.</a:t>
              </a:r>
              <a:r>
                <a:rPr sz="2000" dirty="0">
                  <a:latin typeface="Times New Roman"/>
                  <a:cs typeface="Times New Roman"/>
                </a:rPr>
                <a:t>6</a:t>
              </a:r>
              <a:r>
                <a:rPr sz="2000" spc="-430" dirty="0">
                  <a:latin typeface="Times New Roman"/>
                  <a:cs typeface="Times New Roman"/>
                </a:rPr>
                <a:t>7</a:t>
              </a:r>
              <a:r>
                <a:rPr sz="2000" i="1" spc="-15" dirty="0">
                  <a:latin typeface="Times New Roman"/>
                  <a:cs typeface="Times New Roman"/>
                </a:rPr>
                <a:t>V</a:t>
              </a:r>
              <a:endParaRPr sz="2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99404" y="6124096"/>
            <a:ext cx="418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Πράγματι το κύκλωμα λειτουργεί στην ενεργό περιοχή.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(2 από 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4541" y="1128064"/>
            <a:ext cx="800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AC ανάλυση</a:t>
            </a:r>
          </a:p>
          <a:p>
            <a:r>
              <a:rPr lang="el-GR" sz="2000" dirty="0"/>
              <a:t>Ισοδύναμο κύκλωμα μικρού σήματος.</a:t>
            </a:r>
          </a:p>
        </p:txBody>
      </p:sp>
      <p:sp>
        <p:nvSpPr>
          <p:cNvPr id="10" name="object 4" descr="Κλειστό κύκλωμα κοινού εκπομπού με Rin και Rout."/>
          <p:cNvSpPr/>
          <p:nvPr/>
        </p:nvSpPr>
        <p:spPr>
          <a:xfrm>
            <a:off x="4615435" y="1188140"/>
            <a:ext cx="4309415" cy="1808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669115"/>
              </p:ext>
            </p:extLst>
          </p:nvPr>
        </p:nvGraphicFramePr>
        <p:xfrm>
          <a:off x="264543" y="1909765"/>
          <a:ext cx="2233613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Εξίσωση" r:id="rId5" imgW="1434960" imgH="1320480" progId="Equation.3">
                  <p:embed/>
                </p:oleObj>
              </mc:Choice>
              <mc:Fallback>
                <p:oleObj name="Εξίσωση" r:id="rId5" imgW="14349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43" y="1909765"/>
                        <a:ext cx="2233613" cy="205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Ισοδύναμο κύκλωμα μικρού σήματος του ενισχυτή κοινού εκπομπού του παραδείγματος με αντίσταση εισόδου Rin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083" y="3869126"/>
            <a:ext cx="4513263" cy="119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Ισοδύναμο κύκλωμα μικρού σήματος του ενισχυτή κοινού εκπομπού του παραδείγματος με αντίσταση εξόδου Rout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8520" y="5163971"/>
            <a:ext cx="4549775" cy="106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54598"/>
              </p:ext>
            </p:extLst>
          </p:nvPr>
        </p:nvGraphicFramePr>
        <p:xfrm>
          <a:off x="5220072" y="3375413"/>
          <a:ext cx="17287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Εξίσωση" r:id="rId9" imgW="888840" imgH="253800" progId="Equation.3">
                  <p:embed/>
                </p:oleObj>
              </mc:Choice>
              <mc:Fallback>
                <p:oleObj name="Εξίσωση" r:id="rId9" imgW="88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375413"/>
                        <a:ext cx="172878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807141"/>
              </p:ext>
            </p:extLst>
          </p:nvPr>
        </p:nvGraphicFramePr>
        <p:xfrm>
          <a:off x="5170860" y="3946913"/>
          <a:ext cx="3649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11" imgW="2171520" imgH="482400" progId="Equation.3">
                  <p:embed/>
                </p:oleObj>
              </mc:Choice>
              <mc:Fallback>
                <p:oleObj name="Equation" r:id="rId11" imgW="217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860" y="3946913"/>
                        <a:ext cx="364966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15486"/>
              </p:ext>
            </p:extLst>
          </p:nvPr>
        </p:nvGraphicFramePr>
        <p:xfrm>
          <a:off x="5196262" y="5001013"/>
          <a:ext cx="256857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Εξίσωση" r:id="rId13" imgW="1384200" imgH="749160" progId="Equation.3">
                  <p:embed/>
                </p:oleObj>
              </mc:Choice>
              <mc:Fallback>
                <p:oleObj name="Εξίσωση" r:id="rId13" imgW="13842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262" y="5001013"/>
                        <a:ext cx="2568575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879" y="-90486"/>
            <a:ext cx="8229600" cy="1143000"/>
          </a:xfrm>
        </p:spPr>
        <p:txBody>
          <a:bodyPr/>
          <a:lstStyle/>
          <a:p>
            <a:r>
              <a:rPr lang="el-GR" dirty="0" smtClean="0"/>
              <a:t>Άσκηση 1. (1 από 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05164" y="960562"/>
            <a:ext cx="8838836" cy="20113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Στο κύκλωμα του σχήματος η υ</a:t>
            </a:r>
            <a:r>
              <a:rPr lang="en-US" baseline="-25000" dirty="0"/>
              <a:t>sig</a:t>
            </a:r>
            <a:r>
              <a:rPr lang="fr-FR" dirty="0"/>
              <a:t> </a:t>
            </a:r>
            <a:r>
              <a:rPr lang="el-GR" dirty="0" smtClean="0"/>
              <a:t>είναι </a:t>
            </a:r>
            <a:r>
              <a:rPr lang="el-GR" dirty="0" err="1"/>
              <a:t>ημιτονικό</a:t>
            </a:r>
            <a:r>
              <a:rPr lang="el-GR" dirty="0"/>
              <a:t> σήμα μικρού πλάτους και μηδενικής μέσης τιμής</a:t>
            </a:r>
            <a:r>
              <a:rPr lang="el-GR" dirty="0" smtClean="0"/>
              <a:t>.</a:t>
            </a:r>
            <a:r>
              <a:rPr lang="el-GR" dirty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</a:t>
            </a:r>
            <a:r>
              <a:rPr lang="el-GR" dirty="0"/>
              <a:t>) Βρείτε την </a:t>
            </a:r>
            <a:r>
              <a:rPr lang="en-US" dirty="0"/>
              <a:t>R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l-GR" dirty="0"/>
              <a:t>ώστε Ι</a:t>
            </a:r>
            <a:r>
              <a:rPr lang="el-GR" baseline="-25000" dirty="0"/>
              <a:t>Ε</a:t>
            </a:r>
            <a:r>
              <a:rPr lang="el-GR" dirty="0"/>
              <a:t>=1</a:t>
            </a:r>
            <a:r>
              <a:rPr lang="en-US" dirty="0"/>
              <a:t>mA</a:t>
            </a:r>
            <a:r>
              <a:rPr lang="el-GR" dirty="0"/>
              <a:t>.                                                </a:t>
            </a:r>
            <a:br>
              <a:rPr lang="el-GR" dirty="0"/>
            </a:br>
            <a:r>
              <a:rPr lang="el-GR" dirty="0"/>
              <a:t>β) Βρείτε την </a:t>
            </a:r>
            <a:r>
              <a:rPr lang="en-US" dirty="0"/>
              <a:t>R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l-GR" dirty="0"/>
              <a:t>ώστε </a:t>
            </a:r>
            <a:r>
              <a:rPr lang="fr-FR" dirty="0"/>
              <a:t>V</a:t>
            </a:r>
            <a:r>
              <a:rPr lang="fr-FR" baseline="-25000" dirty="0"/>
              <a:t>C</a:t>
            </a:r>
            <a:r>
              <a:rPr lang="el-GR" dirty="0"/>
              <a:t>=</a:t>
            </a:r>
            <a:r>
              <a:rPr lang="en-US" dirty="0"/>
              <a:t>+5</a:t>
            </a:r>
            <a:r>
              <a:rPr lang="fr-FR" dirty="0"/>
              <a:t>V</a:t>
            </a:r>
            <a:r>
              <a:rPr lang="el-GR" dirty="0"/>
              <a:t>. </a:t>
            </a:r>
            <a:r>
              <a:rPr lang="en-US" dirty="0"/>
              <a:t>                                                             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γ) Για </a:t>
            </a:r>
            <a:r>
              <a:rPr lang="en-US" dirty="0"/>
              <a:t>R</a:t>
            </a:r>
            <a:r>
              <a:rPr lang="en-US" baseline="-25000" dirty="0"/>
              <a:t>L</a:t>
            </a:r>
            <a:r>
              <a:rPr lang="en-US" dirty="0"/>
              <a:t>=5k</a:t>
            </a:r>
            <a:r>
              <a:rPr lang="el-GR" dirty="0"/>
              <a:t>Ω και </a:t>
            </a:r>
            <a:r>
              <a:rPr lang="en-US" dirty="0" err="1"/>
              <a:t>ro</a:t>
            </a:r>
            <a:r>
              <a:rPr lang="en-US" dirty="0"/>
              <a:t>=100k</a:t>
            </a:r>
            <a:r>
              <a:rPr lang="el-GR" dirty="0"/>
              <a:t>Ω σχεδιάστε το ισοδύναμο κύκλωμα μικρού σήματος του ενισχυτή και υπολογίστε την ολική ενίσχυση τάσης.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Δίνεται β=100</a:t>
            </a:r>
          </a:p>
        </p:txBody>
      </p:sp>
      <p:pic>
        <p:nvPicPr>
          <p:cNvPr id="5" name="Picture 5" descr="Σχήμα της άσκησης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210" y="2971923"/>
            <a:ext cx="3589944" cy="317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53546"/>
              </p:ext>
            </p:extLst>
          </p:nvPr>
        </p:nvGraphicFramePr>
        <p:xfrm>
          <a:off x="4157781" y="3846516"/>
          <a:ext cx="4779963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Εξίσωση" r:id="rId6" imgW="3213000" imgH="1549080" progId="Equation.3">
                  <p:embed/>
                </p:oleObj>
              </mc:Choice>
              <mc:Fallback>
                <p:oleObj name="Εξίσωση" r:id="rId6" imgW="321300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781" y="3846516"/>
                        <a:ext cx="4779963" cy="230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597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7750" y="70726"/>
            <a:ext cx="8229600" cy="1143000"/>
          </a:xfrm>
        </p:spPr>
        <p:txBody>
          <a:bodyPr/>
          <a:lstStyle/>
          <a:p>
            <a:r>
              <a:rPr lang="el-GR" dirty="0" smtClean="0"/>
              <a:t>Άσκηση (2 από 2)</a:t>
            </a:r>
            <a:endParaRPr lang="el-GR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028160"/>
              </p:ext>
            </p:extLst>
          </p:nvPr>
        </p:nvGraphicFramePr>
        <p:xfrm>
          <a:off x="504825" y="1243015"/>
          <a:ext cx="64722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" name="Εξίσωση" r:id="rId4" imgW="3886200" imgH="431640" progId="Equation.3">
                  <p:embed/>
                </p:oleObj>
              </mc:Choice>
              <mc:Fallback>
                <p:oleObj name="Εξίσωση" r:id="rId4" imgW="3886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243015"/>
                        <a:ext cx="6472238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39263"/>
              </p:ext>
            </p:extLst>
          </p:nvPr>
        </p:nvGraphicFramePr>
        <p:xfrm>
          <a:off x="461161" y="2349099"/>
          <a:ext cx="3159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" name="Equation" r:id="rId6" imgW="177480" imgH="203040" progId="Equation.3">
                  <p:embed/>
                </p:oleObj>
              </mc:Choice>
              <mc:Fallback>
                <p:oleObj name="Equation" r:id="rId6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1" y="2349099"/>
                        <a:ext cx="31591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7" descr="Ισοδύναμο κύκλωμα μικρόυ σήματος."/>
          <p:cNvGrpSpPr>
            <a:grpSpLocks/>
          </p:cNvGrpSpPr>
          <p:nvPr/>
        </p:nvGrpSpPr>
        <p:grpSpPr bwMode="auto">
          <a:xfrm>
            <a:off x="1321913" y="2013341"/>
            <a:ext cx="4249571" cy="1906046"/>
            <a:chOff x="1893" y="384"/>
            <a:chExt cx="2521" cy="140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26" y="432"/>
              <a:ext cx="2388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1893" y="912"/>
            <a:ext cx="205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3" name="Εξίσωση" r:id="rId9" imgW="241200" imgH="241200" progId="Equation.3">
                    <p:embed/>
                  </p:oleObj>
                </mc:Choice>
                <mc:Fallback>
                  <p:oleObj name="Εξίσωση" r:id="rId9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3" y="912"/>
                          <a:ext cx="205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2362" y="384"/>
            <a:ext cx="200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4" name="Equation" r:id="rId11" imgW="253800" imgH="241200" progId="Equation.3">
                    <p:embed/>
                  </p:oleObj>
                </mc:Choice>
                <mc:Fallback>
                  <p:oleObj name="Equation" r:id="rId11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" y="384"/>
                          <a:ext cx="200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/>
          </p:nvGraphicFramePr>
          <p:xfrm>
            <a:off x="2518" y="799"/>
            <a:ext cx="18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5" name="Εξίσωση" r:id="rId13" imgW="152280" imgH="228600" progId="Equation.3">
                    <p:embed/>
                  </p:oleObj>
                </mc:Choice>
                <mc:Fallback>
                  <p:oleObj name="Εξίσωση" r:id="rId13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799"/>
                          <a:ext cx="181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7"/>
            <p:cNvGraphicFramePr>
              <a:graphicFrameLocks noChangeAspect="1"/>
            </p:cNvGraphicFramePr>
            <p:nvPr/>
          </p:nvGraphicFramePr>
          <p:xfrm>
            <a:off x="3026" y="935"/>
            <a:ext cx="298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6" name="Εξίσωση" r:id="rId15" imgW="380880" imgH="228600" progId="Equation.3">
                    <p:embed/>
                  </p:oleObj>
                </mc:Choice>
                <mc:Fallback>
                  <p:oleObj name="Εξίσωση" r:id="rId15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6" y="935"/>
                          <a:ext cx="298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370" y="672"/>
            <a:ext cx="13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7" name="Equation" r:id="rId17" imgW="139680" imgH="228600" progId="Equation.3">
                    <p:embed/>
                  </p:oleObj>
                </mc:Choice>
                <mc:Fallback>
                  <p:oleObj name="Equation" r:id="rId17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672"/>
                          <a:ext cx="133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9"/>
            <p:cNvGraphicFramePr>
              <a:graphicFrameLocks noChangeAspect="1"/>
            </p:cNvGraphicFramePr>
            <p:nvPr/>
          </p:nvGraphicFramePr>
          <p:xfrm>
            <a:off x="3610" y="672"/>
            <a:ext cx="19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8" name="Equation" r:id="rId19" imgW="203040" imgH="228600" progId="Equation.3">
                    <p:embed/>
                  </p:oleObj>
                </mc:Choice>
                <mc:Fallback>
                  <p:oleObj name="Equation" r:id="rId19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" y="672"/>
                          <a:ext cx="194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0"/>
            <p:cNvGraphicFramePr>
              <a:graphicFrameLocks noChangeAspect="1"/>
            </p:cNvGraphicFramePr>
            <p:nvPr/>
          </p:nvGraphicFramePr>
          <p:xfrm>
            <a:off x="3898" y="672"/>
            <a:ext cx="20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9" name="Equation" r:id="rId21" imgW="203040" imgH="215640" progId="Equation.3">
                    <p:embed/>
                  </p:oleObj>
                </mc:Choice>
                <mc:Fallback>
                  <p:oleObj name="Equation" r:id="rId21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" y="672"/>
                          <a:ext cx="205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4138" y="384"/>
            <a:ext cx="17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0" name="Equation" r:id="rId23" imgW="279360" imgH="228600" progId="Equation.3">
                    <p:embed/>
                  </p:oleObj>
                </mc:Choice>
                <mc:Fallback>
                  <p:oleObj name="Equation" r:id="rId23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8" y="384"/>
                          <a:ext cx="176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2650" y="480"/>
            <a:ext cx="9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1" name="Equation" r:id="rId25" imgW="152280" imgH="164880" progId="Equation.3">
                    <p:embed/>
                  </p:oleObj>
                </mc:Choice>
                <mc:Fallback>
                  <p:oleObj name="Equation" r:id="rId2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0" y="480"/>
                          <a:ext cx="96" cy="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/>
            <p:cNvGraphicFramePr>
              <a:graphicFrameLocks noChangeAspect="1"/>
            </p:cNvGraphicFramePr>
            <p:nvPr/>
          </p:nvGraphicFramePr>
          <p:xfrm>
            <a:off x="2986" y="432"/>
            <a:ext cx="96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2" name="Equation" r:id="rId27" imgW="152280" imgH="177480" progId="Equation.3">
                    <p:embed/>
                  </p:oleObj>
                </mc:Choice>
                <mc:Fallback>
                  <p:oleObj name="Equation" r:id="rId27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" y="432"/>
                          <a:ext cx="96" cy="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" name="Picture 15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362" y="672"/>
              <a:ext cx="14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8" name="Object 26"/>
            <p:cNvGraphicFramePr>
              <a:graphicFrameLocks noChangeAspect="1"/>
            </p:cNvGraphicFramePr>
            <p:nvPr/>
          </p:nvGraphicFramePr>
          <p:xfrm>
            <a:off x="2744" y="1162"/>
            <a:ext cx="9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3" name="Εξίσωση" r:id="rId30" imgW="152280" imgH="164880" progId="Equation.3">
                    <p:embed/>
                  </p:oleObj>
                </mc:Choice>
                <mc:Fallback>
                  <p:oleObj name="Εξίσωση" r:id="rId3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1162"/>
                          <a:ext cx="96" cy="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62440"/>
              </p:ext>
            </p:extLst>
          </p:nvPr>
        </p:nvGraphicFramePr>
        <p:xfrm>
          <a:off x="6319061" y="2574434"/>
          <a:ext cx="1925129" cy="54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" name="Εξίσωση" r:id="rId32" imgW="888840" imgH="253800" progId="Equation.3">
                  <p:embed/>
                </p:oleObj>
              </mc:Choice>
              <mc:Fallback>
                <p:oleObj name="Εξίσωση" r:id="rId32" imgW="88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061" y="2574434"/>
                        <a:ext cx="1925129" cy="549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94628"/>
              </p:ext>
            </p:extLst>
          </p:nvPr>
        </p:nvGraphicFramePr>
        <p:xfrm>
          <a:off x="536994" y="3569734"/>
          <a:ext cx="53895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" name="Εξίσωση" r:id="rId34" imgW="3924000" imgH="444240" progId="Equation.3">
                  <p:embed/>
                </p:oleObj>
              </mc:Choice>
              <mc:Fallback>
                <p:oleObj name="Εξίσωση" r:id="rId34" imgW="3924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994" y="3569734"/>
                        <a:ext cx="538956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90214"/>
              </p:ext>
            </p:extLst>
          </p:nvPr>
        </p:nvGraphicFramePr>
        <p:xfrm>
          <a:off x="348736" y="4488153"/>
          <a:ext cx="2546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name="Equation" r:id="rId36" imgW="1803240" imgH="431640" progId="Equation.3">
                  <p:embed/>
                </p:oleObj>
              </mc:Choice>
              <mc:Fallback>
                <p:oleObj name="Equation" r:id="rId36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36" y="4488153"/>
                        <a:ext cx="25463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79580"/>
              </p:ext>
            </p:extLst>
          </p:nvPr>
        </p:nvGraphicFramePr>
        <p:xfrm>
          <a:off x="358261" y="5208880"/>
          <a:ext cx="27892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Εξίσωση" r:id="rId38" imgW="1968480" imgH="431640" progId="Equation.3">
                  <p:embed/>
                </p:oleObj>
              </mc:Choice>
              <mc:Fallback>
                <p:oleObj name="Εξίσωση" r:id="rId38" imgW="1968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61" y="5208880"/>
                        <a:ext cx="2789238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97834"/>
              </p:ext>
            </p:extLst>
          </p:nvPr>
        </p:nvGraphicFramePr>
        <p:xfrm>
          <a:off x="348738" y="5929605"/>
          <a:ext cx="50466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" name="Εξίσωση" r:id="rId40" imgW="3784320" imgH="431640" progId="Equation.3">
                  <p:embed/>
                </p:oleObj>
              </mc:Choice>
              <mc:Fallback>
                <p:oleObj name="Εξίσωση" r:id="rId40" imgW="378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38" y="5929605"/>
                        <a:ext cx="50466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utoShape 28" descr="[DECORATIVE]"/>
          <p:cNvSpPr>
            <a:spLocks/>
          </p:cNvSpPr>
          <p:nvPr/>
        </p:nvSpPr>
        <p:spPr bwMode="auto">
          <a:xfrm>
            <a:off x="5355582" y="4722410"/>
            <a:ext cx="215900" cy="1873250"/>
          </a:xfrm>
          <a:prstGeom prst="rightBrace">
            <a:avLst>
              <a:gd name="adj1" fmla="val 723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509330"/>
              </p:ext>
            </p:extLst>
          </p:nvPr>
        </p:nvGraphicFramePr>
        <p:xfrm>
          <a:off x="5715946" y="5379637"/>
          <a:ext cx="33131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Εξίσωση" r:id="rId42" imgW="2298600" imgH="393480" progId="Equation.3">
                  <p:embed/>
                </p:oleObj>
              </mc:Choice>
              <mc:Fallback>
                <p:oleObj name="Εξίσωση" r:id="rId42" imgW="229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6" y="5379637"/>
                        <a:ext cx="3313113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696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Σχήμα (ενισχυτής) της άσκηση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3951"/>
            <a:ext cx="5111750" cy="391560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179512" y="1557065"/>
            <a:ext cx="3888432" cy="4569371"/>
          </a:xfrm>
        </p:spPr>
        <p:txBody>
          <a:bodyPr>
            <a:noAutofit/>
          </a:bodyPr>
          <a:lstStyle/>
          <a:p>
            <a:r>
              <a:rPr lang="el-GR" sz="2200" dirty="0"/>
              <a:t>Στο κύκλωμα του σχήματος η </a:t>
            </a:r>
            <a:r>
              <a:rPr lang="el-GR" sz="2200" dirty="0" err="1"/>
              <a:t>υsig</a:t>
            </a:r>
            <a:r>
              <a:rPr lang="el-GR" sz="2200" dirty="0"/>
              <a:t> είναι </a:t>
            </a:r>
            <a:r>
              <a:rPr lang="el-GR" sz="2200" dirty="0" err="1"/>
              <a:t>ημιτονικό</a:t>
            </a:r>
            <a:r>
              <a:rPr lang="el-GR" sz="2200" dirty="0"/>
              <a:t> σήμα μικρού πλάτους και μηδενικής μέσης τιμής. Σχεδιάστε τον ενισχυτή αυτόν ώστε να λειτουργεί με </a:t>
            </a:r>
            <a:r>
              <a:rPr lang="en-US" sz="2200" dirty="0" err="1"/>
              <a:t>R</a:t>
            </a:r>
            <a:r>
              <a:rPr lang="en-US" sz="2200" baseline="-25000" dirty="0" err="1"/>
              <a:t>sig</a:t>
            </a:r>
            <a:r>
              <a:rPr lang="en-US" sz="2200" dirty="0"/>
              <a:t>=10k</a:t>
            </a:r>
            <a:r>
              <a:rPr lang="el-GR" sz="2200" dirty="0"/>
              <a:t>Ω</a:t>
            </a:r>
            <a:r>
              <a:rPr lang="en-US" sz="2200" dirty="0"/>
              <a:t> R</a:t>
            </a:r>
            <a:r>
              <a:rPr lang="en-US" sz="2200" baseline="-25000" dirty="0"/>
              <a:t>L</a:t>
            </a:r>
            <a:r>
              <a:rPr lang="en-US" sz="2200" dirty="0"/>
              <a:t>=2k</a:t>
            </a:r>
            <a:r>
              <a:rPr lang="el-GR" sz="2200" dirty="0"/>
              <a:t>Ω, </a:t>
            </a:r>
            <a:r>
              <a:rPr lang="en-US" sz="2200" dirty="0"/>
              <a:t>V</a:t>
            </a:r>
            <a:r>
              <a:rPr lang="en-US" sz="2200" baseline="-25000" dirty="0"/>
              <a:t>CC</a:t>
            </a:r>
            <a:r>
              <a:rPr lang="en-US" sz="2200" dirty="0"/>
              <a:t>=9V</a:t>
            </a:r>
            <a:r>
              <a:rPr lang="el-GR" sz="2200" dirty="0"/>
              <a:t> και να επιτυγχάνει ενίσχυση τάσης </a:t>
            </a:r>
            <a:r>
              <a:rPr lang="el-GR" sz="2200" dirty="0" err="1"/>
              <a:t>Αυ</a:t>
            </a:r>
            <a:r>
              <a:rPr lang="el-GR" sz="2200" dirty="0"/>
              <a:t>=-8.</a:t>
            </a:r>
            <a:br>
              <a:rPr lang="el-GR" sz="2200" dirty="0"/>
            </a:br>
            <a:r>
              <a:rPr lang="el-GR" sz="2200" dirty="0"/>
              <a:t>Χρησιμοποιείστε Ι</a:t>
            </a:r>
            <a:r>
              <a:rPr lang="el-GR" sz="2200" baseline="-25000" dirty="0"/>
              <a:t>Ε</a:t>
            </a:r>
            <a:r>
              <a:rPr lang="el-GR" sz="2200" dirty="0"/>
              <a:t>=2</a:t>
            </a:r>
            <a:r>
              <a:rPr lang="en-US" sz="2200" dirty="0"/>
              <a:t>mA, V</a:t>
            </a:r>
            <a:r>
              <a:rPr lang="en-US" sz="2200" baseline="-25000" dirty="0"/>
              <a:t>BB</a:t>
            </a:r>
            <a:r>
              <a:rPr lang="en-US" sz="2200" dirty="0"/>
              <a:t>=1/3V</a:t>
            </a:r>
            <a:r>
              <a:rPr lang="en-US" sz="2200" baseline="-25000" dirty="0"/>
              <a:t>CC</a:t>
            </a:r>
            <a:r>
              <a:rPr lang="el-GR" sz="2200" dirty="0"/>
              <a:t> και ρεύμα βάσης ίσο με το ένα δέκατο του ρεύματος του διαιρέτη τάσης.                </a:t>
            </a:r>
            <a:br>
              <a:rPr lang="el-GR" sz="2200" dirty="0"/>
            </a:br>
            <a:r>
              <a:rPr lang="el-GR" sz="2200" dirty="0"/>
              <a:t>Δίνεται β=100 και </a:t>
            </a:r>
            <a:r>
              <a:rPr lang="en-US" sz="2200" dirty="0"/>
              <a:t>V</a:t>
            </a:r>
            <a:r>
              <a:rPr lang="en-US" sz="2200" baseline="-25000" dirty="0"/>
              <a:t>A</a:t>
            </a:r>
            <a:r>
              <a:rPr lang="en-US" sz="2200" dirty="0"/>
              <a:t>=100V.</a:t>
            </a:r>
            <a:endParaRPr lang="el-GR" sz="22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Συνδεσμολογία ενισχυτή κοινού εκπομπού με αντίσταση εκφυλισμού RE=3ΚΩ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2605"/>
          <a:stretch>
            <a:fillRect/>
          </a:stretch>
        </p:blipFill>
        <p:spPr>
          <a:xfrm>
            <a:off x="457200" y="1584014"/>
            <a:ext cx="8686800" cy="3430946"/>
          </a:xfrm>
        </p:spPr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510842" y="5543717"/>
            <a:ext cx="7949591" cy="804862"/>
          </a:xfrm>
        </p:spPr>
        <p:txBody>
          <a:bodyPr>
            <a:noAutofit/>
          </a:bodyPr>
          <a:lstStyle/>
          <a:p>
            <a:r>
              <a:rPr lang="el-GR" sz="2500" dirty="0"/>
              <a:t>Η αντίσταση εκφυλισμού δημιουργεί στο κύκλωμα αρνητική </a:t>
            </a:r>
            <a:r>
              <a:rPr lang="el-GR" sz="2500" dirty="0" err="1"/>
              <a:t>ανασύζευξη</a:t>
            </a:r>
            <a:r>
              <a:rPr lang="el-GR" sz="2500" dirty="0"/>
              <a:t>. </a:t>
            </a:r>
          </a:p>
          <a:p>
            <a:endParaRPr lang="el-GR" sz="25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Ενισχυτής κοινού </a:t>
            </a:r>
            <a:r>
              <a:rPr lang="el-GR" dirty="0" err="1"/>
              <a:t>Εκπομπού</a:t>
            </a:r>
            <a:r>
              <a:rPr lang="el-GR" dirty="0"/>
              <a:t> με αντίσταση εκφυλισμού</a:t>
            </a:r>
          </a:p>
        </p:txBody>
      </p:sp>
    </p:spTree>
    <p:extLst>
      <p:ext uri="{BB962C8B-B14F-4D97-AF65-F5344CB8AC3E}">
        <p14:creationId xmlns:p14="http://schemas.microsoft.com/office/powerpoint/2010/main" val="27082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8313" y="40423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Απολαβή </a:t>
            </a:r>
            <a:r>
              <a:rPr lang="el-GR" dirty="0" smtClean="0"/>
              <a:t>τάσης</a:t>
            </a:r>
            <a:endParaRPr lang="el-GR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919" y="1076747"/>
            <a:ext cx="78481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/>
              <a:t>Χρησιμοποιούμε το π-υβριδικό μοντέλο παραλείποντας την </a:t>
            </a:r>
            <a:r>
              <a:rPr lang="en-US" sz="2200" dirty="0"/>
              <a:t>r</a:t>
            </a:r>
            <a:r>
              <a:rPr lang="en-US" sz="2200" baseline="-25000" dirty="0"/>
              <a:t>o</a:t>
            </a:r>
            <a:r>
              <a:rPr lang="en-US" sz="2200" dirty="0"/>
              <a:t>.</a:t>
            </a:r>
            <a:endParaRPr lang="el-GR" sz="2200" dirty="0"/>
          </a:p>
        </p:txBody>
      </p:sp>
      <p:pic>
        <p:nvPicPr>
          <p:cNvPr id="7" name="Picture 7" descr="π-υβριδικό μοντέλο απολαβής τάση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1699516"/>
            <a:ext cx="4216743" cy="21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96364"/>
              </p:ext>
            </p:extLst>
          </p:nvPr>
        </p:nvGraphicFramePr>
        <p:xfrm>
          <a:off x="4406530" y="1702229"/>
          <a:ext cx="34909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5" imgW="1701720" imgH="1168200" progId="Equation.3">
                  <p:embed/>
                </p:oleObj>
              </mc:Choice>
              <mc:Fallback>
                <p:oleObj name="Equation" r:id="rId5" imgW="170172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530" y="1702229"/>
                        <a:ext cx="3490912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12917" y="4460906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Λαμβάνοντας</a:t>
            </a:r>
          </a:p>
        </p:txBody>
      </p:sp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070616"/>
              </p:ext>
            </p:extLst>
          </p:nvPr>
        </p:nvGraphicFramePr>
        <p:xfrm>
          <a:off x="2070269" y="4327586"/>
          <a:ext cx="176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Εξίσωση" r:id="rId7" imgW="939600" imgH="317160" progId="Equation.3">
                  <p:embed/>
                </p:oleObj>
              </mc:Choice>
              <mc:Fallback>
                <p:oleObj name="Εξίσωση" r:id="rId7" imgW="9396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269" y="4327586"/>
                        <a:ext cx="17621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97959"/>
              </p:ext>
            </p:extLst>
          </p:nvPr>
        </p:nvGraphicFramePr>
        <p:xfrm>
          <a:off x="4037182" y="4210113"/>
          <a:ext cx="44799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9" imgW="2387520" imgH="431640" progId="Equation.3">
                  <p:embed/>
                </p:oleObj>
              </mc:Choice>
              <mc:Fallback>
                <p:oleObj name="Equation" r:id="rId9" imgW="2387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182" y="4210113"/>
                        <a:ext cx="4479925" cy="909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2366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12919" y="5353330"/>
            <a:ext cx="83518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/>
              <a:t>Η αντίσταση </a:t>
            </a:r>
            <a:r>
              <a:rPr lang="en-US" sz="2200" dirty="0"/>
              <a:t>R</a:t>
            </a:r>
            <a:r>
              <a:rPr lang="en-US" sz="2200" baseline="-25000" dirty="0"/>
              <a:t>E</a:t>
            </a:r>
            <a:r>
              <a:rPr lang="en-US" sz="2200" dirty="0"/>
              <a:t> </a:t>
            </a:r>
            <a:r>
              <a:rPr lang="el-GR" sz="2200" dirty="0"/>
              <a:t>μειώνει την απολαβή τάσης, αλλά την κάνει λιγότερο ευαίσθητη στις μεταβολές του </a:t>
            </a:r>
            <a:r>
              <a:rPr lang="en-US" sz="2200" dirty="0"/>
              <a:t>g</a:t>
            </a:r>
            <a:r>
              <a:rPr lang="en-US" sz="2200" baseline="-25000" dirty="0"/>
              <a:t>m</a:t>
            </a:r>
            <a:r>
              <a:rPr lang="el-GR" sz="2200" dirty="0"/>
              <a:t> (πιο σταθεροποιημένη).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81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Ενισχυτής κοινού </a:t>
            </a:r>
            <a:r>
              <a:rPr lang="el-GR" dirty="0" err="1"/>
              <a:t>εκπομπού</a:t>
            </a:r>
            <a:r>
              <a:rPr lang="el-GR" dirty="0"/>
              <a:t>, ενισχυτής κοινού </a:t>
            </a:r>
            <a:r>
              <a:rPr lang="el-GR" dirty="0" err="1"/>
              <a:t>εκπομπού</a:t>
            </a:r>
            <a:r>
              <a:rPr lang="el-GR" dirty="0"/>
              <a:t> με αντίσταση εκφυλισμού, ενισχυτής κοινής βάσης, ενισχυτής κοινού συλλέκτη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Υπολογισμός των βασικών χαρακτηριστικών των παραπάνω τεσσάρων τοπολογιών: ενίσχυση τάσης, ενίσχυση ρεύματος, αντίσταση εισόδου, αντίσταση εξόδου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Σύγκριση των επιδόσεων των τεσσάρων τοπολογιών μεταξύ τους. </a:t>
            </a:r>
            <a:endParaRPr lang="en-US" dirty="0" smtClean="0"/>
          </a:p>
          <a:p>
            <a:r>
              <a:rPr lang="el-GR" dirty="0"/>
              <a:t>Εφαρμογές-χρήσεις των τεσσάρων τύπων ενισχυτών σύμφωνα με τις επιδόσεις τους.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Αντίσταση </a:t>
            </a:r>
            <a:r>
              <a:rPr lang="el-GR" dirty="0" smtClean="0"/>
              <a:t>εισόδου</a:t>
            </a:r>
            <a:endParaRPr lang="el-GR" dirty="0"/>
          </a:p>
        </p:txBody>
      </p:sp>
      <p:pic>
        <p:nvPicPr>
          <p:cNvPr id="9" name="Θέση περιεχομένου 8" descr="Συνδεσμολογία ενισχυτή κοινού εκπομπού με αντίσταση εισόδου Rin και αντίσταση εξόδου Rout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3" y="1146646"/>
            <a:ext cx="3954512" cy="2543431"/>
          </a:xfrm>
        </p:spPr>
      </p:pic>
      <p:pic>
        <p:nvPicPr>
          <p:cNvPr id="10" name="Picture 6" descr="Ισοδύναμο κύκλωμα μικρού σήματος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901" y="3512630"/>
            <a:ext cx="45354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733186"/>
              </p:ext>
            </p:extLst>
          </p:nvPr>
        </p:nvGraphicFramePr>
        <p:xfrm>
          <a:off x="5412034" y="2055974"/>
          <a:ext cx="30305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Εξίσωση" r:id="rId6" imgW="1422360" imgH="228600" progId="Equation.3">
                  <p:embed/>
                </p:oleObj>
              </mc:Choice>
              <mc:Fallback>
                <p:oleObj name="Εξίσωση" r:id="rId6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034" y="2055974"/>
                        <a:ext cx="30305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22245"/>
              </p:ext>
            </p:extLst>
          </p:nvPr>
        </p:nvGraphicFramePr>
        <p:xfrm>
          <a:off x="5363979" y="3174650"/>
          <a:ext cx="32956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8" imgW="1523880" imgH="863280" progId="Equation.3">
                  <p:embed/>
                </p:oleObj>
              </mc:Choice>
              <mc:Fallback>
                <p:oleObj name="Equation" r:id="rId8" imgW="15238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979" y="3174650"/>
                        <a:ext cx="329565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593970" y="6070003"/>
            <a:ext cx="7956063" cy="86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αντίσταση </a:t>
            </a:r>
            <a:r>
              <a:rPr lang="en-US" sz="2400" dirty="0"/>
              <a:t>R</a:t>
            </a:r>
            <a:r>
              <a:rPr lang="en-US" sz="2400" baseline="-25000" dirty="0"/>
              <a:t>E</a:t>
            </a:r>
            <a:r>
              <a:rPr lang="en-US" sz="2400" dirty="0"/>
              <a:t> </a:t>
            </a:r>
            <a:r>
              <a:rPr lang="el-GR" sz="2400" dirty="0"/>
              <a:t>αυξάνει την αντίσταση εισόδου του ενισχυτή. </a:t>
            </a:r>
          </a:p>
          <a:p>
            <a:endParaRPr lang="el-GR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67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2002" y="53529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Αντίσταση </a:t>
            </a:r>
            <a:r>
              <a:rPr lang="el-GR" dirty="0" smtClean="0"/>
              <a:t>εξόδου</a:t>
            </a:r>
            <a:endParaRPr lang="el-GR" dirty="0"/>
          </a:p>
        </p:txBody>
      </p:sp>
      <p:pic>
        <p:nvPicPr>
          <p:cNvPr id="6" name="Θέση περιεχομένου 5" descr="Συνδεσμολογία ενισχυτή κοινού εκπομπού με αντίσταση εισόδου Rin και αντίσταση εξόδου Rout. Και ισοδύναμο κύκλωμα μικρού σηματος με Rth = RI παράλληλη με RB.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79514" y="1268760"/>
            <a:ext cx="4394595" cy="5087590"/>
          </a:xfrm>
          <a:prstGeom prst="rect">
            <a:avLst/>
          </a:prstGeom>
        </p:spPr>
      </p:pic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83856"/>
              </p:ext>
            </p:extLst>
          </p:nvPr>
        </p:nvGraphicFramePr>
        <p:xfrm>
          <a:off x="5076056" y="1294145"/>
          <a:ext cx="22304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294145"/>
                        <a:ext cx="2230438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54784"/>
              </p:ext>
            </p:extLst>
          </p:nvPr>
        </p:nvGraphicFramePr>
        <p:xfrm>
          <a:off x="5226869" y="2151397"/>
          <a:ext cx="1998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7" imgW="939600" imgH="228600" progId="Equation.3">
                  <p:embed/>
                </p:oleObj>
              </mc:Choice>
              <mc:Fallback>
                <p:oleObj name="Equation" r:id="rId7" imgW="93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869" y="2151397"/>
                        <a:ext cx="19986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88029"/>
              </p:ext>
            </p:extLst>
          </p:nvPr>
        </p:nvGraphicFramePr>
        <p:xfrm>
          <a:off x="5071294" y="2995945"/>
          <a:ext cx="3389312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9" imgW="1777680" imgH="901440" progId="Equation.3">
                  <p:embed/>
                </p:oleObj>
              </mc:Choice>
              <mc:Fallback>
                <p:oleObj name="Equation" r:id="rId9" imgW="17776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294" y="2995945"/>
                        <a:ext cx="3389312" cy="196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90414"/>
              </p:ext>
            </p:extLst>
          </p:nvPr>
        </p:nvGraphicFramePr>
        <p:xfrm>
          <a:off x="5398319" y="5316872"/>
          <a:ext cx="23796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Εξίσωση" r:id="rId11" imgW="1180800" imgH="215640" progId="Equation.3">
                  <p:embed/>
                </p:oleObj>
              </mc:Choice>
              <mc:Fallback>
                <p:oleObj name="Εξίσωση" r:id="rId11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319" y="5316872"/>
                        <a:ext cx="23796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19497"/>
              </p:ext>
            </p:extLst>
          </p:nvPr>
        </p:nvGraphicFramePr>
        <p:xfrm>
          <a:off x="5385621" y="5896308"/>
          <a:ext cx="18256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13" imgW="888840" imgH="431640" progId="Equation.3">
                  <p:embed/>
                </p:oleObj>
              </mc:Choice>
              <mc:Fallback>
                <p:oleObj name="Equation" r:id="rId13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621" y="5896308"/>
                        <a:ext cx="1825625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898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Αντίσταση εξόδου, αν λάβουμε υπόψη και την </a:t>
            </a:r>
            <a:r>
              <a:rPr lang="el-GR" dirty="0" err="1" smtClean="0"/>
              <a:t>ro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7" name="Picture 6" descr="ισοδύναμο κύκλωμα μικρού σήματο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1125538"/>
            <a:ext cx="46402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41510"/>
              </p:ext>
            </p:extLst>
          </p:nvPr>
        </p:nvGraphicFramePr>
        <p:xfrm>
          <a:off x="4746627" y="765175"/>
          <a:ext cx="4303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5" imgW="2006280" imgH="1143000" progId="Equation.3">
                  <p:embed/>
                </p:oleObj>
              </mc:Choice>
              <mc:Fallback>
                <p:oleObj name="Equation" r:id="rId5" imgW="2006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7" y="765175"/>
                        <a:ext cx="4303713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7143"/>
              </p:ext>
            </p:extLst>
          </p:nvPr>
        </p:nvGraphicFramePr>
        <p:xfrm>
          <a:off x="323852" y="3573463"/>
          <a:ext cx="60737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7" imgW="2984400" imgH="482400" progId="Equation.3">
                  <p:embed/>
                </p:oleObj>
              </mc:Choice>
              <mc:Fallback>
                <p:oleObj name="Equation" r:id="rId7" imgW="298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2" y="3573463"/>
                        <a:ext cx="60737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78483"/>
              </p:ext>
            </p:extLst>
          </p:nvPr>
        </p:nvGraphicFramePr>
        <p:xfrm>
          <a:off x="-179388" y="4797425"/>
          <a:ext cx="51831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Εξίσωση" r:id="rId9" imgW="2514600" imgH="482400" progId="Equation.3">
                  <p:embed/>
                </p:oleObj>
              </mc:Choice>
              <mc:Fallback>
                <p:oleObj name="Εξίσωση" r:id="rId9" imgW="2514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8" y="4797425"/>
                        <a:ext cx="5183188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45803" y="6140906"/>
            <a:ext cx="741744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300" dirty="0"/>
              <a:t>Η αντίσταση </a:t>
            </a:r>
            <a:r>
              <a:rPr lang="en-US" sz="2300" dirty="0"/>
              <a:t>R</a:t>
            </a:r>
            <a:r>
              <a:rPr lang="en-US" sz="2300" baseline="-25000" dirty="0"/>
              <a:t>E</a:t>
            </a:r>
            <a:r>
              <a:rPr lang="en-US" sz="2300" dirty="0"/>
              <a:t> </a:t>
            </a:r>
            <a:r>
              <a:rPr lang="el-GR" sz="2300" dirty="0"/>
              <a:t>αυξάνει την αντίσταση εξόδου του ενισχυτή.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7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Απολαβή </a:t>
            </a:r>
            <a:r>
              <a:rPr lang="el-GR" dirty="0" smtClean="0"/>
              <a:t>ρεύματος</a:t>
            </a:r>
            <a:endParaRPr lang="el-GR" dirty="0"/>
          </a:p>
        </p:txBody>
      </p:sp>
      <p:pic>
        <p:nvPicPr>
          <p:cNvPr id="8" name="Θέση εικόνας 7" descr="Σχήμα Απολαβής ρεύματος μεταξύ Βάσης και Συλλέκτη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4440"/>
          <a:stretch>
            <a:fillRect/>
          </a:stretch>
        </p:blipFill>
        <p:spPr>
          <a:xfrm>
            <a:off x="1792288" y="1448272"/>
            <a:ext cx="5040560" cy="1944216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611560" y="3484562"/>
            <a:ext cx="6768752" cy="520502"/>
          </a:xfrm>
        </p:spPr>
        <p:txBody>
          <a:bodyPr>
            <a:normAutofit/>
          </a:bodyPr>
          <a:lstStyle/>
          <a:p>
            <a:r>
              <a:rPr lang="el-GR" b="1" dirty="0"/>
              <a:t>Απολαβή ρεύματος μεταξύ Βάσης και </a:t>
            </a:r>
            <a:r>
              <a:rPr lang="el-GR" b="1" dirty="0" smtClean="0"/>
              <a:t>Συλλέκτη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l-GR" b="1" dirty="0"/>
          </a:p>
          <a:p>
            <a:endParaRPr lang="el-GR" b="1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660775" y="3860802"/>
          <a:ext cx="191928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Εξίσωση" r:id="rId5" imgW="850680" imgH="393480" progId="Equation.3">
                  <p:embed/>
                </p:oleObj>
              </mc:Choice>
              <mc:Fallback>
                <p:oleObj name="Εξίσωση" r:id="rId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860802"/>
                        <a:ext cx="1919288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523308"/>
            <a:ext cx="4536504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b="1" dirty="0"/>
              <a:t>Ολική απολαβή </a:t>
            </a:r>
            <a:r>
              <a:rPr lang="el-GR" sz="2000" b="1" dirty="0" smtClean="0"/>
              <a:t>ρεύματος</a:t>
            </a:r>
            <a:endParaRPr lang="el-GR" sz="2000" b="1" dirty="0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44430"/>
              </p:ext>
            </p:extLst>
          </p:nvPr>
        </p:nvGraphicFramePr>
        <p:xfrm>
          <a:off x="1907706" y="5124451"/>
          <a:ext cx="59023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Εξίσωση" r:id="rId7" imgW="2616120" imgH="431640" progId="Equation.3">
                  <p:embed/>
                </p:oleObj>
              </mc:Choice>
              <mc:Fallback>
                <p:oleObj name="Εξίσωση" r:id="rId7" imgW="2616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6" y="5124451"/>
                        <a:ext cx="59023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698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Ενισχυτής κοινής Βάσης</a:t>
            </a:r>
          </a:p>
        </p:txBody>
      </p:sp>
      <p:pic>
        <p:nvPicPr>
          <p:cNvPr id="8" name="Θέση περιεχομένου 7" descr="Συνδεσμολογία ενισχυτή κοινής βάσης με πηγή σήματος u1 με R1 και φόρτο uo με R7.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" y="1268762"/>
            <a:ext cx="4603795" cy="3715995"/>
          </a:xfrm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37544"/>
              </p:ext>
            </p:extLst>
          </p:nvPr>
        </p:nvGraphicFramePr>
        <p:xfrm>
          <a:off x="5920150" y="4445005"/>
          <a:ext cx="15128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Εξίσωση" r:id="rId5" imgW="711000" imgH="253800" progId="Equation.3">
                  <p:embed/>
                </p:oleObj>
              </mc:Choice>
              <mc:Fallback>
                <p:oleObj name="Εξίσωση" r:id="rId5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150" y="4445005"/>
                        <a:ext cx="15128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Θέση περιεχομένου 8" descr="Συνδεσμολογία ενισχυτή κοινής βάσης με αντίσταση εισόδου Rin και εξόφου Rout και RL= R3 παράλληλη στην R7.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233243"/>
            <a:ext cx="4348171" cy="2104906"/>
          </a:xfr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37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Απολαβή τάσης</a:t>
            </a:r>
            <a:br>
              <a:rPr lang="el-GR" dirty="0"/>
            </a:br>
            <a:endParaRPr lang="el-GR" dirty="0"/>
          </a:p>
        </p:txBody>
      </p:sp>
      <p:pic>
        <p:nvPicPr>
          <p:cNvPr id="7" name="Picture 5" descr="Συνδεσμολογία ενισχυτή κοινής βάσης με αντίσταση εισόδου Rin και εξόφου Rout και RL= R3 παράλληλη στην R7.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1122" y="1404546"/>
            <a:ext cx="3814119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Ισοδύναμο κύκλωμα μικρού σήματο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359" y="1264887"/>
            <a:ext cx="41703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Ισοδύναμο κύκλωμα μικρού σήματος gmueb με us, ueb με αντίσταση rπ και uo με αντίσταση RL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439" y="1341263"/>
            <a:ext cx="41703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72454"/>
              </p:ext>
            </p:extLst>
          </p:nvPr>
        </p:nvGraphicFramePr>
        <p:xfrm>
          <a:off x="2843215" y="3573465"/>
          <a:ext cx="302418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6" imgW="1168200" imgH="431640" progId="Equation.3">
                  <p:embed/>
                </p:oleObj>
              </mc:Choice>
              <mc:Fallback>
                <p:oleObj name="Equation" r:id="rId6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5" y="3573465"/>
                        <a:ext cx="3024187" cy="11191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8315" y="4941890"/>
            <a:ext cx="8351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Δεν έχουμε αναστροφή της τάσης εξόδου.</a:t>
            </a:r>
          </a:p>
          <a:p>
            <a:pPr>
              <a:spcBef>
                <a:spcPct val="50000"/>
              </a:spcBef>
            </a:pPr>
            <a:r>
              <a:rPr lang="el-GR" sz="2400" dirty="0"/>
              <a:t>Το μέτρο της απολαβής είναι ίδιο με του ενισχυτή κοινού </a:t>
            </a:r>
            <a:r>
              <a:rPr lang="el-GR" sz="2400" dirty="0" err="1"/>
              <a:t>εκπομπού</a:t>
            </a:r>
            <a:r>
              <a:rPr lang="el-GR" sz="2400" dirty="0"/>
              <a:t> χωρίς αντίσταση </a:t>
            </a:r>
            <a:r>
              <a:rPr lang="en-US" sz="2400" dirty="0"/>
              <a:t>R</a:t>
            </a:r>
            <a:r>
              <a:rPr lang="en-US" sz="2400" baseline="-25000" dirty="0"/>
              <a:t>E</a:t>
            </a:r>
            <a:r>
              <a:rPr lang="el-GR" sz="2400" dirty="0"/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92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Αντίσταση </a:t>
            </a:r>
            <a:r>
              <a:rPr lang="el-GR" dirty="0" smtClean="0"/>
              <a:t>εισόδου</a:t>
            </a:r>
            <a:endParaRPr lang="el-GR" dirty="0"/>
          </a:p>
        </p:txBody>
      </p:sp>
      <p:pic>
        <p:nvPicPr>
          <p:cNvPr id="7" name="Θέση περιεχομένου 6" descr="Συνδεσμολογία ενισχυτή κοινής βάσης με αντίσταση εισόδου Rin και εξόφου Rout και RL. &#10;Ισοδύναμο κύκλωμα μικρού σήματος.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2721"/>
            <a:ext cx="4038600" cy="4628569"/>
          </a:xfrm>
        </p:spPr>
      </p:pic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741834"/>
              </p:ext>
            </p:extLst>
          </p:nvPr>
        </p:nvGraphicFramePr>
        <p:xfrm>
          <a:off x="5558470" y="2052130"/>
          <a:ext cx="19319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5" imgW="825480" imgH="431640" progId="Equation.3">
                  <p:embed/>
                </p:oleObj>
              </mc:Choice>
              <mc:Fallback>
                <p:oleObj name="Equation" r:id="rId5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0" y="2052130"/>
                        <a:ext cx="19319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91759"/>
              </p:ext>
            </p:extLst>
          </p:nvPr>
        </p:nvGraphicFramePr>
        <p:xfrm>
          <a:off x="4688808" y="2955927"/>
          <a:ext cx="41497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7" imgW="2349360" imgH="482400" progId="Equation.3">
                  <p:embed/>
                </p:oleObj>
              </mc:Choice>
              <mc:Fallback>
                <p:oleObj name="Equation" r:id="rId7" imgW="2349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808" y="2955927"/>
                        <a:ext cx="41497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88806" y="4249489"/>
            <a:ext cx="4038600" cy="246837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αντίσταση εισόδου είναι μικρή, δεδομένου ότι το </a:t>
            </a:r>
            <a:r>
              <a:rPr lang="en-US" dirty="0"/>
              <a:t>g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είναι μεγάλο.</a:t>
            </a:r>
          </a:p>
          <a:p>
            <a:endParaRPr lang="el-GR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26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Ολική απολαβή </a:t>
            </a:r>
            <a:r>
              <a:rPr lang="el-GR" dirty="0" smtClean="0"/>
              <a:t>τάσης</a:t>
            </a:r>
            <a:endParaRPr lang="el-GR" dirty="0"/>
          </a:p>
        </p:txBody>
      </p:sp>
      <p:pic>
        <p:nvPicPr>
          <p:cNvPr id="7" name="Picture 4" descr="Συνδεσμολογία ενισχυτή κοινής βάσης με αντίσταση εισόδου Rin και εξόφου Rout και RL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1" y="1124744"/>
            <a:ext cx="42116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24932"/>
              </p:ext>
            </p:extLst>
          </p:nvPr>
        </p:nvGraphicFramePr>
        <p:xfrm>
          <a:off x="4003041" y="1197769"/>
          <a:ext cx="467518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5" imgW="2717640" imgH="965160" progId="Equation.3">
                  <p:embed/>
                </p:oleObj>
              </mc:Choice>
              <mc:Fallback>
                <p:oleObj name="Equation" r:id="rId5" imgW="27176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041" y="1197769"/>
                        <a:ext cx="4675187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402" y="3507821"/>
                <a:ext cx="5228071" cy="932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/>
                      <m:t>Για</m:t>
                    </m:r>
                    <m:r>
                      <m:rPr>
                        <m:nor/>
                      </m:rPr>
                      <a:rPr lang="el-GR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g</m:t>
                    </m:r>
                    <m:r>
                      <m:rPr>
                        <m:nor/>
                      </m:rPr>
                      <a:rPr lang="en-US" sz="2400" baseline="-25000" dirty="0"/>
                      <m:t>m</m:t>
                    </m:r>
                    <m:r>
                      <m:rPr>
                        <m:nor/>
                      </m:rPr>
                      <a:rPr lang="en-US" sz="2400" dirty="0"/>
                      <m:t>R</m:t>
                    </m:r>
                    <m:r>
                      <m:rPr>
                        <m:nor/>
                      </m:rPr>
                      <a:rPr lang="en-US" sz="2400" baseline="-25000" dirty="0"/>
                      <m:t>I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m:rPr>
                        <m:nor/>
                      </m:rPr>
                      <a:rPr lang="en-US" sz="2400" dirty="0"/>
                      <m:t>1</m:t>
                    </m:r>
                    <m:r>
                      <m:rPr>
                        <m:nor/>
                      </m:rPr>
                      <a:rPr lang="el-GR" sz="2400" dirty="0"/>
                      <m:t> </m:t>
                    </m:r>
                    <m: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CB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l-GR" sz="2400" dirty="0"/>
                  <a:t> για </a:t>
                </a:r>
                <a:r>
                  <a:rPr lang="en-US" sz="2400" dirty="0"/>
                  <a:t>R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&gt;&gt;R</a:t>
                </a:r>
                <a:r>
                  <a:rPr lang="en-US" sz="2400" baseline="-25000" dirty="0"/>
                  <a:t>I</a:t>
                </a:r>
                <a:endParaRPr lang="el-GR" sz="2400" dirty="0"/>
              </a:p>
              <a:p>
                <a:pPr>
                  <a:spcBef>
                    <a:spcPct val="50000"/>
                  </a:spcBef>
                </a:pPr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02" y="3507821"/>
                <a:ext cx="5228071" cy="932115"/>
              </a:xfrm>
              <a:prstGeom prst="rect">
                <a:avLst/>
              </a:prstGeom>
              <a:blipFill rotWithShape="0">
                <a:blip r:embed="rId7"/>
                <a:stretch>
                  <a:fillRect l="-1984" t="-8497" r="-25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2" y="4064000"/>
                <a:ext cx="5400599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dirty="0"/>
                        <m:t>Για</m:t>
                      </m:r>
                      <m:r>
                        <m:rPr>
                          <m:nor/>
                        </m:rPr>
                        <a:rPr lang="el-GR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g</m:t>
                      </m:r>
                      <m:r>
                        <m:rPr>
                          <m:nor/>
                        </m:rPr>
                        <a:rPr lang="en-US" sz="2400" baseline="-25000" dirty="0"/>
                        <m:t>m</m:t>
                      </m:r>
                      <m:r>
                        <m:rPr>
                          <m:nor/>
                        </m:rPr>
                        <a:rPr lang="en-US" sz="2400" dirty="0"/>
                        <m:t>R</m:t>
                      </m:r>
                      <m:r>
                        <m:rPr>
                          <m:nor/>
                        </m:rPr>
                        <a:rPr lang="en-US" sz="2400" baseline="-25000" dirty="0"/>
                        <m:t>I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2400" dirty="0"/>
                        <m:t>1</m:t>
                      </m:r>
                      <m:r>
                        <m:rPr>
                          <m:nor/>
                        </m:rPr>
                        <a:rPr lang="el-GR" sz="2400" dirty="0"/>
                        <m:t> </m:t>
                      </m:r>
                      <m:r>
                        <a:rPr lang="el-G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CB</m:t>
                          </m:r>
                        </m:sup>
                      </m:sSubSup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4000"/>
                <a:ext cx="5400599" cy="7518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27402" y="5342365"/>
            <a:ext cx="7850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Για να επιτύχουμε μεγάλη απολαβή πρέπει η </a:t>
            </a:r>
            <a:r>
              <a:rPr lang="en-US" sz="2400" dirty="0"/>
              <a:t>R</a:t>
            </a:r>
            <a:r>
              <a:rPr lang="en-US" sz="2400" baseline="-25000" dirty="0"/>
              <a:t>I</a:t>
            </a:r>
            <a:r>
              <a:rPr lang="el-GR" sz="2400" dirty="0"/>
              <a:t> να είναι πολύ μικρή.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5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Αντίσταση </a:t>
            </a:r>
            <a:r>
              <a:rPr lang="el-GR" dirty="0" smtClean="0"/>
              <a:t>εξόδου</a:t>
            </a:r>
            <a:endParaRPr lang="el-GR" dirty="0"/>
          </a:p>
        </p:txBody>
      </p:sp>
      <p:pic>
        <p:nvPicPr>
          <p:cNvPr id="10" name="Θέση περιεχομένου 9" descr="Συνδεσμολογία ενισχυτή κοινής βάσης με αντίσταση εισόδου Rin και εξόφου Rout και RL. &#10;Μεμονωμένη η συνδεσμολογία αντίστασης εξόδου Rout με Rth και πηγή ux.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942" y="1253882"/>
            <a:ext cx="3273962" cy="5218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7561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Παρατηρούμε ότι η αντίσταση εξόδου είναι η ίδια με του ενισχυτή κοινού </a:t>
                </a:r>
                <a:r>
                  <a:rPr lang="el-GR" dirty="0" err="1"/>
                  <a:t>εκπομπού</a:t>
                </a:r>
                <a:r>
                  <a:rPr lang="el-GR" dirty="0"/>
                  <a:t> με αντίσταση εκφυλισμού.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Μεγάλη αντίσταση εξόδου.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756150"/>
              </a:xfrm>
              <a:blipFill rotWithShape="0">
                <a:blip r:embed="rId3"/>
                <a:stretch>
                  <a:fillRect l="-2731" t="-1282" r="-2341" b="-2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Απολαβή </a:t>
            </a:r>
            <a:r>
              <a:rPr lang="el-GR" dirty="0" smtClean="0"/>
              <a:t>ρεύματος</a:t>
            </a:r>
            <a:endParaRPr lang="el-GR" dirty="0"/>
          </a:p>
        </p:txBody>
      </p:sp>
      <p:pic>
        <p:nvPicPr>
          <p:cNvPr id="6" name="Content Placeholder 5" descr="Συνδεσμολογία ενισχυτή κοινής βάσης με  πηγή εισόδου ui , αντιστάσεις Rin και R και πηγή εξόδου uo με αντίσταση RL.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636" y="1417640"/>
            <a:ext cx="3677993" cy="19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170174" y="1241790"/>
            <a:ext cx="618126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</a:pPr>
            <a:r>
              <a:rPr lang="el-GR" sz="2000" b="1" dirty="0"/>
              <a:t>Απολαβή ρεύματος μεταξύ </a:t>
            </a:r>
            <a:r>
              <a:rPr lang="el-GR" sz="2000" b="1" dirty="0" err="1"/>
              <a:t>Εκπομπού</a:t>
            </a:r>
            <a:r>
              <a:rPr lang="el-GR" sz="2000" b="1" dirty="0"/>
              <a:t> </a:t>
            </a:r>
          </a:p>
          <a:p>
            <a:pPr marL="342900" indent="-342900">
              <a:lnSpc>
                <a:spcPct val="125000"/>
              </a:lnSpc>
            </a:pPr>
            <a:r>
              <a:rPr lang="el-GR" sz="2000" b="1" dirty="0"/>
              <a:t>και Συλλέκτη</a:t>
            </a:r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777"/>
              </p:ext>
            </p:extLst>
          </p:nvPr>
        </p:nvGraphicFramePr>
        <p:xfrm>
          <a:off x="4864096" y="2124067"/>
          <a:ext cx="1689104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Εξίσωση" r:id="rId5" imgW="1091880" imgH="431640" progId="Equation.3">
                  <p:embed/>
                </p:oleObj>
              </mc:Choice>
              <mc:Fallback>
                <p:oleObj name="Εξίσωση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096" y="2124067"/>
                        <a:ext cx="1689104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169154" y="2944835"/>
            <a:ext cx="324266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</a:pPr>
            <a:r>
              <a:rPr lang="el-GR" sz="2000" b="1" dirty="0"/>
              <a:t>Ολική απολαβή ρεύματος</a:t>
            </a:r>
          </a:p>
        </p:txBody>
      </p:sp>
      <p:graphicFrame>
        <p:nvGraphicFramePr>
          <p:cNvPr id="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99289"/>
              </p:ext>
            </p:extLst>
          </p:nvPr>
        </p:nvGraphicFramePr>
        <p:xfrm>
          <a:off x="3719323" y="3484700"/>
          <a:ext cx="414232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Εξίσωση" r:id="rId7" imgW="2539800" imgH="482400" progId="Equation.3">
                  <p:embed/>
                </p:oleObj>
              </mc:Choice>
              <mc:Fallback>
                <p:oleObj name="Εξίσωση" r:id="rId7" imgW="253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323" y="3484700"/>
                        <a:ext cx="4142327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043608" y="4772049"/>
            <a:ext cx="7643192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b="1" dirty="0"/>
              <a:t>Συμπερασματικά</a:t>
            </a:r>
            <a:r>
              <a:rPr lang="el-GR" dirty="0"/>
              <a:t>, ο ενισχυτής κοινής βάσης χρησιμοποιείται ως </a:t>
            </a:r>
            <a:r>
              <a:rPr lang="el-GR" dirty="0" err="1"/>
              <a:t>απομονωτής</a:t>
            </a:r>
            <a:r>
              <a:rPr lang="el-GR" dirty="0"/>
              <a:t> ρεύματος, ο οποίος δέχεται ρεύμα σε χαμηλή αντίσταση εισόδου (</a:t>
            </a:r>
            <a:r>
              <a:rPr lang="en-US" dirty="0"/>
              <a:t>r</a:t>
            </a:r>
            <a:r>
              <a:rPr lang="en-US" baseline="-25000" dirty="0"/>
              <a:t>e</a:t>
            </a:r>
            <a:r>
              <a:rPr lang="en-US" dirty="0"/>
              <a:t>)</a:t>
            </a:r>
            <a:r>
              <a:rPr lang="el-GR" dirty="0"/>
              <a:t> και παρέχει στον συλλέκτη περίπου το ίδιο ρεύμα σε πολύ υψηλή αντίσταση εξόδου (ιδανική πηγή ρεύματος).</a:t>
            </a:r>
          </a:p>
          <a:p>
            <a:pPr algn="just">
              <a:spcBef>
                <a:spcPct val="50000"/>
              </a:spcBef>
            </a:pPr>
            <a:r>
              <a:rPr lang="el-GR" dirty="0"/>
              <a:t>Ο ενισχυτής κοινής βάσης πλεονεκτεί στις υψηλές συχνότητες.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747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Συνδεσμολογία ενισχυτή κοινού εκπομπού, με αντιστάσεις R1, R2, RE, RC και R3 και πυκνωτές C1, C2, C3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4752528" cy="2359532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251520" y="3068960"/>
            <a:ext cx="8247286" cy="32129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Πόλωση με δικτύωμα τεσσάρων αντιστάσεων.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Το AC σήμα εισόδου εισάγεται στη Βάση του τρανζίστορ μέσω ενός πυκνωτή σύζευξης.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Η AC έξοδος λαμβάνεται από τον Συλλέκτη.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Ο </a:t>
            </a:r>
            <a:r>
              <a:rPr lang="el-GR" dirty="0" err="1"/>
              <a:t>Εκπομπός</a:t>
            </a:r>
            <a:r>
              <a:rPr lang="el-GR" dirty="0"/>
              <a:t> είναι γειωμένος στο AC.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Η RI  αντιπροσωπεύει την αντίσταση εξόδου της προηγούμενης βαθμίδας και 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R3 την αντίσταση εισόδου της επόμενης βαθμίδας.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Οι  χωρητικότητες  των  πυκνωτών  πρέπει  να  είναι  μεγάλες,  πράγμα  που  δεν είναι αποδεκτό στα Ολοκληρωμένα Κυκλώματα.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9206" y="14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Ενισχυτής κοινού </a:t>
            </a:r>
            <a:r>
              <a:rPr lang="el-GR" dirty="0" err="1" smtClean="0"/>
              <a:t>Εκπομπού</a:t>
            </a:r>
            <a:r>
              <a:rPr lang="en-US" dirty="0" smtClean="0"/>
              <a:t> (1</a:t>
            </a:r>
            <a:r>
              <a:rPr lang="el-GR" dirty="0" smtClean="0"/>
              <a:t>από2)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5375" y="117715"/>
            <a:ext cx="8229600" cy="1143000"/>
          </a:xfrm>
        </p:spPr>
        <p:txBody>
          <a:bodyPr/>
          <a:lstStyle/>
          <a:p>
            <a:r>
              <a:rPr lang="el-GR" dirty="0"/>
              <a:t>Παράδειγμα 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313184" y="1260717"/>
            <a:ext cx="4834880" cy="2284685"/>
          </a:xfrm>
        </p:spPr>
        <p:txBody>
          <a:bodyPr>
            <a:noAutofit/>
          </a:bodyPr>
          <a:lstStyle/>
          <a:p>
            <a:r>
              <a:rPr lang="el-GR" sz="2200" dirty="0"/>
              <a:t>Να υπολογιστεί η ολική απολαβή τάσης.</a:t>
            </a:r>
          </a:p>
          <a:p>
            <a:r>
              <a:rPr lang="el-GR" sz="2200" dirty="0"/>
              <a:t>Δίνονται: β=100, Ι</a:t>
            </a:r>
            <a:r>
              <a:rPr lang="en-US" sz="2200" baseline="-25000" dirty="0"/>
              <a:t>C</a:t>
            </a:r>
            <a:r>
              <a:rPr lang="en-US" sz="2200" dirty="0"/>
              <a:t>=245</a:t>
            </a:r>
            <a:r>
              <a:rPr lang="el-GR" sz="2200" dirty="0" err="1"/>
              <a:t>μΑ</a:t>
            </a:r>
            <a:r>
              <a:rPr lang="en-US" sz="2200" dirty="0"/>
              <a:t>, V</a:t>
            </a:r>
            <a:r>
              <a:rPr lang="en-US" sz="2200" baseline="-25000" dirty="0"/>
              <a:t>CE</a:t>
            </a:r>
            <a:r>
              <a:rPr lang="en-US" sz="2200" dirty="0"/>
              <a:t>=3.64V, g</a:t>
            </a:r>
            <a:r>
              <a:rPr lang="en-US" sz="2200" baseline="-25000" dirty="0"/>
              <a:t>m</a:t>
            </a:r>
            <a:r>
              <a:rPr lang="en-US" sz="2200" dirty="0"/>
              <a:t>=9.8mS, r</a:t>
            </a:r>
            <a:r>
              <a:rPr lang="el-GR" sz="2200" baseline="-25000" dirty="0"/>
              <a:t>π</a:t>
            </a:r>
            <a:r>
              <a:rPr lang="en-US" sz="2200" dirty="0"/>
              <a:t>=10.2k</a:t>
            </a:r>
            <a:r>
              <a:rPr lang="el-GR" sz="2200" dirty="0"/>
              <a:t>Ω.</a:t>
            </a:r>
            <a:endParaRPr lang="en-US" sz="2200" dirty="0"/>
          </a:p>
          <a:p>
            <a:r>
              <a:rPr lang="el-GR" sz="2200" dirty="0"/>
              <a:t>Υποθέτουμε λειτουργία στην ενεργό περιοχή και συνθήκες μικρού σήματος.</a:t>
            </a:r>
          </a:p>
          <a:p>
            <a:endParaRPr lang="el-GR" sz="2200" dirty="0"/>
          </a:p>
        </p:txBody>
      </p:sp>
      <p:pic>
        <p:nvPicPr>
          <p:cNvPr id="8" name="Θέση περιεχομένου 7" descr="α) Συνδεσμολογία ενισχυτή κοινής βάσης με αντίστασεις Rin Rout, πηγές ui uo και με RI=2kΩ, R4=13KΩ και RL=18kΩ.&#10;β) Συνδεσμολογία με Rth , Rout και πηγή ux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20" y="954128"/>
            <a:ext cx="4024399" cy="4575966"/>
          </a:xfrm>
        </p:spPr>
      </p:pic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4316"/>
              </p:ext>
            </p:extLst>
          </p:nvPr>
        </p:nvGraphicFramePr>
        <p:xfrm>
          <a:off x="305005" y="3545400"/>
          <a:ext cx="3750463" cy="109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5" imgW="1942920" imgH="482400" progId="Equation.3">
                  <p:embed/>
                </p:oleObj>
              </mc:Choice>
              <mc:Fallback>
                <p:oleObj name="Equation" r:id="rId5" imgW="1942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05" y="3545400"/>
                        <a:ext cx="3750463" cy="1090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769715"/>
              </p:ext>
            </p:extLst>
          </p:nvPr>
        </p:nvGraphicFramePr>
        <p:xfrm>
          <a:off x="755576" y="5158199"/>
          <a:ext cx="7291331" cy="134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7" imgW="4190760" imgH="660240" progId="Equation.3">
                  <p:embed/>
                </p:oleObj>
              </mc:Choice>
              <mc:Fallback>
                <p:oleObj name="Equation" r:id="rId7" imgW="4190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158199"/>
                        <a:ext cx="7291331" cy="1343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47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Ενισχυτής κοινού Συλλέκτη ή </a:t>
            </a:r>
            <a:r>
              <a:rPr lang="el-GR" dirty="0" err="1"/>
              <a:t>Ακολουθητής</a:t>
            </a:r>
            <a:r>
              <a:rPr lang="el-GR" dirty="0"/>
              <a:t> </a:t>
            </a:r>
            <a:r>
              <a:rPr lang="el-GR" dirty="0" err="1"/>
              <a:t>Εκπομπού</a:t>
            </a:r>
            <a:endParaRPr lang="el-GR" dirty="0"/>
          </a:p>
        </p:txBody>
      </p:sp>
      <p:pic>
        <p:nvPicPr>
          <p:cNvPr id="8" name="Θέση περιεχομένου 7" descr="Συνδεσμολογία ενισχυτή κοινού συλλέκτη με πηγή σήματος u1 και R1 σε σειρά με τον πυκνωτή R1 και Φόρτο uo,R7 σε σειρά με τον πυκνωτή C3.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88842"/>
            <a:ext cx="4787441" cy="3366169"/>
          </a:xfrm>
        </p:spPr>
      </p:pic>
      <p:pic>
        <p:nvPicPr>
          <p:cNvPr id="9" name="Θέση περιεχομένου 8" descr="Συνδεσμολογία ενισχυτή κοινού συλλέκτη  με Rin, Rout και RL=R4 παράλληλη μέ R7 και RB = R1 παράλληλη με R2.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90" y="1556794"/>
            <a:ext cx="3704510" cy="2808709"/>
          </a:xfrm>
        </p:spPr>
      </p:pic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89664"/>
              </p:ext>
            </p:extLst>
          </p:nvPr>
        </p:nvGraphicFramePr>
        <p:xfrm>
          <a:off x="5888395" y="4866851"/>
          <a:ext cx="18923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Εξίσωση" r:id="rId6" imgW="812520" imgH="457200" progId="Equation.3">
                  <p:embed/>
                </p:oleObj>
              </mc:Choice>
              <mc:Fallback>
                <p:oleObj name="Εξίσωση" r:id="rId6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395" y="4866851"/>
                        <a:ext cx="18923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696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Απολαβή </a:t>
            </a:r>
            <a:r>
              <a:rPr lang="el-GR" dirty="0" smtClean="0"/>
              <a:t>τάσης</a:t>
            </a:r>
            <a:endParaRPr lang="el-GR" dirty="0"/>
          </a:p>
        </p:txBody>
      </p:sp>
      <p:pic>
        <p:nvPicPr>
          <p:cNvPr id="12" name="Θέση περιεχομένου 11" descr="α) Συνδεσμολογία ενισχυτή κοινού συλλέκτη  με Rin, Rout , RL και RB. &#10;β) Ισοδύναμο κύκλωμα μικρού σήματος με rπ , βοi, ub και RL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2737522"/>
          </a:xfrm>
        </p:spPr>
      </p:pic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1092200" y="4292602"/>
          <a:ext cx="3073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5" imgW="1612800" imgH="431640" progId="Equation.3">
                  <p:embed/>
                </p:oleObj>
              </mc:Choice>
              <mc:Fallback>
                <p:oleObj name="Equation" r:id="rId5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92602"/>
                        <a:ext cx="307340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421468"/>
              </p:ext>
            </p:extLst>
          </p:nvPr>
        </p:nvGraphicFramePr>
        <p:xfrm>
          <a:off x="4267200" y="4292600"/>
          <a:ext cx="27701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Εξίσωση" r:id="rId7" imgW="1587240" imgH="431640" progId="Equation.3">
                  <p:embed/>
                </p:oleObj>
              </mc:Choice>
              <mc:Fallback>
                <p:oleObj name="Εξίσωση" r:id="rId7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92600"/>
                        <a:ext cx="27701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66061"/>
              </p:ext>
            </p:extLst>
          </p:nvPr>
        </p:nvGraphicFramePr>
        <p:xfrm>
          <a:off x="2270125" y="5661025"/>
          <a:ext cx="4133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Εξίσωση" r:id="rId9" imgW="1828800" imgH="241200" progId="Equation.3">
                  <p:embed/>
                </p:oleObj>
              </mc:Choice>
              <mc:Fallback>
                <p:oleObj name="Εξίσωση" r:id="rId9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5661025"/>
                        <a:ext cx="41338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347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Αντίσταση εισόδου και ολική απολαβή τάσης</a:t>
            </a:r>
            <a:br>
              <a:rPr lang="el-GR" dirty="0"/>
            </a:br>
            <a:endParaRPr lang="el-GR" dirty="0"/>
          </a:p>
        </p:txBody>
      </p:sp>
      <p:pic>
        <p:nvPicPr>
          <p:cNvPr id="5" name="Content Placeholder 4" descr="α) Ισοδύναμο κύκλωμα μικρού σήματος με rπ , βοi, ub και RL.&#10;β) Συνδεσμολογία ενισχυτή κοινού συλλέκτη  με Rin, Rout , RL και RB. &#10;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27202"/>
            <a:ext cx="9144000" cy="27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605172"/>
              </p:ext>
            </p:extLst>
          </p:nvPr>
        </p:nvGraphicFramePr>
        <p:xfrm>
          <a:off x="663615" y="4005064"/>
          <a:ext cx="307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5" imgW="1574640" imgH="393480" progId="Equation.3">
                  <p:embed/>
                </p:oleObj>
              </mc:Choice>
              <mc:Fallback>
                <p:oleObj name="Equation" r:id="rId5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15" y="4005064"/>
                        <a:ext cx="3073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833440"/>
              </p:ext>
            </p:extLst>
          </p:nvPr>
        </p:nvGraphicFramePr>
        <p:xfrm>
          <a:off x="4245808" y="4098927"/>
          <a:ext cx="438939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7" imgW="2019240" imgH="965160" progId="Equation.3">
                  <p:embed/>
                </p:oleObj>
              </mc:Choice>
              <mc:Fallback>
                <p:oleObj name="Equation" r:id="rId7" imgW="20192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808" y="4098927"/>
                        <a:ext cx="4389398" cy="225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520" y="5538343"/>
            <a:ext cx="41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Μεγάλη αντίσταση εισόδου.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208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Αντίσταση </a:t>
            </a:r>
            <a:r>
              <a:rPr lang="el-GR" dirty="0" smtClean="0"/>
              <a:t>εξόδου</a:t>
            </a:r>
            <a:endParaRPr lang="el-GR" dirty="0"/>
          </a:p>
        </p:txBody>
      </p:sp>
      <p:pic>
        <p:nvPicPr>
          <p:cNvPr id="5" name="Picture 5" descr="α) Συνδεσμολογία ενισχυτή κοινού συλλέκτη  με Rin, Rout , RL και RB. &#10;β) Ισοδύναμο κύκλωμα μικρού σήματος με rπ , βοi, ux και Rth.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40768"/>
            <a:ext cx="3538736" cy="424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04166"/>
              </p:ext>
            </p:extLst>
          </p:nvPr>
        </p:nvGraphicFramePr>
        <p:xfrm>
          <a:off x="4572000" y="1607213"/>
          <a:ext cx="43926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5" imgW="2273040" imgH="482400" progId="Equation.3">
                  <p:embed/>
                </p:oleObj>
              </mc:Choice>
              <mc:Fallback>
                <p:oleObj name="Equation" r:id="rId5" imgW="2273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7213"/>
                        <a:ext cx="4392612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49328"/>
              </p:ext>
            </p:extLst>
          </p:nvPr>
        </p:nvGraphicFramePr>
        <p:xfrm>
          <a:off x="4678364" y="2904202"/>
          <a:ext cx="32416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7" imgW="1828800" imgH="419040" progId="Equation.3">
                  <p:embed/>
                </p:oleObj>
              </mc:Choice>
              <mc:Fallback>
                <p:oleObj name="Equation" r:id="rId7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4" y="2904202"/>
                        <a:ext cx="32416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42328"/>
              </p:ext>
            </p:extLst>
          </p:nvPr>
        </p:nvGraphicFramePr>
        <p:xfrm>
          <a:off x="4643439" y="4271038"/>
          <a:ext cx="3313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Εξίσωση" r:id="rId9" imgW="1904760" imgH="431640" progId="Equation.3">
                  <p:embed/>
                </p:oleObj>
              </mc:Choice>
              <mc:Fallback>
                <p:oleObj name="Εξίσωση" r:id="rId9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4271038"/>
                        <a:ext cx="33131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07996"/>
              </p:ext>
            </p:extLst>
          </p:nvPr>
        </p:nvGraphicFramePr>
        <p:xfrm>
          <a:off x="971600" y="5844749"/>
          <a:ext cx="17462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Εξίσωση" r:id="rId11" imgW="850680" imgH="228600" progId="Equation.3">
                  <p:embed/>
                </p:oleObj>
              </mc:Choice>
              <mc:Fallback>
                <p:oleObj name="Εξίσωση" r:id="rId11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844749"/>
                        <a:ext cx="174625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09123" y="5609303"/>
            <a:ext cx="4176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Μικρή αντίσταση εξόδου.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79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Απολαβή </a:t>
            </a:r>
            <a:r>
              <a:rPr lang="el-GR" dirty="0" smtClean="0"/>
              <a:t>ρεύματος</a:t>
            </a:r>
            <a:endParaRPr lang="el-GR" dirty="0"/>
          </a:p>
        </p:txBody>
      </p:sp>
      <p:pic>
        <p:nvPicPr>
          <p:cNvPr id="5" name="Picture 5" descr="Ισοδύναμο κύκλωμα μικρού σήματος για τη συνδεσμολογία κοινού συλλέκτη με uth, Rth, rπ, RL και βοith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17638"/>
            <a:ext cx="40447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93976"/>
              </p:ext>
            </p:extLst>
          </p:nvPr>
        </p:nvGraphicFramePr>
        <p:xfrm>
          <a:off x="5249924" y="2070100"/>
          <a:ext cx="2993964" cy="116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Εξίσωση" r:id="rId5" imgW="1015920" imgH="393480" progId="Equation.3">
                  <p:embed/>
                </p:oleObj>
              </mc:Choice>
              <mc:Fallback>
                <p:oleObj name="Εξίσωση" r:id="rId5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924" y="2070100"/>
                        <a:ext cx="2993964" cy="1163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508500"/>
            <a:ext cx="7488238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b="1" dirty="0"/>
              <a:t>Συμπερασματικά</a:t>
            </a:r>
            <a:r>
              <a:rPr lang="el-GR" sz="2000" dirty="0"/>
              <a:t>, ο ενισχυτής κοινού συλλέκτη χρησιμοποιείται ως </a:t>
            </a:r>
            <a:r>
              <a:rPr lang="el-GR" sz="2000" dirty="0" err="1"/>
              <a:t>απομονωτής</a:t>
            </a:r>
            <a:r>
              <a:rPr lang="el-GR" sz="2000" dirty="0"/>
              <a:t> τάσης (συνήθως στη βαθμίδα εξόδου ενισχυτή πολλών βαθμίδων). Επιτυγχάνει προσαρμογή αντιστάσεων όταν πρέπει να οδηγηθεί φόρτος χαμηλής αντίστασης από ενισχυτή υψηλής αντίστασης εξόδου.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55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80948"/>
            <a:ext cx="8229600" cy="1143000"/>
          </a:xfrm>
        </p:spPr>
        <p:txBody>
          <a:bodyPr/>
          <a:lstStyle/>
          <a:p>
            <a:r>
              <a:rPr lang="el-GR" dirty="0"/>
              <a:t>Παράδειγμα 1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74264" y="1107743"/>
            <a:ext cx="6478936" cy="1783568"/>
          </a:xfrm>
        </p:spPr>
        <p:txBody>
          <a:bodyPr>
            <a:noAutofit/>
          </a:bodyPr>
          <a:lstStyle/>
          <a:p>
            <a:r>
              <a:rPr lang="el-GR" dirty="0">
                <a:latin typeface="Calibri" pitchFamily="34" charset="0"/>
              </a:rPr>
              <a:t>Να υπολογιστεί η ολική απολαβή τάσης.</a:t>
            </a:r>
          </a:p>
          <a:p>
            <a:r>
              <a:rPr lang="el-GR" dirty="0">
                <a:latin typeface="Calibri" pitchFamily="34" charset="0"/>
              </a:rPr>
              <a:t>Δίνονται: β=100, Ι</a:t>
            </a:r>
            <a:r>
              <a:rPr lang="en-US" baseline="-25000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=245</a:t>
            </a:r>
            <a:r>
              <a:rPr lang="el-GR" dirty="0" err="1">
                <a:latin typeface="Calibri" pitchFamily="34" charset="0"/>
              </a:rPr>
              <a:t>μΑ</a:t>
            </a:r>
            <a:r>
              <a:rPr lang="en-US" dirty="0">
                <a:latin typeface="Calibri" pitchFamily="34" charset="0"/>
              </a:rPr>
              <a:t>, V</a:t>
            </a:r>
            <a:r>
              <a:rPr lang="en-US" baseline="-25000" dirty="0">
                <a:latin typeface="Calibri" pitchFamily="34" charset="0"/>
              </a:rPr>
              <a:t>CE</a:t>
            </a:r>
            <a:r>
              <a:rPr lang="en-US" dirty="0">
                <a:latin typeface="Calibri" pitchFamily="34" charset="0"/>
              </a:rPr>
              <a:t>=3.64V, g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=9.8mS, r</a:t>
            </a:r>
            <a:r>
              <a:rPr lang="el-GR" baseline="-25000" dirty="0">
                <a:latin typeface="Calibri" pitchFamily="34" charset="0"/>
              </a:rPr>
              <a:t>π</a:t>
            </a:r>
            <a:r>
              <a:rPr lang="en-US" dirty="0">
                <a:latin typeface="Calibri" pitchFamily="34" charset="0"/>
              </a:rPr>
              <a:t>=10.2k</a:t>
            </a:r>
            <a:r>
              <a:rPr lang="el-GR" dirty="0">
                <a:latin typeface="Calibri" pitchFamily="34" charset="0"/>
              </a:rPr>
              <a:t>Ω.</a:t>
            </a:r>
            <a:endParaRPr lang="en-US" dirty="0">
              <a:latin typeface="Calibri" pitchFamily="34" charset="0"/>
            </a:endParaRPr>
          </a:p>
          <a:p>
            <a:r>
              <a:rPr lang="el-GR" dirty="0">
                <a:latin typeface="Calibri" pitchFamily="34" charset="0"/>
              </a:rPr>
              <a:t>Υποθέτουμε λειτουργία στην ενεργό περιοχή και συνθήκες μικρού σήματος.</a:t>
            </a:r>
          </a:p>
          <a:p>
            <a:endParaRPr lang="el-GR" dirty="0"/>
          </a:p>
        </p:txBody>
      </p:sp>
      <p:pic>
        <p:nvPicPr>
          <p:cNvPr id="7" name="Θέση περιεχομένου 6" descr="Συνδεσμολογίά κοινού συλλέκτη με RI=2kΩ, R2=300kΩ, R1=160kΩ, R4=13kΩ και R7 = 100 kΩ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86" y="1107542"/>
            <a:ext cx="3889053" cy="2942014"/>
          </a:xfrm>
        </p:spPr>
      </p:pic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92182"/>
              </p:ext>
            </p:extLst>
          </p:nvPr>
        </p:nvGraphicFramePr>
        <p:xfrm>
          <a:off x="512255" y="2645984"/>
          <a:ext cx="2568731" cy="84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Equation" r:id="rId5" imgW="1625400" imgH="482400" progId="Equation.3">
                  <p:embed/>
                </p:oleObj>
              </mc:Choice>
              <mc:Fallback>
                <p:oleObj name="Equation" r:id="rId5" imgW="1625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55" y="2645984"/>
                        <a:ext cx="2568731" cy="84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459001"/>
              </p:ext>
            </p:extLst>
          </p:nvPr>
        </p:nvGraphicFramePr>
        <p:xfrm>
          <a:off x="478354" y="3421563"/>
          <a:ext cx="4537323" cy="75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Εξίσωση" r:id="rId7" imgW="2222280" imgH="431640" progId="Equation.3">
                  <p:embed/>
                </p:oleObj>
              </mc:Choice>
              <mc:Fallback>
                <p:oleObj name="Εξίσωση" r:id="rId7" imgW="222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54" y="3421563"/>
                        <a:ext cx="4537323" cy="751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22706"/>
              </p:ext>
            </p:extLst>
          </p:nvPr>
        </p:nvGraphicFramePr>
        <p:xfrm>
          <a:off x="512253" y="4171923"/>
          <a:ext cx="2962672" cy="39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Εξίσωση" r:id="rId9" imgW="1854000" imgH="241200" progId="Equation.3">
                  <p:embed/>
                </p:oleObj>
              </mc:Choice>
              <mc:Fallback>
                <p:oleObj name="Εξίσωση" r:id="rId9" imgW="1854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53" y="4171923"/>
                        <a:ext cx="2962672" cy="393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29350"/>
              </p:ext>
            </p:extLst>
          </p:nvPr>
        </p:nvGraphicFramePr>
        <p:xfrm>
          <a:off x="478352" y="4565405"/>
          <a:ext cx="4242370" cy="76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Εξίσωση" r:id="rId11" imgW="2044440" imgH="431640" progId="Equation.3">
                  <p:embed/>
                </p:oleObj>
              </mc:Choice>
              <mc:Fallback>
                <p:oleObj name="Εξίσωση" r:id="rId11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52" y="4565405"/>
                        <a:ext cx="4242370" cy="765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96085"/>
              </p:ext>
            </p:extLst>
          </p:nvPr>
        </p:nvGraphicFramePr>
        <p:xfrm>
          <a:off x="512255" y="5116673"/>
          <a:ext cx="1948173" cy="70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13" imgW="1358640" imgH="431640" progId="Equation.3">
                  <p:embed/>
                </p:oleObj>
              </mc:Choice>
              <mc:Fallback>
                <p:oleObj name="Equation" r:id="rId13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55" y="5116673"/>
                        <a:ext cx="1948173" cy="708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73533"/>
              </p:ext>
            </p:extLst>
          </p:nvPr>
        </p:nvGraphicFramePr>
        <p:xfrm>
          <a:off x="489467" y="5768321"/>
          <a:ext cx="3599631" cy="74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Εξίσωση" r:id="rId15" imgW="1790640" imgH="431640" progId="Equation.3">
                  <p:embed/>
                </p:oleObj>
              </mc:Choice>
              <mc:Fallback>
                <p:oleObj name="Εξίσωση" r:id="rId15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67" y="5768321"/>
                        <a:ext cx="3599631" cy="742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20" descr="[DECORATIVE]"/>
          <p:cNvSpPr>
            <a:spLocks/>
          </p:cNvSpPr>
          <p:nvPr/>
        </p:nvSpPr>
        <p:spPr bwMode="auto">
          <a:xfrm>
            <a:off x="4984701" y="2851633"/>
            <a:ext cx="469088" cy="3658865"/>
          </a:xfrm>
          <a:prstGeom prst="rightBrace">
            <a:avLst>
              <a:gd name="adj1" fmla="val 892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01918"/>
              </p:ext>
            </p:extLst>
          </p:nvPr>
        </p:nvGraphicFramePr>
        <p:xfrm>
          <a:off x="5701387" y="4441352"/>
          <a:ext cx="1112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Εξίσωση" r:id="rId17" imgW="622080" imgH="241200" progId="Equation.3">
                  <p:embed/>
                </p:oleObj>
              </mc:Choice>
              <mc:Fallback>
                <p:oleObj name="Εξίσωση" r:id="rId17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387" y="4441352"/>
                        <a:ext cx="1112838" cy="4794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984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4645" y="-93674"/>
            <a:ext cx="8229600" cy="1143000"/>
          </a:xfrm>
        </p:spPr>
        <p:txBody>
          <a:bodyPr/>
          <a:lstStyle/>
          <a:p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74264" y="887969"/>
            <a:ext cx="5433840" cy="1783568"/>
          </a:xfrm>
        </p:spPr>
        <p:txBody>
          <a:bodyPr>
            <a:noAutofit/>
          </a:bodyPr>
          <a:lstStyle/>
          <a:p>
            <a:r>
              <a:rPr lang="el-GR" dirty="0">
                <a:latin typeface="Calibri" pitchFamily="34" charset="0"/>
              </a:rPr>
              <a:t>Να υπολογιστεί η αντίσταση εξόδου.</a:t>
            </a:r>
          </a:p>
          <a:p>
            <a:r>
              <a:rPr lang="el-GR" dirty="0">
                <a:latin typeface="Calibri" pitchFamily="34" charset="0"/>
              </a:rPr>
              <a:t>Δίνονται: β=100, Ι</a:t>
            </a:r>
            <a:r>
              <a:rPr lang="en-US" baseline="-25000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=245</a:t>
            </a:r>
            <a:r>
              <a:rPr lang="el-GR" dirty="0" err="1">
                <a:latin typeface="Calibri" pitchFamily="34" charset="0"/>
              </a:rPr>
              <a:t>μΑ</a:t>
            </a:r>
            <a:r>
              <a:rPr lang="en-US" dirty="0">
                <a:latin typeface="Calibri" pitchFamily="34" charset="0"/>
              </a:rPr>
              <a:t>, V</a:t>
            </a:r>
            <a:r>
              <a:rPr lang="en-US" baseline="-25000" dirty="0">
                <a:latin typeface="Calibri" pitchFamily="34" charset="0"/>
              </a:rPr>
              <a:t>CE</a:t>
            </a:r>
            <a:r>
              <a:rPr lang="en-US" dirty="0">
                <a:latin typeface="Calibri" pitchFamily="34" charset="0"/>
              </a:rPr>
              <a:t>=3.64V, g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=9.8mS, r</a:t>
            </a:r>
            <a:r>
              <a:rPr lang="el-GR" baseline="-25000" dirty="0">
                <a:latin typeface="Calibri" pitchFamily="34" charset="0"/>
              </a:rPr>
              <a:t>π</a:t>
            </a:r>
            <a:r>
              <a:rPr lang="en-US" dirty="0">
                <a:latin typeface="Calibri" pitchFamily="34" charset="0"/>
              </a:rPr>
              <a:t>=10.2k</a:t>
            </a:r>
            <a:r>
              <a:rPr lang="el-GR" dirty="0">
                <a:latin typeface="Calibri" pitchFamily="34" charset="0"/>
              </a:rPr>
              <a:t>Ω, </a:t>
            </a:r>
            <a:r>
              <a:rPr lang="en-US" dirty="0" err="1">
                <a:latin typeface="Calibri" pitchFamily="34" charset="0"/>
              </a:rPr>
              <a:t>r</a:t>
            </a:r>
            <a:r>
              <a:rPr lang="en-US" baseline="-25000" dirty="0" err="1">
                <a:latin typeface="Calibri" pitchFamily="34" charset="0"/>
              </a:rPr>
              <a:t>o</a:t>
            </a:r>
            <a:r>
              <a:rPr lang="en-US" dirty="0">
                <a:latin typeface="Calibri" pitchFamily="34" charset="0"/>
              </a:rPr>
              <a:t>=219k</a:t>
            </a:r>
            <a:r>
              <a:rPr lang="el-GR" dirty="0">
                <a:latin typeface="Calibri" pitchFamily="34" charset="0"/>
              </a:rPr>
              <a:t>Ω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r>
              <a:rPr lang="el-GR" dirty="0">
                <a:latin typeface="Calibri" pitchFamily="34" charset="0"/>
              </a:rPr>
              <a:t>Υποθέτουμε λειτουργία στην ενεργό περιοχή και συνθήκες μικρού σήματος.</a:t>
            </a:r>
          </a:p>
          <a:p>
            <a:endParaRPr lang="el-GR" dirty="0"/>
          </a:p>
        </p:txBody>
      </p:sp>
      <p:pic>
        <p:nvPicPr>
          <p:cNvPr id="5" name="Θέση περιεχομένου 4" descr="Συνδεσμολογίά κοινού συλλέκτη με RI=2kΩ, R2=300kΩ, R1=160kΩ, R4=13kΩ και R7 = 100 kΩ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81" y="912962"/>
            <a:ext cx="3950921" cy="2603855"/>
          </a:xfrm>
        </p:spPr>
      </p:pic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15256"/>
              </p:ext>
            </p:extLst>
          </p:nvPr>
        </p:nvGraphicFramePr>
        <p:xfrm>
          <a:off x="581034" y="3085015"/>
          <a:ext cx="1922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Εξίσωση" r:id="rId5" imgW="1104840" imgH="431640" progId="Equation.3">
                  <p:embed/>
                </p:oleObj>
              </mc:Choice>
              <mc:Fallback>
                <p:oleObj name="Εξίσωση" r:id="rId5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34" y="3085015"/>
                        <a:ext cx="19224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38869"/>
              </p:ext>
            </p:extLst>
          </p:nvPr>
        </p:nvGraphicFramePr>
        <p:xfrm>
          <a:off x="1012834" y="4813802"/>
          <a:ext cx="3022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Εξίσωση" r:id="rId7" imgW="1473120" imgH="228600" progId="Equation.3">
                  <p:embed/>
                </p:oleObj>
              </mc:Choice>
              <mc:Fallback>
                <p:oleObj name="Εξίσωση" r:id="rId7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34" y="4813802"/>
                        <a:ext cx="30226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653663"/>
              </p:ext>
            </p:extLst>
          </p:nvPr>
        </p:nvGraphicFramePr>
        <p:xfrm>
          <a:off x="960448" y="4093079"/>
          <a:ext cx="37258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Εξίσωση" r:id="rId9" imgW="1600200" imgH="215640" progId="Equation.3">
                  <p:embed/>
                </p:oleObj>
              </mc:Choice>
              <mc:Fallback>
                <p:oleObj name="Εξίσωση" r:id="rId9" imgW="1600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48" y="4093079"/>
                        <a:ext cx="37258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88316"/>
              </p:ext>
            </p:extLst>
          </p:nvPr>
        </p:nvGraphicFramePr>
        <p:xfrm>
          <a:off x="701686" y="5677402"/>
          <a:ext cx="1679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Εξίσωση" r:id="rId11" imgW="965160" imgH="241200" progId="Equation.3">
                  <p:embed/>
                </p:oleObj>
              </mc:Choice>
              <mc:Fallback>
                <p:oleObj name="Εξίσωση" r:id="rId11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86" y="5677402"/>
                        <a:ext cx="16795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200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Σύγκριση των ενισχυτών με διπολικά τρανζίστορ</a:t>
            </a:r>
          </a:p>
        </p:txBody>
      </p:sp>
      <p:pic>
        <p:nvPicPr>
          <p:cNvPr id="37" name="Θέση περιεχομένου 36" descr="Συγκριτικός πίνακας των ενισχυτών κοινού εκπομπού, κοινού συλλέκτη και κοινής βάσης ως προς την απολαβή τάσης, αντίσταση εισόδου-εξόδου και απολαβή ρεύματος." title="Πίνακα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" y="1628802"/>
            <a:ext cx="8656821" cy="4258597"/>
          </a:xfrm>
        </p:spPr>
      </p:pic>
    </p:spTree>
    <p:extLst>
      <p:ext uri="{BB962C8B-B14F-4D97-AF65-F5344CB8AC3E}">
        <p14:creationId xmlns:p14="http://schemas.microsoft.com/office/powerpoint/2010/main" val="34764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7564" y="178621"/>
            <a:ext cx="8229600" cy="1143000"/>
          </a:xfrm>
        </p:spPr>
        <p:txBody>
          <a:bodyPr/>
          <a:lstStyle/>
          <a:p>
            <a:r>
              <a:rPr lang="el-GR" dirty="0" smtClean="0"/>
              <a:t>Άσκηση 1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3217" y="1337589"/>
            <a:ext cx="8614916" cy="13745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Για το κύκλωμα του σχήματος υπολογίστε την ολική απολαβή τάσης στις ενδιάμεσες συχνότητες.</a:t>
            </a:r>
            <a:br>
              <a:rPr lang="el-GR" dirty="0"/>
            </a:br>
            <a:r>
              <a:rPr lang="el-GR" dirty="0"/>
              <a:t>Δίνονται: και για τα δύο τρανζίστορ β=100, </a:t>
            </a:r>
            <a:r>
              <a:rPr lang="en-US" dirty="0"/>
              <a:t>r</a:t>
            </a:r>
            <a:r>
              <a:rPr lang="el-GR" baseline="-25000" dirty="0"/>
              <a:t>π</a:t>
            </a:r>
            <a:r>
              <a:rPr lang="el-GR" dirty="0"/>
              <a:t>=1</a:t>
            </a:r>
            <a:r>
              <a:rPr lang="en-US" dirty="0"/>
              <a:t>k</a:t>
            </a:r>
            <a:r>
              <a:rPr lang="el-GR" dirty="0"/>
              <a:t>Ω</a:t>
            </a:r>
            <a:r>
              <a:rPr lang="en-US" dirty="0">
                <a:sym typeface="SymbolPS"/>
              </a:rPr>
              <a:t> </a:t>
            </a:r>
            <a:r>
              <a:rPr lang="el-GR" dirty="0">
                <a:sym typeface="SymbolPS"/>
              </a:rPr>
              <a:t>και</a:t>
            </a:r>
            <a:r>
              <a:rPr lang="en-US" dirty="0">
                <a:sym typeface="SymbolPS"/>
              </a:rPr>
              <a:t> </a:t>
            </a:r>
            <a:r>
              <a:rPr lang="en-US" dirty="0" err="1">
                <a:sym typeface="SymbolPS"/>
              </a:rPr>
              <a:t>r</a:t>
            </a:r>
            <a:r>
              <a:rPr lang="en-US" baseline="-25000" dirty="0" err="1">
                <a:sym typeface="SymbolPS"/>
              </a:rPr>
              <a:t>o</a:t>
            </a:r>
            <a:r>
              <a:rPr lang="en-US" dirty="0" smtClean="0">
                <a:sym typeface="SymbolPS"/>
              </a:rPr>
              <a:t>=∞</a:t>
            </a:r>
            <a:r>
              <a:rPr lang="en-US" dirty="0" smtClean="0"/>
              <a:t>, </a:t>
            </a:r>
            <a:r>
              <a:rPr lang="el-GR" dirty="0"/>
              <a:t>καθώς επίσης</a:t>
            </a:r>
            <a:r>
              <a:rPr lang="en-US" dirty="0"/>
              <a:t> R</a:t>
            </a:r>
            <a:r>
              <a:rPr lang="el-GR" baseline="-25000" dirty="0"/>
              <a:t>Ε1</a:t>
            </a:r>
            <a:r>
              <a:rPr lang="el-GR" dirty="0"/>
              <a:t>=1</a:t>
            </a:r>
            <a:r>
              <a:rPr lang="en-US" dirty="0"/>
              <a:t>k</a:t>
            </a:r>
            <a:r>
              <a:rPr lang="el-GR" dirty="0"/>
              <a:t>Ω, </a:t>
            </a:r>
            <a:r>
              <a:rPr lang="en-US" dirty="0"/>
              <a:t>R</a:t>
            </a:r>
            <a:r>
              <a:rPr lang="en-US" baseline="-25000" dirty="0"/>
              <a:t>C1</a:t>
            </a:r>
            <a:r>
              <a:rPr lang="en-US" dirty="0"/>
              <a:t>=10k</a:t>
            </a:r>
            <a:r>
              <a:rPr lang="el-GR" dirty="0"/>
              <a:t>Ω</a:t>
            </a:r>
            <a:r>
              <a:rPr lang="en-US" dirty="0"/>
              <a:t>, R</a:t>
            </a:r>
            <a:r>
              <a:rPr lang="en-US" baseline="-25000" dirty="0"/>
              <a:t>E</a:t>
            </a:r>
            <a:r>
              <a:rPr lang="el-GR" baseline="-25000" dirty="0"/>
              <a:t>2</a:t>
            </a:r>
            <a:r>
              <a:rPr lang="en-US" dirty="0"/>
              <a:t>=100</a:t>
            </a:r>
            <a:r>
              <a:rPr lang="el-GR" dirty="0"/>
              <a:t>Ω, </a:t>
            </a:r>
            <a:r>
              <a:rPr lang="en-US" dirty="0"/>
              <a:t>R</a:t>
            </a:r>
            <a:r>
              <a:rPr lang="en-US" baseline="-25000" dirty="0"/>
              <a:t>C2</a:t>
            </a:r>
            <a:r>
              <a:rPr lang="en-US" dirty="0"/>
              <a:t>=R</a:t>
            </a:r>
            <a:r>
              <a:rPr lang="en-US" baseline="-25000" dirty="0"/>
              <a:t>L</a:t>
            </a:r>
            <a:r>
              <a:rPr lang="en-US" dirty="0"/>
              <a:t>=3k</a:t>
            </a:r>
            <a:r>
              <a:rPr lang="el-GR" dirty="0"/>
              <a:t>Ω και </a:t>
            </a:r>
            <a:r>
              <a:rPr lang="en-US" dirty="0"/>
              <a:t>C</a:t>
            </a:r>
            <a:r>
              <a:rPr lang="en-US" baseline="-25000" dirty="0"/>
              <a:t>C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E</a:t>
            </a:r>
            <a:r>
              <a:rPr lang="en-US" dirty="0" smtClean="0">
                <a:sym typeface="SymbolPS"/>
              </a:rPr>
              <a:t>→∞</a:t>
            </a:r>
            <a:r>
              <a:rPr lang="el-GR" dirty="0" smtClean="0">
                <a:sym typeface="SymbolPS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 descr="Κύκλωμα της άσκησης 1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" y="2943026"/>
            <a:ext cx="3816427" cy="2517866"/>
          </a:xfrm>
          <a:prstGeom prst="rect">
            <a:avLst/>
          </a:prstGeom>
        </p:spPr>
      </p:pic>
      <p:pic>
        <p:nvPicPr>
          <p:cNvPr id="4" name="Εικόνα 3" descr="Εισοδύναμο κύκλωμα μικρού σήματο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16" y="3181253"/>
            <a:ext cx="5011346" cy="2304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Ενισχυτής κοινού </a:t>
            </a:r>
            <a:r>
              <a:rPr lang="el-GR" dirty="0" err="1"/>
              <a:t>Εκπομπού</a:t>
            </a:r>
            <a:r>
              <a:rPr lang="el-GR" dirty="0"/>
              <a:t> </a:t>
            </a:r>
            <a:r>
              <a:rPr lang="el-GR" dirty="0" smtClean="0"/>
              <a:t>(2από2)</a:t>
            </a:r>
            <a:endParaRPr lang="el-GR" dirty="0"/>
          </a:p>
        </p:txBody>
      </p:sp>
      <p:pic>
        <p:nvPicPr>
          <p:cNvPr id="6" name="Θέση περιεχομένου 5" descr="Συνδεσμολογία ενισχυτή κοινού εκπομπού με αντιστάσεις R1, R2, RE, RC και R3 και πυκνωτές C1, C2, C3.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" y="1404729"/>
            <a:ext cx="4561977" cy="2531190"/>
          </a:xfrm>
        </p:spPr>
      </p:pic>
      <p:pic>
        <p:nvPicPr>
          <p:cNvPr id="10" name="Θέση περιεχομένου 9" descr="Συνδεσμολογία ενισχυτή κοινού εκπομπού με αντιστάσεις R1, R2, RE, RC και R3 και πυκνωτές C1, C2, C3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8" y="2529495"/>
            <a:ext cx="3562847" cy="2667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 (2 από 2)</a:t>
            </a:r>
            <a:endParaRPr lang="el-GR" dirty="0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17696"/>
              </p:ext>
            </p:extLst>
          </p:nvPr>
        </p:nvGraphicFramePr>
        <p:xfrm>
          <a:off x="1865309" y="1613405"/>
          <a:ext cx="5413385" cy="188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Εξίσωση" r:id="rId4" imgW="3009600" imgH="952200" progId="Equation.3">
                  <p:embed/>
                </p:oleObj>
              </mc:Choice>
              <mc:Fallback>
                <p:oleObj name="Εξίσωση" r:id="rId4" imgW="300960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09" y="1613405"/>
                        <a:ext cx="5413385" cy="1884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68126"/>
              </p:ext>
            </p:extLst>
          </p:nvPr>
        </p:nvGraphicFramePr>
        <p:xfrm>
          <a:off x="198016" y="3693528"/>
          <a:ext cx="732631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6" imgW="4241520" imgH="888840" progId="Equation.3">
                  <p:embed/>
                </p:oleObj>
              </mc:Choice>
              <mc:Fallback>
                <p:oleObj name="Equation" r:id="rId6" imgW="42415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16" y="3693528"/>
                        <a:ext cx="732631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05757"/>
              </p:ext>
            </p:extLst>
          </p:nvPr>
        </p:nvGraphicFramePr>
        <p:xfrm>
          <a:off x="7524330" y="4653136"/>
          <a:ext cx="15414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Εξίσωση" r:id="rId8" imgW="672840" imgH="215640" progId="Equation.3">
                  <p:embed/>
                </p:oleObj>
              </mc:Choice>
              <mc:Fallback>
                <p:oleObj name="Εξίσωση" r:id="rId8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30" y="4653136"/>
                        <a:ext cx="15414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533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2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081392"/>
            <a:ext cx="7931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Η συνδεσμολογία δύο τρανζίστορ με τη μορφή που φαίνεται στο σχήμα (</a:t>
            </a:r>
            <a:r>
              <a:rPr lang="en-US" sz="2200" dirty="0"/>
              <a:t>a</a:t>
            </a:r>
            <a:r>
              <a:rPr lang="el-GR" sz="2200" dirty="0"/>
              <a:t>) είναι γνωστή ως ζεύγος </a:t>
            </a:r>
            <a:r>
              <a:rPr lang="en-US" sz="2200" dirty="0"/>
              <a:t>Darlington.</a:t>
            </a:r>
            <a:br>
              <a:rPr lang="en-US" sz="2200" dirty="0"/>
            </a:br>
            <a:r>
              <a:rPr lang="el-GR" sz="2200" dirty="0"/>
              <a:t>Για το κύκλωμα του σχήματος </a:t>
            </a:r>
            <a:r>
              <a:rPr lang="en-US" sz="2200" dirty="0"/>
              <a:t>(b) </a:t>
            </a:r>
            <a:r>
              <a:rPr lang="el-GR" sz="2200" dirty="0"/>
              <a:t>θεωρήστε ότι το </a:t>
            </a:r>
            <a:r>
              <a:rPr lang="en-US" sz="2200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l-GR" sz="2200" dirty="0"/>
              <a:t>είναι πολωμένο με </a:t>
            </a:r>
            <a:r>
              <a:rPr lang="en-US" sz="2200" dirty="0"/>
              <a:t>I</a:t>
            </a:r>
            <a:r>
              <a:rPr lang="en-US" sz="2200" baseline="-25000" dirty="0"/>
              <a:t>E</a:t>
            </a:r>
            <a:r>
              <a:rPr lang="en-US" sz="2200" dirty="0"/>
              <a:t>=5mA </a:t>
            </a:r>
            <a:r>
              <a:rPr lang="el-GR" sz="2200" dirty="0"/>
              <a:t>και ότι </a:t>
            </a:r>
            <a:r>
              <a:rPr lang="en-US" sz="2200" dirty="0" err="1"/>
              <a:t>R</a:t>
            </a:r>
            <a:r>
              <a:rPr lang="en-US" sz="2200" baseline="-25000" dirty="0" err="1"/>
              <a:t>sig</a:t>
            </a:r>
            <a:r>
              <a:rPr lang="en-US" sz="2200" dirty="0"/>
              <a:t>=100k</a:t>
            </a:r>
            <a:r>
              <a:rPr lang="el-GR" sz="2200" dirty="0"/>
              <a:t>Ω</a:t>
            </a:r>
            <a:r>
              <a:rPr lang="en-US" sz="2200" dirty="0"/>
              <a:t>, R</a:t>
            </a:r>
            <a:r>
              <a:rPr lang="el-GR" sz="2200" baseline="-25000" dirty="0"/>
              <a:t>Ε</a:t>
            </a:r>
            <a:r>
              <a:rPr lang="el-GR" sz="2200" dirty="0"/>
              <a:t>=1</a:t>
            </a:r>
            <a:r>
              <a:rPr lang="en-US" sz="2200" dirty="0"/>
              <a:t>k</a:t>
            </a:r>
            <a:r>
              <a:rPr lang="el-GR" sz="2200" dirty="0"/>
              <a:t>Ω</a:t>
            </a:r>
            <a:r>
              <a:rPr lang="en-US" sz="2200" dirty="0"/>
              <a:t> </a:t>
            </a:r>
            <a:r>
              <a:rPr lang="el-GR" sz="2200" dirty="0"/>
              <a:t>και</a:t>
            </a:r>
            <a:r>
              <a:rPr lang="en-US" sz="2200" dirty="0"/>
              <a:t> </a:t>
            </a:r>
            <a:r>
              <a:rPr lang="el-GR" sz="2200" dirty="0"/>
              <a:t>β</a:t>
            </a:r>
            <a:r>
              <a:rPr lang="el-GR" sz="2200" baseline="-25000" dirty="0"/>
              <a:t>1</a:t>
            </a:r>
            <a:r>
              <a:rPr lang="el-GR" sz="2200" dirty="0"/>
              <a:t>=β</a:t>
            </a:r>
            <a:r>
              <a:rPr lang="el-GR" sz="2200" baseline="-25000" dirty="0"/>
              <a:t>2</a:t>
            </a:r>
            <a:r>
              <a:rPr lang="el-GR" sz="2200" dirty="0"/>
              <a:t>=100.</a:t>
            </a:r>
            <a:r>
              <a:rPr lang="en-US" sz="2200" dirty="0"/>
              <a:t> </a:t>
            </a:r>
            <a:r>
              <a:rPr lang="el-GR" sz="2200" dirty="0"/>
              <a:t>Υπολογίστε τα </a:t>
            </a:r>
            <a:r>
              <a:rPr lang="en-US" sz="2200" dirty="0" err="1"/>
              <a:t>R</a:t>
            </a:r>
            <a:r>
              <a:rPr lang="en-US" sz="2200" baseline="-25000" dirty="0" err="1"/>
              <a:t>in</a:t>
            </a:r>
            <a:r>
              <a:rPr lang="en-US" sz="2200" dirty="0"/>
              <a:t>, A</a:t>
            </a:r>
            <a:r>
              <a:rPr lang="en-US" sz="2200" baseline="-25000" dirty="0"/>
              <a:t>V</a:t>
            </a:r>
            <a:r>
              <a:rPr lang="en-US" sz="2200" dirty="0"/>
              <a:t> </a:t>
            </a:r>
            <a:r>
              <a:rPr lang="el-GR" sz="2200" dirty="0"/>
              <a:t>και </a:t>
            </a:r>
            <a:r>
              <a:rPr lang="en-US" sz="2200" dirty="0"/>
              <a:t>R</a:t>
            </a:r>
            <a:r>
              <a:rPr lang="en-US" sz="2200" baseline="-25000" dirty="0"/>
              <a:t>out</a:t>
            </a:r>
            <a:r>
              <a:rPr lang="en-US" sz="2200" dirty="0"/>
              <a:t>.</a:t>
            </a:r>
            <a:endParaRPr lang="el-GR" sz="2200" dirty="0"/>
          </a:p>
        </p:txBody>
      </p:sp>
      <p:pic>
        <p:nvPicPr>
          <p:cNvPr id="8" name="Θέση περιεχομένου 7" descr="a) Συνδεσμολογία ζεύγους Darlington με Q1 στο B και Q2 σε σειρά.&#10;&#10;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2852938"/>
            <a:ext cx="1793507" cy="3239375"/>
          </a:xfrm>
        </p:spPr>
      </p:pic>
      <p:pic>
        <p:nvPicPr>
          <p:cNvPr id="9" name="Θέση περιεχομένου 8" descr="b) Συνδεσμολογία ζεύγους Darlington συνδεδεμένη με πηγή σήματος Vsig και αντίσταση Rsig στην Rin και αντίσταση RE στην Rout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2" y="2860870"/>
            <a:ext cx="3062867" cy="35264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9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3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66654" y="1370015"/>
            <a:ext cx="8220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Ο ενισχυτής ΚΕ έχει απολαβή τάσης 20, χωρίς εξωτερικό φόρτο. Υπολογίστε την απολαβή τάσης του ενισχυτή ΚΕ: </a:t>
            </a:r>
            <a:br>
              <a:rPr lang="el-GR" sz="2000" dirty="0"/>
            </a:br>
            <a:r>
              <a:rPr lang="el-GR" sz="2000" dirty="0"/>
              <a:t>α) Όταν οδηγεί ένα μεγάφωνο με αντίσταση 8Ω.</a:t>
            </a:r>
            <a:br>
              <a:rPr lang="el-GR" sz="2000" dirty="0"/>
            </a:br>
            <a:r>
              <a:rPr lang="el-GR" sz="2000" dirty="0"/>
              <a:t>β) Όταν παρεμβάλλεται ενισχυτής ΚΣ μεταξύ του ενισχυτή ΚΕ και του μεγάφωνου.</a:t>
            </a:r>
            <a:br>
              <a:rPr lang="el-GR" sz="2000" dirty="0"/>
            </a:br>
            <a:r>
              <a:rPr lang="el-GR" sz="2000" dirty="0"/>
              <a:t>Δίνονται: β=100, </a:t>
            </a:r>
            <a:r>
              <a:rPr lang="en-US" sz="2000" dirty="0"/>
              <a:t>V</a:t>
            </a:r>
            <a:r>
              <a:rPr lang="el-GR" sz="2000" baseline="-25000" dirty="0"/>
              <a:t>Α</a:t>
            </a:r>
            <a:r>
              <a:rPr lang="el-GR" sz="2000" dirty="0"/>
              <a:t>=∞ και Ι</a:t>
            </a:r>
            <a:r>
              <a:rPr lang="el-GR" sz="2000" baseline="-25000" dirty="0"/>
              <a:t>1</a:t>
            </a:r>
            <a:r>
              <a:rPr lang="el-GR" sz="2000" dirty="0"/>
              <a:t>=5</a:t>
            </a:r>
            <a:r>
              <a:rPr lang="en-US" sz="2000" dirty="0"/>
              <a:t>mA </a:t>
            </a:r>
            <a:r>
              <a:rPr lang="el-GR" sz="2000" dirty="0"/>
              <a:t>(ιδανική πηγή ρεύματος).</a:t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9" name="Θέση περιεχομένου 8" descr="α) Ενισχυτής κοινού εκπομπού με Rc=1kΩ και έξοδο συνδεδεμένη με ένα μεγάφωνο.&#10;β) Ενισχυστής κοινού εκπομπού Q1 με Rc=1kΩ συνδεδεμένος με ενισχυτή κοινού συλλέκτη Q2 του οποίου η έξοδος συνδέεται με μεγάφωνο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8795"/>
            <a:ext cx="8229600" cy="29106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3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497" y="0"/>
            <a:ext cx="8229600" cy="1143000"/>
          </a:xfrm>
        </p:spPr>
        <p:txBody>
          <a:bodyPr/>
          <a:lstStyle/>
          <a:p>
            <a:r>
              <a:rPr lang="el-GR" dirty="0" smtClean="0"/>
              <a:t>Άσκηση 4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30456" y="908720"/>
            <a:ext cx="9036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ενισχυτής του σχήματος αποτελείται από δύο ταυτόσημους ενισχυτές κοινού </a:t>
            </a:r>
            <a:r>
              <a:rPr lang="el-GR" dirty="0" err="1"/>
              <a:t>εκπομπού</a:t>
            </a:r>
            <a:r>
              <a:rPr lang="el-GR" dirty="0"/>
              <a:t> συνδεδεμένους σε σειρά. Παρατηρήστε ότι η αντίσταση εισόδου της δεύτερης βαθμίδας, </a:t>
            </a:r>
            <a:r>
              <a:rPr lang="en-US" dirty="0"/>
              <a:t>Rin2 </a:t>
            </a:r>
            <a:r>
              <a:rPr lang="el-GR" dirty="0"/>
              <a:t>, είναι η αντίσταση φόρτου της πρώτης βαθμίδας. Δίνονται: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=15V, R</a:t>
            </a:r>
            <a:r>
              <a:rPr lang="en-US" baseline="-25000" dirty="0"/>
              <a:t>1</a:t>
            </a:r>
            <a:r>
              <a:rPr lang="en-US" dirty="0"/>
              <a:t>=100k</a:t>
            </a:r>
            <a:r>
              <a:rPr lang="el-GR" dirty="0"/>
              <a:t>Ω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=47k</a:t>
            </a:r>
            <a:r>
              <a:rPr lang="el-GR" dirty="0"/>
              <a:t>Ω</a:t>
            </a:r>
            <a:r>
              <a:rPr lang="en-US" dirty="0"/>
              <a:t>, R</a:t>
            </a:r>
            <a:r>
              <a:rPr lang="en-US" baseline="-25000" dirty="0"/>
              <a:t>E</a:t>
            </a:r>
            <a:r>
              <a:rPr lang="en-US" dirty="0"/>
              <a:t>=3.9k</a:t>
            </a:r>
            <a:r>
              <a:rPr lang="el-GR" dirty="0"/>
              <a:t>Ω</a:t>
            </a:r>
            <a:r>
              <a:rPr lang="en-US" dirty="0"/>
              <a:t>, R</a:t>
            </a:r>
            <a:r>
              <a:rPr lang="en-US" baseline="-25000" dirty="0"/>
              <a:t>C</a:t>
            </a:r>
            <a:r>
              <a:rPr lang="en-US" dirty="0"/>
              <a:t>=6.8k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o</a:t>
            </a:r>
            <a:r>
              <a:rPr lang="en-US" dirty="0"/>
              <a:t>=∞ </a:t>
            </a:r>
            <a:r>
              <a:rPr lang="el-GR" dirty="0"/>
              <a:t>και β=100.</a:t>
            </a:r>
            <a:br>
              <a:rPr lang="el-GR" dirty="0"/>
            </a:br>
            <a:r>
              <a:rPr lang="el-GR" dirty="0"/>
              <a:t>α) Υπολογίστε το σημείο ηρεμίας και για τα δύο τρανζίστορ.</a:t>
            </a:r>
            <a:br>
              <a:rPr lang="el-GR" dirty="0"/>
            </a:br>
            <a:r>
              <a:rPr lang="el-GR" dirty="0"/>
              <a:t>β) Σχεδιάστε το ισοδύναμο μικρού σήματος όλου του ενισχυτή και υπολογίστε τις τιμές των στοιχείων του.</a:t>
            </a:r>
            <a:br>
              <a:rPr lang="el-GR" dirty="0"/>
            </a:br>
            <a:r>
              <a:rPr lang="el-GR" dirty="0"/>
              <a:t>γ) Βρείτε τα </a:t>
            </a:r>
            <a:r>
              <a:rPr lang="en-US" dirty="0"/>
              <a:t>R</a:t>
            </a:r>
            <a:r>
              <a:rPr lang="en-US" baseline="-25000" dirty="0"/>
              <a:t>in1</a:t>
            </a:r>
            <a:r>
              <a:rPr lang="en-US" dirty="0"/>
              <a:t> </a:t>
            </a:r>
            <a:r>
              <a:rPr lang="el-GR" dirty="0"/>
              <a:t>και υ</a:t>
            </a:r>
            <a:r>
              <a:rPr lang="en-US" baseline="-25000" dirty="0"/>
              <a:t>b1</a:t>
            </a:r>
            <a:r>
              <a:rPr lang="en-US" dirty="0"/>
              <a:t>/ </a:t>
            </a:r>
            <a:r>
              <a:rPr lang="el-GR" dirty="0"/>
              <a:t>υ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l-GR" dirty="0"/>
              <a:t>για 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=5k</a:t>
            </a:r>
            <a:r>
              <a:rPr lang="el-GR" dirty="0"/>
              <a:t>Ω.</a:t>
            </a:r>
            <a:br>
              <a:rPr lang="el-GR" dirty="0"/>
            </a:br>
            <a:r>
              <a:rPr lang="el-GR" dirty="0"/>
              <a:t>δ) Βρείτε τα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l-GR" baseline="-25000" dirty="0"/>
              <a:t>2</a:t>
            </a:r>
            <a:r>
              <a:rPr lang="en-US" dirty="0"/>
              <a:t> </a:t>
            </a:r>
            <a:r>
              <a:rPr lang="el-GR" dirty="0"/>
              <a:t>και υ</a:t>
            </a:r>
            <a:r>
              <a:rPr lang="en-US" baseline="-25000" dirty="0"/>
              <a:t>b</a:t>
            </a:r>
            <a:r>
              <a:rPr lang="el-GR" baseline="-25000" dirty="0"/>
              <a:t>2</a:t>
            </a:r>
            <a:r>
              <a:rPr lang="en-US" dirty="0"/>
              <a:t>/ </a:t>
            </a:r>
            <a:r>
              <a:rPr lang="el-GR" dirty="0"/>
              <a:t>υ</a:t>
            </a:r>
            <a:r>
              <a:rPr lang="en-US" baseline="-25000" dirty="0"/>
              <a:t>b1</a:t>
            </a:r>
            <a:r>
              <a:rPr lang="en-US" dirty="0"/>
              <a:t> .</a:t>
            </a:r>
            <a:br>
              <a:rPr lang="en-US" dirty="0"/>
            </a:br>
            <a:r>
              <a:rPr lang="el-GR" dirty="0"/>
              <a:t>ε) Για </a:t>
            </a:r>
            <a:r>
              <a:rPr lang="en-US" dirty="0"/>
              <a:t>R</a:t>
            </a:r>
            <a:r>
              <a:rPr lang="en-US" baseline="-25000" dirty="0"/>
              <a:t>L</a:t>
            </a:r>
            <a:r>
              <a:rPr lang="en-US" dirty="0"/>
              <a:t>=</a:t>
            </a:r>
            <a:r>
              <a:rPr lang="el-GR" dirty="0"/>
              <a:t>2</a:t>
            </a:r>
            <a:r>
              <a:rPr lang="en-US" dirty="0"/>
              <a:t>k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/>
              <a:t>βρείτε το </a:t>
            </a:r>
            <a:r>
              <a:rPr lang="el-GR" dirty="0" err="1"/>
              <a:t>υ</a:t>
            </a:r>
            <a:r>
              <a:rPr lang="el-GR" baseline="-25000" dirty="0" err="1"/>
              <a:t>ο</a:t>
            </a:r>
            <a:r>
              <a:rPr lang="en-US" dirty="0"/>
              <a:t>/ </a:t>
            </a:r>
            <a:r>
              <a:rPr lang="el-GR" dirty="0"/>
              <a:t>υ</a:t>
            </a:r>
            <a:r>
              <a:rPr lang="en-US" baseline="-25000" dirty="0"/>
              <a:t>b2</a:t>
            </a:r>
            <a:r>
              <a:rPr lang="el-GR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l-GR" dirty="0" err="1"/>
              <a:t>στ</a:t>
            </a:r>
            <a:r>
              <a:rPr lang="el-GR" dirty="0"/>
              <a:t>) Βρείτε τη συνολική ενίσχυση τάσης </a:t>
            </a:r>
            <a:r>
              <a:rPr lang="el-GR" dirty="0" err="1"/>
              <a:t>υ</a:t>
            </a:r>
            <a:r>
              <a:rPr lang="el-GR" baseline="-25000" dirty="0" err="1"/>
              <a:t>ο</a:t>
            </a:r>
            <a:r>
              <a:rPr lang="en-US" dirty="0"/>
              <a:t>/ </a:t>
            </a:r>
            <a:r>
              <a:rPr lang="el-GR" dirty="0"/>
              <a:t>υ</a:t>
            </a:r>
            <a:r>
              <a:rPr lang="en-US" baseline="-25000" dirty="0"/>
              <a:t>s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 descr="Συνδεσμολογία με δύο ενισχυτές κοινού εκπομπού Q1 και Q2 συνδεδεμένους σε σειρά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23672"/>
            <a:ext cx="5472607" cy="24201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7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7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6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6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1.01.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92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/>
              <a:t>Αθηνών, </a:t>
            </a:r>
            <a:r>
              <a:rPr lang="el-GR" sz="2000" dirty="0" err="1" smtClean="0"/>
              <a:t>Αραπογιάννη</a:t>
            </a:r>
            <a:r>
              <a:rPr lang="el-GR" sz="2000" dirty="0" smtClean="0"/>
              <a:t> Αγγελική 2014. </a:t>
            </a:r>
            <a:r>
              <a:rPr lang="el-GR" sz="2000" dirty="0"/>
              <a:t>«Ηλεκτρονική. Ενότητα 8: Απόκριση κατά Συχνότητα των Ενισχυτών μιας βαθμίδας με διπολικά τρανζίστορ». Έκδοση: 1.0. Αθήνα 2014. Διαθέσιμο από τη δικτυακή 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http://opencourses.uoa.gr/courses/DI4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660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/>
              <a:t>Βασικά Χαρακτηριστικά Ενισχυτών: Ορισμοί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466052"/>
            <a:ext cx="328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Απολαβή-Ενίσχυση Τάσης</a:t>
            </a:r>
          </a:p>
          <a:p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0166" y="1913073"/>
                <a:ext cx="1400576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6" y="1913073"/>
                <a:ext cx="1400576" cy="6949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84765" y="2698117"/>
            <a:ext cx="408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Απολαβή-Ενίσχυση Ρεύματος</a:t>
            </a:r>
          </a:p>
          <a:p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9474" y="3110311"/>
                <a:ext cx="1486457" cy="751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74" y="3110311"/>
                <a:ext cx="1486457" cy="7512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84765" y="4070300"/>
            <a:ext cx="329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Αντίσταση Εισόδου</a:t>
            </a:r>
          </a:p>
          <a:p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0168" y="4435469"/>
                <a:ext cx="1330301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8" y="4435469"/>
                <a:ext cx="1330301" cy="6949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1201" y="5206085"/>
            <a:ext cx="329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Αντίσταση Εξόδου</a:t>
            </a:r>
          </a:p>
          <a:p>
            <a:endParaRPr lang="el-GR" sz="2000" b="1" dirty="0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05317"/>
              </p:ext>
            </p:extLst>
          </p:nvPr>
        </p:nvGraphicFramePr>
        <p:xfrm>
          <a:off x="850168" y="5558304"/>
          <a:ext cx="2338999" cy="89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8" imgW="1130040" imgH="431640" progId="Equation.3">
                  <p:embed/>
                </p:oleObj>
              </mc:Choice>
              <mc:Fallback>
                <p:oleObj name="Equation" r:id="rId8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68" y="5558304"/>
                        <a:ext cx="2338999" cy="892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 descr="Απολαβή-Ενίσχυση Τάσης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55" y="1819995"/>
            <a:ext cx="4749493" cy="2223842"/>
          </a:xfrm>
          <a:prstGeom prst="rect">
            <a:avLst/>
          </a:prstGeom>
        </p:spPr>
      </p:pic>
      <p:pic>
        <p:nvPicPr>
          <p:cNvPr id="16" name="Picture 6" descr="Απολαβή-ενίσχυση ρεύματος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3968" y="4119565"/>
            <a:ext cx="3959920" cy="211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315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Θέση εικόνας 12" descr="α) Κύκλωμα συνδεσμολογίας κοινού εκπομπού.&#10;β) Αντικατάσταση των πυκνωτών του κυκλώματος, από ανοιχτό κύκλωμα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4001"/>
          <a:stretch>
            <a:fillRect/>
          </a:stretch>
        </p:blipFill>
        <p:spPr>
          <a:xfrm>
            <a:off x="192332" y="1417638"/>
            <a:ext cx="8791312" cy="3432488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half" idx="2"/>
          </p:nvPr>
        </p:nvSpPr>
        <p:spPr>
          <a:xfrm>
            <a:off x="683568" y="4759762"/>
            <a:ext cx="8284088" cy="22921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Όλοι  οι  πυκνωτές  του αρχικού κυκλώματος  αντικαθίστανται  από ανοιχτό</a:t>
            </a:r>
            <a:r>
              <a:rPr lang="en-US" sz="2400" dirty="0"/>
              <a:t> </a:t>
            </a:r>
            <a:r>
              <a:rPr lang="el-GR" sz="2400" dirty="0"/>
              <a:t>κύκλωμα.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Το  σημείο  ηρεμίας  Q  μπορεί  τώρα  να  υπολογιστεί  με  βάση  την</a:t>
            </a:r>
            <a:r>
              <a:rPr lang="en-US" sz="2400" dirty="0"/>
              <a:t> </a:t>
            </a:r>
            <a:r>
              <a:rPr lang="el-GR" sz="2400" dirty="0"/>
              <a:t>DC ανάλυση που έχουμε ήδη αναπτύξει.</a:t>
            </a:r>
          </a:p>
          <a:p>
            <a:endParaRPr lang="el-GR" sz="2400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DC ανάλυση – Υπολογισμός του σημείου λειτουργίας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4553" y="1519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AC </a:t>
            </a:r>
            <a:r>
              <a:rPr lang="el-GR" dirty="0"/>
              <a:t>ανάλυση</a:t>
            </a:r>
          </a:p>
        </p:txBody>
      </p:sp>
      <p:pic>
        <p:nvPicPr>
          <p:cNvPr id="8" name="Θέση περιεχομένου 7" descr="Ισοδύναμα κυκλώματα ενισχυτή κοινού εκπομπού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7" y="1270395"/>
            <a:ext cx="4061287" cy="4822901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248944" y="1149894"/>
            <a:ext cx="4608512" cy="5573216"/>
          </a:xfrm>
        </p:spPr>
        <p:txBody>
          <a:bodyPr>
            <a:noAutofit/>
          </a:bodyPr>
          <a:lstStyle/>
          <a:p>
            <a:r>
              <a:rPr lang="el-GR" sz="2200" dirty="0"/>
              <a:t>Αντικαθιστούμε τους πυκνωτές από βραχυκύκλωμα και τα πηνία (αν υπάρχουν) από ανοιχτό κύκλωμα.</a:t>
            </a:r>
          </a:p>
          <a:p>
            <a:r>
              <a:rPr lang="el-GR" sz="2200" dirty="0"/>
              <a:t>Αντικαθιστούμε όλες τις ανεξάρτητες πηγές DC τάσης από βραχυκύκλωμα και τις DC πηγές ρεύματος από ανοιχτό κύκλωμα.</a:t>
            </a:r>
          </a:p>
          <a:p>
            <a:r>
              <a:rPr lang="el-GR" sz="2200" dirty="0"/>
              <a:t>Αντικαθιστούμε το τρανζίστορ από το ισοδύναμό του μικρού σήματος.</a:t>
            </a:r>
          </a:p>
          <a:p>
            <a:r>
              <a:rPr lang="el-GR" sz="2200" dirty="0"/>
              <a:t>Αναλύουμε το γραμμικό ισοδύναμο κύκλωμα μικρού σήματος για να υπολογίσουμε τα χαρακτηριστικά του ενισχυτή: απολαβή τάσης, αντίσταση εισόδου, αντίσταση εξόδου κ.ά.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Ισοδύναμο κύκλωμα μικρού </a:t>
            </a:r>
            <a:r>
              <a:rPr lang="el-GR" dirty="0" smtClean="0"/>
              <a:t>σήματος</a:t>
            </a:r>
            <a:endParaRPr lang="el-GR" dirty="0"/>
          </a:p>
        </p:txBody>
      </p:sp>
      <p:pic>
        <p:nvPicPr>
          <p:cNvPr id="6" name="Θέση περιεχομένου 5" descr="Διαδικασία μετατροπής σε ισοδύναμο μικρού κυκλώματο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6" y="1124744"/>
            <a:ext cx="8079920" cy="5288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Απολαβή τάσης</a:t>
            </a:r>
          </a:p>
        </p:txBody>
      </p:sp>
      <p:sp>
        <p:nvSpPr>
          <p:cNvPr id="14" name="object 10" descr="Ισοδύναμα κυκλώματα μικρού σήματος κοινού εκπομπού."/>
          <p:cNvSpPr/>
          <p:nvPr/>
        </p:nvSpPr>
        <p:spPr>
          <a:xfrm>
            <a:off x="86397" y="1275412"/>
            <a:ext cx="4104456" cy="2919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3268" y="1564169"/>
                <a:ext cx="2737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66" y="1564167"/>
                <a:ext cx="273792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51655" y="2403178"/>
            <a:ext cx="537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Απολαβή τάσης μεταξύ Βάσης και Συλλέκτη</a:t>
            </a: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63362"/>
              </p:ext>
            </p:extLst>
          </p:nvPr>
        </p:nvGraphicFramePr>
        <p:xfrm>
          <a:off x="4882449" y="2965897"/>
          <a:ext cx="27098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Εξίσωση" r:id="rId6" imgW="1473120" imgH="431640" progId="Equation.3">
                  <p:embed/>
                </p:oleObj>
              </mc:Choice>
              <mc:Fallback>
                <p:oleObj name="Εξίσωση" r:id="rId6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2449" y="2965897"/>
                        <a:ext cx="2709862" cy="793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90855" y="3979144"/>
            <a:ext cx="3466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Ολική Απολαβή τάσης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51657" y="4580203"/>
                <a:ext cx="3632341" cy="5790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𝑢𝑜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655" y="4580201"/>
                <a:ext cx="3632341" cy="5790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56172" y="5373147"/>
                <a:ext cx="3423309" cy="6849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∕∕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∕∕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200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70" y="5373145"/>
                <a:ext cx="3423309" cy="6849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7/10/2014 6:33:21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2,3,8,35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32,33,4,8,34,35,9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3,7,8,9,14,15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9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13,10,9,6,7,11,8,12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,6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4,35,28,29,30,31,32,49,33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7,11,9,13,12,10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10,11,12,6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9,10,11,12,13,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10,11,12,9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11,17,18,19,20,21,15,5,16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6,9,3,10,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10,9,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8,9,11,10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13,14,6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9,10,11,13,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26,29,27,30,28,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8,10,9,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9,10,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2,14,15,16,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7,8,6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7,8,9,10,6,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7,6,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9,10,8,11,12,13,14,15,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5,16,17,18,19,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4,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6,27,28,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0,8,9,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10,9,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5,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14,2,6,11,18,19,20,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2,3,8,14,43,44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Mixed"/>
</p:tagLst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1" id="{B29AADF5-6E2F-434D-811B-0B0C536D4007}" vid="{D139F02E-CA47-4A70-9E9B-7A8FE5ABB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1FC31B6-F617-4E72-8208-AE736FDB650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1467</Words>
  <Application>Microsoft Office PowerPoint</Application>
  <PresentationFormat>Προβολή στην οθόνη (4:3)</PresentationFormat>
  <Paragraphs>195</Paragraphs>
  <Slides>50</Slides>
  <Notes>17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50</vt:i4>
      </vt:variant>
    </vt:vector>
  </HeadingPairs>
  <TitlesOfParts>
    <vt:vector size="61" baseType="lpstr">
      <vt:lpstr>MS PGothic</vt:lpstr>
      <vt:lpstr>Arial</vt:lpstr>
      <vt:lpstr>Calibri</vt:lpstr>
      <vt:lpstr>Cambria Math</vt:lpstr>
      <vt:lpstr>Symbol</vt:lpstr>
      <vt:lpstr>SymbolPS</vt:lpstr>
      <vt:lpstr>Times New Roman</vt:lpstr>
      <vt:lpstr>Wingdings</vt:lpstr>
      <vt:lpstr>Θέμα1</vt:lpstr>
      <vt:lpstr>Equation</vt:lpstr>
      <vt:lpstr>Εξίσωση</vt:lpstr>
      <vt:lpstr>Ηλεκτρονική</vt:lpstr>
      <vt:lpstr>Περιεχόμενα ενότητας</vt:lpstr>
      <vt:lpstr>Ενισχυτής κοινού Εκπομπού (1από2)</vt:lpstr>
      <vt:lpstr>Ενισχυτής κοινού Εκπομπού (2από2)</vt:lpstr>
      <vt:lpstr>Βασικά Χαρακτηριστικά Ενισχυτών: Ορισμοί</vt:lpstr>
      <vt:lpstr>DC ανάλυση – Υπολογισμός του σημείου λειτουργίας</vt:lpstr>
      <vt:lpstr>AC ανάλυση</vt:lpstr>
      <vt:lpstr>Ισοδύναμο κύκλωμα μικρού σήματος</vt:lpstr>
      <vt:lpstr>Απολαβή τάσης</vt:lpstr>
      <vt:lpstr>Αντίσταση εισόδου</vt:lpstr>
      <vt:lpstr>Αντίσταση εξόδου</vt:lpstr>
      <vt:lpstr>Απολαβή ρεύματος</vt:lpstr>
      <vt:lpstr>Παράδειγμα (1 από 2)</vt:lpstr>
      <vt:lpstr>Παράδειγμα (2 από 2)</vt:lpstr>
      <vt:lpstr>Άσκηση 1. (1 από 2)</vt:lpstr>
      <vt:lpstr>Άσκηση (2 από 2)</vt:lpstr>
      <vt:lpstr>Άσκηση 2</vt:lpstr>
      <vt:lpstr>Ενισχυτής κοινού Εκπομπού με αντίσταση εκφυλισμού</vt:lpstr>
      <vt:lpstr>Απολαβή τάσης</vt:lpstr>
      <vt:lpstr>Αντίσταση εισόδου</vt:lpstr>
      <vt:lpstr>Αντίσταση εξόδου</vt:lpstr>
      <vt:lpstr>Αντίσταση εξόδου, αν λάβουμε υπόψη και την ro </vt:lpstr>
      <vt:lpstr>Απολαβή ρεύματος</vt:lpstr>
      <vt:lpstr>Ενισχυτής κοινής Βάσης</vt:lpstr>
      <vt:lpstr>Απολαβή τάσης </vt:lpstr>
      <vt:lpstr>Αντίσταση εισόδου</vt:lpstr>
      <vt:lpstr>Ολική απολαβή τάσης</vt:lpstr>
      <vt:lpstr>Αντίσταση εξόδου</vt:lpstr>
      <vt:lpstr>Απολαβή ρεύματος</vt:lpstr>
      <vt:lpstr>Παράδειγμα 1</vt:lpstr>
      <vt:lpstr>Ενισχυτής κοινού Συλλέκτη ή Ακολουθητής Εκπομπού</vt:lpstr>
      <vt:lpstr>Απολαβή τάσης</vt:lpstr>
      <vt:lpstr>Αντίσταση εισόδου και ολική απολαβή τάσης </vt:lpstr>
      <vt:lpstr>Αντίσταση εξόδου</vt:lpstr>
      <vt:lpstr>Απολαβή ρεύματος</vt:lpstr>
      <vt:lpstr>Παράδειγμα 1</vt:lpstr>
      <vt:lpstr>Παράδειγμα 2</vt:lpstr>
      <vt:lpstr>Σύγκριση των ενισχυτών με διπολικά τρανζίστορ</vt:lpstr>
      <vt:lpstr>Άσκηση 1 (1 από 2)</vt:lpstr>
      <vt:lpstr>Άσκηση 1 (2 από 2)</vt:lpstr>
      <vt:lpstr>Άσκηση 2</vt:lpstr>
      <vt:lpstr>Άσκηση 3</vt:lpstr>
      <vt:lpstr>Άσκηση 4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Ενότητα:  1 Εισαγωγή</dc:title>
  <dc:subject>Ηλεκτρονική</dc:subject>
  <dc:creator>Αγγελική Αραπογιάννη</dc:creator>
  <cp:keywords>γραμμικά δικτυώματα, δίθυρα ή τετράπολα, υβριδικές παράμετροι, απολαβή ή ενίσχυση</cp:keywords>
  <cp:lastModifiedBy>Δεσποινίς Βατόμουρο .</cp:lastModifiedBy>
  <cp:revision>217</cp:revision>
  <dcterms:created xsi:type="dcterms:W3CDTF">2012-08-28T08:41:42Z</dcterms:created>
  <dcterms:modified xsi:type="dcterms:W3CDTF">2014-10-07T15:33:37Z</dcterms:modified>
</cp:coreProperties>
</file>