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2" r:id="rId3"/>
    <p:sldId id="261" r:id="rId4"/>
    <p:sldId id="266" r:id="rId5"/>
    <p:sldId id="296" r:id="rId6"/>
    <p:sldId id="297" r:id="rId7"/>
    <p:sldId id="298" r:id="rId8"/>
    <p:sldId id="299" r:id="rId9"/>
    <p:sldId id="300" r:id="rId10"/>
    <p:sldId id="301" r:id="rId11"/>
    <p:sldId id="302" r:id="rId12"/>
    <p:sldId id="303" r:id="rId13"/>
    <p:sldId id="304" r:id="rId14"/>
    <p:sldId id="305" r:id="rId15"/>
    <p:sldId id="306" r:id="rId16"/>
    <p:sldId id="308" r:id="rId17"/>
    <p:sldId id="309" r:id="rId18"/>
    <p:sldId id="310" r:id="rId19"/>
    <p:sldId id="307" r:id="rId20"/>
    <p:sldId id="311" r:id="rId21"/>
    <p:sldId id="312" r:id="rId22"/>
    <p:sldId id="334"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280" r:id="rId44"/>
    <p:sldId id="290" r:id="rId45"/>
    <p:sldId id="295" r:id="rId46"/>
    <p:sldId id="333" r:id="rId47"/>
    <p:sldId id="292" r:id="rId48"/>
    <p:sldId id="291" r:id="rId49"/>
    <p:sldId id="294" r:id="rId50"/>
    <p:sldId id="293"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96"/>
            <p14:sldId id="297"/>
            <p14:sldId id="298"/>
            <p14:sldId id="299"/>
            <p14:sldId id="300"/>
            <p14:sldId id="301"/>
            <p14:sldId id="302"/>
            <p14:sldId id="303"/>
            <p14:sldId id="304"/>
            <p14:sldId id="305"/>
            <p14:sldId id="306"/>
            <p14:sldId id="308"/>
            <p14:sldId id="309"/>
            <p14:sldId id="310"/>
            <p14:sldId id="307"/>
            <p14:sldId id="311"/>
            <p14:sldId id="312"/>
            <p14:sldId id="334"/>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280"/>
            <p14:sldId id="290"/>
            <p14:sldId id="295"/>
            <p14:sldId id="333"/>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09" autoAdjust="0"/>
    <p:restoredTop sz="86355" autoAdjust="0"/>
  </p:normalViewPr>
  <p:slideViewPr>
    <p:cSldViewPr>
      <p:cViewPr varScale="1">
        <p:scale>
          <a:sx n="74" d="100"/>
          <a:sy n="74" d="100"/>
        </p:scale>
        <p:origin x="94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91013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latin typeface="+mj-lt"/>
                <a:ea typeface="+mj-ea"/>
                <a:cs typeface="+mj-cs"/>
              </a:rPr>
              <a:t>Η Άλγεβρα της Αναγέννησης</a:t>
            </a:r>
            <a:endParaRPr lang="en-US" sz="2800" dirty="0"/>
          </a:p>
          <a:p>
            <a:endParaRPr lang="el-GR" sz="2800" dirty="0"/>
          </a:p>
          <a:p>
            <a:r>
              <a:rPr lang="el-GR" sz="2800" dirty="0"/>
              <a:t>Παπασταυρίδης Σταύρος</a:t>
            </a:r>
          </a:p>
          <a:p>
            <a:r>
              <a:rPr lang="el-GR" sz="2800" dirty="0"/>
              <a:t>Σχολή Θετικών 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Regula</a:t>
            </a:r>
            <a:r>
              <a:rPr lang="en-US" dirty="0"/>
              <a:t> </a:t>
            </a:r>
            <a:r>
              <a:rPr lang="en-US" dirty="0" err="1"/>
              <a:t>Falsi</a:t>
            </a:r>
            <a:r>
              <a:rPr lang="en-US" dirty="0"/>
              <a:t> </a:t>
            </a:r>
            <a:r>
              <a:rPr lang="en-US" dirty="0" smtClean="0"/>
              <a:t>(2/3)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n-US" dirty="0"/>
                  <a:t>If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 &lt; </m:t>
                    </m:r>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 </m:t>
                    </m:r>
                  </m:oMath>
                </a14:m>
                <a:r>
                  <a:rPr lang="en-US" dirty="0"/>
                  <a:t>then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 &lt;  (</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𝑐</m:t>
                    </m:r>
                    <m:r>
                      <a:rPr lang="en-US" i="1" dirty="0">
                        <a:latin typeface="Cambria Math" panose="02040503050406030204" pitchFamily="18" charset="0"/>
                      </a:rPr>
                      <m:t>)/(</m:t>
                    </m:r>
                    <m:r>
                      <a:rPr lang="en-US" i="1" dirty="0" err="1">
                        <a:latin typeface="Cambria Math" panose="02040503050406030204" pitchFamily="18" charset="0"/>
                      </a:rPr>
                      <m:t>𝑏</m:t>
                    </m:r>
                    <m:r>
                      <a:rPr lang="en-US" i="1" dirty="0" err="1">
                        <a:latin typeface="Cambria Math" panose="02040503050406030204" pitchFamily="18" charset="0"/>
                      </a:rPr>
                      <m:t>+</m:t>
                    </m:r>
                    <m:r>
                      <a:rPr lang="en-US" i="1" dirty="0" err="1">
                        <a:latin typeface="Cambria Math" panose="02040503050406030204" pitchFamily="18" charset="0"/>
                      </a:rPr>
                      <m:t>𝑑</m:t>
                    </m:r>
                    <m:r>
                      <a:rPr lang="en-US" i="1" dirty="0">
                        <a:latin typeface="Cambria Math" panose="02040503050406030204" pitchFamily="18" charset="0"/>
                      </a:rPr>
                      <m:t>) &lt;</m:t>
                    </m:r>
                    <m:r>
                      <a:rPr lang="en-US" i="1" dirty="0">
                        <a:latin typeface="Cambria Math" panose="02040503050406030204" pitchFamily="18" charset="0"/>
                      </a:rPr>
                      <m:t>𝑐</m:t>
                    </m:r>
                    <m:r>
                      <a:rPr lang="en-US" i="1" dirty="0">
                        <a:latin typeface="Cambria Math" panose="02040503050406030204" pitchFamily="18" charset="0"/>
                      </a:rPr>
                      <m:t>/</m:t>
                    </m:r>
                    <m:r>
                      <a:rPr lang="en-US" i="1" dirty="0">
                        <a:latin typeface="Cambria Math" panose="02040503050406030204" pitchFamily="18" charset="0"/>
                      </a:rPr>
                      <m:t>𝑑</m:t>
                    </m:r>
                  </m:oMath>
                </a14:m>
                <a:r>
                  <a:rPr lang="en-US" dirty="0"/>
                  <a:t>, </a:t>
                </a:r>
              </a:p>
              <a:p>
                <a:r>
                  <a:rPr lang="en-US" dirty="0" smtClean="0"/>
                  <a:t>If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m:t>
                    </m:r>
                    <m:r>
                      <a:rPr lang="en-US" i="1" dirty="0" smtClean="0">
                        <a:latin typeface="Cambria Math" panose="02040503050406030204" pitchFamily="18" charset="0"/>
                      </a:rPr>
                      <m:t>𝑏</m:t>
                    </m:r>
                    <m:r>
                      <a:rPr lang="en-US" i="1" dirty="0" smtClean="0">
                        <a:latin typeface="Cambria Math" panose="02040503050406030204" pitchFamily="18" charset="0"/>
                      </a:rPr>
                      <m:t>, </m:t>
                    </m:r>
                    <m:r>
                      <a:rPr lang="en-US" i="1" dirty="0" smtClean="0">
                        <a:latin typeface="Cambria Math" panose="02040503050406030204" pitchFamily="18" charset="0"/>
                      </a:rPr>
                      <m:t>𝑐</m:t>
                    </m:r>
                    <m:r>
                      <a:rPr lang="en-US" i="1" dirty="0" smtClean="0">
                        <a:latin typeface="Cambria Math" panose="02040503050406030204" pitchFamily="18" charset="0"/>
                      </a:rPr>
                      <m:t>, </m:t>
                    </m:r>
                    <m:r>
                      <a:rPr lang="en-US" i="1" dirty="0" smtClean="0">
                        <a:latin typeface="Cambria Math" panose="02040503050406030204" pitchFamily="18" charset="0"/>
                      </a:rPr>
                      <m:t>𝑑</m:t>
                    </m:r>
                  </m:oMath>
                </a14:m>
                <a:r>
                  <a:rPr lang="en-US" dirty="0"/>
                  <a:t>, are positive</a:t>
                </a:r>
              </a:p>
              <a:p>
                <a:r>
                  <a:rPr lang="en-US" dirty="0" smtClean="0"/>
                  <a:t>If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 &lt; </m:t>
                    </m:r>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 </m:t>
                    </m:r>
                  </m:oMath>
                </a14:m>
                <a:r>
                  <a:rPr lang="en-US" dirty="0"/>
                  <a:t>then </a:t>
                </a:r>
                <a14:m>
                  <m:oMath xmlns:m="http://schemas.openxmlformats.org/officeDocument/2006/math">
                    <m:r>
                      <a:rPr lang="en-US" i="1" dirty="0" smtClean="0">
                        <a:latin typeface="Cambria Math" panose="02040503050406030204" pitchFamily="18" charset="0"/>
                      </a:rPr>
                      <m:t>𝑎𝑑</m:t>
                    </m:r>
                    <m:r>
                      <a:rPr lang="en-US" i="1" dirty="0" smtClean="0">
                        <a:latin typeface="Cambria Math" panose="02040503050406030204" pitchFamily="18" charset="0"/>
                      </a:rPr>
                      <m:t>&lt;</m:t>
                    </m:r>
                    <m:r>
                      <a:rPr lang="en-US" i="1" dirty="0" err="1">
                        <a:latin typeface="Cambria Math" panose="02040503050406030204" pitchFamily="18" charset="0"/>
                      </a:rPr>
                      <m:t>𝑏𝑐</m:t>
                    </m:r>
                  </m:oMath>
                </a14:m>
                <a:r>
                  <a:rPr lang="en-US" dirty="0"/>
                  <a:t>.</a:t>
                </a:r>
              </a:p>
              <a:p>
                <a:r>
                  <a:rPr lang="en-US" dirty="0" smtClean="0"/>
                  <a:t>On </a:t>
                </a:r>
                <a:r>
                  <a:rPr lang="en-US" dirty="0"/>
                  <a:t>the other </a:t>
                </a:r>
                <a:r>
                  <a:rPr lang="en-US" dirty="0" smtClean="0"/>
                  <a:t>hand</a:t>
                </a:r>
                <a:r>
                  <a:rPr lang="el-GR" dirty="0" smtClean="0"/>
                  <a:t>: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𝑎</m:t>
                    </m:r>
                    <m:r>
                      <a:rPr lang="en-US" i="1" dirty="0" err="1" smtClean="0">
                        <a:latin typeface="Cambria Math" panose="02040503050406030204" pitchFamily="18" charset="0"/>
                      </a:rPr>
                      <m:t>+</m:t>
                    </m:r>
                    <m:r>
                      <a:rPr lang="en-US" i="1" dirty="0" err="1"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err="1" smtClean="0">
                        <a:latin typeface="Cambria Math" panose="02040503050406030204" pitchFamily="18" charset="0"/>
                      </a:rPr>
                      <m:t>𝑏</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a:latin typeface="Cambria Math" panose="02040503050406030204" pitchFamily="18" charset="0"/>
                      </a:rPr>
                      <m:t>)= </m:t>
                    </m:r>
                    <m:r>
                      <a:rPr lang="en-US" i="1" dirty="0" err="1">
                        <a:latin typeface="Cambria Math" panose="02040503050406030204" pitchFamily="18" charset="0"/>
                      </a:rPr>
                      <m:t>𝑐𝑏</m:t>
                    </m:r>
                    <m:r>
                      <a:rPr lang="en-US" i="1" dirty="0">
                        <a:latin typeface="Cambria Math" panose="02040503050406030204" pitchFamily="18" charset="0"/>
                      </a:rPr>
                      <m:t>−</m:t>
                    </m:r>
                    <m:r>
                      <a:rPr lang="en-US" i="1" dirty="0">
                        <a:latin typeface="Cambria Math" panose="02040503050406030204" pitchFamily="18" charset="0"/>
                      </a:rPr>
                      <m:t>𝑎𝑑</m:t>
                    </m:r>
                    <m:r>
                      <a:rPr lang="en-US" i="1" dirty="0">
                        <a:latin typeface="Cambria Math" panose="02040503050406030204" pitchFamily="18" charset="0"/>
                      </a:rPr>
                      <m:t> &gt;0</m:t>
                    </m:r>
                  </m:oMath>
                </a14:m>
                <a:r>
                  <a:rPr lang="en-US" dirty="0"/>
                  <a:t>,   so</a:t>
                </a:r>
              </a:p>
              <a:p>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 &lt; (</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𝑐</m:t>
                    </m:r>
                    <m:r>
                      <a:rPr lang="en-US" i="1" dirty="0">
                        <a:latin typeface="Cambria Math" panose="02040503050406030204" pitchFamily="18" charset="0"/>
                      </a:rPr>
                      <m:t>)/(</m:t>
                    </m:r>
                    <m:r>
                      <a:rPr lang="en-US" i="1" dirty="0" err="1">
                        <a:latin typeface="Cambria Math" panose="02040503050406030204" pitchFamily="18" charset="0"/>
                      </a:rPr>
                      <m:t>𝑏</m:t>
                    </m:r>
                    <m:r>
                      <a:rPr lang="en-US" i="1" dirty="0" err="1">
                        <a:latin typeface="Cambria Math" panose="02040503050406030204" pitchFamily="18" charset="0"/>
                      </a:rPr>
                      <m:t>+</m:t>
                    </m:r>
                    <m:r>
                      <a:rPr lang="en-US" i="1" dirty="0" err="1">
                        <a:latin typeface="Cambria Math" panose="02040503050406030204" pitchFamily="18" charset="0"/>
                      </a:rPr>
                      <m:t>𝑑</m:t>
                    </m:r>
                    <m:r>
                      <a:rPr lang="en-US" i="1" dirty="0">
                        <a:latin typeface="Cambria Math" panose="02040503050406030204" pitchFamily="18" charset="0"/>
                      </a:rPr>
                      <m:t>)</m:t>
                    </m:r>
                  </m:oMath>
                </a14:m>
                <a:endParaRPr lang="en-US" dirty="0"/>
              </a:p>
              <a:p>
                <a:r>
                  <a:rPr lang="en-US" dirty="0" smtClean="0"/>
                  <a:t>Similarly </a:t>
                </a:r>
                <a:r>
                  <a:rPr lang="en-US" dirty="0"/>
                  <a:t>the second inequality </a:t>
                </a:r>
                <a:r>
                  <a:rPr lang="en-US" dirty="0" smtClean="0"/>
                  <a:t>follows</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704" t="-2692" b="-1884"/>
                </a:stretch>
              </a:blipFill>
            </p:spPr>
            <p:txBody>
              <a:bodyPr/>
              <a:lstStyle/>
              <a:p>
                <a:r>
                  <a:rPr lang="el-GR">
                    <a:noFill/>
                  </a:rPr>
                  <a:t> </a:t>
                </a:r>
              </a:p>
            </p:txBody>
          </p:sp>
        </mc:Fallback>
      </mc:AlternateContent>
    </p:spTree>
    <p:extLst>
      <p:ext uri="{BB962C8B-B14F-4D97-AF65-F5344CB8AC3E}">
        <p14:creationId xmlns:p14="http://schemas.microsoft.com/office/powerpoint/2010/main" val="2668070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Regula</a:t>
            </a:r>
            <a:r>
              <a:rPr lang="en-US" dirty="0" smtClean="0"/>
              <a:t> </a:t>
            </a:r>
            <a:r>
              <a:rPr lang="en-US" dirty="0" err="1" smtClean="0"/>
              <a:t>Falsi</a:t>
            </a:r>
            <a:r>
              <a:rPr lang="en-US" dirty="0" smtClean="0"/>
              <a:t> (3/3)</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90289" y="1628800"/>
            <a:ext cx="7963421" cy="329141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23240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Greek Dichotomy (1/2)</a:t>
            </a:r>
            <a:endParaRPr lang="el-GR" dirty="0"/>
          </a:p>
        </p:txBody>
      </p:sp>
      <p:sp>
        <p:nvSpPr>
          <p:cNvPr id="3" name="Θέση περιεχομένου 2"/>
          <p:cNvSpPr>
            <a:spLocks noGrp="1"/>
          </p:cNvSpPr>
          <p:nvPr>
            <p:ph idx="1"/>
          </p:nvPr>
        </p:nvSpPr>
        <p:spPr/>
        <p:txBody>
          <a:bodyPr>
            <a:normAutofit lnSpcReduction="10000"/>
          </a:bodyPr>
          <a:lstStyle/>
          <a:p>
            <a:r>
              <a:rPr lang="en-US" dirty="0"/>
              <a:t>KATZ. 12.2.1 </a:t>
            </a:r>
            <a:r>
              <a:rPr lang="en-US" b="1" dirty="0"/>
              <a:t>France: Nicolas </a:t>
            </a:r>
            <a:r>
              <a:rPr lang="en-US" b="1" dirty="0" err="1"/>
              <a:t>Chuquet</a:t>
            </a:r>
            <a:r>
              <a:rPr lang="en-US" b="1" dirty="0"/>
              <a:t>, p.391</a:t>
            </a:r>
          </a:p>
          <a:p>
            <a:r>
              <a:rPr lang="en-US" dirty="0" smtClean="0"/>
              <a:t>Algorithm </a:t>
            </a:r>
            <a:r>
              <a:rPr lang="en-US" dirty="0"/>
              <a:t>to calculate it to whatever accuracy may be desired. He had therefore taken another  step on the road to denying the usefulness of the Greek dichotomy between the discrete and  the continuous, the ﬁnal elimination of which was to occur about a century later.  </a:t>
            </a:r>
          </a:p>
          <a:p>
            <a:r>
              <a:rPr lang="el-GR" b="1" dirty="0" smtClean="0"/>
              <a:t>Σχόλιο:</a:t>
            </a:r>
            <a:r>
              <a:rPr lang="el-GR" dirty="0" smtClean="0"/>
              <a:t> </a:t>
            </a:r>
            <a:r>
              <a:rPr lang="en-US" dirty="0" smtClean="0"/>
              <a:t>Greek Dichotomy?</a:t>
            </a:r>
            <a:endParaRPr lang="el-GR" dirty="0"/>
          </a:p>
        </p:txBody>
      </p:sp>
    </p:spTree>
    <p:extLst>
      <p:ext uri="{BB962C8B-B14F-4D97-AF65-F5344CB8AC3E}">
        <p14:creationId xmlns:p14="http://schemas.microsoft.com/office/powerpoint/2010/main" val="4098705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Greek Dichotomy (2/2)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t>The </a:t>
            </a:r>
            <a:r>
              <a:rPr lang="en-US" dirty="0"/>
              <a:t>continuous, the </a:t>
            </a:r>
            <a:r>
              <a:rPr lang="en-US" b="1" dirty="0"/>
              <a:t>ﬁnal elimination </a:t>
            </a:r>
            <a:r>
              <a:rPr lang="en-US" dirty="0"/>
              <a:t>of which was to occur about a century later. </a:t>
            </a:r>
            <a:endParaRPr lang="en-US" dirty="0" smtClean="0"/>
          </a:p>
          <a:p>
            <a:r>
              <a:rPr lang="en-US" dirty="0" err="1" smtClean="0"/>
              <a:t>Chuquet</a:t>
            </a:r>
            <a:r>
              <a:rPr lang="en-US" dirty="0" smtClean="0"/>
              <a:t> </a:t>
            </a:r>
            <a:r>
              <a:rPr lang="en-US" dirty="0"/>
              <a:t>also displayed in the second part of his work the standard methods for calculating the square and cube roots of larger integers, one integral place at a time, but as is usual in the discussion of these methods, he did not take the method below the </a:t>
            </a:r>
            <a:r>
              <a:rPr lang="en-US" dirty="0" smtClean="0"/>
              <a:t>unit.</a:t>
            </a:r>
          </a:p>
          <a:p>
            <a:r>
              <a:rPr lang="en-US" dirty="0" smtClean="0"/>
              <a:t>He </a:t>
            </a:r>
            <a:r>
              <a:rPr lang="en-US" dirty="0"/>
              <a:t>showed no knowledge of the idea of a decimal fraction. If the standard method did not give an exact root, one could choose between calculating using common fractions by his method of intermediates or (and this is the method he preferred) simply not bothering to calculate at all and </a:t>
            </a:r>
            <a:r>
              <a:rPr lang="en-US" dirty="0" smtClean="0"/>
              <a:t>leaving.</a:t>
            </a:r>
            <a:endParaRPr lang="el-GR" dirty="0"/>
          </a:p>
        </p:txBody>
      </p:sp>
    </p:spTree>
    <p:extLst>
      <p:ext uri="{BB962C8B-B14F-4D97-AF65-F5344CB8AC3E}">
        <p14:creationId xmlns:p14="http://schemas.microsoft.com/office/powerpoint/2010/main" val="49364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Σύμβολα Ριζικών</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78261" y="1700808"/>
            <a:ext cx="8199116" cy="194794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87150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Exponent, actual </a:t>
            </a:r>
            <a:r>
              <a:rPr lang="en-US" dirty="0"/>
              <a:t>n</a:t>
            </a:r>
            <a:r>
              <a:rPr lang="en-US" dirty="0" smtClean="0"/>
              <a:t>egative numbers (1/2)</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80185" y="1916832"/>
            <a:ext cx="7983629" cy="286682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6653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Exponent, actual </a:t>
            </a:r>
            <a:r>
              <a:rPr lang="en-US" dirty="0"/>
              <a:t>n</a:t>
            </a:r>
            <a:r>
              <a:rPr lang="en-US" dirty="0" smtClean="0"/>
              <a:t>egative numbers (2/2)</a:t>
            </a:r>
            <a:endParaRPr lang="el-G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550955" y="2096852"/>
            <a:ext cx="8158760" cy="26642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044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Ελαφρά </a:t>
            </a:r>
            <a:r>
              <a:rPr lang="el-GR" dirty="0" err="1" smtClean="0"/>
              <a:t>επέκτασις</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01031" y="1844824"/>
            <a:ext cx="8341938" cy="216448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14061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Rejection of Negatives (1/2)</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90266" y="1700808"/>
            <a:ext cx="8363468" cy="252959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4014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Rejection of Negatives </a:t>
            </a:r>
            <a:r>
              <a:rPr lang="en-US" dirty="0" smtClean="0"/>
              <a:t>(2/2</a:t>
            </a:r>
            <a:r>
              <a:rPr lang="en-US" dirty="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The three supplements to the </a:t>
            </a:r>
            <a:r>
              <a:rPr lang="en-US" dirty="0" err="1"/>
              <a:t>Triparty</a:t>
            </a:r>
            <a:r>
              <a:rPr lang="en-US" dirty="0"/>
              <a:t> contained hundreds of problems in which the  techniques of that work were </a:t>
            </a:r>
            <a:r>
              <a:rPr lang="en-US" dirty="0" smtClean="0"/>
              <a:t>applied.</a:t>
            </a:r>
          </a:p>
          <a:p>
            <a:r>
              <a:rPr lang="en-US" dirty="0" smtClean="0"/>
              <a:t>Many </a:t>
            </a:r>
            <a:r>
              <a:rPr lang="en-US" dirty="0"/>
              <a:t>of the problems were commercial, of the same type found in the Italian abacus works, while others were geometrical, both practical and </a:t>
            </a:r>
            <a:r>
              <a:rPr lang="en-US" dirty="0" smtClean="0"/>
              <a:t>theoretical.</a:t>
            </a:r>
          </a:p>
          <a:p>
            <a:r>
              <a:rPr lang="en-US" dirty="0" smtClean="0"/>
              <a:t>This </a:t>
            </a:r>
            <a:r>
              <a:rPr lang="en-US" dirty="0"/>
              <a:t>work may have been intended as a text, although probably not in a university, </a:t>
            </a:r>
            <a:r>
              <a:rPr lang="en-US" dirty="0" smtClean="0"/>
              <a:t>but, </a:t>
            </a:r>
            <a:r>
              <a:rPr lang="en-US" b="1" dirty="0" smtClean="0"/>
              <a:t>unfortunately</a:t>
            </a:r>
            <a:r>
              <a:rPr lang="en-US" b="1" dirty="0"/>
              <a:t>, the </a:t>
            </a:r>
            <a:r>
              <a:rPr lang="en-US" b="1" dirty="0" err="1"/>
              <a:t>Triparty</a:t>
            </a:r>
            <a:r>
              <a:rPr lang="en-US" b="1" dirty="0"/>
              <a:t> was never printed and exists today only in manuscript </a:t>
            </a:r>
            <a:r>
              <a:rPr lang="en-US" b="1" dirty="0" smtClean="0"/>
              <a:t>form</a:t>
            </a:r>
            <a:r>
              <a:rPr lang="en-US" dirty="0" smtClean="0"/>
              <a:t>.</a:t>
            </a:r>
            <a:endParaRPr lang="en-US" dirty="0" smtClean="0">
              <a:solidFill>
                <a:srgbClr val="FF0000"/>
              </a:solidFill>
            </a:endParaRPr>
          </a:p>
          <a:p>
            <a:r>
              <a:rPr lang="en-US" dirty="0" smtClean="0"/>
              <a:t>Some </a:t>
            </a:r>
            <a:r>
              <a:rPr lang="en-US" dirty="0"/>
              <a:t>parts of it were incorporated into a work of Estienne de la Roche (probably one of </a:t>
            </a:r>
            <a:r>
              <a:rPr lang="en-US" dirty="0" err="1"/>
              <a:t>Chuquet’s</a:t>
            </a:r>
            <a:r>
              <a:rPr lang="en-US" dirty="0"/>
              <a:t> students) in 1520, but neither this work nor </a:t>
            </a:r>
            <a:r>
              <a:rPr lang="en-US" dirty="0" err="1"/>
              <a:t>Chuquet’s</a:t>
            </a:r>
            <a:r>
              <a:rPr lang="en-US" dirty="0"/>
              <a:t> itself had much inﬂuence.</a:t>
            </a:r>
          </a:p>
          <a:p>
            <a:r>
              <a:rPr lang="el-GR" b="1" dirty="0" smtClean="0"/>
              <a:t>Σχόλιο: Βαθμιαία Πρόοδος</a:t>
            </a:r>
            <a:endParaRPr lang="el-GR" dirty="0"/>
          </a:p>
        </p:txBody>
      </p:sp>
    </p:spTree>
    <p:extLst>
      <p:ext uri="{BB962C8B-B14F-4D97-AF65-F5344CB8AC3E}">
        <p14:creationId xmlns:p14="http://schemas.microsoft.com/office/powerpoint/2010/main" val="143092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Ιταλοί </a:t>
            </a:r>
            <a:r>
              <a:rPr lang="el-GR" dirty="0" err="1"/>
              <a:t>Αβακιστές</a:t>
            </a:r>
            <a:r>
              <a:rPr lang="el-GR" dirty="0"/>
              <a:t>. Αλγεβρικός Συμβολισμός. </a:t>
            </a:r>
            <a:r>
              <a:rPr lang="el-GR" dirty="0" smtClean="0"/>
              <a:t>Άλγεβρα </a:t>
            </a:r>
            <a:r>
              <a:rPr lang="el-GR" dirty="0"/>
              <a:t>στην Γαλλία, Γερμανία, Αγγλία. Εξισώσεις τρίτου και τετάρτου βαθμού. Μιγαδικοί αριθμοί. Εξισώσεις τετάρτου βαθμού και συμμετρίες</a:t>
            </a:r>
            <a:r>
              <a:rPr lang="el-GR" dirty="0" smtClean="0"/>
              <a:t>.</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Algebra Germany (</a:t>
            </a:r>
            <a:r>
              <a:rPr lang="en-US" dirty="0" smtClean="0"/>
              <a:t>1/4)</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b="1" dirty="0"/>
              <a:t>Germany: </a:t>
            </a:r>
            <a:r>
              <a:rPr lang="en-US" b="1" dirty="0" err="1"/>
              <a:t>Christoff</a:t>
            </a:r>
            <a:r>
              <a:rPr lang="en-US" b="1" dirty="0"/>
              <a:t> </a:t>
            </a:r>
            <a:r>
              <a:rPr lang="en-US" b="1" dirty="0" err="1"/>
              <a:t>Rudolff</a:t>
            </a:r>
            <a:r>
              <a:rPr lang="en-US" b="1" dirty="0"/>
              <a:t> </a:t>
            </a:r>
            <a:r>
              <a:rPr lang="en-US" dirty="0"/>
              <a:t>(sixteenth century)</a:t>
            </a:r>
            <a:r>
              <a:rPr lang="en-US" b="1" dirty="0"/>
              <a:t>, Michael </a:t>
            </a:r>
            <a:r>
              <a:rPr lang="en-US" b="1" dirty="0" err="1"/>
              <a:t>Stifel</a:t>
            </a:r>
            <a:r>
              <a:rPr lang="en-US" b="1" dirty="0"/>
              <a:t> </a:t>
            </a:r>
            <a:r>
              <a:rPr lang="el-GR" dirty="0"/>
              <a:t>(1487–1567)</a:t>
            </a:r>
            <a:r>
              <a:rPr lang="en-US" b="1" dirty="0"/>
              <a:t>,  and Johannes </a:t>
            </a:r>
            <a:r>
              <a:rPr lang="en-US" b="1" dirty="0" err="1"/>
              <a:t>Scheubel</a:t>
            </a:r>
            <a:r>
              <a:rPr lang="en-US" dirty="0"/>
              <a:t>, </a:t>
            </a:r>
            <a:r>
              <a:rPr lang="el-GR" dirty="0"/>
              <a:t>(1494–1570)</a:t>
            </a:r>
            <a:endParaRPr lang="en-US" dirty="0"/>
          </a:p>
          <a:p>
            <a:r>
              <a:rPr lang="en-US" dirty="0" smtClean="0"/>
              <a:t>Germany</a:t>
            </a:r>
            <a:r>
              <a:rPr lang="en-US" dirty="0"/>
              <a:t>: </a:t>
            </a:r>
            <a:r>
              <a:rPr lang="en-US" dirty="0" err="1"/>
              <a:t>Christoff</a:t>
            </a:r>
            <a:r>
              <a:rPr lang="en-US" dirty="0"/>
              <a:t> </a:t>
            </a:r>
            <a:r>
              <a:rPr lang="en-US" dirty="0" err="1"/>
              <a:t>Rudolff</a:t>
            </a:r>
            <a:r>
              <a:rPr lang="en-US" dirty="0"/>
              <a:t>, Michael </a:t>
            </a:r>
            <a:r>
              <a:rPr lang="en-US" dirty="0" err="1"/>
              <a:t>Stifel</a:t>
            </a:r>
            <a:r>
              <a:rPr lang="en-US" dirty="0"/>
              <a:t>, and Johannes </a:t>
            </a:r>
            <a:r>
              <a:rPr lang="en-US" dirty="0" err="1"/>
              <a:t>Scheubel</a:t>
            </a:r>
            <a:r>
              <a:rPr lang="en-US" dirty="0"/>
              <a:t>  Algebra in Germany ﬁrst appeared late in the ﬁfteenth century, probably due to the same  reasons that led to its development in Italy somewhat earlier. It is likely, in fact, that many  of the actual techniques were also imported from Italy. The very name given to algebra in  Germany, the Art of the </a:t>
            </a:r>
            <a:r>
              <a:rPr lang="en-US" dirty="0" err="1"/>
              <a:t>Coss</a:t>
            </a:r>
            <a:r>
              <a:rPr lang="en-US" dirty="0"/>
              <a:t>, reveals its Italian </a:t>
            </a:r>
            <a:r>
              <a:rPr lang="en-US" dirty="0" smtClean="0"/>
              <a:t>origin.</a:t>
            </a:r>
          </a:p>
          <a:p>
            <a:r>
              <a:rPr lang="en-US" dirty="0" err="1" smtClean="0"/>
              <a:t>Coss</a:t>
            </a:r>
            <a:r>
              <a:rPr lang="en-US" dirty="0" smtClean="0"/>
              <a:t> </a:t>
            </a:r>
            <a:r>
              <a:rPr lang="en-US" dirty="0"/>
              <a:t>was simply the German form of </a:t>
            </a:r>
            <a:r>
              <a:rPr lang="en-US" dirty="0" smtClean="0"/>
              <a:t>the </a:t>
            </a:r>
            <a:r>
              <a:rPr lang="en-US" dirty="0"/>
              <a:t>Italian </a:t>
            </a:r>
            <a:r>
              <a:rPr lang="en-US" dirty="0" err="1"/>
              <a:t>cosa</a:t>
            </a:r>
            <a:r>
              <a:rPr lang="en-US" dirty="0"/>
              <a:t>, or thing, the name usually given to the unknown in an algebraic equation.  Two of the most important </a:t>
            </a:r>
            <a:r>
              <a:rPr lang="en-US" dirty="0" err="1"/>
              <a:t>Cossists</a:t>
            </a:r>
            <a:r>
              <a:rPr lang="en-US" dirty="0"/>
              <a:t> in the ﬁrst half of the sixteenth century were </a:t>
            </a:r>
            <a:r>
              <a:rPr lang="en-US" dirty="0" err="1"/>
              <a:t>Christoff</a:t>
            </a:r>
            <a:r>
              <a:rPr lang="en-US" dirty="0"/>
              <a:t>  </a:t>
            </a:r>
            <a:r>
              <a:rPr lang="en-US" dirty="0" err="1"/>
              <a:t>Rudolff</a:t>
            </a:r>
            <a:r>
              <a:rPr lang="en-US" dirty="0"/>
              <a:t> (sixteenth century) and Michael </a:t>
            </a:r>
            <a:r>
              <a:rPr lang="en-US" dirty="0" err="1"/>
              <a:t>Stifel</a:t>
            </a:r>
            <a:r>
              <a:rPr lang="en-US" dirty="0"/>
              <a:t> (1487–1567</a:t>
            </a:r>
            <a:r>
              <a:rPr lang="en-US" dirty="0" smtClean="0"/>
              <a:t>).</a:t>
            </a:r>
            <a:endParaRPr lang="el-GR" dirty="0"/>
          </a:p>
        </p:txBody>
      </p:sp>
    </p:spTree>
    <p:extLst>
      <p:ext uri="{BB962C8B-B14F-4D97-AF65-F5344CB8AC3E}">
        <p14:creationId xmlns:p14="http://schemas.microsoft.com/office/powerpoint/2010/main" val="1801446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Algebra Germany (</a:t>
            </a:r>
            <a:r>
              <a:rPr lang="en-US" dirty="0" smtClean="0"/>
              <a:t>2/4)</a:t>
            </a:r>
            <a:endParaRPr lang="el-GR" dirty="0"/>
          </a:p>
        </p:txBody>
      </p:sp>
      <p:sp>
        <p:nvSpPr>
          <p:cNvPr id="3" name="Θέση περιεχομένου 2"/>
          <p:cNvSpPr>
            <a:spLocks noGrp="1"/>
          </p:cNvSpPr>
          <p:nvPr>
            <p:ph idx="1"/>
          </p:nvPr>
        </p:nvSpPr>
        <p:spPr/>
        <p:txBody>
          <a:bodyPr>
            <a:noAutofit/>
          </a:bodyPr>
          <a:lstStyle/>
          <a:p>
            <a:r>
              <a:rPr lang="en-US" dirty="0" err="1"/>
              <a:t>Rudolff</a:t>
            </a:r>
            <a:r>
              <a:rPr lang="en-US" dirty="0"/>
              <a:t> (sixteenth century) and Michael </a:t>
            </a:r>
            <a:r>
              <a:rPr lang="en-US" dirty="0" err="1"/>
              <a:t>Stifel</a:t>
            </a:r>
            <a:r>
              <a:rPr lang="en-US" dirty="0"/>
              <a:t> (1487–1567).  </a:t>
            </a:r>
            <a:r>
              <a:rPr lang="en-US" dirty="0" err="1"/>
              <a:t>Christoff</a:t>
            </a:r>
            <a:r>
              <a:rPr lang="en-US" dirty="0"/>
              <a:t> </a:t>
            </a:r>
            <a:r>
              <a:rPr lang="en-US" dirty="0" err="1"/>
              <a:t>Rudolff</a:t>
            </a:r>
            <a:r>
              <a:rPr lang="en-US" dirty="0"/>
              <a:t> wrote his </a:t>
            </a:r>
            <a:r>
              <a:rPr lang="en-US" dirty="0" err="1"/>
              <a:t>Coss</a:t>
            </a:r>
            <a:r>
              <a:rPr lang="en-US" dirty="0"/>
              <a:t>, the ﬁrst comprehensive German algebra, in Vienna in  the early 1520s.</a:t>
            </a:r>
          </a:p>
          <a:p>
            <a:r>
              <a:rPr lang="en-US" dirty="0"/>
              <a:t>It was published in Strasbourg in 1525. As usual, the book began with the  basics of the place value system for integers, giving the algorithms for calculation as well as a short multiplication table</a:t>
            </a:r>
            <a:r>
              <a:rPr lang="en-US" dirty="0" smtClean="0"/>
              <a:t>.</a:t>
            </a:r>
            <a:endParaRPr lang="en-US" dirty="0"/>
          </a:p>
        </p:txBody>
      </p:sp>
    </p:spTree>
    <p:extLst>
      <p:ext uri="{BB962C8B-B14F-4D97-AF65-F5344CB8AC3E}">
        <p14:creationId xmlns:p14="http://schemas.microsoft.com/office/powerpoint/2010/main" val="1140172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Algebra Germany </a:t>
            </a:r>
            <a:r>
              <a:rPr lang="en-US" dirty="0" smtClean="0"/>
              <a:t>(3/4)</a:t>
            </a:r>
            <a:endParaRPr lang="el-GR" dirty="0"/>
          </a:p>
        </p:txBody>
      </p:sp>
      <p:sp>
        <p:nvSpPr>
          <p:cNvPr id="3" name="Θέση περιεχομένου 2"/>
          <p:cNvSpPr>
            <a:spLocks noGrp="1"/>
          </p:cNvSpPr>
          <p:nvPr>
            <p:ph idx="1"/>
          </p:nvPr>
        </p:nvSpPr>
        <p:spPr/>
        <p:txBody>
          <a:bodyPr>
            <a:noAutofit/>
          </a:bodyPr>
          <a:lstStyle/>
          <a:p>
            <a:r>
              <a:rPr lang="en-US" sz="2600" dirty="0" smtClean="0"/>
              <a:t>In </a:t>
            </a:r>
            <a:r>
              <a:rPr lang="en-US" sz="2600" dirty="0"/>
              <a:t>a section dealing with progressions, </a:t>
            </a:r>
            <a:r>
              <a:rPr lang="en-US" sz="2600" dirty="0" err="1"/>
              <a:t>Rudolff</a:t>
            </a:r>
            <a:r>
              <a:rPr lang="en-US" sz="2600" dirty="0"/>
              <a:t> included a list of nonnegative powers of 2 alongside their respective exponents, just as </a:t>
            </a:r>
            <a:r>
              <a:rPr lang="en-US" sz="2600" dirty="0" err="1"/>
              <a:t>Chuquet</a:t>
            </a:r>
            <a:r>
              <a:rPr lang="en-US" sz="2600" dirty="0"/>
              <a:t> had done. He also noted that multiplication in the powers corresponded to addition in the exponents. He then extended this idea to powers of the unknown, again as </a:t>
            </a:r>
            <a:r>
              <a:rPr lang="en-US" sz="2600" dirty="0" err="1"/>
              <a:t>Chuquet</a:t>
            </a:r>
            <a:r>
              <a:rPr lang="en-US" sz="2600" dirty="0"/>
              <a:t> had done.</a:t>
            </a:r>
          </a:p>
          <a:p>
            <a:r>
              <a:rPr lang="en-US" sz="2600" dirty="0"/>
              <a:t>Although </a:t>
            </a:r>
            <a:r>
              <a:rPr lang="en-US" sz="2600" dirty="0" err="1"/>
              <a:t>Rudolff</a:t>
            </a:r>
            <a:r>
              <a:rPr lang="en-US" sz="2600" dirty="0"/>
              <a:t> did not have the exponential notation of his French predecessor, he did have a system of abbreviations of the names of these powers, where his naming scheme was similar to the Italian multiplicative one (Sidebar 12.1).</a:t>
            </a:r>
            <a:endParaRPr lang="el-GR" sz="2600" dirty="0"/>
          </a:p>
        </p:txBody>
      </p:sp>
    </p:spTree>
    <p:extLst>
      <p:ext uri="{BB962C8B-B14F-4D97-AF65-F5344CB8AC3E}">
        <p14:creationId xmlns:p14="http://schemas.microsoft.com/office/powerpoint/2010/main" val="1422496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Algebra Germany </a:t>
            </a:r>
            <a:r>
              <a:rPr lang="en-US" dirty="0" smtClean="0"/>
              <a:t>(4/4)</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95868" y="1772816"/>
            <a:ext cx="8152264" cy="28738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52050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300" dirty="0" err="1"/>
              <a:t>Cajori</a:t>
            </a:r>
            <a:r>
              <a:rPr lang="en-US" sz="3300" dirty="0"/>
              <a:t> History of Mathematical Notations 1 and 2, p. 134 (1/2)</a:t>
            </a:r>
            <a:endParaRPr lang="el-GR" sz="33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614536" y="1417638"/>
            <a:ext cx="3914928" cy="4315617"/>
          </a:xfrm>
          <a:prstGeom prst="rect">
            <a:avLst/>
          </a:prstGeom>
          <a:noFill/>
          <a:ln w="9525">
            <a:solidFill>
              <a:schemeClr val="tx1"/>
            </a:solidFill>
            <a:miter lim="800000"/>
            <a:headEnd/>
            <a:tailEnd/>
          </a:ln>
        </p:spPr>
      </p:pic>
      <p:sp>
        <p:nvSpPr>
          <p:cNvPr id="3" name="TextBox 2"/>
          <p:cNvSpPr txBox="1"/>
          <p:nvPr/>
        </p:nvSpPr>
        <p:spPr>
          <a:xfrm>
            <a:off x="3131840" y="5805264"/>
            <a:ext cx="2880320" cy="288032"/>
          </a:xfrm>
          <a:prstGeom prst="rect">
            <a:avLst/>
          </a:prstGeom>
        </p:spPr>
        <p:txBody>
          <a:bodyPr vert="horz" wrap="square" lIns="91440" tIns="45720" rIns="91440" bIns="45720" rtlCol="0" anchor="ctr">
            <a:noAutofit/>
          </a:bodyPr>
          <a:lstStyle/>
          <a:p>
            <a:pPr algn="ctr"/>
            <a:r>
              <a:rPr lang="el-GR" sz="1400" i="1" dirty="0" smtClean="0"/>
              <a:t>Εικόνα 1.</a:t>
            </a:r>
          </a:p>
        </p:txBody>
      </p:sp>
    </p:spTree>
    <p:extLst>
      <p:ext uri="{BB962C8B-B14F-4D97-AF65-F5344CB8AC3E}">
        <p14:creationId xmlns:p14="http://schemas.microsoft.com/office/powerpoint/2010/main" val="947160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300" dirty="0" err="1"/>
              <a:t>Cajori</a:t>
            </a:r>
            <a:r>
              <a:rPr lang="en-US" sz="3300" dirty="0"/>
              <a:t> History of Mathematical Notations 1 and 2, p. 134 (2/2)</a:t>
            </a:r>
            <a:endParaRPr lang="el-GR" sz="33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n-US" dirty="0" err="1"/>
                  <a:t>Zensus</a:t>
                </a:r>
                <a:r>
                  <a:rPr lang="en-US" dirty="0"/>
                  <a:t>, </a:t>
                </a:r>
                <a:r>
                  <a:rPr lang="en-US" dirty="0" err="1"/>
                  <a:t>Cesnsus</a:t>
                </a:r>
                <a:r>
                  <a:rPr lang="en-US" dirty="0"/>
                  <a:t>, . </a:t>
                </a:r>
                <a:endParaRPr lang="el-GR" dirty="0"/>
              </a:p>
              <a:p>
                <a:r>
                  <a:rPr lang="en-US" dirty="0" err="1"/>
                  <a:t>zens</a:t>
                </a:r>
                <a:r>
                  <a:rPr lang="en-US" dirty="0"/>
                  <a:t> de </a:t>
                </a:r>
                <a:r>
                  <a:rPr lang="en-US" dirty="0" err="1"/>
                  <a:t>zens</a:t>
                </a:r>
                <a:r>
                  <a:rPr lang="en-US" dirty="0"/>
                  <a:t> </a:t>
                </a:r>
                <a14:m>
                  <m:oMath xmlns:m="http://schemas.openxmlformats.org/officeDocument/2006/math">
                    <m:r>
                      <a:rPr lang="en-US" i="1" dirty="0" smtClean="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 </m:t>
                    </m:r>
                    <m:r>
                      <a:rPr lang="en-US" i="1" dirty="0">
                        <a:latin typeface="Cambria Math" panose="02040503050406030204" pitchFamily="18" charset="0"/>
                      </a:rPr>
                      <m:t>𝑜𝑟</m:t>
                    </m:r>
                    <m:r>
                      <a:rPr lang="en-US" i="1" dirty="0">
                        <a:latin typeface="Cambria Math" panose="02040503050406030204" pitchFamily="18" charset="0"/>
                      </a:rPr>
                      <m:t> (</m:t>
                    </m:r>
                    <m:r>
                      <a:rPr lang="en-US" i="1" dirty="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m:t>
                    </m:r>
                    <m:r>
                      <a:rPr lang="en-US" i="1" baseline="30000" dirty="0">
                        <a:latin typeface="Cambria Math" panose="02040503050406030204" pitchFamily="18" charset="0"/>
                      </a:rPr>
                      <m:t>2</m:t>
                    </m:r>
                    <m:r>
                      <a:rPr lang="en-US" i="1" dirty="0">
                        <a:latin typeface="Cambria Math" panose="02040503050406030204" pitchFamily="18" charset="0"/>
                      </a:rPr>
                      <m:t> </m:t>
                    </m:r>
                  </m:oMath>
                </a14:m>
                <a:r>
                  <a:rPr lang="en-US" dirty="0"/>
                  <a:t>?</a:t>
                </a:r>
                <a:endParaRPr lang="el-GR" dirty="0"/>
              </a:p>
              <a:p>
                <a:r>
                  <a:rPr lang="en-US" dirty="0" err="1"/>
                  <a:t>zenzicubus</a:t>
                </a:r>
                <a:r>
                  <a:rPr lang="en-US" dirty="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baseline="30000" dirty="0">
                        <a:latin typeface="Cambria Math" panose="02040503050406030204" pitchFamily="18" charset="0"/>
                      </a:rPr>
                      <m:t>3</m:t>
                    </m:r>
                    <m:r>
                      <a:rPr lang="en-US" i="1" dirty="0">
                        <a:latin typeface="Cambria Math" panose="02040503050406030204" pitchFamily="18" charset="0"/>
                      </a:rPr>
                      <m:t>)</m:t>
                    </m:r>
                    <m:r>
                      <a:rPr lang="en-US" i="1" baseline="30000" dirty="0">
                        <a:latin typeface="Cambria Math" panose="02040503050406030204" pitchFamily="18" charset="0"/>
                      </a:rPr>
                      <m:t>2</m:t>
                    </m:r>
                  </m:oMath>
                </a14:m>
                <a:r>
                  <a:rPr lang="en-US" dirty="0" smtClean="0"/>
                  <a:t>, </a:t>
                </a:r>
                <a:r>
                  <a:rPr lang="el-GR" dirty="0" smtClean="0"/>
                  <a:t>(</a:t>
                </a:r>
                <a:r>
                  <a:rPr lang="en-US" dirty="0" smtClean="0"/>
                  <a:t>not </a:t>
                </a:r>
                <a14:m>
                  <m:oMath xmlns:m="http://schemas.openxmlformats.org/officeDocument/2006/math">
                    <m:r>
                      <a:rPr lang="en-US" i="1" dirty="0" smtClean="0">
                        <a:latin typeface="Cambria Math" panose="02040503050406030204" pitchFamily="18" charset="0"/>
                      </a:rPr>
                      <m:t>𝑥</m:t>
                    </m:r>
                    <m:r>
                      <a:rPr lang="en-US" i="1" baseline="30000" dirty="0">
                        <a:latin typeface="Cambria Math" panose="02040503050406030204" pitchFamily="18" charset="0"/>
                      </a:rPr>
                      <m:t>3</m:t>
                    </m:r>
                    <m:r>
                      <a:rPr lang="en-US" i="1" dirty="0">
                        <a:latin typeface="Cambria Math" panose="02040503050406030204" pitchFamily="18" charset="0"/>
                      </a:rPr>
                      <m:t>𝑥</m:t>
                    </m:r>
                    <m:r>
                      <a:rPr lang="en-US" i="1" baseline="30000" dirty="0">
                        <a:latin typeface="Cambria Math" panose="02040503050406030204" pitchFamily="18" charset="0"/>
                      </a:rPr>
                      <m:t>2</m:t>
                    </m:r>
                  </m:oMath>
                </a14:m>
                <a:r>
                  <a:rPr lang="el-GR" baseline="30000" dirty="0"/>
                  <a:t> </a:t>
                </a:r>
                <a:r>
                  <a:rPr lang="el-GR" dirty="0" smtClean="0"/>
                  <a:t>)</a:t>
                </a:r>
                <a:endParaRPr lang="el-GR" dirty="0"/>
              </a:p>
              <a:p>
                <a:r>
                  <a:rPr lang="en-US" dirty="0" err="1"/>
                  <a:t>zenszensdezens</a:t>
                </a:r>
                <a:r>
                  <a:rPr lang="en-US" dirty="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m:t>
                    </m:r>
                    <m:r>
                      <a:rPr lang="en-US" i="1" baseline="30000" dirty="0">
                        <a:latin typeface="Cambria Math" panose="02040503050406030204" pitchFamily="18" charset="0"/>
                      </a:rPr>
                      <m:t>2</m:t>
                    </m:r>
                    <m:r>
                      <a:rPr lang="en-US" i="1" dirty="0">
                        <a:latin typeface="Cambria Math" panose="02040503050406030204" pitchFamily="18" charset="0"/>
                      </a:rPr>
                      <m:t>)</m:t>
                    </m:r>
                    <m:r>
                      <a:rPr lang="en-US" i="1" baseline="30000" dirty="0">
                        <a:latin typeface="Cambria Math" panose="02040503050406030204" pitchFamily="18" charset="0"/>
                      </a:rPr>
                      <m:t>2</m:t>
                    </m:r>
                  </m:oMath>
                </a14:m>
                <a:r>
                  <a:rPr lang="en-US" dirty="0"/>
                  <a:t>, </a:t>
                </a:r>
                <a:r>
                  <a:rPr lang="en-US" dirty="0" smtClean="0"/>
                  <a:t>not </a:t>
                </a:r>
                <a14:m>
                  <m:oMath xmlns:m="http://schemas.openxmlformats.org/officeDocument/2006/math">
                    <m:r>
                      <a:rPr lang="en-US" i="1" dirty="0" smtClean="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𝑥</m:t>
                    </m:r>
                    <m:r>
                      <a:rPr lang="en-US" i="1" baseline="30000" dirty="0">
                        <a:latin typeface="Cambria Math" panose="02040503050406030204" pitchFamily="18" charset="0"/>
                      </a:rPr>
                      <m:t>2</m:t>
                    </m:r>
                    <m:r>
                      <a:rPr lang="en-US" i="1" dirty="0">
                        <a:latin typeface="Cambria Math" panose="02040503050406030204" pitchFamily="18" charset="0"/>
                      </a:rPr>
                      <m:t>𝑥</m:t>
                    </m:r>
                    <m:r>
                      <a:rPr lang="en-US" i="1" baseline="30000" dirty="0">
                        <a:latin typeface="Cambria Math" panose="02040503050406030204" pitchFamily="18" charset="0"/>
                      </a:rPr>
                      <m:t>2</m:t>
                    </m:r>
                  </m:oMath>
                </a14:m>
                <a:endParaRPr lang="el-GR" dirty="0"/>
              </a:p>
              <a:p>
                <a:r>
                  <a:rPr lang="en-US" dirty="0" err="1"/>
                  <a:t>Cubo</a:t>
                </a:r>
                <a:r>
                  <a:rPr lang="en-US" dirty="0"/>
                  <a:t> de </a:t>
                </a:r>
                <a:r>
                  <a:rPr lang="en-US" dirty="0" err="1"/>
                  <a:t>Cubo</a:t>
                </a:r>
                <a:r>
                  <a:rPr lang="en-US" dirty="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baseline="30000" dirty="0" smtClean="0">
                        <a:latin typeface="Cambria Math" panose="02040503050406030204" pitchFamily="18" charset="0"/>
                      </a:rPr>
                      <m:t>3</m:t>
                    </m:r>
                    <m:r>
                      <a:rPr lang="en-US" i="1" dirty="0" smtClean="0">
                        <a:latin typeface="Cambria Math" panose="02040503050406030204" pitchFamily="18" charset="0"/>
                      </a:rPr>
                      <m:t>)</m:t>
                    </m:r>
                    <m:r>
                      <a:rPr lang="en-US" i="1" baseline="30000" dirty="0" smtClean="0">
                        <a:latin typeface="Cambria Math" panose="02040503050406030204" pitchFamily="18" charset="0"/>
                      </a:rPr>
                      <m:t>3</m:t>
                    </m:r>
                    <m:r>
                      <a:rPr lang="en-US" i="1" dirty="0" smtClean="0">
                        <a:latin typeface="Cambria Math" panose="02040503050406030204" pitchFamily="18" charset="0"/>
                      </a:rPr>
                      <m:t>), </m:t>
                    </m:r>
                  </m:oMath>
                </a14:m>
                <a:r>
                  <a:rPr lang="en-US" dirty="0" smtClean="0"/>
                  <a:t>not </a:t>
                </a:r>
                <a14:m>
                  <m:oMath xmlns:m="http://schemas.openxmlformats.org/officeDocument/2006/math">
                    <m:r>
                      <a:rPr lang="en-US" i="1" dirty="0" smtClean="0">
                        <a:latin typeface="Cambria Math" panose="02040503050406030204" pitchFamily="18" charset="0"/>
                      </a:rPr>
                      <m:t>𝑥</m:t>
                    </m:r>
                    <m:r>
                      <a:rPr lang="en-US" i="1" baseline="30000" dirty="0">
                        <a:latin typeface="Cambria Math" panose="02040503050406030204" pitchFamily="18" charset="0"/>
                      </a:rPr>
                      <m:t>3</m:t>
                    </m:r>
                    <m:r>
                      <a:rPr lang="en-US" i="1" dirty="0">
                        <a:latin typeface="Cambria Math" panose="02040503050406030204" pitchFamily="18" charset="0"/>
                      </a:rPr>
                      <m:t>𝑥</m:t>
                    </m:r>
                    <m:r>
                      <a:rPr lang="en-US" i="1" baseline="30000" dirty="0">
                        <a:latin typeface="Cambria Math" panose="02040503050406030204" pitchFamily="18" charset="0"/>
                      </a:rPr>
                      <m:t>3</m:t>
                    </m:r>
                  </m:oMath>
                </a14:m>
                <a:endParaRPr lang="el-GR" dirty="0"/>
              </a:p>
              <a:p>
                <a:r>
                  <a:rPr lang="en-US" dirty="0"/>
                  <a:t>Surd, Irrational, not logical</a:t>
                </a:r>
                <a:endParaRPr lang="el-GR" dirty="0"/>
              </a:p>
              <a:p>
                <a:r>
                  <a:rPr lang="en-US" dirty="0" err="1"/>
                  <a:t>Solidum</a:t>
                </a:r>
                <a:r>
                  <a:rPr lang="en-US" dirty="0"/>
                  <a:t>, solid</a:t>
                </a:r>
                <a:endParaRPr lang="el-GR" dirty="0"/>
              </a:p>
              <a:p>
                <a:r>
                  <a:rPr lang="en-US" dirty="0" err="1"/>
                  <a:t>Sursolidum</a:t>
                </a:r>
                <a:r>
                  <a:rPr lang="en-US" dirty="0" smtClean="0"/>
                  <a:t>, </a:t>
                </a:r>
                <a:r>
                  <a:rPr lang="en-US" dirty="0"/>
                  <a:t>the first prime number next to three, i.e. 5</a:t>
                </a:r>
                <a:endParaRPr lang="el-GR" dirty="0"/>
              </a:p>
              <a:p>
                <a:r>
                  <a:rPr lang="en-US" dirty="0" err="1"/>
                  <a:t>BisSursolidum</a:t>
                </a:r>
                <a:r>
                  <a:rPr lang="en-US" dirty="0"/>
                  <a:t>, the next prime after </a:t>
                </a:r>
                <a:r>
                  <a:rPr lang="en-US" dirty="0" err="1"/>
                  <a:t>solidum</a:t>
                </a:r>
                <a:endParaRPr lang="el-GR" dirty="0"/>
              </a:p>
              <a:p>
                <a:r>
                  <a:rPr lang="en-US" dirty="0"/>
                  <a:t>Third </a:t>
                </a:r>
                <a:r>
                  <a:rPr lang="en-US" dirty="0" err="1"/>
                  <a:t>Sursolidum</a:t>
                </a:r>
                <a:r>
                  <a:rPr lang="en-US" dirty="0"/>
                  <a:t>, i.e. </a:t>
                </a:r>
                <a:r>
                  <a:rPr lang="en-US" dirty="0" smtClean="0"/>
                  <a:t>11</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33" t="-2423" b="-3096"/>
                </a:stretch>
              </a:blipFill>
            </p:spPr>
            <p:txBody>
              <a:bodyPr/>
              <a:lstStyle/>
              <a:p>
                <a:r>
                  <a:rPr lang="el-GR">
                    <a:noFill/>
                  </a:rPr>
                  <a:t> </a:t>
                </a:r>
              </a:p>
            </p:txBody>
          </p:sp>
        </mc:Fallback>
      </mc:AlternateContent>
    </p:spTree>
    <p:extLst>
      <p:ext uri="{BB962C8B-B14F-4D97-AF65-F5344CB8AC3E}">
        <p14:creationId xmlns:p14="http://schemas.microsoft.com/office/powerpoint/2010/main" val="144730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err="1" smtClean="0"/>
              <a:t>Sursolidum</a:t>
            </a:r>
            <a:r>
              <a:rPr lang="en-US" dirty="0" smtClean="0"/>
              <a:t>, Rosenfeld </a:t>
            </a:r>
            <a:r>
              <a:rPr lang="en-US" dirty="0" err="1"/>
              <a:t>Shenitzer</a:t>
            </a:r>
            <a:r>
              <a:rPr lang="en-US" dirty="0"/>
              <a:t> Grant </a:t>
            </a:r>
            <a:r>
              <a:rPr lang="en-US" dirty="0" smtClean="0"/>
              <a:t>History Of Non Euclidean </a:t>
            </a:r>
            <a:r>
              <a:rPr lang="en-US" dirty="0" err="1" smtClean="0"/>
              <a:t>Geometry.djvu</a:t>
            </a:r>
            <a:r>
              <a:rPr lang="en-US" dirty="0"/>
              <a:t>, p. </a:t>
            </a:r>
            <a:r>
              <a:rPr lang="en-US" dirty="0" smtClean="0"/>
              <a:t>158 (1/2)</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33570" y="2132856"/>
            <a:ext cx="7876860" cy="2700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9594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err="1"/>
              <a:t>Sursolidum</a:t>
            </a:r>
            <a:r>
              <a:rPr lang="en-US" dirty="0"/>
              <a:t>, Rosenfeld </a:t>
            </a:r>
            <a:r>
              <a:rPr lang="en-US" dirty="0" err="1"/>
              <a:t>Shenitzer</a:t>
            </a:r>
            <a:r>
              <a:rPr lang="en-US" dirty="0"/>
              <a:t> Grant History Of Non Euclidean </a:t>
            </a:r>
            <a:r>
              <a:rPr lang="en-US" dirty="0" err="1"/>
              <a:t>Geometry.djvu</a:t>
            </a:r>
            <a:r>
              <a:rPr lang="en-US" dirty="0"/>
              <a:t>, p. </a:t>
            </a:r>
            <a:r>
              <a:rPr lang="en-US" dirty="0" smtClean="0"/>
              <a:t>158 (2/2)</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28306" y="2204864"/>
            <a:ext cx="8087387" cy="230425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60410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και </a:t>
            </a:r>
            <a:r>
              <a:rPr lang="en-US" dirty="0" smtClean="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dirty="0" smtClean="0"/>
              <a:t>By </a:t>
            </a:r>
            <a:r>
              <a:rPr lang="en-US" dirty="0"/>
              <a:t>an operation sign, and included, </a:t>
            </a:r>
            <a:r>
              <a:rPr lang="en-US" b="1" dirty="0"/>
              <a:t>for the ﬁrst time in an algebra text, the current symbols of + and − to represent addition and </a:t>
            </a:r>
            <a:r>
              <a:rPr lang="en-US" b="1" dirty="0" smtClean="0"/>
              <a:t>subtraction</a:t>
            </a:r>
            <a:r>
              <a:rPr lang="en-US" dirty="0" smtClean="0"/>
              <a:t>.</a:t>
            </a:r>
          </a:p>
          <a:p>
            <a:r>
              <a:rPr lang="en-US" dirty="0" smtClean="0"/>
              <a:t>These </a:t>
            </a:r>
            <a:r>
              <a:rPr lang="en-US" dirty="0"/>
              <a:t>signs had been used earlier in an arithmetic work of 1518 of Heinrich Schreiber (</a:t>
            </a:r>
            <a:r>
              <a:rPr lang="en-US" dirty="0" err="1"/>
              <a:t>Henricus</a:t>
            </a:r>
            <a:r>
              <a:rPr lang="en-US" dirty="0"/>
              <a:t> </a:t>
            </a:r>
            <a:r>
              <a:rPr lang="en-US" dirty="0" err="1"/>
              <a:t>Grammateus</a:t>
            </a:r>
            <a:r>
              <a:rPr lang="en-US" dirty="0"/>
              <a:t>), </a:t>
            </a:r>
            <a:r>
              <a:rPr lang="en-US" dirty="0" err="1"/>
              <a:t>Rudolff’s</a:t>
            </a:r>
            <a:r>
              <a:rPr lang="en-US" dirty="0"/>
              <a:t> teacher at the University of Vienna. Even earlier they had appeared in a work of Johann </a:t>
            </a:r>
            <a:r>
              <a:rPr lang="en-US" dirty="0" err="1"/>
              <a:t>Widman</a:t>
            </a:r>
            <a:r>
              <a:rPr lang="en-US" dirty="0"/>
              <a:t> of </a:t>
            </a:r>
            <a:r>
              <a:rPr lang="en-US" dirty="0" smtClean="0"/>
              <a:t>1489.</a:t>
            </a:r>
          </a:p>
          <a:p>
            <a:r>
              <a:rPr lang="en-US" dirty="0" smtClean="0"/>
              <a:t>There</a:t>
            </a:r>
            <a:r>
              <a:rPr lang="en-US" dirty="0"/>
              <a:t>, however, they represented excess and deﬁciency rather than operations</a:t>
            </a:r>
            <a:r>
              <a:rPr lang="en-US" dirty="0" smtClean="0"/>
              <a:t>.</a:t>
            </a:r>
            <a:endParaRPr lang="el-GR" dirty="0"/>
          </a:p>
        </p:txBody>
      </p:sp>
    </p:spTree>
    <p:extLst>
      <p:ext uri="{BB962C8B-B14F-4D97-AF65-F5344CB8AC3E}">
        <p14:creationId xmlns:p14="http://schemas.microsoft.com/office/powerpoint/2010/main" val="1782374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Rudolff’s</a:t>
            </a:r>
            <a:r>
              <a:rPr lang="en-US" dirty="0" smtClean="0"/>
              <a:t> symbol (1/5)</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1489. There, however, they represented excess and deﬁciency rather than operations. </a:t>
            </a:r>
            <a:r>
              <a:rPr lang="en-US" dirty="0" err="1"/>
              <a:t>Rudolff</a:t>
            </a:r>
            <a:r>
              <a:rPr lang="en-US" dirty="0"/>
              <a:t> also introduced in his </a:t>
            </a:r>
            <a:r>
              <a:rPr lang="en-US" dirty="0" err="1"/>
              <a:t>Coss</a:t>
            </a:r>
            <a:r>
              <a:rPr lang="en-US" dirty="0"/>
              <a:t> the modern symbol √ for square </a:t>
            </a:r>
            <a:r>
              <a:rPr lang="en-US" dirty="0" smtClean="0"/>
              <a:t>root.</a:t>
            </a:r>
          </a:p>
          <a:p>
            <a:r>
              <a:rPr lang="en-US" dirty="0" smtClean="0"/>
              <a:t>He </a:t>
            </a:r>
            <a:r>
              <a:rPr lang="en-US" dirty="0"/>
              <a:t>modiﬁed this symbol somewhat to indicate cube roots and fourth roots but did not use modern indices. He did, however, give a detailed treatment of operations on surds, showing how to use conjugates in division as well as how to ﬁnd the square roots of surd expressions such as 27 + √</a:t>
            </a:r>
            <a:r>
              <a:rPr lang="en-US" dirty="0" smtClean="0"/>
              <a:t>200.</a:t>
            </a:r>
          </a:p>
          <a:p>
            <a:r>
              <a:rPr lang="en-US" dirty="0" smtClean="0"/>
              <a:t>He </a:t>
            </a:r>
            <a:r>
              <a:rPr lang="en-US" dirty="0"/>
              <a:t>also introduced a symbol for “equals,” namely, a period, as in 1 .2 (x = 2). Often, however, he relied on the German </a:t>
            </a:r>
            <a:r>
              <a:rPr lang="en-US" dirty="0" err="1"/>
              <a:t>gleich</a:t>
            </a:r>
            <a:r>
              <a:rPr lang="en-US" dirty="0" smtClean="0"/>
              <a:t>.</a:t>
            </a:r>
            <a:endParaRPr lang="el-GR" dirty="0"/>
          </a:p>
        </p:txBody>
      </p:sp>
    </p:spTree>
    <p:extLst>
      <p:ext uri="{BB962C8B-B14F-4D97-AF65-F5344CB8AC3E}">
        <p14:creationId xmlns:p14="http://schemas.microsoft.com/office/powerpoint/2010/main" val="126432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l-GR" dirty="0" smtClean="0"/>
              <a:t>Άλγεβρα στη Γαλλία</a:t>
            </a:r>
          </a:p>
          <a:p>
            <a:r>
              <a:rPr lang="el-GR" dirty="0" smtClean="0"/>
              <a:t>Σύμβολα ριζικών</a:t>
            </a:r>
          </a:p>
          <a:p>
            <a:r>
              <a:rPr lang="el-GR" dirty="0" smtClean="0"/>
              <a:t>Άλγεβρα στη Γερμανία</a:t>
            </a:r>
          </a:p>
          <a:p>
            <a:r>
              <a:rPr lang="en-US" dirty="0"/>
              <a:t>Rosenfeld </a:t>
            </a:r>
            <a:r>
              <a:rPr lang="en-US" dirty="0" err="1" smtClean="0"/>
              <a:t>Shenitzer</a:t>
            </a:r>
            <a:r>
              <a:rPr lang="el-GR" dirty="0" smtClean="0"/>
              <a:t>, </a:t>
            </a:r>
            <a:r>
              <a:rPr lang="en-US" dirty="0" err="1"/>
              <a:t>Christoff</a:t>
            </a:r>
            <a:r>
              <a:rPr lang="en-US" dirty="0"/>
              <a:t> </a:t>
            </a:r>
            <a:r>
              <a:rPr lang="en-US" dirty="0" err="1" smtClean="0"/>
              <a:t>Rudolff</a:t>
            </a:r>
            <a:r>
              <a:rPr lang="el-GR" dirty="0" smtClean="0"/>
              <a:t>, </a:t>
            </a:r>
            <a:r>
              <a:rPr lang="en-US" dirty="0"/>
              <a:t>Michael </a:t>
            </a:r>
            <a:r>
              <a:rPr lang="en-US" dirty="0" err="1" smtClean="0"/>
              <a:t>Stifel</a:t>
            </a:r>
            <a:r>
              <a:rPr lang="el-GR" dirty="0" smtClean="0"/>
              <a:t>, </a:t>
            </a:r>
            <a:r>
              <a:rPr lang="en-US" dirty="0"/>
              <a:t>Robert </a:t>
            </a:r>
            <a:r>
              <a:rPr lang="en-US" dirty="0" err="1"/>
              <a:t>Recorde</a:t>
            </a:r>
            <a:r>
              <a:rPr lang="en-US" dirty="0" smtClean="0"/>
              <a:t> </a:t>
            </a:r>
            <a:r>
              <a:rPr lang="el-GR" dirty="0" smtClean="0"/>
              <a:t> </a:t>
            </a:r>
            <a:endParaRPr lang="el-GR" b="1" dirty="0" smtClean="0"/>
          </a:p>
          <a:p>
            <a:endParaRPr lang="el-GR" dirty="0" smtClean="0"/>
          </a:p>
          <a:p>
            <a:endParaRPr lang="el-GR" dirty="0" smtClean="0"/>
          </a:p>
          <a:p>
            <a:endParaRPr lang="el-GR" dirty="0" smtClean="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Rudolff’s</a:t>
            </a:r>
            <a:r>
              <a:rPr lang="en-US" dirty="0"/>
              <a:t> symbol </a:t>
            </a:r>
            <a:r>
              <a:rPr lang="en-US" dirty="0" smtClean="0"/>
              <a:t>(2/5)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7768" y="1700808"/>
            <a:ext cx="8231731" cy="280932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874634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Rudolff’s</a:t>
            </a:r>
            <a:r>
              <a:rPr lang="en-US" dirty="0"/>
              <a:t> symbol </a:t>
            </a:r>
            <a:r>
              <a:rPr lang="en-US" dirty="0" smtClean="0"/>
              <a:t>(3/5)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53156" y="1772816"/>
            <a:ext cx="8437687" cy="90422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44881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Rudolff’s</a:t>
            </a:r>
            <a:r>
              <a:rPr lang="en-US" dirty="0"/>
              <a:t> symbol </a:t>
            </a:r>
            <a:r>
              <a:rPr lang="en-US" dirty="0" smtClean="0"/>
              <a:t>(4/5)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72024" y="1772816"/>
            <a:ext cx="7999952" cy="21602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45945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Rudolff’s</a:t>
            </a:r>
            <a:r>
              <a:rPr lang="en-US" dirty="0"/>
              <a:t> symbol </a:t>
            </a:r>
            <a:r>
              <a:rPr lang="en-US" dirty="0" smtClean="0"/>
              <a:t>(5/5)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38061" y="1556792"/>
            <a:ext cx="7867878" cy="295232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39257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a:t>
            </a:r>
            <a:r>
              <a:rPr lang="en-US" dirty="0" smtClean="0"/>
              <a:t>ombining second degree equations (1/4)</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69519" y="1772816"/>
            <a:ext cx="8004962" cy="338437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64822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Combining second degree equations </a:t>
            </a:r>
            <a:r>
              <a:rPr lang="en-US" dirty="0" smtClean="0"/>
              <a:t>(2/4)</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smtClean="0"/>
              <a:t>Concept</a:t>
            </a:r>
            <a:r>
              <a:rPr lang="en-US" dirty="0"/>
              <a:t>, although two centuries were to pass before all algebra texts adopted his </a:t>
            </a:r>
            <a:r>
              <a:rPr lang="en-US" dirty="0" smtClean="0"/>
              <a:t>procedure.</a:t>
            </a:r>
          </a:p>
          <a:p>
            <a:r>
              <a:rPr lang="en-US" b="1" dirty="0" err="1" smtClean="0"/>
              <a:t>Stifel’s</a:t>
            </a:r>
            <a:r>
              <a:rPr lang="en-US" b="1" dirty="0" smtClean="0"/>
              <a:t> </a:t>
            </a:r>
            <a:r>
              <a:rPr lang="en-US" b="1" dirty="0"/>
              <a:t>work was also the ﬁrst European work both to present the Pascal triangle of  binomial coefﬁcients and to make use of the table for ﬁnding roots (Table 12.1</a:t>
            </a:r>
            <a:r>
              <a:rPr lang="en-US" b="1" dirty="0" smtClean="0"/>
              <a:t>)</a:t>
            </a:r>
            <a:r>
              <a:rPr lang="en-US" dirty="0" smtClean="0"/>
              <a:t>.</a:t>
            </a:r>
            <a:r>
              <a:rPr lang="en-US" b="1" dirty="0" smtClean="0"/>
              <a:t> </a:t>
            </a:r>
            <a:r>
              <a:rPr lang="en-US" dirty="0"/>
              <a:t>(The triangle itself had been published earlier on the title page of Peter </a:t>
            </a:r>
            <a:r>
              <a:rPr lang="en-US" dirty="0" err="1"/>
              <a:t>Apianus’s</a:t>
            </a:r>
            <a:r>
              <a:rPr lang="en-US" dirty="0"/>
              <a:t> Arithmetic of 1527, but  </a:t>
            </a:r>
            <a:r>
              <a:rPr lang="en-US" dirty="0" err="1"/>
              <a:t>Apianus</a:t>
            </a:r>
            <a:r>
              <a:rPr lang="en-US" dirty="0"/>
              <a:t> made no use of the triangle in his book.) </a:t>
            </a:r>
            <a:r>
              <a:rPr lang="en-US" dirty="0" err="1"/>
              <a:t>Stifel</a:t>
            </a:r>
            <a:r>
              <a:rPr lang="en-US" dirty="0"/>
              <a:t> noted that he had discovered these coefﬁcients and the root ﬁnding procedure only with great difﬁculty, as he had been unable to ﬁnd any written accounts of </a:t>
            </a:r>
            <a:r>
              <a:rPr lang="en-US" dirty="0" smtClean="0"/>
              <a:t>them.</a:t>
            </a:r>
          </a:p>
          <a:p>
            <a:r>
              <a:rPr lang="en-US" b="1" dirty="0" smtClean="0"/>
              <a:t>Thus</a:t>
            </a:r>
            <a:r>
              <a:rPr lang="en-US" b="1" dirty="0"/>
              <a:t>, although these coefﬁcients had been used for that purpose in China and in Islamic countries several centuries earlier, the knowledge of this procedure evidently only reached </a:t>
            </a:r>
            <a:r>
              <a:rPr lang="en-US" b="1" dirty="0" err="1"/>
              <a:t>Stifel</a:t>
            </a:r>
            <a:r>
              <a:rPr lang="en-US" b="1" dirty="0"/>
              <a:t> </a:t>
            </a:r>
            <a:r>
              <a:rPr lang="en-US" b="1" dirty="0" smtClean="0"/>
              <a:t>indirectly</a:t>
            </a:r>
            <a:r>
              <a:rPr lang="en-US" dirty="0" smtClean="0"/>
              <a:t>. </a:t>
            </a:r>
            <a:endParaRPr lang="en-US" b="1" dirty="0"/>
          </a:p>
        </p:txBody>
      </p:sp>
    </p:spTree>
    <p:extLst>
      <p:ext uri="{BB962C8B-B14F-4D97-AF65-F5344CB8AC3E}">
        <p14:creationId xmlns:p14="http://schemas.microsoft.com/office/powerpoint/2010/main" val="105631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Combining second degree equations </a:t>
            </a:r>
            <a:r>
              <a:rPr lang="en-US" dirty="0" smtClean="0"/>
              <a:t>(3/4)</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Other texts by German authors over the next several decades also made use of the Pascal triangle to ﬁnd roots. For example, Johannes </a:t>
            </a:r>
            <a:r>
              <a:rPr lang="en-US" dirty="0" err="1"/>
              <a:t>Scheubel</a:t>
            </a:r>
            <a:r>
              <a:rPr lang="en-US" dirty="0"/>
              <a:t> (1494–1570) displayed the triangle in his De </a:t>
            </a:r>
            <a:r>
              <a:rPr lang="en-US" dirty="0" err="1"/>
              <a:t>numeris</a:t>
            </a:r>
            <a:r>
              <a:rPr lang="en-US" dirty="0"/>
              <a:t> et </a:t>
            </a:r>
            <a:r>
              <a:rPr lang="en-US" dirty="0" err="1"/>
              <a:t>diversis</a:t>
            </a:r>
            <a:r>
              <a:rPr lang="en-US" dirty="0"/>
              <a:t> </a:t>
            </a:r>
            <a:r>
              <a:rPr lang="en-US" dirty="0" err="1"/>
              <a:t>rationibus</a:t>
            </a:r>
            <a:r>
              <a:rPr lang="en-US" dirty="0"/>
              <a:t> of 1545 with the standard instructions for calculating its </a:t>
            </a:r>
            <a:r>
              <a:rPr lang="en-US" dirty="0" smtClean="0"/>
              <a:t>entries.</a:t>
            </a:r>
          </a:p>
          <a:p>
            <a:r>
              <a:rPr lang="en-US" dirty="0" err="1" smtClean="0"/>
              <a:t>Scheubel’s</a:t>
            </a:r>
            <a:r>
              <a:rPr lang="en-US" dirty="0" smtClean="0"/>
              <a:t> </a:t>
            </a:r>
            <a:r>
              <a:rPr lang="en-US" dirty="0"/>
              <a:t>book, written in Latin, was evidently aimed at a different audience than the books of </a:t>
            </a:r>
            <a:r>
              <a:rPr lang="en-US" dirty="0" err="1"/>
              <a:t>Rudolff</a:t>
            </a:r>
            <a:r>
              <a:rPr lang="en-US" dirty="0"/>
              <a:t> and </a:t>
            </a:r>
            <a:r>
              <a:rPr lang="en-US" dirty="0" err="1"/>
              <a:t>Stifel</a:t>
            </a:r>
            <a:r>
              <a:rPr lang="en-US" dirty="0"/>
              <a:t>. In particular, he made little effort to include “practical” applications of the </a:t>
            </a:r>
            <a:r>
              <a:rPr lang="en-US" dirty="0" smtClean="0"/>
              <a:t>material.</a:t>
            </a:r>
          </a:p>
          <a:p>
            <a:r>
              <a:rPr lang="en-US" dirty="0" smtClean="0"/>
              <a:t>But </a:t>
            </a:r>
            <a:r>
              <a:rPr lang="en-US" dirty="0"/>
              <a:t>he did spend many pages working through the method of extracting higher roots using the entries in the Pascal triangle. Although </a:t>
            </a:r>
            <a:r>
              <a:rPr lang="en-US" dirty="0" err="1"/>
              <a:t>Scheubel’s</a:t>
            </a:r>
            <a:r>
              <a:rPr lang="en-US" dirty="0"/>
              <a:t> De </a:t>
            </a:r>
            <a:r>
              <a:rPr lang="en-US" dirty="0" err="1"/>
              <a:t>numeris</a:t>
            </a:r>
            <a:r>
              <a:rPr lang="en-US" dirty="0"/>
              <a:t> was not an algebra text, in 1552 </a:t>
            </a:r>
            <a:r>
              <a:rPr lang="en-US" dirty="0" err="1"/>
              <a:t>Scheubel</a:t>
            </a:r>
            <a:r>
              <a:rPr lang="en-US" dirty="0"/>
              <a:t> published such a text, again in Latin. </a:t>
            </a:r>
            <a:endParaRPr lang="en-US" dirty="0" smtClean="0"/>
          </a:p>
          <a:p>
            <a:r>
              <a:rPr lang="en-US" dirty="0" smtClean="0"/>
              <a:t>This </a:t>
            </a:r>
            <a:r>
              <a:rPr lang="en-US" dirty="0"/>
              <a:t>work, </a:t>
            </a:r>
            <a:r>
              <a:rPr lang="en-US" dirty="0" err="1"/>
              <a:t>Algebrae</a:t>
            </a:r>
            <a:r>
              <a:rPr lang="en-US" dirty="0"/>
              <a:t> </a:t>
            </a:r>
            <a:r>
              <a:rPr lang="en-US" dirty="0" err="1"/>
              <a:t>compendiosa</a:t>
            </a:r>
            <a:r>
              <a:rPr lang="en-US" dirty="0"/>
              <a:t> </a:t>
            </a:r>
            <a:r>
              <a:rPr lang="en-US" dirty="0" err="1"/>
              <a:t>facilisque</a:t>
            </a:r>
            <a:r>
              <a:rPr lang="en-US" dirty="0"/>
              <a:t> </a:t>
            </a:r>
            <a:r>
              <a:rPr lang="en-US" dirty="0" err="1"/>
              <a:t>descriptio</a:t>
            </a:r>
            <a:r>
              <a:rPr lang="en-US" dirty="0"/>
              <a:t> was printed, however, in France and was the ﬁrst algebra work printed there, with the exception of de la Roche’s version of </a:t>
            </a:r>
            <a:r>
              <a:rPr lang="en-US" dirty="0" err="1"/>
              <a:t>Chuquet’s</a:t>
            </a:r>
            <a:r>
              <a:rPr lang="en-US" dirty="0"/>
              <a:t> </a:t>
            </a:r>
            <a:r>
              <a:rPr lang="en-US" dirty="0" err="1"/>
              <a:t>Triparty</a:t>
            </a:r>
            <a:r>
              <a:rPr lang="en-US" dirty="0" smtClean="0"/>
              <a:t>.</a:t>
            </a:r>
            <a:endParaRPr lang="el-GR" dirty="0"/>
          </a:p>
        </p:txBody>
      </p:sp>
    </p:spTree>
    <p:extLst>
      <p:ext uri="{BB962C8B-B14F-4D97-AF65-F5344CB8AC3E}">
        <p14:creationId xmlns:p14="http://schemas.microsoft.com/office/powerpoint/2010/main" val="2081570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Combining second degree equations </a:t>
            </a:r>
            <a:r>
              <a:rPr lang="en-US" dirty="0" smtClean="0"/>
              <a:t>(4/4)</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55254" y="1700808"/>
            <a:ext cx="8033492" cy="3600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24264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900" dirty="0"/>
              <a:t>Algebra in England Robert </a:t>
            </a:r>
            <a:r>
              <a:rPr lang="en-US" sz="3900" dirty="0" err="1"/>
              <a:t>Recorde</a:t>
            </a:r>
            <a:r>
              <a:rPr lang="en-US" sz="3900" dirty="0"/>
              <a:t> (1510–1558) (1/4)</a:t>
            </a:r>
            <a:endParaRPr lang="el-GR" sz="39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346023" y="1916832"/>
            <a:ext cx="8451954" cy="208823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78559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900" dirty="0"/>
              <a:t>Algebra in England Robert </a:t>
            </a:r>
            <a:r>
              <a:rPr lang="en-US" sz="3900" dirty="0" err="1"/>
              <a:t>Recorde</a:t>
            </a:r>
            <a:r>
              <a:rPr lang="en-US" sz="3900" dirty="0"/>
              <a:t> (1510–1558) (2/4)</a:t>
            </a:r>
            <a:endParaRPr lang="el-GR" sz="39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731862" y="1916832"/>
            <a:ext cx="7680276" cy="199405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5992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Η Άλγεβρα της Αναγέννησης</a:t>
            </a:r>
            <a:endParaRPr lang="el-GR" dirty="0"/>
          </a:p>
        </p:txBody>
      </p:sp>
      <p:sp>
        <p:nvSpPr>
          <p:cNvPr id="5" name="Υπότιτλος 4"/>
          <p:cNvSpPr>
            <a:spLocks noGrp="1"/>
          </p:cNvSpPr>
          <p:nvPr>
            <p:ph type="subTitle" idx="1"/>
          </p:nvPr>
        </p:nvSpPr>
        <p:spPr/>
        <p:txBody>
          <a:bodyPr/>
          <a:lstStyle/>
          <a:p>
            <a:pPr algn="l"/>
            <a:r>
              <a:rPr lang="el-GR" dirty="0" smtClean="0"/>
              <a:t>Η Άλγεβρα στην Γαλλία, Γερμανία, Αγγλία και Πορτογαλία</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900" dirty="0"/>
              <a:t>Algebra in England Robert </a:t>
            </a:r>
            <a:r>
              <a:rPr lang="en-US" sz="3900" dirty="0" err="1"/>
              <a:t>Recorde</a:t>
            </a:r>
            <a:r>
              <a:rPr lang="en-US" sz="3900" dirty="0"/>
              <a:t> (1510–1558) (3/4)</a:t>
            </a:r>
            <a:endParaRPr lang="el-GR" sz="39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09872" y="1988840"/>
            <a:ext cx="8206889" cy="195550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27600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900" dirty="0"/>
              <a:t>Algebra in England Robert </a:t>
            </a:r>
            <a:r>
              <a:rPr lang="en-US" sz="3900" dirty="0" err="1"/>
              <a:t>Recorde</a:t>
            </a:r>
            <a:r>
              <a:rPr lang="en-US" sz="3900" dirty="0"/>
              <a:t> (1510–1558) (4/4)</a:t>
            </a:r>
            <a:endParaRPr lang="el-GR" sz="3900"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609180" y="1772816"/>
            <a:ext cx="7925640" cy="309634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40972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Algebra in Portugal</a:t>
            </a:r>
            <a:endParaRPr lang="el-GR" dirty="0"/>
          </a:p>
        </p:txBody>
      </p:sp>
      <p:sp>
        <p:nvSpPr>
          <p:cNvPr id="3" name="Θέση περιεχομένου 2"/>
          <p:cNvSpPr>
            <a:spLocks noGrp="1"/>
          </p:cNvSpPr>
          <p:nvPr>
            <p:ph idx="1"/>
          </p:nvPr>
        </p:nvSpPr>
        <p:spPr/>
        <p:txBody>
          <a:bodyPr/>
          <a:lstStyle/>
          <a:p>
            <a:r>
              <a:rPr lang="en-US" dirty="0"/>
              <a:t>Pedro </a:t>
            </a:r>
            <a:r>
              <a:rPr lang="en-US" dirty="0" err="1"/>
              <a:t>Nunes</a:t>
            </a:r>
            <a:r>
              <a:rPr lang="en-US" dirty="0"/>
              <a:t> </a:t>
            </a:r>
            <a:r>
              <a:rPr lang="el-GR" dirty="0"/>
              <a:t>(1502–1578</a:t>
            </a:r>
            <a:r>
              <a:rPr lang="el-GR" dirty="0" smtClean="0"/>
              <a:t>)</a:t>
            </a:r>
            <a:endParaRPr lang="el-GR" dirty="0"/>
          </a:p>
        </p:txBody>
      </p:sp>
    </p:spTree>
    <p:extLst>
      <p:ext uri="{BB962C8B-B14F-4D97-AF65-F5344CB8AC3E}">
        <p14:creationId xmlns:p14="http://schemas.microsoft.com/office/powerpoint/2010/main" val="2749351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dirty="0"/>
              <a:t>Η Άλγεβρα στην Γαλλία, Γερμανία, Αγγλία και </a:t>
            </a:r>
            <a:r>
              <a:rPr lang="el-GR" dirty="0" smtClean="0"/>
              <a:t>Πορτογαλία</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3569255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«Ιστορία Νεότερων Μαθηματικών, Η Άλγεβρα της </a:t>
            </a:r>
            <a:r>
              <a:rPr lang="el-GR" sz="2000" dirty="0" smtClean="0"/>
              <a:t>Αναγέννησης». </a:t>
            </a:r>
            <a:r>
              <a:rPr lang="el-GR" sz="2000" dirty="0"/>
              <a:t>Έκδοση: 1.0. Αθήνα </a:t>
            </a:r>
            <a:r>
              <a:rPr lang="el-GR" sz="2000" dirty="0" smtClean="0"/>
              <a:t>2015. </a:t>
            </a:r>
            <a:r>
              <a:rPr lang="el-GR" sz="2000" dirty="0"/>
              <a:t>Διαθέσιμο από τη δικτυακή διεύθυνση: </a:t>
            </a:r>
            <a:r>
              <a:rPr lang="en-US" sz="2000" dirty="0"/>
              <a:t>http://opencourses.uoa.gr/courses/MATH113/</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(1/2)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The medieval economy was also changing in northern Europe during the fourteenth and fifteenth centuries, although developments were generally a bit behind those in Italy. And so mathematics texts began to appear there to meet the new needs of the society. We will consider here the work of </a:t>
            </a:r>
            <a:r>
              <a:rPr lang="en-US" b="1" dirty="0"/>
              <a:t>Nicolas </a:t>
            </a:r>
            <a:r>
              <a:rPr lang="en-US" b="1" dirty="0" err="1"/>
              <a:t>Chuquet</a:t>
            </a:r>
            <a:r>
              <a:rPr lang="en-US" b="1" dirty="0"/>
              <a:t> in France, </a:t>
            </a:r>
            <a:r>
              <a:rPr lang="en-US" b="1" dirty="0" err="1"/>
              <a:t>Christoff</a:t>
            </a:r>
            <a:r>
              <a:rPr lang="en-US" b="1" dirty="0"/>
              <a:t> </a:t>
            </a:r>
            <a:r>
              <a:rPr lang="en-US" b="1" dirty="0" err="1"/>
              <a:t>Rudolff</a:t>
            </a:r>
            <a:r>
              <a:rPr lang="en-US" b="1" dirty="0"/>
              <a:t>, Michael </a:t>
            </a:r>
            <a:r>
              <a:rPr lang="en-US" b="1" dirty="0" err="1"/>
              <a:t>Stifel</a:t>
            </a:r>
            <a:r>
              <a:rPr lang="en-US" b="1" dirty="0"/>
              <a:t>, and Johannes </a:t>
            </a:r>
            <a:r>
              <a:rPr lang="en-US" b="1" dirty="0" err="1"/>
              <a:t>Scheubel</a:t>
            </a:r>
            <a:r>
              <a:rPr lang="en-US" b="1" dirty="0"/>
              <a:t> in Germany, Robert </a:t>
            </a:r>
            <a:r>
              <a:rPr lang="en-US" b="1" dirty="0" err="1"/>
              <a:t>Recorde</a:t>
            </a:r>
            <a:r>
              <a:rPr lang="en-US" b="1" dirty="0"/>
              <a:t> in England, and Pedro </a:t>
            </a:r>
            <a:r>
              <a:rPr lang="en-US" b="1" dirty="0" err="1"/>
              <a:t>Nunes</a:t>
            </a:r>
            <a:r>
              <a:rPr lang="en-US" b="1" dirty="0"/>
              <a:t> in Portugal. </a:t>
            </a:r>
            <a:r>
              <a:rPr lang="en-US" dirty="0"/>
              <a:t>There is much similarity among their works in algebra and also similarities between these works and the Italian algebra of the fifteenth century, so it is clear that these mathematicians all had some knowledge of the contemporaneous work elsewhere in Europe, even though explicit reference to the work of others is generally limited or lacking entirely.</a:t>
            </a:r>
          </a:p>
          <a:p>
            <a:r>
              <a:rPr lang="el-GR" dirty="0" smtClean="0"/>
              <a:t>Απουσία Ισπανίας</a:t>
            </a:r>
          </a:p>
          <a:p>
            <a:endParaRPr lang="el-GR" dirty="0"/>
          </a:p>
        </p:txBody>
      </p:sp>
    </p:spTree>
    <p:extLst>
      <p:ext uri="{BB962C8B-B14F-4D97-AF65-F5344CB8AC3E}">
        <p14:creationId xmlns:p14="http://schemas.microsoft.com/office/powerpoint/2010/main" val="104921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1</a:t>
            </a:r>
            <a:r>
              <a:rPr lang="el-GR" sz="2000" dirty="0"/>
              <a:t>: </a:t>
            </a:r>
            <a:r>
              <a:rPr lang="en-US" sz="2000" dirty="0" err="1" smtClean="0"/>
              <a:t>Rudolff’s</a:t>
            </a:r>
            <a:r>
              <a:rPr lang="en-US" sz="2000" dirty="0" smtClean="0"/>
              <a:t> </a:t>
            </a:r>
            <a:r>
              <a:rPr lang="en-US" sz="2000" dirty="0"/>
              <a:t>system for powers of the </a:t>
            </a:r>
            <a:r>
              <a:rPr lang="en-US" sz="2000" dirty="0" smtClean="0"/>
              <a:t>unknown</a:t>
            </a:r>
            <a:r>
              <a:rPr lang="el-GR" sz="2000" dirty="0" smtClean="0"/>
              <a:t>. </a:t>
            </a:r>
            <a:r>
              <a:rPr lang="en-US" sz="2000" dirty="0" smtClean="0"/>
              <a:t>Algebra </a:t>
            </a:r>
            <a:r>
              <a:rPr lang="en-US" sz="2000" dirty="0"/>
              <a:t>in France, Germany, England and </a:t>
            </a:r>
            <a:r>
              <a:rPr lang="en-US" sz="2000" dirty="0" err="1" smtClean="0"/>
              <a:t>Porugal</a:t>
            </a:r>
            <a:r>
              <a:rPr lang="el-GR" sz="2000" dirty="0"/>
              <a:t>.</a:t>
            </a:r>
            <a:endParaRPr lang="en-US" sz="2000" dirty="0"/>
          </a:p>
          <a:p>
            <a:pPr marL="0" indent="0">
              <a:buNone/>
            </a:pPr>
            <a:r>
              <a:rPr lang="el-GR" sz="2000" b="1" dirty="0"/>
              <a:t>Εικόνα 2</a:t>
            </a:r>
            <a:r>
              <a:rPr lang="el-GR" sz="2000" dirty="0"/>
              <a:t>: </a:t>
            </a:r>
            <a:r>
              <a:rPr lang="en-US" sz="2000" dirty="0" smtClean="0"/>
              <a:t>Fig</a:t>
            </a:r>
            <a:r>
              <a:rPr lang="en-US" sz="2000" dirty="0"/>
              <a:t>. </a:t>
            </a:r>
            <a:r>
              <a:rPr lang="en-US" sz="2000" dirty="0" smtClean="0"/>
              <a:t>5</a:t>
            </a:r>
            <a:r>
              <a:rPr lang="el-GR" sz="2000" dirty="0" smtClean="0"/>
              <a:t>8,</a:t>
            </a:r>
            <a:r>
              <a:rPr lang="el-GR" sz="2000" dirty="0"/>
              <a:t> </a:t>
            </a:r>
            <a:r>
              <a:rPr lang="en-US" sz="2000" dirty="0"/>
              <a:t>f</a:t>
            </a:r>
            <a:r>
              <a:rPr lang="en-US" sz="2000" dirty="0" smtClean="0"/>
              <a:t>rom </a:t>
            </a:r>
            <a:r>
              <a:rPr lang="en-US" sz="2000" dirty="0" err="1"/>
              <a:t>Rudolff’s</a:t>
            </a:r>
            <a:r>
              <a:rPr lang="en-US" sz="2000" dirty="0"/>
              <a:t> </a:t>
            </a:r>
            <a:r>
              <a:rPr lang="en-US" sz="2000" dirty="0" err="1" smtClean="0"/>
              <a:t>Coss</a:t>
            </a:r>
            <a:r>
              <a:rPr lang="en-US" sz="2000" smtClean="0"/>
              <a:t>.</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(2/2)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But each of them also seems to have some original material. It appears that the knowledge of Islamic algebra had spread widely in Europe by the fifteenth </a:t>
            </a:r>
            <a:r>
              <a:rPr lang="en-US" dirty="0" smtClean="0"/>
              <a:t>century.</a:t>
            </a:r>
            <a:endParaRPr lang="el-GR" dirty="0" smtClean="0"/>
          </a:p>
          <a:p>
            <a:r>
              <a:rPr lang="en-US" dirty="0" smtClean="0"/>
              <a:t>Each </a:t>
            </a:r>
            <a:r>
              <a:rPr lang="en-US" dirty="0"/>
              <a:t>person attempting to write new works used this material and works in algebra from elsewhere in Europe, adapted them to fit the circumstances of his own country, and introduced some of his own new ideas. </a:t>
            </a:r>
            <a:endParaRPr lang="el-GR" dirty="0" smtClean="0"/>
          </a:p>
          <a:p>
            <a:r>
              <a:rPr lang="en-US" dirty="0" smtClean="0"/>
              <a:t>By </a:t>
            </a:r>
            <a:r>
              <a:rPr lang="en-US" dirty="0"/>
              <a:t>the late sixteenth century, with the spread of printing, new ideas could circulate more rapidly throughout the continent, and those generally felt to be most important were absorbed into a new European algebra</a:t>
            </a:r>
            <a:r>
              <a:rPr lang="en-US" dirty="0" smtClean="0"/>
              <a:t>.</a:t>
            </a:r>
            <a:endParaRPr lang="el-GR" dirty="0"/>
          </a:p>
        </p:txBody>
      </p:sp>
    </p:spTree>
    <p:extLst>
      <p:ext uri="{BB962C8B-B14F-4D97-AF65-F5344CB8AC3E}">
        <p14:creationId xmlns:p14="http://schemas.microsoft.com/office/powerpoint/2010/main" val="3594338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Algebra in France, Nicolas </a:t>
            </a:r>
            <a:r>
              <a:rPr lang="en-US" sz="3200" dirty="0" err="1"/>
              <a:t>Chuquet</a:t>
            </a:r>
            <a:r>
              <a:rPr lang="en-US" sz="3200" dirty="0"/>
              <a:t> (c. 1450-c.</a:t>
            </a:r>
            <a:r>
              <a:rPr lang="el-GR" sz="3200" dirty="0"/>
              <a:t> </a:t>
            </a:r>
            <a:r>
              <a:rPr lang="en-US" sz="3200" dirty="0"/>
              <a:t>1494)</a:t>
            </a:r>
            <a:r>
              <a:rPr lang="el-GR" sz="3200" dirty="0"/>
              <a:t> (1/2)</a:t>
            </a:r>
          </a:p>
        </p:txBody>
      </p:sp>
      <p:sp>
        <p:nvSpPr>
          <p:cNvPr id="3" name="Θέση περιεχομένου 2"/>
          <p:cNvSpPr>
            <a:spLocks noGrp="1"/>
          </p:cNvSpPr>
          <p:nvPr>
            <p:ph idx="1"/>
          </p:nvPr>
        </p:nvSpPr>
        <p:spPr/>
        <p:txBody>
          <a:bodyPr>
            <a:normAutofit fontScale="62500" lnSpcReduction="20000"/>
          </a:bodyPr>
          <a:lstStyle/>
          <a:p>
            <a:r>
              <a:rPr lang="en-US" dirty="0"/>
              <a:t>Nicolas </a:t>
            </a:r>
            <a:r>
              <a:rPr lang="en-US" dirty="0" err="1"/>
              <a:t>Chuquet</a:t>
            </a:r>
            <a:r>
              <a:rPr lang="en-US" dirty="0"/>
              <a:t> (d. 1487) was a </a:t>
            </a:r>
            <a:r>
              <a:rPr lang="en-US" b="1" dirty="0"/>
              <a:t>French physician </a:t>
            </a:r>
            <a:r>
              <a:rPr lang="en-US" dirty="0"/>
              <a:t>who wrote his mathematical treatise in Lyon near the end of his life. Lyon in the late fifteenth century was a thriving commercial community with a growing need, as in the Italian cities, for practical mathematics. It was probably to meet this need that </a:t>
            </a:r>
            <a:r>
              <a:rPr lang="en-US" dirty="0" err="1"/>
              <a:t>Chuquet</a:t>
            </a:r>
            <a:r>
              <a:rPr lang="en-US" dirty="0"/>
              <a:t> composed his </a:t>
            </a:r>
            <a:r>
              <a:rPr lang="en-US" i="1" dirty="0" err="1"/>
              <a:t>Triparty</a:t>
            </a:r>
            <a:r>
              <a:rPr lang="en-US" i="1" dirty="0"/>
              <a:t> (</a:t>
            </a:r>
            <a:r>
              <a:rPr lang="fr-FR" i="1" dirty="0"/>
              <a:t>Le </a:t>
            </a:r>
            <a:r>
              <a:rPr lang="fr-FR" i="1" dirty="0" err="1"/>
              <a:t>Triparty</a:t>
            </a:r>
            <a:r>
              <a:rPr lang="fr-FR" i="1" dirty="0"/>
              <a:t> en la Science des Nombres par Maistre Nicolas Chuquet Parisien</a:t>
            </a:r>
            <a:r>
              <a:rPr lang="en-US" i="1" dirty="0"/>
              <a:t>) in 1484, a work on arithmetic </a:t>
            </a:r>
            <a:r>
              <a:rPr lang="en-US" dirty="0"/>
              <a:t>and algebra in three parts, followed by three related works containing problems in various fields in which the rules established in the </a:t>
            </a:r>
            <a:r>
              <a:rPr lang="en-US" i="1" dirty="0" err="1"/>
              <a:t>Triparty</a:t>
            </a:r>
            <a:r>
              <a:rPr lang="en-US" i="1" dirty="0"/>
              <a:t> are used. </a:t>
            </a:r>
            <a:endParaRPr lang="el-GR" i="1" dirty="0" smtClean="0"/>
          </a:p>
          <a:p>
            <a:r>
              <a:rPr lang="en-US" i="1" dirty="0" smtClean="0"/>
              <a:t>These </a:t>
            </a:r>
            <a:r>
              <a:rPr lang="en-US" i="1" dirty="0"/>
              <a:t>supplementary problems </a:t>
            </a:r>
            <a:r>
              <a:rPr lang="en-US" dirty="0"/>
              <a:t>show many similarities to the problems in Italian abacus works, but the </a:t>
            </a:r>
            <a:r>
              <a:rPr lang="en-US" i="1" dirty="0" err="1"/>
              <a:t>Triparty</a:t>
            </a:r>
            <a:r>
              <a:rPr lang="en-US" i="1" dirty="0"/>
              <a:t> itself is on a </a:t>
            </a:r>
            <a:r>
              <a:rPr lang="en-US" dirty="0"/>
              <a:t>somewhat different level in that it is a text in mathematics itself. Most of the mathematics in it was certainly known to the Islamic algebraists and also to Leonardo of Pisa. Nevertheless, since it is the first detailed algebra in fifteenth-century France, we will consider some of its important ideas</a:t>
            </a:r>
            <a:r>
              <a:rPr lang="en-US" dirty="0" smtClean="0"/>
              <a:t>.</a:t>
            </a:r>
            <a:endParaRPr lang="el-GR" dirty="0"/>
          </a:p>
        </p:txBody>
      </p:sp>
    </p:spTree>
    <p:extLst>
      <p:ext uri="{BB962C8B-B14F-4D97-AF65-F5344CB8AC3E}">
        <p14:creationId xmlns:p14="http://schemas.microsoft.com/office/powerpoint/2010/main" val="442351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600" dirty="0"/>
              <a:t>Algebra in France, Nicolas </a:t>
            </a:r>
            <a:r>
              <a:rPr lang="en-US" sz="3600" dirty="0" err="1"/>
              <a:t>Chuquet</a:t>
            </a:r>
            <a:r>
              <a:rPr lang="en-US" sz="3600" dirty="0"/>
              <a:t> (c. 1450-c.</a:t>
            </a:r>
            <a:r>
              <a:rPr lang="el-GR" sz="3600" dirty="0"/>
              <a:t> </a:t>
            </a:r>
            <a:r>
              <a:rPr lang="en-US" sz="3600" dirty="0"/>
              <a:t>1494)</a:t>
            </a:r>
            <a:r>
              <a:rPr lang="el-GR" sz="3600" dirty="0"/>
              <a:t> (2/2)</a:t>
            </a:r>
          </a:p>
        </p:txBody>
      </p:sp>
      <p:sp>
        <p:nvSpPr>
          <p:cNvPr id="3" name="Θέση περιεχομένου 2"/>
          <p:cNvSpPr>
            <a:spLocks noGrp="1"/>
          </p:cNvSpPr>
          <p:nvPr>
            <p:ph idx="1"/>
          </p:nvPr>
        </p:nvSpPr>
        <p:spPr/>
        <p:txBody>
          <a:bodyPr>
            <a:normAutofit fontScale="85000" lnSpcReduction="20000"/>
          </a:bodyPr>
          <a:lstStyle/>
          <a:p>
            <a:r>
              <a:rPr lang="en-US" dirty="0"/>
              <a:t>The ﬁrst part of the </a:t>
            </a:r>
            <a:r>
              <a:rPr lang="en-US" dirty="0" err="1"/>
              <a:t>Triparty</a:t>
            </a:r>
            <a:r>
              <a:rPr lang="en-US" dirty="0"/>
              <a:t> is concerned with arithmetic. Like the Italian works, it began </a:t>
            </a:r>
            <a:r>
              <a:rPr lang="en-US" dirty="0" smtClean="0"/>
              <a:t>with </a:t>
            </a:r>
            <a:r>
              <a:rPr lang="en-US" dirty="0"/>
              <a:t>a treatment of the Hindu-Arabic place value system and detailed the various algorithms </a:t>
            </a:r>
            <a:r>
              <a:rPr lang="en-US" dirty="0" smtClean="0"/>
              <a:t>for </a:t>
            </a:r>
            <a:r>
              <a:rPr lang="en-US" dirty="0"/>
              <a:t>the basic operations of arithmetic, both with whole numbers and with fractions. </a:t>
            </a:r>
            <a:endParaRPr lang="el-GR" dirty="0" smtClean="0"/>
          </a:p>
          <a:p>
            <a:r>
              <a:rPr lang="en-US" dirty="0" smtClean="0"/>
              <a:t>One of </a:t>
            </a:r>
            <a:r>
              <a:rPr lang="en-US" dirty="0" err="1"/>
              <a:t>Chuquet’s</a:t>
            </a:r>
            <a:r>
              <a:rPr lang="en-US" dirty="0"/>
              <a:t> </a:t>
            </a:r>
            <a:r>
              <a:rPr lang="en-US" dirty="0" smtClean="0"/>
              <a:t>procedures with fractions was a rule “</a:t>
            </a:r>
            <a:r>
              <a:rPr lang="en-US" b="1" dirty="0" smtClean="0"/>
              <a:t>to ﬁnd </a:t>
            </a:r>
            <a:r>
              <a:rPr lang="en-US" b="1" dirty="0"/>
              <a:t>as many numbers </a:t>
            </a:r>
            <a:r>
              <a:rPr lang="en-US" b="1" dirty="0" smtClean="0"/>
              <a:t>intermediate between </a:t>
            </a:r>
            <a:r>
              <a:rPr lang="en-US" b="1" dirty="0"/>
              <a:t>two neighboring numbers as one desires</a:t>
            </a:r>
            <a:r>
              <a:rPr lang="en-US" dirty="0" smtClean="0"/>
              <a:t>.” </a:t>
            </a:r>
            <a:r>
              <a:rPr lang="en-US" dirty="0"/>
              <a:t>His idea was that to ﬁnd a fraction </a:t>
            </a:r>
            <a:r>
              <a:rPr lang="en-US" dirty="0" smtClean="0"/>
              <a:t>between </a:t>
            </a:r>
            <a:r>
              <a:rPr lang="en-US" dirty="0"/>
              <a:t>two fractions, one simply adds the numerators and adds the denominators</a:t>
            </a:r>
            <a:r>
              <a:rPr lang="en-US" dirty="0" smtClean="0"/>
              <a:t>.</a:t>
            </a:r>
            <a:endParaRPr lang="el-GR" dirty="0"/>
          </a:p>
        </p:txBody>
      </p:sp>
    </p:spTree>
    <p:extLst>
      <p:ext uri="{BB962C8B-B14F-4D97-AF65-F5344CB8AC3E}">
        <p14:creationId xmlns:p14="http://schemas.microsoft.com/office/powerpoint/2010/main" val="4285511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Regula</a:t>
            </a:r>
            <a:r>
              <a:rPr lang="en-US" dirty="0" smtClean="0"/>
              <a:t> </a:t>
            </a:r>
            <a:r>
              <a:rPr lang="en-US" dirty="0" err="1" smtClean="0"/>
              <a:t>Falsi</a:t>
            </a:r>
            <a:r>
              <a:rPr lang="en-US" dirty="0" smtClean="0"/>
              <a:t> (1/3)</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07924" y="1700808"/>
            <a:ext cx="8128152" cy="193527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2972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2804</TotalTime>
  <Words>2567</Words>
  <Application>Microsoft Office PowerPoint</Application>
  <PresentationFormat>Προβολή στην οθόνη (4:3)</PresentationFormat>
  <Paragraphs>160</Paragraphs>
  <Slides>50</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50</vt:i4>
      </vt:variant>
    </vt:vector>
  </HeadingPairs>
  <TitlesOfParts>
    <vt:vector size="56" baseType="lpstr">
      <vt:lpstr>ＭＳ Ｐゴシック</vt:lpstr>
      <vt:lpstr>Arial</vt:lpstr>
      <vt:lpstr>Calibri</vt:lpstr>
      <vt:lpstr>Cambria Math</vt:lpstr>
      <vt:lpstr>Wingdings</vt:lpstr>
      <vt:lpstr>Θέμα του Office</vt:lpstr>
      <vt:lpstr>Ιστορία νεότερων Μαθηματικών</vt:lpstr>
      <vt:lpstr>Περιγραφή Ενότητας</vt:lpstr>
      <vt:lpstr>Περιεχόμενα Υποενότητας</vt:lpstr>
      <vt:lpstr>Η Άλγεβρα της Αναγέννησης</vt:lpstr>
      <vt:lpstr>Εισαγωγή (1/2)</vt:lpstr>
      <vt:lpstr>Εισαγωγή (2/2)</vt:lpstr>
      <vt:lpstr>Algebra in France, Nicolas Chuquet (c. 1450-c. 1494) (1/2)</vt:lpstr>
      <vt:lpstr>Algebra in France, Nicolas Chuquet (c. 1450-c. 1494) (2/2)</vt:lpstr>
      <vt:lpstr>Regula Falsi (1/3)</vt:lpstr>
      <vt:lpstr>Regula Falsi (2/3)</vt:lpstr>
      <vt:lpstr>Regula Falsi (3/3)</vt:lpstr>
      <vt:lpstr> Greek Dichotomy (1/2)</vt:lpstr>
      <vt:lpstr>Greek Dichotomy (2/2)</vt:lpstr>
      <vt:lpstr>Σύμβολα Ριζικών</vt:lpstr>
      <vt:lpstr>Exponent, actual negative numbers (1/2)</vt:lpstr>
      <vt:lpstr>Exponent, actual negative numbers (2/2)</vt:lpstr>
      <vt:lpstr>Ελαφρά επέκτασις</vt:lpstr>
      <vt:lpstr>Rejection of Negatives (1/2)</vt:lpstr>
      <vt:lpstr>Rejection of Negatives (2/2)</vt:lpstr>
      <vt:lpstr>Algebra Germany (1/4)</vt:lpstr>
      <vt:lpstr>Algebra Germany (2/4)</vt:lpstr>
      <vt:lpstr>Algebra Germany (3/4)</vt:lpstr>
      <vt:lpstr>Algebra Germany (4/4)</vt:lpstr>
      <vt:lpstr>Cajori History of Mathematical Notations 1 and 2, p. 134 (1/2)</vt:lpstr>
      <vt:lpstr>Cajori History of Mathematical Notations 1 and 2, p. 134 (2/2)</vt:lpstr>
      <vt:lpstr>Sursolidum, Rosenfeld Shenitzer Grant History Of Non Euclidean Geometry.djvu, p. 158 (1/2)</vt:lpstr>
      <vt:lpstr>Sursolidum, Rosenfeld Shenitzer Grant History Of Non Euclidean Geometry.djvu, p. 158 (2/2)</vt:lpstr>
      <vt:lpstr>“+” και  “-”</vt:lpstr>
      <vt:lpstr>Rudolff’s symbol (1/5)</vt:lpstr>
      <vt:lpstr>Rudolff’s symbol (2/5)</vt:lpstr>
      <vt:lpstr>Rudolff’s symbol (3/5)</vt:lpstr>
      <vt:lpstr>Rudolff’s symbol (4/5)</vt:lpstr>
      <vt:lpstr>Rudolff’s symbol (5/5)</vt:lpstr>
      <vt:lpstr>Combining second degree equations (1/4)</vt:lpstr>
      <vt:lpstr>Combining second degree equations (2/4)</vt:lpstr>
      <vt:lpstr>Combining second degree equations (3/4)</vt:lpstr>
      <vt:lpstr>Combining second degree equations (4/4)</vt:lpstr>
      <vt:lpstr>Algebra in England Robert Recorde (1510–1558) (1/4)</vt:lpstr>
      <vt:lpstr>Algebra in England Robert Recorde (1510–1558) (2/4)</vt:lpstr>
      <vt:lpstr>Algebra in England Robert Recorde (1510–1558) (3/4)</vt:lpstr>
      <vt:lpstr>Algebra in England Robert Recorde (1510–1558) (4/4)</vt:lpstr>
      <vt:lpstr>Algebra in Portugal</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325</cp:revision>
  <dcterms:created xsi:type="dcterms:W3CDTF">2012-09-06T09:03:05Z</dcterms:created>
  <dcterms:modified xsi:type="dcterms:W3CDTF">2015-07-16T10:02:45Z</dcterms:modified>
</cp:coreProperties>
</file>