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62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265" r:id="rId14"/>
    <p:sldId id="311" r:id="rId15"/>
    <p:sldId id="312" r:id="rId16"/>
    <p:sldId id="313" r:id="rId17"/>
    <p:sldId id="314" r:id="rId18"/>
    <p:sldId id="316" r:id="rId19"/>
    <p:sldId id="317" r:id="rId20"/>
    <p:sldId id="318" r:id="rId21"/>
    <p:sldId id="315" r:id="rId22"/>
    <p:sldId id="319" r:id="rId23"/>
    <p:sldId id="320" r:id="rId24"/>
    <p:sldId id="321" r:id="rId25"/>
    <p:sldId id="280" r:id="rId26"/>
    <p:sldId id="290" r:id="rId27"/>
    <p:sldId id="295" r:id="rId28"/>
    <p:sldId id="299" r:id="rId29"/>
    <p:sldId id="292" r:id="rId30"/>
    <p:sldId id="291" r:id="rId31"/>
    <p:sldId id="294" r:id="rId3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2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265"/>
            <p14:sldId id="311"/>
            <p14:sldId id="312"/>
            <p14:sldId id="313"/>
            <p14:sldId id="314"/>
            <p14:sldId id="316"/>
            <p14:sldId id="317"/>
            <p14:sldId id="318"/>
            <p14:sldId id="315"/>
            <p14:sldId id="319"/>
            <p14:sldId id="320"/>
            <p14:sldId id="321"/>
            <p14:sldId id="280"/>
            <p14:sldId id="290"/>
            <p14:sldId id="295"/>
            <p14:sldId id="299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80" d="100"/>
          <a:sy n="80" d="100"/>
        </p:scale>
        <p:origin x="124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8/6/2015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37989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  <a:ea typeface="+mn-ea"/>
                <a:cs typeface="+mn-cs"/>
              </a:rPr>
              <a:t>Εισαγωγή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  <a:ea typeface="+mn-ea"/>
                <a:cs typeface="+mn-cs"/>
              </a:rPr>
              <a:t>Εισαγωγή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smtClean="0">
                <a:solidFill>
                  <a:srgbClr val="5075BC"/>
                </a:solidFill>
              </a:rPr>
              <a:t>Λειτουργική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1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Εισαγωγή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l-GR" sz="2800" dirty="0" smtClean="0"/>
              <a:t>Γεώργιος Φίλιας</a:t>
            </a:r>
          </a:p>
          <a:p>
            <a:r>
              <a:rPr lang="el-GR" sz="2800" dirty="0" smtClean="0"/>
              <a:t>Θεολογική Σχολή</a:t>
            </a:r>
          </a:p>
          <a:p>
            <a:r>
              <a:rPr lang="el-GR" sz="2800" dirty="0" smtClean="0"/>
              <a:t>Τμήμα Κοινωνικής Θεολογίας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ΣΤ)  </a:t>
            </a:r>
            <a:r>
              <a:rPr lang="el-GR" dirty="0" smtClean="0"/>
              <a:t>Σύντομη αναφορά σε μεγάλους επιστήμονες της λειτουργικής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sz="2400" b="1" dirty="0"/>
              <a:t>ΟΜΟΔΟΞΟΙ</a:t>
            </a:r>
          </a:p>
          <a:p>
            <a:r>
              <a:rPr lang="el-GR" sz="2400" dirty="0" smtClean="0"/>
              <a:t>Ελλάδα (20</a:t>
            </a:r>
            <a:r>
              <a:rPr lang="el-GR" sz="2400" baseline="30000" dirty="0" smtClean="0"/>
              <a:t>ος</a:t>
            </a:r>
            <a:r>
              <a:rPr lang="el-GR" sz="2400" dirty="0" smtClean="0"/>
              <a:t> αι.): Π. Τρεμπέλας/ Κ.Καλλίνικος/ Δ. Μωραίτης/ Ε. Θεοδώρου/ Π. Ροδόπουλος/ Ι. Φουντούλης.</a:t>
            </a:r>
          </a:p>
          <a:p>
            <a:r>
              <a:rPr lang="el-GR" sz="2400" dirty="0" smtClean="0"/>
              <a:t> Ρωσσία: </a:t>
            </a:r>
            <a:r>
              <a:rPr lang="en-US" sz="2400" dirty="0" smtClean="0"/>
              <a:t>A. </a:t>
            </a:r>
            <a:r>
              <a:rPr lang="ru-RU" sz="2400" dirty="0" smtClean="0"/>
              <a:t>Almazov</a:t>
            </a:r>
            <a:r>
              <a:rPr lang="el-GR" sz="2400" dirty="0" smtClean="0"/>
              <a:t>, </a:t>
            </a:r>
            <a:r>
              <a:rPr lang="en-US" sz="2400" dirty="0" smtClean="0"/>
              <a:t>N. </a:t>
            </a:r>
            <a:r>
              <a:rPr lang="ru-RU" sz="2400" dirty="0" smtClean="0"/>
              <a:t>Krasnoseltsev</a:t>
            </a:r>
            <a:r>
              <a:rPr lang="en-US" sz="2400" dirty="0" smtClean="0"/>
              <a:t>, A. </a:t>
            </a:r>
            <a:r>
              <a:rPr lang="ru-RU" sz="2400" dirty="0" smtClean="0"/>
              <a:t>Dmitriewskij</a:t>
            </a:r>
            <a:r>
              <a:rPr lang="en-US" sz="2400" dirty="0" smtClean="0"/>
              <a:t>, A.P. </a:t>
            </a:r>
            <a:r>
              <a:rPr lang="ru-RU" sz="2400" dirty="0" smtClean="0"/>
              <a:t>Maltzew</a:t>
            </a:r>
            <a:r>
              <a:rPr lang="en-US" sz="2400" dirty="0" smtClean="0"/>
              <a:t>, N.D. </a:t>
            </a:r>
            <a:r>
              <a:rPr lang="ru-RU" sz="2400" dirty="0" smtClean="0"/>
              <a:t>Uspenskij</a:t>
            </a:r>
            <a:r>
              <a:rPr lang="el-GR" sz="2400" dirty="0" smtClean="0"/>
              <a:t> (19</a:t>
            </a:r>
            <a:r>
              <a:rPr lang="el-GR" sz="2400" baseline="30000" dirty="0" smtClean="0"/>
              <a:t>ος</a:t>
            </a:r>
            <a:r>
              <a:rPr lang="el-GR" sz="2400" dirty="0" smtClean="0"/>
              <a:t> αι.)/ </a:t>
            </a:r>
            <a:r>
              <a:rPr lang="en-US" sz="2400" dirty="0" smtClean="0"/>
              <a:t>J. </a:t>
            </a:r>
            <a:r>
              <a:rPr lang="ru-RU" sz="2400" dirty="0" smtClean="0"/>
              <a:t>Karabinow</a:t>
            </a:r>
            <a:r>
              <a:rPr lang="en-US" sz="2400" dirty="0" smtClean="0"/>
              <a:t>, P. </a:t>
            </a:r>
            <a:r>
              <a:rPr lang="ru-RU" sz="2400" dirty="0" smtClean="0"/>
              <a:t>Evdokimov</a:t>
            </a:r>
            <a:r>
              <a:rPr lang="en-US" sz="2400" dirty="0" smtClean="0"/>
              <a:t>, A. </a:t>
            </a:r>
            <a:r>
              <a:rPr lang="ru-RU" sz="2400" dirty="0" smtClean="0"/>
              <a:t>Schmemann</a:t>
            </a:r>
            <a:r>
              <a:rPr lang="el-GR" sz="2400" dirty="0" smtClean="0"/>
              <a:t> (20</a:t>
            </a:r>
            <a:r>
              <a:rPr lang="el-GR" sz="2400" baseline="30000" dirty="0" smtClean="0"/>
              <a:t>ος</a:t>
            </a:r>
            <a:r>
              <a:rPr lang="el-GR" sz="2400" dirty="0" smtClean="0"/>
              <a:t> αι.)</a:t>
            </a:r>
            <a:r>
              <a:rPr lang="en-US" sz="2400" dirty="0" smtClean="0"/>
              <a:t>.</a:t>
            </a:r>
            <a:endParaRPr lang="el-GR" sz="2400" dirty="0" smtClean="0"/>
          </a:p>
          <a:p>
            <a:r>
              <a:rPr lang="el-GR" sz="2400" dirty="0" smtClean="0"/>
              <a:t>Ρουμανία (20</a:t>
            </a:r>
            <a:r>
              <a:rPr lang="el-GR" sz="2400" baseline="30000" dirty="0" smtClean="0"/>
              <a:t>ος</a:t>
            </a:r>
            <a:r>
              <a:rPr lang="el-GR" sz="2400" dirty="0" smtClean="0"/>
              <a:t> αι.): </a:t>
            </a:r>
            <a:r>
              <a:rPr lang="en-US" sz="2400" dirty="0" smtClean="0"/>
              <a:t>E. </a:t>
            </a:r>
            <a:r>
              <a:rPr lang="ro-RO" sz="2400" dirty="0" smtClean="0"/>
              <a:t>Braniste</a:t>
            </a:r>
            <a:r>
              <a:rPr lang="en-US" sz="2400" dirty="0" smtClean="0"/>
              <a:t>.</a:t>
            </a:r>
            <a:endParaRPr lang="el-GR" sz="2400" dirty="0" smtClean="0"/>
          </a:p>
          <a:p>
            <a:r>
              <a:rPr lang="el-GR" sz="2400" dirty="0" smtClean="0"/>
              <a:t>Βουλγαρία (20</a:t>
            </a:r>
            <a:r>
              <a:rPr lang="el-GR" sz="2400" baseline="30000" dirty="0" smtClean="0"/>
              <a:t>ος</a:t>
            </a:r>
            <a:r>
              <a:rPr lang="el-GR" sz="2400" dirty="0" smtClean="0"/>
              <a:t> αι.): </a:t>
            </a:r>
            <a:r>
              <a:rPr lang="en-US" sz="2400" dirty="0" smtClean="0"/>
              <a:t>I. </a:t>
            </a:r>
            <a:r>
              <a:rPr lang="bg-BG" sz="2400" dirty="0" smtClean="0"/>
              <a:t>Goschef</a:t>
            </a:r>
            <a:r>
              <a:rPr lang="en-US" sz="2400" dirty="0" smtClean="0"/>
              <a:t>.</a:t>
            </a:r>
            <a:endParaRPr lang="el-GR" sz="2400" dirty="0" smtClean="0"/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r>
              <a:rPr lang="el-GR" sz="2400" b="1" dirty="0" smtClean="0"/>
              <a:t>ΕΤΕΡΟΔΟΞΟΙ</a:t>
            </a:r>
            <a:endParaRPr lang="el-GR" sz="2400" b="1" dirty="0"/>
          </a:p>
          <a:p>
            <a:pPr>
              <a:buNone/>
            </a:pPr>
            <a:r>
              <a:rPr lang="el-GR" sz="2400" dirty="0"/>
              <a:t> 20</a:t>
            </a:r>
            <a:r>
              <a:rPr lang="el-GR" sz="2400" baseline="30000" dirty="0"/>
              <a:t>ος</a:t>
            </a:r>
            <a:r>
              <a:rPr lang="el-GR" sz="2400" dirty="0"/>
              <a:t> αι.:</a:t>
            </a:r>
            <a:r>
              <a:rPr lang="en-US" sz="2400" dirty="0"/>
              <a:t> H. </a:t>
            </a:r>
            <a:r>
              <a:rPr lang="en-US" sz="2400" dirty="0" err="1"/>
              <a:t>Lietzmann</a:t>
            </a:r>
            <a:r>
              <a:rPr lang="en-US" sz="2400" dirty="0"/>
              <a:t>/ O. </a:t>
            </a:r>
            <a:r>
              <a:rPr lang="en-US" sz="2400" dirty="0" err="1"/>
              <a:t>Casel</a:t>
            </a:r>
            <a:r>
              <a:rPr lang="en-US" sz="2400" dirty="0"/>
              <a:t>/  F. </a:t>
            </a:r>
            <a:r>
              <a:rPr lang="en-US" sz="2400" dirty="0" err="1"/>
              <a:t>Cabrol</a:t>
            </a:r>
            <a:r>
              <a:rPr lang="en-US" sz="2400" dirty="0"/>
              <a:t>/  H. </a:t>
            </a:r>
            <a:r>
              <a:rPr lang="en-US" sz="2400" dirty="0" err="1"/>
              <a:t>Leclecq</a:t>
            </a:r>
            <a:r>
              <a:rPr lang="en-US" sz="2400" dirty="0"/>
              <a:t>/  A. </a:t>
            </a:r>
            <a:r>
              <a:rPr lang="en-US" sz="2400" dirty="0" err="1"/>
              <a:t>Baumstark</a:t>
            </a:r>
            <a:r>
              <a:rPr lang="en-US" sz="2400" dirty="0"/>
              <a:t>/  B. </a:t>
            </a:r>
            <a:r>
              <a:rPr lang="en-US" sz="2400" dirty="0" err="1"/>
              <a:t>Botte</a:t>
            </a:r>
            <a:r>
              <a:rPr lang="en-US" sz="2400" dirty="0"/>
              <a:t>/  L. Boyer/  B. </a:t>
            </a:r>
            <a:r>
              <a:rPr lang="en-US" sz="2400" dirty="0" err="1"/>
              <a:t>Capelle</a:t>
            </a:r>
            <a:r>
              <a:rPr lang="en-US" sz="2400" dirty="0"/>
              <a:t>/  I.H. </a:t>
            </a:r>
            <a:r>
              <a:rPr lang="en-US" sz="2400" dirty="0" err="1"/>
              <a:t>Dalmais</a:t>
            </a:r>
            <a:r>
              <a:rPr lang="en-US" sz="2400" dirty="0"/>
              <a:t>/  B. Fischer / A. </a:t>
            </a:r>
            <a:r>
              <a:rPr lang="en-US" sz="2400" dirty="0" err="1"/>
              <a:t>Jungmann</a:t>
            </a:r>
            <a:r>
              <a:rPr lang="en-US" sz="2400" dirty="0"/>
              <a:t>/  R. </a:t>
            </a:r>
            <a:r>
              <a:rPr lang="en-US" sz="2400" dirty="0" err="1"/>
              <a:t>Guardini</a:t>
            </a:r>
            <a:r>
              <a:rPr lang="en-US" sz="2400" dirty="0"/>
              <a:t>/  </a:t>
            </a:r>
            <a:r>
              <a:rPr lang="en-US" sz="2400" dirty="0" err="1"/>
              <a:t>P.M.Gy</a:t>
            </a:r>
            <a:r>
              <a:rPr lang="en-US" sz="2400" dirty="0"/>
              <a:t>/  A.G. </a:t>
            </a:r>
            <a:r>
              <a:rPr lang="en-US" sz="2400" dirty="0" err="1"/>
              <a:t>Martimort</a:t>
            </a:r>
            <a:r>
              <a:rPr lang="en-US" sz="2400" dirty="0"/>
              <a:t>/  M. </a:t>
            </a:r>
            <a:r>
              <a:rPr lang="en-US" sz="2400" dirty="0" err="1"/>
              <a:t>Righetti</a:t>
            </a:r>
            <a:r>
              <a:rPr lang="en-US" sz="2400" dirty="0"/>
              <a:t>/  C. Vogel/  G. Dix/  M. </a:t>
            </a:r>
            <a:r>
              <a:rPr lang="en-US" sz="2400" dirty="0" err="1"/>
              <a:t>Arranz</a:t>
            </a:r>
            <a:r>
              <a:rPr lang="en-US" sz="2400" dirty="0"/>
              <a:t>/  G. </a:t>
            </a:r>
            <a:r>
              <a:rPr lang="en-US" sz="2400" dirty="0" err="1"/>
              <a:t>Kretschmar</a:t>
            </a:r>
            <a:r>
              <a:rPr lang="en-US" sz="2400" dirty="0"/>
              <a:t>/  E</a:t>
            </a:r>
            <a:r>
              <a:rPr lang="en-US" sz="2400" dirty="0" smtClean="0"/>
              <a:t>. </a:t>
            </a:r>
            <a:r>
              <a:rPr lang="en-US" sz="2400" dirty="0" err="1" smtClean="0"/>
              <a:t>Lanne</a:t>
            </a:r>
            <a:r>
              <a:rPr lang="en-US" sz="2400" dirty="0"/>
              <a:t>/  F.E</a:t>
            </a:r>
            <a:r>
              <a:rPr lang="en-US" sz="2400" dirty="0" smtClean="0"/>
              <a:t>. </a:t>
            </a:r>
            <a:r>
              <a:rPr lang="en-US" sz="2400" dirty="0" err="1" smtClean="0"/>
              <a:t>Brightman</a:t>
            </a:r>
            <a:r>
              <a:rPr lang="en-US" sz="2400" dirty="0"/>
              <a:t>/  H. </a:t>
            </a:r>
            <a:r>
              <a:rPr lang="en-US" sz="2400" dirty="0" err="1"/>
              <a:t>Mateos</a:t>
            </a:r>
            <a:r>
              <a:rPr lang="en-US" sz="2400" dirty="0"/>
              <a:t>/ R. Taft.  </a:t>
            </a:r>
            <a:r>
              <a:rPr lang="el-GR" sz="2400" dirty="0"/>
              <a:t> </a:t>
            </a:r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89976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Ζ) </a:t>
            </a:r>
            <a:r>
              <a:rPr lang="el-GR" dirty="0" smtClean="0"/>
              <a:t>Επιστημονικές σειρές λειτουργικών μελετών (1 από 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sz="2400" dirty="0" smtClean="0"/>
              <a:t>Archiv für Liturgiewissenschaft, Regensburg, Pustet</a:t>
            </a:r>
            <a:r>
              <a:rPr lang="en-US" sz="2400" dirty="0" smtClean="0"/>
              <a:t>,  </a:t>
            </a:r>
            <a:r>
              <a:rPr lang="en-US" sz="2400" dirty="0"/>
              <a:t>1950 </a:t>
            </a:r>
            <a:r>
              <a:rPr lang="en-US" sz="2400" dirty="0" err="1"/>
              <a:t>εξ</a:t>
            </a:r>
            <a:r>
              <a:rPr lang="en-US" sz="2400" dirty="0"/>
              <a:t>.</a:t>
            </a:r>
          </a:p>
          <a:p>
            <a:r>
              <a:rPr lang="it-IT" sz="2400" dirty="0" smtClean="0"/>
              <a:t>Ephemerides Liturgicae, Rome, Edizioni Liturgiche</a:t>
            </a:r>
            <a:r>
              <a:rPr lang="en-US" sz="2400" dirty="0" smtClean="0"/>
              <a:t>, </a:t>
            </a:r>
            <a:r>
              <a:rPr lang="en-US" sz="2400" dirty="0"/>
              <a:t>1887 </a:t>
            </a:r>
            <a:r>
              <a:rPr lang="en-US" sz="2400" dirty="0" err="1"/>
              <a:t>εξ</a:t>
            </a:r>
            <a:r>
              <a:rPr lang="en-US" sz="2400" dirty="0"/>
              <a:t>.</a:t>
            </a:r>
          </a:p>
          <a:p>
            <a:r>
              <a:rPr lang="de-DE" sz="2400" dirty="0" smtClean="0"/>
              <a:t>Handbuch für Liturgiewissenschaft</a:t>
            </a:r>
            <a:r>
              <a:rPr lang="en-US" sz="2400" dirty="0" smtClean="0"/>
              <a:t>, </a:t>
            </a:r>
            <a:r>
              <a:rPr lang="en-US" sz="2400" dirty="0"/>
              <a:t>Freiburg- Basel- Wien, 1965 </a:t>
            </a:r>
            <a:r>
              <a:rPr lang="en-US" sz="2400" dirty="0" err="1"/>
              <a:t>εξ</a:t>
            </a:r>
            <a:r>
              <a:rPr lang="en-US" sz="2400" dirty="0"/>
              <a:t>.</a:t>
            </a:r>
          </a:p>
          <a:p>
            <a:r>
              <a:rPr lang="de-DE" sz="2400" dirty="0" smtClean="0"/>
              <a:t>Jahrbuch für Liturgik und Hymnologie</a:t>
            </a:r>
            <a:r>
              <a:rPr lang="en-US" sz="2400" dirty="0" smtClean="0"/>
              <a:t>, </a:t>
            </a:r>
            <a:r>
              <a:rPr lang="en-US" sz="2400" dirty="0"/>
              <a:t>Kassel 1955 </a:t>
            </a:r>
            <a:r>
              <a:rPr lang="en-US" sz="2400" dirty="0" err="1"/>
              <a:t>εξ</a:t>
            </a:r>
            <a:r>
              <a:rPr lang="en-US" sz="2400" dirty="0"/>
              <a:t>.</a:t>
            </a:r>
          </a:p>
          <a:p>
            <a:r>
              <a:rPr lang="de-DE" sz="2400" dirty="0" smtClean="0"/>
              <a:t>Liturgisches Jahrbuch, Münster</a:t>
            </a:r>
            <a:r>
              <a:rPr lang="en-US" sz="2400" dirty="0" smtClean="0"/>
              <a:t>, </a:t>
            </a:r>
            <a:r>
              <a:rPr lang="en-US" sz="2400" dirty="0"/>
              <a:t>1951 </a:t>
            </a:r>
            <a:r>
              <a:rPr lang="en-US" sz="2400" dirty="0" err="1"/>
              <a:t>εξ</a:t>
            </a:r>
            <a:r>
              <a:rPr lang="en-US" sz="2400" dirty="0"/>
              <a:t>.</a:t>
            </a:r>
          </a:p>
          <a:p>
            <a:r>
              <a:rPr lang="fr-FR" sz="2400" dirty="0" smtClean="0"/>
              <a:t>La Maison-Dieu</a:t>
            </a:r>
            <a:r>
              <a:rPr lang="en-US" sz="2400" dirty="0" smtClean="0"/>
              <a:t>, </a:t>
            </a:r>
            <a:r>
              <a:rPr lang="en-US" sz="2400" dirty="0"/>
              <a:t>Paris 1945 </a:t>
            </a:r>
            <a:r>
              <a:rPr lang="en-US" sz="2400" dirty="0" err="1"/>
              <a:t>εξ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9412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Ζ) Επιστημονικές σειρές λειτουργικών μελετών </a:t>
            </a:r>
            <a:r>
              <a:rPr lang="el-GR" dirty="0" smtClean="0"/>
              <a:t>(2 </a:t>
            </a:r>
            <a:r>
              <a:rPr lang="el-GR" dirty="0"/>
              <a:t>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>Notitiae, Commentarii ad nuntia et studia de re liturgica, Citta del Vaticano,</a:t>
            </a:r>
            <a:r>
              <a:rPr lang="en-US" sz="2400" dirty="0" smtClean="0"/>
              <a:t> </a:t>
            </a:r>
            <a:r>
              <a:rPr lang="en-US" sz="2400" dirty="0"/>
              <a:t>1965 </a:t>
            </a:r>
            <a:r>
              <a:rPr lang="en-US" sz="2400" dirty="0" err="1"/>
              <a:t>εξ</a:t>
            </a:r>
            <a:r>
              <a:rPr lang="en-US" sz="2400" dirty="0"/>
              <a:t>.</a:t>
            </a:r>
          </a:p>
          <a:p>
            <a:r>
              <a:rPr lang="fr-FR" sz="2400" dirty="0" smtClean="0"/>
              <a:t>Questions liturgiques et paroissiales, Louvain, Abbaye du Mont </a:t>
            </a:r>
            <a:r>
              <a:rPr lang="fr-FR" sz="2400" dirty="0" err="1" smtClean="0"/>
              <a:t>Cesar</a:t>
            </a:r>
            <a:r>
              <a:rPr lang="en-US" sz="2400" dirty="0" smtClean="0"/>
              <a:t>, </a:t>
            </a:r>
            <a:r>
              <a:rPr lang="en-US" sz="2400" dirty="0"/>
              <a:t>1910 </a:t>
            </a:r>
            <a:r>
              <a:rPr lang="en-US" sz="2400" dirty="0" err="1"/>
              <a:t>εξ</a:t>
            </a:r>
            <a:r>
              <a:rPr lang="en-US" sz="2400" dirty="0"/>
              <a:t>.</a:t>
            </a:r>
          </a:p>
          <a:p>
            <a:r>
              <a:rPr lang="it-IT" sz="2400" dirty="0" smtClean="0"/>
              <a:t>Rivista Liturgica, Torino, Elle </a:t>
            </a:r>
            <a:r>
              <a:rPr lang="en-US" sz="2400" dirty="0" smtClean="0"/>
              <a:t>Di </a:t>
            </a:r>
            <a:r>
              <a:rPr lang="en-US" sz="2400" dirty="0"/>
              <a:t>C., 1914 </a:t>
            </a:r>
            <a:r>
              <a:rPr lang="en-US" sz="2400" dirty="0" err="1"/>
              <a:t>εξ</a:t>
            </a:r>
            <a:r>
              <a:rPr lang="en-US" sz="2400" dirty="0"/>
              <a:t>.</a:t>
            </a:r>
          </a:p>
          <a:p>
            <a:r>
              <a:rPr lang="nl-NL" sz="2400" dirty="0" smtClean="0"/>
              <a:t>Studia Liturgica, Rotterdam</a:t>
            </a:r>
            <a:r>
              <a:rPr lang="en-US" sz="2400" dirty="0" smtClean="0"/>
              <a:t>, </a:t>
            </a:r>
            <a:r>
              <a:rPr lang="en-US" sz="2400" dirty="0"/>
              <a:t>1964 </a:t>
            </a:r>
            <a:r>
              <a:rPr lang="en-US" sz="2400" dirty="0" err="1"/>
              <a:t>εξ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nl-NL" sz="2400" dirty="0" smtClean="0"/>
              <a:t>Sacris Erudiri, Jahrboek voor Godsdienstwtenschappen, Steenbrugge, Sint Pietersabcij</a:t>
            </a:r>
            <a:r>
              <a:rPr lang="en-US" sz="2400" dirty="0" smtClean="0"/>
              <a:t>, </a:t>
            </a:r>
            <a:r>
              <a:rPr lang="en-US" sz="2400" dirty="0"/>
              <a:t>1948 </a:t>
            </a:r>
            <a:r>
              <a:rPr lang="en-US" sz="2400" dirty="0" err="1"/>
              <a:t>εξ</a:t>
            </a:r>
            <a:r>
              <a:rPr lang="en-US" sz="2400" dirty="0"/>
              <a:t>.</a:t>
            </a:r>
          </a:p>
          <a:p>
            <a:r>
              <a:rPr lang="it-IT" sz="2400" dirty="0" smtClean="0"/>
              <a:t>Studia Anselmiana, Analecta liturgica, Roma, Editrice Anselmiana</a:t>
            </a:r>
            <a:r>
              <a:rPr lang="en-US" sz="2400" dirty="0" smtClean="0"/>
              <a:t>, </a:t>
            </a:r>
            <a:r>
              <a:rPr lang="en-US" sz="2400" dirty="0"/>
              <a:t>1979 </a:t>
            </a:r>
            <a:r>
              <a:rPr lang="en-US" sz="2400" dirty="0" err="1"/>
              <a:t>εξ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743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Η) Συλλογές Πηγαίου Λειτουργικού Υλικού (1 από 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400" dirty="0"/>
              <a:t>J.A. </a:t>
            </a:r>
            <a:r>
              <a:rPr lang="it-IT" sz="2400" dirty="0" err="1" smtClean="0"/>
              <a:t>Assemani</a:t>
            </a:r>
            <a:r>
              <a:rPr lang="el-GR" sz="2400" dirty="0" smtClean="0"/>
              <a:t>, </a:t>
            </a:r>
            <a:r>
              <a:rPr lang="it-IT" sz="2400" i="1" dirty="0" err="1" smtClean="0"/>
              <a:t>Codex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liturgicus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Ecclesiae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universe</a:t>
            </a:r>
            <a:r>
              <a:rPr lang="el-GR" sz="2400" dirty="0" smtClean="0"/>
              <a:t>, </a:t>
            </a:r>
            <a:r>
              <a:rPr lang="el-GR" sz="2400" dirty="0"/>
              <a:t>Roma, Bizzarini, </a:t>
            </a:r>
            <a:r>
              <a:rPr lang="el-GR" sz="2400" dirty="0" smtClean="0"/>
              <a:t>1749 -</a:t>
            </a:r>
            <a:r>
              <a:rPr lang="el-GR" sz="2400" dirty="0"/>
              <a:t>1766.</a:t>
            </a:r>
            <a:endParaRPr lang="en-US" sz="2400" dirty="0"/>
          </a:p>
          <a:p>
            <a:r>
              <a:rPr lang="en-GB" sz="2400" dirty="0" smtClean="0"/>
              <a:t>F.E. </a:t>
            </a:r>
            <a:r>
              <a:rPr lang="en-GB" sz="2400" dirty="0" err="1" smtClean="0"/>
              <a:t>Brightman</a:t>
            </a:r>
            <a:r>
              <a:rPr lang="en-GB" sz="2400" dirty="0" smtClean="0"/>
              <a:t>, </a:t>
            </a:r>
            <a:r>
              <a:rPr lang="en-GB" sz="2400" i="1" dirty="0" smtClean="0"/>
              <a:t>Liturgies Eastern and Western</a:t>
            </a:r>
            <a:r>
              <a:rPr lang="en-GB" sz="2400" dirty="0" smtClean="0"/>
              <a:t>, t. 1, Eastern Liturgies, Oxford, Clarendon,</a:t>
            </a:r>
            <a:r>
              <a:rPr lang="el-GR" sz="2400" dirty="0" smtClean="0"/>
              <a:t> </a:t>
            </a:r>
            <a:r>
              <a:rPr lang="el-GR" sz="2400" dirty="0"/>
              <a:t>1896.</a:t>
            </a:r>
            <a:endParaRPr lang="en-US" sz="2400" dirty="0"/>
          </a:p>
          <a:p>
            <a:r>
              <a:rPr lang="nl-NL" sz="2400" dirty="0" smtClean="0"/>
              <a:t>C. Callewaert, </a:t>
            </a:r>
            <a:r>
              <a:rPr lang="nl-NL" sz="2400" i="1" dirty="0" smtClean="0"/>
              <a:t>Liturgicae institutiones</a:t>
            </a:r>
            <a:r>
              <a:rPr lang="nl-NL" sz="2400" dirty="0" smtClean="0"/>
              <a:t>, Brugis, Beyaert</a:t>
            </a:r>
            <a:r>
              <a:rPr lang="el-GR" sz="2400" dirty="0" smtClean="0"/>
              <a:t>, </a:t>
            </a:r>
            <a:r>
              <a:rPr lang="el-GR" sz="2400" dirty="0" smtClean="0"/>
              <a:t>1919 -</a:t>
            </a:r>
            <a:r>
              <a:rPr lang="el-GR" sz="2400" dirty="0"/>
              <a:t>1944 (3t.).</a:t>
            </a:r>
            <a:endParaRPr lang="en-US" sz="2400" dirty="0"/>
          </a:p>
          <a:p>
            <a:r>
              <a:rPr lang="la-Latn" sz="2400" dirty="0" smtClean="0"/>
              <a:t>A.Hanggi- I. Pahl, </a:t>
            </a:r>
            <a:r>
              <a:rPr lang="la-Latn" sz="2400" i="1" dirty="0" smtClean="0"/>
              <a:t>Prex Eucharistica, textus e variis liturgiis antiquioribus selecti</a:t>
            </a:r>
            <a:r>
              <a:rPr lang="la-Latn" sz="2400" dirty="0" smtClean="0"/>
              <a:t>, Freiburg 1968 (</a:t>
            </a:r>
            <a:r>
              <a:rPr lang="la-Latn" sz="2400" i="1" dirty="0" smtClean="0"/>
              <a:t>Spicilegium Friburgense </a:t>
            </a:r>
            <a:r>
              <a:rPr lang="la-Latn" sz="2400" dirty="0" smtClean="0"/>
              <a:t>12).</a:t>
            </a:r>
          </a:p>
          <a:p>
            <a:r>
              <a:rPr lang="el-GR" sz="2400" dirty="0" smtClean="0"/>
              <a:t>R</a:t>
            </a:r>
            <a:r>
              <a:rPr lang="el-GR" sz="2400" dirty="0"/>
              <a:t>. </a:t>
            </a:r>
            <a:r>
              <a:rPr lang="it-IT" sz="2400" dirty="0" err="1" smtClean="0"/>
              <a:t>Kaczinski</a:t>
            </a:r>
            <a:r>
              <a:rPr lang="el-GR" sz="2400" dirty="0" smtClean="0"/>
              <a:t>, </a:t>
            </a:r>
            <a:r>
              <a:rPr lang="it-IT" sz="2400" i="1" dirty="0" err="1" smtClean="0"/>
              <a:t>Enchiridion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documentorum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instaurationis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liturgicae</a:t>
            </a:r>
            <a:r>
              <a:rPr lang="el-GR" sz="2400" dirty="0" smtClean="0"/>
              <a:t>, </a:t>
            </a:r>
            <a:r>
              <a:rPr lang="el-GR" sz="2400" dirty="0"/>
              <a:t>I, 1963-1973, Torino, Marietti, 1978.</a:t>
            </a:r>
            <a:endParaRPr lang="en-US" sz="2400" dirty="0"/>
          </a:p>
          <a:p>
            <a:r>
              <a:rPr lang="fr-FR" sz="2400" dirty="0" smtClean="0"/>
              <a:t>H. </a:t>
            </a:r>
            <a:r>
              <a:rPr lang="fr-FR" sz="2400" dirty="0" err="1" smtClean="0"/>
              <a:t>Carpp</a:t>
            </a:r>
            <a:r>
              <a:rPr lang="fr-FR" sz="2400" i="1" dirty="0" smtClean="0"/>
              <a:t>, La </a:t>
            </a:r>
            <a:r>
              <a:rPr lang="fr-FR" sz="2400" i="1" dirty="0" err="1" smtClean="0"/>
              <a:t>Pénitance</a:t>
            </a:r>
            <a:r>
              <a:rPr lang="fr-FR" sz="2400" i="1" dirty="0" smtClean="0"/>
              <a:t> </a:t>
            </a:r>
            <a:r>
              <a:rPr lang="fr-FR" sz="2400" dirty="0" smtClean="0"/>
              <a:t>(Textes et Commentaires des origines de l’ ordre pénitentiel de l’ Eglise ancienne), </a:t>
            </a:r>
            <a:r>
              <a:rPr lang="fr-FR" sz="2400" dirty="0" err="1" smtClean="0"/>
              <a:t>Neuchatel</a:t>
            </a:r>
            <a:r>
              <a:rPr lang="fr-FR" sz="2400" dirty="0" smtClean="0"/>
              <a:t>, </a:t>
            </a:r>
            <a:r>
              <a:rPr lang="fr-FR" sz="2400" dirty="0" err="1" smtClean="0"/>
              <a:t>Delachaux</a:t>
            </a:r>
            <a:r>
              <a:rPr lang="fr-FR" sz="2400" dirty="0" smtClean="0"/>
              <a:t> et Nestlé, 1970.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Η) Συλλογές Πηγαίου Λειτουργικού Υλικού </a:t>
            </a:r>
            <a:r>
              <a:rPr lang="el-GR" dirty="0" smtClean="0"/>
              <a:t>(2 </a:t>
            </a:r>
            <a:r>
              <a:rPr lang="el-GR" dirty="0"/>
              <a:t>από </a:t>
            </a:r>
            <a:r>
              <a:rPr lang="el-GR" dirty="0" smtClean="0"/>
              <a:t>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dirty="0" smtClean="0"/>
              <a:t>L. </a:t>
            </a:r>
            <a:r>
              <a:rPr lang="it-IT" sz="2400" dirty="0" err="1" smtClean="0"/>
              <a:t>Ligier</a:t>
            </a:r>
            <a:r>
              <a:rPr lang="it-IT" sz="2400" dirty="0" smtClean="0"/>
              <a:t>, </a:t>
            </a:r>
            <a:r>
              <a:rPr lang="it-IT" sz="2400" i="1" dirty="0" err="1" smtClean="0"/>
              <a:t>Textus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selecti</a:t>
            </a:r>
            <a:r>
              <a:rPr lang="it-IT" sz="2400" i="1" dirty="0" smtClean="0"/>
              <a:t> de </a:t>
            </a:r>
            <a:r>
              <a:rPr lang="it-IT" sz="2400" i="1" dirty="0" err="1" smtClean="0"/>
              <a:t>magnaoratione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eucharistica</a:t>
            </a:r>
            <a:r>
              <a:rPr lang="it-IT" sz="2400" i="1" dirty="0" smtClean="0"/>
              <a:t>, addita </a:t>
            </a:r>
            <a:r>
              <a:rPr lang="it-IT" sz="2400" i="1" dirty="0" err="1" smtClean="0"/>
              <a:t>Haggadah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Paschae</a:t>
            </a:r>
            <a:r>
              <a:rPr lang="it-IT" sz="2400" i="1" dirty="0" smtClean="0"/>
              <a:t> et </a:t>
            </a:r>
            <a:r>
              <a:rPr lang="it-IT" sz="2400" i="1" dirty="0" err="1" smtClean="0"/>
              <a:t>nonnulis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Judaeorum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benedictionibus</a:t>
            </a:r>
            <a:r>
              <a:rPr lang="it-IT" sz="2400" dirty="0" smtClean="0"/>
              <a:t>, </a:t>
            </a:r>
            <a:r>
              <a:rPr lang="it-IT" sz="2400" dirty="0" err="1" smtClean="0"/>
              <a:t>Romae</a:t>
            </a:r>
            <a:r>
              <a:rPr lang="it-IT" sz="2400" dirty="0" smtClean="0"/>
              <a:t>, </a:t>
            </a:r>
            <a:r>
              <a:rPr lang="it-IT" sz="2400" dirty="0" err="1" smtClean="0"/>
              <a:t>Univers</a:t>
            </a:r>
            <a:r>
              <a:rPr lang="it-IT" sz="2400" dirty="0" smtClean="0"/>
              <a:t>. Gregoriana, 1965.</a:t>
            </a:r>
          </a:p>
          <a:p>
            <a:r>
              <a:rPr lang="it-IT" sz="2400" dirty="0" smtClean="0"/>
              <a:t>E. Lodi, </a:t>
            </a:r>
            <a:r>
              <a:rPr lang="it-IT" sz="2400" i="1" dirty="0" err="1" smtClean="0"/>
              <a:t>Enchridion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euchologium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fontium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liturgicorum</a:t>
            </a:r>
            <a:r>
              <a:rPr lang="it-IT" sz="2400" dirty="0" smtClean="0"/>
              <a:t>, Roma, Edizioni </a:t>
            </a:r>
            <a:r>
              <a:rPr lang="it-IT" sz="2400" dirty="0" err="1" smtClean="0"/>
              <a:t>liturg</a:t>
            </a:r>
            <a:r>
              <a:rPr lang="it-IT" sz="2400" dirty="0" smtClean="0"/>
              <a:t>., 1979.</a:t>
            </a:r>
          </a:p>
          <a:p>
            <a:r>
              <a:rPr lang="de-DE" sz="2400" dirty="0" smtClean="0"/>
              <a:t>J. Quasten, </a:t>
            </a:r>
            <a:r>
              <a:rPr lang="de-DE" sz="2400" i="1" dirty="0" err="1" smtClean="0"/>
              <a:t>Monumenta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eucharistica</a:t>
            </a:r>
            <a:r>
              <a:rPr lang="de-DE" sz="2400" i="1" dirty="0" smtClean="0"/>
              <a:t> et </a:t>
            </a:r>
            <a:r>
              <a:rPr lang="de-DE" sz="2400" i="1" dirty="0" err="1" smtClean="0"/>
              <a:t>liturgica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vetustissima</a:t>
            </a:r>
            <a:r>
              <a:rPr lang="de-DE" sz="2400" dirty="0" smtClean="0"/>
              <a:t>, Bonn, </a:t>
            </a:r>
            <a:r>
              <a:rPr lang="de-DE" sz="2400" dirty="0" err="1" smtClean="0"/>
              <a:t>Hastein</a:t>
            </a:r>
            <a:r>
              <a:rPr lang="de-DE" sz="2400" dirty="0" smtClean="0"/>
              <a:t>, 1935 (</a:t>
            </a:r>
            <a:r>
              <a:rPr lang="de-DE" sz="2400" i="1" dirty="0" smtClean="0"/>
              <a:t>Florilegium </a:t>
            </a:r>
            <a:r>
              <a:rPr lang="de-DE" sz="2400" i="1" dirty="0" err="1" smtClean="0"/>
              <a:t>patristicum</a:t>
            </a:r>
            <a:r>
              <a:rPr lang="de-DE" sz="2400" dirty="0" smtClean="0"/>
              <a:t>).</a:t>
            </a:r>
          </a:p>
          <a:p>
            <a:r>
              <a:rPr lang="it-IT" sz="2400" dirty="0" smtClean="0"/>
              <a:t>E. </a:t>
            </a:r>
            <a:r>
              <a:rPr lang="it-IT" sz="2400" dirty="0" err="1" smtClean="0"/>
              <a:t>Renaudot</a:t>
            </a:r>
            <a:r>
              <a:rPr lang="it-IT" sz="2400" dirty="0" smtClean="0"/>
              <a:t>, </a:t>
            </a:r>
            <a:r>
              <a:rPr lang="it-IT" sz="2400" i="1" dirty="0" err="1" smtClean="0"/>
              <a:t>Liturgiarum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orientalium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collectio</a:t>
            </a:r>
            <a:r>
              <a:rPr lang="it-IT" sz="2400" dirty="0" smtClean="0"/>
              <a:t>, </a:t>
            </a:r>
            <a:r>
              <a:rPr lang="it-IT" sz="2400" dirty="0" err="1" smtClean="0"/>
              <a:t>Francfort</a:t>
            </a:r>
            <a:r>
              <a:rPr lang="it-IT" sz="2400" dirty="0" smtClean="0"/>
              <a:t>, J. </a:t>
            </a:r>
            <a:r>
              <a:rPr lang="it-IT" sz="2400" dirty="0" err="1" smtClean="0"/>
              <a:t>Baer</a:t>
            </a:r>
            <a:r>
              <a:rPr lang="it-IT" sz="2400" dirty="0" smtClean="0"/>
              <a:t>, 1847 (2 t.).</a:t>
            </a:r>
          </a:p>
          <a:p>
            <a:r>
              <a:rPr lang="de-DE" sz="2400" dirty="0" smtClean="0"/>
              <a:t>W. </a:t>
            </a:r>
            <a:r>
              <a:rPr lang="de-DE" sz="2400" dirty="0" err="1" smtClean="0"/>
              <a:t>Rordorf</a:t>
            </a:r>
            <a:r>
              <a:rPr lang="de-DE" sz="2400" dirty="0" smtClean="0"/>
              <a:t>, </a:t>
            </a:r>
            <a:r>
              <a:rPr lang="de-DE" sz="2400" i="1" dirty="0" smtClean="0"/>
              <a:t>Sabbat et </a:t>
            </a:r>
            <a:r>
              <a:rPr lang="de-DE" sz="2400" i="1" dirty="0" err="1" smtClean="0"/>
              <a:t>dimanche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dans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l’Eglise</a:t>
            </a:r>
            <a:r>
              <a:rPr lang="de-DE" sz="2400" i="1" dirty="0" smtClean="0"/>
              <a:t> </a:t>
            </a:r>
            <a:r>
              <a:rPr lang="de-DE" sz="2400" i="1" dirty="0" err="1" smtClean="0"/>
              <a:t>ancienne</a:t>
            </a:r>
            <a:r>
              <a:rPr lang="de-DE" sz="2400" dirty="0" smtClean="0"/>
              <a:t>, Neuchâtel, </a:t>
            </a:r>
            <a:r>
              <a:rPr lang="de-DE" sz="2400" dirty="0" err="1" smtClean="0"/>
              <a:t>Delachaux</a:t>
            </a:r>
            <a:r>
              <a:rPr lang="de-DE" sz="2400" dirty="0" smtClean="0"/>
              <a:t> et </a:t>
            </a:r>
            <a:r>
              <a:rPr lang="de-DE" sz="2400" dirty="0" err="1" smtClean="0"/>
              <a:t>Niestlé</a:t>
            </a:r>
            <a:r>
              <a:rPr lang="de-DE" sz="2400" dirty="0" smtClean="0"/>
              <a:t>, 1972.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57806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Η) Συλλογές Πηγαίου Λειτουργικού Υλικού </a:t>
            </a:r>
            <a:r>
              <a:rPr lang="el-GR" dirty="0" smtClean="0"/>
              <a:t>(3 </a:t>
            </a:r>
            <a:r>
              <a:rPr lang="el-GR" dirty="0"/>
              <a:t>από 3)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a-ES" sz="2400" dirty="0" smtClean="0"/>
              <a:t>J. Solano, </a:t>
            </a:r>
            <a:r>
              <a:rPr lang="ca-ES" sz="2400" i="1" dirty="0" smtClean="0"/>
              <a:t>Textos eucharisticos primitivos</a:t>
            </a:r>
            <a:r>
              <a:rPr lang="ca-ES" sz="2400" dirty="0" smtClean="0"/>
              <a:t>, t. I, II, Madrid, Editorial Catolica, 1978-1979 (</a:t>
            </a:r>
            <a:r>
              <a:rPr lang="ca-ES" sz="2400" i="1" dirty="0" smtClean="0"/>
              <a:t>Biblioteca de autores Cristianos </a:t>
            </a:r>
            <a:r>
              <a:rPr lang="ca-ES" sz="2400" dirty="0" smtClean="0"/>
              <a:t>88, 118).</a:t>
            </a:r>
            <a:endParaRPr lang="ca-ES" sz="2400" i="1" dirty="0" smtClean="0"/>
          </a:p>
          <a:p>
            <a:r>
              <a:rPr lang="la-Latn" sz="2400" i="1" dirty="0" smtClean="0"/>
              <a:t>Textus patristici et liturgici, quos editit Institutum liturgicum Ratisbonense</a:t>
            </a:r>
            <a:r>
              <a:rPr lang="la-Latn" sz="2400" dirty="0" smtClean="0"/>
              <a:t>, Regensburg, Pustet, 1964 εξ.</a:t>
            </a:r>
            <a:endParaRPr lang="la-Latn" sz="2400" dirty="0"/>
          </a:p>
        </p:txBody>
      </p:sp>
    </p:spTree>
    <p:extLst>
      <p:ext uri="{BB962C8B-B14F-4D97-AF65-F5344CB8AC3E}">
        <p14:creationId xmlns:p14="http://schemas.microsoft.com/office/powerpoint/2010/main" val="257806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Θ) Σειρές Λειτουργικών Μελετών 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400" i="1" dirty="0" smtClean="0"/>
              <a:t>Cours et Conférences des Semaines liturgiques</a:t>
            </a:r>
            <a:r>
              <a:rPr lang="fr-FR" sz="2400" dirty="0" smtClean="0"/>
              <a:t>, </a:t>
            </a:r>
            <a:r>
              <a:rPr lang="fr-FR" sz="2400" dirty="0" err="1" smtClean="0"/>
              <a:t>Maresdous</a:t>
            </a:r>
            <a:r>
              <a:rPr lang="fr-FR" sz="2400" dirty="0" smtClean="0"/>
              <a:t>-Louvain, Mont César, 1912-1937 (14 t.).</a:t>
            </a:r>
          </a:p>
          <a:p>
            <a:r>
              <a:rPr lang="it-IT" sz="2400" i="1" dirty="0" err="1" smtClean="0"/>
              <a:t>Bibliotheca</a:t>
            </a:r>
            <a:r>
              <a:rPr lang="it-IT" sz="2400" i="1" dirty="0" smtClean="0"/>
              <a:t> </a:t>
            </a:r>
            <a:r>
              <a:rPr lang="it-IT" sz="2400" i="1" dirty="0" smtClean="0"/>
              <a:t>“</a:t>
            </a:r>
            <a:r>
              <a:rPr lang="it-IT" sz="2400" i="1" dirty="0" err="1" smtClean="0"/>
              <a:t>Ephemerides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Liturgicae</a:t>
            </a:r>
            <a:r>
              <a:rPr lang="it-IT" sz="2400" i="1" dirty="0" smtClean="0"/>
              <a:t>”</a:t>
            </a:r>
            <a:r>
              <a:rPr lang="it-IT" sz="2400" dirty="0" smtClean="0"/>
              <a:t>, Roma, Edizioni </a:t>
            </a:r>
            <a:r>
              <a:rPr lang="it-IT" sz="2400" dirty="0" err="1" smtClean="0"/>
              <a:t>Liturgichae</a:t>
            </a:r>
            <a:r>
              <a:rPr lang="it-IT" sz="2400" dirty="0" smtClean="0"/>
              <a:t>, 1932 </a:t>
            </a:r>
            <a:r>
              <a:rPr lang="it-IT" sz="2400" dirty="0" err="1" smtClean="0"/>
              <a:t>εξ</a:t>
            </a:r>
            <a:r>
              <a:rPr lang="it-IT" sz="2400" dirty="0" smtClean="0"/>
              <a:t>.</a:t>
            </a:r>
          </a:p>
          <a:p>
            <a:r>
              <a:rPr lang="en-US" sz="2400" i="1" dirty="0" smtClean="0"/>
              <a:t>Henry Bradshaw Society for editing rare liturgical texts</a:t>
            </a:r>
            <a:r>
              <a:rPr lang="en-US" sz="2400" dirty="0" smtClean="0"/>
              <a:t>, London 1891 </a:t>
            </a:r>
            <a:r>
              <a:rPr lang="en-US" sz="2400" dirty="0" err="1" smtClean="0"/>
              <a:t>εξ</a:t>
            </a:r>
            <a:r>
              <a:rPr lang="en-US" sz="2400" dirty="0" smtClean="0"/>
              <a:t>.</a:t>
            </a:r>
          </a:p>
          <a:p>
            <a:r>
              <a:rPr lang="fr-FR" sz="2400" i="1" dirty="0" err="1" smtClean="0"/>
              <a:t>Lex</a:t>
            </a:r>
            <a:r>
              <a:rPr lang="fr-FR" sz="2400" i="1" dirty="0" smtClean="0"/>
              <a:t> </a:t>
            </a:r>
            <a:r>
              <a:rPr lang="fr-FR" sz="2400" i="1" dirty="0" err="1" smtClean="0"/>
              <a:t>Orandi</a:t>
            </a:r>
            <a:r>
              <a:rPr lang="fr-FR" sz="2400" dirty="0" smtClean="0"/>
              <a:t>, Paris, Cerf, 1944-1970.</a:t>
            </a:r>
          </a:p>
          <a:p>
            <a:r>
              <a:rPr lang="de-DE" sz="2400" i="1" dirty="0" err="1" smtClean="0"/>
              <a:t>Litugiewissenschaftliche</a:t>
            </a:r>
            <a:r>
              <a:rPr lang="de-DE" sz="2400" i="1" dirty="0" smtClean="0"/>
              <a:t> Quellen und Forschungen</a:t>
            </a:r>
            <a:r>
              <a:rPr lang="de-DE" sz="2400" dirty="0" smtClean="0"/>
              <a:t>, Münster, </a:t>
            </a:r>
            <a:r>
              <a:rPr lang="de-DE" sz="2400" dirty="0" err="1" smtClean="0"/>
              <a:t>Aschendorff</a:t>
            </a:r>
            <a:r>
              <a:rPr lang="de-DE" sz="2400" dirty="0" smtClean="0"/>
              <a:t>, 1919 </a:t>
            </a:r>
            <a:r>
              <a:rPr lang="de-DE" sz="2400" dirty="0" err="1" smtClean="0"/>
              <a:t>εξ</a:t>
            </a:r>
            <a:r>
              <a:rPr lang="de-DE" sz="2400" dirty="0" smtClean="0"/>
              <a:t>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57806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Ι) Γενικά Βοηθήματα (Ελληνόγλωσσα) (1 από 4)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Γ. Βεργωτή, </a:t>
            </a:r>
            <a:r>
              <a:rPr lang="el-GR" sz="2400" i="1" dirty="0"/>
              <a:t>Εγχειρίδιο ιστορίας της Χριστιανικής Λατρείας</a:t>
            </a:r>
            <a:r>
              <a:rPr lang="el-GR" sz="2400" dirty="0"/>
              <a:t>, Θεσσαλονίκη 1991.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Λεξικό Λειτουργικών όρων</a:t>
            </a:r>
            <a:r>
              <a:rPr lang="el-GR" sz="2400" dirty="0"/>
              <a:t>, Θεσσαλονίκη 1991.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Τελετουργική (Συμβολή στην ιστορία της Χριστιανικής λατρείας)</a:t>
            </a:r>
            <a:r>
              <a:rPr lang="el-GR" sz="2400" dirty="0" smtClean="0"/>
              <a:t>, Θεσσαλονίκη </a:t>
            </a:r>
            <a:r>
              <a:rPr lang="el-GR" sz="2400" dirty="0"/>
              <a:t>1984.</a:t>
            </a:r>
            <a:endParaRPr lang="en-US" sz="2400" dirty="0"/>
          </a:p>
          <a:p>
            <a:r>
              <a:rPr lang="el-GR" sz="2400" dirty="0"/>
              <a:t>Ε. Θεοδώρου, </a:t>
            </a:r>
            <a:r>
              <a:rPr lang="el-GR" sz="2400" i="1" dirty="0"/>
              <a:t>«Λατρεία», Θρησκευτική και Ηθική Εγκυκλοπαιδεία</a:t>
            </a:r>
            <a:r>
              <a:rPr lang="el-GR" sz="2400" dirty="0"/>
              <a:t>, τόμ. 8, 1966, στ. 144 εξ.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Μαθήματα Λειτουργικής (τεύχος </a:t>
            </a:r>
            <a:r>
              <a:rPr lang="el-GR" sz="2400" i="1" dirty="0" smtClean="0"/>
              <a:t>Α’)</a:t>
            </a:r>
            <a:r>
              <a:rPr lang="el-GR" sz="2400" dirty="0"/>
              <a:t>, Αθήναι 1979.</a:t>
            </a:r>
            <a:endParaRPr lang="en-US" sz="2400" dirty="0"/>
          </a:p>
          <a:p>
            <a:r>
              <a:rPr lang="el-GR" sz="2400" dirty="0"/>
              <a:t>Κ. Καλλινίκου, </a:t>
            </a:r>
            <a:r>
              <a:rPr lang="el-GR" sz="2400" i="1" dirty="0"/>
              <a:t>Ο Χριστιανικός Ναός και τα τελούμενα εν αυτῴ</a:t>
            </a:r>
            <a:r>
              <a:rPr lang="el-GR" sz="2400" dirty="0"/>
              <a:t>, Αλεξάνδρεια 1921.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806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Ι) Γενικά Βοηθήματα (Ελληνόγλωσσα) </a:t>
            </a:r>
            <a:r>
              <a:rPr lang="el-GR" dirty="0" smtClean="0"/>
              <a:t>(2 </a:t>
            </a:r>
            <a:r>
              <a:rPr lang="el-GR" dirty="0"/>
              <a:t>από 4)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400" dirty="0"/>
              <a:t>Δ. Μωραίτου, </a:t>
            </a:r>
            <a:r>
              <a:rPr lang="el-GR" sz="2400" i="1" dirty="0"/>
              <a:t>Εισαγωγή εις την Λειτουργικήν και τας λειτουργικάς σπουδάς</a:t>
            </a:r>
            <a:r>
              <a:rPr lang="el-GR" sz="2400" dirty="0"/>
              <a:t>, Θεσσαλονίκη 1950.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Ιστορία της Χριστιανικής Λατρείας (α΄</a:t>
            </a:r>
            <a:r>
              <a:rPr lang="el-GR" sz="2400" i="1" dirty="0" smtClean="0"/>
              <a:t>- δ</a:t>
            </a:r>
            <a:r>
              <a:rPr lang="el-GR" sz="2400" i="1" dirty="0"/>
              <a:t>΄αιών)</a:t>
            </a:r>
            <a:r>
              <a:rPr lang="el-GR" sz="2400" dirty="0"/>
              <a:t>, Αθήνα 1964.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Επίτομος  Λειτουργική</a:t>
            </a:r>
            <a:r>
              <a:rPr lang="el-GR" sz="2400" dirty="0"/>
              <a:t>, Μέρος Α΄, Γενικόν, Αθήναι 1966.</a:t>
            </a:r>
            <a:endParaRPr lang="en-US" sz="2400" dirty="0"/>
          </a:p>
          <a:p>
            <a:r>
              <a:rPr lang="el-GR" sz="2400" dirty="0"/>
              <a:t>Π.Τρεμπέλα, </a:t>
            </a:r>
            <a:r>
              <a:rPr lang="el-GR" sz="2400" i="1" dirty="0"/>
              <a:t>Λειτουργικοί τύποι Αιγύπτου και Ανατολής</a:t>
            </a:r>
            <a:r>
              <a:rPr lang="el-GR" sz="2400" dirty="0"/>
              <a:t>, Αθήναι 1961.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Λειτουργικοί τύποι της Δύσεως και Διαμαρτυρομένων  AGENDA</a:t>
            </a:r>
            <a:r>
              <a:rPr lang="el-GR" sz="2400" dirty="0"/>
              <a:t>, Αθήναι 1966.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Αρχαί και χαρακτήρ της Ορθοδόξου Λατρείας. Συμβολή εις την ιστορίαν της Χριστιανικής Λατρείας</a:t>
            </a:r>
            <a:r>
              <a:rPr lang="el-GR" sz="2400" dirty="0"/>
              <a:t>, Αθήναι 1962.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573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Ι) Γενικά Βοηθήματα (Ελληνόγλωσσα) </a:t>
            </a:r>
            <a:r>
              <a:rPr lang="el-GR" dirty="0" smtClean="0"/>
              <a:t>(3 </a:t>
            </a:r>
            <a:r>
              <a:rPr lang="el-GR" dirty="0"/>
              <a:t>από 4)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Γ. Φίλια, </a:t>
            </a:r>
            <a:r>
              <a:rPr lang="el-GR" sz="2400" i="1" dirty="0"/>
              <a:t>Λειτουργική, τόμ. Α΄</a:t>
            </a:r>
            <a:r>
              <a:rPr lang="el-GR" sz="2400" dirty="0"/>
              <a:t>, Αθήνα, Γρηγόρης, 2009.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Παράδοση και εξέλιξη στη Λατρεία της Εκκλησίας</a:t>
            </a:r>
            <a:r>
              <a:rPr lang="el-GR" sz="2400" dirty="0"/>
              <a:t>, Αθήνα, Γρηγόρης, 2009.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Μελέτες ιστορίας και θεολογίας της Λατρείας</a:t>
            </a:r>
            <a:r>
              <a:rPr lang="el-GR" sz="2400" dirty="0"/>
              <a:t>, Αθήνα, Γρηγόρης,  2002.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Η έννοια της «Ογδόης ημέρας» στη Λατρεία της Ορθόδοξης Εκκλησίας</a:t>
            </a:r>
            <a:r>
              <a:rPr lang="el-GR" sz="2400" dirty="0"/>
              <a:t>, Αθήνα, Γρηγόρης, 2010.</a:t>
            </a:r>
            <a:endParaRPr lang="en-US" sz="2400" dirty="0"/>
          </a:p>
          <a:p>
            <a:r>
              <a:rPr lang="el-GR" sz="2400" dirty="0"/>
              <a:t>Ι. Φουντούλη</a:t>
            </a:r>
            <a:r>
              <a:rPr lang="el-GR" sz="2400" dirty="0" smtClean="0"/>
              <a:t>, </a:t>
            </a:r>
            <a:r>
              <a:rPr lang="el-GR" sz="2400" i="1" dirty="0"/>
              <a:t>Το πνεύμα της Θείας Λατρείας</a:t>
            </a:r>
            <a:r>
              <a:rPr lang="el-GR" sz="2400" dirty="0"/>
              <a:t>, Αθήναι 1964.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Λογική Λατρεία</a:t>
            </a:r>
            <a:r>
              <a:rPr lang="el-GR" sz="2400" dirty="0"/>
              <a:t>, Θεσσαλονίκη 1971.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573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Περιεχόμενα ενότητας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O</a:t>
            </a:r>
            <a:r>
              <a:rPr lang="el-GR" dirty="0" smtClean="0"/>
              <a:t>ρολογία</a:t>
            </a:r>
            <a:r>
              <a:rPr lang="en-US" dirty="0" smtClean="0"/>
              <a:t>, </a:t>
            </a:r>
            <a:r>
              <a:rPr lang="el-GR" dirty="0" smtClean="0"/>
              <a:t>Πηγές</a:t>
            </a:r>
            <a:r>
              <a:rPr lang="en-US" dirty="0" smtClean="0"/>
              <a:t>, </a:t>
            </a:r>
            <a:r>
              <a:rPr lang="el-GR" dirty="0"/>
              <a:t>Σ</a:t>
            </a:r>
            <a:r>
              <a:rPr lang="el-GR" dirty="0" smtClean="0"/>
              <a:t>χέσεις </a:t>
            </a:r>
            <a:r>
              <a:rPr lang="el-GR" dirty="0"/>
              <a:t>με άλλους κλάδους της </a:t>
            </a:r>
            <a:r>
              <a:rPr lang="el-GR" dirty="0" smtClean="0"/>
              <a:t>Θεολογίας</a:t>
            </a:r>
            <a:r>
              <a:rPr lang="en-US" dirty="0" smtClean="0"/>
              <a:t>, </a:t>
            </a:r>
            <a:r>
              <a:rPr lang="el-GR" dirty="0" smtClean="0"/>
              <a:t>Μεθοδολογία, Σημαντικοί εκπρόσωποι, Επιστημονικές </a:t>
            </a:r>
            <a:r>
              <a:rPr lang="el-GR" dirty="0"/>
              <a:t>σειρές λειτουργικών </a:t>
            </a:r>
            <a:r>
              <a:rPr lang="el-GR" dirty="0" smtClean="0"/>
              <a:t>μελετών, Ελληνόγλωσση </a:t>
            </a:r>
            <a:r>
              <a:rPr lang="el-GR" dirty="0"/>
              <a:t>και ξενόγλωσση </a:t>
            </a:r>
            <a:r>
              <a:rPr lang="el-GR" dirty="0" smtClean="0"/>
              <a:t>βιβλιογραφία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3829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Ι) Γενικά Βοηθήματα (Ελληνόγλωσσα) </a:t>
            </a:r>
            <a:r>
              <a:rPr lang="el-GR" dirty="0" smtClean="0"/>
              <a:t>(4 </a:t>
            </a:r>
            <a:r>
              <a:rPr lang="el-GR" dirty="0"/>
              <a:t>από 4)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400" dirty="0"/>
              <a:t>Ι. </a:t>
            </a:r>
            <a:r>
              <a:rPr lang="el-GR" sz="2400" dirty="0" smtClean="0"/>
              <a:t>Φουντούλη, </a:t>
            </a:r>
            <a:r>
              <a:rPr lang="el-GR" sz="2400" i="1" dirty="0"/>
              <a:t>Λειτουργική Α΄, Εισαγωγή στη  Θεία Λατρεία</a:t>
            </a:r>
            <a:r>
              <a:rPr lang="el-GR" sz="2400" dirty="0"/>
              <a:t>, Θεσσαλονίκη 1993.</a:t>
            </a:r>
            <a:endParaRPr lang="en-US" sz="2400" dirty="0"/>
          </a:p>
          <a:p>
            <a:r>
              <a:rPr lang="el-GR" sz="2400" dirty="0"/>
              <a:t>Του ιδίου, </a:t>
            </a:r>
            <a:r>
              <a:rPr lang="el-GR" sz="2400" i="1" dirty="0"/>
              <a:t>Απαντήσεις εις λειτουργικάς απορίας</a:t>
            </a:r>
            <a:r>
              <a:rPr lang="el-GR" sz="2400" dirty="0"/>
              <a:t>, τόμ. Α΄(Θεσσαλονίκη 1973), τόμ. Β΄ (Αθήναι 1989), τόμ. Γ΄ (Αθήναι 1991), τόμ. Δ΄ (Αθήναι 1989).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573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Ι) Γενικά Βοηθήματα </a:t>
            </a:r>
            <a:r>
              <a:rPr lang="el-GR" dirty="0" smtClean="0"/>
              <a:t>(Ξενόγλωσσα)</a:t>
            </a:r>
            <a:br>
              <a:rPr lang="el-GR" dirty="0" smtClean="0"/>
            </a:br>
            <a:r>
              <a:rPr lang="el-GR" dirty="0" smtClean="0"/>
              <a:t>(1 </a:t>
            </a:r>
            <a:r>
              <a:rPr lang="el-GR" dirty="0"/>
              <a:t>από 4)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400" dirty="0" smtClean="0"/>
              <a:t>A. </a:t>
            </a:r>
            <a:r>
              <a:rPr lang="fr-FR" sz="2400" dirty="0" err="1" smtClean="0"/>
              <a:t>Baumstark</a:t>
            </a:r>
            <a:r>
              <a:rPr lang="fr-FR" sz="2400" dirty="0" smtClean="0"/>
              <a:t>, </a:t>
            </a:r>
            <a:r>
              <a:rPr lang="fr-FR" sz="2400" i="1" dirty="0" smtClean="0"/>
              <a:t>Liturgie Comparée</a:t>
            </a:r>
            <a:r>
              <a:rPr lang="fr-FR" sz="2400" dirty="0" smtClean="0"/>
              <a:t>, </a:t>
            </a:r>
            <a:r>
              <a:rPr lang="fr-FR" sz="2400" dirty="0" err="1" smtClean="0"/>
              <a:t>Chevetogne</a:t>
            </a:r>
            <a:r>
              <a:rPr lang="fr-FR" sz="2400" dirty="0" smtClean="0"/>
              <a:t> 1953.</a:t>
            </a:r>
          </a:p>
          <a:p>
            <a:r>
              <a:rPr lang="en-US" sz="2400" dirty="0" smtClean="0"/>
              <a:t>E. Bishop, </a:t>
            </a:r>
            <a:r>
              <a:rPr lang="en-US" sz="2400" i="1" dirty="0" err="1" smtClean="0"/>
              <a:t>Liturgica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historica</a:t>
            </a:r>
            <a:r>
              <a:rPr lang="en-US" sz="2400" dirty="0" smtClean="0"/>
              <a:t>, Oxford, Clarendon, 1918.</a:t>
            </a:r>
          </a:p>
          <a:p>
            <a:r>
              <a:rPr lang="fr-FR" sz="2400" dirty="0" smtClean="0"/>
              <a:t>F. </a:t>
            </a:r>
            <a:r>
              <a:rPr lang="fr-FR" sz="2400" dirty="0" err="1" smtClean="0"/>
              <a:t>Cabrol</a:t>
            </a:r>
            <a:r>
              <a:rPr lang="fr-FR" sz="2400" dirty="0" smtClean="0"/>
              <a:t> - H. Leclercq, </a:t>
            </a:r>
            <a:r>
              <a:rPr lang="fr-FR" sz="2400" i="1" dirty="0" smtClean="0"/>
              <a:t>Dictionnaire d’ archéologie chrétienne et de Liturgie</a:t>
            </a:r>
            <a:r>
              <a:rPr lang="fr-FR" sz="2400" dirty="0" smtClean="0"/>
              <a:t>, Paris, </a:t>
            </a:r>
            <a:r>
              <a:rPr lang="fr-FR" sz="2400" dirty="0" err="1" smtClean="0"/>
              <a:t>Letouzey</a:t>
            </a:r>
            <a:r>
              <a:rPr lang="fr-FR" sz="2400" dirty="0" smtClean="0"/>
              <a:t> et </a:t>
            </a:r>
            <a:r>
              <a:rPr lang="fr-FR" sz="2400" dirty="0" err="1" smtClean="0"/>
              <a:t>Ané</a:t>
            </a:r>
            <a:r>
              <a:rPr lang="fr-FR" sz="2400" dirty="0" smtClean="0"/>
              <a:t> 1907-1935 (15 t.).</a:t>
            </a:r>
          </a:p>
          <a:p>
            <a:r>
              <a:rPr lang="en-GB" sz="2400" dirty="0" smtClean="0"/>
              <a:t>F.C. </a:t>
            </a:r>
            <a:r>
              <a:rPr lang="en-GB" sz="2400" dirty="0" err="1" smtClean="0"/>
              <a:t>Conybear</a:t>
            </a:r>
            <a:r>
              <a:rPr lang="en-GB" sz="2400" dirty="0" smtClean="0"/>
              <a:t>, </a:t>
            </a:r>
            <a:r>
              <a:rPr lang="en-GB" sz="2400" i="1" dirty="0" err="1" smtClean="0"/>
              <a:t>Rituale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Armenorum</a:t>
            </a:r>
            <a:r>
              <a:rPr lang="en-GB" sz="2400" dirty="0" smtClean="0"/>
              <a:t>, Oxford, Clarendon, 1905.</a:t>
            </a:r>
          </a:p>
          <a:p>
            <a:r>
              <a:rPr lang="fr-FR" sz="2400" dirty="0" smtClean="0"/>
              <a:t>I.H. </a:t>
            </a:r>
            <a:r>
              <a:rPr lang="fr-FR" sz="2400" dirty="0" err="1" smtClean="0"/>
              <a:t>Dalmais</a:t>
            </a:r>
            <a:r>
              <a:rPr lang="fr-FR" sz="2400" dirty="0" smtClean="0"/>
              <a:t>, </a:t>
            </a:r>
            <a:r>
              <a:rPr lang="fr-FR" sz="2400" i="1" dirty="0" smtClean="0"/>
              <a:t>Liturgie d’ Orient</a:t>
            </a:r>
            <a:r>
              <a:rPr lang="fr-FR" sz="2400" dirty="0" smtClean="0"/>
              <a:t>, Paris, Cerf, 1980.</a:t>
            </a:r>
          </a:p>
          <a:p>
            <a:r>
              <a:rPr lang="fr-FR" sz="2400" dirty="0" err="1" smtClean="0"/>
              <a:t>Του</a:t>
            </a:r>
            <a:r>
              <a:rPr lang="fr-FR" sz="2400" dirty="0" smtClean="0"/>
              <a:t> </a:t>
            </a:r>
            <a:r>
              <a:rPr lang="fr-FR" sz="2400" dirty="0" err="1" smtClean="0"/>
              <a:t>ιδίου</a:t>
            </a:r>
            <a:r>
              <a:rPr lang="fr-FR" sz="2400" dirty="0" smtClean="0"/>
              <a:t>, </a:t>
            </a:r>
            <a:r>
              <a:rPr lang="fr-FR" sz="2400" i="1" dirty="0" smtClean="0"/>
              <a:t>Initiation à la Liturgie</a:t>
            </a:r>
            <a:r>
              <a:rPr lang="fr-FR" sz="2400" dirty="0" smtClean="0"/>
              <a:t>, Paris, </a:t>
            </a:r>
            <a:r>
              <a:rPr lang="fr-FR" sz="2400" dirty="0" err="1" smtClean="0"/>
              <a:t>Desclée</a:t>
            </a:r>
            <a:r>
              <a:rPr lang="fr-FR" sz="2400" dirty="0" smtClean="0"/>
              <a:t> de Brouwer, 1958.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57806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Ι) Γενικά Βοηθήματα (Ξενόγλωσσα)</a:t>
            </a:r>
            <a:br>
              <a:rPr lang="el-GR" dirty="0"/>
            </a:br>
            <a:r>
              <a:rPr lang="el-GR" dirty="0" smtClean="0"/>
              <a:t>(2 </a:t>
            </a:r>
            <a:r>
              <a:rPr lang="el-GR" dirty="0"/>
              <a:t>από 4)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400" dirty="0" smtClean="0"/>
              <a:t>J.G. Davies, </a:t>
            </a:r>
            <a:r>
              <a:rPr lang="en-GB" sz="2400" i="1" dirty="0" smtClean="0"/>
              <a:t>A new Dictionary of Liturgy and Worship</a:t>
            </a:r>
            <a:r>
              <a:rPr lang="en-GB" sz="2400" dirty="0" smtClean="0"/>
              <a:t>, London, SCM Press Ltd., 1986.</a:t>
            </a:r>
          </a:p>
          <a:p>
            <a:r>
              <a:rPr lang="la-Latn" sz="2400" dirty="0" smtClean="0"/>
              <a:t>H. Denzinger, </a:t>
            </a:r>
            <a:r>
              <a:rPr lang="la-Latn" sz="2400" i="1" dirty="0" smtClean="0"/>
              <a:t>Ritus orientalium Coptorum, Syrorum et Armenorum in administrandis sacramentis</a:t>
            </a:r>
            <a:r>
              <a:rPr lang="la-Latn" sz="2400" dirty="0" smtClean="0"/>
              <a:t>, Graz, Akademische Druck, 1961 (2 t.).</a:t>
            </a:r>
          </a:p>
          <a:p>
            <a:r>
              <a:rPr lang="fr-FR" sz="2400" dirty="0" smtClean="0"/>
              <a:t>L. Duchesne, </a:t>
            </a:r>
            <a:r>
              <a:rPr lang="fr-FR" sz="2400" i="1" dirty="0" smtClean="0"/>
              <a:t>Les origines du culte chrétien</a:t>
            </a:r>
            <a:r>
              <a:rPr lang="fr-FR" sz="2400" dirty="0" smtClean="0"/>
              <a:t>, </a:t>
            </a:r>
            <a:r>
              <a:rPr lang="fr-FR" sz="2400" dirty="0" err="1" smtClean="0"/>
              <a:t>Thorin</a:t>
            </a:r>
            <a:r>
              <a:rPr lang="fr-FR" sz="2400" dirty="0" smtClean="0"/>
              <a:t>, E. de </a:t>
            </a:r>
            <a:r>
              <a:rPr lang="fr-FR" sz="2400" dirty="0" err="1" smtClean="0"/>
              <a:t>Boccard</a:t>
            </a:r>
            <a:r>
              <a:rPr lang="fr-FR" sz="2400" dirty="0" smtClean="0"/>
              <a:t>, 1920.</a:t>
            </a:r>
          </a:p>
          <a:p>
            <a:r>
              <a:rPr lang="fr-FR" sz="2400" i="1" dirty="0" smtClean="0"/>
              <a:t>L’ Eglise en prière</a:t>
            </a:r>
            <a:r>
              <a:rPr lang="fr-FR" sz="2400" dirty="0" smtClean="0"/>
              <a:t>, (επ</a:t>
            </a:r>
            <a:r>
              <a:rPr lang="fr-FR" sz="2400" dirty="0" err="1" smtClean="0"/>
              <a:t>ιστ</a:t>
            </a:r>
            <a:r>
              <a:rPr lang="fr-FR" sz="2400" dirty="0" smtClean="0"/>
              <a:t>ασία  A.G. </a:t>
            </a:r>
            <a:r>
              <a:rPr lang="fr-FR" sz="2400" dirty="0" err="1" smtClean="0"/>
              <a:t>Martimort</a:t>
            </a:r>
            <a:r>
              <a:rPr lang="fr-FR" sz="2400" dirty="0" smtClean="0"/>
              <a:t>), Paris, </a:t>
            </a:r>
            <a:r>
              <a:rPr lang="fr-FR" sz="2400" dirty="0" err="1" smtClean="0"/>
              <a:t>Desclée</a:t>
            </a:r>
            <a:r>
              <a:rPr lang="fr-FR" sz="2400" dirty="0" smtClean="0"/>
              <a:t>, 1983 (4 t.).</a:t>
            </a:r>
          </a:p>
          <a:p>
            <a:r>
              <a:rPr lang="it-IT" sz="2400" dirty="0" smtClean="0"/>
              <a:t>J. </a:t>
            </a:r>
            <a:r>
              <a:rPr lang="it-IT" sz="2400" dirty="0" err="1" smtClean="0"/>
              <a:t>Hanssens</a:t>
            </a:r>
            <a:r>
              <a:rPr lang="it-IT" sz="2400" dirty="0" smtClean="0"/>
              <a:t>, </a:t>
            </a:r>
            <a:r>
              <a:rPr lang="it-IT" sz="2400" i="1" dirty="0" err="1" smtClean="0"/>
              <a:t>Institutiones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liturgicae</a:t>
            </a:r>
            <a:r>
              <a:rPr lang="it-IT" sz="2400" i="1" dirty="0" smtClean="0"/>
              <a:t> de </a:t>
            </a:r>
            <a:r>
              <a:rPr lang="it-IT" sz="2400" i="1" dirty="0" err="1" smtClean="0"/>
              <a:t>ritibus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orientalibus</a:t>
            </a:r>
            <a:r>
              <a:rPr lang="it-IT" sz="2400" dirty="0" smtClean="0"/>
              <a:t>, Roma, P. </a:t>
            </a:r>
            <a:r>
              <a:rPr lang="it-IT" sz="2400" dirty="0" err="1" smtClean="0"/>
              <a:t>Unversità</a:t>
            </a:r>
            <a:r>
              <a:rPr lang="it-IT" sz="2400" dirty="0" smtClean="0"/>
              <a:t> Gregoriana, 1930 -1932 (2 t.).</a:t>
            </a:r>
          </a:p>
          <a:p>
            <a:r>
              <a:rPr lang="it-IT" sz="2400" dirty="0" smtClean="0"/>
              <a:t>A. King, </a:t>
            </a:r>
            <a:r>
              <a:rPr lang="it-IT" sz="2400" i="1" dirty="0" smtClean="0"/>
              <a:t>The </a:t>
            </a:r>
            <a:r>
              <a:rPr lang="it-IT" sz="2400" i="1" dirty="0" err="1" smtClean="0"/>
              <a:t>rites</a:t>
            </a:r>
            <a:r>
              <a:rPr lang="it-IT" sz="2400" i="1" dirty="0" smtClean="0"/>
              <a:t> of </a:t>
            </a:r>
            <a:r>
              <a:rPr lang="it-IT" sz="2400" i="1" dirty="0" err="1" smtClean="0"/>
              <a:t>eastern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Christendom</a:t>
            </a:r>
            <a:r>
              <a:rPr lang="it-IT" sz="2400" dirty="0" smtClean="0"/>
              <a:t>, Rome, </a:t>
            </a:r>
            <a:r>
              <a:rPr lang="it-IT" sz="2400" dirty="0" err="1" smtClean="0"/>
              <a:t>Catholic</a:t>
            </a:r>
            <a:r>
              <a:rPr lang="it-IT" sz="2400" dirty="0" smtClean="0"/>
              <a:t> book Agency, 1947 - 1948 (2 t.).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09464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Ι) Γενικά Βοηθήματα (Ξενόγλωσσα)</a:t>
            </a:r>
            <a:br>
              <a:rPr lang="el-GR" dirty="0"/>
            </a:br>
            <a:r>
              <a:rPr lang="el-GR" dirty="0" smtClean="0"/>
              <a:t>(3 </a:t>
            </a:r>
            <a:r>
              <a:rPr lang="el-GR" dirty="0"/>
              <a:t>από 4)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400" dirty="0" smtClean="0"/>
              <a:t>P. de </a:t>
            </a:r>
            <a:r>
              <a:rPr lang="it-IT" sz="2400" dirty="0" err="1" smtClean="0"/>
              <a:t>Meester</a:t>
            </a:r>
            <a:r>
              <a:rPr lang="it-IT" sz="2400" dirty="0" smtClean="0"/>
              <a:t>, </a:t>
            </a:r>
            <a:r>
              <a:rPr lang="it-IT" sz="2400" i="1" dirty="0" smtClean="0"/>
              <a:t>Rituale- Benedizionale Bizantino</a:t>
            </a:r>
            <a:r>
              <a:rPr lang="it-IT" sz="2400" dirty="0" smtClean="0"/>
              <a:t>, Roma, </a:t>
            </a:r>
            <a:r>
              <a:rPr lang="it-IT" sz="2400" dirty="0" err="1" smtClean="0"/>
              <a:t>Leonica</a:t>
            </a:r>
            <a:r>
              <a:rPr lang="it-IT" sz="2400" dirty="0" smtClean="0"/>
              <a:t>, 1930.</a:t>
            </a:r>
          </a:p>
          <a:p>
            <a:r>
              <a:rPr lang="de-DE" sz="2400" dirty="0" err="1" smtClean="0"/>
              <a:t>K.Muller</a:t>
            </a:r>
            <a:r>
              <a:rPr lang="de-DE" sz="2400" dirty="0" smtClean="0"/>
              <a:t> - W. Blankenburg, </a:t>
            </a:r>
            <a:r>
              <a:rPr lang="de-DE" sz="2400" i="1" dirty="0" err="1" smtClean="0"/>
              <a:t>Leiturgia</a:t>
            </a:r>
            <a:r>
              <a:rPr lang="de-DE" sz="2400" i="1" dirty="0" smtClean="0"/>
              <a:t>, Handbuch des evangelischen Gottesdienstes</a:t>
            </a:r>
            <a:r>
              <a:rPr lang="de-DE" sz="2400" dirty="0" smtClean="0"/>
              <a:t>, Kassel, Staude, 1952 - 1970 (5 t.).</a:t>
            </a:r>
          </a:p>
          <a:p>
            <a:r>
              <a:rPr lang="it-IT" sz="2400" dirty="0" smtClean="0"/>
              <a:t>A. </a:t>
            </a:r>
            <a:r>
              <a:rPr lang="it-IT" sz="2400" dirty="0" err="1" smtClean="0"/>
              <a:t>Raes</a:t>
            </a:r>
            <a:r>
              <a:rPr lang="it-IT" sz="2400" dirty="0" smtClean="0"/>
              <a:t>, </a:t>
            </a:r>
            <a:r>
              <a:rPr lang="it-IT" sz="2400" i="1" dirty="0" err="1" smtClean="0"/>
              <a:t>Introductio</a:t>
            </a:r>
            <a:r>
              <a:rPr lang="it-IT" sz="2400" i="1" dirty="0" smtClean="0"/>
              <a:t> in </a:t>
            </a:r>
            <a:r>
              <a:rPr lang="it-IT" sz="2400" i="1" dirty="0" err="1" smtClean="0"/>
              <a:t>liturgiam</a:t>
            </a:r>
            <a:r>
              <a:rPr lang="it-IT" sz="2400" i="1" dirty="0" smtClean="0"/>
              <a:t> </a:t>
            </a:r>
            <a:r>
              <a:rPr lang="it-IT" sz="2400" i="1" dirty="0" err="1" smtClean="0"/>
              <a:t>orientalem</a:t>
            </a:r>
            <a:r>
              <a:rPr lang="it-IT" sz="2400" dirty="0" smtClean="0"/>
              <a:t>, Roma, P. </a:t>
            </a:r>
            <a:r>
              <a:rPr lang="it-IT" sz="2400" dirty="0" err="1" smtClean="0"/>
              <a:t>Instituto</a:t>
            </a:r>
            <a:r>
              <a:rPr lang="it-IT" sz="2400" dirty="0" smtClean="0"/>
              <a:t> Orientale, 1947.</a:t>
            </a:r>
          </a:p>
          <a:p>
            <a:r>
              <a:rPr lang="it-IT" sz="2400" dirty="0" smtClean="0"/>
              <a:t>M. Righetti, </a:t>
            </a:r>
            <a:r>
              <a:rPr lang="it-IT" sz="2400" i="1" dirty="0" smtClean="0"/>
              <a:t>Manuale de storia liturgica</a:t>
            </a:r>
            <a:r>
              <a:rPr lang="it-IT" sz="2400" dirty="0" smtClean="0"/>
              <a:t>, Milano, Ancora, 1964 - 1969 (4 t.).</a:t>
            </a:r>
          </a:p>
          <a:p>
            <a:r>
              <a:rPr lang="en-US" sz="2400" dirty="0" smtClean="0"/>
              <a:t>A. </a:t>
            </a:r>
            <a:r>
              <a:rPr lang="en-US" sz="2400" dirty="0" err="1" smtClean="0"/>
              <a:t>Schmemann</a:t>
            </a:r>
            <a:r>
              <a:rPr lang="en-US" sz="2400" dirty="0" smtClean="0"/>
              <a:t>, </a:t>
            </a:r>
            <a:r>
              <a:rPr lang="en-US" sz="2400" i="1" dirty="0" smtClean="0"/>
              <a:t>Introduction to liturgical theology</a:t>
            </a:r>
            <a:r>
              <a:rPr lang="en-US" sz="2400" dirty="0" smtClean="0"/>
              <a:t>, New York, St. Vladimir’s Seminary Press, </a:t>
            </a:r>
            <a:r>
              <a:rPr lang="el-GR" sz="2400" dirty="0" smtClean="0"/>
              <a:t>1952 </a:t>
            </a:r>
            <a:r>
              <a:rPr lang="el-GR" sz="2400" dirty="0"/>
              <a:t>(ελληνική μετάφραση υπό π. Δ. Τζέρπου, </a:t>
            </a:r>
            <a:r>
              <a:rPr lang="el-GR" sz="2400" i="1" dirty="0"/>
              <a:t>Η Εκκλησία προσευχομένη (εισαγωγή στη Λειτουργική Θεολογία)</a:t>
            </a:r>
            <a:r>
              <a:rPr lang="el-GR" sz="2400" dirty="0"/>
              <a:t>, Αθήνα, Ακρίτας, 1991.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464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Ι) Γενικά Βοηθήματα (Ξενόγλωσσα)</a:t>
            </a:r>
            <a:br>
              <a:rPr lang="el-GR" dirty="0"/>
            </a:br>
            <a:r>
              <a:rPr lang="el-GR" dirty="0" smtClean="0"/>
              <a:t>(4 </a:t>
            </a:r>
            <a:r>
              <a:rPr lang="el-GR" dirty="0"/>
              <a:t>από 4)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>C. </a:t>
            </a:r>
            <a:r>
              <a:rPr lang="it-IT" sz="2400" dirty="0" err="1" smtClean="0"/>
              <a:t>Vagaggini</a:t>
            </a:r>
            <a:r>
              <a:rPr lang="it-IT" sz="2400" dirty="0" smtClean="0"/>
              <a:t>, </a:t>
            </a:r>
            <a:r>
              <a:rPr lang="it-IT" sz="2400" i="1" dirty="0" smtClean="0"/>
              <a:t>Il senso teologico della liturgica</a:t>
            </a:r>
            <a:r>
              <a:rPr lang="it-IT" sz="2400" dirty="0" smtClean="0"/>
              <a:t>, Roma, Paoline, 1965.</a:t>
            </a:r>
          </a:p>
          <a:p>
            <a:r>
              <a:rPr lang="de-DE" sz="2400" dirty="0" smtClean="0"/>
              <a:t>H. Wegman, </a:t>
            </a:r>
            <a:r>
              <a:rPr lang="de-DE" sz="2400" i="1" dirty="0" smtClean="0"/>
              <a:t>Geschichte der Liturgie im Western und Osten</a:t>
            </a:r>
            <a:r>
              <a:rPr lang="de-DE" sz="2400" dirty="0" smtClean="0"/>
              <a:t>, Regensburg, Pustet, 1979.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09464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Εισαγωγή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1</a:t>
            </a:r>
            <a:r>
              <a:rPr lang="el-GR" sz="2000" dirty="0" smtClean="0"/>
              <a:t>.0. 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Εθνικόν και Καποδιστριακόν Πανεπιστήμιον Αθηνών 2015. Γεώργιος Φίλιας. «Λειτουργική. Εισαγωγή».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/>
              <a:t>http://</a:t>
            </a:r>
            <a:r>
              <a:rPr lang="en-US" sz="2000" smtClean="0"/>
              <a:t>opencourses.uoa.gr/courses/SOCTHEOL101/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Α) Σχετικά με την ορολογία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l-GR" sz="2800" dirty="0" smtClean="0"/>
              <a:t>«</a:t>
            </a:r>
            <a:r>
              <a:rPr lang="el-GR" sz="2800" dirty="0"/>
              <a:t>ΛΕΙΤΟΥΡΓΙΚΗ»: από τη λέξη «ΛΕΙΤΟΥΡΓΙΑ».</a:t>
            </a:r>
          </a:p>
          <a:p>
            <a:pPr>
              <a:buNone/>
            </a:pPr>
            <a:r>
              <a:rPr lang="el-GR" sz="2800" dirty="0"/>
              <a:t>«ΛΕΙΤΟΥΡΓΙΑ»: «λείτος» (λαός) + «έργο»</a:t>
            </a:r>
            <a:r>
              <a:rPr lang="el-GR" sz="2800" dirty="0" smtClean="0"/>
              <a:t>.</a:t>
            </a:r>
          </a:p>
          <a:p>
            <a:pPr marL="0" indent="0">
              <a:buNone/>
            </a:pPr>
            <a:r>
              <a:rPr lang="el-GR" sz="2800" dirty="0"/>
              <a:t>Αρχαία Αθήνα: η «Λειτουργία» ως κοινωφελές έργο και ως θρησκευτική τελετή</a:t>
            </a:r>
            <a:r>
              <a:rPr lang="el-GR" sz="2800" dirty="0" smtClean="0"/>
              <a:t>.</a:t>
            </a:r>
          </a:p>
          <a:p>
            <a:pPr marL="0" indent="0">
              <a:buNone/>
            </a:pPr>
            <a:r>
              <a:rPr lang="el-GR" sz="2800" dirty="0" smtClean="0"/>
              <a:t>Παλαιά </a:t>
            </a:r>
            <a:r>
              <a:rPr lang="el-GR" sz="2800" dirty="0"/>
              <a:t>Διαθήκη: «αβωδά»= η λευϊτική και ααρονιτική υπηρεσία στη Σκηνή του Μαρτυρίου και στο ναό του </a:t>
            </a:r>
            <a:r>
              <a:rPr lang="el-GR" sz="2800" dirty="0" smtClean="0"/>
              <a:t>Σολομώντος.</a:t>
            </a:r>
            <a:endParaRPr lang="el-GR" sz="2800" dirty="0"/>
          </a:p>
          <a:p>
            <a:pPr marL="0" indent="0">
              <a:buNone/>
            </a:pPr>
            <a:r>
              <a:rPr lang="el-GR" sz="2800" dirty="0" smtClean="0"/>
              <a:t>Καινή </a:t>
            </a:r>
            <a:r>
              <a:rPr lang="el-GR" sz="2800" dirty="0"/>
              <a:t>Διαθήκη: η ιουδαϊκή λατρευτική πράξη/ το απολυτρωτικό έργο του Κυρίου (προς Εβραίους Επιστολή)</a:t>
            </a:r>
            <a:r>
              <a:rPr lang="el-GR" sz="2800" dirty="0" smtClean="0"/>
              <a:t>.</a:t>
            </a:r>
            <a:endParaRPr lang="el-GR" sz="2800" dirty="0"/>
          </a:p>
          <a:p>
            <a:pPr marL="0" indent="0">
              <a:buNone/>
            </a:pPr>
            <a:r>
              <a:rPr lang="el-GR" sz="2800" dirty="0" smtClean="0"/>
              <a:t>«</a:t>
            </a:r>
            <a:r>
              <a:rPr lang="el-GR" sz="2800" dirty="0"/>
              <a:t>Λειτουργική επιστήμη»: ο κλάδος της Θεολογίας που μελετά την ιστορία και θεολογία της δημόσιας Λατρείας (Μυστήρια, Aκολουθίες, Περιστατικές ευχές).</a:t>
            </a:r>
            <a:endParaRPr lang="en-US" sz="2800" dirty="0"/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94806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Β) Πηγές της επιστήμης της λειτουργικής (1 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Τα κανονικά βιβλικά κείμενα.</a:t>
            </a:r>
          </a:p>
          <a:p>
            <a:r>
              <a:rPr lang="el-GR" dirty="0"/>
              <a:t>Τα απόκρυφα βιβλικά κείμενα.</a:t>
            </a:r>
          </a:p>
          <a:p>
            <a:r>
              <a:rPr lang="el-GR" dirty="0"/>
              <a:t>Τα κείμενα της εκκλησιαστικής γραμματείας.</a:t>
            </a:r>
          </a:p>
          <a:p>
            <a:r>
              <a:rPr lang="el-GR" dirty="0"/>
              <a:t>Τα κανονικά κείμενα (αποφάσεις Οικουμενικών Συνόδων/ Κανόνες Πατέρων της Εκκλησίας/συλλογές Ιερών Κανόνων/ ερμηνείες Κανόνων).</a:t>
            </a:r>
          </a:p>
        </p:txBody>
      </p:sp>
    </p:spTree>
    <p:extLst>
      <p:ext uri="{BB962C8B-B14F-4D97-AF65-F5344CB8AC3E}">
        <p14:creationId xmlns:p14="http://schemas.microsoft.com/office/powerpoint/2010/main" val="54108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Β) Πηγές της επιστήμης της λειτουργικής (2 από 2)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Τα αγιολογικά κείμενα.</a:t>
            </a:r>
          </a:p>
          <a:p>
            <a:r>
              <a:rPr lang="el-GR" dirty="0"/>
              <a:t>Τα ευρήματα της βιβλικής, χριστιανικής και βυζαντινής Αρχαιολογίας και τέχνης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Τα </a:t>
            </a:r>
            <a:r>
              <a:rPr lang="el-GR" dirty="0"/>
              <a:t>χειρόγραφα (Ευχολόγια, Τυπικά, Κτητορικά Μονών).</a:t>
            </a:r>
          </a:p>
          <a:p>
            <a:r>
              <a:rPr lang="el-GR" dirty="0"/>
              <a:t>Οι έντυπες εκδόσεις λειτουργικών βιβλίων.</a:t>
            </a:r>
          </a:p>
          <a:p>
            <a:r>
              <a:rPr lang="el-GR" dirty="0"/>
              <a:t>Λειτουργικές Εγκύκλιοι των Ορθοδόξων Πατριαρχείων και Αυτοκεφάλων Εκκλησιών.</a:t>
            </a:r>
          </a:p>
        </p:txBody>
      </p:sp>
    </p:spTree>
    <p:extLst>
      <p:ext uri="{BB962C8B-B14F-4D97-AF65-F5344CB8AC3E}">
        <p14:creationId xmlns:p14="http://schemas.microsoft.com/office/powerpoint/2010/main" val="214314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/>
              <a:t>Γ) </a:t>
            </a:r>
            <a:r>
              <a:rPr lang="el-GR" sz="3600" dirty="0" smtClean="0"/>
              <a:t>Σχέση της λειτουργικής με τους άλλους κλάδους της θεολογικής επιστήμης</a:t>
            </a:r>
            <a:endParaRPr lang="el-GR" sz="36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400" dirty="0" smtClean="0"/>
              <a:t>Ως </a:t>
            </a:r>
            <a:r>
              <a:rPr lang="el-GR" sz="2400" dirty="0"/>
              <a:t>«ιστορία της Λατρείας» η Λειτουργική σχετίζεται άμεσα με τον κλάδο της εκκλησιαστικής ιστορίας, της Νεότερης Ιστορίας της Εκκλησίας και της Χριστιανικής και Βυζαντινής Αρχαιολογίας.</a:t>
            </a:r>
          </a:p>
          <a:p>
            <a:r>
              <a:rPr lang="el-GR" sz="2400" dirty="0" smtClean="0"/>
              <a:t>Ως </a:t>
            </a:r>
            <a:r>
              <a:rPr lang="el-GR" sz="2400" dirty="0"/>
              <a:t>«Θεολογία της Λατρείας» η Λειτουργική σχετίζεται άμεσα με τον Συστηματικό κλάδο της Θεολογίας (Δογματική/ Πατρολογία/ Ιστορία Δογμάτων/  Απολογητική).</a:t>
            </a:r>
          </a:p>
          <a:p>
            <a:r>
              <a:rPr lang="el-GR" sz="2400" dirty="0" smtClean="0"/>
              <a:t>Έμμεση </a:t>
            </a:r>
            <a:r>
              <a:rPr lang="el-GR" sz="2400" dirty="0"/>
              <a:t>σχέση με τον Βιβλικό κλάδο, την Αγιολογία και το Κανονικό Δίκαιο.</a:t>
            </a:r>
          </a:p>
          <a:p>
            <a:r>
              <a:rPr lang="el-GR" sz="2400" dirty="0" smtClean="0"/>
              <a:t>Άμεση </a:t>
            </a:r>
            <a:r>
              <a:rPr lang="el-GR" sz="2400" dirty="0"/>
              <a:t>σχέση με την Υμνολογία, Βυζαντινή Μουσικολογία, Βυζαντινή Ιστορία, Θρησκειολογία, Ψυχολογία της Θρησκείας και την Ποιμαντική.</a:t>
            </a:r>
          </a:p>
        </p:txBody>
      </p:sp>
    </p:spTree>
    <p:extLst>
      <p:ext uri="{BB962C8B-B14F-4D97-AF65-F5344CB8AC3E}">
        <p14:creationId xmlns:p14="http://schemas.microsoft.com/office/powerpoint/2010/main" val="9286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Δ) </a:t>
            </a:r>
            <a:r>
              <a:rPr lang="el-GR" dirty="0" smtClean="0"/>
              <a:t>Οι κλάδοι της λειτουργικής επιστήμης (1 από 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Ιστορία </a:t>
            </a:r>
            <a:r>
              <a:rPr lang="el-GR" dirty="0"/>
              <a:t>της Λατρείας</a:t>
            </a:r>
          </a:p>
          <a:p>
            <a:r>
              <a:rPr lang="el-GR" dirty="0" smtClean="0"/>
              <a:t>Θεολογία </a:t>
            </a:r>
            <a:r>
              <a:rPr lang="el-GR" dirty="0"/>
              <a:t>της </a:t>
            </a:r>
            <a:r>
              <a:rPr lang="el-GR" dirty="0" smtClean="0"/>
              <a:t>Λατρείας</a:t>
            </a:r>
            <a:endParaRPr lang="el-GR" dirty="0"/>
          </a:p>
          <a:p>
            <a:r>
              <a:rPr lang="el-GR" dirty="0" smtClean="0"/>
              <a:t>Αρχαιολογία </a:t>
            </a:r>
            <a:r>
              <a:rPr lang="el-GR" dirty="0"/>
              <a:t>της </a:t>
            </a:r>
            <a:r>
              <a:rPr lang="el-GR" dirty="0" smtClean="0"/>
              <a:t>Λατρείας</a:t>
            </a:r>
            <a:endParaRPr lang="el-GR" dirty="0"/>
          </a:p>
          <a:p>
            <a:r>
              <a:rPr lang="el-GR" dirty="0" smtClean="0"/>
              <a:t>Τελετουργική</a:t>
            </a:r>
            <a:endParaRPr lang="el-GR" dirty="0"/>
          </a:p>
          <a:p>
            <a:r>
              <a:rPr lang="el-GR" dirty="0" smtClean="0"/>
              <a:t>Εορτολογία</a:t>
            </a:r>
            <a:endParaRPr lang="el-GR" dirty="0"/>
          </a:p>
          <a:p>
            <a:r>
              <a:rPr lang="el-GR" dirty="0" smtClean="0"/>
              <a:t>Ποιμαντική </a:t>
            </a:r>
            <a:r>
              <a:rPr lang="el-GR" dirty="0"/>
              <a:t>της </a:t>
            </a:r>
            <a:r>
              <a:rPr lang="el-GR" dirty="0" smtClean="0"/>
              <a:t>Λατρείας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487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Δ) </a:t>
            </a:r>
            <a:r>
              <a:rPr lang="el-GR" dirty="0" smtClean="0"/>
              <a:t>Οι κλάδοι της λειτουργικής επιστήμης (2 από 2)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Συγκριτική Λειτουργική (μεταξύ ομοδόξων και ετεροδόξων)</a:t>
            </a:r>
          </a:p>
          <a:p>
            <a:r>
              <a:rPr lang="el-GR" dirty="0"/>
              <a:t>Κοινωνιολογία της Λατρείας</a:t>
            </a:r>
          </a:p>
          <a:p>
            <a:r>
              <a:rPr lang="el-GR" dirty="0"/>
              <a:t>Ψυχολογία της Λατρείας</a:t>
            </a:r>
          </a:p>
          <a:p>
            <a:pPr lvl="2"/>
            <a:r>
              <a:rPr lang="el-GR" sz="2800" dirty="0"/>
              <a:t>Οι παραπάνω κλάδοι μπορούν να μελετηθούν είτε αυτόνομα, είτε σε συνδυασμό μεταξύ τους.</a:t>
            </a:r>
          </a:p>
        </p:txBody>
      </p:sp>
    </p:spTree>
    <p:extLst>
      <p:ext uri="{BB962C8B-B14F-4D97-AF65-F5344CB8AC3E}">
        <p14:creationId xmlns:p14="http://schemas.microsoft.com/office/powerpoint/2010/main" val="406226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Ε) Οι μέθοδοι της λειτουργικής επιστήμης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Ιστορικοφιλολογική και ιστορικοαρχαιολογική μέθοδος</a:t>
            </a:r>
          </a:p>
          <a:p>
            <a:r>
              <a:rPr lang="el-GR" dirty="0"/>
              <a:t>Γενετική ιστορική μέθοδος</a:t>
            </a:r>
          </a:p>
          <a:p>
            <a:r>
              <a:rPr lang="el-GR" dirty="0"/>
              <a:t>Συμβολική και αλληγορική μέθοδος</a:t>
            </a:r>
          </a:p>
        </p:txBody>
      </p:sp>
    </p:spTree>
    <p:extLst>
      <p:ext uri="{BB962C8B-B14F-4D97-AF65-F5344CB8AC3E}">
        <p14:creationId xmlns:p14="http://schemas.microsoft.com/office/powerpoint/2010/main" val="276127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2270</Words>
  <Application>Microsoft Office PowerPoint</Application>
  <PresentationFormat>Προβολή στην οθόνη (4:3)</PresentationFormat>
  <Paragraphs>221</Paragraphs>
  <Slides>31</Slides>
  <Notes>31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6" baseType="lpstr">
      <vt:lpstr>ＭＳ Ｐゴシック</vt:lpstr>
      <vt:lpstr>Arial</vt:lpstr>
      <vt:lpstr>Calibri</vt:lpstr>
      <vt:lpstr>Wingdings</vt:lpstr>
      <vt:lpstr>Θέμα του Office</vt:lpstr>
      <vt:lpstr>Λειτουργική</vt:lpstr>
      <vt:lpstr>Περιεχόμενα ενότητας</vt:lpstr>
      <vt:lpstr>Α) Σχετικά με την ορολογία</vt:lpstr>
      <vt:lpstr>Β) Πηγές της επιστήμης της λειτουργικής (1 από 2)</vt:lpstr>
      <vt:lpstr>Β) Πηγές της επιστήμης της λειτουργικής (2 από 2)</vt:lpstr>
      <vt:lpstr>Γ) Σχέση της λειτουργικής με τους άλλους κλάδους της θεολογικής επιστήμης</vt:lpstr>
      <vt:lpstr>Δ) Οι κλάδοι της λειτουργικής επιστήμης (1 από 2)</vt:lpstr>
      <vt:lpstr>Δ) Οι κλάδοι της λειτουργικής επιστήμης (2 από 2)</vt:lpstr>
      <vt:lpstr>Ε) Οι μέθοδοι της λειτουργικής επιστήμης</vt:lpstr>
      <vt:lpstr>ΣΤ)  Σύντομη αναφορά σε μεγάλους επιστήμονες της λειτουργικής</vt:lpstr>
      <vt:lpstr>Ζ) Επιστημονικές σειρές λειτουργικών μελετών (1 από 2)</vt:lpstr>
      <vt:lpstr>Ζ) Επιστημονικές σειρές λειτουργικών μελετών (2 από 2)</vt:lpstr>
      <vt:lpstr>Η) Συλλογές Πηγαίου Λειτουργικού Υλικού (1 από 3)</vt:lpstr>
      <vt:lpstr>Η) Συλλογές Πηγαίου Λειτουργικού Υλικού (2 από 3)</vt:lpstr>
      <vt:lpstr>Η) Συλλογές Πηγαίου Λειτουργικού Υλικού (3 από 3)</vt:lpstr>
      <vt:lpstr>Θ) Σειρές Λειτουργικών Μελετών </vt:lpstr>
      <vt:lpstr>Ι) Γενικά Βοηθήματα (Ελληνόγλωσσα) (1 από 4)</vt:lpstr>
      <vt:lpstr>Ι) Γενικά Βοηθήματα (Ελληνόγλωσσα) (2 από 4)</vt:lpstr>
      <vt:lpstr>Ι) Γενικά Βοηθήματα (Ελληνόγλωσσα) (3 από 4)</vt:lpstr>
      <vt:lpstr>Ι) Γενικά Βοηθήματα (Ελληνόγλωσσα) (4 από 4)</vt:lpstr>
      <vt:lpstr>Ι) Γενικά Βοηθήματα (Ξενόγλωσσα) (1 από 4)</vt:lpstr>
      <vt:lpstr>Ι) Γενικά Βοηθήματα (Ξενόγλωσσα) (2 από 4)</vt:lpstr>
      <vt:lpstr>Ι) Γενικά Βοηθήματα (Ξενόγλωσσα) (3 από 4)</vt:lpstr>
      <vt:lpstr>Ι) Γενικά Βοηθήματα (Ξενόγλωσσα) (4 από 4)</vt:lpstr>
      <vt:lpstr>Τέλος Ενότητας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Sima</cp:lastModifiedBy>
  <cp:revision>201</cp:revision>
  <dcterms:created xsi:type="dcterms:W3CDTF">2012-09-06T09:03:05Z</dcterms:created>
  <dcterms:modified xsi:type="dcterms:W3CDTF">2015-06-08T13:48:22Z</dcterms:modified>
</cp:coreProperties>
</file>