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1"/>
  </p:sldMasterIdLst>
  <p:notesMasterIdLst>
    <p:notesMasterId r:id="rId59"/>
  </p:notesMasterIdLst>
  <p:handoutMasterIdLst>
    <p:handoutMasterId r:id="rId60"/>
  </p:handoutMasterIdLst>
  <p:sldIdLst>
    <p:sldId id="307" r:id="rId2"/>
    <p:sldId id="256" r:id="rId3"/>
    <p:sldId id="257" r:id="rId4"/>
    <p:sldId id="258" r:id="rId5"/>
    <p:sldId id="259" r:id="rId6"/>
    <p:sldId id="260" r:id="rId7"/>
    <p:sldId id="293" r:id="rId8"/>
    <p:sldId id="261" r:id="rId9"/>
    <p:sldId id="262" r:id="rId10"/>
    <p:sldId id="263" r:id="rId11"/>
    <p:sldId id="264" r:id="rId12"/>
    <p:sldId id="265" r:id="rId13"/>
    <p:sldId id="266" r:id="rId14"/>
    <p:sldId id="267" r:id="rId15"/>
    <p:sldId id="297" r:id="rId16"/>
    <p:sldId id="268" r:id="rId17"/>
    <p:sldId id="269" r:id="rId18"/>
    <p:sldId id="270" r:id="rId19"/>
    <p:sldId id="271" r:id="rId20"/>
    <p:sldId id="302" r:id="rId21"/>
    <p:sldId id="272" r:id="rId22"/>
    <p:sldId id="273" r:id="rId23"/>
    <p:sldId id="298" r:id="rId24"/>
    <p:sldId id="304" r:id="rId25"/>
    <p:sldId id="295" r:id="rId26"/>
    <p:sldId id="274" r:id="rId27"/>
    <p:sldId id="303" r:id="rId28"/>
    <p:sldId id="275" r:id="rId29"/>
    <p:sldId id="300" r:id="rId30"/>
    <p:sldId id="276" r:id="rId31"/>
    <p:sldId id="306" r:id="rId32"/>
    <p:sldId id="301" r:id="rId33"/>
    <p:sldId id="277" r:id="rId34"/>
    <p:sldId id="296" r:id="rId35"/>
    <p:sldId id="278" r:id="rId36"/>
    <p:sldId id="279" r:id="rId37"/>
    <p:sldId id="280" r:id="rId38"/>
    <p:sldId id="281" r:id="rId39"/>
    <p:sldId id="282" r:id="rId40"/>
    <p:sldId id="283" r:id="rId41"/>
    <p:sldId id="284" r:id="rId42"/>
    <p:sldId id="285" r:id="rId43"/>
    <p:sldId id="286" r:id="rId44"/>
    <p:sldId id="287" r:id="rId45"/>
    <p:sldId id="288" r:id="rId46"/>
    <p:sldId id="289" r:id="rId47"/>
    <p:sldId id="290" r:id="rId48"/>
    <p:sldId id="291" r:id="rId49"/>
    <p:sldId id="292" r:id="rId50"/>
    <p:sldId id="308" r:id="rId51"/>
    <p:sldId id="309" r:id="rId52"/>
    <p:sldId id="310" r:id="rId53"/>
    <p:sldId id="311" r:id="rId54"/>
    <p:sldId id="312" r:id="rId55"/>
    <p:sldId id="313" r:id="rId56"/>
    <p:sldId id="314" r:id="rId57"/>
    <p:sldId id="315" r:id="rId58"/>
  </p:sldIdLst>
  <p:sldSz cx="9144000" cy="6858000" type="screen4x3"/>
  <p:notesSz cx="6738938" cy="9834563"/>
  <p:defaultTextStyle>
    <a:defPPr>
      <a:defRPr lang="en-GB"/>
    </a:defPPr>
    <a:lvl1pPr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1pPr>
    <a:lvl2pPr marL="4572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2pPr>
    <a:lvl3pPr marL="9144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3pPr>
    <a:lvl4pPr marL="13716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4pPr>
    <a:lvl5pPr marL="18288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5pPr>
    <a:lvl6pPr marL="2286000" algn="l" defTabSz="914400" rtl="0" eaLnBrk="1" latinLnBrk="0" hangingPunct="1">
      <a:defRPr kern="1200">
        <a:solidFill>
          <a:schemeClr val="bg1"/>
        </a:solidFill>
        <a:latin typeface="Arial" panose="020B0604020202020204" pitchFamily="34" charset="0"/>
        <a:ea typeface="+mn-ea"/>
        <a:cs typeface="+mn-cs"/>
      </a:defRPr>
    </a:lvl6pPr>
    <a:lvl7pPr marL="2743200" algn="l" defTabSz="914400" rtl="0" eaLnBrk="1" latinLnBrk="0" hangingPunct="1">
      <a:defRPr kern="1200">
        <a:solidFill>
          <a:schemeClr val="bg1"/>
        </a:solidFill>
        <a:latin typeface="Arial" panose="020B0604020202020204" pitchFamily="34" charset="0"/>
        <a:ea typeface="+mn-ea"/>
        <a:cs typeface="+mn-cs"/>
      </a:defRPr>
    </a:lvl7pPr>
    <a:lvl8pPr marL="3200400" algn="l" defTabSz="914400" rtl="0" eaLnBrk="1" latinLnBrk="0" hangingPunct="1">
      <a:defRPr kern="1200">
        <a:solidFill>
          <a:schemeClr val="bg1"/>
        </a:solidFill>
        <a:latin typeface="Arial" panose="020B0604020202020204" pitchFamily="34" charset="0"/>
        <a:ea typeface="+mn-ea"/>
        <a:cs typeface="+mn-cs"/>
      </a:defRPr>
    </a:lvl8pPr>
    <a:lvl9pPr marL="3657600" algn="l" defTabSz="914400" rtl="0" eaLnBrk="1" latinLnBrk="0" hangingPunct="1">
      <a:defRPr kern="1200">
        <a:solidFill>
          <a:schemeClr val="bg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66"/>
    <a:srgbClr val="99FFCC"/>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43" autoAdjust="0"/>
  </p:normalViewPr>
  <p:slideViewPr>
    <p:cSldViewPr>
      <p:cViewPr varScale="1">
        <p:scale>
          <a:sx n="70" d="100"/>
          <a:sy n="70" d="100"/>
        </p:scale>
        <p:origin x="43" y="283"/>
      </p:cViewPr>
      <p:guideLst>
        <p:guide orient="horz" pos="2160"/>
        <p:guide pos="2880"/>
      </p:guideLst>
    </p:cSldViewPr>
  </p:slideViewPr>
  <p:outlineViewPr>
    <p:cViewPr varScale="1">
      <p:scale>
        <a:sx n="170" d="200"/>
        <a:sy n="170" d="200"/>
      </p:scale>
      <p:origin x="-780" y="-84"/>
    </p:cViewPr>
    <p:sldLst>
      <p:sld r:id="rId1" collapse="1"/>
      <p:sld r:id="rId2" collapse="1"/>
    </p:sldLst>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_rels/viewProps.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bwMode="auto">
          <a:xfrm>
            <a:off x="0" y="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92000"/>
              </a:lnSpc>
              <a:buClr>
                <a:srgbClr val="FFFFFF"/>
              </a:buClr>
              <a:buSzPct val="100000"/>
              <a:buFont typeface="Arial" charset="0"/>
              <a:buNone/>
              <a:defRPr sz="1200">
                <a:latin typeface="Arial" charset="0"/>
              </a:defRPr>
            </a:lvl1pPr>
          </a:lstStyle>
          <a:p>
            <a:pPr>
              <a:defRPr/>
            </a:pPr>
            <a:endParaRPr lang="el-GR"/>
          </a:p>
        </p:txBody>
      </p:sp>
      <p:sp>
        <p:nvSpPr>
          <p:cNvPr id="119811" name="Rectangle 3"/>
          <p:cNvSpPr>
            <a:spLocks noGrp="1" noChangeArrowheads="1"/>
          </p:cNvSpPr>
          <p:nvPr>
            <p:ph type="dt" sz="quarter" idx="1"/>
          </p:nvPr>
        </p:nvSpPr>
        <p:spPr bwMode="auto">
          <a:xfrm>
            <a:off x="3810000" y="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92000"/>
              </a:lnSpc>
              <a:buClr>
                <a:srgbClr val="FFFFFF"/>
              </a:buClr>
              <a:buSzPct val="100000"/>
              <a:buFont typeface="Arial" charset="0"/>
              <a:buNone/>
              <a:defRPr sz="1200">
                <a:latin typeface="Arial" charset="0"/>
              </a:defRPr>
            </a:lvl1pPr>
          </a:lstStyle>
          <a:p>
            <a:pPr>
              <a:defRPr/>
            </a:pPr>
            <a:fld id="{ACD8D4E0-DDAD-44CA-A55E-EC9B1AEDB288}" type="datetimeFigureOut">
              <a:rPr lang="el-GR"/>
              <a:pPr>
                <a:defRPr/>
              </a:pPr>
              <a:t>16/5/2016</a:t>
            </a:fld>
            <a:endParaRPr lang="el-GR"/>
          </a:p>
        </p:txBody>
      </p:sp>
      <p:sp>
        <p:nvSpPr>
          <p:cNvPr id="119812" name="Rectangle 4"/>
          <p:cNvSpPr>
            <a:spLocks noGrp="1" noChangeArrowheads="1"/>
          </p:cNvSpPr>
          <p:nvPr>
            <p:ph type="ftr" sz="quarter" idx="2"/>
          </p:nvPr>
        </p:nvSpPr>
        <p:spPr bwMode="auto">
          <a:xfrm>
            <a:off x="0" y="9372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92000"/>
              </a:lnSpc>
              <a:buClr>
                <a:srgbClr val="FFFFFF"/>
              </a:buClr>
              <a:buSzPct val="100000"/>
              <a:buFont typeface="Arial" charset="0"/>
              <a:buNone/>
              <a:defRPr sz="1200">
                <a:latin typeface="Arial" charset="0"/>
              </a:defRPr>
            </a:lvl1pPr>
          </a:lstStyle>
          <a:p>
            <a:pPr>
              <a:defRPr/>
            </a:pPr>
            <a:endParaRPr lang="el-GR"/>
          </a:p>
        </p:txBody>
      </p:sp>
      <p:sp>
        <p:nvSpPr>
          <p:cNvPr id="119813" name="Rectangle 5"/>
          <p:cNvSpPr>
            <a:spLocks noGrp="1" noChangeArrowheads="1"/>
          </p:cNvSpPr>
          <p:nvPr>
            <p:ph type="sldNum" sz="quarter" idx="3"/>
          </p:nvPr>
        </p:nvSpPr>
        <p:spPr bwMode="auto">
          <a:xfrm>
            <a:off x="3810000" y="9372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92000"/>
              </a:lnSpc>
              <a:buClr>
                <a:srgbClr val="FFFFFF"/>
              </a:buClr>
              <a:buSzPct val="100000"/>
              <a:buFont typeface="Arial" panose="020B0604020202020204" pitchFamily="34" charset="0"/>
              <a:buNone/>
              <a:defRPr sz="1200" smtClean="0"/>
            </a:lvl1pPr>
          </a:lstStyle>
          <a:p>
            <a:pPr>
              <a:defRPr/>
            </a:pPr>
            <a:fld id="{C6992935-08D5-4AC2-9ABB-B12A80C724E1}" type="slidenum">
              <a:rPr lang="el-GR" altLang="el-GR"/>
              <a:pPr>
                <a:defRPr/>
              </a:pPr>
              <a:t>‹#›</a:t>
            </a:fld>
            <a:endParaRPr lang="el-GR" altLang="el-GR"/>
          </a:p>
        </p:txBody>
      </p:sp>
    </p:spTree>
    <p:extLst>
      <p:ext uri="{BB962C8B-B14F-4D97-AF65-F5344CB8AC3E}">
        <p14:creationId xmlns:p14="http://schemas.microsoft.com/office/powerpoint/2010/main" val="20865147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AutoShape 1"/>
          <p:cNvSpPr>
            <a:spLocks noChangeArrowheads="1"/>
          </p:cNvSpPr>
          <p:nvPr/>
        </p:nvSpPr>
        <p:spPr bwMode="auto">
          <a:xfrm>
            <a:off x="0" y="0"/>
            <a:ext cx="6738938" cy="9836150"/>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lvl1pPr>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1pPr>
            <a:lvl2pPr marL="742950" indent="-28575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2pPr>
            <a:lvl3pPr marL="1143000" indent="-22860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3pPr>
            <a:lvl4pPr marL="1600200" indent="-22860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4pPr>
            <a:lvl5pPr marL="2057400" indent="-22860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5pPr>
            <a:lvl6pPr marL="25146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6pPr>
            <a:lvl7pPr marL="29718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7pPr>
            <a:lvl8pPr marL="34290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8pPr>
            <a:lvl9pPr marL="38862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9pPr>
          </a:lstStyle>
          <a:p>
            <a:pPr eaLnBrk="1" hangingPunct="1"/>
            <a:endParaRPr lang="el-GR" altLang="el-GR"/>
          </a:p>
        </p:txBody>
      </p:sp>
      <p:sp>
        <p:nvSpPr>
          <p:cNvPr id="14339" name="Rectangle 2"/>
          <p:cNvSpPr>
            <a:spLocks noGrp="1" noChangeArrowheads="1"/>
          </p:cNvSpPr>
          <p:nvPr>
            <p:ph type="sldImg"/>
          </p:nvPr>
        </p:nvSpPr>
        <p:spPr bwMode="auto">
          <a:xfrm>
            <a:off x="0" y="-14692313"/>
            <a:ext cx="0" cy="3087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3075" name="Rectangle 3"/>
          <p:cNvSpPr>
            <a:spLocks noGrp="1" noChangeArrowheads="1"/>
          </p:cNvSpPr>
          <p:nvPr>
            <p:ph type="body"/>
          </p:nvPr>
        </p:nvSpPr>
        <p:spPr bwMode="auto">
          <a:xfrm>
            <a:off x="674688" y="4672013"/>
            <a:ext cx="5387975" cy="44227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l-GR" noProof="0" smtClean="0"/>
          </a:p>
        </p:txBody>
      </p:sp>
    </p:spTree>
    <p:extLst>
      <p:ext uri="{BB962C8B-B14F-4D97-AF65-F5344CB8AC3E}">
        <p14:creationId xmlns:p14="http://schemas.microsoft.com/office/powerpoint/2010/main" val="3213312435"/>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εικόνας διαφάνειας 1"/>
          <p:cNvSpPr>
            <a:spLocks noGrp="1" noRot="1" noChangeAspect="1" noTextEdit="1"/>
          </p:cNvSpPr>
          <p:nvPr>
            <p:ph type="sldImg"/>
          </p:nvPr>
        </p:nvSpPr>
        <p:spPr>
          <a:xfrm>
            <a:off x="-20585113" y="-14692313"/>
            <a:ext cx="41170226" cy="30878463"/>
          </a:xfrm>
        </p:spPr>
      </p:sp>
      <p:sp>
        <p:nvSpPr>
          <p:cNvPr id="17411"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endParaRPr lang="el-GR" altLang="el-GR" smtClean="0">
              <a:solidFill>
                <a:srgbClr val="FF0000"/>
              </a:solidFill>
              <a:latin typeface="Times New Roman" panose="02020603050405020304" pitchFamily="18" charset="0"/>
            </a:endParaRPr>
          </a:p>
        </p:txBody>
      </p:sp>
      <p:sp>
        <p:nvSpPr>
          <p:cNvPr id="17412" name="Θέση αριθμού διαφάνειας 3"/>
          <p:cNvSpPr>
            <a:spLocks noGrp="1"/>
          </p:cNvSpPr>
          <p:nvPr>
            <p:ph type="sldNum" sz="quarter" idx="4294967295"/>
          </p:nvPr>
        </p:nvSpPr>
        <p:spPr bwMode="auto">
          <a:xfrm>
            <a:off x="4143375" y="9120188"/>
            <a:ext cx="3170238" cy="4794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2000"/>
              </a:lnSpc>
              <a:spcBef>
                <a:spcPct val="0"/>
              </a:spcBef>
              <a:buFont typeface="Georgia" panose="02040502050405020303" pitchFamily="18" charset="0"/>
              <a:buNone/>
            </a:pPr>
            <a:fld id="{1E9C41B8-050C-44FA-AD9E-ADFE254A75C6}" type="slidenum">
              <a:rPr lang="el-GR" altLang="el-GR">
                <a:latin typeface="Georgia" panose="02040502050405020303" pitchFamily="18" charset="0"/>
              </a:rPr>
              <a:pPr eaLnBrk="1" hangingPunct="1">
                <a:lnSpc>
                  <a:spcPct val="92000"/>
                </a:lnSpc>
                <a:spcBef>
                  <a:spcPct val="0"/>
                </a:spcBef>
                <a:buFont typeface="Georgia" panose="02040502050405020303" pitchFamily="18" charset="0"/>
                <a:buNone/>
              </a:pPr>
              <a:t>1</a:t>
            </a:fld>
            <a:endParaRPr lang="el-GR" altLang="el-GR">
              <a:latin typeface="Georgia" panose="02040502050405020303" pitchFamily="18" charset="0"/>
            </a:endParaRPr>
          </a:p>
        </p:txBody>
      </p:sp>
    </p:spTree>
    <p:extLst>
      <p:ext uri="{BB962C8B-B14F-4D97-AF65-F5344CB8AC3E}">
        <p14:creationId xmlns:p14="http://schemas.microsoft.com/office/powerpoint/2010/main" val="503064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35843"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1699618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37891"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19832555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39939"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42684536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1987"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21730026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4035"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22380138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7107"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2135045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9155"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12984202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51203"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27189504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53251"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4872000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56323"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705855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9459"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41101014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58371"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4100314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noTextEdit="1"/>
          </p:cNvSpPr>
          <p:nvPr>
            <p:ph type="sldImg"/>
          </p:nvPr>
        </p:nvSpPr>
        <p:spPr>
          <a:xfrm>
            <a:off x="-20585113" y="-14692313"/>
            <a:ext cx="41170226" cy="30878463"/>
          </a:xfrm>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5651967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64515"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1431565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67587"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18099781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70659"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21071823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74755"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1632898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noTextEdit="1"/>
          </p:cNvSpPr>
          <p:nvPr>
            <p:ph type="sldImg"/>
          </p:nvPr>
        </p:nvSpPr>
        <p:spPr>
          <a:xfrm>
            <a:off x="-20585113" y="-14692313"/>
            <a:ext cx="41170226" cy="30878463"/>
          </a:xfrm>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0627006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78851"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20831519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80899"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8034636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82947"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4246227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21507"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1495916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84995"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40856821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87043"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21267761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89091"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17924588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91139"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5538201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93187"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28162929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234"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95235"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2120718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282"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97283"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4330231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330"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99331"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27259862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8"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01379"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9878048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426"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03427"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803522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23555"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3877870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05475"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88789697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07523"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215533799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Θέση εικόνας διαφάνειας 1"/>
          <p:cNvSpPr>
            <a:spLocks noGrp="1" noRot="1" noChangeAspect="1" noTextEdit="1"/>
          </p:cNvSpPr>
          <p:nvPr>
            <p:ph type="sldImg"/>
          </p:nvPr>
        </p:nvSpPr>
        <p:spPr>
          <a:xfrm>
            <a:off x="-20585113" y="-14692313"/>
            <a:ext cx="41170226" cy="30878463"/>
          </a:xfrm>
        </p:spPr>
      </p:sp>
      <p:sp>
        <p:nvSpPr>
          <p:cNvPr id="109571"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09572" name="Θέση αριθμού διαφάνειας 3"/>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2000"/>
              </a:lnSpc>
              <a:spcBef>
                <a:spcPct val="0"/>
              </a:spcBef>
              <a:buFont typeface="Georgia" panose="02040502050405020303" pitchFamily="18" charset="0"/>
              <a:buNone/>
            </a:pPr>
            <a:fld id="{4DBFB42C-566A-4B35-B030-7CB985301539}" type="slidenum">
              <a:rPr lang="el-GR" altLang="el-GR">
                <a:latin typeface="Georgia" panose="02040502050405020303" pitchFamily="18" charset="0"/>
              </a:rPr>
              <a:pPr eaLnBrk="1" hangingPunct="1">
                <a:lnSpc>
                  <a:spcPct val="92000"/>
                </a:lnSpc>
                <a:spcBef>
                  <a:spcPct val="0"/>
                </a:spcBef>
                <a:buFont typeface="Georgia" panose="02040502050405020303" pitchFamily="18" charset="0"/>
                <a:buNone/>
              </a:pPr>
              <a:t>50</a:t>
            </a:fld>
            <a:endParaRPr lang="el-GR" altLang="el-GR">
              <a:latin typeface="Georgia" panose="02040502050405020303" pitchFamily="18" charset="0"/>
            </a:endParaRPr>
          </a:p>
        </p:txBody>
      </p:sp>
    </p:spTree>
    <p:extLst>
      <p:ext uri="{BB962C8B-B14F-4D97-AF65-F5344CB8AC3E}">
        <p14:creationId xmlns:p14="http://schemas.microsoft.com/office/powerpoint/2010/main" val="302601710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Θέση εικόνας διαφάνειας 1"/>
          <p:cNvSpPr>
            <a:spLocks noGrp="1" noRot="1" noChangeAspect="1" noTextEdit="1"/>
          </p:cNvSpPr>
          <p:nvPr>
            <p:ph type="sldImg"/>
          </p:nvPr>
        </p:nvSpPr>
        <p:spPr>
          <a:xfrm>
            <a:off x="-20585113" y="-14692313"/>
            <a:ext cx="41170226" cy="30878463"/>
          </a:xfrm>
        </p:spPr>
      </p:sp>
      <p:sp>
        <p:nvSpPr>
          <p:cNvPr id="111619"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endParaRPr lang="el-GR" altLang="el-GR" smtClean="0">
              <a:latin typeface="Times New Roman" panose="02020603050405020304" pitchFamily="18" charset="0"/>
            </a:endParaRPr>
          </a:p>
        </p:txBody>
      </p:sp>
      <p:sp>
        <p:nvSpPr>
          <p:cNvPr id="111620" name="Slide Number Placeholder 5"/>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2000"/>
              </a:lnSpc>
              <a:spcBef>
                <a:spcPct val="0"/>
              </a:spcBef>
              <a:buFont typeface="Georgia" panose="02040502050405020303" pitchFamily="18" charset="0"/>
              <a:buNone/>
            </a:pPr>
            <a:fld id="{FDFDB65D-48F4-441D-9690-E77ADB8D90C3}" type="slidenum">
              <a:rPr lang="el-GR" altLang="el-GR">
                <a:latin typeface="Georgia" panose="02040502050405020303" pitchFamily="18" charset="0"/>
              </a:rPr>
              <a:pPr eaLnBrk="1" hangingPunct="1">
                <a:lnSpc>
                  <a:spcPct val="92000"/>
                </a:lnSpc>
                <a:spcBef>
                  <a:spcPct val="0"/>
                </a:spcBef>
                <a:buFont typeface="Georgia" panose="02040502050405020303" pitchFamily="18" charset="0"/>
                <a:buNone/>
              </a:pPr>
              <a:t>51</a:t>
            </a:fld>
            <a:endParaRPr lang="el-GR" altLang="el-GR">
              <a:latin typeface="Georgia" panose="02040502050405020303" pitchFamily="18" charset="0"/>
            </a:endParaRPr>
          </a:p>
        </p:txBody>
      </p:sp>
    </p:spTree>
    <p:extLst>
      <p:ext uri="{BB962C8B-B14F-4D97-AF65-F5344CB8AC3E}">
        <p14:creationId xmlns:p14="http://schemas.microsoft.com/office/powerpoint/2010/main" val="38316226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xfrm>
            <a:off x="-20585113" y="-14692313"/>
            <a:ext cx="41170226" cy="30878463"/>
          </a:xfrm>
        </p:spPr>
      </p:sp>
      <p:sp>
        <p:nvSpPr>
          <p:cNvPr id="1136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13668" name="Slide Number Placeholder 3"/>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2000"/>
              </a:lnSpc>
              <a:spcBef>
                <a:spcPct val="0"/>
              </a:spcBef>
              <a:buFont typeface="Georgia" panose="02040502050405020303" pitchFamily="18" charset="0"/>
              <a:buNone/>
            </a:pPr>
            <a:fld id="{A6C42D58-E96A-4BEC-B4A0-A2F117431E19}" type="slidenum">
              <a:rPr lang="el-GR" altLang="el-GR">
                <a:latin typeface="Georgia" panose="02040502050405020303" pitchFamily="18" charset="0"/>
              </a:rPr>
              <a:pPr eaLnBrk="1" hangingPunct="1">
                <a:lnSpc>
                  <a:spcPct val="92000"/>
                </a:lnSpc>
                <a:spcBef>
                  <a:spcPct val="0"/>
                </a:spcBef>
                <a:buFont typeface="Georgia" panose="02040502050405020303" pitchFamily="18" charset="0"/>
                <a:buNone/>
              </a:pPr>
              <a:t>52</a:t>
            </a:fld>
            <a:endParaRPr lang="el-GR" altLang="el-GR">
              <a:latin typeface="Georgia" panose="02040502050405020303" pitchFamily="18" charset="0"/>
            </a:endParaRPr>
          </a:p>
        </p:txBody>
      </p:sp>
    </p:spTree>
    <p:extLst>
      <p:ext uri="{BB962C8B-B14F-4D97-AF65-F5344CB8AC3E}">
        <p14:creationId xmlns:p14="http://schemas.microsoft.com/office/powerpoint/2010/main" val="29956168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a:xfrm>
            <a:off x="-20585113" y="-14692313"/>
            <a:ext cx="41170226" cy="30878463"/>
          </a:xfrm>
        </p:spPr>
      </p:sp>
      <p:sp>
        <p:nvSpPr>
          <p:cNvPr id="1157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15716" name="Slide Number Placeholder 3"/>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2000"/>
              </a:lnSpc>
              <a:spcBef>
                <a:spcPct val="0"/>
              </a:spcBef>
              <a:buFont typeface="Georgia" panose="02040502050405020303" pitchFamily="18" charset="0"/>
              <a:buNone/>
            </a:pPr>
            <a:fld id="{00C7ACDB-E283-4BB9-99D4-DA294BD0486C}" type="slidenum">
              <a:rPr lang="el-GR" altLang="el-GR">
                <a:latin typeface="Georgia" panose="02040502050405020303" pitchFamily="18" charset="0"/>
              </a:rPr>
              <a:pPr eaLnBrk="1" hangingPunct="1">
                <a:lnSpc>
                  <a:spcPct val="92000"/>
                </a:lnSpc>
                <a:spcBef>
                  <a:spcPct val="0"/>
                </a:spcBef>
                <a:buFont typeface="Georgia" panose="02040502050405020303" pitchFamily="18" charset="0"/>
                <a:buNone/>
              </a:pPr>
              <a:t>53</a:t>
            </a:fld>
            <a:endParaRPr lang="el-GR" altLang="el-GR">
              <a:latin typeface="Georgia" panose="02040502050405020303" pitchFamily="18" charset="0"/>
            </a:endParaRPr>
          </a:p>
        </p:txBody>
      </p:sp>
    </p:spTree>
    <p:extLst>
      <p:ext uri="{BB962C8B-B14F-4D97-AF65-F5344CB8AC3E}">
        <p14:creationId xmlns:p14="http://schemas.microsoft.com/office/powerpoint/2010/main" val="183662506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a:xfrm>
            <a:off x="-20585113" y="-14692313"/>
            <a:ext cx="41170226" cy="30878463"/>
          </a:xfrm>
        </p:spPr>
      </p:sp>
      <p:sp>
        <p:nvSpPr>
          <p:cNvPr id="1177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17764" name="Slide Number Placeholder 5"/>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2000"/>
              </a:lnSpc>
              <a:spcBef>
                <a:spcPct val="0"/>
              </a:spcBef>
              <a:buFont typeface="Georgia" panose="02040502050405020303" pitchFamily="18" charset="0"/>
              <a:buNone/>
            </a:pPr>
            <a:fld id="{F23D5A43-21F6-47CA-AE5D-5B7B7F040976}" type="slidenum">
              <a:rPr lang="el-GR" altLang="el-GR">
                <a:latin typeface="Georgia" panose="02040502050405020303" pitchFamily="18" charset="0"/>
              </a:rPr>
              <a:pPr eaLnBrk="1" hangingPunct="1">
                <a:lnSpc>
                  <a:spcPct val="92000"/>
                </a:lnSpc>
                <a:spcBef>
                  <a:spcPct val="0"/>
                </a:spcBef>
                <a:buFont typeface="Georgia" panose="02040502050405020303" pitchFamily="18" charset="0"/>
                <a:buNone/>
              </a:pPr>
              <a:t>54</a:t>
            </a:fld>
            <a:endParaRPr lang="el-GR" altLang="el-GR">
              <a:latin typeface="Georgia" panose="02040502050405020303" pitchFamily="18" charset="0"/>
            </a:endParaRPr>
          </a:p>
        </p:txBody>
      </p:sp>
    </p:spTree>
    <p:extLst>
      <p:ext uri="{BB962C8B-B14F-4D97-AF65-F5344CB8AC3E}">
        <p14:creationId xmlns:p14="http://schemas.microsoft.com/office/powerpoint/2010/main" val="305322433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a:xfrm>
            <a:off x="-20585113" y="-14692313"/>
            <a:ext cx="41170226" cy="30878463"/>
          </a:xfrm>
        </p:spPr>
      </p:sp>
      <p:sp>
        <p:nvSpPr>
          <p:cNvPr id="1198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19812" name="Slide Number Placeholder 5"/>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2000"/>
              </a:lnSpc>
              <a:spcBef>
                <a:spcPct val="0"/>
              </a:spcBef>
              <a:buFont typeface="Georgia" panose="02040502050405020303" pitchFamily="18" charset="0"/>
              <a:buNone/>
            </a:pPr>
            <a:fld id="{848E2916-A33D-4845-8B3F-DC9F19DB38A7}" type="slidenum">
              <a:rPr lang="el-GR" altLang="el-GR">
                <a:latin typeface="Georgia" panose="02040502050405020303" pitchFamily="18" charset="0"/>
              </a:rPr>
              <a:pPr eaLnBrk="1" hangingPunct="1">
                <a:lnSpc>
                  <a:spcPct val="92000"/>
                </a:lnSpc>
                <a:spcBef>
                  <a:spcPct val="0"/>
                </a:spcBef>
                <a:buFont typeface="Georgia" panose="02040502050405020303" pitchFamily="18" charset="0"/>
                <a:buNone/>
              </a:pPr>
              <a:t>55</a:t>
            </a:fld>
            <a:endParaRPr lang="el-GR" altLang="el-GR">
              <a:latin typeface="Georgia" panose="02040502050405020303" pitchFamily="18" charset="0"/>
            </a:endParaRPr>
          </a:p>
        </p:txBody>
      </p:sp>
    </p:spTree>
    <p:extLst>
      <p:ext uri="{BB962C8B-B14F-4D97-AF65-F5344CB8AC3E}">
        <p14:creationId xmlns:p14="http://schemas.microsoft.com/office/powerpoint/2010/main" val="282165922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xfrm>
            <a:off x="-20585113" y="-14692313"/>
            <a:ext cx="41170226" cy="30878463"/>
          </a:xfrm>
        </p:spPr>
      </p:sp>
      <p:sp>
        <p:nvSpPr>
          <p:cNvPr id="1218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21860" name="Slide Number Placeholder 5"/>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2000"/>
              </a:lnSpc>
              <a:spcBef>
                <a:spcPct val="0"/>
              </a:spcBef>
              <a:buFont typeface="Georgia" panose="02040502050405020303" pitchFamily="18" charset="0"/>
              <a:buNone/>
            </a:pPr>
            <a:fld id="{D4311F65-7E81-4139-98B4-9EF966FA9A8D}" type="slidenum">
              <a:rPr lang="el-GR" altLang="el-GR">
                <a:latin typeface="Georgia" panose="02040502050405020303" pitchFamily="18" charset="0"/>
              </a:rPr>
              <a:pPr eaLnBrk="1" hangingPunct="1">
                <a:lnSpc>
                  <a:spcPct val="92000"/>
                </a:lnSpc>
                <a:spcBef>
                  <a:spcPct val="0"/>
                </a:spcBef>
                <a:buFont typeface="Georgia" panose="02040502050405020303" pitchFamily="18" charset="0"/>
                <a:buNone/>
              </a:pPr>
              <a:t>56</a:t>
            </a:fld>
            <a:endParaRPr lang="el-GR" altLang="el-GR">
              <a:latin typeface="Georgia" panose="02040502050405020303" pitchFamily="18" charset="0"/>
            </a:endParaRPr>
          </a:p>
        </p:txBody>
      </p:sp>
    </p:spTree>
    <p:extLst>
      <p:ext uri="{BB962C8B-B14F-4D97-AF65-F5344CB8AC3E}">
        <p14:creationId xmlns:p14="http://schemas.microsoft.com/office/powerpoint/2010/main" val="293568431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xfrm>
            <a:off x="-20585113" y="-14692313"/>
            <a:ext cx="41170226" cy="30878463"/>
          </a:xfrm>
        </p:spPr>
      </p:sp>
      <p:sp>
        <p:nvSpPr>
          <p:cNvPr id="1239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23908" name="Slide Number Placeholder 3"/>
          <p:cNvSpPr>
            <a:spLocks noGrp="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1pPr>
            <a:lvl2pPr marL="742950" indent="-28575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2pPr>
            <a:lvl3pPr marL="1143000" indent="-22860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3pPr>
            <a:lvl4pPr marL="1600200" indent="-22860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4pPr>
            <a:lvl5pPr marL="2057400" indent="-22860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5pPr>
            <a:lvl6pPr marL="25146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6pPr>
            <a:lvl7pPr marL="29718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7pPr>
            <a:lvl8pPr marL="34290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8pPr>
            <a:lvl9pPr marL="38862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9pPr>
          </a:lstStyle>
          <a:p>
            <a:pPr eaLnBrk="1" hangingPunct="1"/>
            <a:fld id="{3045DBC8-4ADB-4C40-AA29-2CEF7A077A31}" type="slidenum">
              <a:rPr lang="el-GR" altLang="el-GR"/>
              <a:pPr eaLnBrk="1" hangingPunct="1"/>
              <a:t>57</a:t>
            </a:fld>
            <a:endParaRPr lang="el-GR" altLang="el-GR"/>
          </a:p>
        </p:txBody>
      </p:sp>
    </p:spTree>
    <p:extLst>
      <p:ext uri="{BB962C8B-B14F-4D97-AF65-F5344CB8AC3E}">
        <p14:creationId xmlns:p14="http://schemas.microsoft.com/office/powerpoint/2010/main" val="768749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25603"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081439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27651"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26511289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noTextEdit="1"/>
          </p:cNvSpPr>
          <p:nvPr>
            <p:ph type="sldImg"/>
          </p:nvPr>
        </p:nvSpPr>
        <p:spPr>
          <a:xfrm>
            <a:off x="-20585113" y="-14692313"/>
            <a:ext cx="41170226" cy="30878463"/>
          </a:xfrm>
        </p:spPr>
      </p:sp>
      <p:sp>
        <p:nvSpPr>
          <p:cNvPr id="296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8931661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31747"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3108719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2106613" y="747713"/>
            <a:ext cx="2527300" cy="3687762"/>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33795" name="Rectangle 2"/>
          <p:cNvSpPr>
            <a:spLocks noChangeArrowheads="1"/>
          </p:cNvSpPr>
          <p:nvPr>
            <p:ph type="body"/>
          </p:nvPr>
        </p:nvSpPr>
        <p:spPr>
          <a:xfrm>
            <a:off x="674688" y="4672013"/>
            <a:ext cx="5389562"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lnSpc>
                <a:spcPct val="92000"/>
              </a:lnSpc>
              <a:spcBef>
                <a:spcPct val="0"/>
              </a:spcBef>
              <a:buClr>
                <a:srgbClr val="FFFFFF"/>
              </a:buClr>
              <a:buFont typeface="Arial" panose="020B0604020202020204" pitchFamily="34" charset="0"/>
              <a:buNone/>
            </a:pPr>
            <a:endParaRPr lang="el-GR" altLang="el-GR" sz="1800" smtClean="0">
              <a:solidFill>
                <a:schemeClr val="bg1"/>
              </a:solidFill>
              <a:latin typeface="Arial" panose="020B0604020202020204" pitchFamily="34" charset="0"/>
            </a:endParaRPr>
          </a:p>
        </p:txBody>
      </p:sp>
    </p:spTree>
    <p:extLst>
      <p:ext uri="{BB962C8B-B14F-4D97-AF65-F5344CB8AC3E}">
        <p14:creationId xmlns:p14="http://schemas.microsoft.com/office/powerpoint/2010/main" val="4255797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825CA01D-91BF-4C2F-9441-FEF8C73FAE12}"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1962480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6E2283F0-A445-4B8A-8C9C-7EB6CA720C7D}"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572867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smtClean="0"/>
            </a:lvl1pPr>
          </a:lstStyle>
          <a:p>
            <a:pPr>
              <a:defRPr/>
            </a:pPr>
            <a:fld id="{332B1822-5FF8-4EEB-9203-36CCBD879A06}"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1643764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l-GR"/>
          </a:p>
        </p:txBody>
      </p:sp>
      <p:sp>
        <p:nvSpPr>
          <p:cNvPr id="4" name="Rectangle 3"/>
          <p:cNvSpPr>
            <a:spLocks noGrp="1" noChangeArrowheads="1"/>
          </p:cNvSpPr>
          <p:nvPr>
            <p:ph type="sldNum" idx="10"/>
          </p:nvPr>
        </p:nvSpPr>
        <p:spPr/>
        <p:txBody>
          <a:bodyPr/>
          <a:lstStyle>
            <a:lvl1pPr>
              <a:defRPr/>
            </a:lvl1pPr>
          </a:lstStyle>
          <a:p>
            <a:pPr>
              <a:defRPr/>
            </a:pPr>
            <a:fld id="{EA35B372-3629-4971-B24E-47F0B89DE171}" type="slidenum">
              <a:rPr lang="en-GB" altLang="el-GR"/>
              <a:pPr>
                <a:defRPr/>
              </a:pPr>
              <a:t>‹#›</a:t>
            </a:fld>
            <a:endParaRPr lang="en-GB" altLang="el-GR"/>
          </a:p>
        </p:txBody>
      </p:sp>
    </p:spTree>
    <p:extLst>
      <p:ext uri="{BB962C8B-B14F-4D97-AF65-F5344CB8AC3E}">
        <p14:creationId xmlns:p14="http://schemas.microsoft.com/office/powerpoint/2010/main" val="2383684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5945EBBB-E423-4F2C-9CFC-7C33D5D6FFF3}"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356331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smtClean="0"/>
            </a:lvl1pPr>
          </a:lstStyle>
          <a:p>
            <a:pPr>
              <a:defRPr/>
            </a:pPr>
            <a:fld id="{F102601B-ABFB-4EA4-BAB3-8605891A07E4}"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1424837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2"/>
          <p:cNvSpPr>
            <a:spLocks noGrp="1" noChangeArrowheads="1"/>
          </p:cNvSpPr>
          <p:nvPr>
            <p:ph type="dt" sz="half" idx="10"/>
          </p:nvPr>
        </p:nvSpPr>
        <p:spPr/>
        <p:txBody>
          <a:bodyPr/>
          <a:lstStyle>
            <a:lvl1pPr>
              <a:defRPr/>
            </a:lvl1pPr>
          </a:lstStyle>
          <a:p>
            <a:pPr>
              <a:defRPr/>
            </a:pPr>
            <a:endParaRPr lang="el-GR"/>
          </a:p>
        </p:txBody>
      </p:sp>
      <p:sp>
        <p:nvSpPr>
          <p:cNvPr id="8" name="Rectangle 3"/>
          <p:cNvSpPr>
            <a:spLocks noGrp="1" noChangeArrowheads="1"/>
          </p:cNvSpPr>
          <p:nvPr>
            <p:ph type="sldNum" sz="quarter" idx="11"/>
          </p:nvPr>
        </p:nvSpPr>
        <p:spPr/>
        <p:txBody>
          <a:bodyPr/>
          <a:lstStyle>
            <a:lvl1pPr>
              <a:defRPr smtClean="0"/>
            </a:lvl1pPr>
          </a:lstStyle>
          <a:p>
            <a:pPr>
              <a:defRPr/>
            </a:pPr>
            <a:fld id="{FB1F9B64-92C3-4A03-9649-227ABD400CED}" type="slidenum">
              <a:rPr lang="el-GR" altLang="el-GR"/>
              <a:pPr>
                <a:defRPr/>
              </a:pPr>
              <a:t>‹#›</a:t>
            </a:fld>
            <a:endParaRPr lang="el-GR" altLang="el-GR"/>
          </a:p>
        </p:txBody>
      </p:sp>
      <p:sp>
        <p:nvSpPr>
          <p:cNvPr id="9"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824960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2"/>
          <p:cNvSpPr>
            <a:spLocks noGrp="1" noChangeArrowheads="1"/>
          </p:cNvSpPr>
          <p:nvPr>
            <p:ph type="dt" sz="half" idx="10"/>
          </p:nvPr>
        </p:nvSpPr>
        <p:spPr/>
        <p:txBody>
          <a:bodyPr/>
          <a:lstStyle>
            <a:lvl1pPr>
              <a:defRPr/>
            </a:lvl1pPr>
          </a:lstStyle>
          <a:p>
            <a:pPr>
              <a:defRPr/>
            </a:pPr>
            <a:endParaRPr lang="el-GR"/>
          </a:p>
        </p:txBody>
      </p:sp>
      <p:sp>
        <p:nvSpPr>
          <p:cNvPr id="4" name="Rectangle 3"/>
          <p:cNvSpPr>
            <a:spLocks noGrp="1" noChangeArrowheads="1"/>
          </p:cNvSpPr>
          <p:nvPr>
            <p:ph type="sldNum" sz="quarter" idx="11"/>
          </p:nvPr>
        </p:nvSpPr>
        <p:spPr/>
        <p:txBody>
          <a:bodyPr/>
          <a:lstStyle>
            <a:lvl1pPr>
              <a:defRPr smtClean="0"/>
            </a:lvl1pPr>
          </a:lstStyle>
          <a:p>
            <a:pPr>
              <a:defRPr/>
            </a:pPr>
            <a:fld id="{B247DF0C-619F-493F-B53C-AC7A88F88189}" type="slidenum">
              <a:rPr lang="el-GR" altLang="el-GR"/>
              <a:pPr>
                <a:defRPr/>
              </a:pPr>
              <a:t>‹#›</a:t>
            </a:fld>
            <a:endParaRPr lang="el-GR" altLang="el-GR"/>
          </a:p>
        </p:txBody>
      </p:sp>
      <p:sp>
        <p:nvSpPr>
          <p:cNvPr id="5"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2104359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p:txBody>
          <a:bodyPr/>
          <a:lstStyle>
            <a:lvl1pPr>
              <a:defRPr/>
            </a:lvl1pPr>
          </a:lstStyle>
          <a:p>
            <a:pPr>
              <a:defRPr/>
            </a:pPr>
            <a:endParaRPr lang="el-GR"/>
          </a:p>
        </p:txBody>
      </p:sp>
      <p:sp>
        <p:nvSpPr>
          <p:cNvPr id="3" name="Rectangle 3"/>
          <p:cNvSpPr>
            <a:spLocks noGrp="1" noChangeArrowheads="1"/>
          </p:cNvSpPr>
          <p:nvPr>
            <p:ph type="sldNum" sz="quarter" idx="11"/>
          </p:nvPr>
        </p:nvSpPr>
        <p:spPr/>
        <p:txBody>
          <a:bodyPr/>
          <a:lstStyle>
            <a:lvl1pPr>
              <a:defRPr smtClean="0"/>
            </a:lvl1pPr>
          </a:lstStyle>
          <a:p>
            <a:pPr>
              <a:defRPr/>
            </a:pPr>
            <a:fld id="{58995CE6-68D0-4EFD-8CD6-07DFC09820E6}" type="slidenum">
              <a:rPr lang="el-GR" altLang="el-GR"/>
              <a:pPr>
                <a:defRPr/>
              </a:pPr>
              <a:t>‹#›</a:t>
            </a:fld>
            <a:endParaRPr lang="el-GR" altLang="el-GR"/>
          </a:p>
        </p:txBody>
      </p:sp>
      <p:sp>
        <p:nvSpPr>
          <p:cNvPr id="4"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936610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smtClean="0"/>
            </a:lvl1pPr>
          </a:lstStyle>
          <a:p>
            <a:pPr>
              <a:defRPr/>
            </a:pPr>
            <a:fld id="{058FED4A-6FC9-4815-B003-602386BBA322}"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818447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smtClean="0"/>
            </a:lvl1pPr>
          </a:lstStyle>
          <a:p>
            <a:pPr>
              <a:defRPr/>
            </a:pPr>
            <a:fld id="{FD954ECF-F46D-46CD-918B-FCD3A6622D1C}"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4117985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06F38415-5AE4-441D-B912-D54787127918}"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857217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buClrTx/>
              <a:buSzTx/>
              <a:buFontTx/>
              <a:buNone/>
              <a:defRPr sz="1200">
                <a:solidFill>
                  <a:schemeClr val="tx1"/>
                </a:solidFill>
                <a:latin typeface="Arial" charset="0"/>
              </a:defRPr>
            </a:lvl1pPr>
          </a:lstStyle>
          <a:p>
            <a:pPr>
              <a:defRPr/>
            </a:pPr>
            <a:endParaRPr lang="el-GR"/>
          </a:p>
        </p:txBody>
      </p:sp>
      <p:sp>
        <p:nvSpPr>
          <p:cNvPr id="99331"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buClrTx/>
              <a:buSzTx/>
              <a:buFontTx/>
              <a:buNone/>
              <a:defRPr sz="1200" smtClean="0">
                <a:solidFill>
                  <a:schemeClr val="tx1"/>
                </a:solidFill>
              </a:defRPr>
            </a:lvl1pPr>
          </a:lstStyle>
          <a:p>
            <a:pPr>
              <a:defRPr/>
            </a:pPr>
            <a:fld id="{47CC0BB3-31BB-46A6-BB65-30039D2A855F}" type="slidenum">
              <a:rPr lang="el-GR" altLang="el-GR"/>
              <a:pPr>
                <a:defRPr/>
              </a:pPr>
              <a:t>‹#›</a:t>
            </a:fld>
            <a:endParaRPr lang="el-GR" altLang="el-GR"/>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99334"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1" hangingPunct="1">
                  <a:lnSpc>
                    <a:spcPct val="92000"/>
                  </a:lnSpc>
                  <a:buClr>
                    <a:srgbClr val="FFFFFF"/>
                  </a:buClr>
                  <a:buSzPct val="100000"/>
                  <a:buFont typeface="Arial" charset="0"/>
                  <a:buNone/>
                  <a:defRPr/>
                </a:pPr>
                <a:endParaRPr lang="el-GR">
                  <a:latin typeface="Arial" charset="0"/>
                </a:endParaRPr>
              </a:p>
            </p:txBody>
          </p:sp>
          <p:sp>
            <p:nvSpPr>
              <p:cNvPr id="99335"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1" hangingPunct="1">
                  <a:lnSpc>
                    <a:spcPct val="92000"/>
                  </a:lnSpc>
                  <a:buClr>
                    <a:srgbClr val="FFFFFF"/>
                  </a:buClr>
                  <a:buSzPct val="100000"/>
                  <a:buFont typeface="Arial" charset="0"/>
                  <a:buNone/>
                  <a:defRPr/>
                </a:pPr>
                <a:endParaRPr lang="el-GR">
                  <a:latin typeface="Arial" charset="0"/>
                </a:endParaRPr>
              </a:p>
            </p:txBody>
          </p:sp>
          <p:sp>
            <p:nvSpPr>
              <p:cNvPr id="99336"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1" hangingPunct="1">
                  <a:lnSpc>
                    <a:spcPct val="92000"/>
                  </a:lnSpc>
                  <a:buClr>
                    <a:srgbClr val="FFFFFF"/>
                  </a:buClr>
                  <a:buSzPct val="100000"/>
                  <a:buFont typeface="Arial" charset="0"/>
                  <a:buNone/>
                  <a:defRPr/>
                </a:pPr>
                <a:endParaRPr lang="el-GR">
                  <a:latin typeface="Arial" charset="0"/>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9338"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1" hangingPunct="1">
                  <a:lnSpc>
                    <a:spcPct val="92000"/>
                  </a:lnSpc>
                  <a:buClr>
                    <a:srgbClr val="FFFFFF"/>
                  </a:buClr>
                  <a:buSzPct val="100000"/>
                  <a:buFont typeface="Arial" charset="0"/>
                  <a:buNone/>
                  <a:defRPr/>
                </a:pPr>
                <a:endParaRPr lang="el-GR">
                  <a:latin typeface="Arial" charset="0"/>
                </a:endParaRPr>
              </a:p>
            </p:txBody>
          </p:sp>
        </p:grpSp>
        <p:sp>
          <p:nvSpPr>
            <p:cNvPr id="99339"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lnSpc>
                  <a:spcPct val="92000"/>
                </a:lnSpc>
                <a:buClr>
                  <a:srgbClr val="FFFFFF"/>
                </a:buClr>
                <a:buSzPct val="100000"/>
                <a:buFont typeface="Arial" charset="0"/>
                <a:buNone/>
                <a:defRPr/>
              </a:pPr>
              <a:endParaRPr lang="el-GR">
                <a:latin typeface="Arial" charset="0"/>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1776 h 1906"/>
                <a:gd name="T4" fmla="*/ 5758 w 5740"/>
                <a:gd name="T5" fmla="*/ 1776 h 1906"/>
                <a:gd name="T6" fmla="*/ 57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99341"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Click to edit Master title style</a:t>
            </a:r>
          </a:p>
        </p:txBody>
      </p:sp>
      <p:sp>
        <p:nvSpPr>
          <p:cNvPr id="99342"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lnSpc>
                <a:spcPct val="100000"/>
              </a:lnSpc>
              <a:buClrTx/>
              <a:buSzTx/>
              <a:buFontTx/>
              <a:buNone/>
              <a:defRPr sz="1200">
                <a:solidFill>
                  <a:schemeClr val="tx1"/>
                </a:solidFill>
                <a:latin typeface="Arial" charset="0"/>
              </a:defRPr>
            </a:lvl1pPr>
          </a:lstStyle>
          <a:p>
            <a:pPr>
              <a:defRPr/>
            </a:pPr>
            <a:endParaRPr lang="el-GR"/>
          </a:p>
        </p:txBody>
      </p:sp>
      <p:sp>
        <p:nvSpPr>
          <p:cNvPr id="99343"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p>
        </p:txBody>
      </p:sp>
    </p:spTree>
  </p:cSld>
  <p:clrMap bg1="dk2" tx1="lt1" bg2="dk1"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eclass.uoa.gr/courses/ECD106" TargetMode="External"/><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hyperlink" Target="http://opencourses.uoa.gr/courses/ECD4/" TargetMode="External"/><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hyperlink" Target="http://jungminded.weebly.com/cognitive-psychology/speech-perception" TargetMode="External"/><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p:nvPr>
        </p:nvSpPr>
        <p:spPr>
          <a:xfrm>
            <a:off x="611188" y="191611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49263" eaLnBrk="1" hangingPunct="1">
              <a:lnSpc>
                <a:spcPct val="90000"/>
              </a:lnSpc>
              <a:buClr>
                <a:srgbClr val="FFFF99"/>
              </a:buClr>
              <a:buFont typeface="Georgia" panose="02040502050405020303" pitchFamily="18" charset="0"/>
              <a:buNone/>
            </a:pPr>
            <a:r>
              <a:rPr lang="el-GR" altLang="el-GR" sz="4000" dirty="0" smtClean="0">
                <a:solidFill>
                  <a:srgbClr val="FFC000"/>
                </a:solidFill>
                <a:effectLst/>
                <a:latin typeface="Georgia" panose="02040502050405020303" pitchFamily="18" charset="0"/>
              </a:rPr>
              <a:t>Ανάπτυξη του Λόγου</a:t>
            </a:r>
          </a:p>
        </p:txBody>
      </p:sp>
      <p:sp>
        <p:nvSpPr>
          <p:cNvPr id="3" name="Υπότιτλος 2"/>
          <p:cNvSpPr>
            <a:spLocks noGrp="1"/>
          </p:cNvSpPr>
          <p:nvPr>
            <p:ph idx="1"/>
          </p:nvPr>
        </p:nvSpPr>
        <p:spPr>
          <a:xfrm>
            <a:off x="179388" y="3141663"/>
            <a:ext cx="8785225" cy="3716337"/>
          </a:xfrm>
        </p:spPr>
        <p:txBody>
          <a:bodyPr>
            <a:noAutofit/>
          </a:bodyPr>
          <a:lstStyle/>
          <a:p>
            <a:pPr marL="0" indent="0" algn="ctr">
              <a:buFont typeface="Wingdings" panose="05000000000000000000" pitchFamily="2" charset="2"/>
              <a:buNone/>
              <a:defRPr/>
            </a:pPr>
            <a:r>
              <a:rPr lang="el-GR" sz="2800" b="1" dirty="0">
                <a:solidFill>
                  <a:srgbClr val="FFC000"/>
                </a:solidFill>
                <a:effectLst>
                  <a:outerShdw blurRad="38100" dist="38100" dir="2700000" algn="tl">
                    <a:srgbClr val="000000">
                      <a:alpha val="43137"/>
                    </a:srgbClr>
                  </a:outerShdw>
                </a:effectLst>
                <a:latin typeface="Georgia" panose="02040502050405020303" pitchFamily="18" charset="0"/>
                <a:ea typeface="+mj-ea"/>
                <a:cs typeface="+mj-cs"/>
              </a:rPr>
              <a:t>Ενότητα </a:t>
            </a:r>
            <a:r>
              <a:rPr lang="el-GR" sz="2800" b="1" dirty="0" smtClean="0">
                <a:solidFill>
                  <a:srgbClr val="FFC000"/>
                </a:solidFill>
                <a:effectLst>
                  <a:outerShdw blurRad="38100" dist="38100" dir="2700000" algn="tl">
                    <a:srgbClr val="000000">
                      <a:alpha val="43137"/>
                    </a:srgbClr>
                  </a:outerShdw>
                </a:effectLst>
                <a:latin typeface="Georgia" panose="02040502050405020303" pitchFamily="18" charset="0"/>
                <a:ea typeface="+mj-ea"/>
                <a:cs typeface="+mj-cs"/>
              </a:rPr>
              <a:t>2:</a:t>
            </a:r>
            <a:r>
              <a:rPr lang="en-US" sz="2800" b="1" dirty="0" smtClean="0">
                <a:solidFill>
                  <a:srgbClr val="FFC000"/>
                </a:solidFill>
                <a:effectLst>
                  <a:outerShdw blurRad="38100" dist="38100" dir="2700000" algn="tl">
                    <a:srgbClr val="000000">
                      <a:alpha val="43137"/>
                    </a:srgbClr>
                  </a:outerShdw>
                </a:effectLst>
                <a:latin typeface="Georgia" panose="02040502050405020303" pitchFamily="18" charset="0"/>
                <a:ea typeface="+mj-ea"/>
                <a:cs typeface="+mj-cs"/>
              </a:rPr>
              <a:t> </a:t>
            </a:r>
            <a:r>
              <a:rPr lang="el-GR" sz="2800" dirty="0" smtClean="0">
                <a:effectLst>
                  <a:outerShdw blurRad="38100" dist="38100" dir="2700000" algn="tl">
                    <a:srgbClr val="000000">
                      <a:alpha val="43137"/>
                    </a:srgbClr>
                  </a:outerShdw>
                </a:effectLst>
                <a:latin typeface="Georgia" panose="02040502050405020303" pitchFamily="18" charset="0"/>
              </a:rPr>
              <a:t>Ανάπτυξη γλωσσικών ικανοτήτων</a:t>
            </a:r>
          </a:p>
          <a:p>
            <a:pPr marL="0" indent="0" algn="ctr">
              <a:buFont typeface="Wingdings" panose="05000000000000000000" pitchFamily="2" charset="2"/>
              <a:buNone/>
              <a:defRPr/>
            </a:pPr>
            <a:r>
              <a:rPr lang="el-GR" sz="2800" dirty="0" smtClean="0">
                <a:effectLst>
                  <a:outerShdw blurRad="38100" dist="38100" dir="2700000" algn="tl">
                    <a:srgbClr val="000000">
                      <a:alpha val="43137"/>
                    </a:srgbClr>
                  </a:outerShdw>
                </a:effectLst>
                <a:latin typeface="Georgia" panose="02040502050405020303" pitchFamily="18" charset="0"/>
              </a:rPr>
              <a:t> Λεκτική περίοδος</a:t>
            </a:r>
          </a:p>
          <a:p>
            <a:pPr marL="0" indent="0" algn="ctr">
              <a:buFont typeface="Wingdings" panose="05000000000000000000" pitchFamily="2" charset="2"/>
              <a:buNone/>
              <a:defRPr/>
            </a:pPr>
            <a:r>
              <a:rPr lang="el-GR" sz="2800" dirty="0" smtClean="0">
                <a:effectLst>
                  <a:outerShdw blurRad="38100" dist="38100" dir="2700000" algn="tl">
                    <a:srgbClr val="000000">
                      <a:alpha val="43137"/>
                    </a:srgbClr>
                  </a:outerShdw>
                </a:effectLst>
                <a:latin typeface="Georgia" panose="02040502050405020303" pitchFamily="18" charset="0"/>
              </a:rPr>
              <a:t> </a:t>
            </a:r>
          </a:p>
          <a:p>
            <a:pPr marL="0" indent="0" algn="ctr">
              <a:buFont typeface="Wingdings" panose="05000000000000000000" pitchFamily="2" charset="2"/>
              <a:buNone/>
              <a:defRPr/>
            </a:pPr>
            <a:r>
              <a:rPr lang="el-GR" sz="2800" dirty="0">
                <a:effectLst>
                  <a:outerShdw blurRad="38100" dist="38100" dir="2700000" algn="tl">
                    <a:srgbClr val="000000">
                      <a:alpha val="43137"/>
                    </a:srgbClr>
                  </a:outerShdw>
                </a:effectLst>
                <a:latin typeface="Georgia" panose="02040502050405020303" pitchFamily="18" charset="0"/>
              </a:rPr>
              <a:t>Δήμητρα Κατή</a:t>
            </a:r>
          </a:p>
          <a:p>
            <a:pPr marL="0" indent="0" algn="ctr">
              <a:buFont typeface="Wingdings" panose="05000000000000000000" pitchFamily="2" charset="2"/>
              <a:buNone/>
              <a:defRPr/>
            </a:pPr>
            <a:r>
              <a:rPr lang="el-GR" sz="2800" dirty="0" smtClean="0">
                <a:effectLst>
                  <a:outerShdw blurRad="38100" dist="38100" dir="2700000" algn="tl">
                    <a:srgbClr val="000000">
                      <a:alpha val="43137"/>
                    </a:srgbClr>
                  </a:outerShdw>
                </a:effectLst>
                <a:latin typeface="Georgia" panose="02040502050405020303" pitchFamily="18" charset="0"/>
              </a:rPr>
              <a:t>Σχολή Επιστημών της Αγωγής</a:t>
            </a:r>
          </a:p>
          <a:p>
            <a:pPr marL="0" indent="0" algn="ctr">
              <a:buFont typeface="Wingdings" panose="05000000000000000000" pitchFamily="2" charset="2"/>
              <a:buNone/>
              <a:defRPr/>
            </a:pPr>
            <a:r>
              <a:rPr lang="el-GR" sz="2800" dirty="0" smtClean="0">
                <a:effectLst>
                  <a:outerShdw blurRad="38100" dist="38100" dir="2700000" algn="tl">
                    <a:srgbClr val="000000">
                      <a:alpha val="43137"/>
                    </a:srgbClr>
                  </a:outerShdw>
                </a:effectLst>
                <a:latin typeface="Georgia" panose="02040502050405020303" pitchFamily="18" charset="0"/>
              </a:rPr>
              <a:t>Τμήμα </a:t>
            </a:r>
            <a:r>
              <a:rPr lang="el-GR" sz="2800" dirty="0">
                <a:effectLst>
                  <a:outerShdw blurRad="38100" dist="38100" dir="2700000" algn="tl">
                    <a:srgbClr val="000000">
                      <a:alpha val="43137"/>
                    </a:srgbClr>
                  </a:outerShdw>
                </a:effectLst>
                <a:latin typeface="Georgia" panose="02040502050405020303" pitchFamily="18" charset="0"/>
              </a:rPr>
              <a:t>Εκπαίδευσης και Αγωγής στην Προσχολική Ηλικία</a:t>
            </a:r>
          </a:p>
        </p:txBody>
      </p:sp>
      <p:sp>
        <p:nvSpPr>
          <p:cNvPr id="5" name="TextBox 4"/>
          <p:cNvSpPr txBox="1"/>
          <p:nvPr/>
        </p:nvSpPr>
        <p:spPr>
          <a:xfrm>
            <a:off x="812800" y="404813"/>
            <a:ext cx="4479925" cy="911225"/>
          </a:xfrm>
          <a:prstGeom prst="rect">
            <a:avLst/>
          </a:prstGeom>
          <a:noFill/>
        </p:spPr>
        <p:txBody>
          <a:bodyPr>
            <a:spAutoFit/>
          </a:bodyPr>
          <a:lstStyle/>
          <a:p>
            <a:pPr eaLnBrk="1" hangingPunct="1">
              <a:lnSpc>
                <a:spcPct val="80000"/>
              </a:lnSpc>
              <a:spcAft>
                <a:spcPts val="600"/>
              </a:spcAft>
              <a:buClr>
                <a:srgbClr val="FFFFFF"/>
              </a:buClr>
              <a:buSzPct val="100000"/>
              <a:buFont typeface="Arial" panose="020B0604020202020204" pitchFamily="34" charset="0"/>
              <a:buNone/>
              <a:defRPr/>
            </a:pPr>
            <a:r>
              <a:rPr lang="el-GR" sz="1600" b="1" dirty="0">
                <a:solidFill>
                  <a:schemeClr val="tx1"/>
                </a:solidFill>
                <a:effectLst>
                  <a:outerShdw blurRad="38100" dist="38100" dir="2700000" algn="tl">
                    <a:srgbClr val="000000">
                      <a:alpha val="43137"/>
                    </a:srgbClr>
                  </a:outerShdw>
                </a:effectLst>
                <a:latin typeface="Georgia" panose="02040502050405020303" pitchFamily="18" charset="0"/>
              </a:rPr>
              <a:t>ΕΛΛΗΝΙΚΗ ΔΗΜΟΚΡΑΤΙΑ</a:t>
            </a:r>
          </a:p>
          <a:p>
            <a:pPr eaLnBrk="1" hangingPunct="1">
              <a:lnSpc>
                <a:spcPct val="80000"/>
              </a:lnSpc>
              <a:spcBef>
                <a:spcPts val="600"/>
              </a:spcBef>
              <a:buClr>
                <a:srgbClr val="FFFFFF"/>
              </a:buClr>
              <a:buSzPct val="100000"/>
              <a:buFont typeface="Arial" panose="020B0604020202020204" pitchFamily="34" charset="0"/>
              <a:buNone/>
              <a:defRPr/>
            </a:pPr>
            <a:r>
              <a:rPr lang="el-GR" sz="1900" b="1" dirty="0">
                <a:solidFill>
                  <a:schemeClr val="tx1"/>
                </a:solidFill>
                <a:effectLst>
                  <a:outerShdw blurRad="38100" dist="38100" dir="2700000" algn="tl">
                    <a:srgbClr val="000000">
                      <a:alpha val="43137"/>
                    </a:srgbClr>
                  </a:outerShdw>
                </a:effectLst>
                <a:latin typeface="Georgia" panose="02040502050405020303" pitchFamily="18" charset="0"/>
              </a:rPr>
              <a:t>Εθνικόν και Καποδιστριακόν</a:t>
            </a:r>
            <a:br>
              <a:rPr lang="el-GR" sz="1900" b="1" dirty="0">
                <a:solidFill>
                  <a:schemeClr val="tx1"/>
                </a:solidFill>
                <a:effectLst>
                  <a:outerShdw blurRad="38100" dist="38100" dir="2700000" algn="tl">
                    <a:srgbClr val="000000">
                      <a:alpha val="43137"/>
                    </a:srgbClr>
                  </a:outerShdw>
                </a:effectLst>
                <a:latin typeface="Georgia" panose="02040502050405020303" pitchFamily="18" charset="0"/>
              </a:rPr>
            </a:br>
            <a:r>
              <a:rPr lang="el-GR" sz="1900" b="1" dirty="0" err="1">
                <a:solidFill>
                  <a:schemeClr val="tx1"/>
                </a:solidFill>
                <a:effectLst>
                  <a:outerShdw blurRad="38100" dist="38100" dir="2700000" algn="tl">
                    <a:srgbClr val="000000">
                      <a:alpha val="43137"/>
                    </a:srgbClr>
                  </a:outerShdw>
                </a:effectLst>
                <a:latin typeface="Georgia" panose="02040502050405020303" pitchFamily="18" charset="0"/>
              </a:rPr>
              <a:t>Πανεπιστήμιον</a:t>
            </a:r>
            <a:r>
              <a:rPr lang="el-GR" sz="1900" b="1" dirty="0">
                <a:solidFill>
                  <a:schemeClr val="tx1"/>
                </a:solidFill>
                <a:effectLst>
                  <a:outerShdw blurRad="38100" dist="38100" dir="2700000" algn="tl">
                    <a:srgbClr val="000000">
                      <a:alpha val="43137"/>
                    </a:srgbClr>
                  </a:outerShdw>
                </a:effectLst>
                <a:latin typeface="Georgia" panose="02040502050405020303" pitchFamily="18" charset="0"/>
              </a:rPr>
              <a:t> Αθηνών </a:t>
            </a:r>
          </a:p>
        </p:txBody>
      </p:sp>
      <p:pic>
        <p:nvPicPr>
          <p:cNvPr id="16389" name="Picture 5" descr="Λογότυπο Εθνικόν και Καποδιστριακόν Πανεπιστήμιον Αθηνών"/>
          <p:cNvPicPr>
            <a:picLocks noChangeAspect="1"/>
          </p:cNvPicPr>
          <p:nvPr/>
        </p:nvPicPr>
        <p:blipFill>
          <a:blip r:embed="rId3">
            <a:extLst>
              <a:ext uri="{28A0092B-C50C-407E-A947-70E740481C1C}">
                <a14:useLocalDpi xmlns:a14="http://schemas.microsoft.com/office/drawing/2010/main" val="0"/>
              </a:ext>
            </a:extLst>
          </a:blip>
          <a:srcRect r="86110"/>
          <a:stretch>
            <a:fillRect/>
          </a:stretch>
        </p:blipFill>
        <p:spPr bwMode="auto">
          <a:xfrm>
            <a:off x="179388" y="404813"/>
            <a:ext cx="576262"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339F6445-A1F2-4805-AC5B-4A186BEDC1B6}" type="slidenum">
              <a:rPr lang="el-GR" altLang="el-GR" sz="1200">
                <a:latin typeface="Arial" panose="020B0604020202020204" pitchFamily="34" charset="0"/>
              </a:rPr>
              <a:pPr>
                <a:spcBef>
                  <a:spcPct val="0"/>
                </a:spcBef>
                <a:buClrTx/>
                <a:buSzTx/>
                <a:buFontTx/>
                <a:buNone/>
              </a:pPr>
              <a:t>10</a:t>
            </a:fld>
            <a:endParaRPr lang="el-GR" altLang="el-GR" sz="1200">
              <a:latin typeface="Arial" panose="020B0604020202020204" pitchFamily="34" charset="0"/>
            </a:endParaRPr>
          </a:p>
        </p:txBody>
      </p:sp>
      <p:sp>
        <p:nvSpPr>
          <p:cNvPr id="11265" name="Rectangle 1"/>
          <p:cNvSpPr>
            <a:spLocks noGrp="1" noRot="1" noChangeArrowheads="1"/>
          </p:cNvSpPr>
          <p:nvPr>
            <p:ph type="title"/>
          </p:nvPr>
        </p:nvSpPr>
        <p:spPr>
          <a:xfrm>
            <a:off x="179388" y="0"/>
            <a:ext cx="8964612" cy="692150"/>
          </a:xfrm>
        </p:spPr>
        <p:txBody>
          <a:bodyPr lIns="90000" tIns="46800" rIns="90000" bIns="46800"/>
          <a:lstStyle/>
          <a:p>
            <a:pPr eaLnBrk="1" hangingPunct="1">
              <a:buClr>
                <a:srgbClr val="FFFF00"/>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err="1" smtClean="0">
                <a:solidFill>
                  <a:srgbClr val="FFFF00"/>
                </a:solidFill>
              </a:rPr>
              <a:t>Α</a:t>
            </a:r>
            <a:r>
              <a:rPr lang="en-GB" sz="3200" dirty="0" err="1" smtClean="0">
                <a:solidFill>
                  <a:srgbClr val="FFFF00"/>
                </a:solidFill>
              </a:rPr>
              <a:t>πόκτηση</a:t>
            </a:r>
            <a:r>
              <a:rPr lang="en-GB" sz="3200" dirty="0" smtClean="0">
                <a:solidFill>
                  <a:srgbClr val="FFFF00"/>
                </a:solidFill>
              </a:rPr>
              <a:t> </a:t>
            </a:r>
            <a:r>
              <a:rPr lang="el-GR" sz="3200" dirty="0" smtClean="0">
                <a:solidFill>
                  <a:srgbClr val="FFFF00"/>
                </a:solidFill>
              </a:rPr>
              <a:t> φωνολογικών ικανοτήτων </a:t>
            </a:r>
            <a:r>
              <a:rPr lang="en-GB" sz="3200" dirty="0" err="1" smtClean="0">
                <a:solidFill>
                  <a:srgbClr val="FFFF00"/>
                </a:solidFill>
              </a:rPr>
              <a:t>από</a:t>
            </a:r>
            <a:r>
              <a:rPr lang="en-GB" sz="3200" dirty="0" smtClean="0">
                <a:solidFill>
                  <a:srgbClr val="FFFF00"/>
                </a:solidFill>
              </a:rPr>
              <a:t> </a:t>
            </a:r>
            <a:r>
              <a:rPr lang="en-GB" sz="3200" dirty="0" err="1" smtClean="0">
                <a:solidFill>
                  <a:srgbClr val="FFFF00"/>
                </a:solidFill>
              </a:rPr>
              <a:t>το</a:t>
            </a:r>
            <a:r>
              <a:rPr lang="en-GB" sz="3200" dirty="0" smtClean="0">
                <a:solidFill>
                  <a:srgbClr val="FFFF00"/>
                </a:solidFill>
              </a:rPr>
              <a:t> </a:t>
            </a:r>
            <a:r>
              <a:rPr lang="en-GB" sz="3200" dirty="0" err="1" smtClean="0">
                <a:solidFill>
                  <a:srgbClr val="FFFF00"/>
                </a:solidFill>
              </a:rPr>
              <a:t>παιδί</a:t>
            </a:r>
            <a:r>
              <a:rPr lang="en-GB" sz="4000" dirty="0" smtClean="0"/>
              <a:t> </a:t>
            </a:r>
          </a:p>
        </p:txBody>
      </p:sp>
      <p:sp>
        <p:nvSpPr>
          <p:cNvPr id="11266" name="Rectangle 2"/>
          <p:cNvSpPr>
            <a:spLocks noGrp="1" noChangeArrowheads="1"/>
          </p:cNvSpPr>
          <p:nvPr>
            <p:ph type="body" idx="1"/>
          </p:nvPr>
        </p:nvSpPr>
        <p:spPr>
          <a:xfrm>
            <a:off x="0" y="620713"/>
            <a:ext cx="9144000" cy="5832475"/>
          </a:xfrm>
        </p:spPr>
        <p:txBody>
          <a:bodyPr lIns="90000" tIns="46800" rIns="90000" bIns="46800"/>
          <a:lstStyle/>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err="1" smtClean="0"/>
              <a:t>Απαιτεί</a:t>
            </a:r>
            <a:r>
              <a:rPr lang="en-GB" altLang="el-GR" sz="2800" b="1" dirty="0" smtClean="0"/>
              <a:t> </a:t>
            </a:r>
            <a:r>
              <a:rPr lang="en-GB" altLang="el-GR" sz="2800" b="1" dirty="0" err="1" smtClean="0"/>
              <a:t>ειδικότερα</a:t>
            </a:r>
            <a:r>
              <a:rPr lang="en-GB" altLang="el-GR" sz="2800" b="1" dirty="0" smtClean="0"/>
              <a:t> </a:t>
            </a:r>
            <a:r>
              <a:rPr lang="en-GB" altLang="el-GR" sz="2800" b="1" dirty="0" err="1" smtClean="0"/>
              <a:t>μάθηση</a:t>
            </a:r>
            <a:r>
              <a:rPr lang="en-GB" altLang="el-GR" sz="2800" b="1" dirty="0" smtClean="0"/>
              <a:t> </a:t>
            </a:r>
            <a:r>
              <a:rPr lang="en-GB" altLang="el-GR" sz="2800" b="1" dirty="0" err="1" smtClean="0"/>
              <a:t>του</a:t>
            </a:r>
            <a:r>
              <a:rPr lang="en-GB" altLang="el-GR" sz="2800" b="1" dirty="0" smtClean="0"/>
              <a:t>:</a:t>
            </a:r>
            <a:endParaRPr lang="el-GR" altLang="el-GR" sz="2800" b="1" dirty="0" smtClean="0"/>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u="sng" dirty="0" smtClean="0">
                <a:solidFill>
                  <a:srgbClr val="99FFCC"/>
                </a:solidFill>
              </a:rPr>
              <a:t>Π</a:t>
            </a:r>
            <a:r>
              <a:rPr lang="en-GB" altLang="el-GR" b="1" u="sng" dirty="0" err="1" smtClean="0">
                <a:solidFill>
                  <a:srgbClr val="99FFCC"/>
                </a:solidFill>
              </a:rPr>
              <a:t>οια</a:t>
            </a:r>
            <a:r>
              <a:rPr lang="en-GB" altLang="el-GR" b="1" u="sng" dirty="0" smtClean="0">
                <a:solidFill>
                  <a:srgbClr val="99FFCC"/>
                </a:solidFill>
              </a:rPr>
              <a:t> </a:t>
            </a:r>
            <a:r>
              <a:rPr lang="en-GB" altLang="el-GR" b="1" u="sng" dirty="0" err="1" smtClean="0">
                <a:solidFill>
                  <a:srgbClr val="99FFCC"/>
                </a:solidFill>
              </a:rPr>
              <a:t>τα</a:t>
            </a:r>
            <a:r>
              <a:rPr lang="en-GB" altLang="el-GR" b="1" u="sng" dirty="0" smtClean="0">
                <a:solidFill>
                  <a:srgbClr val="99FFCC"/>
                </a:solidFill>
              </a:rPr>
              <a:t> </a:t>
            </a:r>
            <a:r>
              <a:rPr lang="en-GB" altLang="el-GR" b="1" u="sng" dirty="0" err="1" smtClean="0">
                <a:solidFill>
                  <a:srgbClr val="99FFCC"/>
                </a:solidFill>
              </a:rPr>
              <a:t>φωνήματα</a:t>
            </a:r>
            <a:r>
              <a:rPr lang="en-GB" altLang="el-GR" b="1" u="sng" dirty="0" smtClean="0">
                <a:solidFill>
                  <a:srgbClr val="99FFCC"/>
                </a:solidFill>
              </a:rPr>
              <a:t> </a:t>
            </a:r>
            <a:r>
              <a:rPr lang="en-GB" altLang="el-GR" b="1" u="sng" dirty="0" err="1" smtClean="0">
                <a:solidFill>
                  <a:srgbClr val="99FFCC"/>
                </a:solidFill>
              </a:rPr>
              <a:t>της</a:t>
            </a:r>
            <a:r>
              <a:rPr lang="en-GB" altLang="el-GR" b="1" u="sng" dirty="0" smtClean="0">
                <a:solidFill>
                  <a:srgbClr val="99FFCC"/>
                </a:solidFill>
              </a:rPr>
              <a:t> </a:t>
            </a:r>
            <a:r>
              <a:rPr lang="en-GB" altLang="el-GR" b="1" u="sng" dirty="0" err="1" smtClean="0">
                <a:solidFill>
                  <a:srgbClr val="99FFCC"/>
                </a:solidFill>
              </a:rPr>
              <a:t>γλώσσας</a:t>
            </a:r>
            <a:r>
              <a:rPr lang="en-GB" altLang="el-GR" b="1" u="sng" dirty="0" smtClean="0">
                <a:solidFill>
                  <a:srgbClr val="99FFCC"/>
                </a:solidFill>
              </a:rPr>
              <a:t> </a:t>
            </a:r>
            <a:r>
              <a:rPr lang="en-GB" altLang="el-GR" b="1" u="sng" dirty="0" err="1" smtClean="0">
                <a:solidFill>
                  <a:srgbClr val="99FFCC"/>
                </a:solidFill>
              </a:rPr>
              <a:t>του</a:t>
            </a:r>
            <a:r>
              <a:rPr lang="el-GR" altLang="el-GR" b="1" dirty="0" smtClean="0">
                <a:solidFill>
                  <a:srgbClr val="99FFCC"/>
                </a:solidFill>
              </a:rPr>
              <a:t>  </a:t>
            </a:r>
          </a:p>
          <a:p>
            <a:pPr lvl="1" eaLnBrk="1" hangingPunct="1">
              <a:spcBef>
                <a:spcPct val="0"/>
              </a:spcBef>
              <a:buSzPct val="103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dirty="0" smtClean="0"/>
              <a:t>	(π.χ. </a:t>
            </a:r>
            <a:r>
              <a:rPr lang="en-US" altLang="el-GR" sz="2600" b="1" i="1" dirty="0" smtClean="0"/>
              <a:t>w</a:t>
            </a:r>
            <a:r>
              <a:rPr lang="en-US" altLang="el-GR" sz="2600" b="1" dirty="0" smtClean="0"/>
              <a:t> </a:t>
            </a:r>
            <a:r>
              <a:rPr lang="el-GR" altLang="el-GR" sz="2600" b="1" dirty="0" smtClean="0"/>
              <a:t>όχι στα ελληνικά,</a:t>
            </a:r>
            <a:r>
              <a:rPr lang="el-GR" altLang="el-GR" sz="2600" b="1" i="1" dirty="0" smtClean="0"/>
              <a:t> θ</a:t>
            </a:r>
            <a:r>
              <a:rPr lang="el-GR" altLang="el-GR" sz="2600" b="1" dirty="0" smtClean="0"/>
              <a:t> όχι στα γαλλικά)</a:t>
            </a:r>
            <a:endParaRPr lang="en-GB" altLang="el-GR" sz="2600" b="1" dirty="0" smtClean="0"/>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u="sng" dirty="0" smtClean="0">
                <a:solidFill>
                  <a:srgbClr val="99FFCC"/>
                </a:solidFill>
              </a:rPr>
              <a:t>Π</a:t>
            </a:r>
            <a:r>
              <a:rPr lang="en-GB" altLang="el-GR" b="1" u="sng" dirty="0" err="1" smtClean="0">
                <a:solidFill>
                  <a:srgbClr val="99FFCC"/>
                </a:solidFill>
              </a:rPr>
              <a:t>οιοι</a:t>
            </a:r>
            <a:r>
              <a:rPr lang="en-GB" altLang="el-GR" b="1" u="sng" dirty="0" smtClean="0">
                <a:solidFill>
                  <a:srgbClr val="99FFCC"/>
                </a:solidFill>
              </a:rPr>
              <a:t> </a:t>
            </a:r>
            <a:r>
              <a:rPr lang="en-GB" altLang="el-GR" b="1" u="sng" dirty="0" err="1" smtClean="0">
                <a:solidFill>
                  <a:srgbClr val="99FFCC"/>
                </a:solidFill>
              </a:rPr>
              <a:t>οι</a:t>
            </a:r>
            <a:r>
              <a:rPr lang="en-GB" altLang="el-GR" b="1" u="sng" dirty="0" smtClean="0">
                <a:solidFill>
                  <a:srgbClr val="99FFCC"/>
                </a:solidFill>
              </a:rPr>
              <a:t> </a:t>
            </a:r>
            <a:r>
              <a:rPr lang="en-GB" altLang="el-GR" b="1" u="sng" dirty="0" err="1" smtClean="0">
                <a:solidFill>
                  <a:srgbClr val="99FFCC"/>
                </a:solidFill>
              </a:rPr>
              <a:t>φωνοτακτικοί</a:t>
            </a:r>
            <a:r>
              <a:rPr lang="en-GB" altLang="el-GR" b="1" u="sng" dirty="0" smtClean="0">
                <a:solidFill>
                  <a:srgbClr val="99FFCC"/>
                </a:solidFill>
              </a:rPr>
              <a:t> </a:t>
            </a:r>
            <a:r>
              <a:rPr lang="en-GB" altLang="el-GR" b="1" u="sng" dirty="0" err="1" smtClean="0">
                <a:solidFill>
                  <a:srgbClr val="99FFCC"/>
                </a:solidFill>
              </a:rPr>
              <a:t>κανόνες</a:t>
            </a:r>
            <a:r>
              <a:rPr lang="en-GB" altLang="el-GR" b="1" dirty="0" smtClean="0">
                <a:solidFill>
                  <a:srgbClr val="99FFCC"/>
                </a:solidFill>
              </a:rPr>
              <a:t>, </a:t>
            </a:r>
            <a:r>
              <a:rPr lang="en-GB" altLang="el-GR" sz="2800" b="1" dirty="0" err="1" smtClean="0"/>
              <a:t>δηλ</a:t>
            </a:r>
            <a:r>
              <a:rPr lang="en-GB" altLang="el-GR" sz="2800" b="1" dirty="0" smtClean="0"/>
              <a:t>. </a:t>
            </a:r>
            <a:r>
              <a:rPr lang="en-GB" altLang="el-GR" sz="2800" b="1" dirty="0" err="1" smtClean="0"/>
              <a:t>οι</a:t>
            </a:r>
            <a:r>
              <a:rPr lang="en-GB" altLang="el-GR" sz="2800" b="1" dirty="0" smtClean="0"/>
              <a:t> </a:t>
            </a:r>
            <a:r>
              <a:rPr lang="en-GB" altLang="el-GR" sz="2800" b="1" dirty="0" err="1" smtClean="0"/>
              <a:t>δυνατοί</a:t>
            </a:r>
            <a:r>
              <a:rPr lang="el-GR" altLang="el-GR" sz="2800" b="1" dirty="0" smtClean="0"/>
              <a:t> </a:t>
            </a:r>
            <a:r>
              <a:rPr lang="en-GB" altLang="el-GR" sz="2800" b="1" dirty="0" smtClean="0"/>
              <a:t> </a:t>
            </a:r>
            <a:r>
              <a:rPr lang="en-GB" altLang="el-GR" sz="2800" b="1" dirty="0" err="1" smtClean="0"/>
              <a:t>συνδυασμοί</a:t>
            </a:r>
            <a:r>
              <a:rPr lang="en-GB" altLang="el-GR" sz="2800" b="1" dirty="0" smtClean="0"/>
              <a:t> </a:t>
            </a:r>
            <a:r>
              <a:rPr lang="en-GB" altLang="el-GR" sz="2800" b="1" dirty="0" err="1" smtClean="0"/>
              <a:t>φωνημάτων</a:t>
            </a:r>
            <a:r>
              <a:rPr lang="en-GB" altLang="el-GR" sz="2800" b="1" dirty="0" smtClean="0"/>
              <a:t> </a:t>
            </a:r>
            <a:r>
              <a:rPr lang="en-GB" altLang="el-GR" sz="2800" b="1" dirty="0" err="1" smtClean="0"/>
              <a:t>και</a:t>
            </a:r>
            <a:r>
              <a:rPr lang="en-GB" altLang="el-GR" sz="2800" b="1" dirty="0" smtClean="0"/>
              <a:t> η </a:t>
            </a:r>
            <a:r>
              <a:rPr lang="en-GB" altLang="el-GR" sz="2800" b="1" dirty="0" err="1" smtClean="0"/>
              <a:t>δυνατή</a:t>
            </a:r>
            <a:r>
              <a:rPr lang="en-GB" altLang="el-GR" sz="2800" b="1" dirty="0" smtClean="0"/>
              <a:t> </a:t>
            </a:r>
            <a:r>
              <a:rPr lang="en-GB" altLang="el-GR" sz="2800" b="1" dirty="0" err="1" smtClean="0"/>
              <a:t>τους</a:t>
            </a:r>
            <a:r>
              <a:rPr lang="en-GB" altLang="el-GR" sz="2800" b="1" dirty="0" smtClean="0"/>
              <a:t> </a:t>
            </a:r>
            <a:r>
              <a:rPr lang="en-GB" altLang="el-GR" sz="2800" b="1" dirty="0" err="1" smtClean="0"/>
              <a:t>θέση</a:t>
            </a:r>
            <a:r>
              <a:rPr lang="en-GB" altLang="el-GR" sz="2800" b="1" dirty="0" smtClean="0"/>
              <a:t> </a:t>
            </a:r>
            <a:r>
              <a:rPr lang="en-GB" altLang="el-GR" sz="2800" b="1" dirty="0" err="1" smtClean="0"/>
              <a:t>μέσα</a:t>
            </a:r>
            <a:r>
              <a:rPr lang="en-GB" altLang="el-GR" sz="2800" b="1" dirty="0" smtClean="0"/>
              <a:t> </a:t>
            </a:r>
            <a:r>
              <a:rPr lang="en-GB" altLang="el-GR" sz="2800" b="1" dirty="0" err="1" smtClean="0"/>
              <a:t>στη</a:t>
            </a:r>
            <a:r>
              <a:rPr lang="en-GB" altLang="el-GR" sz="2800" b="1" dirty="0" smtClean="0"/>
              <a:t> </a:t>
            </a:r>
            <a:r>
              <a:rPr lang="en-GB" altLang="el-GR" sz="2800" b="1" dirty="0" err="1" smtClean="0"/>
              <a:t>λέξη</a:t>
            </a:r>
            <a:r>
              <a:rPr lang="el-GR" altLang="el-GR" sz="2800" b="1" dirty="0" smtClean="0"/>
              <a:t> </a:t>
            </a:r>
            <a:r>
              <a:rPr lang="el-GR" altLang="el-GR" sz="2600" b="1" dirty="0" smtClean="0"/>
              <a:t>(π.χ. </a:t>
            </a:r>
            <a:r>
              <a:rPr lang="el-GR" altLang="el-GR" sz="2600" b="1" i="1" dirty="0" err="1" smtClean="0"/>
              <a:t>νκάμα</a:t>
            </a:r>
            <a:r>
              <a:rPr lang="el-GR" altLang="el-GR" sz="2600" b="1" i="1" dirty="0" smtClean="0"/>
              <a:t> </a:t>
            </a:r>
            <a:r>
              <a:rPr lang="el-GR" altLang="el-GR" sz="2600" b="1" dirty="0" smtClean="0"/>
              <a:t>όχι ελληνική λέξη</a:t>
            </a:r>
            <a:r>
              <a:rPr lang="en-US" altLang="el-GR" sz="2600" b="1" dirty="0" smtClean="0"/>
              <a:t>,</a:t>
            </a:r>
            <a:r>
              <a:rPr lang="el-GR" altLang="el-GR" sz="2600" b="1" dirty="0" smtClean="0"/>
              <a:t> αλλά </a:t>
            </a:r>
            <a:r>
              <a:rPr lang="el-GR" altLang="el-GR" sz="2600" b="1" i="1" dirty="0" err="1" smtClean="0"/>
              <a:t>βίλος</a:t>
            </a:r>
            <a:r>
              <a:rPr lang="el-GR" altLang="el-GR" sz="2600" b="1" dirty="0" smtClean="0"/>
              <a:t> πιθανή)</a:t>
            </a:r>
            <a:endParaRPr lang="en-GB" altLang="el-GR" sz="2600" b="1" dirty="0" smtClean="0"/>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u="sng" dirty="0" smtClean="0">
                <a:solidFill>
                  <a:srgbClr val="99FFCC"/>
                </a:solidFill>
              </a:rPr>
              <a:t>Π</a:t>
            </a:r>
            <a:r>
              <a:rPr lang="en-GB" altLang="el-GR" b="1" u="sng" dirty="0" err="1" smtClean="0">
                <a:solidFill>
                  <a:srgbClr val="99FFCC"/>
                </a:solidFill>
              </a:rPr>
              <a:t>οιες</a:t>
            </a:r>
            <a:r>
              <a:rPr lang="en-GB" altLang="el-GR" b="1" u="sng" dirty="0" smtClean="0">
                <a:solidFill>
                  <a:srgbClr val="99FFCC"/>
                </a:solidFill>
              </a:rPr>
              <a:t> </a:t>
            </a:r>
            <a:r>
              <a:rPr lang="en-GB" altLang="el-GR" b="1" u="sng" dirty="0" err="1" smtClean="0">
                <a:solidFill>
                  <a:srgbClr val="99FFCC"/>
                </a:solidFill>
              </a:rPr>
              <a:t>διαφορές</a:t>
            </a:r>
            <a:r>
              <a:rPr lang="en-GB" altLang="el-GR" b="1" u="sng" dirty="0" smtClean="0">
                <a:solidFill>
                  <a:srgbClr val="99FFCC"/>
                </a:solidFill>
              </a:rPr>
              <a:t> </a:t>
            </a:r>
            <a:r>
              <a:rPr lang="en-GB" altLang="el-GR" b="1" u="sng" dirty="0" err="1" smtClean="0">
                <a:solidFill>
                  <a:srgbClr val="99FFCC"/>
                </a:solidFill>
              </a:rPr>
              <a:t>προσωδίας</a:t>
            </a:r>
            <a:r>
              <a:rPr lang="en-GB" altLang="el-GR" b="1" dirty="0" smtClean="0">
                <a:solidFill>
                  <a:srgbClr val="99FFCC"/>
                </a:solidFill>
              </a:rPr>
              <a:t> </a:t>
            </a:r>
            <a:r>
              <a:rPr lang="el-GR" altLang="el-GR" b="1" dirty="0" smtClean="0">
                <a:solidFill>
                  <a:srgbClr val="99FFCC"/>
                </a:solidFill>
              </a:rPr>
              <a:t> (ή μελωδίας)</a:t>
            </a:r>
            <a:r>
              <a:rPr lang="el-GR" altLang="el-GR" sz="2800" b="1" dirty="0" smtClean="0">
                <a:solidFill>
                  <a:srgbClr val="FF00FF"/>
                </a:solidFill>
              </a:rPr>
              <a:t> </a:t>
            </a:r>
            <a:r>
              <a:rPr lang="en-GB" altLang="el-GR" sz="2800" b="1" dirty="0" err="1" smtClean="0"/>
              <a:t>χρησιμοποιεί</a:t>
            </a:r>
            <a:r>
              <a:rPr lang="en-GB" altLang="el-GR" sz="2800" b="1" dirty="0" smtClean="0"/>
              <a:t> η </a:t>
            </a:r>
            <a:r>
              <a:rPr lang="en-GB" altLang="el-GR" sz="2800" b="1" dirty="0" err="1" smtClean="0"/>
              <a:t>γλώσσα</a:t>
            </a:r>
            <a:r>
              <a:rPr lang="en-GB" altLang="el-GR" sz="2800" b="1" dirty="0" smtClean="0"/>
              <a:t> </a:t>
            </a:r>
            <a:r>
              <a:rPr lang="en-GB" altLang="el-GR" sz="2800" b="1" dirty="0" err="1" smtClean="0"/>
              <a:t>του</a:t>
            </a:r>
            <a:r>
              <a:rPr lang="el-GR" altLang="el-GR" sz="2800" b="1" dirty="0" smtClean="0"/>
              <a:t> </a:t>
            </a:r>
            <a:r>
              <a:rPr lang="en-GB" altLang="el-GR" sz="2600" b="1" dirty="0" smtClean="0"/>
              <a:t>(</a:t>
            </a:r>
            <a:r>
              <a:rPr lang="en-GB" altLang="el-GR" sz="2600" b="1" dirty="0" err="1" smtClean="0"/>
              <a:t>π.χ</a:t>
            </a:r>
            <a:r>
              <a:rPr lang="en-GB" altLang="el-GR" sz="2600" b="1" dirty="0" smtClean="0"/>
              <a:t>. </a:t>
            </a:r>
            <a:r>
              <a:rPr lang="en-GB" altLang="el-GR" sz="2600" b="1" dirty="0" err="1" smtClean="0"/>
              <a:t>μουσικ</a:t>
            </a:r>
            <a:r>
              <a:rPr lang="el-GR" altLang="el-GR" sz="2600" b="1" dirty="0" err="1" smtClean="0"/>
              <a:t>ός</a:t>
            </a:r>
            <a:r>
              <a:rPr lang="el-GR" altLang="el-GR" sz="2600" b="1" dirty="0" smtClean="0"/>
              <a:t> τόνος  στα αρχαία ελληνικά και κινεζικές γλώσσες αλλά όχι στα νέα ελληνικά</a:t>
            </a:r>
            <a:r>
              <a:rPr lang="en-GB" altLang="el-GR" sz="2600" b="1" dirty="0" smtClean="0"/>
              <a:t>)</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smtClean="0">
                <a:solidFill>
                  <a:srgbClr val="FFFF00"/>
                </a:solidFill>
              </a:rPr>
              <a:t>	</a:t>
            </a:r>
            <a:r>
              <a:rPr lang="en-GB" altLang="el-GR" sz="3000" b="1" u="sng" dirty="0" err="1" smtClean="0">
                <a:solidFill>
                  <a:srgbClr val="FFFF00"/>
                </a:solidFill>
              </a:rPr>
              <a:t>Κάθε</a:t>
            </a:r>
            <a:r>
              <a:rPr lang="en-GB" altLang="el-GR" sz="3000" b="1" u="sng" dirty="0" smtClean="0">
                <a:solidFill>
                  <a:srgbClr val="FFFF00"/>
                </a:solidFill>
              </a:rPr>
              <a:t> </a:t>
            </a:r>
            <a:r>
              <a:rPr lang="en-GB" altLang="el-GR" sz="3000" b="1" u="sng" dirty="0" err="1" smtClean="0">
                <a:solidFill>
                  <a:srgbClr val="FFFF00"/>
                </a:solidFill>
              </a:rPr>
              <a:t>γλώσσα</a:t>
            </a:r>
            <a:r>
              <a:rPr lang="en-GB" altLang="el-GR" sz="3000" b="1" u="sng" dirty="0" smtClean="0">
                <a:solidFill>
                  <a:srgbClr val="FFFF00"/>
                </a:solidFill>
              </a:rPr>
              <a:t> </a:t>
            </a:r>
            <a:r>
              <a:rPr lang="en-GB" altLang="el-GR" sz="3000" b="1" u="sng" dirty="0" err="1" smtClean="0">
                <a:solidFill>
                  <a:srgbClr val="FFFF00"/>
                </a:solidFill>
              </a:rPr>
              <a:t>χρησιμοποιεί</a:t>
            </a:r>
            <a:r>
              <a:rPr lang="en-GB" altLang="el-GR" sz="3000" b="1" u="sng" dirty="0" smtClean="0">
                <a:solidFill>
                  <a:srgbClr val="FFFF00"/>
                </a:solidFill>
              </a:rPr>
              <a:t> </a:t>
            </a:r>
            <a:r>
              <a:rPr lang="en-GB" altLang="el-GR" sz="3000" b="1" u="sng" dirty="0" err="1" smtClean="0">
                <a:solidFill>
                  <a:srgbClr val="FFFF00"/>
                </a:solidFill>
              </a:rPr>
              <a:t>διαφορετικά</a:t>
            </a:r>
            <a:r>
              <a:rPr lang="en-GB" altLang="el-GR" sz="3000" b="1" u="sng" dirty="0" smtClean="0">
                <a:solidFill>
                  <a:srgbClr val="FFFF00"/>
                </a:solidFill>
              </a:rPr>
              <a:t> </a:t>
            </a:r>
            <a:r>
              <a:rPr lang="en-GB" altLang="el-GR" sz="3000" b="1" u="sng" dirty="0" err="1" smtClean="0">
                <a:solidFill>
                  <a:srgbClr val="FFFF00"/>
                </a:solidFill>
              </a:rPr>
              <a:t>τον</a:t>
            </a:r>
            <a:r>
              <a:rPr lang="en-GB" altLang="el-GR" sz="3000" b="1" u="sng" dirty="0" smtClean="0">
                <a:solidFill>
                  <a:srgbClr val="FFFF00"/>
                </a:solidFill>
              </a:rPr>
              <a:t> </a:t>
            </a:r>
            <a:r>
              <a:rPr lang="en-GB" altLang="el-GR" sz="3000" b="1" u="sng" dirty="0" err="1" smtClean="0">
                <a:solidFill>
                  <a:srgbClr val="FFFF00"/>
                </a:solidFill>
              </a:rPr>
              <a:t>ήχο</a:t>
            </a:r>
            <a:endParaRPr lang="en-GB" altLang="el-GR" sz="3000" b="1" u="sng" dirty="0" smtClean="0">
              <a:solidFill>
                <a:srgbClr val="FFFF00"/>
              </a:solidFill>
            </a:endParaRP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000" b="1" u="sng" dirty="0" err="1" smtClean="0">
                <a:solidFill>
                  <a:srgbClr val="FFFF00"/>
                </a:solidFill>
              </a:rPr>
              <a:t>για</a:t>
            </a:r>
            <a:r>
              <a:rPr lang="en-GB" altLang="el-GR" sz="3000" b="1" u="sng" dirty="0" smtClean="0">
                <a:solidFill>
                  <a:srgbClr val="FFFF00"/>
                </a:solidFill>
              </a:rPr>
              <a:t> </a:t>
            </a:r>
            <a:r>
              <a:rPr lang="en-GB" altLang="el-GR" sz="3000" b="1" u="sng" dirty="0" err="1" smtClean="0">
                <a:solidFill>
                  <a:srgbClr val="FFFF00"/>
                </a:solidFill>
              </a:rPr>
              <a:t>να</a:t>
            </a:r>
            <a:r>
              <a:rPr lang="en-GB" altLang="el-GR" sz="3000" b="1" u="sng" dirty="0" smtClean="0">
                <a:solidFill>
                  <a:srgbClr val="FFFF00"/>
                </a:solidFill>
              </a:rPr>
              <a:t> </a:t>
            </a:r>
            <a:r>
              <a:rPr lang="en-GB" altLang="el-GR" sz="3000" b="1" u="sng" dirty="0" err="1" smtClean="0">
                <a:solidFill>
                  <a:srgbClr val="FFFF00"/>
                </a:solidFill>
              </a:rPr>
              <a:t>διαφοροποιήσει</a:t>
            </a:r>
            <a:r>
              <a:rPr lang="en-GB" altLang="el-GR" sz="3000" b="1" u="sng" dirty="0" smtClean="0">
                <a:solidFill>
                  <a:srgbClr val="FFFF00"/>
                </a:solidFill>
              </a:rPr>
              <a:t> </a:t>
            </a:r>
            <a:r>
              <a:rPr lang="en-GB" altLang="el-GR" sz="3000" b="1" u="sng" dirty="0" err="1" smtClean="0">
                <a:solidFill>
                  <a:srgbClr val="FFFF00"/>
                </a:solidFill>
              </a:rPr>
              <a:t>νοήματα</a:t>
            </a:r>
            <a:r>
              <a:rPr lang="en-GB" altLang="el-GR" sz="3000" b="1" u="sng" dirty="0" smtClean="0">
                <a:solidFill>
                  <a:srgbClr val="FFFF00"/>
                </a:solidFill>
              </a:rPr>
              <a:t> </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3000" b="1" dirty="0" smtClean="0">
                <a:solidFill>
                  <a:srgbClr val="FFFF00"/>
                </a:solidFill>
              </a:rPr>
              <a:t>(παρά κάποιες κοινές τάσεις)</a:t>
            </a:r>
            <a:endParaRPr lang="en-GB" altLang="el-GR" sz="3000" b="1" dirty="0" smtClean="0">
              <a:solidFill>
                <a:srgbClr val="FFFF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9158241-1D6C-4B74-8B2B-4949F3B56195}" type="slidenum">
              <a:rPr lang="el-GR" altLang="el-GR" sz="1200">
                <a:latin typeface="Arial" panose="020B0604020202020204" pitchFamily="34" charset="0"/>
              </a:rPr>
              <a:pPr>
                <a:spcBef>
                  <a:spcPct val="0"/>
                </a:spcBef>
                <a:buClrTx/>
                <a:buSzTx/>
                <a:buFontTx/>
                <a:buNone/>
              </a:pPr>
              <a:t>11</a:t>
            </a:fld>
            <a:endParaRPr lang="el-GR" altLang="el-GR" sz="1200">
              <a:latin typeface="Arial" panose="020B0604020202020204" pitchFamily="34" charset="0"/>
            </a:endParaRPr>
          </a:p>
        </p:txBody>
      </p:sp>
      <p:sp>
        <p:nvSpPr>
          <p:cNvPr id="12289" name="Rectangle 1"/>
          <p:cNvSpPr>
            <a:spLocks noGrp="1" noRot="1" noChangeArrowheads="1"/>
          </p:cNvSpPr>
          <p:nvPr>
            <p:ph type="title"/>
          </p:nvPr>
        </p:nvSpPr>
        <p:spPr>
          <a:xfrm>
            <a:off x="457200" y="0"/>
            <a:ext cx="8232775" cy="765175"/>
          </a:xfrm>
        </p:spPr>
        <p:txBody>
          <a:bodyPr lIns="90000" tIns="46800" rIns="90000" bIns="46800"/>
          <a:lstStyle/>
          <a:p>
            <a:pPr eaLnBrk="1" hangingPunct="1">
              <a:buClr>
                <a:srgbClr val="FFFF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err="1" smtClean="0">
                <a:solidFill>
                  <a:srgbClr val="FFFF00"/>
                </a:solidFill>
              </a:rPr>
              <a:t>Φωνήματα</a:t>
            </a:r>
            <a:endParaRPr lang="en-GB" sz="3600" dirty="0" smtClean="0">
              <a:solidFill>
                <a:srgbClr val="FFFF00"/>
              </a:solidFill>
            </a:endParaRPr>
          </a:p>
        </p:txBody>
      </p:sp>
      <p:sp>
        <p:nvSpPr>
          <p:cNvPr id="12290" name="Rectangle 2"/>
          <p:cNvSpPr>
            <a:spLocks noGrp="1" noChangeArrowheads="1"/>
          </p:cNvSpPr>
          <p:nvPr>
            <p:ph type="body" idx="1"/>
          </p:nvPr>
        </p:nvSpPr>
        <p:spPr>
          <a:xfrm>
            <a:off x="0" y="981075"/>
            <a:ext cx="9144000" cy="5616575"/>
          </a:xfrm>
        </p:spPr>
        <p:txBody>
          <a:bodyPr lIns="90000" tIns="46800" rIns="90000" bIns="46800"/>
          <a:lstStyle/>
          <a:p>
            <a:pPr algn="ctr" eaLnBrk="1" hangingPunct="1">
              <a:lnSpc>
                <a:spcPct val="8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u="sng" smtClean="0">
                <a:solidFill>
                  <a:srgbClr val="FFFF00"/>
                </a:solidFill>
              </a:rPr>
              <a:t>Δ</a:t>
            </a:r>
            <a:r>
              <a:rPr lang="en-GB" altLang="el-GR" b="1" u="sng" smtClean="0">
                <a:solidFill>
                  <a:srgbClr val="FFFF00"/>
                </a:solidFill>
              </a:rPr>
              <a:t>ιαφέρουν διαγλωσσικά</a:t>
            </a:r>
            <a:r>
              <a:rPr lang="en-GB" altLang="el-GR" b="1" smtClean="0"/>
              <a:t>,</a:t>
            </a:r>
            <a:endParaRPr lang="el-GR" altLang="el-GR" b="1" smtClean="0"/>
          </a:p>
          <a:p>
            <a:pPr algn="ctr" eaLnBrk="1" hangingPunct="1">
              <a:lnSpc>
                <a:spcPct val="8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smtClean="0"/>
              <a:t> δηλ. </a:t>
            </a:r>
            <a:r>
              <a:rPr lang="en-GB" altLang="el-GR" sz="2800" b="1" smtClean="0">
                <a:solidFill>
                  <a:srgbClr val="99FFCC"/>
                </a:solidFill>
              </a:rPr>
              <a:t>οι ηχητικές διαφορές </a:t>
            </a:r>
            <a:endParaRPr lang="el-GR" altLang="el-GR" sz="2800" b="1" smtClean="0">
              <a:solidFill>
                <a:srgbClr val="99FFCC"/>
              </a:solidFill>
            </a:endParaRPr>
          </a:p>
          <a:p>
            <a:pPr algn="ctr" eaLnBrk="1" hangingPunct="1">
              <a:lnSpc>
                <a:spcPct val="8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smtClean="0">
                <a:solidFill>
                  <a:srgbClr val="99FFCC"/>
                </a:solidFill>
              </a:rPr>
              <a:t>που μια γλώσσα χρησιμοποιεί για να διαφοροποιήσει λέξεις</a:t>
            </a:r>
            <a:r>
              <a:rPr lang="en-GB" altLang="el-GR" sz="2800" b="1" smtClean="0"/>
              <a:t> </a:t>
            </a:r>
            <a:endParaRPr lang="el-GR" altLang="el-GR" sz="2800" b="1" smtClean="0"/>
          </a:p>
          <a:p>
            <a:pPr algn="ctr" eaLnBrk="1" hangingPunct="1">
              <a:lnSpc>
                <a:spcPct val="8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smtClean="0"/>
              <a:t>π.χ.  </a:t>
            </a:r>
          </a:p>
          <a:p>
            <a:pPr lvl="1" eaLnBrk="1" hangingPunct="1">
              <a:lnSpc>
                <a:spcPct val="80000"/>
              </a:lnSpc>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smtClean="0"/>
              <a:t>η</a:t>
            </a:r>
            <a:r>
              <a:rPr lang="en-GB" altLang="el-GR" b="1" smtClean="0"/>
              <a:t> διαφορά στο μάκρος του φωνήεντος </a:t>
            </a:r>
            <a:r>
              <a:rPr lang="en-GB" altLang="el-GR" b="1" i="1" smtClean="0"/>
              <a:t>sh</a:t>
            </a:r>
            <a:r>
              <a:rPr lang="en-GB" altLang="el-GR" b="1" i="1" smtClean="0">
                <a:solidFill>
                  <a:srgbClr val="FFFF00"/>
                </a:solidFill>
              </a:rPr>
              <a:t>i</a:t>
            </a:r>
            <a:r>
              <a:rPr lang="en-GB" altLang="el-GR" b="1" i="1" smtClean="0"/>
              <a:t>p-sh</a:t>
            </a:r>
            <a:r>
              <a:rPr lang="en-GB" altLang="el-GR" b="1" i="1" smtClean="0">
                <a:solidFill>
                  <a:srgbClr val="FFFF00"/>
                </a:solidFill>
              </a:rPr>
              <a:t>ee</a:t>
            </a:r>
            <a:r>
              <a:rPr lang="en-GB" altLang="el-GR" b="1" i="1" smtClean="0"/>
              <a:t>p</a:t>
            </a:r>
            <a:r>
              <a:rPr lang="en-GB" altLang="el-GR" b="1" smtClean="0"/>
              <a:t> στα αγγλικά σημαντική αλλά όχι στα ελληνικά </a:t>
            </a:r>
          </a:p>
          <a:p>
            <a:pPr lvl="1" eaLnBrk="1" hangingPunct="1">
              <a:lnSpc>
                <a:spcPct val="80000"/>
              </a:lnSpc>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smtClean="0"/>
              <a:t>η</a:t>
            </a:r>
            <a:r>
              <a:rPr lang="en-GB" altLang="el-GR" b="1" smtClean="0"/>
              <a:t> διαφορά β-μπ, δ-ντ</a:t>
            </a:r>
            <a:r>
              <a:rPr lang="el-GR" altLang="el-GR" b="1" smtClean="0"/>
              <a:t> σημαντική</a:t>
            </a:r>
            <a:r>
              <a:rPr lang="en-GB" altLang="el-GR" b="1" smtClean="0"/>
              <a:t> στα </a:t>
            </a:r>
            <a:r>
              <a:rPr lang="el-GR" altLang="el-GR" b="1" smtClean="0"/>
              <a:t>νέα </a:t>
            </a:r>
            <a:r>
              <a:rPr lang="en-GB" altLang="el-GR" b="1" smtClean="0"/>
              <a:t>ελληνικά (</a:t>
            </a:r>
            <a:r>
              <a:rPr lang="en-GB" altLang="el-GR" b="1" i="1" smtClean="0"/>
              <a:t>βάζο-μπάζο</a:t>
            </a:r>
            <a:r>
              <a:rPr lang="en-GB" altLang="el-GR" b="1" smtClean="0"/>
              <a:t>) αλλά όχι στα ισπανικά και τα αρχαία ελληνικά </a:t>
            </a:r>
          </a:p>
          <a:p>
            <a:pPr lvl="1" eaLnBrk="1" hangingPunct="1">
              <a:lnSpc>
                <a:spcPct val="80000"/>
              </a:lnSpc>
              <a:spcBef>
                <a:spcPts val="600"/>
              </a:spcBef>
              <a:buFont typeface="Garamond"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b="1" smtClean="0"/>
          </a:p>
          <a:p>
            <a:pPr algn="ct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000" b="1" u="sng" smtClean="0">
                <a:solidFill>
                  <a:srgbClr val="FFFF00"/>
                </a:solidFill>
              </a:rPr>
              <a:t>Μάθηση των φωνημάτων μιας γλώσσας  =</a:t>
            </a:r>
          </a:p>
          <a:p>
            <a:pP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900" b="1" smtClean="0">
                <a:solidFill>
                  <a:srgbClr val="FFFF00"/>
                </a:solidFill>
              </a:rPr>
              <a:t>	</a:t>
            </a:r>
            <a:r>
              <a:rPr lang="en-GB" altLang="el-GR" sz="2900" b="1" u="sng" smtClean="0">
                <a:solidFill>
                  <a:srgbClr val="FFFF00"/>
                </a:solidFill>
              </a:rPr>
              <a:t>ποιες ηχητικές διαφοροποιήσεις σημαντικές και ποιες όχι</a:t>
            </a:r>
            <a:r>
              <a:rPr lang="en-GB" altLang="el-GR" sz="3000" b="1" smtClean="0">
                <a:solidFill>
                  <a:srgbClr val="FFFF00"/>
                </a:solidFill>
              </a:rPr>
              <a:t> </a:t>
            </a:r>
          </a:p>
          <a:p>
            <a:pP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t>	</a:t>
            </a:r>
            <a:r>
              <a:rPr lang="en-GB" altLang="el-GR" sz="2800" b="1" smtClean="0"/>
              <a:t>Κάθε παιδί  μαθαίνει να «ακούει»  κάποιες ηχητικές διαφορές και ταυτόχρονα να μην </a:t>
            </a:r>
            <a:r>
              <a:rPr lang="el-GR" altLang="el-GR" sz="2800" b="1" smtClean="0"/>
              <a:t>«</a:t>
            </a:r>
            <a:r>
              <a:rPr lang="en-GB" altLang="el-GR" sz="2800" b="1" smtClean="0"/>
              <a:t>ακούει</a:t>
            </a:r>
            <a:r>
              <a:rPr lang="el-GR" altLang="el-GR" sz="2800" b="1" smtClean="0"/>
              <a:t>»</a:t>
            </a:r>
            <a:r>
              <a:rPr lang="en-GB" altLang="el-GR" sz="2800" b="1" smtClean="0"/>
              <a:t> άλλες, ανάλογα με τη γλώσσα που μαθαίνει.</a:t>
            </a:r>
          </a:p>
          <a:p>
            <a:pP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800" b="1" smtClean="0"/>
          </a:p>
          <a:p>
            <a:pP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400" smtClean="0"/>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1484251D-A3CA-404B-AC64-595DCE46429D}" type="slidenum">
              <a:rPr lang="el-GR" altLang="el-GR" sz="1200">
                <a:latin typeface="Arial" panose="020B0604020202020204" pitchFamily="34" charset="0"/>
              </a:rPr>
              <a:pPr>
                <a:spcBef>
                  <a:spcPct val="0"/>
                </a:spcBef>
                <a:buClrTx/>
                <a:buSzTx/>
                <a:buFontTx/>
                <a:buNone/>
              </a:pPr>
              <a:t>12</a:t>
            </a:fld>
            <a:endParaRPr lang="el-GR" altLang="el-GR" sz="1200">
              <a:latin typeface="Arial" panose="020B0604020202020204" pitchFamily="34" charset="0"/>
            </a:endParaRPr>
          </a:p>
        </p:txBody>
      </p:sp>
      <p:sp>
        <p:nvSpPr>
          <p:cNvPr id="13313" name="Rectangle 1"/>
          <p:cNvSpPr>
            <a:spLocks noGrp="1" noRot="1" noChangeArrowheads="1"/>
          </p:cNvSpPr>
          <p:nvPr>
            <p:ph type="title"/>
          </p:nvPr>
        </p:nvSpPr>
        <p:spPr>
          <a:xfrm>
            <a:off x="395288" y="188913"/>
            <a:ext cx="8294687" cy="968375"/>
          </a:xfrm>
        </p:spPr>
        <p:txBody>
          <a:bodyPr lIns="90000" tIns="46800" rIns="90000" bIns="46800"/>
          <a:lstStyle/>
          <a:p>
            <a:pPr eaLnBrk="1" hangingPunct="1">
              <a:buClr>
                <a:srgbClr val="FFFF00"/>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200" smtClean="0">
                <a:solidFill>
                  <a:srgbClr val="FFFF00"/>
                </a:solidFill>
              </a:rPr>
              <a:t>ΦΩΝΗΜΑ</a:t>
            </a:r>
            <a:br>
              <a:rPr lang="en-GB" altLang="el-GR" sz="3200" smtClean="0">
                <a:solidFill>
                  <a:srgbClr val="FFFF00"/>
                </a:solidFill>
              </a:rPr>
            </a:br>
            <a:r>
              <a:rPr lang="el-GR" altLang="el-GR" sz="2800" smtClean="0">
                <a:solidFill>
                  <a:srgbClr val="FFFF00"/>
                </a:solidFill>
              </a:rPr>
              <a:t>(</a:t>
            </a:r>
            <a:r>
              <a:rPr lang="en-GB" altLang="el-GR" sz="2800" smtClean="0">
                <a:solidFill>
                  <a:srgbClr val="FFFF00"/>
                </a:solidFill>
              </a:rPr>
              <a:t>πολύ αφηρημένη έννοια</a:t>
            </a:r>
            <a:r>
              <a:rPr lang="el-GR" altLang="el-GR" sz="2800" smtClean="0">
                <a:solidFill>
                  <a:srgbClr val="FFFF00"/>
                </a:solidFill>
              </a:rPr>
              <a:t>)</a:t>
            </a:r>
            <a:endParaRPr lang="en-GB" altLang="el-GR" sz="2800" smtClean="0">
              <a:solidFill>
                <a:srgbClr val="FFFF00"/>
              </a:solidFill>
            </a:endParaRPr>
          </a:p>
        </p:txBody>
      </p:sp>
      <p:sp>
        <p:nvSpPr>
          <p:cNvPr id="13314" name="Rectangle 2"/>
          <p:cNvSpPr>
            <a:spLocks noGrp="1" noChangeArrowheads="1"/>
          </p:cNvSpPr>
          <p:nvPr>
            <p:ph type="body" idx="1"/>
          </p:nvPr>
        </p:nvSpPr>
        <p:spPr>
          <a:xfrm>
            <a:off x="0" y="1500188"/>
            <a:ext cx="9144000" cy="5040312"/>
          </a:xfrm>
        </p:spPr>
        <p:txBody>
          <a:bodyPr lIns="90000" tIns="46800" rIns="90000" bIns="46800"/>
          <a:lstStyle/>
          <a:p>
            <a:pPr algn="ctr" eaLnBrk="1" hangingPunct="1">
              <a:lnSpc>
                <a:spcPct val="90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000" b="1" u="sng" dirty="0" err="1" smtClean="0">
                <a:solidFill>
                  <a:srgbClr val="99FFCC"/>
                </a:solidFill>
              </a:rPr>
              <a:t>Όχι</a:t>
            </a:r>
            <a:r>
              <a:rPr lang="en-GB" altLang="el-GR" sz="3000" u="sng" dirty="0" smtClean="0">
                <a:solidFill>
                  <a:srgbClr val="99FFCC"/>
                </a:solidFill>
              </a:rPr>
              <a:t> </a:t>
            </a:r>
            <a:r>
              <a:rPr lang="en-GB" altLang="el-GR" sz="3000" b="1" u="sng" dirty="0" err="1" smtClean="0">
                <a:solidFill>
                  <a:srgbClr val="99FFCC"/>
                </a:solidFill>
              </a:rPr>
              <a:t>ένας</a:t>
            </a:r>
            <a:r>
              <a:rPr lang="en-GB" altLang="el-GR" sz="3000" b="1" u="sng" dirty="0" smtClean="0">
                <a:solidFill>
                  <a:srgbClr val="99FFCC"/>
                </a:solidFill>
              </a:rPr>
              <a:t> </a:t>
            </a:r>
            <a:r>
              <a:rPr lang="en-GB" altLang="el-GR" sz="3000" b="1" u="sng" dirty="0" err="1" smtClean="0">
                <a:solidFill>
                  <a:srgbClr val="99FFCC"/>
                </a:solidFill>
              </a:rPr>
              <a:t>συγκεκριμένος</a:t>
            </a:r>
            <a:r>
              <a:rPr lang="en-GB" altLang="el-GR" sz="3000" b="1" u="sng" dirty="0" smtClean="0">
                <a:solidFill>
                  <a:srgbClr val="99FFCC"/>
                </a:solidFill>
              </a:rPr>
              <a:t> </a:t>
            </a:r>
            <a:r>
              <a:rPr lang="en-GB" altLang="el-GR" sz="3000" b="1" u="sng" dirty="0" err="1" smtClean="0">
                <a:solidFill>
                  <a:srgbClr val="99FFCC"/>
                </a:solidFill>
              </a:rPr>
              <a:t>ήχος</a:t>
            </a:r>
            <a:r>
              <a:rPr lang="en-GB" altLang="el-GR" sz="3000" b="1" u="sng" dirty="0" smtClean="0">
                <a:solidFill>
                  <a:srgbClr val="99FFCC"/>
                </a:solidFill>
              </a:rPr>
              <a:t> </a:t>
            </a:r>
            <a:r>
              <a:rPr lang="en-GB" altLang="el-GR" sz="3000" b="1" u="sng" dirty="0" err="1" smtClean="0">
                <a:solidFill>
                  <a:srgbClr val="99FFCC"/>
                </a:solidFill>
              </a:rPr>
              <a:t>αλλά</a:t>
            </a:r>
            <a:r>
              <a:rPr lang="en-GB" altLang="el-GR" sz="3000" b="1" u="sng" dirty="0" smtClean="0">
                <a:solidFill>
                  <a:srgbClr val="99FFCC"/>
                </a:solidFill>
              </a:rPr>
              <a:t> </a:t>
            </a:r>
            <a:r>
              <a:rPr lang="el-GR" altLang="el-GR" sz="3000" b="1" u="sng" dirty="0" smtClean="0">
                <a:solidFill>
                  <a:srgbClr val="99FFCC"/>
                </a:solidFill>
              </a:rPr>
              <a:t> μια κατηγορία </a:t>
            </a:r>
            <a:r>
              <a:rPr lang="en-GB" altLang="el-GR" sz="3000" b="1" u="sng" dirty="0" err="1" smtClean="0">
                <a:solidFill>
                  <a:srgbClr val="99FFCC"/>
                </a:solidFill>
              </a:rPr>
              <a:t>ήχου</a:t>
            </a:r>
            <a:r>
              <a:rPr lang="en-GB" altLang="el-GR" sz="3000" dirty="0" smtClean="0">
                <a:solidFill>
                  <a:srgbClr val="99FFCC"/>
                </a:solidFill>
              </a:rPr>
              <a:t>,  </a:t>
            </a:r>
          </a:p>
          <a:p>
            <a:pPr algn="ct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000" dirty="0" smtClean="0"/>
              <a:t>	</a:t>
            </a:r>
            <a:r>
              <a:rPr lang="el-GR" altLang="el-GR" sz="3000" dirty="0" smtClean="0"/>
              <a:t>με άλλα λόγια, </a:t>
            </a:r>
          </a:p>
          <a:p>
            <a:pPr algn="ct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000" b="1" u="sng" dirty="0" err="1" smtClean="0">
                <a:solidFill>
                  <a:srgbClr val="99FFCC"/>
                </a:solidFill>
              </a:rPr>
              <a:t>άπειρο</a:t>
            </a:r>
            <a:r>
              <a:rPr lang="el-GR" altLang="el-GR" sz="3000" b="1" u="sng" dirty="0" smtClean="0">
                <a:solidFill>
                  <a:srgbClr val="99FFCC"/>
                </a:solidFill>
              </a:rPr>
              <a:t>ς αριθμός</a:t>
            </a:r>
            <a:r>
              <a:rPr lang="en-GB" altLang="el-GR" sz="3000" b="1" u="sng" dirty="0" smtClean="0">
                <a:solidFill>
                  <a:srgbClr val="99FFCC"/>
                </a:solidFill>
              </a:rPr>
              <a:t> </a:t>
            </a:r>
            <a:r>
              <a:rPr lang="en-GB" altLang="el-GR" sz="3000" b="1" u="sng" dirty="0" err="1" smtClean="0">
                <a:solidFill>
                  <a:srgbClr val="99FFCC"/>
                </a:solidFill>
              </a:rPr>
              <a:t>ήχ</a:t>
            </a:r>
            <a:r>
              <a:rPr lang="el-GR" altLang="el-GR" sz="3000" b="1" u="sng" dirty="0" smtClean="0">
                <a:solidFill>
                  <a:srgbClr val="99FFCC"/>
                </a:solidFill>
              </a:rPr>
              <a:t>ων </a:t>
            </a:r>
          </a:p>
          <a:p>
            <a:pPr lvl="1" algn="ct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3000" b="1" dirty="0" smtClean="0">
                <a:solidFill>
                  <a:srgbClr val="99FFCC"/>
                </a:solidFill>
              </a:rPr>
              <a:t>που γίνεται </a:t>
            </a:r>
            <a:r>
              <a:rPr lang="el-GR" altLang="el-GR" sz="3000" b="1" u="sng" dirty="0" smtClean="0">
                <a:solidFill>
                  <a:srgbClr val="99FFCC"/>
                </a:solidFill>
              </a:rPr>
              <a:t>αντιληπτός όμως </a:t>
            </a:r>
            <a:r>
              <a:rPr lang="el-GR" altLang="el-GR" sz="3000" b="1" dirty="0" smtClean="0"/>
              <a:t>από ομιλητές </a:t>
            </a:r>
          </a:p>
          <a:p>
            <a:pPr lvl="1" algn="ct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3000" b="1" u="sng" dirty="0" smtClean="0">
                <a:solidFill>
                  <a:srgbClr val="99FFCC"/>
                </a:solidFill>
              </a:rPr>
              <a:t>σαν ένα μόνο είδος</a:t>
            </a:r>
            <a:r>
              <a:rPr lang="en-GB" altLang="el-GR" sz="3000" b="1" dirty="0" smtClean="0">
                <a:solidFill>
                  <a:srgbClr val="99FFCC"/>
                </a:solidFill>
              </a:rPr>
              <a:t>  </a:t>
            </a:r>
            <a:endParaRPr lang="el-GR" altLang="el-GR" sz="3000" b="1" dirty="0" smtClean="0">
              <a:solidFill>
                <a:srgbClr val="99FFCC"/>
              </a:solidFill>
            </a:endParaRPr>
          </a:p>
          <a:p>
            <a:pPr lvl="1" algn="ctr" eaLnBrk="1" hangingPunct="1">
              <a:lnSpc>
                <a:spcPct val="90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000" b="1" dirty="0" err="1" smtClean="0"/>
              <a:t>Διαφέρουν</a:t>
            </a:r>
            <a:r>
              <a:rPr lang="en-GB" altLang="el-GR" sz="3000" b="1" dirty="0" smtClean="0"/>
              <a:t> </a:t>
            </a:r>
            <a:r>
              <a:rPr lang="en-GB" altLang="el-GR" sz="3000" b="1" dirty="0" err="1" smtClean="0"/>
              <a:t>διαγλωσσικά</a:t>
            </a:r>
            <a:r>
              <a:rPr lang="en-GB" altLang="el-GR" sz="3000" b="1" dirty="0" smtClean="0"/>
              <a:t>:</a:t>
            </a:r>
          </a:p>
          <a:p>
            <a:pPr lvl="1" algn="ct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3000" b="1" dirty="0" smtClean="0"/>
              <a:t>σ</a:t>
            </a:r>
            <a:r>
              <a:rPr lang="en-GB" altLang="el-GR" sz="3000" b="1" dirty="0" smtClean="0"/>
              <a:t>ε </a:t>
            </a:r>
            <a:r>
              <a:rPr lang="en-GB" altLang="el-GR" sz="3000" b="1" dirty="0" err="1" smtClean="0"/>
              <a:t>κάθε</a:t>
            </a:r>
            <a:r>
              <a:rPr lang="en-GB" altLang="el-GR" sz="3000" b="1" dirty="0" smtClean="0"/>
              <a:t> </a:t>
            </a:r>
            <a:r>
              <a:rPr lang="en-GB" altLang="el-GR" sz="3000" b="1" dirty="0" err="1" smtClean="0"/>
              <a:t>γλώσσα</a:t>
            </a:r>
            <a:r>
              <a:rPr lang="en-GB" altLang="el-GR" sz="3000" b="1" dirty="0" smtClean="0"/>
              <a:t> </a:t>
            </a:r>
            <a:r>
              <a:rPr lang="en-GB" altLang="el-GR" sz="3000" b="1" dirty="0" err="1" smtClean="0"/>
              <a:t>μαθαίνουμε</a:t>
            </a:r>
            <a:endParaRPr lang="el-GR" altLang="el-GR" sz="3000" b="1" dirty="0" smtClean="0"/>
          </a:p>
          <a:p>
            <a:pPr lvl="1" algn="ct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000" b="1" dirty="0" smtClean="0">
                <a:solidFill>
                  <a:srgbClr val="99FFCC"/>
                </a:solidFill>
              </a:rPr>
              <a:t> </a:t>
            </a:r>
            <a:r>
              <a:rPr lang="en-GB" altLang="el-GR" sz="3000" b="1" dirty="0" err="1" smtClean="0">
                <a:solidFill>
                  <a:srgbClr val="99FFCC"/>
                </a:solidFill>
              </a:rPr>
              <a:t>πώς</a:t>
            </a:r>
            <a:r>
              <a:rPr lang="en-GB" altLang="el-GR" sz="3000" b="1" dirty="0" smtClean="0">
                <a:solidFill>
                  <a:srgbClr val="99FFCC"/>
                </a:solidFill>
              </a:rPr>
              <a:t> </a:t>
            </a:r>
            <a:r>
              <a:rPr lang="en-GB" altLang="el-GR" sz="3000" b="1" dirty="0" err="1" smtClean="0">
                <a:solidFill>
                  <a:srgbClr val="99FFCC"/>
                </a:solidFill>
              </a:rPr>
              <a:t>να</a:t>
            </a:r>
            <a:r>
              <a:rPr lang="en-GB" altLang="el-GR" sz="3000" b="1" dirty="0" smtClean="0">
                <a:solidFill>
                  <a:srgbClr val="99FFCC"/>
                </a:solidFill>
              </a:rPr>
              <a:t> </a:t>
            </a:r>
            <a:r>
              <a:rPr lang="en-GB" altLang="el-GR" sz="3000" b="1" dirty="0" err="1" smtClean="0">
                <a:solidFill>
                  <a:srgbClr val="99FFCC"/>
                </a:solidFill>
              </a:rPr>
              <a:t>κατηγοριοποιούμε</a:t>
            </a:r>
            <a:r>
              <a:rPr lang="en-GB" altLang="el-GR" sz="3000" b="1" dirty="0" smtClean="0">
                <a:solidFill>
                  <a:srgbClr val="99FFCC"/>
                </a:solidFill>
              </a:rPr>
              <a:t> </a:t>
            </a:r>
            <a:r>
              <a:rPr lang="en-GB" altLang="el-GR" sz="3000" b="1" dirty="0" err="1" smtClean="0">
                <a:solidFill>
                  <a:srgbClr val="99FFCC"/>
                </a:solidFill>
              </a:rPr>
              <a:t>τον</a:t>
            </a:r>
            <a:r>
              <a:rPr lang="en-GB" altLang="el-GR" sz="3000" b="1" dirty="0" smtClean="0">
                <a:solidFill>
                  <a:srgbClr val="99FFCC"/>
                </a:solidFill>
              </a:rPr>
              <a:t> </a:t>
            </a:r>
            <a:r>
              <a:rPr lang="en-GB" altLang="el-GR" sz="3000" b="1" dirty="0" err="1" smtClean="0">
                <a:solidFill>
                  <a:srgbClr val="99FFCC"/>
                </a:solidFill>
              </a:rPr>
              <a:t>ήχο</a:t>
            </a:r>
            <a:r>
              <a:rPr lang="en-GB" altLang="el-GR" sz="3000" b="1" dirty="0" smtClean="0">
                <a:solidFill>
                  <a:srgbClr val="99FFCC"/>
                </a:solidFill>
              </a:rPr>
              <a:t> </a:t>
            </a:r>
            <a:r>
              <a:rPr lang="en-GB" altLang="el-GR" sz="3000" b="1" dirty="0" err="1" smtClean="0">
                <a:solidFill>
                  <a:srgbClr val="99FFCC"/>
                </a:solidFill>
              </a:rPr>
              <a:t>σε</a:t>
            </a:r>
            <a:r>
              <a:rPr lang="en-GB" altLang="el-GR" sz="3000" b="1" dirty="0" smtClean="0">
                <a:solidFill>
                  <a:srgbClr val="99FFCC"/>
                </a:solidFill>
              </a:rPr>
              <a:t> </a:t>
            </a:r>
            <a:r>
              <a:rPr lang="en-GB" altLang="el-GR" sz="3000" b="1" dirty="0" err="1" smtClean="0">
                <a:solidFill>
                  <a:srgbClr val="99FFCC"/>
                </a:solidFill>
              </a:rPr>
              <a:t>λίγα</a:t>
            </a:r>
            <a:r>
              <a:rPr lang="en-GB" altLang="el-GR" sz="3000" b="1" dirty="0" smtClean="0">
                <a:solidFill>
                  <a:srgbClr val="99FFCC"/>
                </a:solidFill>
              </a:rPr>
              <a:t> </a:t>
            </a:r>
            <a:r>
              <a:rPr lang="en-GB" altLang="el-GR" sz="3000" b="1" dirty="0" err="1" smtClean="0">
                <a:solidFill>
                  <a:srgbClr val="99FFCC"/>
                </a:solidFill>
              </a:rPr>
              <a:t>μόνο</a:t>
            </a:r>
            <a:r>
              <a:rPr lang="en-GB" altLang="el-GR" sz="3000" b="1" dirty="0" smtClean="0">
                <a:solidFill>
                  <a:srgbClr val="99FFCC"/>
                </a:solidFill>
              </a:rPr>
              <a:t> </a:t>
            </a:r>
            <a:r>
              <a:rPr lang="en-GB" altLang="el-GR" sz="3000" b="1" dirty="0" err="1" smtClean="0">
                <a:solidFill>
                  <a:srgbClr val="99FFCC"/>
                </a:solidFill>
              </a:rPr>
              <a:t>είδη</a:t>
            </a:r>
            <a:r>
              <a:rPr lang="en-GB" altLang="el-GR" sz="2900" b="1" dirty="0" smtClean="0">
                <a:solidFill>
                  <a:srgbClr val="99FFCC"/>
                </a:solidFill>
              </a:rPr>
              <a:t> </a:t>
            </a:r>
            <a:endParaRPr lang="el-GR" altLang="el-GR" sz="2900" b="1" dirty="0" smtClean="0">
              <a:solidFill>
                <a:srgbClr val="99FFCC"/>
              </a:solidFill>
            </a:endParaRPr>
          </a:p>
          <a:p>
            <a:pPr lvl="1" algn="ct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smtClean="0">
                <a:solidFill>
                  <a:srgbClr val="99FFCC"/>
                </a:solidFill>
              </a:rPr>
              <a:t>(</a:t>
            </a:r>
            <a:r>
              <a:rPr lang="el-GR" altLang="el-GR" b="1" dirty="0" smtClean="0">
                <a:solidFill>
                  <a:srgbClr val="99FFCC"/>
                </a:solidFill>
              </a:rPr>
              <a:t>περίπου </a:t>
            </a:r>
            <a:r>
              <a:rPr lang="en-GB" altLang="el-GR" b="1" dirty="0" smtClean="0">
                <a:solidFill>
                  <a:srgbClr val="99FFCC"/>
                </a:solidFill>
              </a:rPr>
              <a:t>24-30 </a:t>
            </a:r>
            <a:r>
              <a:rPr lang="en-GB" altLang="el-GR" b="1" dirty="0" err="1" smtClean="0">
                <a:solidFill>
                  <a:srgbClr val="99FFCC"/>
                </a:solidFill>
              </a:rPr>
              <a:t>φωνήματα</a:t>
            </a:r>
            <a:r>
              <a:rPr lang="en-GB" altLang="el-GR" b="1" dirty="0" smtClean="0">
                <a:solidFill>
                  <a:srgbClr val="99FFCC"/>
                </a:solidFill>
              </a:rPr>
              <a:t>)</a:t>
            </a:r>
            <a:r>
              <a:rPr lang="el-GR" altLang="el-GR" b="1" dirty="0" smtClean="0">
                <a:solidFill>
                  <a:srgbClr val="99FFCC"/>
                </a:solidFill>
              </a:rPr>
              <a:t>,</a:t>
            </a:r>
            <a:endParaRPr lang="en-GB" altLang="el-GR" b="1" dirty="0" smtClean="0">
              <a:solidFill>
                <a:srgbClr val="99FFCC"/>
              </a:solidFill>
            </a:endParaRPr>
          </a:p>
          <a:p>
            <a:pPr lvl="1" algn="ct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dirty="0" smtClean="0"/>
              <a:t>δηλ. </a:t>
            </a:r>
            <a:r>
              <a:rPr lang="en-GB" altLang="el-GR" b="1" dirty="0" err="1" smtClean="0"/>
              <a:t>να</a:t>
            </a:r>
            <a:r>
              <a:rPr lang="en-GB" altLang="el-GR" b="1" dirty="0" smtClean="0"/>
              <a:t> </a:t>
            </a:r>
            <a:r>
              <a:rPr lang="en-GB" altLang="el-GR" b="1" dirty="0" err="1" smtClean="0">
                <a:solidFill>
                  <a:srgbClr val="99FFCC"/>
                </a:solidFill>
              </a:rPr>
              <a:t>ακούμε</a:t>
            </a:r>
            <a:r>
              <a:rPr lang="en-GB" altLang="el-GR" b="1" dirty="0" smtClean="0">
                <a:solidFill>
                  <a:srgbClr val="99FFCC"/>
                </a:solidFill>
              </a:rPr>
              <a:t> </a:t>
            </a:r>
            <a:r>
              <a:rPr lang="en-GB" altLang="el-GR" b="1" dirty="0" err="1" smtClean="0">
                <a:solidFill>
                  <a:srgbClr val="99FFCC"/>
                </a:solidFill>
              </a:rPr>
              <a:t>ορισμένες</a:t>
            </a:r>
            <a:r>
              <a:rPr lang="en-GB" altLang="el-GR" b="1" dirty="0" smtClean="0">
                <a:solidFill>
                  <a:srgbClr val="99FFCC"/>
                </a:solidFill>
              </a:rPr>
              <a:t> </a:t>
            </a:r>
            <a:r>
              <a:rPr lang="en-GB" altLang="el-GR" b="1" dirty="0" err="1" smtClean="0">
                <a:solidFill>
                  <a:srgbClr val="99FFCC"/>
                </a:solidFill>
              </a:rPr>
              <a:t>διαφορές</a:t>
            </a:r>
            <a:r>
              <a:rPr lang="en-GB" altLang="el-GR" b="1" dirty="0" smtClean="0">
                <a:solidFill>
                  <a:srgbClr val="99FFCC"/>
                </a:solidFill>
              </a:rPr>
              <a:t> </a:t>
            </a:r>
            <a:r>
              <a:rPr lang="en-GB" altLang="el-GR" b="1" dirty="0" err="1" smtClean="0">
                <a:solidFill>
                  <a:srgbClr val="99FFCC"/>
                </a:solidFill>
              </a:rPr>
              <a:t>ήχου</a:t>
            </a:r>
            <a:r>
              <a:rPr lang="en-GB" altLang="el-GR" b="1" dirty="0" smtClean="0">
                <a:solidFill>
                  <a:srgbClr val="99FFCC"/>
                </a:solidFill>
              </a:rPr>
              <a:t> </a:t>
            </a:r>
            <a:r>
              <a:rPr lang="en-GB" altLang="el-GR" b="1" dirty="0" err="1" smtClean="0">
                <a:solidFill>
                  <a:srgbClr val="99FFCC"/>
                </a:solidFill>
              </a:rPr>
              <a:t>και</a:t>
            </a:r>
            <a:r>
              <a:rPr lang="en-GB" altLang="el-GR" b="1" dirty="0" smtClean="0">
                <a:solidFill>
                  <a:srgbClr val="99FFCC"/>
                </a:solidFill>
              </a:rPr>
              <a:t> </a:t>
            </a:r>
            <a:r>
              <a:rPr lang="en-GB" altLang="el-GR" b="1" dirty="0" err="1" smtClean="0">
                <a:solidFill>
                  <a:srgbClr val="99FFCC"/>
                </a:solidFill>
              </a:rPr>
              <a:t>όχι</a:t>
            </a:r>
            <a:r>
              <a:rPr lang="en-GB" altLang="el-GR" b="1" dirty="0" smtClean="0">
                <a:solidFill>
                  <a:srgbClr val="99FFCC"/>
                </a:solidFill>
              </a:rPr>
              <a:t> </a:t>
            </a:r>
            <a:r>
              <a:rPr lang="en-GB" altLang="el-GR" b="1" dirty="0" err="1" smtClean="0">
                <a:solidFill>
                  <a:srgbClr val="99FFCC"/>
                </a:solidFill>
              </a:rPr>
              <a:t>άλλες</a:t>
            </a:r>
            <a:r>
              <a:rPr lang="el-GR" altLang="el-GR" b="1" dirty="0" smtClean="0"/>
              <a:t>.</a:t>
            </a:r>
            <a:endParaRPr lang="en-GB" altLang="el-GR" b="1"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6D1BD503-5374-42BD-B211-824B0BFB4453}" type="slidenum">
              <a:rPr lang="el-GR" altLang="el-GR" sz="1200">
                <a:latin typeface="Arial" panose="020B0604020202020204" pitchFamily="34" charset="0"/>
              </a:rPr>
              <a:pPr>
                <a:spcBef>
                  <a:spcPct val="0"/>
                </a:spcBef>
                <a:buClrTx/>
                <a:buSzTx/>
                <a:buFontTx/>
                <a:buNone/>
              </a:pPr>
              <a:t>13</a:t>
            </a:fld>
            <a:endParaRPr lang="el-GR" altLang="el-GR" sz="1200">
              <a:latin typeface="Arial" panose="020B0604020202020204" pitchFamily="34" charset="0"/>
            </a:endParaRPr>
          </a:p>
        </p:txBody>
      </p:sp>
      <p:sp>
        <p:nvSpPr>
          <p:cNvPr id="14337" name="Rectangle 1"/>
          <p:cNvSpPr>
            <a:spLocks noGrp="1" noRot="1" noChangeArrowheads="1"/>
          </p:cNvSpPr>
          <p:nvPr>
            <p:ph type="title"/>
          </p:nvPr>
        </p:nvSpPr>
        <p:spPr>
          <a:xfrm>
            <a:off x="457200" y="536575"/>
            <a:ext cx="8232775" cy="620713"/>
          </a:xfrm>
        </p:spPr>
        <p:txBody>
          <a:bodyPr lIns="90000" tIns="46800" rIns="90000" bIns="46800"/>
          <a:lstStyle/>
          <a:p>
            <a:pPr eaLnBrk="1" hangingPunct="1">
              <a:buClr>
                <a:srgbClr val="FFFF00"/>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200" u="sng" smtClean="0">
                <a:solidFill>
                  <a:srgbClr val="FFFF00"/>
                </a:solidFill>
              </a:rPr>
              <a:t>Αφαιρετικότητα φωνήματος</a:t>
            </a:r>
          </a:p>
        </p:txBody>
      </p:sp>
      <p:sp>
        <p:nvSpPr>
          <p:cNvPr id="14338" name="Rectangle 2"/>
          <p:cNvSpPr>
            <a:spLocks noGrp="1" noChangeArrowheads="1"/>
          </p:cNvSpPr>
          <p:nvPr>
            <p:ph type="body" idx="1"/>
          </p:nvPr>
        </p:nvSpPr>
        <p:spPr>
          <a:xfrm>
            <a:off x="0" y="1268413"/>
            <a:ext cx="9144000" cy="5589587"/>
          </a:xfrm>
        </p:spPr>
        <p:txBody>
          <a:bodyPr lIns="90000" tIns="46800" rIns="90000" bIns="46800"/>
          <a:lstStyle/>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u="sng" dirty="0" smtClean="0">
                <a:solidFill>
                  <a:srgbClr val="FF66CC"/>
                </a:solidFill>
              </a:rPr>
              <a:t> </a:t>
            </a:r>
            <a:r>
              <a:rPr lang="en-GB" altLang="el-GR" b="1" u="sng" dirty="0" err="1" smtClean="0">
                <a:solidFill>
                  <a:srgbClr val="99FFCC"/>
                </a:solidFill>
              </a:rPr>
              <a:t>μεγάλες</a:t>
            </a:r>
            <a:r>
              <a:rPr lang="en-GB" altLang="el-GR" b="1" u="sng" dirty="0" smtClean="0">
                <a:solidFill>
                  <a:srgbClr val="99FFCC"/>
                </a:solidFill>
              </a:rPr>
              <a:t> </a:t>
            </a:r>
            <a:r>
              <a:rPr lang="en-GB" altLang="el-GR" b="1" u="sng" dirty="0" err="1" smtClean="0">
                <a:solidFill>
                  <a:srgbClr val="99FFCC"/>
                </a:solidFill>
              </a:rPr>
              <a:t>ηχητικές</a:t>
            </a:r>
            <a:r>
              <a:rPr lang="en-GB" altLang="el-GR" b="1" u="sng" dirty="0" smtClean="0">
                <a:solidFill>
                  <a:srgbClr val="99FFCC"/>
                </a:solidFill>
              </a:rPr>
              <a:t> </a:t>
            </a:r>
            <a:r>
              <a:rPr lang="en-GB" altLang="el-GR" b="1" u="sng" dirty="0" err="1" smtClean="0">
                <a:solidFill>
                  <a:srgbClr val="99FFCC"/>
                </a:solidFill>
              </a:rPr>
              <a:t>διαφοροποιήσεις</a:t>
            </a:r>
            <a:r>
              <a:rPr lang="en-GB" altLang="el-GR" b="1" u="sng" dirty="0" smtClean="0">
                <a:solidFill>
                  <a:srgbClr val="99FFCC"/>
                </a:solidFill>
              </a:rPr>
              <a:t> </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u="sng" dirty="0" err="1" smtClean="0">
                <a:solidFill>
                  <a:srgbClr val="99FFCC"/>
                </a:solidFill>
              </a:rPr>
              <a:t>στην</a:t>
            </a:r>
            <a:r>
              <a:rPr lang="en-GB" altLang="el-GR" b="1" u="sng" dirty="0" smtClean="0">
                <a:solidFill>
                  <a:srgbClr val="99FFCC"/>
                </a:solidFill>
              </a:rPr>
              <a:t> </a:t>
            </a:r>
            <a:r>
              <a:rPr lang="en-GB" altLang="el-GR" b="1" u="sng" dirty="0" err="1" smtClean="0">
                <a:solidFill>
                  <a:srgbClr val="99FFCC"/>
                </a:solidFill>
              </a:rPr>
              <a:t>άρθρωσ</a:t>
            </a:r>
            <a:r>
              <a:rPr lang="el-GR" altLang="el-GR" b="1" u="sng" dirty="0" smtClean="0">
                <a:solidFill>
                  <a:srgbClr val="99FFCC"/>
                </a:solidFill>
              </a:rPr>
              <a:t>η </a:t>
            </a:r>
            <a:r>
              <a:rPr lang="en-GB" altLang="el-GR" b="1" u="sng" dirty="0" err="1" smtClean="0">
                <a:solidFill>
                  <a:srgbClr val="99FFCC"/>
                </a:solidFill>
              </a:rPr>
              <a:t>ενός</a:t>
            </a:r>
            <a:r>
              <a:rPr lang="en-GB" altLang="el-GR" b="1" u="sng" dirty="0" smtClean="0">
                <a:solidFill>
                  <a:srgbClr val="99FFCC"/>
                </a:solidFill>
              </a:rPr>
              <a:t> </a:t>
            </a:r>
            <a:r>
              <a:rPr lang="en-GB" altLang="el-GR" b="1" u="sng" dirty="0" err="1" smtClean="0">
                <a:solidFill>
                  <a:srgbClr val="99FFCC"/>
                </a:solidFill>
              </a:rPr>
              <a:t>φωνήματος</a:t>
            </a:r>
            <a:r>
              <a:rPr lang="en-GB" altLang="el-GR" b="1" dirty="0" smtClean="0">
                <a:solidFill>
                  <a:srgbClr val="99FFCC"/>
                </a:solidFill>
              </a:rPr>
              <a:t> </a:t>
            </a:r>
          </a:p>
          <a:p>
            <a:pPr lvl="1" algn="ctr" eaLnBrk="1" hangingPunct="1">
              <a:spcBef>
                <a:spcPts val="600"/>
              </a:spcBef>
              <a:buFont typeface="Garamond"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dirty="0" smtClean="0"/>
              <a:t>	(</a:t>
            </a:r>
            <a:r>
              <a:rPr lang="en-GB" altLang="el-GR" sz="2700" b="1" dirty="0" err="1" smtClean="0"/>
              <a:t>παρότι</a:t>
            </a:r>
            <a:r>
              <a:rPr lang="en-GB" altLang="el-GR" sz="2700" b="1" dirty="0" smtClean="0"/>
              <a:t> </a:t>
            </a:r>
            <a:r>
              <a:rPr lang="en-GB" altLang="el-GR" sz="2700" b="1" dirty="0" err="1" smtClean="0"/>
              <a:t>οι</a:t>
            </a:r>
            <a:r>
              <a:rPr lang="en-GB" altLang="el-GR" sz="2700" b="1" dirty="0" smtClean="0"/>
              <a:t> </a:t>
            </a:r>
            <a:r>
              <a:rPr lang="en-GB" altLang="el-GR" sz="2700" b="1" dirty="0" err="1" smtClean="0"/>
              <a:t>ομιλητές</a:t>
            </a:r>
            <a:r>
              <a:rPr lang="en-GB" altLang="el-GR" sz="2700" b="1" dirty="0" smtClean="0"/>
              <a:t> </a:t>
            </a:r>
            <a:r>
              <a:rPr lang="en-GB" altLang="el-GR" sz="2700" b="1" dirty="0" err="1" smtClean="0"/>
              <a:t>μιας</a:t>
            </a:r>
            <a:r>
              <a:rPr lang="en-GB" altLang="el-GR" sz="2700" b="1" dirty="0" smtClean="0"/>
              <a:t> </a:t>
            </a:r>
            <a:r>
              <a:rPr lang="en-GB" altLang="el-GR" sz="2700" b="1" dirty="0" err="1" smtClean="0"/>
              <a:t>γλώσσας</a:t>
            </a:r>
            <a:r>
              <a:rPr lang="en-GB" altLang="el-GR" sz="2700" b="1" dirty="0" smtClean="0"/>
              <a:t> </a:t>
            </a:r>
            <a:r>
              <a:rPr lang="en-GB" altLang="el-GR" sz="2700" b="1" dirty="0" err="1" smtClean="0"/>
              <a:t>δεν</a:t>
            </a:r>
            <a:r>
              <a:rPr lang="en-GB" altLang="el-GR" sz="2700" b="1" dirty="0" smtClean="0"/>
              <a:t> </a:t>
            </a:r>
            <a:r>
              <a:rPr lang="en-GB" altLang="el-GR" sz="2700" b="1" dirty="0" err="1" smtClean="0"/>
              <a:t>τις</a:t>
            </a:r>
            <a:r>
              <a:rPr lang="en-GB" altLang="el-GR" sz="2700" b="1" dirty="0" smtClean="0"/>
              <a:t> </a:t>
            </a:r>
            <a:r>
              <a:rPr lang="en-GB" altLang="el-GR" sz="2700" b="1" dirty="0" err="1" smtClean="0"/>
              <a:t>συνειδητοποιούν</a:t>
            </a:r>
            <a:r>
              <a:rPr lang="en-GB" altLang="el-GR" sz="2700" b="1" dirty="0" smtClean="0"/>
              <a:t> </a:t>
            </a:r>
            <a:r>
              <a:rPr lang="en-GB" altLang="el-GR" sz="2700" b="1" dirty="0" err="1" smtClean="0"/>
              <a:t>συνήθως</a:t>
            </a:r>
            <a:r>
              <a:rPr lang="en-GB" altLang="el-GR" sz="2700" b="1" dirty="0" smtClean="0"/>
              <a:t> </a:t>
            </a:r>
            <a:r>
              <a:rPr lang="en-GB" altLang="el-GR" sz="2700" b="1" dirty="0" err="1" smtClean="0"/>
              <a:t>αλλά</a:t>
            </a:r>
            <a:r>
              <a:rPr lang="en-GB" altLang="el-GR" sz="2700" b="1" dirty="0" smtClean="0"/>
              <a:t> </a:t>
            </a:r>
            <a:r>
              <a:rPr lang="en-GB" altLang="el-GR" sz="2700" b="1" dirty="0" err="1" smtClean="0"/>
              <a:t>τις</a:t>
            </a:r>
            <a:r>
              <a:rPr lang="en-GB" altLang="el-GR" sz="2700" b="1" dirty="0" smtClean="0"/>
              <a:t> </a:t>
            </a:r>
            <a:r>
              <a:rPr lang="en-GB" altLang="el-GR" sz="2700" b="1" dirty="0" err="1" smtClean="0"/>
              <a:t>ακούνε</a:t>
            </a:r>
            <a:r>
              <a:rPr lang="en-GB" altLang="el-GR" sz="2700" b="1" dirty="0" smtClean="0"/>
              <a:t> </a:t>
            </a:r>
            <a:r>
              <a:rPr lang="en-GB" altLang="el-GR" sz="2700" b="1" dirty="0" err="1" smtClean="0"/>
              <a:t>σαν</a:t>
            </a:r>
            <a:r>
              <a:rPr lang="en-GB" altLang="el-GR" sz="2700" b="1" dirty="0" smtClean="0"/>
              <a:t> </a:t>
            </a:r>
            <a:r>
              <a:rPr lang="en-GB" altLang="el-GR" sz="2700" b="1" dirty="0" err="1" smtClean="0"/>
              <a:t>να</a:t>
            </a:r>
            <a:r>
              <a:rPr lang="en-GB" altLang="el-GR" sz="2700" b="1" dirty="0" smtClean="0"/>
              <a:t> </a:t>
            </a:r>
            <a:r>
              <a:rPr lang="en-GB" altLang="el-GR" sz="2700" b="1" dirty="0" err="1" smtClean="0"/>
              <a:t>επρόκειτο</a:t>
            </a:r>
            <a:r>
              <a:rPr lang="en-GB" altLang="el-GR" sz="2700" b="1" dirty="0" smtClean="0"/>
              <a:t> </a:t>
            </a:r>
            <a:r>
              <a:rPr lang="en-GB" altLang="el-GR" sz="2700" b="1" dirty="0" err="1" smtClean="0"/>
              <a:t>για</a:t>
            </a:r>
            <a:r>
              <a:rPr lang="en-GB" altLang="el-GR" sz="2700" b="1" dirty="0" smtClean="0"/>
              <a:t> </a:t>
            </a:r>
            <a:r>
              <a:rPr lang="en-GB" altLang="el-GR" sz="2700" b="1" dirty="0" err="1" smtClean="0"/>
              <a:t>τον</a:t>
            </a:r>
            <a:r>
              <a:rPr lang="en-GB" altLang="el-GR" sz="2700" b="1" dirty="0" smtClean="0"/>
              <a:t> </a:t>
            </a:r>
            <a:r>
              <a:rPr lang="en-GB" altLang="el-GR" sz="2700" b="1" dirty="0" err="1" smtClean="0"/>
              <a:t>ίδιο</a:t>
            </a:r>
            <a:r>
              <a:rPr lang="en-GB" altLang="el-GR" sz="2700" b="1" dirty="0" smtClean="0"/>
              <a:t> </a:t>
            </a:r>
            <a:r>
              <a:rPr lang="en-GB" altLang="el-GR" sz="2700" b="1" dirty="0" err="1" smtClean="0"/>
              <a:t>ήχο</a:t>
            </a:r>
            <a:r>
              <a:rPr lang="en-GB" altLang="el-GR" sz="2700" b="1" dirty="0" smtClean="0"/>
              <a:t>)</a:t>
            </a:r>
            <a:endParaRPr lang="el-GR" altLang="el-GR" sz="2700" b="1" dirty="0" smtClean="0"/>
          </a:p>
          <a:p>
            <a:pPr lvl="1" eaLnBrk="1" hangingPunct="1">
              <a:spcBef>
                <a:spcPts val="600"/>
              </a:spcBef>
              <a:buFont typeface="Garamond"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700" b="1" dirty="0" smtClean="0"/>
          </a:p>
          <a:p>
            <a:pP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err="1" smtClean="0"/>
              <a:t>Π.χ</a:t>
            </a:r>
            <a:r>
              <a:rPr lang="en-GB" altLang="el-GR" sz="2800" b="1" dirty="0" smtClean="0"/>
              <a:t>.  /s/ </a:t>
            </a:r>
            <a:r>
              <a:rPr lang="en-GB" altLang="el-GR" sz="2800" b="1" dirty="0" err="1" smtClean="0"/>
              <a:t>στα</a:t>
            </a:r>
            <a:r>
              <a:rPr lang="en-GB" altLang="el-GR" sz="2800" b="1" dirty="0" smtClean="0"/>
              <a:t> </a:t>
            </a:r>
            <a:r>
              <a:rPr lang="en-GB" altLang="el-GR" sz="2800" b="1" dirty="0" err="1" smtClean="0"/>
              <a:t>ελληνικά</a:t>
            </a:r>
            <a:r>
              <a:rPr lang="en-GB" altLang="el-GR" sz="2800" b="1" dirty="0" smtClean="0"/>
              <a:t>   (=</a:t>
            </a:r>
            <a:r>
              <a:rPr lang="el-GR" altLang="el-GR" sz="2800" b="1" dirty="0" smtClean="0"/>
              <a:t> </a:t>
            </a:r>
            <a:r>
              <a:rPr lang="en-GB" altLang="el-GR" sz="2800" b="1" dirty="0" smtClean="0"/>
              <a:t>s, </a:t>
            </a:r>
            <a:r>
              <a:rPr lang="en-GB" altLang="el-GR" sz="2800" b="1" dirty="0" err="1" smtClean="0"/>
              <a:t>sh</a:t>
            </a:r>
            <a:r>
              <a:rPr lang="en-GB" altLang="el-GR" sz="2800" b="1" dirty="0" smtClean="0"/>
              <a:t>, z….)</a:t>
            </a:r>
          </a:p>
          <a:p>
            <a:pP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smtClean="0"/>
              <a:t>		</a:t>
            </a:r>
            <a:r>
              <a:rPr lang="en-GB" altLang="el-GR" sz="2800" b="1" i="1" dirty="0" err="1" smtClean="0"/>
              <a:t>σήκω</a:t>
            </a:r>
            <a:r>
              <a:rPr lang="el-GR" altLang="el-GR" sz="2800" b="1" dirty="0" smtClean="0"/>
              <a:t>:</a:t>
            </a:r>
            <a:r>
              <a:rPr lang="en-GB" altLang="el-GR" sz="2800" b="1" dirty="0" smtClean="0"/>
              <a:t> </a:t>
            </a:r>
            <a:r>
              <a:rPr lang="en-GB" altLang="el-GR" sz="2800" b="1" dirty="0" err="1" smtClean="0"/>
              <a:t>διαφέρει</a:t>
            </a:r>
            <a:r>
              <a:rPr lang="en-GB" altLang="el-GR" sz="2800" b="1" dirty="0" smtClean="0"/>
              <a:t> </a:t>
            </a:r>
            <a:r>
              <a:rPr lang="en-GB" altLang="el-GR" sz="2800" b="1" dirty="0" err="1" smtClean="0"/>
              <a:t>ανάλογα</a:t>
            </a:r>
            <a:r>
              <a:rPr lang="en-GB" altLang="el-GR" sz="2800" b="1" dirty="0" smtClean="0"/>
              <a:t> </a:t>
            </a:r>
            <a:r>
              <a:rPr lang="en-GB" altLang="el-GR" sz="2800" b="1" dirty="0" err="1" smtClean="0"/>
              <a:t>με</a:t>
            </a:r>
            <a:r>
              <a:rPr lang="en-GB" altLang="el-GR" sz="2800" b="1" dirty="0" smtClean="0"/>
              <a:t> </a:t>
            </a:r>
            <a:r>
              <a:rPr lang="en-GB" altLang="el-GR" sz="2800" b="1" dirty="0" err="1" smtClean="0"/>
              <a:t>διάλεκτο</a:t>
            </a:r>
            <a:r>
              <a:rPr lang="el-GR" altLang="el-GR" sz="2800" b="1" dirty="0" smtClean="0"/>
              <a:t> -</a:t>
            </a:r>
            <a:r>
              <a:rPr lang="en-GB" altLang="el-GR" sz="2800" b="1" dirty="0" err="1" smtClean="0"/>
              <a:t>σε</a:t>
            </a:r>
            <a:r>
              <a:rPr lang="en-GB" altLang="el-GR" sz="2800" b="1" dirty="0" smtClean="0"/>
              <a:t> </a:t>
            </a:r>
            <a:r>
              <a:rPr lang="en-GB" altLang="el-GR" sz="2800" b="1" dirty="0" err="1" smtClean="0"/>
              <a:t>ορισμένες</a:t>
            </a:r>
            <a:r>
              <a:rPr lang="en-GB" altLang="el-GR" sz="2800" b="1" dirty="0" smtClean="0"/>
              <a:t> 	</a:t>
            </a:r>
            <a:r>
              <a:rPr lang="en-GB" altLang="el-GR" sz="2800" b="1" dirty="0" err="1" smtClean="0"/>
              <a:t>εκδοχές</a:t>
            </a:r>
            <a:r>
              <a:rPr lang="en-GB" altLang="el-GR" sz="2800" b="1" dirty="0" smtClean="0"/>
              <a:t> </a:t>
            </a:r>
            <a:r>
              <a:rPr lang="en-GB" altLang="el-GR" sz="2800" b="1" dirty="0" err="1" smtClean="0"/>
              <a:t>ένα</a:t>
            </a:r>
            <a:r>
              <a:rPr lang="en-GB" altLang="el-GR" sz="2800" b="1" dirty="0" smtClean="0"/>
              <a:t> </a:t>
            </a:r>
            <a:r>
              <a:rPr lang="en-GB" altLang="el-GR" sz="2800" b="1" dirty="0" err="1" smtClean="0"/>
              <a:t>παχύ</a:t>
            </a:r>
            <a:r>
              <a:rPr lang="en-GB" altLang="el-GR" sz="2800" b="1" dirty="0" smtClean="0"/>
              <a:t> «σ» </a:t>
            </a:r>
            <a:r>
              <a:rPr lang="en-GB" altLang="el-GR" sz="2800" b="1" dirty="0" err="1" smtClean="0"/>
              <a:t>που</a:t>
            </a:r>
            <a:r>
              <a:rPr lang="en-GB" altLang="el-GR" sz="2800" b="1" dirty="0" smtClean="0"/>
              <a:t> </a:t>
            </a:r>
            <a:r>
              <a:rPr lang="en-GB" altLang="el-GR" sz="2800" b="1" dirty="0" err="1" smtClean="0"/>
              <a:t>θυμίζει</a:t>
            </a:r>
            <a:r>
              <a:rPr lang="en-GB" altLang="el-GR" sz="2800" b="1" dirty="0" smtClean="0"/>
              <a:t> “</a:t>
            </a:r>
            <a:r>
              <a:rPr lang="en-GB" altLang="el-GR" sz="2800" b="1" dirty="0" err="1" smtClean="0"/>
              <a:t>sh</a:t>
            </a:r>
            <a:r>
              <a:rPr lang="en-GB" altLang="el-GR" sz="2800" b="1" dirty="0" smtClean="0"/>
              <a:t>” </a:t>
            </a:r>
            <a:r>
              <a:rPr lang="en-GB" altLang="el-GR" sz="2800" b="1" dirty="0" err="1" smtClean="0"/>
              <a:t>αγγλικής</a:t>
            </a:r>
            <a:r>
              <a:rPr lang="en-GB" altLang="el-GR" sz="2800" b="1" dirty="0" smtClean="0"/>
              <a:t>.  </a:t>
            </a:r>
          </a:p>
          <a:p>
            <a:pP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smtClean="0"/>
              <a:t>		</a:t>
            </a:r>
            <a:r>
              <a:rPr lang="en-GB" altLang="el-GR" sz="2800" b="1" i="1" dirty="0" err="1" smtClean="0"/>
              <a:t>σμάλτο</a:t>
            </a:r>
            <a:r>
              <a:rPr lang="en-GB" altLang="el-GR" sz="2800" b="1" dirty="0" smtClean="0"/>
              <a:t>  = </a:t>
            </a:r>
            <a:r>
              <a:rPr lang="el-GR" altLang="el-GR" sz="2800" b="1" dirty="0" smtClean="0"/>
              <a:t>[</a:t>
            </a:r>
            <a:r>
              <a:rPr lang="en-US" altLang="el-GR" sz="2800" b="1" dirty="0" err="1" smtClean="0">
                <a:solidFill>
                  <a:srgbClr val="FFC000"/>
                </a:solidFill>
              </a:rPr>
              <a:t>z</a:t>
            </a:r>
            <a:r>
              <a:rPr lang="en-US" altLang="el-GR" sz="2800" b="1" dirty="0" err="1" smtClean="0"/>
              <a:t>malto</a:t>
            </a:r>
            <a:r>
              <a:rPr lang="en-US" altLang="el-GR" sz="2800" b="1" dirty="0" smtClean="0"/>
              <a:t>]</a:t>
            </a:r>
            <a:endParaRPr lang="en-GB" altLang="el-GR" sz="2800" b="1" i="1" dirty="0" smtClean="0"/>
          </a:p>
          <a:p>
            <a:pP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err="1" smtClean="0"/>
              <a:t>Π.χ</a:t>
            </a:r>
            <a:r>
              <a:rPr lang="en-GB" altLang="el-GR" sz="2800" b="1" dirty="0" smtClean="0"/>
              <a:t>.   /k/ </a:t>
            </a:r>
            <a:r>
              <a:rPr lang="en-GB" altLang="el-GR" sz="2800" b="1" dirty="0" err="1" smtClean="0"/>
              <a:t>στα</a:t>
            </a:r>
            <a:r>
              <a:rPr lang="en-GB" altLang="el-GR" sz="2800" b="1" dirty="0" smtClean="0"/>
              <a:t> </a:t>
            </a:r>
            <a:r>
              <a:rPr lang="en-GB" altLang="el-GR" sz="2800" b="1" dirty="0" err="1" smtClean="0"/>
              <a:t>ελληνικά</a:t>
            </a:r>
            <a:r>
              <a:rPr lang="el-GR" altLang="el-GR" sz="2800" b="1" dirty="0" smtClean="0"/>
              <a:t> με δύο εκδοχές (αλλόφωνα):</a:t>
            </a:r>
            <a:endParaRPr lang="en-GB" altLang="el-GR" sz="2800" b="1" dirty="0" smtClean="0"/>
          </a:p>
          <a:p>
            <a:pP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smtClean="0"/>
              <a:t>		</a:t>
            </a:r>
            <a:r>
              <a:rPr lang="en-GB" altLang="el-GR" sz="2800" b="1" i="1" dirty="0" err="1" smtClean="0">
                <a:solidFill>
                  <a:srgbClr val="FFC000"/>
                </a:solidFill>
              </a:rPr>
              <a:t>κ</a:t>
            </a:r>
            <a:r>
              <a:rPr lang="en-GB" altLang="el-GR" sz="2800" b="1" i="1" dirty="0" err="1" smtClean="0"/>
              <a:t>αλό</a:t>
            </a:r>
            <a:r>
              <a:rPr lang="en-GB" altLang="el-GR" sz="2800" b="1" dirty="0" smtClean="0"/>
              <a:t> (</a:t>
            </a:r>
            <a:r>
              <a:rPr lang="en-GB" altLang="el-GR" sz="2800" b="1" dirty="0" err="1" smtClean="0"/>
              <a:t>υπερωϊκό</a:t>
            </a:r>
            <a:r>
              <a:rPr lang="en-GB" altLang="el-GR" sz="2800" b="1" dirty="0" smtClean="0"/>
              <a:t>)</a:t>
            </a:r>
            <a:r>
              <a:rPr lang="el-GR" altLang="el-GR" sz="2800" b="1" dirty="0" smtClean="0"/>
              <a:t> -</a:t>
            </a:r>
            <a:r>
              <a:rPr lang="en-GB" altLang="el-GR" sz="2800" b="1" dirty="0" smtClean="0"/>
              <a:t> </a:t>
            </a:r>
            <a:r>
              <a:rPr lang="en-GB" altLang="el-GR" sz="2800" b="1" i="1" dirty="0" err="1" smtClean="0">
                <a:solidFill>
                  <a:srgbClr val="FFC000"/>
                </a:solidFill>
              </a:rPr>
              <a:t>κ</a:t>
            </a:r>
            <a:r>
              <a:rPr lang="en-GB" altLang="el-GR" sz="2800" b="1" i="1" dirty="0" err="1" smtClean="0"/>
              <a:t>ιλό</a:t>
            </a:r>
            <a:r>
              <a:rPr lang="en-GB" altLang="el-GR" sz="2800" b="1" dirty="0" smtClean="0"/>
              <a:t> (</a:t>
            </a:r>
            <a:r>
              <a:rPr lang="en-GB" altLang="el-GR" sz="2800" b="1" dirty="0" err="1" smtClean="0"/>
              <a:t>ουρανικό</a:t>
            </a:r>
            <a:r>
              <a:rPr lang="en-GB" altLang="el-GR" sz="2800" b="1" dirty="0" smtClean="0"/>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81622C2-9E78-4578-B82A-F21C84BFA96E}" type="slidenum">
              <a:rPr lang="el-GR" altLang="el-GR" sz="1200">
                <a:latin typeface="Arial" panose="020B0604020202020204" pitchFamily="34" charset="0"/>
              </a:rPr>
              <a:pPr>
                <a:spcBef>
                  <a:spcPct val="0"/>
                </a:spcBef>
                <a:buClrTx/>
                <a:buSzTx/>
                <a:buFontTx/>
                <a:buNone/>
              </a:pPr>
              <a:t>14</a:t>
            </a:fld>
            <a:endParaRPr lang="el-GR" altLang="el-GR" sz="1200">
              <a:latin typeface="Arial" panose="020B0604020202020204" pitchFamily="34" charset="0"/>
            </a:endParaRPr>
          </a:p>
        </p:txBody>
      </p:sp>
      <p:sp>
        <p:nvSpPr>
          <p:cNvPr id="15361" name="Rectangle 1"/>
          <p:cNvSpPr>
            <a:spLocks noGrp="1" noRot="1" noChangeArrowheads="1"/>
          </p:cNvSpPr>
          <p:nvPr>
            <p:ph type="title"/>
          </p:nvPr>
        </p:nvSpPr>
        <p:spPr>
          <a:xfrm>
            <a:off x="571500" y="0"/>
            <a:ext cx="8229600" cy="1660525"/>
          </a:xfrm>
        </p:spPr>
        <p:txBody>
          <a:bodyPr lIns="90000" tIns="46800" rIns="90000" bIns="46800"/>
          <a:lstStyle/>
          <a:p>
            <a:pPr eaLnBrk="1" hangingPunct="1">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200" smtClean="0">
                <a:solidFill>
                  <a:srgbClr val="FFFF66"/>
                </a:solidFill>
              </a:rPr>
              <a:t>Κατηγοριοποίηση ήχου </a:t>
            </a:r>
            <a:br>
              <a:rPr lang="en-GB" altLang="el-GR" sz="3200" smtClean="0">
                <a:solidFill>
                  <a:srgbClr val="FFFF66"/>
                </a:solidFill>
              </a:rPr>
            </a:br>
            <a:r>
              <a:rPr lang="en-GB" altLang="el-GR" sz="3200" u="sng" smtClean="0">
                <a:solidFill>
                  <a:srgbClr val="FFFF66"/>
                </a:solidFill>
              </a:rPr>
              <a:t>με βάση λίγες μόνο διαφορές</a:t>
            </a:r>
            <a:r>
              <a:rPr lang="en-GB" altLang="el-GR" sz="3200" smtClean="0">
                <a:solidFill>
                  <a:srgbClr val="FFFF66"/>
                </a:solidFill>
              </a:rPr>
              <a:t> </a:t>
            </a:r>
            <a:br>
              <a:rPr lang="en-GB" altLang="el-GR" sz="3200" smtClean="0">
                <a:solidFill>
                  <a:srgbClr val="FFFF66"/>
                </a:solidFill>
              </a:rPr>
            </a:br>
            <a:r>
              <a:rPr lang="en-GB" altLang="el-GR" sz="3200" smtClean="0"/>
              <a:t> </a:t>
            </a:r>
            <a:r>
              <a:rPr lang="el-GR" altLang="el-GR" sz="3200" smtClean="0"/>
              <a:t>(με άλλα λόγια, </a:t>
            </a:r>
            <a:r>
              <a:rPr lang="en-GB" altLang="el-GR" sz="3200" smtClean="0">
                <a:solidFill>
                  <a:srgbClr val="FFFF00"/>
                </a:solidFill>
              </a:rPr>
              <a:t>φωνητικά στοιχεία ή ιδιότητες</a:t>
            </a:r>
          </a:p>
        </p:txBody>
      </p:sp>
      <p:sp>
        <p:nvSpPr>
          <p:cNvPr id="15362" name="Rectangle 2"/>
          <p:cNvSpPr>
            <a:spLocks noGrp="1" noChangeArrowheads="1"/>
          </p:cNvSpPr>
          <p:nvPr>
            <p:ph type="body" idx="1"/>
          </p:nvPr>
        </p:nvSpPr>
        <p:spPr>
          <a:xfrm>
            <a:off x="214313" y="1714500"/>
            <a:ext cx="8929687" cy="4929188"/>
          </a:xfrm>
        </p:spPr>
        <p:txBody>
          <a:bodyPr lIns="90000" tIns="46800" rIns="90000" bIns="46800"/>
          <a:lstStyle/>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900" b="1" dirty="0" err="1" smtClean="0"/>
              <a:t>Αν</a:t>
            </a:r>
            <a:r>
              <a:rPr lang="en-GB" altLang="el-GR" sz="2900" b="1" dirty="0" smtClean="0"/>
              <a:t> </a:t>
            </a:r>
            <a:r>
              <a:rPr lang="en-GB" altLang="el-GR" sz="2900" b="1" dirty="0" err="1" smtClean="0"/>
              <a:t>δίναμε</a:t>
            </a:r>
            <a:r>
              <a:rPr lang="en-GB" altLang="el-GR" sz="2900" b="1" dirty="0" smtClean="0"/>
              <a:t> </a:t>
            </a:r>
            <a:r>
              <a:rPr lang="en-GB" altLang="el-GR" sz="2900" b="1" dirty="0" err="1" smtClean="0"/>
              <a:t>σημασία</a:t>
            </a:r>
            <a:r>
              <a:rPr lang="en-GB" altLang="el-GR" sz="2900" b="1" dirty="0" smtClean="0"/>
              <a:t> </a:t>
            </a:r>
            <a:r>
              <a:rPr lang="en-GB" altLang="el-GR" sz="2900" b="1" dirty="0" err="1" smtClean="0"/>
              <a:t>σε</a:t>
            </a:r>
            <a:r>
              <a:rPr lang="en-GB" altLang="el-GR" sz="2900" b="1" dirty="0" smtClean="0"/>
              <a:t> </a:t>
            </a:r>
            <a:r>
              <a:rPr lang="en-GB" altLang="el-GR" sz="2900" b="1" dirty="0" err="1" smtClean="0"/>
              <a:t>όλες</a:t>
            </a:r>
            <a:r>
              <a:rPr lang="en-GB" altLang="el-GR" sz="2900" b="1" dirty="0" smtClean="0"/>
              <a:t> </a:t>
            </a:r>
            <a:r>
              <a:rPr lang="en-GB" altLang="el-GR" sz="2900" b="1" dirty="0" err="1" smtClean="0"/>
              <a:t>τις</a:t>
            </a:r>
            <a:r>
              <a:rPr lang="en-GB" altLang="el-GR" sz="2900" b="1" dirty="0" smtClean="0"/>
              <a:t> </a:t>
            </a:r>
            <a:r>
              <a:rPr lang="en-GB" altLang="el-GR" sz="2900" b="1" dirty="0" err="1" smtClean="0"/>
              <a:t>ηχητικές</a:t>
            </a:r>
            <a:r>
              <a:rPr lang="en-GB" altLang="el-GR" sz="2900" b="1" dirty="0" smtClean="0"/>
              <a:t> </a:t>
            </a:r>
            <a:r>
              <a:rPr lang="en-GB" altLang="el-GR" sz="2900" b="1" dirty="0" err="1" smtClean="0"/>
              <a:t>διαφορές</a:t>
            </a:r>
            <a:r>
              <a:rPr lang="en-GB" altLang="el-GR" sz="2900" b="1" dirty="0" smtClean="0"/>
              <a:t> </a:t>
            </a:r>
            <a:r>
              <a:rPr lang="en-GB" altLang="el-GR" sz="2900" b="1" dirty="0" err="1" smtClean="0"/>
              <a:t>της</a:t>
            </a:r>
            <a:r>
              <a:rPr lang="en-GB" altLang="el-GR" sz="2900" b="1" dirty="0" smtClean="0"/>
              <a:t> </a:t>
            </a:r>
            <a:r>
              <a:rPr lang="en-GB" altLang="el-GR" sz="2900" b="1" dirty="0" err="1" smtClean="0"/>
              <a:t>ομιλίας</a:t>
            </a:r>
            <a:r>
              <a:rPr lang="en-GB" altLang="el-GR" sz="2900" b="1" dirty="0" smtClean="0"/>
              <a:t>, </a:t>
            </a:r>
            <a:r>
              <a:rPr lang="en-GB" altLang="el-GR" sz="2900" b="1" dirty="0" err="1" smtClean="0"/>
              <a:t>θα</a:t>
            </a:r>
            <a:r>
              <a:rPr lang="en-GB" altLang="el-GR" sz="2900" b="1" dirty="0" smtClean="0"/>
              <a:t> </a:t>
            </a:r>
            <a:r>
              <a:rPr lang="en-GB" altLang="el-GR" sz="2900" b="1" dirty="0" err="1" smtClean="0"/>
              <a:t>χανόμασταν</a:t>
            </a:r>
            <a:r>
              <a:rPr lang="en-GB" altLang="el-GR" sz="2900" b="1" dirty="0" smtClean="0"/>
              <a:t>.</a:t>
            </a:r>
            <a:r>
              <a:rPr lang="el-GR" altLang="el-GR" sz="2900" b="1" dirty="0" smtClean="0"/>
              <a:t> </a:t>
            </a:r>
            <a:r>
              <a:rPr lang="en-GB" altLang="el-GR" sz="2900" b="1" dirty="0" err="1" smtClean="0"/>
              <a:t>Επομένως</a:t>
            </a:r>
            <a:r>
              <a:rPr lang="en-GB" altLang="el-GR" sz="2900" b="1" dirty="0" smtClean="0"/>
              <a:t>, </a:t>
            </a:r>
            <a:r>
              <a:rPr lang="en-GB" altLang="el-GR" sz="2900" b="1" dirty="0" err="1" smtClean="0"/>
              <a:t>σε</a:t>
            </a:r>
            <a:r>
              <a:rPr lang="en-GB" altLang="el-GR" sz="2900" b="1" dirty="0" smtClean="0"/>
              <a:t> </a:t>
            </a:r>
            <a:r>
              <a:rPr lang="en-GB" altLang="el-GR" sz="2900" b="1" dirty="0" err="1" smtClean="0"/>
              <a:t>κάθε</a:t>
            </a:r>
            <a:r>
              <a:rPr lang="en-GB" altLang="el-GR" sz="2900" b="1" dirty="0" smtClean="0"/>
              <a:t> </a:t>
            </a:r>
            <a:r>
              <a:rPr lang="en-GB" altLang="el-GR" sz="2900" b="1" dirty="0" err="1" smtClean="0"/>
              <a:t>γλώσσα</a:t>
            </a:r>
            <a:r>
              <a:rPr lang="en-GB" altLang="el-GR" sz="2900" b="1" dirty="0" smtClean="0"/>
              <a:t> </a:t>
            </a:r>
            <a:r>
              <a:rPr lang="en-GB" altLang="el-GR" sz="2900" b="1" dirty="0" err="1" smtClean="0"/>
              <a:t>μετρούν</a:t>
            </a:r>
            <a:r>
              <a:rPr lang="en-GB" altLang="el-GR" sz="2900" b="1" dirty="0" smtClean="0"/>
              <a:t> </a:t>
            </a:r>
            <a:r>
              <a:rPr lang="en-GB" altLang="el-GR" sz="2900" b="1" dirty="0" err="1" smtClean="0"/>
              <a:t>λίγες</a:t>
            </a:r>
            <a:r>
              <a:rPr lang="en-GB" altLang="el-GR" sz="2900" b="1" dirty="0" smtClean="0"/>
              <a:t> </a:t>
            </a:r>
            <a:r>
              <a:rPr lang="en-GB" altLang="el-GR" sz="2900" b="1" dirty="0" err="1" smtClean="0"/>
              <a:t>μόνο</a:t>
            </a:r>
            <a:r>
              <a:rPr lang="el-GR" altLang="el-GR" sz="2900" b="1" dirty="0" smtClean="0"/>
              <a:t> διαφορές.</a:t>
            </a:r>
            <a:r>
              <a:rPr lang="en-GB" altLang="el-GR" sz="2900" b="1" dirty="0" smtClean="0"/>
              <a:t> </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900" b="1" dirty="0" smtClean="0"/>
              <a:t>Οι </a:t>
            </a:r>
            <a:r>
              <a:rPr lang="el-GR" altLang="el-GR" sz="2900" b="1" dirty="0" err="1" smtClean="0"/>
              <a:t>δαφορές</a:t>
            </a:r>
            <a:r>
              <a:rPr lang="el-GR" altLang="el-GR" sz="2900" b="1" dirty="0" smtClean="0"/>
              <a:t> αυτές ε</a:t>
            </a:r>
            <a:r>
              <a:rPr lang="en-GB" altLang="el-GR" sz="2900" b="1" dirty="0" err="1" smtClean="0"/>
              <a:t>πιλέγονται</a:t>
            </a:r>
            <a:r>
              <a:rPr lang="en-GB" altLang="el-GR" sz="2900" b="1" dirty="0" smtClean="0"/>
              <a:t> </a:t>
            </a:r>
            <a:r>
              <a:rPr lang="en-GB" altLang="el-GR" sz="2900" b="1" dirty="0" err="1" smtClean="0"/>
              <a:t>από</a:t>
            </a:r>
            <a:r>
              <a:rPr lang="en-GB" altLang="el-GR" sz="2900" b="1" dirty="0" smtClean="0"/>
              <a:t> </a:t>
            </a:r>
            <a:r>
              <a:rPr lang="en-GB" altLang="el-GR" sz="2900" b="1" dirty="0" err="1" smtClean="0"/>
              <a:t>περιορισμένο</a:t>
            </a:r>
            <a:r>
              <a:rPr lang="en-GB" altLang="el-GR" sz="2900" b="1" dirty="0" smtClean="0"/>
              <a:t> </a:t>
            </a:r>
            <a:r>
              <a:rPr lang="en-GB" altLang="el-GR" sz="2900" b="1" dirty="0" err="1" smtClean="0"/>
              <a:t>ρεπερτόριο</a:t>
            </a:r>
            <a:r>
              <a:rPr lang="en-GB" altLang="el-GR" sz="2900" b="1" dirty="0" smtClean="0"/>
              <a:t> </a:t>
            </a:r>
            <a:r>
              <a:rPr lang="en-GB" altLang="el-GR" sz="2900" b="1" dirty="0" err="1" smtClean="0"/>
              <a:t>δυνατών</a:t>
            </a:r>
            <a:r>
              <a:rPr lang="en-GB" altLang="el-GR" sz="2900" b="1" dirty="0" smtClean="0"/>
              <a:t> </a:t>
            </a:r>
            <a:r>
              <a:rPr lang="en-GB" altLang="el-GR" sz="2900" b="1" dirty="0" err="1" smtClean="0"/>
              <a:t>διαφοροποιήσεων</a:t>
            </a:r>
            <a:r>
              <a:rPr lang="el-GR" altLang="el-GR" sz="2900" b="1" dirty="0" smtClean="0"/>
              <a:t> (κατά τον </a:t>
            </a:r>
            <a:r>
              <a:rPr lang="en-GB" altLang="el-GR" sz="2900" b="1" dirty="0" err="1" smtClean="0"/>
              <a:t>Jakobson</a:t>
            </a:r>
            <a:r>
              <a:rPr lang="en-GB" altLang="el-GR" sz="2900" b="1" dirty="0" smtClean="0"/>
              <a:t> </a:t>
            </a:r>
            <a:r>
              <a:rPr lang="en-GB" altLang="el-GR" sz="2900" b="1" dirty="0" err="1" smtClean="0"/>
              <a:t>και</a:t>
            </a:r>
            <a:r>
              <a:rPr lang="en-GB" altLang="el-GR" sz="2900" b="1" dirty="0" smtClean="0"/>
              <a:t> </a:t>
            </a:r>
            <a:r>
              <a:rPr lang="en-GB" altLang="el-GR" sz="2900" b="1" dirty="0" err="1" smtClean="0"/>
              <a:t>άλλο</a:t>
            </a:r>
            <a:r>
              <a:rPr lang="el-GR" altLang="el-GR" sz="2900" b="1" dirty="0" err="1" smtClean="0"/>
              <a:t>υς</a:t>
            </a:r>
            <a:r>
              <a:rPr lang="en-GB" altLang="el-GR" sz="2900" b="1" dirty="0" smtClean="0"/>
              <a:t> </a:t>
            </a:r>
            <a:r>
              <a:rPr lang="en-GB" altLang="el-GR" sz="2900" b="1" dirty="0" err="1" smtClean="0"/>
              <a:t>φωνολόγο</a:t>
            </a:r>
            <a:r>
              <a:rPr lang="el-GR" altLang="el-GR" sz="2900" b="1" dirty="0" err="1" smtClean="0"/>
              <a:t>υς</a:t>
            </a:r>
            <a:r>
              <a:rPr lang="el-GR" altLang="el-GR" sz="2900" b="1" dirty="0" smtClean="0"/>
              <a:t>: από </a:t>
            </a:r>
            <a:r>
              <a:rPr lang="en-GB" altLang="el-GR" sz="2900" b="1" dirty="0" smtClean="0"/>
              <a:t>12</a:t>
            </a:r>
            <a:r>
              <a:rPr lang="el-GR" altLang="el-GR" sz="2900" b="1" dirty="0" smtClean="0"/>
              <a:t> το πολύ</a:t>
            </a:r>
            <a:r>
              <a:rPr lang="en-GB" altLang="el-GR" sz="2900" b="1" dirty="0" smtClean="0"/>
              <a:t> </a:t>
            </a:r>
            <a:r>
              <a:rPr lang="en-GB" altLang="el-GR" sz="2900" b="1" dirty="0" err="1" smtClean="0"/>
              <a:t>πιθανές</a:t>
            </a:r>
            <a:r>
              <a:rPr lang="en-GB" altLang="el-GR" sz="2900" b="1" dirty="0" smtClean="0"/>
              <a:t> </a:t>
            </a:r>
            <a:r>
              <a:rPr lang="el-GR" altLang="el-GR" sz="2900" b="1" dirty="0" smtClean="0"/>
              <a:t>φωνητικές </a:t>
            </a:r>
            <a:r>
              <a:rPr lang="en-GB" altLang="el-GR" sz="2900" b="1" dirty="0" err="1" smtClean="0"/>
              <a:t>διακρίσεις</a:t>
            </a:r>
            <a:r>
              <a:rPr lang="el-GR" altLang="el-GR" sz="2900" b="1" dirty="0" smtClean="0"/>
              <a:t>)</a:t>
            </a:r>
            <a:r>
              <a:rPr lang="en-GB" altLang="el-GR" sz="2800" b="1" dirty="0" smtClean="0"/>
              <a:t>  </a:t>
            </a:r>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err="1" smtClean="0"/>
              <a:t>π.χ</a:t>
            </a:r>
            <a:r>
              <a:rPr lang="en-GB" altLang="el-GR" sz="2800" b="1" dirty="0" smtClean="0"/>
              <a:t>. </a:t>
            </a:r>
            <a:r>
              <a:rPr lang="el-GR" altLang="el-GR" sz="2800" b="1" dirty="0" smtClean="0"/>
              <a:t>ή</a:t>
            </a:r>
            <a:r>
              <a:rPr lang="en-GB" altLang="el-GR" sz="2800" b="1" dirty="0" err="1" smtClean="0"/>
              <a:t>χοι</a:t>
            </a:r>
            <a:endParaRPr lang="el-GR" altLang="el-GR" sz="2800" b="1" dirty="0" smtClean="0"/>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smtClean="0"/>
              <a:t> </a:t>
            </a:r>
            <a:r>
              <a:rPr lang="en-GB" altLang="el-GR" sz="2800" b="1" dirty="0" err="1" smtClean="0"/>
              <a:t>ηχηροί</a:t>
            </a:r>
            <a:r>
              <a:rPr lang="en-GB" altLang="el-GR" sz="2800" b="1" dirty="0" smtClean="0"/>
              <a:t>- </a:t>
            </a:r>
            <a:r>
              <a:rPr lang="en-GB" altLang="el-GR" sz="2800" b="1" dirty="0" err="1" smtClean="0"/>
              <a:t>άφωνοι</a:t>
            </a:r>
            <a:r>
              <a:rPr lang="el-GR" altLang="el-GR" sz="2800" b="1" dirty="0" smtClean="0"/>
              <a:t>,  </a:t>
            </a:r>
            <a:r>
              <a:rPr lang="en-GB" altLang="el-GR" sz="2800" b="1" dirty="0" err="1" smtClean="0"/>
              <a:t>κλειστοί-ανοιχτοί</a:t>
            </a:r>
            <a:r>
              <a:rPr lang="el-GR" altLang="el-GR" sz="2800" b="1" dirty="0" smtClean="0"/>
              <a:t> (σύμφωνα-</a:t>
            </a:r>
            <a:r>
              <a:rPr lang="el-GR" altLang="el-GR" sz="2800" b="1" dirty="0" err="1" smtClean="0"/>
              <a:t>φωνήεντ</a:t>
            </a:r>
            <a:r>
              <a:rPr lang="el-GR" altLang="el-GR" sz="2800" b="1" dirty="0" smtClean="0"/>
              <a:t>α),</a:t>
            </a:r>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smtClean="0"/>
              <a:t> </a:t>
            </a:r>
            <a:r>
              <a:rPr lang="en-GB" altLang="el-GR" sz="2800" b="1" dirty="0" err="1" smtClean="0"/>
              <a:t>συριστικοί-μη</a:t>
            </a:r>
            <a:r>
              <a:rPr lang="en-GB" altLang="el-GR" sz="2800" b="1" dirty="0" smtClean="0"/>
              <a:t> </a:t>
            </a:r>
            <a:r>
              <a:rPr lang="en-GB" altLang="el-GR" sz="2800" b="1" dirty="0" err="1" smtClean="0"/>
              <a:t>συριστικοί</a:t>
            </a:r>
            <a:r>
              <a:rPr lang="en-GB" altLang="el-GR" sz="2800" b="1" dirty="0" smtClean="0"/>
              <a:t>, </a:t>
            </a:r>
            <a:r>
              <a:rPr lang="el-GR" altLang="el-GR" sz="2800" b="1" dirty="0" smtClean="0"/>
              <a:t>χειλικοί</a:t>
            </a:r>
            <a:r>
              <a:rPr lang="en-GB" altLang="el-GR" sz="2800" b="1" dirty="0" smtClean="0"/>
              <a:t>-</a:t>
            </a:r>
            <a:r>
              <a:rPr lang="en-GB" altLang="el-GR" sz="2800" b="1" dirty="0" err="1" smtClean="0"/>
              <a:t>ουρανικοί</a:t>
            </a:r>
            <a:r>
              <a:rPr lang="en-GB" altLang="el-GR" sz="2800" b="1" dirty="0" smtClean="0"/>
              <a:t>.</a:t>
            </a:r>
            <a:r>
              <a:rPr lang="el-GR" altLang="el-GR" sz="2800" b="1" dirty="0" smtClean="0"/>
              <a:t> </a:t>
            </a:r>
            <a:r>
              <a:rPr lang="en-GB" altLang="el-GR" sz="2800" b="1" dirty="0" smtClean="0"/>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7" name="Rectangle 3"/>
          <p:cNvSpPr>
            <a:spLocks noGrp="1" noChangeArrowheads="1"/>
          </p:cNvSpPr>
          <p:nvPr>
            <p:ph type="body" idx="1"/>
          </p:nvPr>
        </p:nvSpPr>
        <p:spPr>
          <a:xfrm>
            <a:off x="250825" y="0"/>
            <a:ext cx="8435975" cy="6453188"/>
          </a:xfrm>
        </p:spPr>
        <p:txBody>
          <a:bodyPr/>
          <a:lstStyle/>
          <a:p>
            <a:pPr algn="ctr" eaLnBrk="1" hangingPunct="1">
              <a:spcBef>
                <a:spcPts val="600"/>
              </a:spcBef>
              <a:buSzPct val="120000"/>
              <a:buFont typeface="Wingdings" panose="05000000000000000000" pitchFamily="2" charset="2"/>
              <a:buNone/>
              <a:defRPr/>
            </a:pPr>
            <a:r>
              <a:rPr lang="en-GB" altLang="el-GR" b="1" dirty="0" err="1" smtClean="0">
                <a:solidFill>
                  <a:srgbClr val="FFFF66"/>
                </a:solidFill>
              </a:rPr>
              <a:t>Παραδείγματα</a:t>
            </a:r>
            <a:r>
              <a:rPr lang="en-GB" altLang="el-GR" b="1" dirty="0" smtClean="0">
                <a:solidFill>
                  <a:srgbClr val="FFFF66"/>
                </a:solidFill>
              </a:rPr>
              <a:t> </a:t>
            </a:r>
            <a:r>
              <a:rPr lang="en-GB" altLang="el-GR" b="1" dirty="0" err="1" smtClean="0">
                <a:solidFill>
                  <a:srgbClr val="FFFF66"/>
                </a:solidFill>
              </a:rPr>
              <a:t>διαφορών</a:t>
            </a:r>
            <a:endParaRPr lang="el-GR" altLang="el-GR" b="1" dirty="0" smtClean="0">
              <a:solidFill>
                <a:srgbClr val="FFFF66"/>
              </a:solidFill>
            </a:endParaRPr>
          </a:p>
          <a:p>
            <a:pPr algn="ctr" eaLnBrk="1" hangingPunct="1">
              <a:spcBef>
                <a:spcPts val="600"/>
              </a:spcBef>
              <a:buSzPct val="120000"/>
              <a:buFont typeface="Wingdings" panose="05000000000000000000" pitchFamily="2" charset="2"/>
              <a:buNone/>
              <a:defRPr/>
            </a:pPr>
            <a:r>
              <a:rPr lang="en-GB" altLang="el-GR" b="1" dirty="0" smtClean="0">
                <a:solidFill>
                  <a:srgbClr val="FFFF66"/>
                </a:solidFill>
              </a:rPr>
              <a:t> </a:t>
            </a:r>
            <a:r>
              <a:rPr lang="en-GB" altLang="el-GR" b="1" dirty="0" err="1" smtClean="0">
                <a:solidFill>
                  <a:srgbClr val="FFFF66"/>
                </a:solidFill>
              </a:rPr>
              <a:t>στις</a:t>
            </a:r>
            <a:r>
              <a:rPr lang="en-GB" altLang="el-GR" b="1" dirty="0" smtClean="0">
                <a:solidFill>
                  <a:srgbClr val="FFFF66"/>
                </a:solidFill>
              </a:rPr>
              <a:t> </a:t>
            </a:r>
            <a:r>
              <a:rPr lang="en-GB" altLang="el-GR" b="1" dirty="0" err="1" smtClean="0">
                <a:solidFill>
                  <a:srgbClr val="FFFF66"/>
                </a:solidFill>
              </a:rPr>
              <a:t>επιλογές</a:t>
            </a:r>
            <a:r>
              <a:rPr lang="en-GB" altLang="el-GR" b="1" dirty="0" smtClean="0">
                <a:solidFill>
                  <a:srgbClr val="FFFF66"/>
                </a:solidFill>
              </a:rPr>
              <a:t> </a:t>
            </a:r>
            <a:r>
              <a:rPr lang="en-GB" altLang="el-GR" b="1" dirty="0" err="1" smtClean="0">
                <a:solidFill>
                  <a:srgbClr val="FFFF66"/>
                </a:solidFill>
              </a:rPr>
              <a:t>κάθε</a:t>
            </a:r>
            <a:r>
              <a:rPr lang="en-GB" altLang="el-GR" b="1" dirty="0" smtClean="0">
                <a:solidFill>
                  <a:srgbClr val="FFFF66"/>
                </a:solidFill>
              </a:rPr>
              <a:t> </a:t>
            </a:r>
            <a:r>
              <a:rPr lang="en-GB" altLang="el-GR" b="1" dirty="0" err="1" smtClean="0">
                <a:solidFill>
                  <a:srgbClr val="FFFF66"/>
                </a:solidFill>
              </a:rPr>
              <a:t>γλώσσας</a:t>
            </a:r>
            <a:r>
              <a:rPr lang="en-GB" altLang="el-GR" b="1" dirty="0" smtClean="0">
                <a:solidFill>
                  <a:srgbClr val="FFFF66"/>
                </a:solidFill>
              </a:rPr>
              <a:t>:</a:t>
            </a:r>
            <a:endParaRPr lang="el-GR" altLang="el-GR" b="1" dirty="0" smtClean="0">
              <a:solidFill>
                <a:srgbClr val="FFFF66"/>
              </a:solidFill>
            </a:endParaRPr>
          </a:p>
          <a:p>
            <a:pPr algn="ctr" eaLnBrk="1" hangingPunct="1">
              <a:spcBef>
                <a:spcPts val="600"/>
              </a:spcBef>
              <a:buSzPct val="120000"/>
              <a:buFont typeface="Wingdings" panose="05000000000000000000" pitchFamily="2" charset="2"/>
              <a:buNone/>
              <a:defRPr/>
            </a:pPr>
            <a:r>
              <a:rPr lang="en-GB" altLang="el-GR" sz="2800" b="1" dirty="0" smtClean="0"/>
              <a:t>  </a:t>
            </a:r>
          </a:p>
          <a:p>
            <a:pPr eaLnBrk="1" hangingPunct="1">
              <a:spcBef>
                <a:spcPts val="500"/>
              </a:spcBef>
              <a:buFont typeface="Garamond" pitchFamily="18" charset="0"/>
              <a:buChar char="–"/>
              <a:defRPr/>
            </a:pPr>
            <a:r>
              <a:rPr lang="el-GR" altLang="el-GR" sz="2800" b="1" dirty="0" err="1" smtClean="0"/>
              <a:t>Δ</a:t>
            </a:r>
            <a:r>
              <a:rPr lang="en-GB" altLang="el-GR" sz="2800" b="1" dirty="0" err="1" smtClean="0"/>
              <a:t>ιάκριση</a:t>
            </a:r>
            <a:r>
              <a:rPr lang="en-GB" altLang="el-GR" sz="2800" b="1" dirty="0" smtClean="0"/>
              <a:t> </a:t>
            </a:r>
            <a:r>
              <a:rPr lang="en-GB" altLang="el-GR" sz="2800" b="1" dirty="0" err="1" smtClean="0"/>
              <a:t>σκληρών-μαλακών</a:t>
            </a:r>
            <a:r>
              <a:rPr lang="en-GB" altLang="el-GR" sz="2800" b="1" dirty="0" smtClean="0"/>
              <a:t> </a:t>
            </a:r>
            <a:r>
              <a:rPr lang="en-GB" altLang="el-GR" sz="2800" b="1" dirty="0" err="1" smtClean="0"/>
              <a:t>συμφώνων</a:t>
            </a:r>
            <a:r>
              <a:rPr lang="en-GB" altLang="el-GR" sz="2800" b="1" dirty="0" smtClean="0"/>
              <a:t> </a:t>
            </a:r>
            <a:r>
              <a:rPr lang="en-GB" altLang="el-GR" sz="2800" b="1" dirty="0" err="1" smtClean="0"/>
              <a:t>στα</a:t>
            </a:r>
            <a:r>
              <a:rPr lang="en-GB" altLang="el-GR" sz="2800" b="1" dirty="0" smtClean="0"/>
              <a:t> </a:t>
            </a:r>
            <a:r>
              <a:rPr lang="en-GB" altLang="el-GR" sz="2800" b="1" dirty="0" err="1" smtClean="0"/>
              <a:t>ρώσικα</a:t>
            </a:r>
            <a:r>
              <a:rPr lang="en-GB" altLang="el-GR" sz="2800" b="1" dirty="0" smtClean="0"/>
              <a:t> </a:t>
            </a:r>
            <a:r>
              <a:rPr lang="en-GB" altLang="el-GR" sz="2800" b="1" dirty="0" err="1" smtClean="0"/>
              <a:t>αλλά</a:t>
            </a:r>
            <a:r>
              <a:rPr lang="en-GB" altLang="el-GR" sz="2800" b="1" dirty="0" smtClean="0"/>
              <a:t> </a:t>
            </a:r>
            <a:r>
              <a:rPr lang="en-GB" altLang="el-GR" sz="2800" b="1" dirty="0" err="1" smtClean="0"/>
              <a:t>όχι</a:t>
            </a:r>
            <a:r>
              <a:rPr lang="en-GB" altLang="el-GR" sz="2800" b="1" dirty="0" smtClean="0"/>
              <a:t> </a:t>
            </a:r>
            <a:r>
              <a:rPr lang="en-GB" altLang="el-GR" sz="2800" b="1" dirty="0" err="1" smtClean="0"/>
              <a:t>στα</a:t>
            </a:r>
            <a:r>
              <a:rPr lang="en-GB" altLang="el-GR" sz="2800" b="1" dirty="0" smtClean="0"/>
              <a:t> </a:t>
            </a:r>
            <a:r>
              <a:rPr lang="en-GB" altLang="el-GR" sz="2800" b="1" dirty="0" err="1" smtClean="0"/>
              <a:t>ελληνικά</a:t>
            </a:r>
            <a:r>
              <a:rPr lang="el-GR" altLang="el-GR" sz="2800" b="1" dirty="0" smtClean="0"/>
              <a:t> και τα ιταλικά</a:t>
            </a:r>
            <a:r>
              <a:rPr lang="en-GB" altLang="el-GR" sz="2800" b="1" dirty="0" smtClean="0"/>
              <a:t> </a:t>
            </a:r>
          </a:p>
          <a:p>
            <a:pPr eaLnBrk="1" hangingPunct="1">
              <a:spcBef>
                <a:spcPts val="500"/>
              </a:spcBef>
              <a:buFont typeface="Garamond" pitchFamily="18" charset="0"/>
              <a:buChar char="–"/>
              <a:defRPr/>
            </a:pPr>
            <a:r>
              <a:rPr lang="el-GR" altLang="el-GR" sz="2800" b="1" dirty="0" err="1" smtClean="0"/>
              <a:t>Δ</a:t>
            </a:r>
            <a:r>
              <a:rPr lang="en-GB" altLang="el-GR" sz="2800" b="1" dirty="0" err="1" smtClean="0"/>
              <a:t>ιάκριση</a:t>
            </a:r>
            <a:r>
              <a:rPr lang="en-GB" altLang="el-GR" sz="2800" b="1" dirty="0" smtClean="0"/>
              <a:t> </a:t>
            </a:r>
            <a:r>
              <a:rPr lang="en-GB" altLang="el-GR" sz="2800" b="1" dirty="0" err="1" smtClean="0"/>
              <a:t>ακρογλωσσικών</a:t>
            </a:r>
            <a:r>
              <a:rPr lang="en-GB" altLang="el-GR" sz="2800" b="1" dirty="0" smtClean="0"/>
              <a:t> </a:t>
            </a:r>
            <a:r>
              <a:rPr lang="en-GB" altLang="el-GR" sz="2800" b="1" dirty="0" err="1" smtClean="0"/>
              <a:t>και</a:t>
            </a:r>
            <a:r>
              <a:rPr lang="en-GB" altLang="el-GR" sz="2800" b="1" dirty="0" smtClean="0"/>
              <a:t> </a:t>
            </a:r>
            <a:r>
              <a:rPr lang="en-GB" altLang="el-GR" sz="2800" b="1" dirty="0" err="1" smtClean="0"/>
              <a:t>οδοντικών</a:t>
            </a:r>
            <a:r>
              <a:rPr lang="en-GB" altLang="el-GR" sz="2800" b="1" dirty="0" smtClean="0"/>
              <a:t> </a:t>
            </a:r>
            <a:r>
              <a:rPr lang="en-GB" altLang="el-GR" sz="2800" b="1" dirty="0" err="1" smtClean="0"/>
              <a:t>συμφώνων</a:t>
            </a:r>
            <a:r>
              <a:rPr lang="en-GB" altLang="el-GR" sz="2800" b="1" dirty="0" smtClean="0"/>
              <a:t> </a:t>
            </a:r>
            <a:r>
              <a:rPr lang="en-GB" altLang="el-GR" sz="2800" b="1" dirty="0" err="1" smtClean="0"/>
              <a:t>στα</a:t>
            </a:r>
            <a:r>
              <a:rPr lang="en-GB" altLang="el-GR" sz="2800" b="1" dirty="0" smtClean="0"/>
              <a:t> </a:t>
            </a:r>
            <a:r>
              <a:rPr lang="en-GB" altLang="el-GR" sz="2800" b="1" dirty="0" err="1" smtClean="0"/>
              <a:t>ελληνικά</a:t>
            </a:r>
            <a:r>
              <a:rPr lang="en-GB" altLang="el-GR" sz="2800" b="1" dirty="0" smtClean="0"/>
              <a:t> </a:t>
            </a:r>
            <a:r>
              <a:rPr lang="en-GB" altLang="el-GR" sz="2800" b="1" dirty="0" err="1" smtClean="0"/>
              <a:t>και</a:t>
            </a:r>
            <a:r>
              <a:rPr lang="en-GB" altLang="el-GR" sz="2800" b="1" dirty="0" smtClean="0"/>
              <a:t> </a:t>
            </a:r>
            <a:r>
              <a:rPr lang="en-GB" altLang="el-GR" sz="2800" b="1" dirty="0" err="1" smtClean="0"/>
              <a:t>στα</a:t>
            </a:r>
            <a:r>
              <a:rPr lang="en-GB" altLang="el-GR" sz="2800" b="1" dirty="0" smtClean="0"/>
              <a:t> </a:t>
            </a:r>
            <a:r>
              <a:rPr lang="en-GB" altLang="el-GR" sz="2800" b="1" dirty="0" err="1" smtClean="0"/>
              <a:t>αγγλικά</a:t>
            </a:r>
            <a:r>
              <a:rPr lang="en-GB" altLang="el-GR" sz="2800" b="1" dirty="0" smtClean="0"/>
              <a:t> </a:t>
            </a:r>
            <a:r>
              <a:rPr lang="en-GB" altLang="el-GR" sz="2800" b="1" dirty="0" err="1" smtClean="0"/>
              <a:t>αλλά</a:t>
            </a:r>
            <a:r>
              <a:rPr lang="en-GB" altLang="el-GR" sz="2800" b="1" dirty="0" smtClean="0"/>
              <a:t> </a:t>
            </a:r>
            <a:r>
              <a:rPr lang="en-GB" altLang="el-GR" sz="2800" b="1" dirty="0" err="1" smtClean="0"/>
              <a:t>όχι</a:t>
            </a:r>
            <a:r>
              <a:rPr lang="en-GB" altLang="el-GR" sz="2800" b="1" dirty="0" smtClean="0"/>
              <a:t> </a:t>
            </a:r>
            <a:r>
              <a:rPr lang="en-GB" altLang="el-GR" sz="2800" b="1" dirty="0" err="1" smtClean="0"/>
              <a:t>στα</a:t>
            </a:r>
            <a:r>
              <a:rPr lang="en-GB" altLang="el-GR" sz="2800" b="1" dirty="0" smtClean="0"/>
              <a:t> </a:t>
            </a:r>
            <a:r>
              <a:rPr lang="en-GB" altLang="el-GR" sz="2800" b="1" dirty="0" err="1" smtClean="0"/>
              <a:t>γαλλικά</a:t>
            </a:r>
            <a:r>
              <a:rPr lang="en-GB" altLang="el-GR" sz="2800" b="1" dirty="0" smtClean="0"/>
              <a:t> (</a:t>
            </a:r>
            <a:r>
              <a:rPr lang="en-GB" altLang="el-GR" sz="2800" b="1" dirty="0" err="1" smtClean="0"/>
              <a:t>π.χ</a:t>
            </a:r>
            <a:r>
              <a:rPr lang="en-GB" altLang="el-GR" sz="2800" b="1" dirty="0" smtClean="0"/>
              <a:t>. θ-τ) </a:t>
            </a:r>
            <a:r>
              <a:rPr lang="en-GB" altLang="el-GR" sz="2800" b="1" dirty="0" err="1" smtClean="0"/>
              <a:t>και</a:t>
            </a:r>
            <a:r>
              <a:rPr lang="en-GB" altLang="el-GR" sz="2800" b="1" dirty="0" smtClean="0"/>
              <a:t> </a:t>
            </a:r>
            <a:r>
              <a:rPr lang="en-GB" altLang="el-GR" sz="2800" b="1" dirty="0" err="1" smtClean="0"/>
              <a:t>στα</a:t>
            </a:r>
            <a:r>
              <a:rPr lang="en-GB" altLang="el-GR" sz="2800" b="1" dirty="0" smtClean="0"/>
              <a:t> </a:t>
            </a:r>
            <a:r>
              <a:rPr lang="en-GB" altLang="el-GR" sz="2800" b="1" dirty="0" err="1" smtClean="0"/>
              <a:t>ισπανικά</a:t>
            </a:r>
            <a:r>
              <a:rPr lang="en-GB" altLang="el-GR" sz="2800" b="1" dirty="0" smtClean="0"/>
              <a:t> (δ-</a:t>
            </a:r>
            <a:r>
              <a:rPr lang="en-GB" altLang="el-GR" sz="2800" b="1" dirty="0" err="1" smtClean="0"/>
              <a:t>ντ</a:t>
            </a:r>
            <a:r>
              <a:rPr lang="en-GB" altLang="el-GR" sz="2800" b="1" dirty="0" smtClean="0"/>
              <a:t>).</a:t>
            </a:r>
            <a:endParaRPr lang="el-GR" altLang="el-GR" sz="2800" b="1" dirty="0" smtClean="0"/>
          </a:p>
          <a:p>
            <a:pPr eaLnBrk="1" hangingPunct="1">
              <a:spcBef>
                <a:spcPts val="500"/>
              </a:spcBef>
              <a:buFont typeface="Garamond" pitchFamily="18" charset="0"/>
              <a:buChar char="–"/>
              <a:defRPr/>
            </a:pPr>
            <a:r>
              <a:rPr lang="el-GR" altLang="el-GR" sz="2800" b="1" dirty="0" smtClean="0"/>
              <a:t>Διάκριση έρρινων και μη έρρινων φωνηέντων  στα γαλλικά και τα τουρκικά (ι-</a:t>
            </a:r>
            <a:r>
              <a:rPr lang="en-US" altLang="el-GR" sz="2800" b="1" dirty="0" smtClean="0"/>
              <a:t>ü) </a:t>
            </a:r>
            <a:r>
              <a:rPr lang="el-GR" altLang="el-GR" sz="2800" b="1" dirty="0" smtClean="0"/>
              <a:t>αλλά όχι στα ελληνικά και ισπανικά.</a:t>
            </a:r>
          </a:p>
          <a:p>
            <a:pPr lvl="1" eaLnBrk="1" hangingPunct="1">
              <a:spcBef>
                <a:spcPts val="500"/>
              </a:spcBef>
              <a:buFont typeface="Wingdings" panose="05000000000000000000" pitchFamily="2" charset="2"/>
              <a:buNone/>
              <a:defRPr/>
            </a:pPr>
            <a:endParaRPr lang="en-GB" altLang="el-GR" sz="3200" b="1" dirty="0" smtClean="0"/>
          </a:p>
          <a:p>
            <a:pPr>
              <a:defRPr/>
            </a:pPr>
            <a:endParaRPr lang="el-GR" altLang="el-GR" dirty="0" smtClean="0">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F4B3288F-837F-4044-9E94-9AAC7A35E4F0}" type="slidenum">
              <a:rPr lang="el-GR" altLang="el-GR" sz="1200">
                <a:latin typeface="Arial" panose="020B0604020202020204" pitchFamily="34" charset="0"/>
              </a:rPr>
              <a:pPr>
                <a:spcBef>
                  <a:spcPct val="0"/>
                </a:spcBef>
                <a:buClrTx/>
                <a:buSzTx/>
                <a:buFontTx/>
                <a:buNone/>
              </a:pPr>
              <a:t>16</a:t>
            </a:fld>
            <a:endParaRPr lang="el-GR" altLang="el-GR" sz="1200">
              <a:latin typeface="Arial" panose="020B0604020202020204" pitchFamily="34" charset="0"/>
            </a:endParaRPr>
          </a:p>
        </p:txBody>
      </p:sp>
      <p:sp>
        <p:nvSpPr>
          <p:cNvPr id="16385" name="Rectangle 1"/>
          <p:cNvSpPr>
            <a:spLocks noGrp="1" noRot="1" noChangeArrowheads="1"/>
          </p:cNvSpPr>
          <p:nvPr>
            <p:ph type="title"/>
          </p:nvPr>
        </p:nvSpPr>
        <p:spPr>
          <a:xfrm>
            <a:off x="457200" y="357188"/>
            <a:ext cx="8232775" cy="979487"/>
          </a:xfrm>
        </p:spPr>
        <p:txBody>
          <a:bodyPr lIns="90000" tIns="46800" rIns="90000" bIns="46800"/>
          <a:lstStyle/>
          <a:p>
            <a:pPr eaLnBrk="1" hangingPunct="1">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b="0" dirty="0" smtClean="0"/>
              <a:t/>
            </a:r>
            <a:br>
              <a:rPr lang="en-GB" sz="2800" b="0" dirty="0" smtClean="0"/>
            </a:br>
            <a:r>
              <a:rPr lang="en-GB" sz="2800" dirty="0" err="1" smtClean="0">
                <a:solidFill>
                  <a:srgbClr val="FFFF66"/>
                </a:solidFill>
              </a:rPr>
              <a:t>Φωνητικές</a:t>
            </a:r>
            <a:r>
              <a:rPr lang="en-GB" sz="2800" dirty="0" smtClean="0">
                <a:solidFill>
                  <a:srgbClr val="FFFF66"/>
                </a:solidFill>
              </a:rPr>
              <a:t> </a:t>
            </a:r>
            <a:r>
              <a:rPr lang="en-GB" sz="2800" dirty="0" err="1" smtClean="0">
                <a:solidFill>
                  <a:srgbClr val="FFFF66"/>
                </a:solidFill>
              </a:rPr>
              <a:t>διακρίσεις</a:t>
            </a:r>
            <a:r>
              <a:rPr lang="el-GR" sz="2800" dirty="0" smtClean="0">
                <a:solidFill>
                  <a:srgbClr val="FFFF66"/>
                </a:solidFill>
              </a:rPr>
              <a:t> συμφώνων της ελληνικής</a:t>
            </a:r>
            <a:r>
              <a:rPr lang="en-GB" sz="2800" dirty="0" smtClean="0">
                <a:solidFill>
                  <a:srgbClr val="FFFF66"/>
                </a:solidFill>
              </a:rPr>
              <a:t/>
            </a:r>
            <a:br>
              <a:rPr lang="en-GB" sz="2800" dirty="0" smtClean="0">
                <a:solidFill>
                  <a:srgbClr val="FFFF66"/>
                </a:solidFill>
              </a:rPr>
            </a:br>
            <a:r>
              <a:rPr lang="en-GB" sz="2800" dirty="0" err="1" smtClean="0">
                <a:solidFill>
                  <a:srgbClr val="FFFF66"/>
                </a:solidFill>
              </a:rPr>
              <a:t>με</a:t>
            </a:r>
            <a:r>
              <a:rPr lang="en-GB" sz="2800" dirty="0" smtClean="0">
                <a:solidFill>
                  <a:srgbClr val="FFFF66"/>
                </a:solidFill>
              </a:rPr>
              <a:t> </a:t>
            </a:r>
            <a:r>
              <a:rPr lang="en-GB" sz="2800" dirty="0" err="1" smtClean="0">
                <a:solidFill>
                  <a:srgbClr val="FFFF66"/>
                </a:solidFill>
              </a:rPr>
              <a:t>βάση</a:t>
            </a:r>
            <a:r>
              <a:rPr lang="en-GB" sz="2800" dirty="0" smtClean="0">
                <a:solidFill>
                  <a:srgbClr val="FFFF66"/>
                </a:solidFill>
              </a:rPr>
              <a:t> </a:t>
            </a:r>
            <a:r>
              <a:rPr lang="el-GR" sz="2800" dirty="0" smtClean="0">
                <a:solidFill>
                  <a:srgbClr val="FFFF66"/>
                </a:solidFill>
              </a:rPr>
              <a:t>τόπο (</a:t>
            </a:r>
            <a:r>
              <a:rPr lang="en-GB" sz="2800" dirty="0" err="1" smtClean="0">
                <a:solidFill>
                  <a:srgbClr val="FFFF66"/>
                </a:solidFill>
              </a:rPr>
              <a:t>θέση</a:t>
            </a:r>
            <a:r>
              <a:rPr lang="el-GR" sz="2800" dirty="0" smtClean="0">
                <a:solidFill>
                  <a:srgbClr val="FFFF66"/>
                </a:solidFill>
              </a:rPr>
              <a:t>)</a:t>
            </a:r>
            <a:r>
              <a:rPr lang="en-GB" sz="2800" dirty="0" smtClean="0">
                <a:solidFill>
                  <a:srgbClr val="FFFF66"/>
                </a:solidFill>
              </a:rPr>
              <a:t> </a:t>
            </a:r>
            <a:r>
              <a:rPr lang="en-GB" sz="2800" dirty="0" err="1" smtClean="0">
                <a:solidFill>
                  <a:srgbClr val="FFFF66"/>
                </a:solidFill>
              </a:rPr>
              <a:t>και</a:t>
            </a:r>
            <a:r>
              <a:rPr lang="en-GB" sz="2800" dirty="0" smtClean="0">
                <a:solidFill>
                  <a:srgbClr val="FFFF66"/>
                </a:solidFill>
              </a:rPr>
              <a:t> </a:t>
            </a:r>
            <a:r>
              <a:rPr lang="en-GB" sz="2800" dirty="0" err="1" smtClean="0">
                <a:solidFill>
                  <a:srgbClr val="FFFF66"/>
                </a:solidFill>
              </a:rPr>
              <a:t>τρόπο</a:t>
            </a:r>
            <a:r>
              <a:rPr lang="en-GB" sz="2800" dirty="0" smtClean="0">
                <a:solidFill>
                  <a:srgbClr val="FFFF66"/>
                </a:solidFill>
              </a:rPr>
              <a:t> </a:t>
            </a:r>
            <a:r>
              <a:rPr lang="en-GB" sz="2800" dirty="0" err="1" smtClean="0">
                <a:solidFill>
                  <a:srgbClr val="FFFF66"/>
                </a:solidFill>
              </a:rPr>
              <a:t>άρθρωσης</a:t>
            </a:r>
            <a:r>
              <a:rPr lang="en-GB" sz="2800" b="0" dirty="0" smtClean="0"/>
              <a:t/>
            </a:r>
            <a:br>
              <a:rPr lang="en-GB" sz="2800" b="0" dirty="0" smtClean="0"/>
            </a:br>
            <a:r>
              <a:rPr lang="en-GB" sz="2800" dirty="0" smtClean="0"/>
              <a:t>(</a:t>
            </a:r>
            <a:r>
              <a:rPr lang="el-GR" sz="2800" dirty="0" smtClean="0"/>
              <a:t>Δ</a:t>
            </a:r>
            <a:r>
              <a:rPr lang="en-GB" sz="2800" dirty="0" err="1" smtClean="0"/>
              <a:t>ιεθνές</a:t>
            </a:r>
            <a:r>
              <a:rPr lang="en-GB" sz="2800" dirty="0" smtClean="0"/>
              <a:t> </a:t>
            </a:r>
            <a:r>
              <a:rPr lang="el-GR" sz="2800" dirty="0" smtClean="0"/>
              <a:t>Φ</a:t>
            </a:r>
            <a:r>
              <a:rPr lang="en-GB" sz="2800" dirty="0" err="1" smtClean="0"/>
              <a:t>ωνητικό</a:t>
            </a:r>
            <a:r>
              <a:rPr lang="en-GB" sz="2800" dirty="0" smtClean="0"/>
              <a:t> </a:t>
            </a:r>
            <a:r>
              <a:rPr lang="el-GR" sz="2800" dirty="0" smtClean="0"/>
              <a:t>Α</a:t>
            </a:r>
            <a:r>
              <a:rPr lang="en-GB" sz="2800" dirty="0" err="1" smtClean="0"/>
              <a:t>λφάβητο</a:t>
            </a:r>
            <a:r>
              <a:rPr lang="en-GB" sz="2800" dirty="0" smtClean="0"/>
              <a:t>)</a:t>
            </a:r>
          </a:p>
        </p:txBody>
      </p:sp>
      <p:graphicFrame>
        <p:nvGraphicFramePr>
          <p:cNvPr id="7" name="Table 6"/>
          <p:cNvGraphicFramePr>
            <a:graphicFrameLocks noGrp="1"/>
          </p:cNvGraphicFramePr>
          <p:nvPr/>
        </p:nvGraphicFramePr>
        <p:xfrm>
          <a:off x="214282" y="2089296"/>
          <a:ext cx="8715438" cy="4555822"/>
        </p:xfrm>
        <a:graphic>
          <a:graphicData uri="http://schemas.openxmlformats.org/drawingml/2006/table">
            <a:tbl>
              <a:tblPr/>
              <a:tblGrid>
                <a:gridCol w="428628"/>
                <a:gridCol w="1000132"/>
                <a:gridCol w="520477"/>
                <a:gridCol w="520477"/>
                <a:gridCol w="520477"/>
                <a:gridCol w="520477"/>
                <a:gridCol w="520477"/>
                <a:gridCol w="520477"/>
                <a:gridCol w="520477"/>
                <a:gridCol w="520477"/>
                <a:gridCol w="520477"/>
                <a:gridCol w="520477"/>
                <a:gridCol w="520477"/>
                <a:gridCol w="520477"/>
                <a:gridCol w="520477"/>
                <a:gridCol w="520477"/>
              </a:tblGrid>
              <a:tr h="569597">
                <a:tc gridSpan="2">
                  <a:txBody>
                    <a:bodyPr/>
                    <a:lstStyle/>
                    <a:p>
                      <a:pPr algn="r">
                        <a:spcAft>
                          <a:spcPts val="0"/>
                        </a:spcAft>
                      </a:pPr>
                      <a:r>
                        <a:rPr lang="el-GR" sz="1400" b="1" cap="small" dirty="0">
                          <a:solidFill>
                            <a:srgbClr val="FF00FF"/>
                          </a:solidFill>
                          <a:latin typeface="Times New Roman"/>
                          <a:ea typeface="Calibri"/>
                          <a:cs typeface="Times New Roman"/>
                        </a:rPr>
                        <a:t>τόπος</a:t>
                      </a:r>
                      <a:r>
                        <a:rPr lang="el-GR" sz="1400" b="1" cap="small" dirty="0">
                          <a:latin typeface="Times New Roman"/>
                          <a:ea typeface="Calibri"/>
                          <a:cs typeface="Times New Roman"/>
                        </a:rPr>
                        <a:t> </a:t>
                      </a:r>
                      <a:endParaRPr lang="el-GR" sz="1400" dirty="0">
                        <a:latin typeface="Calibri"/>
                        <a:ea typeface="Calibri"/>
                        <a:cs typeface="Times New Roman"/>
                      </a:endParaRPr>
                    </a:p>
                    <a:p>
                      <a:pPr algn="r">
                        <a:spcAft>
                          <a:spcPts val="0"/>
                        </a:spcAft>
                      </a:pPr>
                      <a:r>
                        <a:rPr lang="el-GR" sz="1400" b="1" cap="small" dirty="0">
                          <a:solidFill>
                            <a:srgbClr val="FF00FF"/>
                          </a:solidFill>
                          <a:latin typeface="Times New Roman"/>
                          <a:ea typeface="Calibri"/>
                          <a:cs typeface="Times New Roman"/>
                        </a:rPr>
                        <a:t>άρθρωσης</a:t>
                      </a:r>
                      <a:endParaRPr lang="el-GR" sz="1400" dirty="0">
                        <a:solidFill>
                          <a:srgbClr val="FF00FF"/>
                        </a:solidFill>
                        <a:latin typeface="Calibri"/>
                        <a:ea typeface="Calibri"/>
                        <a:cs typeface="Times New Roman"/>
                      </a:endParaRPr>
                    </a:p>
                    <a:p>
                      <a:pPr>
                        <a:spcAft>
                          <a:spcPts val="0"/>
                        </a:spcAft>
                      </a:pPr>
                      <a:r>
                        <a:rPr lang="el-GR" sz="1400" b="1" cap="small" dirty="0">
                          <a:solidFill>
                            <a:srgbClr val="FF00FF"/>
                          </a:solidFill>
                          <a:latin typeface="Times New Roman"/>
                          <a:ea typeface="Calibri"/>
                          <a:cs typeface="Times New Roman"/>
                        </a:rPr>
                        <a:t>τρόπος άρθρωσης</a:t>
                      </a:r>
                      <a:endParaRPr lang="el-GR" sz="1400" dirty="0">
                        <a:solidFill>
                          <a:srgbClr val="FF00FF"/>
                        </a:solidFill>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hMerge="1">
                  <a:txBody>
                    <a:bodyPr/>
                    <a:lstStyle/>
                    <a:p>
                      <a:endParaRPr lang="el-GR"/>
                    </a:p>
                  </a:txBody>
                  <a:tcPr/>
                </a:tc>
                <a:tc gridSpan="2">
                  <a:txBody>
                    <a:bodyPr/>
                    <a:lstStyle/>
                    <a:p>
                      <a:pPr algn="ctr">
                        <a:spcAft>
                          <a:spcPts val="0"/>
                        </a:spcAft>
                      </a:pPr>
                      <a:r>
                        <a:rPr lang="el-GR" sz="1200" b="1" dirty="0" smtClean="0">
                          <a:solidFill>
                            <a:srgbClr val="FFFF00"/>
                          </a:solidFill>
                          <a:latin typeface="Times New Roman"/>
                          <a:ea typeface="Calibri"/>
                          <a:cs typeface="Times New Roman"/>
                        </a:rPr>
                        <a:t>Διχειλικά</a:t>
                      </a:r>
                      <a:endParaRPr lang="el-GR" sz="12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pPr algn="ctr">
                        <a:spcAft>
                          <a:spcPts val="0"/>
                        </a:spcAft>
                      </a:pPr>
                      <a:r>
                        <a:rPr lang="el-GR" sz="1200" b="1" dirty="0" smtClean="0">
                          <a:solidFill>
                            <a:srgbClr val="FFFF00"/>
                          </a:solidFill>
                          <a:latin typeface="Times New Roman"/>
                          <a:ea typeface="Calibri"/>
                          <a:cs typeface="Times New Roman"/>
                        </a:rPr>
                        <a:t>Χειλοδοντικά</a:t>
                      </a:r>
                      <a:endParaRPr lang="el-GR" sz="12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pPr algn="ctr">
                        <a:spcAft>
                          <a:spcPts val="0"/>
                        </a:spcAft>
                      </a:pPr>
                      <a:r>
                        <a:rPr lang="el-GR" sz="1200" b="1" dirty="0" smtClean="0">
                          <a:solidFill>
                            <a:srgbClr val="FFFF00"/>
                          </a:solidFill>
                          <a:latin typeface="Times New Roman"/>
                          <a:ea typeface="Calibri"/>
                          <a:cs typeface="Times New Roman"/>
                        </a:rPr>
                        <a:t>Μεσοδοντικά</a:t>
                      </a:r>
                      <a:endParaRPr lang="el-GR" sz="12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pPr algn="ctr">
                        <a:spcAft>
                          <a:spcPts val="0"/>
                        </a:spcAft>
                      </a:pPr>
                      <a:r>
                        <a:rPr lang="el-GR" sz="1200" b="1" dirty="0" smtClean="0">
                          <a:solidFill>
                            <a:srgbClr val="FFFF00"/>
                          </a:solidFill>
                          <a:latin typeface="Times New Roman"/>
                          <a:ea typeface="Calibri"/>
                          <a:cs typeface="Times New Roman"/>
                        </a:rPr>
                        <a:t>Οδοντικά</a:t>
                      </a:r>
                      <a:endParaRPr lang="el-GR" sz="12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pPr algn="ctr">
                        <a:spcAft>
                          <a:spcPts val="0"/>
                        </a:spcAft>
                      </a:pPr>
                      <a:r>
                        <a:rPr lang="el-GR" sz="1200" b="1" dirty="0" smtClean="0">
                          <a:solidFill>
                            <a:srgbClr val="FFFF00"/>
                          </a:solidFill>
                          <a:latin typeface="Times New Roman"/>
                          <a:ea typeface="Calibri"/>
                          <a:cs typeface="Times New Roman"/>
                        </a:rPr>
                        <a:t>Φατνιακά</a:t>
                      </a:r>
                      <a:endParaRPr lang="el-GR" sz="12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pPr algn="ctr">
                        <a:spcAft>
                          <a:spcPts val="0"/>
                        </a:spcAft>
                      </a:pPr>
                      <a:r>
                        <a:rPr lang="el-GR" sz="1200" b="1" dirty="0" smtClean="0">
                          <a:solidFill>
                            <a:srgbClr val="FFFF00"/>
                          </a:solidFill>
                          <a:latin typeface="Times New Roman"/>
                          <a:ea typeface="Calibri"/>
                          <a:cs typeface="Times New Roman"/>
                        </a:rPr>
                        <a:t>Ουρανικά</a:t>
                      </a:r>
                      <a:endParaRPr lang="el-GR" sz="12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pPr algn="ctr">
                        <a:spcAft>
                          <a:spcPts val="0"/>
                        </a:spcAft>
                      </a:pPr>
                      <a:r>
                        <a:rPr lang="el-GR" sz="1200" b="1" dirty="0" smtClean="0">
                          <a:solidFill>
                            <a:srgbClr val="FFFF00"/>
                          </a:solidFill>
                          <a:latin typeface="Times New Roman"/>
                          <a:ea typeface="Calibri"/>
                          <a:cs typeface="Times New Roman"/>
                        </a:rPr>
                        <a:t>Υπερωικά</a:t>
                      </a:r>
                      <a:endParaRPr lang="el-GR" sz="12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r>
              <a:tr h="854396">
                <a:tc rowSpan="2">
                  <a:txBody>
                    <a:bodyPr/>
                    <a:lstStyle/>
                    <a:p>
                      <a:pPr marL="71755" marR="71755" algn="ctr">
                        <a:spcAft>
                          <a:spcPts val="0"/>
                        </a:spcAft>
                      </a:pPr>
                      <a:r>
                        <a:rPr lang="el-GR" sz="1400" b="1" dirty="0">
                          <a:latin typeface="Times New Roman"/>
                          <a:ea typeface="Calibri"/>
                          <a:cs typeface="Times New Roman"/>
                        </a:rPr>
                        <a:t>Κλειστά</a:t>
                      </a:r>
                      <a:endParaRPr lang="el-GR" sz="1400" dirty="0">
                        <a:latin typeface="Calibri"/>
                        <a:ea typeface="Calibri"/>
                        <a:cs typeface="Times New Roman"/>
                      </a:endParaRPr>
                    </a:p>
                  </a:txBody>
                  <a:tcPr marL="50800" marR="5080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l-GR" sz="1400" b="1" dirty="0">
                          <a:solidFill>
                            <a:srgbClr val="FFFF00"/>
                          </a:solidFill>
                          <a:latin typeface="Times New Roman"/>
                          <a:ea typeface="Calibri"/>
                          <a:cs typeface="Times New Roman"/>
                        </a:rPr>
                        <a:t>Στιγμικά</a:t>
                      </a:r>
                      <a:endParaRPr lang="el-GR" sz="14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p</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π</a:t>
                      </a:r>
                      <a:r>
                        <a:rPr lang="el-GR" sz="1200" i="1" dirty="0">
                          <a:latin typeface="Times New Roman"/>
                          <a:ea typeface="Calibri"/>
                          <a:cs typeface="Times New Roman"/>
                        </a:rPr>
                        <a:t>όλη</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b</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μπ</a:t>
                      </a:r>
                      <a:r>
                        <a:rPr lang="el-GR" sz="1200" i="1" dirty="0">
                          <a:latin typeface="Times New Roman"/>
                          <a:ea typeface="Calibri"/>
                          <a:cs typeface="Times New Roman"/>
                        </a:rPr>
                        <a:t>όρα</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t</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τ</a:t>
                      </a:r>
                      <a:r>
                        <a:rPr lang="el-GR" sz="1200" i="1" dirty="0">
                          <a:latin typeface="Times New Roman"/>
                          <a:ea typeface="Calibri"/>
                          <a:cs typeface="Times New Roman"/>
                        </a:rPr>
                        <a:t>έλος</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d</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ντ</a:t>
                      </a:r>
                      <a:r>
                        <a:rPr lang="el-GR" sz="1200" i="1" dirty="0">
                          <a:latin typeface="Times New Roman"/>
                          <a:ea typeface="Calibri"/>
                          <a:cs typeface="Times New Roman"/>
                        </a:rPr>
                        <a:t>έφι</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c</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κ</a:t>
                      </a:r>
                      <a:r>
                        <a:rPr lang="el-GR" sz="1200" i="1" dirty="0">
                          <a:latin typeface="Times New Roman"/>
                          <a:ea typeface="Calibri"/>
                          <a:cs typeface="Times New Roman"/>
                        </a:rPr>
                        <a:t>έρμα</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mn-ea"/>
                          <a:cs typeface="Times New Roman"/>
                        </a:rPr>
                        <a:t>Ɉ</a:t>
                      </a:r>
                      <a:endParaRPr lang="el-GR" sz="1400" dirty="0">
                        <a:latin typeface="Times New Roman"/>
                        <a:ea typeface="Times New Roman"/>
                        <a:cs typeface="Times New Roman"/>
                      </a:endParaRPr>
                    </a:p>
                    <a:p>
                      <a:pPr algn="ctr">
                        <a:spcAft>
                          <a:spcPts val="0"/>
                        </a:spcAft>
                      </a:pPr>
                      <a:r>
                        <a:rPr lang="el-GR" sz="1200" b="1" i="1" dirty="0">
                          <a:latin typeface="Times New Roman"/>
                          <a:ea typeface="+mn-ea"/>
                          <a:cs typeface="Times New Roman"/>
                        </a:rPr>
                        <a:t>γκ</a:t>
                      </a:r>
                      <a:r>
                        <a:rPr lang="el-GR" sz="1200" i="1" dirty="0">
                          <a:latin typeface="Times New Roman"/>
                          <a:ea typeface="+mn-ea"/>
                          <a:cs typeface="Times New Roman"/>
                        </a:rPr>
                        <a:t>έμι</a:t>
                      </a:r>
                      <a:endParaRPr lang="el-GR" sz="1200" dirty="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k</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κ</a:t>
                      </a:r>
                      <a:r>
                        <a:rPr lang="el-GR" sz="1200" i="1" dirty="0">
                          <a:latin typeface="Times New Roman"/>
                          <a:ea typeface="Calibri"/>
                          <a:cs typeface="Times New Roman"/>
                        </a:rPr>
                        <a:t>ότα</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g</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γκ</a:t>
                      </a:r>
                      <a:r>
                        <a:rPr lang="el-GR" sz="1200" i="1" dirty="0">
                          <a:latin typeface="Times New Roman"/>
                          <a:ea typeface="Calibri"/>
                          <a:cs typeface="Times New Roman"/>
                        </a:rPr>
                        <a:t>άφα</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54396">
                <a:tc vMerge="1">
                  <a:txBody>
                    <a:bodyPr/>
                    <a:lstStyle/>
                    <a:p>
                      <a:endParaRPr lang="el-GR"/>
                    </a:p>
                  </a:txBody>
                  <a:tcPr/>
                </a:tc>
                <a:tc>
                  <a:txBody>
                    <a:bodyPr/>
                    <a:lstStyle/>
                    <a:p>
                      <a:pPr algn="r">
                        <a:spcAft>
                          <a:spcPts val="0"/>
                        </a:spcAft>
                      </a:pPr>
                      <a:r>
                        <a:rPr lang="el-GR" sz="1400" b="1" dirty="0">
                          <a:solidFill>
                            <a:srgbClr val="FFFF00"/>
                          </a:solidFill>
                          <a:latin typeface="Times New Roman"/>
                          <a:ea typeface="Calibri"/>
                          <a:cs typeface="Times New Roman"/>
                        </a:rPr>
                        <a:t>Ρινικά</a:t>
                      </a:r>
                      <a:endParaRPr lang="el-GR" sz="14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m</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μ</a:t>
                      </a:r>
                      <a:r>
                        <a:rPr lang="el-GR" sz="1200" i="1" dirty="0">
                          <a:latin typeface="Times New Roman"/>
                          <a:ea typeface="Calibri"/>
                          <a:cs typeface="Times New Roman"/>
                        </a:rPr>
                        <a:t>ωρό</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n</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ν</a:t>
                      </a:r>
                      <a:r>
                        <a:rPr lang="el-GR" sz="1200" i="1" dirty="0">
                          <a:latin typeface="Times New Roman"/>
                          <a:ea typeface="Calibri"/>
                          <a:cs typeface="Times New Roman"/>
                        </a:rPr>
                        <a:t>αός</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ɲ</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νι</a:t>
                      </a:r>
                      <a:r>
                        <a:rPr lang="el-GR" sz="1200" i="1" dirty="0">
                          <a:latin typeface="Times New Roman"/>
                          <a:ea typeface="Calibri"/>
                          <a:cs typeface="Times New Roman"/>
                        </a:rPr>
                        <a:t>ότη</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ŋ</a:t>
                      </a:r>
                      <a:endParaRPr lang="el-GR" sz="1400" dirty="0">
                        <a:latin typeface="Calibri"/>
                        <a:ea typeface="Calibri"/>
                        <a:cs typeface="Times New Roman"/>
                      </a:endParaRPr>
                    </a:p>
                    <a:p>
                      <a:pPr algn="ctr">
                        <a:spcAft>
                          <a:spcPts val="0"/>
                        </a:spcAft>
                      </a:pPr>
                      <a:r>
                        <a:rPr lang="el-GR" sz="1200" i="1" dirty="0">
                          <a:latin typeface="Times New Roman"/>
                          <a:ea typeface="Calibri"/>
                          <a:cs typeface="Times New Roman"/>
                        </a:rPr>
                        <a:t>κό</a:t>
                      </a:r>
                      <a:r>
                        <a:rPr lang="el-GR" sz="1200" b="1" i="1" dirty="0">
                          <a:latin typeface="Times New Roman"/>
                          <a:ea typeface="Calibri"/>
                          <a:cs typeface="Times New Roman"/>
                        </a:rPr>
                        <a:t>γχ</a:t>
                      </a:r>
                      <a:r>
                        <a:rPr lang="el-GR" sz="1200" i="1" dirty="0">
                          <a:latin typeface="Times New Roman"/>
                          <a:ea typeface="Calibri"/>
                          <a:cs typeface="Times New Roman"/>
                        </a:rPr>
                        <a:t>η</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1996">
                <a:tc gridSpan="2">
                  <a:txBody>
                    <a:bodyPr/>
                    <a:lstStyle/>
                    <a:p>
                      <a:pPr algn="r">
                        <a:spcAft>
                          <a:spcPts val="0"/>
                        </a:spcAft>
                      </a:pPr>
                      <a:r>
                        <a:rPr lang="el-GR" sz="1400" b="1" dirty="0">
                          <a:solidFill>
                            <a:srgbClr val="FFFF00"/>
                          </a:solidFill>
                          <a:latin typeface="Times New Roman"/>
                          <a:ea typeface="Calibri"/>
                          <a:cs typeface="Times New Roman"/>
                        </a:rPr>
                        <a:t>Τριβόμενα</a:t>
                      </a:r>
                      <a:endParaRPr lang="el-GR" sz="14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f</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φ</a:t>
                      </a:r>
                      <a:r>
                        <a:rPr lang="el-GR" sz="1200" i="1" dirty="0">
                          <a:latin typeface="Times New Roman"/>
                          <a:ea typeface="Calibri"/>
                          <a:cs typeface="Times New Roman"/>
                        </a:rPr>
                        <a:t>ίδι</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v</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β</a:t>
                      </a:r>
                      <a:r>
                        <a:rPr lang="el-GR" sz="1200" i="1" dirty="0">
                          <a:latin typeface="Times New Roman"/>
                          <a:ea typeface="Calibri"/>
                          <a:cs typeface="Times New Roman"/>
                        </a:rPr>
                        <a:t>ουνό</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l-GR" sz="1400" b="1" dirty="0">
                          <a:latin typeface="Times New Roman"/>
                          <a:ea typeface="Calibri"/>
                          <a:cs typeface="Times New Roman"/>
                        </a:rPr>
                        <a:t>θ</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θ</a:t>
                      </a:r>
                      <a:r>
                        <a:rPr lang="el-GR" sz="1200" i="1" dirty="0">
                          <a:latin typeface="Times New Roman"/>
                          <a:ea typeface="Calibri"/>
                          <a:cs typeface="Times New Roman"/>
                        </a:rPr>
                        <a:t>ύμα</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ð</a:t>
                      </a:r>
                      <a:endParaRPr lang="el-GR" sz="1400" dirty="0">
                        <a:latin typeface="Calibri"/>
                        <a:ea typeface="Calibri"/>
                        <a:cs typeface="Times New Roman"/>
                      </a:endParaRPr>
                    </a:p>
                    <a:p>
                      <a:pPr algn="ctr">
                        <a:spcAft>
                          <a:spcPts val="0"/>
                        </a:spcAft>
                      </a:pPr>
                      <a:r>
                        <a:rPr lang="el-GR" sz="1200" b="1" i="1" dirty="0" smtClean="0">
                          <a:latin typeface="Times New Roman"/>
                          <a:ea typeface="Calibri"/>
                          <a:cs typeface="Times New Roman"/>
                        </a:rPr>
                        <a:t>δ</a:t>
                      </a:r>
                      <a:r>
                        <a:rPr lang="el-GR" sz="1200" i="1" dirty="0" smtClean="0">
                          <a:latin typeface="Times New Roman"/>
                          <a:ea typeface="Calibri"/>
                          <a:cs typeface="Times New Roman"/>
                        </a:rPr>
                        <a:t>άσος</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s</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σ</a:t>
                      </a:r>
                      <a:r>
                        <a:rPr lang="el-GR" sz="1200" i="1" dirty="0">
                          <a:latin typeface="Times New Roman"/>
                          <a:ea typeface="Calibri"/>
                          <a:cs typeface="Times New Roman"/>
                        </a:rPr>
                        <a:t>ύκο</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z</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ζ</a:t>
                      </a:r>
                      <a:r>
                        <a:rPr lang="el-GR" sz="1200" i="1" dirty="0">
                          <a:latin typeface="Times New Roman"/>
                          <a:ea typeface="Calibri"/>
                          <a:cs typeface="Times New Roman"/>
                        </a:rPr>
                        <a:t>ώο</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ç</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χ</a:t>
                      </a:r>
                      <a:r>
                        <a:rPr lang="el-GR" sz="1200" i="1" dirty="0">
                          <a:latin typeface="Times New Roman"/>
                          <a:ea typeface="Calibri"/>
                          <a:cs typeface="Times New Roman"/>
                        </a:rPr>
                        <a:t>ήνα</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l-GR" sz="1400" b="1" dirty="0">
                          <a:latin typeface="Times New Roman"/>
                          <a:ea typeface="Calibri"/>
                          <a:cs typeface="Times New Roman"/>
                        </a:rPr>
                        <a:t>ʝ</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γ</a:t>
                      </a:r>
                      <a:r>
                        <a:rPr lang="el-GR" sz="1200" i="1" dirty="0">
                          <a:latin typeface="Times New Roman"/>
                          <a:ea typeface="Calibri"/>
                          <a:cs typeface="Times New Roman"/>
                        </a:rPr>
                        <a:t>ερός</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x</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χ</a:t>
                      </a:r>
                      <a:r>
                        <a:rPr lang="el-GR" sz="1200" i="1" dirty="0">
                          <a:latin typeface="Times New Roman"/>
                          <a:ea typeface="Calibri"/>
                          <a:cs typeface="Times New Roman"/>
                        </a:rPr>
                        <a:t>άπι</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ɣ</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γ</a:t>
                      </a:r>
                      <a:r>
                        <a:rPr lang="el-GR" sz="1200" i="1" dirty="0">
                          <a:latin typeface="Times New Roman"/>
                          <a:ea typeface="Calibri"/>
                          <a:cs typeface="Times New Roman"/>
                        </a:rPr>
                        <a:t>όπα</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198">
                <a:tc gridSpan="2">
                  <a:txBody>
                    <a:bodyPr/>
                    <a:lstStyle/>
                    <a:p>
                      <a:pPr algn="r">
                        <a:spcAft>
                          <a:spcPts val="0"/>
                        </a:spcAft>
                      </a:pPr>
                      <a:r>
                        <a:rPr lang="el-GR" sz="1400" b="1" dirty="0">
                          <a:solidFill>
                            <a:srgbClr val="FFFF00"/>
                          </a:solidFill>
                          <a:latin typeface="Times New Roman"/>
                          <a:ea typeface="Calibri"/>
                          <a:cs typeface="Times New Roman"/>
                        </a:rPr>
                        <a:t>Προστριβόμενα</a:t>
                      </a:r>
                      <a:endParaRPr lang="el-GR" sz="14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err="1">
                          <a:latin typeface="Times New Roman"/>
                          <a:ea typeface="Calibri"/>
                          <a:cs typeface="Times New Roman"/>
                        </a:rPr>
                        <a:t>ts</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τσ</a:t>
                      </a:r>
                      <a:r>
                        <a:rPr lang="el-GR" sz="1200" i="1" dirty="0">
                          <a:latin typeface="Times New Roman"/>
                          <a:ea typeface="Calibri"/>
                          <a:cs typeface="Times New Roman"/>
                        </a:rPr>
                        <a:t>όλι</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err="1">
                          <a:latin typeface="Times New Roman"/>
                          <a:ea typeface="Calibri"/>
                          <a:cs typeface="Times New Roman"/>
                        </a:rPr>
                        <a:t>dz</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τζ</a:t>
                      </a:r>
                      <a:r>
                        <a:rPr lang="el-GR" sz="1200" i="1" dirty="0">
                          <a:latin typeface="Times New Roman"/>
                          <a:ea typeface="Calibri"/>
                          <a:cs typeface="Times New Roman"/>
                        </a:rPr>
                        <a:t>άμι</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198">
                <a:tc rowSpan="2">
                  <a:txBody>
                    <a:bodyPr/>
                    <a:lstStyle/>
                    <a:p>
                      <a:pPr marL="71755" marR="71755" algn="ctr">
                        <a:spcAft>
                          <a:spcPts val="0"/>
                        </a:spcAft>
                      </a:pPr>
                      <a:r>
                        <a:rPr lang="el-GR" sz="1400" b="1">
                          <a:latin typeface="Times New Roman"/>
                          <a:ea typeface="Calibri"/>
                          <a:cs typeface="Times New Roman"/>
                        </a:rPr>
                        <a:t>Υγρά</a:t>
                      </a:r>
                      <a:endParaRPr lang="el-GR" sz="1400">
                        <a:latin typeface="Calibri"/>
                        <a:ea typeface="Calibri"/>
                        <a:cs typeface="Times New Roman"/>
                      </a:endParaRPr>
                    </a:p>
                  </a:txBody>
                  <a:tcPr marL="50800" marR="5080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l-GR" sz="1400" b="1" dirty="0">
                          <a:solidFill>
                            <a:srgbClr val="FFFF00"/>
                          </a:solidFill>
                          <a:latin typeface="Times New Roman"/>
                          <a:ea typeface="Calibri"/>
                          <a:cs typeface="Times New Roman"/>
                        </a:rPr>
                        <a:t>Πλευρικά</a:t>
                      </a:r>
                      <a:endParaRPr lang="el-GR" sz="14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l</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λ</a:t>
                      </a:r>
                      <a:r>
                        <a:rPr lang="el-GR" sz="1200" i="1" dirty="0">
                          <a:latin typeface="Times New Roman"/>
                          <a:ea typeface="Calibri"/>
                          <a:cs typeface="Times New Roman"/>
                        </a:rPr>
                        <a:t>άδι</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ʎ</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λι</a:t>
                      </a:r>
                      <a:r>
                        <a:rPr lang="el-GR" sz="1200" i="1" dirty="0">
                          <a:latin typeface="Times New Roman"/>
                          <a:ea typeface="Calibri"/>
                          <a:cs typeface="Times New Roman"/>
                        </a:rPr>
                        <a:t>ανός</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198">
                <a:tc vMerge="1">
                  <a:txBody>
                    <a:bodyPr/>
                    <a:lstStyle/>
                    <a:p>
                      <a:endParaRPr lang="el-GR"/>
                    </a:p>
                  </a:txBody>
                  <a:tcPr/>
                </a:tc>
                <a:tc>
                  <a:txBody>
                    <a:bodyPr/>
                    <a:lstStyle/>
                    <a:p>
                      <a:pPr algn="r">
                        <a:spcAft>
                          <a:spcPts val="0"/>
                        </a:spcAft>
                      </a:pPr>
                      <a:r>
                        <a:rPr lang="el-GR" sz="1400" b="1" dirty="0">
                          <a:solidFill>
                            <a:srgbClr val="FFFF00"/>
                          </a:solidFill>
                          <a:latin typeface="Times New Roman"/>
                          <a:ea typeface="Calibri"/>
                          <a:cs typeface="Times New Roman"/>
                        </a:rPr>
                        <a:t>Παλλόμενο</a:t>
                      </a:r>
                      <a:endParaRPr lang="el-GR" sz="1400" dirty="0">
                        <a:solidFill>
                          <a:srgbClr val="FFFF00"/>
                        </a:solidFill>
                        <a:latin typeface="Calibri"/>
                        <a:ea typeface="Calibri"/>
                        <a:cs typeface="Times New Roman"/>
                      </a:endParaRPr>
                    </a:p>
                  </a:txBody>
                  <a:tcPr marL="50800" marR="508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a:latin typeface="Times New Roman"/>
                          <a:ea typeface="Calibri"/>
                          <a:cs typeface="Times New Roman"/>
                        </a:rPr>
                        <a:t>r</a:t>
                      </a:r>
                      <a:endParaRPr lang="el-GR" sz="1400" dirty="0">
                        <a:latin typeface="Calibri"/>
                        <a:ea typeface="Calibri"/>
                        <a:cs typeface="Times New Roman"/>
                      </a:endParaRPr>
                    </a:p>
                    <a:p>
                      <a:pPr algn="ctr">
                        <a:spcAft>
                          <a:spcPts val="0"/>
                        </a:spcAft>
                      </a:pPr>
                      <a:r>
                        <a:rPr lang="el-GR" sz="1200" b="1" i="1" dirty="0">
                          <a:latin typeface="Times New Roman"/>
                          <a:ea typeface="Calibri"/>
                          <a:cs typeface="Times New Roman"/>
                        </a:rPr>
                        <a:t>ρ</a:t>
                      </a:r>
                      <a:r>
                        <a:rPr lang="el-GR" sz="1200" i="1" dirty="0">
                          <a:latin typeface="Times New Roman"/>
                          <a:ea typeface="Calibri"/>
                          <a:cs typeface="Times New Roman"/>
                        </a:rPr>
                        <a:t>αβδί</a:t>
                      </a:r>
                      <a:endParaRPr lang="el-GR" sz="1200" dirty="0">
                        <a:latin typeface="Calibri"/>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l-GR" sz="1400" dirty="0">
                        <a:latin typeface="Times New Roman"/>
                        <a:ea typeface="Calibri"/>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6D60B58-AC26-4CA9-89C9-20445D8EC9CF}" type="slidenum">
              <a:rPr lang="el-GR" altLang="el-GR" sz="1200">
                <a:latin typeface="Arial" panose="020B0604020202020204" pitchFamily="34" charset="0"/>
              </a:rPr>
              <a:pPr>
                <a:spcBef>
                  <a:spcPct val="0"/>
                </a:spcBef>
                <a:buClrTx/>
                <a:buSzTx/>
                <a:buFontTx/>
                <a:buNone/>
              </a:pPr>
              <a:t>17</a:t>
            </a:fld>
            <a:endParaRPr lang="el-GR" altLang="el-GR" sz="1200">
              <a:latin typeface="Arial" panose="020B0604020202020204" pitchFamily="34" charset="0"/>
            </a:endParaRPr>
          </a:p>
        </p:txBody>
      </p:sp>
      <p:sp>
        <p:nvSpPr>
          <p:cNvPr id="17409" name="Rectangle 1"/>
          <p:cNvSpPr>
            <a:spLocks noGrp="1" noRot="1" noChangeArrowheads="1"/>
          </p:cNvSpPr>
          <p:nvPr>
            <p:ph type="title"/>
          </p:nvPr>
        </p:nvSpPr>
        <p:spPr>
          <a:xfrm>
            <a:off x="179388" y="285750"/>
            <a:ext cx="8713787" cy="2214563"/>
          </a:xfrm>
        </p:spPr>
        <p:txBody>
          <a:bodyPr lIns="90000" tIns="46800" rIns="90000" bIns="46800"/>
          <a:lstStyle/>
          <a:p>
            <a:pPr eaLnBrk="1" hangingPunct="1">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2800" b="0" smtClean="0"/>
              <a:t/>
            </a:r>
            <a:br>
              <a:rPr lang="en-GB" altLang="el-GR" sz="2800" b="0" smtClean="0"/>
            </a:br>
            <a:r>
              <a:rPr lang="en-GB" altLang="el-GR" sz="2800" b="0" smtClean="0"/>
              <a:t/>
            </a:r>
            <a:br>
              <a:rPr lang="en-GB" altLang="el-GR" sz="2800" b="0" smtClean="0"/>
            </a:br>
            <a:r>
              <a:rPr lang="en-GB" altLang="el-GR" sz="2800" b="0" smtClean="0"/>
              <a:t/>
            </a:r>
            <a:br>
              <a:rPr lang="en-GB" altLang="el-GR" sz="2800" b="0" smtClean="0"/>
            </a:br>
            <a:r>
              <a:rPr lang="en-GB" altLang="el-GR" sz="3200" smtClean="0">
                <a:solidFill>
                  <a:srgbClr val="FFFF00"/>
                </a:solidFill>
              </a:rPr>
              <a:t>Φωνήεντα της ελληνικής</a:t>
            </a:r>
            <a:r>
              <a:rPr lang="en-GB" altLang="el-GR" sz="3200" b="0" smtClean="0">
                <a:solidFill>
                  <a:srgbClr val="FFFF00"/>
                </a:solidFill>
              </a:rPr>
              <a:t/>
            </a:r>
            <a:br>
              <a:rPr lang="en-GB" altLang="el-GR" sz="3200" b="0" smtClean="0">
                <a:solidFill>
                  <a:srgbClr val="FFFF00"/>
                </a:solidFill>
              </a:rPr>
            </a:br>
            <a:r>
              <a:rPr lang="en-GB" altLang="el-GR" sz="2800" smtClean="0"/>
              <a:t>με βάση τη θέση της άρθρωσης στη στοματική κοιλότητα</a:t>
            </a:r>
            <a:br>
              <a:rPr lang="en-GB" altLang="el-GR" sz="2800" smtClean="0"/>
            </a:br>
            <a:r>
              <a:rPr lang="el-GR" altLang="el-GR" sz="2400" smtClean="0"/>
              <a:t>Απουσιάζουν διαφορές </a:t>
            </a:r>
            <a:r>
              <a:rPr lang="en-GB" altLang="el-GR" sz="2400" smtClean="0"/>
              <a:t>σε άλλες γλώσσες </a:t>
            </a:r>
            <a:r>
              <a:rPr lang="el-GR" altLang="el-GR" sz="2400" smtClean="0"/>
              <a:t>όπως</a:t>
            </a:r>
            <a:r>
              <a:rPr lang="en-GB" altLang="el-GR" sz="2400" smtClean="0"/>
              <a:t/>
            </a:r>
            <a:br>
              <a:rPr lang="en-GB" altLang="el-GR" sz="2400" smtClean="0"/>
            </a:br>
            <a:r>
              <a:rPr lang="en-GB" altLang="el-GR" sz="2400" smtClean="0"/>
              <a:t>έρρινα –</a:t>
            </a:r>
            <a:r>
              <a:rPr lang="el-GR" altLang="el-GR" sz="2400" smtClean="0"/>
              <a:t> </a:t>
            </a:r>
            <a:r>
              <a:rPr lang="en-GB" altLang="el-GR" sz="2400" smtClean="0"/>
              <a:t>μη έρρινα (γαλλικά, τούρκικα, γερμανικά…)</a:t>
            </a:r>
            <a:r>
              <a:rPr lang="en-GB" altLang="el-GR" sz="2800" smtClean="0"/>
              <a:t> </a:t>
            </a:r>
            <a:r>
              <a:rPr lang="en-GB" altLang="el-GR" sz="2400" smtClean="0"/>
              <a:t/>
            </a:r>
            <a:br>
              <a:rPr lang="en-GB" altLang="el-GR" sz="2400" smtClean="0"/>
            </a:br>
            <a:r>
              <a:rPr lang="en-GB" altLang="el-GR" sz="2400" smtClean="0"/>
              <a:t> μακρά – βραχέα (αρχαία ελληνικά, αγγλικά…)</a:t>
            </a:r>
            <a:r>
              <a:rPr lang="el-GR" altLang="el-GR" sz="2400" smtClean="0"/>
              <a:t/>
            </a:r>
            <a:br>
              <a:rPr lang="el-GR" altLang="el-GR" sz="2400" smtClean="0"/>
            </a:br>
            <a:r>
              <a:rPr lang="el-GR" altLang="el-GR" sz="2400" smtClean="0"/>
              <a:t/>
            </a:r>
            <a:br>
              <a:rPr lang="el-GR" altLang="el-GR" sz="2400" smtClean="0"/>
            </a:br>
            <a:r>
              <a:rPr lang="el-GR" altLang="el-GR" sz="2400" smtClean="0"/>
              <a:t/>
            </a:r>
            <a:br>
              <a:rPr lang="el-GR" altLang="el-GR" sz="2400" smtClean="0"/>
            </a:br>
            <a:r>
              <a:rPr lang="en-GB" altLang="el-GR" sz="2400" smtClean="0"/>
              <a:t/>
            </a:r>
            <a:br>
              <a:rPr lang="en-GB" altLang="el-GR" sz="2400" smtClean="0"/>
            </a:br>
            <a:r>
              <a:rPr lang="en-GB" altLang="el-GR" sz="2400" smtClean="0"/>
              <a:t/>
            </a:r>
            <a:br>
              <a:rPr lang="en-GB" altLang="el-GR" sz="2400" smtClean="0"/>
            </a:br>
            <a:endParaRPr lang="en-GB" altLang="el-GR" sz="2400" smtClean="0"/>
          </a:p>
        </p:txBody>
      </p:sp>
      <p:grpSp>
        <p:nvGrpSpPr>
          <p:cNvPr id="48132" name="Group 3"/>
          <p:cNvGrpSpPr>
            <a:grpSpLocks/>
          </p:cNvGrpSpPr>
          <p:nvPr/>
        </p:nvGrpSpPr>
        <p:grpSpPr bwMode="auto">
          <a:xfrm>
            <a:off x="1403350" y="2636838"/>
            <a:ext cx="6553200" cy="3529012"/>
            <a:chOff x="884" y="1661"/>
            <a:chExt cx="4128" cy="2223"/>
          </a:xfrm>
        </p:grpSpPr>
        <p:sp>
          <p:nvSpPr>
            <p:cNvPr id="48133" name="Rectangle 4"/>
            <p:cNvSpPr>
              <a:spLocks noChangeArrowheads="1"/>
            </p:cNvSpPr>
            <p:nvPr/>
          </p:nvSpPr>
          <p:spPr bwMode="auto">
            <a:xfrm>
              <a:off x="3980" y="3328"/>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lnSpc>
                  <a:spcPct val="92000"/>
                </a:lnSpc>
                <a:spcBef>
                  <a:spcPct val="0"/>
                </a:spcBef>
                <a:buClr>
                  <a:srgbClr val="FFFFFF"/>
                </a:buClr>
                <a:buSzPct val="100000"/>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8134" name="Rectangle 5"/>
            <p:cNvSpPr>
              <a:spLocks noChangeArrowheads="1"/>
            </p:cNvSpPr>
            <p:nvPr/>
          </p:nvSpPr>
          <p:spPr bwMode="auto">
            <a:xfrm>
              <a:off x="2948" y="3328"/>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9pPr>
            </a:lstStyle>
            <a:p>
              <a:pPr algn="ctr" eaLnBrk="1" hangingPunct="1">
                <a:spcBef>
                  <a:spcPts val="600"/>
                </a:spcBef>
                <a:buClr>
                  <a:srgbClr val="86D1EC"/>
                </a:buClr>
                <a:buSzPct val="90000"/>
                <a:buFont typeface="Arial" panose="020B0604020202020204" pitchFamily="34" charset="0"/>
                <a:buNone/>
              </a:pPr>
              <a:r>
                <a:rPr lang="en-GB" altLang="el-GR" sz="2400" i="1">
                  <a:solidFill>
                    <a:srgbClr val="FFFFFF"/>
                  </a:solidFill>
                </a:rPr>
                <a:t>a</a:t>
              </a:r>
            </a:p>
          </p:txBody>
        </p:sp>
        <p:sp>
          <p:nvSpPr>
            <p:cNvPr id="48135" name="Rectangle 6"/>
            <p:cNvSpPr>
              <a:spLocks noChangeArrowheads="1"/>
            </p:cNvSpPr>
            <p:nvPr/>
          </p:nvSpPr>
          <p:spPr bwMode="auto">
            <a:xfrm>
              <a:off x="1916" y="3328"/>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lnSpc>
                  <a:spcPct val="92000"/>
                </a:lnSpc>
                <a:spcBef>
                  <a:spcPct val="0"/>
                </a:spcBef>
                <a:buClr>
                  <a:srgbClr val="FFFFFF"/>
                </a:buClr>
                <a:buSzPct val="100000"/>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8136" name="Rectangle 7"/>
            <p:cNvSpPr>
              <a:spLocks noChangeArrowheads="1"/>
            </p:cNvSpPr>
            <p:nvPr/>
          </p:nvSpPr>
          <p:spPr bwMode="auto">
            <a:xfrm>
              <a:off x="884" y="3328"/>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9pPr>
            </a:lstStyle>
            <a:p>
              <a:pPr eaLnBrk="1" hangingPunct="1">
                <a:spcBef>
                  <a:spcPts val="600"/>
                </a:spcBef>
                <a:buClr>
                  <a:srgbClr val="86D1EC"/>
                </a:buClr>
                <a:buSzPct val="90000"/>
                <a:buFont typeface="Arial" panose="020B0604020202020204" pitchFamily="34" charset="0"/>
                <a:buNone/>
              </a:pPr>
              <a:r>
                <a:rPr lang="en-GB" altLang="el-GR" sz="2400">
                  <a:solidFill>
                    <a:srgbClr val="FFFFFF"/>
                  </a:solidFill>
                </a:rPr>
                <a:t>Χαμηλ</a:t>
              </a:r>
              <a:r>
                <a:rPr lang="el-GR" altLang="el-GR" sz="2400">
                  <a:solidFill>
                    <a:srgbClr val="FFFFFF"/>
                  </a:solidFill>
                </a:rPr>
                <a:t>ό</a:t>
              </a:r>
              <a:endParaRPr lang="en-GB" altLang="el-GR" sz="2400">
                <a:solidFill>
                  <a:srgbClr val="FFFFFF"/>
                </a:solidFill>
              </a:endParaRPr>
            </a:p>
          </p:txBody>
        </p:sp>
        <p:sp>
          <p:nvSpPr>
            <p:cNvPr id="48137" name="Rectangle 8"/>
            <p:cNvSpPr>
              <a:spLocks noChangeArrowheads="1"/>
            </p:cNvSpPr>
            <p:nvPr/>
          </p:nvSpPr>
          <p:spPr bwMode="auto">
            <a:xfrm>
              <a:off x="3980" y="2773"/>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9pPr>
            </a:lstStyle>
            <a:p>
              <a:pPr algn="ctr" eaLnBrk="1" hangingPunct="1">
                <a:spcBef>
                  <a:spcPts val="600"/>
                </a:spcBef>
                <a:buClr>
                  <a:srgbClr val="86D1EC"/>
                </a:buClr>
                <a:buSzPct val="90000"/>
                <a:buFont typeface="Arial" panose="020B0604020202020204" pitchFamily="34" charset="0"/>
                <a:buNone/>
              </a:pPr>
              <a:r>
                <a:rPr lang="en-GB" altLang="el-GR" sz="2400" i="1">
                  <a:solidFill>
                    <a:srgbClr val="FFFFFF"/>
                  </a:solidFill>
                </a:rPr>
                <a:t>o</a:t>
              </a:r>
            </a:p>
          </p:txBody>
        </p:sp>
        <p:sp>
          <p:nvSpPr>
            <p:cNvPr id="48138" name="Rectangle 9"/>
            <p:cNvSpPr>
              <a:spLocks noChangeArrowheads="1"/>
            </p:cNvSpPr>
            <p:nvPr/>
          </p:nvSpPr>
          <p:spPr bwMode="auto">
            <a:xfrm>
              <a:off x="2948" y="2773"/>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lnSpc>
                  <a:spcPct val="92000"/>
                </a:lnSpc>
                <a:spcBef>
                  <a:spcPct val="0"/>
                </a:spcBef>
                <a:buClr>
                  <a:srgbClr val="FFFFFF"/>
                </a:buClr>
                <a:buSzPct val="100000"/>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8139" name="Rectangle 10"/>
            <p:cNvSpPr>
              <a:spLocks noChangeArrowheads="1"/>
            </p:cNvSpPr>
            <p:nvPr/>
          </p:nvSpPr>
          <p:spPr bwMode="auto">
            <a:xfrm>
              <a:off x="1916" y="2773"/>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9pPr>
            </a:lstStyle>
            <a:p>
              <a:pPr algn="ctr" eaLnBrk="1" hangingPunct="1">
                <a:spcBef>
                  <a:spcPts val="600"/>
                </a:spcBef>
                <a:buClr>
                  <a:srgbClr val="86D1EC"/>
                </a:buClr>
                <a:buSzPct val="90000"/>
                <a:buFont typeface="Arial" panose="020B0604020202020204" pitchFamily="34" charset="0"/>
                <a:buNone/>
              </a:pPr>
              <a:r>
                <a:rPr lang="en-GB" altLang="el-GR" sz="2400" i="1">
                  <a:solidFill>
                    <a:srgbClr val="FFFFFF"/>
                  </a:solidFill>
                </a:rPr>
                <a:t>e</a:t>
              </a:r>
            </a:p>
          </p:txBody>
        </p:sp>
        <p:sp>
          <p:nvSpPr>
            <p:cNvPr id="48140" name="Rectangle 11"/>
            <p:cNvSpPr>
              <a:spLocks noChangeArrowheads="1"/>
            </p:cNvSpPr>
            <p:nvPr/>
          </p:nvSpPr>
          <p:spPr bwMode="auto">
            <a:xfrm>
              <a:off x="884" y="2773"/>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9pPr>
            </a:lstStyle>
            <a:p>
              <a:pPr eaLnBrk="1" hangingPunct="1">
                <a:spcBef>
                  <a:spcPts val="600"/>
                </a:spcBef>
                <a:buClr>
                  <a:srgbClr val="86D1EC"/>
                </a:buClr>
                <a:buSzPct val="90000"/>
                <a:buFont typeface="Arial" panose="020B0604020202020204" pitchFamily="34" charset="0"/>
                <a:buNone/>
              </a:pPr>
              <a:r>
                <a:rPr lang="en-GB" altLang="el-GR" sz="2400">
                  <a:solidFill>
                    <a:srgbClr val="FFFFFF"/>
                  </a:solidFill>
                </a:rPr>
                <a:t>Μέσα</a:t>
              </a:r>
            </a:p>
          </p:txBody>
        </p:sp>
        <p:sp>
          <p:nvSpPr>
            <p:cNvPr id="48141" name="Rectangle 12"/>
            <p:cNvSpPr>
              <a:spLocks noChangeArrowheads="1"/>
            </p:cNvSpPr>
            <p:nvPr/>
          </p:nvSpPr>
          <p:spPr bwMode="auto">
            <a:xfrm>
              <a:off x="3980" y="2217"/>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9pPr>
            </a:lstStyle>
            <a:p>
              <a:pPr algn="ctr" eaLnBrk="1" hangingPunct="1">
                <a:spcBef>
                  <a:spcPts val="600"/>
                </a:spcBef>
                <a:buClr>
                  <a:srgbClr val="86D1EC"/>
                </a:buClr>
                <a:buSzPct val="90000"/>
                <a:buFont typeface="Arial" panose="020B0604020202020204" pitchFamily="34" charset="0"/>
                <a:buNone/>
              </a:pPr>
              <a:r>
                <a:rPr lang="en-GB" altLang="el-GR" sz="2400" i="1">
                  <a:solidFill>
                    <a:srgbClr val="FFFFFF"/>
                  </a:solidFill>
                </a:rPr>
                <a:t>u  (oυ)</a:t>
              </a:r>
            </a:p>
          </p:txBody>
        </p:sp>
        <p:sp>
          <p:nvSpPr>
            <p:cNvPr id="48142" name="Rectangle 13"/>
            <p:cNvSpPr>
              <a:spLocks noChangeArrowheads="1"/>
            </p:cNvSpPr>
            <p:nvPr/>
          </p:nvSpPr>
          <p:spPr bwMode="auto">
            <a:xfrm>
              <a:off x="2948" y="2217"/>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lnSpc>
                  <a:spcPct val="92000"/>
                </a:lnSpc>
                <a:spcBef>
                  <a:spcPct val="0"/>
                </a:spcBef>
                <a:buClr>
                  <a:srgbClr val="FFFFFF"/>
                </a:buClr>
                <a:buSzPct val="100000"/>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8143" name="Rectangle 14"/>
            <p:cNvSpPr>
              <a:spLocks noChangeArrowheads="1"/>
            </p:cNvSpPr>
            <p:nvPr/>
          </p:nvSpPr>
          <p:spPr bwMode="auto">
            <a:xfrm>
              <a:off x="1916" y="2217"/>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9pPr>
            </a:lstStyle>
            <a:p>
              <a:pPr algn="ctr" eaLnBrk="1" hangingPunct="1">
                <a:spcBef>
                  <a:spcPts val="600"/>
                </a:spcBef>
                <a:buClr>
                  <a:srgbClr val="86D1EC"/>
                </a:buClr>
                <a:buSzPct val="90000"/>
                <a:buFont typeface="Arial" panose="020B0604020202020204" pitchFamily="34" charset="0"/>
                <a:buNone/>
              </a:pPr>
              <a:r>
                <a:rPr lang="en-GB" altLang="el-GR" sz="2400" i="1">
                  <a:solidFill>
                    <a:srgbClr val="FFFFFF"/>
                  </a:solidFill>
                </a:rPr>
                <a:t>i</a:t>
              </a:r>
            </a:p>
          </p:txBody>
        </p:sp>
        <p:sp>
          <p:nvSpPr>
            <p:cNvPr id="48144" name="Rectangle 15"/>
            <p:cNvSpPr>
              <a:spLocks noChangeArrowheads="1"/>
            </p:cNvSpPr>
            <p:nvPr/>
          </p:nvSpPr>
          <p:spPr bwMode="auto">
            <a:xfrm>
              <a:off x="884" y="2217"/>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9pPr>
            </a:lstStyle>
            <a:p>
              <a:pPr eaLnBrk="1" hangingPunct="1">
                <a:spcBef>
                  <a:spcPts val="600"/>
                </a:spcBef>
                <a:buClr>
                  <a:srgbClr val="86D1EC"/>
                </a:buClr>
                <a:buSzPct val="90000"/>
                <a:buFont typeface="Arial" panose="020B0604020202020204" pitchFamily="34" charset="0"/>
                <a:buNone/>
              </a:pPr>
              <a:r>
                <a:rPr lang="en-GB" altLang="el-GR" sz="2400">
                  <a:solidFill>
                    <a:srgbClr val="FFFFFF"/>
                  </a:solidFill>
                </a:rPr>
                <a:t>Υψηλ</a:t>
              </a:r>
              <a:r>
                <a:rPr lang="el-GR" altLang="el-GR" sz="2400">
                  <a:solidFill>
                    <a:srgbClr val="FFFFFF"/>
                  </a:solidFill>
                </a:rPr>
                <a:t>ά</a:t>
              </a:r>
              <a:endParaRPr lang="en-GB" altLang="el-GR" sz="2400">
                <a:solidFill>
                  <a:srgbClr val="FFFFFF"/>
                </a:solidFill>
              </a:endParaRPr>
            </a:p>
          </p:txBody>
        </p:sp>
        <p:sp>
          <p:nvSpPr>
            <p:cNvPr id="48145" name="Rectangle 16"/>
            <p:cNvSpPr>
              <a:spLocks noChangeArrowheads="1"/>
            </p:cNvSpPr>
            <p:nvPr/>
          </p:nvSpPr>
          <p:spPr bwMode="auto">
            <a:xfrm>
              <a:off x="3980" y="1661"/>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9pPr>
            </a:lstStyle>
            <a:p>
              <a:pPr eaLnBrk="1" hangingPunct="1">
                <a:spcBef>
                  <a:spcPts val="600"/>
                </a:spcBef>
                <a:buClr>
                  <a:srgbClr val="86D1EC"/>
                </a:buClr>
                <a:buSzPct val="90000"/>
                <a:buFont typeface="Arial" panose="020B0604020202020204" pitchFamily="34" charset="0"/>
                <a:buNone/>
              </a:pPr>
              <a:r>
                <a:rPr lang="en-GB" altLang="el-GR" sz="2400">
                  <a:solidFill>
                    <a:srgbClr val="FFFFFF"/>
                  </a:solidFill>
                </a:rPr>
                <a:t>Πίσω</a:t>
              </a:r>
            </a:p>
          </p:txBody>
        </p:sp>
        <p:sp>
          <p:nvSpPr>
            <p:cNvPr id="48146" name="Rectangle 17"/>
            <p:cNvSpPr>
              <a:spLocks noChangeArrowheads="1"/>
            </p:cNvSpPr>
            <p:nvPr/>
          </p:nvSpPr>
          <p:spPr bwMode="auto">
            <a:xfrm>
              <a:off x="2948" y="1661"/>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9pPr>
            </a:lstStyle>
            <a:p>
              <a:pPr eaLnBrk="1" hangingPunct="1">
                <a:spcBef>
                  <a:spcPts val="600"/>
                </a:spcBef>
                <a:buClr>
                  <a:srgbClr val="86D1EC"/>
                </a:buClr>
                <a:buSzPct val="90000"/>
                <a:buFont typeface="Arial" panose="020B0604020202020204" pitchFamily="34" charset="0"/>
                <a:buNone/>
              </a:pPr>
              <a:r>
                <a:rPr lang="en-GB" altLang="el-GR" sz="2400">
                  <a:solidFill>
                    <a:srgbClr val="FFFFFF"/>
                  </a:solidFill>
                </a:rPr>
                <a:t>Κέντρο </a:t>
              </a:r>
            </a:p>
          </p:txBody>
        </p:sp>
        <p:sp>
          <p:nvSpPr>
            <p:cNvPr id="48147" name="Rectangle 18"/>
            <p:cNvSpPr>
              <a:spLocks noChangeArrowheads="1"/>
            </p:cNvSpPr>
            <p:nvPr/>
          </p:nvSpPr>
          <p:spPr bwMode="auto">
            <a:xfrm>
              <a:off x="1916" y="1661"/>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Garamond" panose="02020404030301010803" pitchFamily="18" charset="0"/>
                </a:defRPr>
              </a:lvl9pPr>
            </a:lstStyle>
            <a:p>
              <a:pPr eaLnBrk="1" hangingPunct="1">
                <a:spcBef>
                  <a:spcPts val="600"/>
                </a:spcBef>
                <a:buClr>
                  <a:srgbClr val="86D1EC"/>
                </a:buClr>
                <a:buSzPct val="90000"/>
                <a:buFont typeface="Arial" panose="020B0604020202020204" pitchFamily="34" charset="0"/>
                <a:buNone/>
              </a:pPr>
              <a:r>
                <a:rPr lang="en-GB" altLang="el-GR" sz="2400">
                  <a:solidFill>
                    <a:srgbClr val="FFFFFF"/>
                  </a:solidFill>
                </a:rPr>
                <a:t>Εμπρός</a:t>
              </a:r>
            </a:p>
          </p:txBody>
        </p:sp>
        <p:sp>
          <p:nvSpPr>
            <p:cNvPr id="48148" name="Rectangle 19"/>
            <p:cNvSpPr>
              <a:spLocks noChangeArrowheads="1"/>
            </p:cNvSpPr>
            <p:nvPr/>
          </p:nvSpPr>
          <p:spPr bwMode="auto">
            <a:xfrm>
              <a:off x="884" y="1661"/>
              <a:ext cx="1032"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lnSpc>
                  <a:spcPct val="92000"/>
                </a:lnSpc>
                <a:spcBef>
                  <a:spcPct val="0"/>
                </a:spcBef>
                <a:buClr>
                  <a:srgbClr val="FFFFFF"/>
                </a:buClr>
                <a:buSzPct val="100000"/>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8149" name="Line 20"/>
            <p:cNvSpPr>
              <a:spLocks noChangeShapeType="1"/>
            </p:cNvSpPr>
            <p:nvPr/>
          </p:nvSpPr>
          <p:spPr bwMode="auto">
            <a:xfrm>
              <a:off x="884" y="1661"/>
              <a:ext cx="4128" cy="1"/>
            </a:xfrm>
            <a:prstGeom prst="line">
              <a:avLst/>
            </a:prstGeom>
            <a:noFill/>
            <a:ln w="2844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48150" name="Line 21"/>
            <p:cNvSpPr>
              <a:spLocks noChangeShapeType="1"/>
            </p:cNvSpPr>
            <p:nvPr/>
          </p:nvSpPr>
          <p:spPr bwMode="auto">
            <a:xfrm>
              <a:off x="884" y="2217"/>
              <a:ext cx="4128" cy="1"/>
            </a:xfrm>
            <a:prstGeom prst="line">
              <a:avLst/>
            </a:prstGeom>
            <a:noFill/>
            <a:ln w="1260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48151" name="Line 22"/>
            <p:cNvSpPr>
              <a:spLocks noChangeShapeType="1"/>
            </p:cNvSpPr>
            <p:nvPr/>
          </p:nvSpPr>
          <p:spPr bwMode="auto">
            <a:xfrm>
              <a:off x="884" y="2773"/>
              <a:ext cx="4128" cy="1"/>
            </a:xfrm>
            <a:prstGeom prst="line">
              <a:avLst/>
            </a:prstGeom>
            <a:noFill/>
            <a:ln w="1260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48152" name="Line 23"/>
            <p:cNvSpPr>
              <a:spLocks noChangeShapeType="1"/>
            </p:cNvSpPr>
            <p:nvPr/>
          </p:nvSpPr>
          <p:spPr bwMode="auto">
            <a:xfrm>
              <a:off x="884" y="3328"/>
              <a:ext cx="4128" cy="1"/>
            </a:xfrm>
            <a:prstGeom prst="line">
              <a:avLst/>
            </a:prstGeom>
            <a:noFill/>
            <a:ln w="1260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48153" name="Line 24"/>
            <p:cNvSpPr>
              <a:spLocks noChangeShapeType="1"/>
            </p:cNvSpPr>
            <p:nvPr/>
          </p:nvSpPr>
          <p:spPr bwMode="auto">
            <a:xfrm>
              <a:off x="884" y="3884"/>
              <a:ext cx="4128" cy="1"/>
            </a:xfrm>
            <a:prstGeom prst="line">
              <a:avLst/>
            </a:prstGeom>
            <a:noFill/>
            <a:ln w="2844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48154" name="Line 25"/>
            <p:cNvSpPr>
              <a:spLocks noChangeShapeType="1"/>
            </p:cNvSpPr>
            <p:nvPr/>
          </p:nvSpPr>
          <p:spPr bwMode="auto">
            <a:xfrm>
              <a:off x="884" y="1661"/>
              <a:ext cx="1" cy="2223"/>
            </a:xfrm>
            <a:prstGeom prst="line">
              <a:avLst/>
            </a:prstGeom>
            <a:noFill/>
            <a:ln w="2844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48155" name="Line 26"/>
            <p:cNvSpPr>
              <a:spLocks noChangeShapeType="1"/>
            </p:cNvSpPr>
            <p:nvPr/>
          </p:nvSpPr>
          <p:spPr bwMode="auto">
            <a:xfrm>
              <a:off x="1916" y="1661"/>
              <a:ext cx="1" cy="2223"/>
            </a:xfrm>
            <a:prstGeom prst="line">
              <a:avLst/>
            </a:prstGeom>
            <a:noFill/>
            <a:ln w="1260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48156" name="Line 27"/>
            <p:cNvSpPr>
              <a:spLocks noChangeShapeType="1"/>
            </p:cNvSpPr>
            <p:nvPr/>
          </p:nvSpPr>
          <p:spPr bwMode="auto">
            <a:xfrm>
              <a:off x="2948" y="1661"/>
              <a:ext cx="1" cy="2223"/>
            </a:xfrm>
            <a:prstGeom prst="line">
              <a:avLst/>
            </a:prstGeom>
            <a:noFill/>
            <a:ln w="1260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48157" name="Line 28"/>
            <p:cNvSpPr>
              <a:spLocks noChangeShapeType="1"/>
            </p:cNvSpPr>
            <p:nvPr/>
          </p:nvSpPr>
          <p:spPr bwMode="auto">
            <a:xfrm>
              <a:off x="3980" y="1661"/>
              <a:ext cx="1" cy="2223"/>
            </a:xfrm>
            <a:prstGeom prst="line">
              <a:avLst/>
            </a:prstGeom>
            <a:noFill/>
            <a:ln w="1260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48158" name="Line 29"/>
            <p:cNvSpPr>
              <a:spLocks noChangeShapeType="1"/>
            </p:cNvSpPr>
            <p:nvPr/>
          </p:nvSpPr>
          <p:spPr bwMode="auto">
            <a:xfrm>
              <a:off x="5012" y="1661"/>
              <a:ext cx="1" cy="2223"/>
            </a:xfrm>
            <a:prstGeom prst="line">
              <a:avLst/>
            </a:prstGeom>
            <a:noFill/>
            <a:ln w="2844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l-GR"/>
            </a:p>
          </p:txBody>
        </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3FE25043-3BA4-43A6-A922-8A780027013B}" type="slidenum">
              <a:rPr lang="el-GR" altLang="el-GR" sz="1200">
                <a:latin typeface="Arial" panose="020B0604020202020204" pitchFamily="34" charset="0"/>
              </a:rPr>
              <a:pPr>
                <a:spcBef>
                  <a:spcPct val="0"/>
                </a:spcBef>
                <a:buClrTx/>
                <a:buSzTx/>
                <a:buFontTx/>
                <a:buNone/>
              </a:pPr>
              <a:t>18</a:t>
            </a:fld>
            <a:endParaRPr lang="el-GR" altLang="el-GR" sz="1200">
              <a:latin typeface="Arial" panose="020B0604020202020204" pitchFamily="34" charset="0"/>
            </a:endParaRPr>
          </a:p>
        </p:txBody>
      </p:sp>
      <p:sp>
        <p:nvSpPr>
          <p:cNvPr id="18433" name="Rectangle 1"/>
          <p:cNvSpPr>
            <a:spLocks noGrp="1" noRot="1" noChangeArrowheads="1"/>
          </p:cNvSpPr>
          <p:nvPr>
            <p:ph type="title"/>
          </p:nvPr>
        </p:nvSpPr>
        <p:spPr>
          <a:xfrm>
            <a:off x="457200" y="473075"/>
            <a:ext cx="8232775" cy="747713"/>
          </a:xfrm>
        </p:spPr>
        <p:txBody>
          <a:bodyPr lIns="90000" tIns="46800" rIns="90000" bIns="46800"/>
          <a:lstStyle/>
          <a:p>
            <a:pPr eaLnBrk="1" hangingPunct="1">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smtClean="0">
                <a:solidFill>
                  <a:srgbClr val="FFFF66"/>
                </a:solidFill>
              </a:rPr>
              <a:t>Παραδείγματα περιγραφής φωνημάτων</a:t>
            </a:r>
            <a:br>
              <a:rPr lang="en-GB" sz="2800" smtClean="0">
                <a:solidFill>
                  <a:srgbClr val="FFFF66"/>
                </a:solidFill>
              </a:rPr>
            </a:br>
            <a:r>
              <a:rPr lang="en-GB" sz="2800" smtClean="0">
                <a:solidFill>
                  <a:srgbClr val="FFFF66"/>
                </a:solidFill>
              </a:rPr>
              <a:t>με βάση </a:t>
            </a:r>
            <a:r>
              <a:rPr lang="en-GB" sz="2800" u="sng" smtClean="0">
                <a:solidFill>
                  <a:srgbClr val="FFFF66"/>
                </a:solidFill>
              </a:rPr>
              <a:t>φωνητικές ιδιότητες</a:t>
            </a:r>
            <a:r>
              <a:rPr lang="en-GB" sz="2800" smtClean="0">
                <a:solidFill>
                  <a:srgbClr val="FFFF66"/>
                </a:solidFill>
              </a:rPr>
              <a:t> </a:t>
            </a:r>
            <a:br>
              <a:rPr lang="en-GB" sz="2800" smtClean="0">
                <a:solidFill>
                  <a:srgbClr val="FFFF66"/>
                </a:solidFill>
              </a:rPr>
            </a:br>
            <a:r>
              <a:rPr lang="el-GR" sz="2800" smtClean="0">
                <a:solidFill>
                  <a:srgbClr val="FFFF66"/>
                </a:solidFill>
              </a:rPr>
              <a:t>ή</a:t>
            </a:r>
            <a:r>
              <a:rPr lang="en-GB" sz="2800" smtClean="0">
                <a:solidFill>
                  <a:srgbClr val="FFFF66"/>
                </a:solidFill>
              </a:rPr>
              <a:t> </a:t>
            </a:r>
            <a:r>
              <a:rPr lang="en-GB" sz="2800" u="sng" smtClean="0">
                <a:solidFill>
                  <a:srgbClr val="FFFF66"/>
                </a:solidFill>
              </a:rPr>
              <a:t>διαφοροποιητικά χαρακτηριστικά</a:t>
            </a:r>
            <a:r>
              <a:rPr lang="el-GR" sz="2800" u="sng" smtClean="0">
                <a:solidFill>
                  <a:srgbClr val="FFFF66"/>
                </a:solidFill>
              </a:rPr>
              <a:t> ήχου</a:t>
            </a:r>
            <a:endParaRPr lang="en-GB" sz="2800" u="sng" smtClean="0">
              <a:solidFill>
                <a:srgbClr val="FFFF66"/>
              </a:solidFill>
            </a:endParaRPr>
          </a:p>
        </p:txBody>
      </p:sp>
      <p:sp>
        <p:nvSpPr>
          <p:cNvPr id="2" name="Rectangle 2"/>
          <p:cNvSpPr>
            <a:spLocks noGrp="1" noChangeArrowheads="1"/>
          </p:cNvSpPr>
          <p:nvPr>
            <p:ph type="body" idx="1"/>
          </p:nvPr>
        </p:nvSpPr>
        <p:spPr>
          <a:xfrm>
            <a:off x="500063" y="1857375"/>
            <a:ext cx="4038600" cy="4357688"/>
          </a:xfrm>
        </p:spPr>
        <p:txBody>
          <a:bodyPr lIns="90000" tIns="46800" rIns="90000" bIns="46800"/>
          <a:lstStyle/>
          <a:p>
            <a:pP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solidFill>
                  <a:srgbClr val="FFFF66"/>
                </a:solidFill>
              </a:rPr>
              <a:t>/p/</a:t>
            </a:r>
            <a:r>
              <a:rPr lang="el-GR" altLang="el-GR" sz="2600" b="1" smtClean="0">
                <a:solidFill>
                  <a:srgbClr val="FFFF66"/>
                </a:solidFill>
              </a:rPr>
              <a:t> (π)</a:t>
            </a:r>
            <a:r>
              <a:rPr lang="en-GB" altLang="el-GR" sz="2600" b="1" smtClean="0">
                <a:solidFill>
                  <a:srgbClr val="FFFF66"/>
                </a:solidFill>
              </a:rPr>
              <a:t>:</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smtClean="0"/>
              <a:t>Σ</a:t>
            </a:r>
            <a:r>
              <a:rPr lang="en-GB" altLang="el-GR" sz="2600" b="1" smtClean="0"/>
              <a:t>ύμφωνο</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smtClean="0"/>
              <a:t>Διχ</a:t>
            </a:r>
            <a:r>
              <a:rPr lang="en-GB" altLang="el-GR" sz="2600" b="1" smtClean="0"/>
              <a:t>ειλικό</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t>Στιγμικό (=</a:t>
            </a:r>
            <a:r>
              <a:rPr lang="el-GR" altLang="el-GR" sz="2600" b="1" smtClean="0"/>
              <a:t> </a:t>
            </a:r>
            <a:r>
              <a:rPr lang="en-GB" altLang="el-GR" sz="2600" b="1" smtClean="0"/>
              <a:t>παρεμποδίζεται πλήρως στιγμιαία η </a:t>
            </a:r>
            <a:r>
              <a:rPr lang="el-GR" altLang="el-GR" sz="2600" b="1" smtClean="0"/>
              <a:t>έξοδος</a:t>
            </a:r>
            <a:r>
              <a:rPr lang="en-GB" altLang="el-GR" sz="2600" b="1" smtClean="0"/>
              <a:t> του αέρα)</a:t>
            </a:r>
          </a:p>
          <a:p>
            <a:pPr eaLnBrk="1" hangingPunct="1">
              <a:lnSpc>
                <a:spcPct val="8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600" b="1" smtClean="0"/>
          </a:p>
          <a:p>
            <a:pP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solidFill>
                  <a:srgbClr val="FFFF66"/>
                </a:solidFill>
              </a:rPr>
              <a:t>/ο/:</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smtClean="0"/>
              <a:t>Φ</a:t>
            </a:r>
            <a:r>
              <a:rPr lang="en-GB" altLang="el-GR" sz="2600" b="1" smtClean="0"/>
              <a:t>ωνήεν</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t>Οπίσθιο</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t>Μέσο</a:t>
            </a:r>
          </a:p>
          <a:p>
            <a:pPr eaLnBrk="1" hangingPunct="1">
              <a:lnSpc>
                <a:spcPct val="8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600" smtClean="0"/>
          </a:p>
        </p:txBody>
      </p:sp>
      <p:sp>
        <p:nvSpPr>
          <p:cNvPr id="18435" name="Rectangle 3"/>
          <p:cNvSpPr>
            <a:spLocks noGrp="1" noChangeArrowheads="1"/>
          </p:cNvSpPr>
          <p:nvPr>
            <p:ph type="body" idx="2"/>
          </p:nvPr>
        </p:nvSpPr>
        <p:spPr>
          <a:xfrm>
            <a:off x="4714875" y="1835150"/>
            <a:ext cx="4038600" cy="4308475"/>
          </a:xfrm>
        </p:spPr>
        <p:txBody>
          <a:bodyPr lIns="90000" tIns="46800" rIns="90000" bIns="46800"/>
          <a:lstStyle/>
          <a:p>
            <a:pP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solidFill>
                  <a:srgbClr val="FFFF66"/>
                </a:solidFill>
              </a:rPr>
              <a:t>/f/</a:t>
            </a:r>
            <a:r>
              <a:rPr lang="el-GR" altLang="el-GR" sz="2600" b="1" smtClean="0">
                <a:solidFill>
                  <a:srgbClr val="FFFF66"/>
                </a:solidFill>
              </a:rPr>
              <a:t> (φ)</a:t>
            </a:r>
            <a:r>
              <a:rPr lang="en-GB" altLang="el-GR" sz="2600" b="1" smtClean="0">
                <a:solidFill>
                  <a:srgbClr val="FFFF66"/>
                </a:solidFill>
              </a:rPr>
              <a:t>:</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smtClean="0"/>
              <a:t>Σ</a:t>
            </a:r>
            <a:r>
              <a:rPr lang="en-GB" altLang="el-GR" sz="2600" b="1" smtClean="0"/>
              <a:t>ύμφωνο</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t>Χειλ</a:t>
            </a:r>
            <a:r>
              <a:rPr lang="el-GR" altLang="el-GR" sz="2600" b="1" smtClean="0"/>
              <a:t>οδοντ</a:t>
            </a:r>
            <a:r>
              <a:rPr lang="en-GB" altLang="el-GR" sz="2600" b="1" smtClean="0"/>
              <a:t>ικό</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t>Μη στιγμικό (</a:t>
            </a:r>
            <a:r>
              <a:rPr lang="el-GR" altLang="el-GR" sz="2600" b="1" smtClean="0"/>
              <a:t>τριβόμενο</a:t>
            </a:r>
            <a:r>
              <a:rPr lang="en-GB" altLang="el-GR" sz="2600" b="1" smtClean="0"/>
              <a:t>)  </a:t>
            </a:r>
            <a:endParaRPr lang="el-GR" altLang="el-GR" sz="2600" b="1" smtClean="0"/>
          </a:p>
          <a:p>
            <a:pPr eaLnBrk="1" hangingPunct="1">
              <a:lnSpc>
                <a:spcPct val="8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smtClean="0"/>
              <a:t>	</a:t>
            </a:r>
            <a:r>
              <a:rPr lang="en-GB" altLang="el-GR" sz="2600" b="1" smtClean="0"/>
              <a:t>(=</a:t>
            </a:r>
            <a:r>
              <a:rPr lang="el-GR" altLang="el-GR" sz="2600" b="1" smtClean="0"/>
              <a:t> </a:t>
            </a:r>
            <a:r>
              <a:rPr lang="en-GB" altLang="el-GR" sz="2600" b="1" smtClean="0"/>
              <a:t>δεν παρεμποδίζεται πλήρως η </a:t>
            </a:r>
            <a:r>
              <a:rPr lang="el-GR" altLang="el-GR" sz="2600" b="1" smtClean="0"/>
              <a:t>έξοδος</a:t>
            </a:r>
            <a:r>
              <a:rPr lang="en-GB" altLang="el-GR" sz="2600" b="1" smtClean="0"/>
              <a:t> του αέρα)</a:t>
            </a:r>
          </a:p>
          <a:p>
            <a:pPr eaLnBrk="1" hangingPunct="1">
              <a:lnSpc>
                <a:spcPct val="8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600" b="1" smtClean="0"/>
          </a:p>
          <a:p>
            <a:pP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solidFill>
                  <a:srgbClr val="FFFF66"/>
                </a:solidFill>
              </a:rPr>
              <a:t>/i/:</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smtClean="0"/>
              <a:t>Φ</a:t>
            </a:r>
            <a:r>
              <a:rPr lang="en-GB" altLang="el-GR" sz="2600" b="1" smtClean="0"/>
              <a:t>ωνήεν</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t>Eμπρόσθιο</a:t>
            </a:r>
          </a:p>
          <a:p>
            <a:pPr eaLnBrk="1" hangingPunct="1">
              <a:lnSpc>
                <a:spcPct val="80000"/>
              </a:lnSpc>
              <a:spcBef>
                <a:spcPts val="600"/>
              </a:spcBef>
              <a:buSzPct val="120000"/>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smtClean="0"/>
              <a:t>Υψηλό</a:t>
            </a:r>
          </a:p>
          <a:p>
            <a:pP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600" smtClean="0"/>
          </a:p>
          <a:p>
            <a:pP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4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83BDEB7A-76F6-43A5-9F3C-BADEDA9AA92A}" type="slidenum">
              <a:rPr lang="el-GR" altLang="el-GR" sz="1200">
                <a:latin typeface="Arial" panose="020B0604020202020204" pitchFamily="34" charset="0"/>
              </a:rPr>
              <a:pPr>
                <a:spcBef>
                  <a:spcPct val="0"/>
                </a:spcBef>
                <a:buClrTx/>
                <a:buSzTx/>
                <a:buFontTx/>
                <a:buNone/>
              </a:pPr>
              <a:t>19</a:t>
            </a:fld>
            <a:endParaRPr lang="el-GR" altLang="el-GR" sz="1200">
              <a:latin typeface="Arial" panose="020B0604020202020204" pitchFamily="34" charset="0"/>
            </a:endParaRPr>
          </a:p>
        </p:txBody>
      </p:sp>
      <p:sp>
        <p:nvSpPr>
          <p:cNvPr id="19457" name="Rectangle 1"/>
          <p:cNvSpPr>
            <a:spLocks noGrp="1" noRot="1" noChangeArrowheads="1"/>
          </p:cNvSpPr>
          <p:nvPr>
            <p:ph type="title"/>
          </p:nvPr>
        </p:nvSpPr>
        <p:spPr>
          <a:xfrm>
            <a:off x="250825" y="404813"/>
            <a:ext cx="8642350" cy="752475"/>
          </a:xfrm>
        </p:spPr>
        <p:txBody>
          <a:bodyPr lIns="90000" tIns="46800" rIns="90000" bIns="46800"/>
          <a:lstStyle/>
          <a:p>
            <a:pPr eaLnBrk="1" hangingPunct="1">
              <a:buClr>
                <a:srgbClr val="FFFF00"/>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200" u="sng" smtClean="0">
                <a:solidFill>
                  <a:srgbClr val="FFFF00"/>
                </a:solidFill>
              </a:rPr>
              <a:t>Φωνοτακτικοί κανόνες</a:t>
            </a:r>
            <a:r>
              <a:rPr lang="en-GB" altLang="el-GR" sz="3200" smtClean="0">
                <a:solidFill>
                  <a:srgbClr val="FFFF00"/>
                </a:solidFill>
              </a:rPr>
              <a:t>:</a:t>
            </a:r>
            <a:r>
              <a:rPr lang="en-GB" altLang="el-GR" sz="3000" smtClean="0">
                <a:solidFill>
                  <a:srgbClr val="FFFF00"/>
                </a:solidFill>
              </a:rPr>
              <a:t/>
            </a:r>
            <a:br>
              <a:rPr lang="en-GB" altLang="el-GR" sz="3000" smtClean="0">
                <a:solidFill>
                  <a:srgbClr val="FFFF00"/>
                </a:solidFill>
              </a:rPr>
            </a:br>
            <a:r>
              <a:rPr lang="en-GB" altLang="el-GR" sz="3000" smtClean="0">
                <a:solidFill>
                  <a:srgbClr val="FFFF00"/>
                </a:solidFill>
              </a:rPr>
              <a:t>συνδυασμοί φωνημάτων και η θέση τους μέσα στη λέξη</a:t>
            </a:r>
          </a:p>
        </p:txBody>
      </p:sp>
      <p:sp>
        <p:nvSpPr>
          <p:cNvPr id="2" name="Rectangle 2"/>
          <p:cNvSpPr>
            <a:spLocks noGrp="1" noChangeArrowheads="1"/>
          </p:cNvSpPr>
          <p:nvPr>
            <p:ph type="body" idx="1"/>
          </p:nvPr>
        </p:nvSpPr>
        <p:spPr>
          <a:xfrm>
            <a:off x="0" y="1412875"/>
            <a:ext cx="9144000" cy="5232400"/>
          </a:xfrm>
        </p:spPr>
        <p:txBody>
          <a:bodyPr lIns="90000" tIns="46800" rIns="90000" bIns="46800"/>
          <a:lstStyle/>
          <a:p>
            <a:pPr algn="ctr" eaLnBrk="1" hangingPunct="1">
              <a:lnSpc>
                <a:spcPct val="80000"/>
              </a:lnSpc>
              <a:spcBef>
                <a:spcPts val="5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900" b="1" smtClean="0"/>
              <a:t> </a:t>
            </a:r>
            <a:r>
              <a:rPr lang="en-GB" altLang="el-GR" b="1" u="sng" smtClean="0">
                <a:solidFill>
                  <a:srgbClr val="99FFCC"/>
                </a:solidFill>
              </a:rPr>
              <a:t>Διαφέρουν διαγλωσσικά</a:t>
            </a:r>
            <a:r>
              <a:rPr lang="en-GB" altLang="el-GR" b="1" u="sng" smtClean="0"/>
              <a:t> </a:t>
            </a:r>
            <a:endParaRPr lang="el-GR" altLang="el-GR" b="1" u="sng" smtClean="0"/>
          </a:p>
          <a:p>
            <a:pPr algn="ctr" eaLnBrk="1" hangingPunct="1">
              <a:lnSpc>
                <a:spcPct val="80000"/>
              </a:lnSpc>
              <a:spcBef>
                <a:spcPts val="5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smtClean="0"/>
              <a:t>(οι ιδιαιτερότητες μητρικής γλώσσας </a:t>
            </a:r>
            <a:endParaRPr lang="el-GR" altLang="el-GR" sz="2800" b="1" smtClean="0"/>
          </a:p>
          <a:p>
            <a:pPr algn="ctr" eaLnBrk="1" hangingPunct="1">
              <a:lnSpc>
                <a:spcPct val="80000"/>
              </a:lnSpc>
              <a:spcBef>
                <a:spcPts val="5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smtClean="0"/>
              <a:t>αναγνωρίσιμες εν μέρει από βρεφική ηλικία)</a:t>
            </a:r>
          </a:p>
          <a:p>
            <a:pPr algn="ctr" eaLnBrk="1" hangingPunct="1">
              <a:lnSpc>
                <a:spcPct val="80000"/>
              </a:lnSpc>
              <a:spcBef>
                <a:spcPts val="5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smtClean="0"/>
              <a:t>π.χ.</a:t>
            </a:r>
          </a:p>
          <a:p>
            <a:pPr eaLnBrk="1" hangingPunct="1">
              <a:lnSpc>
                <a:spcPct val="80000"/>
              </a:lnSpc>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smtClean="0"/>
              <a:t>O</a:t>
            </a:r>
            <a:r>
              <a:rPr lang="el-GR" altLang="el-GR" sz="2800" b="1" smtClean="0"/>
              <a:t>ι λ</a:t>
            </a:r>
            <a:r>
              <a:rPr lang="en-GB" altLang="el-GR" sz="2800" b="1" smtClean="0"/>
              <a:t>έξεις στα ελληνικά λήγουν σε φωνήεν</a:t>
            </a:r>
            <a:r>
              <a:rPr lang="en-US" altLang="el-GR" sz="2800" b="1" smtClean="0"/>
              <a:t> </a:t>
            </a:r>
            <a:r>
              <a:rPr lang="el-GR" altLang="el-GR" sz="2800" b="1" smtClean="0"/>
              <a:t>και </a:t>
            </a:r>
            <a:r>
              <a:rPr lang="en-GB" altLang="el-GR" sz="2800" b="1" smtClean="0"/>
              <a:t>/s/ </a:t>
            </a:r>
            <a:r>
              <a:rPr lang="el-GR" altLang="el-GR" sz="2800" b="1" smtClean="0"/>
              <a:t>ή</a:t>
            </a:r>
            <a:r>
              <a:rPr lang="en-GB" altLang="el-GR" sz="2800" b="1" smtClean="0"/>
              <a:t> /n/</a:t>
            </a:r>
            <a:r>
              <a:rPr lang="el-GR" altLang="el-GR" sz="2800" b="1" smtClean="0"/>
              <a:t> (όμως όχι σε άλλα σύμφωνα)</a:t>
            </a:r>
            <a:r>
              <a:rPr lang="en-GB" altLang="el-GR" sz="2800" b="1" smtClean="0"/>
              <a:t>. Αντιθέτως, στα αγγλικά λήγουν σε σύμφωνο κατά κανόνα</a:t>
            </a:r>
            <a:r>
              <a:rPr lang="el-GR" altLang="el-GR" sz="2800" b="1" smtClean="0"/>
              <a:t> (</a:t>
            </a:r>
            <a:r>
              <a:rPr lang="en-US" altLang="el-GR" sz="2800" b="1" i="1" smtClean="0"/>
              <a:t>bi</a:t>
            </a:r>
            <a:r>
              <a:rPr lang="en-US" altLang="el-GR" sz="2800" b="1" i="1" smtClean="0">
                <a:solidFill>
                  <a:srgbClr val="FFFF00"/>
                </a:solidFill>
              </a:rPr>
              <a:t>g</a:t>
            </a:r>
            <a:r>
              <a:rPr lang="en-US" altLang="el-GR" sz="2800" b="1" smtClean="0"/>
              <a:t>, </a:t>
            </a:r>
            <a:r>
              <a:rPr lang="en-US" altLang="el-GR" sz="2800" b="1" i="1" smtClean="0"/>
              <a:t>bigge</a:t>
            </a:r>
            <a:r>
              <a:rPr lang="en-US" altLang="el-GR" sz="2800" b="1" i="1" smtClean="0">
                <a:solidFill>
                  <a:srgbClr val="FFFF00"/>
                </a:solidFill>
              </a:rPr>
              <a:t>r</a:t>
            </a:r>
            <a:r>
              <a:rPr lang="en-US" altLang="el-GR" sz="2800" b="1" smtClean="0"/>
              <a:t>, </a:t>
            </a:r>
            <a:r>
              <a:rPr lang="en-US" altLang="el-GR" sz="2800" b="1" i="1" smtClean="0"/>
              <a:t>los</a:t>
            </a:r>
            <a:r>
              <a:rPr lang="en-US" altLang="el-GR" sz="2800" b="1" i="1" smtClean="0">
                <a:solidFill>
                  <a:srgbClr val="FFFF00"/>
                </a:solidFill>
              </a:rPr>
              <a:t>t</a:t>
            </a:r>
            <a:r>
              <a:rPr lang="en-US" altLang="el-GR" sz="2800" b="1" smtClean="0"/>
              <a:t>, </a:t>
            </a:r>
            <a:r>
              <a:rPr lang="en-US" altLang="el-GR" sz="2800" b="1" i="1" smtClean="0"/>
              <a:t>bir</a:t>
            </a:r>
            <a:r>
              <a:rPr lang="en-US" altLang="el-GR" sz="2800" b="1" i="1" smtClean="0">
                <a:solidFill>
                  <a:srgbClr val="FFFF00"/>
                </a:solidFill>
              </a:rPr>
              <a:t>d</a:t>
            </a:r>
            <a:r>
              <a:rPr lang="en-US" altLang="el-GR" sz="2800" b="1" smtClean="0"/>
              <a:t>, </a:t>
            </a:r>
            <a:r>
              <a:rPr lang="en-US" altLang="el-GR" sz="2800" b="1" i="1" smtClean="0"/>
              <a:t>anima</a:t>
            </a:r>
            <a:r>
              <a:rPr lang="en-US" altLang="el-GR" sz="2800" b="1" i="1" smtClean="0">
                <a:solidFill>
                  <a:srgbClr val="FFFF00"/>
                </a:solidFill>
              </a:rPr>
              <a:t>l</a:t>
            </a:r>
            <a:r>
              <a:rPr lang="en-US" altLang="el-GR" sz="2800" b="1" smtClean="0"/>
              <a:t>…</a:t>
            </a:r>
            <a:r>
              <a:rPr lang="el-GR" altLang="el-GR" sz="2800" b="1" smtClean="0"/>
              <a:t>)</a:t>
            </a:r>
            <a:r>
              <a:rPr lang="en-GB" altLang="el-GR" sz="2800" b="1" smtClean="0"/>
              <a:t>.</a:t>
            </a:r>
          </a:p>
          <a:p>
            <a:pPr eaLnBrk="1" hangingPunct="1">
              <a:lnSpc>
                <a:spcPct val="80000"/>
              </a:lnSpc>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smtClean="0"/>
              <a:t>Ο συνδυασμός φωνημάτων </a:t>
            </a:r>
            <a:r>
              <a:rPr lang="en-GB" altLang="el-GR" sz="2800" b="1" smtClean="0">
                <a:solidFill>
                  <a:srgbClr val="FFFF66"/>
                </a:solidFill>
              </a:rPr>
              <a:t>/nk/</a:t>
            </a:r>
            <a:r>
              <a:rPr lang="en-GB" altLang="el-GR" sz="2800" b="1" smtClean="0"/>
              <a:t> δεν εμφαν</a:t>
            </a:r>
            <a:r>
              <a:rPr lang="el-GR" altLang="el-GR" sz="2800" b="1" smtClean="0"/>
              <a:t>ίζεται </a:t>
            </a:r>
            <a:r>
              <a:rPr lang="en-GB" altLang="el-GR" sz="2800" b="1" smtClean="0"/>
              <a:t>στην αρχή μιας ελληνικής λέξης, αν και συνηθισμένος σε αφρικάνικες γλώσσες.</a:t>
            </a:r>
            <a:r>
              <a:rPr lang="el-GR" altLang="el-GR" sz="2800" b="1" smtClean="0"/>
              <a:t> Επίσης, </a:t>
            </a:r>
            <a:r>
              <a:rPr lang="en-US" altLang="el-GR" sz="2800" b="1" smtClean="0"/>
              <a:t>/</a:t>
            </a:r>
            <a:r>
              <a:rPr lang="en-US" altLang="el-GR" sz="2800" b="1" smtClean="0">
                <a:solidFill>
                  <a:srgbClr val="FFFF66"/>
                </a:solidFill>
              </a:rPr>
              <a:t>tm/</a:t>
            </a:r>
            <a:r>
              <a:rPr lang="en-US" altLang="el-GR" sz="2800" b="1" smtClean="0"/>
              <a:t> </a:t>
            </a:r>
            <a:r>
              <a:rPr lang="el-GR" altLang="el-GR" sz="2800" b="1" smtClean="0"/>
              <a:t>στην αρχή ελληνικών λέξεων, αλλά όχι αγγλικών.</a:t>
            </a:r>
            <a:endParaRPr lang="en-GB" altLang="el-GR" sz="2800" b="1"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84022D34-EFFD-4E25-9A85-54CF4A1617CE}" type="slidenum">
              <a:rPr lang="el-GR" altLang="el-GR" sz="1200">
                <a:latin typeface="Arial" panose="020B0604020202020204" pitchFamily="34" charset="0"/>
              </a:rPr>
              <a:pPr>
                <a:spcBef>
                  <a:spcPct val="0"/>
                </a:spcBef>
                <a:buClrTx/>
                <a:buSzTx/>
                <a:buFontTx/>
                <a:buNone/>
              </a:pPr>
              <a:t>2</a:t>
            </a:fld>
            <a:endParaRPr lang="el-GR" altLang="el-GR" sz="1200">
              <a:latin typeface="Arial" panose="020B0604020202020204" pitchFamily="34" charset="0"/>
            </a:endParaRPr>
          </a:p>
        </p:txBody>
      </p:sp>
      <p:sp>
        <p:nvSpPr>
          <p:cNvPr id="4097" name="Rectangle 1"/>
          <p:cNvSpPr>
            <a:spLocks noGrp="1" noRot="1" noChangeArrowheads="1"/>
          </p:cNvSpPr>
          <p:nvPr>
            <p:ph type="title"/>
          </p:nvPr>
        </p:nvSpPr>
        <p:spPr>
          <a:xfrm>
            <a:off x="457200" y="536575"/>
            <a:ext cx="8232775" cy="620713"/>
          </a:xfrm>
        </p:spPr>
        <p:txBody>
          <a:bodyPr lIns="90000" tIns="46800" rIns="90000" bIns="46800"/>
          <a:lstStyle/>
          <a:p>
            <a:pPr eaLnBrk="1" hangingPunct="1">
              <a:buClr>
                <a:srgbClr val="FFFF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mtClean="0">
                <a:solidFill>
                  <a:srgbClr val="FFFF00"/>
                </a:solidFill>
              </a:rPr>
              <a:t>ΛΕΚΤΙΚΗ ΠΕΡΙΟΔΟΣ</a:t>
            </a:r>
          </a:p>
        </p:txBody>
      </p:sp>
      <p:sp>
        <p:nvSpPr>
          <p:cNvPr id="2" name="Rectangle 2"/>
          <p:cNvSpPr>
            <a:spLocks noGrp="1" noChangeArrowheads="1"/>
          </p:cNvSpPr>
          <p:nvPr>
            <p:ph type="body" idx="1"/>
          </p:nvPr>
        </p:nvSpPr>
        <p:spPr>
          <a:xfrm>
            <a:off x="0" y="1341438"/>
            <a:ext cx="9144000" cy="5516562"/>
          </a:xfrm>
        </p:spPr>
        <p:txBody>
          <a:bodyPr lIns="90000" tIns="46800" rIns="90000" bIns="46800"/>
          <a:lstStyle/>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solidFill>
                  <a:srgbClr val="FFFF00"/>
                </a:solidFill>
              </a:rPr>
              <a:t>Δεν</a:t>
            </a:r>
            <a:r>
              <a:rPr lang="en-GB" altLang="el-GR" b="1" dirty="0" smtClean="0">
                <a:solidFill>
                  <a:srgbClr val="FFFF00"/>
                </a:solidFill>
              </a:rPr>
              <a:t> </a:t>
            </a:r>
            <a:r>
              <a:rPr lang="en-GB" altLang="el-GR" b="1" dirty="0" err="1" smtClean="0">
                <a:solidFill>
                  <a:srgbClr val="FFFF00"/>
                </a:solidFill>
              </a:rPr>
              <a:t>υπάρχει</a:t>
            </a:r>
            <a:r>
              <a:rPr lang="en-GB" altLang="el-GR" b="1" dirty="0" smtClean="0">
                <a:solidFill>
                  <a:srgbClr val="FFFF00"/>
                </a:solidFill>
              </a:rPr>
              <a:t> </a:t>
            </a:r>
            <a:r>
              <a:rPr lang="en-GB" altLang="el-GR" b="1" dirty="0" err="1" smtClean="0">
                <a:solidFill>
                  <a:srgbClr val="FFFF00"/>
                </a:solidFill>
              </a:rPr>
              <a:t>προγλωσσική</a:t>
            </a:r>
            <a:r>
              <a:rPr lang="en-GB" altLang="el-GR" b="1" dirty="0" smtClean="0">
                <a:solidFill>
                  <a:srgbClr val="FFFF00"/>
                </a:solidFill>
              </a:rPr>
              <a:t> </a:t>
            </a:r>
            <a:r>
              <a:rPr lang="en-GB" altLang="el-GR" b="1" dirty="0" err="1" smtClean="0">
                <a:solidFill>
                  <a:srgbClr val="FFFF00"/>
                </a:solidFill>
              </a:rPr>
              <a:t>περίοδος</a:t>
            </a:r>
            <a:r>
              <a:rPr lang="en-GB" altLang="el-GR" b="1" dirty="0" smtClean="0">
                <a:solidFill>
                  <a:srgbClr val="FFFF00"/>
                </a:solidFill>
              </a:rPr>
              <a:t> </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solidFill>
                  <a:srgbClr val="FFFF00"/>
                </a:solidFill>
              </a:rPr>
              <a:t>παρά</a:t>
            </a:r>
            <a:r>
              <a:rPr lang="en-GB" altLang="el-GR" b="1" dirty="0" smtClean="0">
                <a:solidFill>
                  <a:srgbClr val="FFFF00"/>
                </a:solidFill>
              </a:rPr>
              <a:t> </a:t>
            </a:r>
            <a:r>
              <a:rPr lang="en-GB" altLang="el-GR" b="1" dirty="0" err="1" smtClean="0">
                <a:solidFill>
                  <a:srgbClr val="FFFF00"/>
                </a:solidFill>
              </a:rPr>
              <a:t>μόνο</a:t>
            </a:r>
            <a:r>
              <a:rPr lang="en-GB" altLang="el-GR" b="1" dirty="0" smtClean="0">
                <a:solidFill>
                  <a:srgbClr val="FFFF00"/>
                </a:solidFill>
              </a:rPr>
              <a:t> </a:t>
            </a:r>
            <a:r>
              <a:rPr lang="en-GB" altLang="el-GR" b="1" dirty="0" err="1" smtClean="0">
                <a:solidFill>
                  <a:srgbClr val="FFFF00"/>
                </a:solidFill>
              </a:rPr>
              <a:t>προλεκτική</a:t>
            </a:r>
            <a:r>
              <a:rPr lang="en-GB" altLang="el-GR" b="1" dirty="0" smtClean="0">
                <a:solidFill>
                  <a:srgbClr val="FFFF00"/>
                </a:solidFill>
              </a:rPr>
              <a:t> </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smtClean="0"/>
              <a:t>(</a:t>
            </a:r>
            <a:r>
              <a:rPr lang="en-GB" altLang="el-GR" b="1" dirty="0" err="1" smtClean="0"/>
              <a:t>δηλ</a:t>
            </a:r>
            <a:r>
              <a:rPr lang="en-GB" altLang="el-GR" b="1" dirty="0" smtClean="0"/>
              <a:t>. </a:t>
            </a:r>
            <a:r>
              <a:rPr lang="en-GB" altLang="el-GR" b="1" dirty="0" err="1" smtClean="0"/>
              <a:t>πριν</a:t>
            </a:r>
            <a:r>
              <a:rPr lang="en-GB" altLang="el-GR" b="1" dirty="0" smtClean="0"/>
              <a:t> </a:t>
            </a:r>
            <a:r>
              <a:rPr lang="el-GR" altLang="el-GR" b="1" dirty="0" smtClean="0"/>
              <a:t>αρχίσει το παιδί να μιλά</a:t>
            </a:r>
            <a:r>
              <a:rPr lang="en-GB" altLang="el-GR" b="1" dirty="0" smtClean="0"/>
              <a:t>),</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solidFill>
                  <a:srgbClr val="99FFCC"/>
                </a:solidFill>
              </a:rPr>
              <a:t>εφόσον</a:t>
            </a:r>
            <a:r>
              <a:rPr lang="en-GB" altLang="el-GR" b="1" dirty="0" smtClean="0">
                <a:solidFill>
                  <a:srgbClr val="99FFCC"/>
                </a:solidFill>
              </a:rPr>
              <a:t> </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t>το</a:t>
            </a:r>
            <a:r>
              <a:rPr lang="en-GB" altLang="el-GR" b="1" dirty="0" smtClean="0"/>
              <a:t> </a:t>
            </a:r>
            <a:r>
              <a:rPr lang="en-GB" altLang="el-GR" b="1" dirty="0" err="1" smtClean="0"/>
              <a:t>παιδί</a:t>
            </a:r>
            <a:r>
              <a:rPr lang="en-GB" altLang="el-GR" b="1" dirty="0" smtClean="0"/>
              <a:t> </a:t>
            </a:r>
            <a:r>
              <a:rPr lang="en-GB" altLang="el-GR" b="1" dirty="0" err="1" smtClean="0"/>
              <a:t>έρχεται</a:t>
            </a:r>
            <a:r>
              <a:rPr lang="en-GB" altLang="el-GR" b="1" dirty="0" smtClean="0"/>
              <a:t> </a:t>
            </a:r>
            <a:r>
              <a:rPr lang="en-GB" altLang="el-GR" b="1" dirty="0" err="1" smtClean="0"/>
              <a:t>σε</a:t>
            </a:r>
            <a:r>
              <a:rPr lang="en-GB" altLang="el-GR" b="1" dirty="0" smtClean="0"/>
              <a:t> </a:t>
            </a:r>
            <a:r>
              <a:rPr lang="en-GB" altLang="el-GR" b="1" dirty="0" err="1" smtClean="0"/>
              <a:t>επαφή</a:t>
            </a:r>
            <a:r>
              <a:rPr lang="el-GR" altLang="el-GR" b="1" dirty="0" smtClean="0"/>
              <a:t> </a:t>
            </a:r>
            <a:r>
              <a:rPr lang="en-GB" altLang="el-GR" b="1" dirty="0" smtClean="0"/>
              <a:t> </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t>με</a:t>
            </a:r>
            <a:r>
              <a:rPr lang="en-GB" altLang="el-GR" b="1" dirty="0" smtClean="0"/>
              <a:t> </a:t>
            </a:r>
            <a:r>
              <a:rPr lang="en-GB" altLang="el-GR" b="1" dirty="0" err="1" smtClean="0"/>
              <a:t>τη</a:t>
            </a:r>
            <a:r>
              <a:rPr lang="en-GB" altLang="el-GR" b="1" dirty="0" smtClean="0"/>
              <a:t> </a:t>
            </a:r>
            <a:r>
              <a:rPr lang="en-GB" altLang="el-GR" b="1" dirty="0" err="1" smtClean="0"/>
              <a:t>γλώσσα</a:t>
            </a:r>
            <a:r>
              <a:rPr lang="en-GB" altLang="el-GR" b="1" dirty="0" smtClean="0"/>
              <a:t> </a:t>
            </a:r>
            <a:r>
              <a:rPr lang="en-GB" altLang="el-GR" b="1" dirty="0" err="1" smtClean="0"/>
              <a:t>και</a:t>
            </a:r>
            <a:r>
              <a:rPr lang="en-GB" altLang="el-GR" b="1" dirty="0" smtClean="0"/>
              <a:t> </a:t>
            </a:r>
            <a:r>
              <a:rPr lang="en-GB" altLang="el-GR" b="1" dirty="0" err="1" smtClean="0"/>
              <a:t>την</a:t>
            </a:r>
            <a:r>
              <a:rPr lang="en-GB" altLang="el-GR" b="1" dirty="0" smtClean="0"/>
              <a:t>  </a:t>
            </a:r>
            <a:r>
              <a:rPr lang="en-GB" altLang="el-GR" b="1" dirty="0" err="1" smtClean="0"/>
              <a:t>ομιλία</a:t>
            </a:r>
            <a:r>
              <a:rPr lang="en-GB" altLang="el-GR" b="1" dirty="0" smtClean="0"/>
              <a:t> </a:t>
            </a:r>
            <a:endParaRPr lang="el-GR" altLang="el-GR" b="1" dirty="0" smtClean="0"/>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dirty="0" smtClean="0"/>
              <a:t>ήδη </a:t>
            </a:r>
            <a:r>
              <a:rPr lang="en-GB" altLang="el-GR" b="1" dirty="0" err="1" smtClean="0"/>
              <a:t>από</a:t>
            </a:r>
            <a:r>
              <a:rPr lang="en-GB" altLang="el-GR" b="1" dirty="0" smtClean="0"/>
              <a:t> </a:t>
            </a:r>
            <a:r>
              <a:rPr lang="en-GB" altLang="el-GR" b="1" dirty="0" err="1" smtClean="0"/>
              <a:t>την</a:t>
            </a:r>
            <a:r>
              <a:rPr lang="en-GB" altLang="el-GR" b="1" dirty="0" smtClean="0"/>
              <a:t> </a:t>
            </a:r>
            <a:r>
              <a:rPr lang="en-GB" altLang="el-GR" b="1" dirty="0" err="1" smtClean="0"/>
              <a:t>προγεννητική</a:t>
            </a:r>
            <a:r>
              <a:rPr lang="en-GB" altLang="el-GR" b="1" dirty="0" smtClean="0"/>
              <a:t> </a:t>
            </a:r>
            <a:r>
              <a:rPr lang="en-GB" altLang="el-GR" b="1" dirty="0" err="1" smtClean="0"/>
              <a:t>περίοδο</a:t>
            </a:r>
            <a:r>
              <a:rPr lang="en-GB" altLang="el-GR" b="1" dirty="0" smtClean="0"/>
              <a:t>.</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smtClean="0">
                <a:solidFill>
                  <a:srgbClr val="FFFF00"/>
                </a:solidFill>
              </a:rPr>
              <a:t>Η </a:t>
            </a:r>
            <a:r>
              <a:rPr lang="en-GB" altLang="el-GR" b="1" dirty="0" err="1" smtClean="0">
                <a:solidFill>
                  <a:srgbClr val="FFFF00"/>
                </a:solidFill>
              </a:rPr>
              <a:t>λεκτική</a:t>
            </a:r>
            <a:r>
              <a:rPr lang="en-GB" altLang="el-GR" b="1" dirty="0" smtClean="0">
                <a:solidFill>
                  <a:srgbClr val="FFFF00"/>
                </a:solidFill>
              </a:rPr>
              <a:t> </a:t>
            </a:r>
            <a:r>
              <a:rPr lang="en-GB" altLang="el-GR" b="1" dirty="0" err="1" smtClean="0">
                <a:solidFill>
                  <a:srgbClr val="FFFF00"/>
                </a:solidFill>
              </a:rPr>
              <a:t>περίοδος</a:t>
            </a:r>
            <a:r>
              <a:rPr lang="en-GB" altLang="el-GR" b="1" dirty="0" smtClean="0">
                <a:solidFill>
                  <a:srgbClr val="FFFF00"/>
                </a:solidFill>
              </a:rPr>
              <a:t> </a:t>
            </a:r>
            <a:r>
              <a:rPr lang="en-GB" altLang="el-GR" b="1" dirty="0" err="1" smtClean="0">
                <a:solidFill>
                  <a:srgbClr val="FFFF00"/>
                </a:solidFill>
              </a:rPr>
              <a:t>αρχίζει</a:t>
            </a:r>
            <a:r>
              <a:rPr lang="en-GB" altLang="el-GR" b="1" dirty="0" smtClean="0">
                <a:solidFill>
                  <a:srgbClr val="FFFF00"/>
                </a:solidFill>
              </a:rPr>
              <a:t> </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solidFill>
                  <a:srgbClr val="FFFF00"/>
                </a:solidFill>
              </a:rPr>
              <a:t>με</a:t>
            </a:r>
            <a:r>
              <a:rPr lang="en-GB" altLang="el-GR" b="1" dirty="0" smtClean="0">
                <a:solidFill>
                  <a:srgbClr val="FFFF00"/>
                </a:solidFill>
              </a:rPr>
              <a:t> </a:t>
            </a:r>
            <a:r>
              <a:rPr lang="en-GB" altLang="el-GR" b="1" dirty="0" err="1" smtClean="0">
                <a:solidFill>
                  <a:srgbClr val="FFFF00"/>
                </a:solidFill>
              </a:rPr>
              <a:t>τη</a:t>
            </a:r>
            <a:r>
              <a:rPr lang="en-GB" altLang="el-GR" b="1" dirty="0" smtClean="0">
                <a:solidFill>
                  <a:srgbClr val="FFFF00"/>
                </a:solidFill>
              </a:rPr>
              <a:t> </a:t>
            </a:r>
            <a:r>
              <a:rPr lang="en-GB" altLang="el-GR" b="1" dirty="0" err="1" smtClean="0">
                <a:solidFill>
                  <a:srgbClr val="FFFF00"/>
                </a:solidFill>
              </a:rPr>
              <a:t>χρήση</a:t>
            </a:r>
            <a:r>
              <a:rPr lang="en-GB" altLang="el-GR" b="1" dirty="0" smtClean="0">
                <a:solidFill>
                  <a:srgbClr val="FFFF00"/>
                </a:solidFill>
              </a:rPr>
              <a:t> </a:t>
            </a:r>
            <a:r>
              <a:rPr lang="en-GB" altLang="el-GR" b="1" dirty="0" err="1" smtClean="0">
                <a:solidFill>
                  <a:srgbClr val="FFFF00"/>
                </a:solidFill>
              </a:rPr>
              <a:t>των</a:t>
            </a:r>
            <a:r>
              <a:rPr lang="en-GB" altLang="el-GR" b="1" dirty="0" smtClean="0">
                <a:solidFill>
                  <a:srgbClr val="FFFF00"/>
                </a:solidFill>
              </a:rPr>
              <a:t> </a:t>
            </a:r>
            <a:r>
              <a:rPr lang="en-GB" altLang="el-GR" b="1" dirty="0" err="1" smtClean="0">
                <a:solidFill>
                  <a:srgbClr val="FFFF00"/>
                </a:solidFill>
              </a:rPr>
              <a:t>πρώτων</a:t>
            </a:r>
            <a:r>
              <a:rPr lang="en-GB" altLang="el-GR" b="1" dirty="0" smtClean="0">
                <a:solidFill>
                  <a:srgbClr val="FFFF00"/>
                </a:solidFill>
              </a:rPr>
              <a:t> </a:t>
            </a:r>
            <a:r>
              <a:rPr lang="en-GB" altLang="el-GR" b="1" dirty="0" err="1" smtClean="0">
                <a:solidFill>
                  <a:srgbClr val="FFFF00"/>
                </a:solidFill>
              </a:rPr>
              <a:t>λέξεων</a:t>
            </a:r>
            <a:r>
              <a:rPr lang="en-GB" altLang="el-GR" b="1" dirty="0" smtClean="0">
                <a:solidFill>
                  <a:srgbClr val="FFFF00"/>
                </a:solidFill>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0" y="188913"/>
            <a:ext cx="9144000" cy="6669087"/>
          </a:xfrm>
        </p:spPr>
        <p:txBody>
          <a:bodyPr/>
          <a:lstStyle/>
          <a:p>
            <a:pPr algn="ctr" eaLnBrk="1" hangingPunct="1">
              <a:lnSpc>
                <a:spcPct val="80000"/>
              </a:lnSpc>
              <a:spcBef>
                <a:spcPts val="5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u="sng" dirty="0" err="1" smtClean="0">
                <a:solidFill>
                  <a:srgbClr val="99FFCC"/>
                </a:solidFill>
              </a:rPr>
              <a:t>Παρά</a:t>
            </a:r>
            <a:r>
              <a:rPr lang="en-GB" altLang="el-GR" b="1" u="sng" dirty="0" smtClean="0">
                <a:solidFill>
                  <a:srgbClr val="99FFCC"/>
                </a:solidFill>
              </a:rPr>
              <a:t> </a:t>
            </a:r>
            <a:r>
              <a:rPr lang="en-GB" altLang="el-GR" b="1" u="sng" dirty="0" err="1" smtClean="0">
                <a:solidFill>
                  <a:srgbClr val="99FFCC"/>
                </a:solidFill>
              </a:rPr>
              <a:t>τις</a:t>
            </a:r>
            <a:r>
              <a:rPr lang="en-GB" altLang="el-GR" b="1" u="sng" dirty="0" smtClean="0">
                <a:solidFill>
                  <a:srgbClr val="99FFCC"/>
                </a:solidFill>
              </a:rPr>
              <a:t> </a:t>
            </a:r>
            <a:r>
              <a:rPr lang="en-GB" altLang="el-GR" b="1" u="sng" dirty="0" err="1" smtClean="0">
                <a:solidFill>
                  <a:srgbClr val="99FFCC"/>
                </a:solidFill>
              </a:rPr>
              <a:t>διαγλωσσικές</a:t>
            </a:r>
            <a:r>
              <a:rPr lang="en-GB" altLang="el-GR" b="1" u="sng" dirty="0" smtClean="0">
                <a:solidFill>
                  <a:srgbClr val="99FFCC"/>
                </a:solidFill>
              </a:rPr>
              <a:t> </a:t>
            </a:r>
            <a:r>
              <a:rPr lang="en-GB" altLang="el-GR" b="1" u="sng" dirty="0" err="1" smtClean="0">
                <a:solidFill>
                  <a:srgbClr val="99FFCC"/>
                </a:solidFill>
              </a:rPr>
              <a:t>διαφορές</a:t>
            </a:r>
            <a:r>
              <a:rPr lang="el-GR" altLang="el-GR" b="1" u="sng" dirty="0" smtClean="0">
                <a:solidFill>
                  <a:srgbClr val="99FFCC"/>
                </a:solidFill>
              </a:rPr>
              <a:t> </a:t>
            </a:r>
          </a:p>
          <a:p>
            <a:pPr algn="ctr" eaLnBrk="1" hangingPunct="1">
              <a:lnSpc>
                <a:spcPct val="80000"/>
              </a:lnSpc>
              <a:spcBef>
                <a:spcPts val="5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u="sng" dirty="0" smtClean="0">
                <a:solidFill>
                  <a:srgbClr val="99FFCC"/>
                </a:solidFill>
              </a:rPr>
              <a:t>στους </a:t>
            </a:r>
            <a:r>
              <a:rPr lang="el-GR" altLang="el-GR" b="1" u="sng" dirty="0" err="1" smtClean="0">
                <a:solidFill>
                  <a:srgbClr val="99FFCC"/>
                </a:solidFill>
              </a:rPr>
              <a:t>φωνοτακτικούς</a:t>
            </a:r>
            <a:r>
              <a:rPr lang="el-GR" altLang="el-GR" b="1" u="sng" dirty="0" smtClean="0">
                <a:solidFill>
                  <a:srgbClr val="99FFCC"/>
                </a:solidFill>
              </a:rPr>
              <a:t> κανόνες</a:t>
            </a:r>
            <a:r>
              <a:rPr lang="en-GB" altLang="el-GR" b="1" u="sng" dirty="0" smtClean="0">
                <a:solidFill>
                  <a:srgbClr val="99FFCC"/>
                </a:solidFill>
              </a:rPr>
              <a:t>,</a:t>
            </a:r>
            <a:endParaRPr lang="el-GR" altLang="el-GR" b="1" u="sng" dirty="0" smtClean="0">
              <a:solidFill>
                <a:srgbClr val="99FFCC"/>
              </a:solidFill>
            </a:endParaRPr>
          </a:p>
          <a:p>
            <a:pPr algn="ctr" eaLnBrk="1" hangingPunct="1">
              <a:lnSpc>
                <a:spcPct val="80000"/>
              </a:lnSpc>
              <a:spcBef>
                <a:spcPts val="5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u="sng" dirty="0" smtClean="0">
                <a:solidFill>
                  <a:srgbClr val="99FFCC"/>
                </a:solidFill>
              </a:rPr>
              <a:t> </a:t>
            </a:r>
            <a:r>
              <a:rPr lang="en-GB" altLang="el-GR" b="1" u="sng" dirty="0" err="1" smtClean="0">
                <a:solidFill>
                  <a:srgbClr val="99FFCC"/>
                </a:solidFill>
              </a:rPr>
              <a:t>κάποιες</a:t>
            </a:r>
            <a:r>
              <a:rPr lang="en-GB" altLang="el-GR" b="1" u="sng" dirty="0" smtClean="0">
                <a:solidFill>
                  <a:srgbClr val="99FFCC"/>
                </a:solidFill>
              </a:rPr>
              <a:t> </a:t>
            </a:r>
            <a:r>
              <a:rPr lang="en-GB" altLang="el-GR" b="1" u="sng" dirty="0" err="1" smtClean="0">
                <a:solidFill>
                  <a:srgbClr val="99FFCC"/>
                </a:solidFill>
              </a:rPr>
              <a:t>κοινές</a:t>
            </a:r>
            <a:r>
              <a:rPr lang="en-GB" altLang="el-GR" b="1" u="sng" dirty="0" smtClean="0">
                <a:solidFill>
                  <a:srgbClr val="99FFCC"/>
                </a:solidFill>
              </a:rPr>
              <a:t> </a:t>
            </a:r>
            <a:r>
              <a:rPr lang="en-GB" altLang="el-GR" b="1" u="sng" dirty="0" err="1" smtClean="0">
                <a:solidFill>
                  <a:srgbClr val="99FFCC"/>
                </a:solidFill>
              </a:rPr>
              <a:t>δυναμικές</a:t>
            </a:r>
            <a:r>
              <a:rPr lang="en-GB" altLang="el-GR" b="1" dirty="0" smtClean="0"/>
              <a:t>: </a:t>
            </a:r>
            <a:endParaRPr lang="el-GR" altLang="el-GR" b="1" dirty="0" smtClean="0"/>
          </a:p>
          <a:p>
            <a:pPr algn="ctr" eaLnBrk="1" hangingPunct="1">
              <a:lnSpc>
                <a:spcPct val="80000"/>
              </a:lnSpc>
              <a:spcBef>
                <a:spcPts val="5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smtClean="0"/>
              <a:t> </a:t>
            </a:r>
            <a:r>
              <a:rPr lang="en-GB" altLang="el-GR" sz="2800" b="1" dirty="0" err="1" smtClean="0"/>
              <a:t>π.χ</a:t>
            </a:r>
            <a:r>
              <a:rPr lang="en-GB" altLang="el-GR" sz="2800" b="1" dirty="0" smtClean="0"/>
              <a:t>.</a:t>
            </a:r>
          </a:p>
          <a:p>
            <a:pPr lvl="1" eaLnBrk="1" hangingPunct="1">
              <a:lnSpc>
                <a:spcPct val="80000"/>
              </a:lnSpc>
              <a:spcBef>
                <a:spcPts val="5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900" b="1" dirty="0" err="1" smtClean="0"/>
              <a:t>το</a:t>
            </a:r>
            <a:r>
              <a:rPr lang="en-GB" altLang="el-GR" sz="2900" b="1" dirty="0" smtClean="0"/>
              <a:t> </a:t>
            </a:r>
            <a:r>
              <a:rPr lang="en-GB" altLang="el-GR" sz="2900" b="1" dirty="0" err="1" smtClean="0">
                <a:solidFill>
                  <a:srgbClr val="FFFF66"/>
                </a:solidFill>
              </a:rPr>
              <a:t>συριστικό</a:t>
            </a:r>
            <a:r>
              <a:rPr lang="en-GB" altLang="el-GR" sz="2900" b="1" dirty="0" smtClean="0">
                <a:solidFill>
                  <a:srgbClr val="FFFF66"/>
                </a:solidFill>
              </a:rPr>
              <a:t> /s/</a:t>
            </a:r>
            <a:r>
              <a:rPr lang="en-GB" altLang="el-GR" sz="2900" b="1" dirty="0" smtClean="0"/>
              <a:t> </a:t>
            </a:r>
            <a:r>
              <a:rPr lang="el-GR" altLang="el-GR" sz="2900" b="1" dirty="0" smtClean="0"/>
              <a:t>βολεύει στο τέλος </a:t>
            </a:r>
            <a:r>
              <a:rPr lang="en-GB" altLang="el-GR" sz="2900" b="1" dirty="0" err="1" smtClean="0"/>
              <a:t>της</a:t>
            </a:r>
            <a:r>
              <a:rPr lang="en-GB" altLang="el-GR" sz="2900" b="1" dirty="0" smtClean="0"/>
              <a:t> </a:t>
            </a:r>
            <a:r>
              <a:rPr lang="en-GB" altLang="el-GR" sz="2900" b="1" dirty="0" err="1" smtClean="0"/>
              <a:t>λέξης</a:t>
            </a:r>
            <a:endParaRPr lang="en-GB" altLang="el-GR" sz="2900" b="1" dirty="0" smtClean="0"/>
          </a:p>
          <a:p>
            <a:pPr lvl="1" eaLnBrk="1" hangingPunct="1">
              <a:lnSpc>
                <a:spcPct val="80000"/>
              </a:lnSpc>
              <a:spcBef>
                <a:spcPts val="5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900" b="1" dirty="0" err="1" smtClean="0"/>
              <a:t>το</a:t>
            </a:r>
            <a:r>
              <a:rPr lang="en-GB" altLang="el-GR" sz="2900" b="1" dirty="0" smtClean="0"/>
              <a:t> </a:t>
            </a:r>
            <a:r>
              <a:rPr lang="en-GB" altLang="el-GR" sz="2900" b="1" dirty="0" err="1" smtClean="0">
                <a:solidFill>
                  <a:srgbClr val="FFFF66"/>
                </a:solidFill>
              </a:rPr>
              <a:t>ηχηρό</a:t>
            </a:r>
            <a:r>
              <a:rPr lang="en-GB" altLang="el-GR" sz="2900" b="1" dirty="0" smtClean="0">
                <a:solidFill>
                  <a:srgbClr val="FFFF66"/>
                </a:solidFill>
              </a:rPr>
              <a:t> /b/</a:t>
            </a:r>
            <a:r>
              <a:rPr lang="en-GB" altLang="el-GR" sz="2900" b="1" dirty="0" smtClean="0"/>
              <a:t> </a:t>
            </a:r>
            <a:r>
              <a:rPr lang="el-GR" altLang="el-GR" sz="2900" b="1" dirty="0" smtClean="0"/>
              <a:t>βολεύει </a:t>
            </a:r>
            <a:r>
              <a:rPr lang="en-GB" altLang="el-GR" sz="2900" b="1" dirty="0" err="1" smtClean="0"/>
              <a:t>στην</a:t>
            </a:r>
            <a:r>
              <a:rPr lang="en-GB" altLang="el-GR" sz="2900" b="1" dirty="0" smtClean="0"/>
              <a:t> </a:t>
            </a:r>
            <a:r>
              <a:rPr lang="en-GB" altLang="el-GR" sz="2900" b="1" dirty="0" err="1" smtClean="0"/>
              <a:t>αρχή</a:t>
            </a:r>
            <a:r>
              <a:rPr lang="en-GB" altLang="el-GR" sz="2900" b="1" dirty="0" smtClean="0"/>
              <a:t> </a:t>
            </a:r>
            <a:r>
              <a:rPr lang="en-GB" altLang="el-GR" sz="2900" b="1" dirty="0" err="1" smtClean="0"/>
              <a:t>και</a:t>
            </a:r>
            <a:r>
              <a:rPr lang="en-GB" altLang="el-GR" sz="2900" b="1" dirty="0" smtClean="0"/>
              <a:t> </a:t>
            </a:r>
            <a:r>
              <a:rPr lang="en-GB" altLang="el-GR" sz="2900" b="1" dirty="0" err="1" smtClean="0"/>
              <a:t>όχι</a:t>
            </a:r>
            <a:r>
              <a:rPr lang="en-GB" altLang="el-GR" sz="2900" b="1" dirty="0" smtClean="0"/>
              <a:t> </a:t>
            </a:r>
            <a:r>
              <a:rPr lang="en-GB" altLang="el-GR" sz="2900" b="1" dirty="0" err="1" smtClean="0"/>
              <a:t>στο</a:t>
            </a:r>
            <a:r>
              <a:rPr lang="en-GB" altLang="el-GR" sz="2900" b="1" dirty="0" smtClean="0"/>
              <a:t> </a:t>
            </a:r>
            <a:r>
              <a:rPr lang="en-GB" altLang="el-GR" sz="2900" b="1" dirty="0" err="1" smtClean="0"/>
              <a:t>τέλος</a:t>
            </a:r>
            <a:r>
              <a:rPr lang="en-GB" altLang="el-GR" sz="2900" b="1" dirty="0" smtClean="0"/>
              <a:t> </a:t>
            </a:r>
            <a:r>
              <a:rPr lang="en-GB" altLang="el-GR" sz="2900" b="1" dirty="0" err="1" smtClean="0"/>
              <a:t>της</a:t>
            </a:r>
            <a:r>
              <a:rPr lang="en-GB" altLang="el-GR" sz="2900" b="1" dirty="0" smtClean="0"/>
              <a:t> </a:t>
            </a:r>
            <a:r>
              <a:rPr lang="en-GB" altLang="el-GR" sz="2900" b="1" dirty="0" err="1" smtClean="0"/>
              <a:t>λέξης</a:t>
            </a:r>
            <a:endParaRPr lang="el-GR" altLang="el-GR" sz="2900" b="1" dirty="0" smtClean="0"/>
          </a:p>
          <a:p>
            <a:pPr lvl="1" eaLnBrk="1" hangingPunct="1">
              <a:lnSpc>
                <a:spcPct val="80000"/>
              </a:lnSpc>
              <a:spcBef>
                <a:spcPts val="5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900" b="1" dirty="0" err="1" smtClean="0"/>
              <a:t>αποφεύγονται</a:t>
            </a:r>
            <a:r>
              <a:rPr lang="en-GB" altLang="el-GR" sz="2900" b="1" dirty="0" smtClean="0"/>
              <a:t> </a:t>
            </a:r>
            <a:r>
              <a:rPr lang="en-GB" altLang="el-GR" sz="2900" b="1" dirty="0" err="1" smtClean="0"/>
              <a:t>τα</a:t>
            </a:r>
            <a:r>
              <a:rPr lang="en-GB" altLang="el-GR" sz="2900" b="1" dirty="0" smtClean="0"/>
              <a:t> </a:t>
            </a:r>
            <a:r>
              <a:rPr lang="en-GB" altLang="el-GR" sz="2900" b="1" dirty="0" err="1" smtClean="0"/>
              <a:t>συμφωνικά</a:t>
            </a:r>
            <a:r>
              <a:rPr lang="en-GB" altLang="el-GR" sz="2900" b="1" dirty="0" smtClean="0"/>
              <a:t> </a:t>
            </a:r>
            <a:r>
              <a:rPr lang="en-GB" altLang="el-GR" sz="2900" b="1" dirty="0" err="1" smtClean="0"/>
              <a:t>συμπλέγματα</a:t>
            </a:r>
            <a:r>
              <a:rPr lang="el-GR" altLang="el-GR" sz="2900" b="1" dirty="0" smtClean="0"/>
              <a:t> τριών και περισσότερων συμφώνων </a:t>
            </a:r>
            <a:r>
              <a:rPr lang="en-GB" altLang="el-GR" sz="2900" b="1" dirty="0" smtClean="0"/>
              <a:t>(</a:t>
            </a:r>
            <a:r>
              <a:rPr lang="en-GB" altLang="el-GR" sz="2900" b="1" dirty="0" err="1" smtClean="0"/>
              <a:t>π.χ</a:t>
            </a:r>
            <a:r>
              <a:rPr lang="en-GB" altLang="el-GR" sz="2900" b="1" dirty="0" smtClean="0"/>
              <a:t>. </a:t>
            </a:r>
            <a:r>
              <a:rPr lang="el-GR" altLang="el-GR" sz="2900" b="1" dirty="0" smtClean="0"/>
              <a:t>συνήθως έως 3 </a:t>
            </a:r>
            <a:r>
              <a:rPr lang="en-GB" altLang="el-GR" sz="2900" b="1" dirty="0" err="1" smtClean="0"/>
              <a:t>στα</a:t>
            </a:r>
            <a:r>
              <a:rPr lang="en-GB" altLang="el-GR" sz="2900" b="1" dirty="0" smtClean="0"/>
              <a:t> </a:t>
            </a:r>
            <a:r>
              <a:rPr lang="en-GB" altLang="el-GR" sz="2900" b="1" dirty="0" err="1" smtClean="0"/>
              <a:t>ελληνικά</a:t>
            </a:r>
            <a:r>
              <a:rPr lang="el-GR" altLang="el-GR" sz="2900" b="1" dirty="0" smtClean="0"/>
              <a:t>, π.χ. </a:t>
            </a:r>
            <a:r>
              <a:rPr lang="el-GR" altLang="el-GR" sz="2900" b="1" dirty="0" smtClean="0">
                <a:solidFill>
                  <a:srgbClr val="FFFF66"/>
                </a:solidFill>
              </a:rPr>
              <a:t>σπρ</a:t>
            </a:r>
            <a:r>
              <a:rPr lang="el-GR" altLang="el-GR" sz="2900" b="1" dirty="0" smtClean="0"/>
              <a:t>ώ</a:t>
            </a:r>
            <a:r>
              <a:rPr lang="el-GR" altLang="el-GR" sz="2900" b="1" dirty="0" smtClean="0">
                <a:solidFill>
                  <a:srgbClr val="FFFF66"/>
                </a:solidFill>
              </a:rPr>
              <a:t>χν</a:t>
            </a:r>
            <a:r>
              <a:rPr lang="el-GR" altLang="el-GR" sz="2900" b="1" dirty="0" smtClean="0"/>
              <a:t>ω</a:t>
            </a:r>
            <a:r>
              <a:rPr lang="en-GB" altLang="el-GR" sz="2900" b="1" dirty="0" smtClean="0"/>
              <a:t>). </a:t>
            </a:r>
            <a:endParaRPr lang="el-GR" altLang="el-GR" sz="2900" b="1" dirty="0" smtClean="0"/>
          </a:p>
          <a:p>
            <a:pPr algn="ctr">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altLang="el-GR" sz="2900" b="1" dirty="0" smtClean="0">
              <a:solidFill>
                <a:srgbClr val="FFFF66"/>
              </a:solidFill>
            </a:endParaRPr>
          </a:p>
          <a:p>
            <a:pPr algn="ctr">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dirty="0" smtClean="0">
                <a:solidFill>
                  <a:srgbClr val="FFFF66"/>
                </a:solidFill>
              </a:rPr>
              <a:t>[Αυτές οι φυσικές τάσεις </a:t>
            </a:r>
          </a:p>
          <a:p>
            <a:pPr algn="ctr">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dirty="0" smtClean="0">
                <a:solidFill>
                  <a:srgbClr val="FFFF66"/>
                </a:solidFill>
              </a:rPr>
              <a:t>επηρεάζουν και τα παιδιά προσχολικής  ηλικίας </a:t>
            </a:r>
          </a:p>
          <a:p>
            <a:pPr algn="ctr">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dirty="0" smtClean="0">
                <a:solidFill>
                  <a:srgbClr val="FFFF66"/>
                </a:solidFill>
              </a:rPr>
              <a:t>εξηγώντας εν μέρει τα λάθη άρθρωσης]</a:t>
            </a:r>
          </a:p>
        </p:txBody>
      </p:sp>
      <p:sp>
        <p:nvSpPr>
          <p:cNvPr id="5427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B9046F25-73E8-46FA-8E31-B00D561FB6FA}" type="slidenum">
              <a:rPr lang="el-GR" altLang="el-GR" sz="1200">
                <a:latin typeface="Arial" panose="020B0604020202020204" pitchFamily="34" charset="0"/>
              </a:rPr>
              <a:pPr>
                <a:spcBef>
                  <a:spcPct val="0"/>
                </a:spcBef>
                <a:buClrTx/>
                <a:buSzTx/>
                <a:buFontTx/>
                <a:buNone/>
              </a:pPr>
              <a:t>20</a:t>
            </a:fld>
            <a:endParaRPr lang="el-GR" altLang="el-GR" sz="1200">
              <a:latin typeface="Arial" panose="020B0604020202020204"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46305973-09EB-494E-97BC-8CB962E06A9E}" type="slidenum">
              <a:rPr lang="el-GR" altLang="el-GR" sz="1200">
                <a:latin typeface="Arial" panose="020B0604020202020204" pitchFamily="34" charset="0"/>
              </a:rPr>
              <a:pPr>
                <a:spcBef>
                  <a:spcPct val="0"/>
                </a:spcBef>
                <a:buClrTx/>
                <a:buSzTx/>
                <a:buFontTx/>
                <a:buNone/>
              </a:pPr>
              <a:t>21</a:t>
            </a:fld>
            <a:endParaRPr lang="el-GR" altLang="el-GR" sz="1200">
              <a:latin typeface="Arial" panose="020B0604020202020204" pitchFamily="34" charset="0"/>
            </a:endParaRPr>
          </a:p>
        </p:txBody>
      </p:sp>
      <p:sp>
        <p:nvSpPr>
          <p:cNvPr id="20481" name="Rectangle 1"/>
          <p:cNvSpPr>
            <a:spLocks noGrp="1" noRot="1" noChangeArrowheads="1"/>
          </p:cNvSpPr>
          <p:nvPr>
            <p:ph type="title"/>
          </p:nvPr>
        </p:nvSpPr>
        <p:spPr>
          <a:xfrm>
            <a:off x="428625" y="0"/>
            <a:ext cx="8232775" cy="836613"/>
          </a:xfrm>
        </p:spPr>
        <p:txBody>
          <a:bodyPr lIns="90000" tIns="46800" rIns="90000" bIns="46800"/>
          <a:lstStyle/>
          <a:p>
            <a:pPr eaLnBrk="1" hangingPunct="1">
              <a:buClr>
                <a:srgbClr val="FFFF00"/>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600" u="sng" smtClean="0">
                <a:solidFill>
                  <a:srgbClr val="FFFF00"/>
                </a:solidFill>
              </a:rPr>
              <a:t>Φαινόμενα προσωδίας</a:t>
            </a:r>
          </a:p>
        </p:txBody>
      </p:sp>
      <p:sp>
        <p:nvSpPr>
          <p:cNvPr id="2" name="Rectangle 2"/>
          <p:cNvSpPr>
            <a:spLocks noGrp="1" noChangeArrowheads="1"/>
          </p:cNvSpPr>
          <p:nvPr>
            <p:ph type="body" idx="1"/>
          </p:nvPr>
        </p:nvSpPr>
        <p:spPr>
          <a:xfrm>
            <a:off x="0" y="990600"/>
            <a:ext cx="9144000" cy="5867400"/>
          </a:xfrm>
        </p:spPr>
        <p:txBody>
          <a:bodyPr lIns="90000" tIns="46800" rIns="90000" bIns="46800"/>
          <a:lstStyle/>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err="1" smtClean="0"/>
              <a:t>Ποια</a:t>
            </a:r>
            <a:r>
              <a:rPr lang="en-GB" altLang="el-GR" sz="2800" b="1" dirty="0" smtClean="0"/>
              <a:t> </a:t>
            </a:r>
            <a:r>
              <a:rPr lang="en-GB" altLang="el-GR" sz="2800" b="1" dirty="0" err="1" smtClean="0"/>
              <a:t>ακριβώς</a:t>
            </a:r>
            <a:r>
              <a:rPr lang="en-GB" altLang="el-GR" sz="2800" b="1" dirty="0" smtClean="0"/>
              <a:t> </a:t>
            </a:r>
            <a:r>
              <a:rPr lang="en-GB" altLang="el-GR" sz="2800" b="1" dirty="0" err="1" smtClean="0"/>
              <a:t>φαινόμενα</a:t>
            </a:r>
            <a:r>
              <a:rPr lang="en-GB" altLang="el-GR" sz="2800" b="1" dirty="0" smtClean="0"/>
              <a:t> </a:t>
            </a:r>
            <a:r>
              <a:rPr lang="en-GB" altLang="el-GR" sz="2800" b="1" dirty="0" err="1" smtClean="0"/>
              <a:t>χρησιμοποιεί</a:t>
            </a:r>
            <a:r>
              <a:rPr lang="en-GB" altLang="el-GR" sz="2800" b="1" dirty="0" smtClean="0"/>
              <a:t> </a:t>
            </a:r>
            <a:r>
              <a:rPr lang="en-GB" altLang="el-GR" sz="2800" b="1" dirty="0" err="1" smtClean="0"/>
              <a:t>μια</a:t>
            </a:r>
            <a:r>
              <a:rPr lang="en-GB" altLang="el-GR" sz="2800" b="1" dirty="0" smtClean="0"/>
              <a:t> </a:t>
            </a:r>
            <a:r>
              <a:rPr lang="en-GB" altLang="el-GR" sz="2800" b="1" dirty="0" err="1" smtClean="0"/>
              <a:t>γλώσσα</a:t>
            </a:r>
            <a:r>
              <a:rPr lang="en-GB" altLang="el-GR" sz="2800" b="1" dirty="0" smtClean="0"/>
              <a:t>:</a:t>
            </a:r>
            <a:r>
              <a:rPr lang="en-GB" altLang="el-GR" sz="2400" b="1" dirty="0" smtClean="0"/>
              <a:t>  </a:t>
            </a:r>
            <a:r>
              <a:rPr lang="en-GB" altLang="el-GR" sz="2400" b="1" dirty="0" err="1" smtClean="0"/>
              <a:t>Π.χ</a:t>
            </a:r>
            <a:r>
              <a:rPr lang="en-GB" altLang="el-GR" sz="2400" b="1" dirty="0" smtClean="0"/>
              <a:t>. </a:t>
            </a:r>
          </a:p>
          <a:p>
            <a:pPr eaLnBrk="1" hangingPunct="1">
              <a:lnSpc>
                <a:spcPct val="9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err="1" smtClean="0">
                <a:solidFill>
                  <a:srgbClr val="99FFCC"/>
                </a:solidFill>
              </a:rPr>
              <a:t>Μουσικός</a:t>
            </a:r>
            <a:r>
              <a:rPr lang="en-GB" altLang="el-GR" sz="2800" b="1" dirty="0" smtClean="0">
                <a:solidFill>
                  <a:srgbClr val="99FFCC"/>
                </a:solidFill>
              </a:rPr>
              <a:t> </a:t>
            </a:r>
            <a:r>
              <a:rPr lang="en-GB" altLang="el-GR" sz="2800" b="1" dirty="0" err="1" smtClean="0">
                <a:solidFill>
                  <a:srgbClr val="99FFCC"/>
                </a:solidFill>
              </a:rPr>
              <a:t>τόνος</a:t>
            </a:r>
            <a:r>
              <a:rPr lang="en-GB" altLang="el-GR" sz="2400" b="1" u="sng" dirty="0" smtClean="0"/>
              <a:t> </a:t>
            </a:r>
            <a:r>
              <a:rPr lang="en-GB" altLang="el-GR" sz="2500" b="1" dirty="0" err="1" smtClean="0"/>
              <a:t>στα</a:t>
            </a:r>
            <a:r>
              <a:rPr lang="en-GB" altLang="el-GR" sz="2500" b="1" dirty="0" smtClean="0"/>
              <a:t> </a:t>
            </a:r>
            <a:r>
              <a:rPr lang="en-GB" altLang="el-GR" sz="2500" b="1" dirty="0" err="1" smtClean="0"/>
              <a:t>κινέζικα</a:t>
            </a:r>
            <a:r>
              <a:rPr lang="en-GB" altLang="el-GR" sz="2500" b="1" dirty="0" smtClean="0"/>
              <a:t> </a:t>
            </a:r>
            <a:r>
              <a:rPr lang="en-GB" altLang="el-GR" sz="2500" b="1" dirty="0" err="1" smtClean="0"/>
              <a:t>και</a:t>
            </a:r>
            <a:r>
              <a:rPr lang="en-GB" altLang="el-GR" sz="2500" b="1" dirty="0" smtClean="0"/>
              <a:t> </a:t>
            </a:r>
            <a:r>
              <a:rPr lang="en-GB" altLang="el-GR" sz="2500" b="1" dirty="0" err="1" smtClean="0"/>
              <a:t>στα</a:t>
            </a:r>
            <a:r>
              <a:rPr lang="en-GB" altLang="el-GR" sz="2500" b="1" dirty="0" smtClean="0"/>
              <a:t> </a:t>
            </a:r>
            <a:r>
              <a:rPr lang="en-GB" altLang="el-GR" sz="2500" b="1" dirty="0" err="1" smtClean="0"/>
              <a:t>αρχαία</a:t>
            </a:r>
            <a:r>
              <a:rPr lang="en-GB" altLang="el-GR" sz="2500" b="1" dirty="0" smtClean="0"/>
              <a:t> </a:t>
            </a:r>
            <a:r>
              <a:rPr lang="en-GB" altLang="el-GR" sz="2500" b="1" dirty="0" err="1" smtClean="0"/>
              <a:t>ελληνικά</a:t>
            </a:r>
            <a:r>
              <a:rPr lang="en-GB" altLang="el-GR" sz="2500" b="1" dirty="0" smtClean="0"/>
              <a:t> </a:t>
            </a:r>
            <a:r>
              <a:rPr lang="en-GB" altLang="el-GR" sz="2500" b="1" dirty="0" err="1" smtClean="0"/>
              <a:t>αλλά</a:t>
            </a:r>
            <a:r>
              <a:rPr lang="en-GB" altLang="el-GR" sz="2500" b="1" dirty="0" smtClean="0"/>
              <a:t> </a:t>
            </a:r>
            <a:r>
              <a:rPr lang="en-GB" altLang="el-GR" sz="2500" b="1" dirty="0" err="1" smtClean="0"/>
              <a:t>όχι</a:t>
            </a:r>
            <a:r>
              <a:rPr lang="en-GB" altLang="el-GR" sz="2500" b="1" dirty="0" smtClean="0"/>
              <a:t> </a:t>
            </a:r>
            <a:r>
              <a:rPr lang="en-GB" altLang="el-GR" sz="2500" b="1" dirty="0" err="1" smtClean="0"/>
              <a:t>στα</a:t>
            </a:r>
            <a:r>
              <a:rPr lang="en-GB" altLang="el-GR" sz="2500" b="1" dirty="0" smtClean="0"/>
              <a:t> </a:t>
            </a:r>
            <a:r>
              <a:rPr lang="en-GB" altLang="el-GR" sz="2500" b="1" dirty="0" err="1" smtClean="0"/>
              <a:t>νέα</a:t>
            </a:r>
            <a:r>
              <a:rPr lang="en-GB" altLang="el-GR" sz="2500" b="1" dirty="0" smtClean="0"/>
              <a:t> </a:t>
            </a:r>
            <a:r>
              <a:rPr lang="en-GB" altLang="el-GR" sz="2500" b="1" dirty="0" err="1" smtClean="0"/>
              <a:t>ελληνικά</a:t>
            </a:r>
            <a:r>
              <a:rPr lang="en-GB" altLang="el-GR" sz="2500" b="1" dirty="0" smtClean="0"/>
              <a:t> </a:t>
            </a:r>
            <a:r>
              <a:rPr lang="en-GB" altLang="el-GR" sz="2500" b="1" dirty="0" err="1" smtClean="0"/>
              <a:t>και</a:t>
            </a:r>
            <a:r>
              <a:rPr lang="en-GB" altLang="el-GR" sz="2500" b="1" dirty="0" smtClean="0"/>
              <a:t> </a:t>
            </a:r>
            <a:r>
              <a:rPr lang="en-GB" altLang="el-GR" sz="2500" b="1" dirty="0" err="1" smtClean="0"/>
              <a:t>άλλες</a:t>
            </a:r>
            <a:r>
              <a:rPr lang="en-GB" altLang="el-GR" sz="2500" b="1" dirty="0" smtClean="0"/>
              <a:t> </a:t>
            </a:r>
            <a:r>
              <a:rPr lang="en-GB" altLang="el-GR" sz="2500" b="1" dirty="0" err="1" smtClean="0"/>
              <a:t>ευρωπαϊκές</a:t>
            </a:r>
            <a:r>
              <a:rPr lang="en-GB" altLang="el-GR" sz="2500" b="1" dirty="0" smtClean="0"/>
              <a:t> </a:t>
            </a:r>
            <a:r>
              <a:rPr lang="en-GB" altLang="el-GR" sz="2500" b="1" dirty="0" err="1" smtClean="0"/>
              <a:t>γλώσσες</a:t>
            </a:r>
            <a:r>
              <a:rPr lang="el-GR" altLang="el-GR" sz="2500" b="1" dirty="0" smtClean="0"/>
              <a:t>. Π</a:t>
            </a:r>
            <a:r>
              <a:rPr lang="en-GB" altLang="el-GR" sz="2500" b="1" dirty="0" smtClean="0"/>
              <a:t>.χ. </a:t>
            </a:r>
            <a:r>
              <a:rPr lang="en-GB" altLang="el-GR" sz="2500" b="1" dirty="0" err="1" smtClean="0"/>
              <a:t>συλλαβή</a:t>
            </a:r>
            <a:r>
              <a:rPr lang="en-GB" altLang="el-GR" sz="2500" b="1" dirty="0" smtClean="0"/>
              <a:t> </a:t>
            </a:r>
            <a:r>
              <a:rPr lang="en-GB" altLang="el-GR" sz="2500" b="1" i="1" dirty="0" smtClean="0"/>
              <a:t>ma</a:t>
            </a:r>
            <a:r>
              <a:rPr lang="en-GB" altLang="el-GR" sz="2500" b="1" dirty="0" smtClean="0"/>
              <a:t> </a:t>
            </a:r>
            <a:r>
              <a:rPr lang="en-GB" altLang="el-GR" sz="2500" b="1" dirty="0" err="1" smtClean="0"/>
              <a:t>στα</a:t>
            </a:r>
            <a:r>
              <a:rPr lang="en-GB" altLang="el-GR" sz="2500" b="1" dirty="0" smtClean="0"/>
              <a:t> </a:t>
            </a:r>
            <a:r>
              <a:rPr lang="en-GB" altLang="el-GR" sz="2500" b="1" dirty="0" err="1" smtClean="0"/>
              <a:t>κινέζικα</a:t>
            </a:r>
            <a:r>
              <a:rPr lang="el-GR" altLang="el-GR" sz="2500" b="1" dirty="0" smtClean="0"/>
              <a:t> ισοδυναμεί με 4</a:t>
            </a:r>
            <a:r>
              <a:rPr lang="en-GB" altLang="el-GR" sz="2500" b="1" dirty="0" smtClean="0"/>
              <a:t> </a:t>
            </a:r>
            <a:r>
              <a:rPr lang="en-GB" altLang="el-GR" sz="2500" b="1" dirty="0" err="1" smtClean="0"/>
              <a:t>διαφορετικές</a:t>
            </a:r>
            <a:r>
              <a:rPr lang="en-GB" altLang="el-GR" sz="2500" b="1" dirty="0" smtClean="0"/>
              <a:t> </a:t>
            </a:r>
            <a:r>
              <a:rPr lang="en-GB" altLang="el-GR" sz="2500" b="1" dirty="0" err="1" smtClean="0"/>
              <a:t>λέξεις</a:t>
            </a:r>
            <a:r>
              <a:rPr lang="en-GB" altLang="el-GR" sz="2500" b="1" dirty="0" smtClean="0"/>
              <a:t> </a:t>
            </a:r>
            <a:r>
              <a:rPr lang="en-GB" altLang="el-GR" sz="2500" b="1" dirty="0" err="1" smtClean="0"/>
              <a:t>ανάλογα</a:t>
            </a:r>
            <a:r>
              <a:rPr lang="en-GB" altLang="el-GR" sz="2500" b="1" dirty="0" smtClean="0"/>
              <a:t> </a:t>
            </a:r>
            <a:r>
              <a:rPr lang="en-GB" altLang="el-GR" sz="2500" b="1" dirty="0" err="1" smtClean="0"/>
              <a:t>με</a:t>
            </a:r>
            <a:r>
              <a:rPr lang="en-GB" altLang="el-GR" sz="2500" b="1" dirty="0" smtClean="0"/>
              <a:t> </a:t>
            </a:r>
            <a:r>
              <a:rPr lang="en-GB" altLang="el-GR" sz="2500" b="1" dirty="0" err="1" smtClean="0"/>
              <a:t>το</a:t>
            </a:r>
            <a:r>
              <a:rPr lang="en-GB" altLang="el-GR" sz="2500" b="1" dirty="0" smtClean="0"/>
              <a:t> </a:t>
            </a:r>
            <a:r>
              <a:rPr lang="en-GB" altLang="el-GR" sz="2500" b="1" dirty="0" err="1" smtClean="0"/>
              <a:t>αν</a:t>
            </a:r>
            <a:r>
              <a:rPr lang="en-GB" altLang="el-GR" sz="2500" b="1" dirty="0" smtClean="0"/>
              <a:t> </a:t>
            </a:r>
            <a:r>
              <a:rPr lang="en-GB" altLang="el-GR" sz="2500" b="1" dirty="0" err="1" smtClean="0"/>
              <a:t>αν</a:t>
            </a:r>
            <a:r>
              <a:rPr lang="el-GR" altLang="el-GR" sz="2500" b="1" dirty="0" err="1" smtClean="0"/>
              <a:t>εβαίνει</a:t>
            </a:r>
            <a:r>
              <a:rPr lang="el-GR" altLang="el-GR" sz="2500" b="1" dirty="0" smtClean="0"/>
              <a:t> </a:t>
            </a:r>
            <a:r>
              <a:rPr lang="en-GB" altLang="el-GR" sz="2500" b="1" dirty="0" smtClean="0"/>
              <a:t>ή </a:t>
            </a:r>
            <a:r>
              <a:rPr lang="el-GR" altLang="el-GR" sz="2500" b="1" dirty="0" smtClean="0"/>
              <a:t>πέφτει </a:t>
            </a:r>
            <a:r>
              <a:rPr lang="en-GB" altLang="el-GR" sz="2500" b="1" dirty="0" smtClean="0"/>
              <a:t>ο </a:t>
            </a:r>
            <a:r>
              <a:rPr lang="el-GR" altLang="el-GR" sz="2500" b="1" dirty="0" smtClean="0"/>
              <a:t>επιτονισμός </a:t>
            </a:r>
            <a:r>
              <a:rPr lang="en-GB" altLang="el-GR" sz="2500" b="1" dirty="0" err="1" smtClean="0"/>
              <a:t>της</a:t>
            </a:r>
            <a:r>
              <a:rPr lang="en-GB" altLang="el-GR" sz="2500" b="1" dirty="0" smtClean="0"/>
              <a:t> </a:t>
            </a:r>
            <a:r>
              <a:rPr lang="en-GB" altLang="el-GR" sz="2500" b="1" dirty="0" err="1" smtClean="0"/>
              <a:t>φωνής</a:t>
            </a:r>
            <a:r>
              <a:rPr lang="el-GR" altLang="el-GR" sz="2500" b="1" dirty="0" smtClean="0"/>
              <a:t>.</a:t>
            </a:r>
            <a:endParaRPr lang="en-GB" altLang="el-GR" sz="2500" b="1" dirty="0" smtClean="0"/>
          </a:p>
          <a:p>
            <a:pPr eaLnBrk="1" hangingPunct="1">
              <a:lnSpc>
                <a:spcPct val="9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err="1" smtClean="0">
                <a:solidFill>
                  <a:srgbClr val="99FFCC"/>
                </a:solidFill>
              </a:rPr>
              <a:t>Τονισμός</a:t>
            </a:r>
            <a:r>
              <a:rPr lang="en-GB" altLang="el-GR" sz="2800" b="1" dirty="0" smtClean="0">
                <a:solidFill>
                  <a:srgbClr val="99FFCC"/>
                </a:solidFill>
              </a:rPr>
              <a:t> </a:t>
            </a:r>
            <a:r>
              <a:rPr lang="en-GB" altLang="el-GR" sz="2800" b="1" dirty="0" err="1" smtClean="0">
                <a:solidFill>
                  <a:srgbClr val="99FFCC"/>
                </a:solidFill>
              </a:rPr>
              <a:t>λέξεων</a:t>
            </a:r>
            <a:r>
              <a:rPr lang="en-GB" altLang="el-GR" sz="2400" b="1" u="sng" dirty="0" smtClean="0">
                <a:solidFill>
                  <a:srgbClr val="99FFCC"/>
                </a:solidFill>
              </a:rPr>
              <a:t> (</a:t>
            </a:r>
            <a:r>
              <a:rPr lang="el-GR" altLang="el-GR" sz="2400" b="1" u="sng" dirty="0" smtClean="0">
                <a:solidFill>
                  <a:srgbClr val="99FFCC"/>
                </a:solidFill>
              </a:rPr>
              <a:t>ή</a:t>
            </a:r>
            <a:r>
              <a:rPr lang="en-GB" altLang="el-GR" sz="2400" b="1" u="sng" dirty="0" smtClean="0">
                <a:solidFill>
                  <a:srgbClr val="99FFCC"/>
                </a:solidFill>
              </a:rPr>
              <a:t> </a:t>
            </a:r>
            <a:r>
              <a:rPr lang="en-GB" altLang="el-GR" sz="2400" b="1" u="sng" dirty="0" err="1" smtClean="0">
                <a:solidFill>
                  <a:srgbClr val="99FFCC"/>
                </a:solidFill>
              </a:rPr>
              <a:t>δυναμικός</a:t>
            </a:r>
            <a:r>
              <a:rPr lang="en-GB" altLang="el-GR" sz="2400" b="1" u="sng" dirty="0" smtClean="0">
                <a:solidFill>
                  <a:srgbClr val="99FFCC"/>
                </a:solidFill>
              </a:rPr>
              <a:t> </a:t>
            </a:r>
            <a:r>
              <a:rPr lang="en-GB" altLang="el-GR" sz="2400" b="1" u="sng" dirty="0" err="1" smtClean="0">
                <a:solidFill>
                  <a:srgbClr val="99FFCC"/>
                </a:solidFill>
              </a:rPr>
              <a:t>τόνος</a:t>
            </a:r>
            <a:r>
              <a:rPr lang="el-GR" altLang="el-GR" sz="2400" b="1" u="sng" dirty="0" smtClean="0">
                <a:solidFill>
                  <a:srgbClr val="99FFCC"/>
                </a:solidFill>
              </a:rPr>
              <a:t>)</a:t>
            </a:r>
            <a:r>
              <a:rPr lang="en-GB" altLang="el-GR" sz="2400" b="1" u="sng" dirty="0" smtClean="0"/>
              <a:t> </a:t>
            </a:r>
            <a:r>
              <a:rPr lang="en-GB" altLang="el-GR" sz="2500" b="1" dirty="0" err="1" smtClean="0"/>
              <a:t>σημαντικός</a:t>
            </a:r>
            <a:r>
              <a:rPr lang="en-GB" altLang="el-GR" sz="2500" b="1" dirty="0" smtClean="0"/>
              <a:t> </a:t>
            </a:r>
            <a:r>
              <a:rPr lang="en-GB" altLang="el-GR" sz="2500" b="1" dirty="0" err="1" smtClean="0"/>
              <a:t>στα</a:t>
            </a:r>
            <a:r>
              <a:rPr lang="en-GB" altLang="el-GR" sz="2500" b="1" dirty="0" smtClean="0"/>
              <a:t> </a:t>
            </a:r>
            <a:r>
              <a:rPr lang="en-GB" altLang="el-GR" sz="2500" b="1" dirty="0" err="1" smtClean="0"/>
              <a:t>ελληνικά</a:t>
            </a:r>
            <a:r>
              <a:rPr lang="el-GR" altLang="el-GR" sz="2500" b="1" dirty="0" smtClean="0"/>
              <a:t> (με αλλαγή θέσης αλλάζει το νόημα, δηλ. η λέξη):</a:t>
            </a:r>
            <a:r>
              <a:rPr lang="en-GB" altLang="el-GR" sz="2500" b="1" dirty="0" smtClean="0"/>
              <a:t> </a:t>
            </a:r>
            <a:endParaRPr lang="el-GR" altLang="el-GR" sz="2500" b="1" dirty="0" smtClean="0"/>
          </a:p>
          <a:p>
            <a:pPr lvl="2" eaLnBrk="1" hangingPunct="1">
              <a:lnSpc>
                <a:spcPct val="9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500" b="1" dirty="0" smtClean="0"/>
              <a:t>π</a:t>
            </a:r>
            <a:r>
              <a:rPr lang="el-GR" altLang="el-GR" sz="2500" b="1" dirty="0" smtClean="0"/>
              <a:t>.</a:t>
            </a:r>
            <a:r>
              <a:rPr lang="en-GB" altLang="el-GR" sz="2500" b="1" dirty="0" smtClean="0"/>
              <a:t>χ.  </a:t>
            </a:r>
            <a:r>
              <a:rPr lang="en-GB" altLang="el-GR" sz="2500" b="1" dirty="0" smtClean="0">
                <a:solidFill>
                  <a:srgbClr val="FFFF66"/>
                </a:solidFill>
              </a:rPr>
              <a:t>/</a:t>
            </a:r>
            <a:r>
              <a:rPr lang="en-GB" altLang="el-GR" sz="2500" b="1" i="1" dirty="0" err="1" smtClean="0">
                <a:solidFill>
                  <a:srgbClr val="FFFF66"/>
                </a:solidFill>
              </a:rPr>
              <a:t>γlίfo</a:t>
            </a:r>
            <a:r>
              <a:rPr lang="en-GB" altLang="el-GR" sz="2500" b="1" dirty="0" smtClean="0">
                <a:solidFill>
                  <a:srgbClr val="FFFF66"/>
                </a:solidFill>
              </a:rPr>
              <a:t>/ - /</a:t>
            </a:r>
            <a:r>
              <a:rPr lang="en-GB" altLang="el-GR" sz="2500" b="1" i="1" dirty="0" err="1" smtClean="0">
                <a:solidFill>
                  <a:srgbClr val="FFFF66"/>
                </a:solidFill>
              </a:rPr>
              <a:t>γlifό</a:t>
            </a:r>
            <a:r>
              <a:rPr lang="el-GR" altLang="el-GR" sz="2500" b="1" i="1" dirty="0" smtClean="0">
                <a:solidFill>
                  <a:srgbClr val="FFFF66"/>
                </a:solidFill>
              </a:rPr>
              <a:t>/  (= γλύφω / γλυφό)</a:t>
            </a:r>
          </a:p>
          <a:p>
            <a:pPr lvl="2" eaLnBrk="1" hangingPunct="1">
              <a:lnSpc>
                <a:spcPct val="9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500" b="1" i="1" dirty="0" smtClean="0">
                <a:solidFill>
                  <a:srgbClr val="FFFF66"/>
                </a:solidFill>
              </a:rPr>
              <a:t>    	  </a:t>
            </a:r>
            <a:r>
              <a:rPr lang="en-GB" altLang="el-GR" sz="2500" b="1" i="1" dirty="0" smtClean="0">
                <a:solidFill>
                  <a:srgbClr val="FFFF66"/>
                </a:solidFill>
              </a:rPr>
              <a:t>/</a:t>
            </a:r>
            <a:r>
              <a:rPr lang="en-GB" altLang="el-GR" sz="2500" b="1" i="1" dirty="0" err="1" smtClean="0">
                <a:solidFill>
                  <a:srgbClr val="FFFF66"/>
                </a:solidFill>
              </a:rPr>
              <a:t>métro</a:t>
            </a:r>
            <a:r>
              <a:rPr lang="el-GR" altLang="el-GR" sz="2500" b="1" i="1" dirty="0" smtClean="0">
                <a:solidFill>
                  <a:srgbClr val="FFFF66"/>
                </a:solidFill>
              </a:rPr>
              <a:t>/</a:t>
            </a:r>
            <a:r>
              <a:rPr lang="en-GB" altLang="el-GR" sz="2500" b="1" i="1" dirty="0" smtClean="0">
                <a:solidFill>
                  <a:srgbClr val="FFFF66"/>
                </a:solidFill>
              </a:rPr>
              <a:t>-</a:t>
            </a:r>
            <a:r>
              <a:rPr lang="el-GR" altLang="el-GR" sz="2500" b="1" i="1" dirty="0" smtClean="0">
                <a:solidFill>
                  <a:srgbClr val="FFFF66"/>
                </a:solidFill>
              </a:rPr>
              <a:t>/</a:t>
            </a:r>
            <a:r>
              <a:rPr lang="en-GB" altLang="el-GR" sz="2500" b="1" i="1" dirty="0" err="1" smtClean="0">
                <a:solidFill>
                  <a:srgbClr val="FFFF66"/>
                </a:solidFill>
              </a:rPr>
              <a:t>metró</a:t>
            </a:r>
            <a:r>
              <a:rPr lang="el-GR" altLang="el-GR" sz="2500" b="1" i="1" dirty="0" smtClean="0">
                <a:solidFill>
                  <a:srgbClr val="FFFF66"/>
                </a:solidFill>
              </a:rPr>
              <a:t>/  (= μέτρο /μετρό /μετρώ)</a:t>
            </a:r>
            <a:endParaRPr lang="en-GB" altLang="el-GR" sz="2500" b="1" i="1" dirty="0" smtClean="0">
              <a:solidFill>
                <a:srgbClr val="FFFF66"/>
              </a:solidFill>
            </a:endParaRPr>
          </a:p>
          <a:p>
            <a:pPr lvl="1" eaLnBrk="1" hangingPunct="1">
              <a:lnSpc>
                <a:spcPct val="90000"/>
              </a:lnSpc>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500" b="1" u="sng" dirty="0" err="1" smtClean="0"/>
              <a:t>Συνήθειες</a:t>
            </a:r>
            <a:r>
              <a:rPr lang="en-GB" altLang="el-GR" sz="2500" b="1" u="sng" dirty="0" smtClean="0"/>
              <a:t> </a:t>
            </a:r>
            <a:r>
              <a:rPr lang="en-GB" altLang="el-GR" sz="2500" b="1" u="sng" dirty="0" err="1" smtClean="0"/>
              <a:t>τονισμού</a:t>
            </a:r>
            <a:r>
              <a:rPr lang="en-GB" altLang="el-GR" sz="2500" b="1" u="sng" dirty="0" smtClean="0"/>
              <a:t> </a:t>
            </a:r>
            <a:r>
              <a:rPr lang="en-GB" altLang="el-GR" sz="2500" b="1" u="sng" dirty="0" err="1" smtClean="0"/>
              <a:t>διαφέρουν</a:t>
            </a:r>
            <a:r>
              <a:rPr lang="en-GB" altLang="el-GR" sz="2500" b="1" u="sng" dirty="0" smtClean="0"/>
              <a:t> </a:t>
            </a:r>
            <a:r>
              <a:rPr lang="en-GB" altLang="el-GR" sz="2500" b="1" u="sng" dirty="0" err="1" smtClean="0"/>
              <a:t>ανά</a:t>
            </a:r>
            <a:r>
              <a:rPr lang="en-GB" altLang="el-GR" sz="2500" b="1" u="sng" dirty="0" smtClean="0"/>
              <a:t> </a:t>
            </a:r>
            <a:r>
              <a:rPr lang="en-GB" altLang="el-GR" sz="2500" b="1" u="sng" dirty="0" err="1" smtClean="0"/>
              <a:t>γλώσσα</a:t>
            </a:r>
            <a:r>
              <a:rPr lang="en-GB" altLang="el-GR" sz="2500" b="1" dirty="0" smtClean="0"/>
              <a:t>: </a:t>
            </a:r>
            <a:r>
              <a:rPr lang="en-GB" altLang="el-GR" sz="2500" b="1" dirty="0" err="1" smtClean="0"/>
              <a:t>π.χ</a:t>
            </a:r>
            <a:r>
              <a:rPr lang="en-GB" altLang="el-GR" sz="2500" b="1" dirty="0" smtClean="0"/>
              <a:t>. </a:t>
            </a:r>
            <a:r>
              <a:rPr lang="en-GB" altLang="el-GR" sz="2500" b="1" dirty="0" err="1" smtClean="0"/>
              <a:t>πάντα</a:t>
            </a:r>
            <a:r>
              <a:rPr lang="en-GB" altLang="el-GR" sz="2500" b="1" dirty="0" smtClean="0"/>
              <a:t> </a:t>
            </a:r>
            <a:r>
              <a:rPr lang="en-GB" altLang="el-GR" sz="2500" b="1" dirty="0" err="1" smtClean="0"/>
              <a:t>στη</a:t>
            </a:r>
            <a:r>
              <a:rPr lang="en-GB" altLang="el-GR" sz="2500" b="1" dirty="0" smtClean="0"/>
              <a:t> </a:t>
            </a:r>
            <a:r>
              <a:rPr lang="en-GB" altLang="el-GR" sz="2500" b="1" dirty="0" err="1" smtClean="0"/>
              <a:t>λήγουσα</a:t>
            </a:r>
            <a:r>
              <a:rPr lang="en-GB" altLang="el-GR" sz="2500" b="1" dirty="0" smtClean="0"/>
              <a:t> </a:t>
            </a:r>
            <a:r>
              <a:rPr lang="en-GB" altLang="el-GR" sz="2500" b="1" dirty="0" err="1" smtClean="0"/>
              <a:t>στα</a:t>
            </a:r>
            <a:r>
              <a:rPr lang="en-GB" altLang="el-GR" sz="2500" b="1" dirty="0" smtClean="0"/>
              <a:t> </a:t>
            </a:r>
            <a:r>
              <a:rPr lang="en-GB" altLang="el-GR" sz="2500" b="1" dirty="0" err="1" smtClean="0"/>
              <a:t>γαλλικά</a:t>
            </a:r>
            <a:r>
              <a:rPr lang="en-GB" altLang="el-GR" sz="2500" b="1" dirty="0" smtClean="0"/>
              <a:t>, </a:t>
            </a:r>
            <a:r>
              <a:rPr lang="el-GR" altLang="el-GR" sz="2500" b="1" dirty="0" smtClean="0"/>
              <a:t>στην πρώτη συλλαβή στα τσέχικα, </a:t>
            </a:r>
            <a:r>
              <a:rPr lang="en-GB" altLang="el-GR" sz="2500" b="1" dirty="0" smtClean="0"/>
              <a:t> </a:t>
            </a:r>
            <a:r>
              <a:rPr lang="en-GB" altLang="el-GR" sz="2500" b="1" dirty="0" err="1" smtClean="0"/>
              <a:t>συνηθέστερος</a:t>
            </a:r>
            <a:r>
              <a:rPr lang="en-GB" altLang="el-GR" sz="2500" b="1" dirty="0" smtClean="0"/>
              <a:t> </a:t>
            </a:r>
            <a:r>
              <a:rPr lang="en-GB" altLang="el-GR" sz="2500" b="1" dirty="0" err="1" smtClean="0"/>
              <a:t>στην</a:t>
            </a:r>
            <a:r>
              <a:rPr lang="en-GB" altLang="el-GR" sz="2500" b="1" dirty="0" smtClean="0"/>
              <a:t> </a:t>
            </a:r>
            <a:r>
              <a:rPr lang="en-GB" altLang="el-GR" sz="2500" b="1" dirty="0" err="1" smtClean="0"/>
              <a:t>παραλήγουσα</a:t>
            </a:r>
            <a:r>
              <a:rPr lang="en-GB" altLang="el-GR" sz="2500" b="1" dirty="0" smtClean="0"/>
              <a:t> </a:t>
            </a:r>
            <a:r>
              <a:rPr lang="en-GB" altLang="el-GR" sz="2500" b="1" dirty="0" err="1" smtClean="0"/>
              <a:t>στα</a:t>
            </a:r>
            <a:r>
              <a:rPr lang="en-GB" altLang="el-GR" sz="2500" b="1" dirty="0" smtClean="0"/>
              <a:t> </a:t>
            </a:r>
            <a:r>
              <a:rPr lang="en-GB" altLang="el-GR" sz="2500" b="1" dirty="0" err="1" smtClean="0"/>
              <a:t>αγγλικά</a:t>
            </a:r>
            <a:r>
              <a:rPr lang="en-GB" altLang="el-GR" sz="2500" b="1" dirty="0" smtClean="0"/>
              <a:t>, </a:t>
            </a:r>
            <a:r>
              <a:rPr lang="en-GB" altLang="el-GR" sz="2500" b="1" dirty="0" err="1" smtClean="0"/>
              <a:t>δυνατός</a:t>
            </a:r>
            <a:r>
              <a:rPr lang="en-GB" altLang="el-GR" sz="2500" b="1" dirty="0" smtClean="0"/>
              <a:t> </a:t>
            </a:r>
            <a:r>
              <a:rPr lang="en-GB" altLang="el-GR" sz="2500" b="1" dirty="0" err="1" smtClean="0"/>
              <a:t>σε</a:t>
            </a:r>
            <a:r>
              <a:rPr lang="en-GB" altLang="el-GR" sz="2500" b="1" dirty="0" smtClean="0"/>
              <a:t> </a:t>
            </a:r>
            <a:r>
              <a:rPr lang="en-GB" altLang="el-GR" sz="2500" b="1" dirty="0" err="1" smtClean="0"/>
              <a:t>λήγουσα</a:t>
            </a:r>
            <a:r>
              <a:rPr lang="en-GB" altLang="el-GR" sz="2500" b="1" dirty="0" smtClean="0"/>
              <a:t>, </a:t>
            </a:r>
            <a:r>
              <a:rPr lang="en-GB" altLang="el-GR" sz="2500" b="1" dirty="0" err="1" smtClean="0"/>
              <a:t>παραλήγουσα</a:t>
            </a:r>
            <a:r>
              <a:rPr lang="el-GR" altLang="el-GR" sz="2500" b="1" dirty="0" smtClean="0"/>
              <a:t> ή</a:t>
            </a:r>
            <a:r>
              <a:rPr lang="en-GB" altLang="el-GR" sz="2500" b="1" dirty="0" smtClean="0"/>
              <a:t> </a:t>
            </a:r>
            <a:r>
              <a:rPr lang="en-GB" altLang="el-GR" sz="2500" b="1" dirty="0" err="1" smtClean="0"/>
              <a:t>προπαραλήγουσα</a:t>
            </a:r>
            <a:r>
              <a:rPr lang="en-GB" altLang="el-GR" sz="2500" b="1" dirty="0" smtClean="0"/>
              <a:t> </a:t>
            </a:r>
            <a:r>
              <a:rPr lang="en-GB" altLang="el-GR" sz="2500" b="1" dirty="0" err="1" smtClean="0"/>
              <a:t>στα</a:t>
            </a:r>
            <a:r>
              <a:rPr lang="en-GB" altLang="el-GR" sz="2500" b="1" dirty="0" smtClean="0"/>
              <a:t> </a:t>
            </a:r>
            <a:r>
              <a:rPr lang="en-GB" altLang="el-GR" sz="2500" b="1" dirty="0" err="1" smtClean="0"/>
              <a:t>ελληνικά</a:t>
            </a:r>
            <a:r>
              <a:rPr lang="el-GR" altLang="el-GR" sz="2500" b="1" dirty="0" smtClean="0"/>
              <a:t> (</a:t>
            </a:r>
            <a:r>
              <a:rPr lang="el-GR" altLang="el-GR" sz="2500" b="1" dirty="0" err="1" smtClean="0"/>
              <a:t>τρισυλλαβία</a:t>
            </a:r>
            <a:r>
              <a:rPr lang="el-GR" altLang="el-GR" sz="2500" b="1" dirty="0" smtClean="0"/>
              <a:t>) αλλά συνήθως στις πρώτες δύο,  ακόμη και πριν από προπαραλήγουσα στα ποντιακά (π.χ. επίθετο </a:t>
            </a:r>
            <a:r>
              <a:rPr lang="el-GR" altLang="el-GR" sz="2500" b="1" i="1" dirty="0" err="1" smtClean="0"/>
              <a:t>έμορφεσα</a:t>
            </a:r>
            <a:r>
              <a:rPr lang="el-GR" altLang="el-GR" sz="2500" b="1" dirty="0" smtClean="0"/>
              <a:t>)</a:t>
            </a:r>
            <a:r>
              <a:rPr lang="en-GB" altLang="el-GR" sz="2500" b="1" dirty="0" smtClean="0"/>
              <a:t>.</a:t>
            </a:r>
          </a:p>
          <a:p>
            <a:pP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500" dirty="0"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C142D87-E92C-4182-B559-F3F1AFDF4A8C}" type="slidenum">
              <a:rPr lang="el-GR" altLang="el-GR" sz="1200">
                <a:latin typeface="Arial" panose="020B0604020202020204" pitchFamily="34" charset="0"/>
              </a:rPr>
              <a:pPr>
                <a:spcBef>
                  <a:spcPct val="0"/>
                </a:spcBef>
                <a:buClrTx/>
                <a:buSzTx/>
                <a:buFontTx/>
                <a:buNone/>
              </a:pPr>
              <a:t>22</a:t>
            </a:fld>
            <a:endParaRPr lang="el-GR" altLang="el-GR" sz="1200">
              <a:latin typeface="Arial" panose="020B0604020202020204" pitchFamily="34" charset="0"/>
            </a:endParaRPr>
          </a:p>
        </p:txBody>
      </p:sp>
      <p:sp>
        <p:nvSpPr>
          <p:cNvPr id="21505" name="Rectangle 1"/>
          <p:cNvSpPr>
            <a:spLocks noGrp="1" noRot="1" noChangeArrowheads="1"/>
          </p:cNvSpPr>
          <p:nvPr>
            <p:ph type="title"/>
          </p:nvPr>
        </p:nvSpPr>
        <p:spPr>
          <a:xfrm>
            <a:off x="0" y="0"/>
            <a:ext cx="9144000" cy="1600200"/>
          </a:xfrm>
        </p:spPr>
        <p:txBody>
          <a:bodyPr lIns="90000" tIns="46800" rIns="90000" bIns="46800"/>
          <a:lstStyle/>
          <a:p>
            <a:pPr eaLnBrk="1" hangingPunct="1">
              <a:buClr>
                <a:srgbClr val="FFFF00"/>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200" u="sng" dirty="0" err="1" smtClean="0">
                <a:solidFill>
                  <a:srgbClr val="FFFF00"/>
                </a:solidFill>
              </a:rPr>
              <a:t>Φωνολογική</a:t>
            </a:r>
            <a:r>
              <a:rPr lang="en-GB" altLang="el-GR" sz="3200" u="sng" dirty="0" smtClean="0">
                <a:solidFill>
                  <a:srgbClr val="FFFF00"/>
                </a:solidFill>
              </a:rPr>
              <a:t> </a:t>
            </a:r>
            <a:r>
              <a:rPr lang="en-GB" altLang="el-GR" sz="3200" u="sng" dirty="0" err="1" smtClean="0">
                <a:solidFill>
                  <a:srgbClr val="FFFF00"/>
                </a:solidFill>
              </a:rPr>
              <a:t>ανάλυση</a:t>
            </a:r>
            <a:r>
              <a:rPr lang="en-GB" altLang="el-GR" sz="3200" u="sng" dirty="0" smtClean="0">
                <a:solidFill>
                  <a:srgbClr val="FFFF00"/>
                </a:solidFill>
              </a:rPr>
              <a:t> </a:t>
            </a:r>
            <a:r>
              <a:rPr lang="en-GB" altLang="el-GR" sz="3200" u="sng" dirty="0" err="1" smtClean="0">
                <a:solidFill>
                  <a:srgbClr val="FFFF00"/>
                </a:solidFill>
              </a:rPr>
              <a:t>ομιλίας</a:t>
            </a:r>
            <a:r>
              <a:rPr lang="el-GR" altLang="el-GR" sz="3200" dirty="0" smtClean="0">
                <a:solidFill>
                  <a:srgbClr val="FFFF00"/>
                </a:solidFill>
              </a:rPr>
              <a:t>:</a:t>
            </a:r>
            <a:r>
              <a:rPr lang="en-GB" altLang="el-GR" sz="3200" dirty="0" smtClean="0">
                <a:solidFill>
                  <a:srgbClr val="FFFF00"/>
                </a:solidFill>
              </a:rPr>
              <a:t> </a:t>
            </a:r>
            <a:br>
              <a:rPr lang="en-GB" altLang="el-GR" sz="3200" dirty="0" smtClean="0">
                <a:solidFill>
                  <a:srgbClr val="FFFF00"/>
                </a:solidFill>
              </a:rPr>
            </a:br>
            <a:r>
              <a:rPr lang="el-GR" altLang="el-GR" sz="2800" dirty="0" smtClean="0">
                <a:solidFill>
                  <a:srgbClr val="FFFF00"/>
                </a:solidFill>
              </a:rPr>
              <a:t>δηλ. </a:t>
            </a:r>
            <a:r>
              <a:rPr lang="en-GB" altLang="el-GR" sz="2800" dirty="0" smtClean="0">
                <a:solidFill>
                  <a:srgbClr val="FFFF00"/>
                </a:solidFill>
              </a:rPr>
              <a:t> </a:t>
            </a:r>
            <a:r>
              <a:rPr lang="el-GR" altLang="el-GR" sz="2800" dirty="0" smtClean="0">
                <a:solidFill>
                  <a:srgbClr val="FFFF00"/>
                </a:solidFill>
              </a:rPr>
              <a:t/>
            </a:r>
            <a:br>
              <a:rPr lang="el-GR" altLang="el-GR" sz="2800" dirty="0" smtClean="0">
                <a:solidFill>
                  <a:srgbClr val="FFFF00"/>
                </a:solidFill>
              </a:rPr>
            </a:br>
            <a:r>
              <a:rPr lang="en-GB" altLang="el-GR" sz="2800" u="sng" dirty="0" err="1" smtClean="0">
                <a:solidFill>
                  <a:srgbClr val="FFFF00"/>
                </a:solidFill>
              </a:rPr>
              <a:t>κατάτμηση</a:t>
            </a:r>
            <a:r>
              <a:rPr lang="en-GB" altLang="el-GR" sz="2800" u="sng" dirty="0" smtClean="0">
                <a:solidFill>
                  <a:srgbClr val="FFFF00"/>
                </a:solidFill>
              </a:rPr>
              <a:t> </a:t>
            </a:r>
            <a:r>
              <a:rPr lang="en-GB" altLang="el-GR" sz="2800" u="sng" dirty="0" err="1" smtClean="0">
                <a:solidFill>
                  <a:srgbClr val="FFFF00"/>
                </a:solidFill>
              </a:rPr>
              <a:t>λέξεων</a:t>
            </a:r>
            <a:r>
              <a:rPr lang="en-GB" altLang="el-GR" sz="2800" u="sng" dirty="0" smtClean="0">
                <a:solidFill>
                  <a:srgbClr val="FFFF00"/>
                </a:solidFill>
              </a:rPr>
              <a:t> </a:t>
            </a:r>
            <a:r>
              <a:rPr lang="en-GB" altLang="el-GR" sz="2800" u="sng" dirty="0" err="1" smtClean="0">
                <a:solidFill>
                  <a:srgbClr val="FFFF00"/>
                </a:solidFill>
              </a:rPr>
              <a:t>σε</a:t>
            </a:r>
            <a:r>
              <a:rPr lang="en-GB" altLang="el-GR" sz="2800" u="sng" dirty="0" smtClean="0">
                <a:solidFill>
                  <a:srgbClr val="FFFF00"/>
                </a:solidFill>
              </a:rPr>
              <a:t> </a:t>
            </a:r>
            <a:r>
              <a:rPr lang="en-GB" altLang="el-GR" sz="2800" u="sng" dirty="0" err="1" smtClean="0">
                <a:solidFill>
                  <a:srgbClr val="FFFF00"/>
                </a:solidFill>
              </a:rPr>
              <a:t>συλλαβές</a:t>
            </a:r>
            <a:r>
              <a:rPr lang="en-GB" altLang="el-GR" sz="2800" u="sng" dirty="0" smtClean="0">
                <a:solidFill>
                  <a:srgbClr val="FFFF00"/>
                </a:solidFill>
              </a:rPr>
              <a:t> </a:t>
            </a:r>
            <a:r>
              <a:rPr lang="en-GB" altLang="el-GR" sz="2800" u="sng" dirty="0" err="1" smtClean="0">
                <a:solidFill>
                  <a:srgbClr val="FFFF00"/>
                </a:solidFill>
              </a:rPr>
              <a:t>και</a:t>
            </a:r>
            <a:r>
              <a:rPr lang="en-GB" altLang="el-GR" sz="2800" u="sng" dirty="0" smtClean="0">
                <a:solidFill>
                  <a:srgbClr val="FFFF00"/>
                </a:solidFill>
              </a:rPr>
              <a:t> </a:t>
            </a:r>
            <a:r>
              <a:rPr lang="en-GB" altLang="el-GR" sz="2800" u="sng" dirty="0" err="1" smtClean="0">
                <a:solidFill>
                  <a:srgbClr val="FFFF00"/>
                </a:solidFill>
              </a:rPr>
              <a:t>φωνήματα</a:t>
            </a:r>
            <a:r>
              <a:rPr lang="el-GR" altLang="el-GR" sz="2800" u="sng" dirty="0" smtClean="0">
                <a:solidFill>
                  <a:srgbClr val="FFFF00"/>
                </a:solidFill>
              </a:rPr>
              <a:t> από παιδιά</a:t>
            </a:r>
            <a:r>
              <a:rPr lang="en-GB" altLang="el-GR" sz="2800" b="0" dirty="0" smtClean="0">
                <a:solidFill>
                  <a:srgbClr val="FFFF00"/>
                </a:solidFill>
              </a:rPr>
              <a:t> </a:t>
            </a:r>
          </a:p>
        </p:txBody>
      </p:sp>
      <p:sp>
        <p:nvSpPr>
          <p:cNvPr id="2" name="Rectangle 2"/>
          <p:cNvSpPr>
            <a:spLocks noGrp="1" noChangeArrowheads="1"/>
          </p:cNvSpPr>
          <p:nvPr>
            <p:ph type="body" idx="1"/>
          </p:nvPr>
        </p:nvSpPr>
        <p:spPr>
          <a:xfrm>
            <a:off x="0" y="1628775"/>
            <a:ext cx="9144000" cy="5014913"/>
          </a:xfrm>
        </p:spPr>
        <p:txBody>
          <a:bodyPr lIns="90000" tIns="46800" rIns="90000" bIns="46800"/>
          <a:lstStyle/>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u="sng" dirty="0" err="1" smtClean="0">
                <a:solidFill>
                  <a:srgbClr val="99FFCC"/>
                </a:solidFill>
              </a:rPr>
              <a:t>Θεωρητικά</a:t>
            </a:r>
            <a:r>
              <a:rPr lang="en-GB" altLang="el-GR" sz="2800" b="1" u="sng" dirty="0" smtClean="0">
                <a:solidFill>
                  <a:srgbClr val="99FFCC"/>
                </a:solidFill>
              </a:rPr>
              <a:t> </a:t>
            </a:r>
            <a:r>
              <a:rPr lang="en-GB" altLang="el-GR" sz="2800" b="1" u="sng" dirty="0" err="1" smtClean="0">
                <a:solidFill>
                  <a:srgbClr val="99FFCC"/>
                </a:solidFill>
              </a:rPr>
              <a:t>δύσκολη</a:t>
            </a:r>
            <a:r>
              <a:rPr lang="en-GB" altLang="el-GR" sz="2800" b="1" dirty="0" smtClean="0">
                <a:solidFill>
                  <a:srgbClr val="FFFF00"/>
                </a:solidFill>
              </a:rPr>
              <a:t>,</a:t>
            </a:r>
            <a:r>
              <a:rPr lang="el-GR" altLang="el-GR" sz="2800" b="1" dirty="0" smtClean="0">
                <a:solidFill>
                  <a:srgbClr val="FFFF00"/>
                </a:solidFill>
              </a:rPr>
              <a:t> </a:t>
            </a:r>
            <a:r>
              <a:rPr lang="en-GB" altLang="el-GR" sz="2800" b="1" dirty="0" smtClean="0">
                <a:solidFill>
                  <a:srgbClr val="FFFF00"/>
                </a:solidFill>
              </a:rPr>
              <a:t> </a:t>
            </a:r>
            <a:r>
              <a:rPr lang="en-GB" altLang="el-GR" sz="2800" b="1" dirty="0" err="1" smtClean="0">
                <a:solidFill>
                  <a:srgbClr val="FFFF00"/>
                </a:solidFill>
              </a:rPr>
              <a:t>γιατί</a:t>
            </a:r>
            <a:r>
              <a:rPr lang="en-GB" altLang="el-GR" sz="2800" b="1" dirty="0" smtClean="0">
                <a:solidFill>
                  <a:srgbClr val="FFFF00"/>
                </a:solidFill>
              </a:rPr>
              <a:t>  </a:t>
            </a:r>
            <a:r>
              <a:rPr lang="en-GB" altLang="el-GR" sz="2800" b="1" dirty="0" smtClean="0"/>
              <a:t>η </a:t>
            </a:r>
            <a:r>
              <a:rPr lang="en-GB" altLang="el-GR" sz="2800" b="1" dirty="0" err="1" smtClean="0"/>
              <a:t>ομιλία</a:t>
            </a:r>
            <a:r>
              <a:rPr lang="en-GB" altLang="el-GR" sz="2800" b="1" dirty="0" smtClean="0"/>
              <a:t> </a:t>
            </a:r>
            <a:r>
              <a:rPr lang="en-GB" altLang="el-GR" sz="2800" b="1" dirty="0" err="1" smtClean="0"/>
              <a:t>συνεχόμενη</a:t>
            </a:r>
            <a:r>
              <a:rPr lang="en-GB" altLang="el-GR" sz="2800" b="1" dirty="0" smtClean="0"/>
              <a:t> </a:t>
            </a:r>
            <a:r>
              <a:rPr lang="en-GB" altLang="el-GR" sz="2800" b="1" dirty="0" err="1" smtClean="0"/>
              <a:t>ροή</a:t>
            </a:r>
            <a:r>
              <a:rPr lang="en-GB" altLang="el-GR" sz="2800" b="1" dirty="0" smtClean="0"/>
              <a:t> </a:t>
            </a:r>
            <a:r>
              <a:rPr lang="en-GB" altLang="el-GR" sz="2800" b="1" dirty="0" err="1" smtClean="0"/>
              <a:t>ήχων</a:t>
            </a:r>
            <a:endParaRPr lang="el-GR" altLang="el-GR" sz="2800" b="1" dirty="0" smtClean="0"/>
          </a:p>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u="sng" dirty="0" smtClean="0">
                <a:solidFill>
                  <a:srgbClr val="99FFCC"/>
                </a:solidFill>
              </a:rPr>
              <a:t>Δεν το συνειδητοποιούμε όμως αυτό</a:t>
            </a:r>
            <a:r>
              <a:rPr lang="el-GR" altLang="el-GR" sz="2800" b="1" dirty="0" smtClean="0">
                <a:solidFill>
                  <a:srgbClr val="FF00FF"/>
                </a:solidFill>
              </a:rPr>
              <a:t> </a:t>
            </a:r>
          </a:p>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dirty="0" smtClean="0"/>
              <a:t>γιατί έχουμε εξοικειωθεί με αλφαβητικές γραφές</a:t>
            </a:r>
          </a:p>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dirty="0" smtClean="0"/>
              <a:t>όπου ο συνεχόμενος ήχος έχει χωριστεί σε τμήματα, </a:t>
            </a:r>
          </a:p>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dirty="0" smtClean="0"/>
              <a:t>κυρίως γράμματα (που αντιπροσωπεύουν φωνήματα) και λέξεις.  </a:t>
            </a:r>
          </a:p>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dirty="0" smtClean="0"/>
              <a:t>Ιστορικά άργησε η συνειδητοποίηση αυτή </a:t>
            </a:r>
          </a:p>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dirty="0" smtClean="0"/>
              <a:t>και η εφεύρεση αλφάβητων και ο χωρισμός λέξεων στη γραφή.</a:t>
            </a:r>
          </a:p>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dirty="0" smtClean="0"/>
              <a:t>Δύσκολη και σήμερα  για ενήλικες </a:t>
            </a:r>
          </a:p>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dirty="0" smtClean="0"/>
              <a:t>που γράφουν με εικονογραφικά συστήματα (π.χ. κινέζικα)</a:t>
            </a:r>
          </a:p>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dirty="0" smtClean="0"/>
              <a:t>για  παιδιά της προσχολικής ηλικίας και αγράμματους  </a:t>
            </a:r>
          </a:p>
          <a:p>
            <a:pPr algn="ct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dirty="0" smtClean="0"/>
              <a:t>(και  στην αρχαία ελληνική γραφή οι λέξεις δεν χωρίζονταν)</a:t>
            </a:r>
            <a:endParaRPr lang="en-GB" altLang="el-GR" sz="2600" b="1" dirty="0"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691" name="Rectangle 3"/>
          <p:cNvSpPr>
            <a:spLocks noGrp="1" noChangeArrowheads="1"/>
          </p:cNvSpPr>
          <p:nvPr>
            <p:ph type="body" idx="1"/>
          </p:nvPr>
        </p:nvSpPr>
        <p:spPr>
          <a:xfrm>
            <a:off x="0" y="0"/>
            <a:ext cx="9144000" cy="6858000"/>
          </a:xfrm>
        </p:spPr>
        <p:txBody>
          <a:bodyPr/>
          <a:lstStyle/>
          <a:p>
            <a:pPr algn="ctr" eaLnBrk="1" hangingPunct="1">
              <a:lnSpc>
                <a:spcPct val="90000"/>
              </a:lnSpc>
              <a:spcBef>
                <a:spcPts val="600"/>
              </a:spcBef>
              <a:buSzPct val="120000"/>
              <a:buFont typeface="Wingdings" panose="05000000000000000000" pitchFamily="2" charset="2"/>
              <a:buNone/>
              <a:defRPr/>
            </a:pPr>
            <a:r>
              <a:rPr lang="en-GB" altLang="el-GR" b="1" u="sng" dirty="0" err="1" smtClean="0">
                <a:solidFill>
                  <a:srgbClr val="FFFF66"/>
                </a:solidFill>
              </a:rPr>
              <a:t>Δυσδιάκριτα</a:t>
            </a:r>
            <a:r>
              <a:rPr lang="en-GB" altLang="el-GR" b="1" u="sng" dirty="0" smtClean="0">
                <a:solidFill>
                  <a:srgbClr val="FFFF66"/>
                </a:solidFill>
              </a:rPr>
              <a:t> </a:t>
            </a:r>
            <a:r>
              <a:rPr lang="en-GB" altLang="el-GR" b="1" u="sng" dirty="0" err="1" smtClean="0">
                <a:solidFill>
                  <a:srgbClr val="FFFF66"/>
                </a:solidFill>
              </a:rPr>
              <a:t>τα</a:t>
            </a:r>
            <a:r>
              <a:rPr lang="en-GB" altLang="el-GR" b="1" u="sng" dirty="0" smtClean="0">
                <a:solidFill>
                  <a:srgbClr val="FFFF66"/>
                </a:solidFill>
              </a:rPr>
              <a:t> </a:t>
            </a:r>
            <a:r>
              <a:rPr lang="en-GB" altLang="el-GR" b="1" u="sng" dirty="0" err="1" smtClean="0">
                <a:solidFill>
                  <a:srgbClr val="FFFF66"/>
                </a:solidFill>
              </a:rPr>
              <a:t>όρια</a:t>
            </a:r>
            <a:r>
              <a:rPr lang="en-GB" altLang="el-GR" b="1" u="sng" dirty="0" smtClean="0">
                <a:solidFill>
                  <a:srgbClr val="FFFF66"/>
                </a:solidFill>
              </a:rPr>
              <a:t> </a:t>
            </a:r>
            <a:r>
              <a:rPr lang="en-GB" altLang="el-GR" b="1" u="sng" dirty="0" err="1" smtClean="0">
                <a:solidFill>
                  <a:srgbClr val="FFFF66"/>
                </a:solidFill>
              </a:rPr>
              <a:t>λέξεων</a:t>
            </a:r>
            <a:r>
              <a:rPr lang="en-GB" altLang="el-GR" b="1" u="sng" dirty="0" smtClean="0">
                <a:solidFill>
                  <a:srgbClr val="FFFF66"/>
                </a:solidFill>
              </a:rPr>
              <a:t>, </a:t>
            </a:r>
            <a:r>
              <a:rPr lang="en-GB" altLang="el-GR" b="1" u="sng" dirty="0" err="1" smtClean="0">
                <a:solidFill>
                  <a:srgbClr val="FFFF66"/>
                </a:solidFill>
              </a:rPr>
              <a:t>συλλαβών</a:t>
            </a:r>
            <a:r>
              <a:rPr lang="en-GB" altLang="el-GR" b="1" u="sng" dirty="0" smtClean="0">
                <a:solidFill>
                  <a:srgbClr val="FFFF66"/>
                </a:solidFill>
              </a:rPr>
              <a:t> </a:t>
            </a:r>
            <a:r>
              <a:rPr lang="en-GB" altLang="el-GR" b="1" u="sng" dirty="0" err="1" smtClean="0">
                <a:solidFill>
                  <a:srgbClr val="FFFF66"/>
                </a:solidFill>
              </a:rPr>
              <a:t>και</a:t>
            </a:r>
            <a:r>
              <a:rPr lang="en-GB" altLang="el-GR" b="1" u="sng" dirty="0" smtClean="0">
                <a:solidFill>
                  <a:srgbClr val="FFFF66"/>
                </a:solidFill>
              </a:rPr>
              <a:t> </a:t>
            </a:r>
            <a:r>
              <a:rPr lang="en-GB" altLang="el-GR" b="1" u="sng" dirty="0" err="1" smtClean="0">
                <a:solidFill>
                  <a:srgbClr val="FFFF66"/>
                </a:solidFill>
              </a:rPr>
              <a:t>φωνημάτων</a:t>
            </a:r>
            <a:endParaRPr lang="el-GR" altLang="el-GR" b="1" u="sng" dirty="0" smtClean="0">
              <a:solidFill>
                <a:srgbClr val="FFFF66"/>
              </a:solidFill>
            </a:endParaRPr>
          </a:p>
          <a:p>
            <a:pPr eaLnBrk="1" hangingPunct="1">
              <a:lnSpc>
                <a:spcPct val="90000"/>
              </a:lnSpc>
              <a:spcBef>
                <a:spcPts val="600"/>
              </a:spcBef>
              <a:buSzPct val="120000"/>
              <a:buFont typeface="Wingdings" panose="05000000000000000000" pitchFamily="2" charset="2"/>
              <a:buChar char="§"/>
              <a:defRPr/>
            </a:pPr>
            <a:r>
              <a:rPr lang="en-GB" altLang="el-GR" sz="2800" b="1" u="sng" dirty="0" err="1" smtClean="0">
                <a:solidFill>
                  <a:srgbClr val="99FFCC"/>
                </a:solidFill>
              </a:rPr>
              <a:t>Πιο</a:t>
            </a:r>
            <a:r>
              <a:rPr lang="en-GB" altLang="el-GR" sz="2800" b="1" u="sng" dirty="0" smtClean="0">
                <a:solidFill>
                  <a:srgbClr val="99FFCC"/>
                </a:solidFill>
              </a:rPr>
              <a:t> </a:t>
            </a:r>
            <a:r>
              <a:rPr lang="en-GB" altLang="el-GR" sz="2800" b="1" u="sng" dirty="0" err="1" smtClean="0">
                <a:solidFill>
                  <a:srgbClr val="99FFCC"/>
                </a:solidFill>
              </a:rPr>
              <a:t>εύκολη</a:t>
            </a:r>
            <a:r>
              <a:rPr lang="en-GB" altLang="el-GR" sz="2800" b="1" u="sng" dirty="0" smtClean="0">
                <a:solidFill>
                  <a:srgbClr val="99FFCC"/>
                </a:solidFill>
              </a:rPr>
              <a:t> η </a:t>
            </a:r>
            <a:r>
              <a:rPr lang="en-GB" altLang="el-GR" sz="2800" b="1" u="sng" dirty="0" err="1" smtClean="0">
                <a:solidFill>
                  <a:srgbClr val="99FFCC"/>
                </a:solidFill>
              </a:rPr>
              <a:t>κατάτμηση</a:t>
            </a:r>
            <a:r>
              <a:rPr lang="en-GB" altLang="el-GR" sz="2800" b="1" u="sng" dirty="0" smtClean="0">
                <a:solidFill>
                  <a:srgbClr val="99FFCC"/>
                </a:solidFill>
              </a:rPr>
              <a:t> </a:t>
            </a:r>
            <a:r>
              <a:rPr lang="en-GB" altLang="el-GR" sz="2800" b="1" u="sng" dirty="0" err="1" smtClean="0">
                <a:solidFill>
                  <a:srgbClr val="99FFCC"/>
                </a:solidFill>
              </a:rPr>
              <a:t>σε</a:t>
            </a:r>
            <a:r>
              <a:rPr lang="en-GB" altLang="el-GR" sz="2800" b="1" u="sng" dirty="0" smtClean="0">
                <a:solidFill>
                  <a:srgbClr val="99FFCC"/>
                </a:solidFill>
              </a:rPr>
              <a:t> </a:t>
            </a:r>
            <a:r>
              <a:rPr lang="en-GB" altLang="el-GR" sz="2800" b="1" u="sng" dirty="0" err="1" smtClean="0">
                <a:solidFill>
                  <a:srgbClr val="99FFCC"/>
                </a:solidFill>
              </a:rPr>
              <a:t>λέξεις</a:t>
            </a:r>
            <a:r>
              <a:rPr lang="en-GB" altLang="el-GR" sz="2800" b="1" dirty="0" smtClean="0"/>
              <a:t>, </a:t>
            </a:r>
            <a:r>
              <a:rPr lang="en-GB" altLang="el-GR" sz="2400" b="1" dirty="0" err="1" smtClean="0"/>
              <a:t>γιατί</a:t>
            </a:r>
            <a:r>
              <a:rPr lang="en-GB" altLang="el-GR" sz="2400" b="1" dirty="0" smtClean="0"/>
              <a:t> </a:t>
            </a:r>
            <a:r>
              <a:rPr lang="en-GB" altLang="el-GR" sz="2400" b="1" dirty="0" err="1" smtClean="0"/>
              <a:t>αποτελούν</a:t>
            </a:r>
            <a:r>
              <a:rPr lang="en-GB" altLang="el-GR" sz="2400" b="1" dirty="0" smtClean="0"/>
              <a:t> </a:t>
            </a:r>
            <a:r>
              <a:rPr lang="en-GB" altLang="el-GR" sz="2400" b="1" dirty="0" err="1" smtClean="0"/>
              <a:t>συμπλέγματα</a:t>
            </a:r>
            <a:r>
              <a:rPr lang="en-GB" altLang="el-GR" sz="2400" b="1" dirty="0" smtClean="0"/>
              <a:t> </a:t>
            </a:r>
            <a:r>
              <a:rPr lang="en-GB" altLang="el-GR" sz="2400" b="1" dirty="0" err="1" smtClean="0"/>
              <a:t>συλλαβών</a:t>
            </a:r>
            <a:r>
              <a:rPr lang="en-GB" altLang="el-GR" sz="2400" b="1" dirty="0" smtClean="0"/>
              <a:t> </a:t>
            </a:r>
            <a:r>
              <a:rPr lang="en-GB" altLang="el-GR" sz="2400" b="1" dirty="0" err="1" smtClean="0"/>
              <a:t>που</a:t>
            </a:r>
            <a:r>
              <a:rPr lang="en-GB" altLang="el-GR" sz="2400" b="1" dirty="0" smtClean="0"/>
              <a:t> </a:t>
            </a:r>
            <a:r>
              <a:rPr lang="en-GB" altLang="el-GR" sz="2400" b="1" dirty="0" err="1" smtClean="0"/>
              <a:t>περιστρέφονται</a:t>
            </a:r>
            <a:r>
              <a:rPr lang="en-GB" altLang="el-GR" sz="2400" b="1" dirty="0" smtClean="0"/>
              <a:t> </a:t>
            </a:r>
            <a:r>
              <a:rPr lang="en-GB" altLang="el-GR" sz="2400" b="1" dirty="0" err="1" smtClean="0"/>
              <a:t>γύρω</a:t>
            </a:r>
            <a:r>
              <a:rPr lang="en-GB" altLang="el-GR" sz="2400" b="1" dirty="0" smtClean="0"/>
              <a:t> </a:t>
            </a:r>
            <a:r>
              <a:rPr lang="en-GB" altLang="el-GR" sz="2400" b="1" dirty="0" err="1" smtClean="0"/>
              <a:t>από</a:t>
            </a:r>
            <a:r>
              <a:rPr lang="en-GB" altLang="el-GR" sz="2400" b="1" dirty="0" smtClean="0"/>
              <a:t> </a:t>
            </a:r>
            <a:r>
              <a:rPr lang="en-GB" altLang="el-GR" sz="2400" b="1" dirty="0" err="1" smtClean="0"/>
              <a:t>μία</a:t>
            </a:r>
            <a:r>
              <a:rPr lang="en-GB" altLang="el-GR" sz="2400" b="1" dirty="0" smtClean="0"/>
              <a:t> </a:t>
            </a:r>
            <a:r>
              <a:rPr lang="en-GB" altLang="el-GR" sz="2400" b="1" dirty="0" err="1" smtClean="0"/>
              <a:t>τονισμένη</a:t>
            </a:r>
            <a:r>
              <a:rPr lang="en-GB" altLang="el-GR" sz="2400" b="1" dirty="0" smtClean="0"/>
              <a:t>  </a:t>
            </a:r>
            <a:r>
              <a:rPr lang="el-GR" altLang="el-GR" sz="2400" b="1" dirty="0" smtClean="0"/>
              <a:t>συλλαβή </a:t>
            </a:r>
            <a:r>
              <a:rPr lang="en-GB" altLang="el-GR" sz="2400" b="1" dirty="0" err="1" smtClean="0"/>
              <a:t>και</a:t>
            </a:r>
            <a:r>
              <a:rPr lang="en-GB" altLang="el-GR" sz="2400" b="1" dirty="0" smtClean="0"/>
              <a:t> </a:t>
            </a:r>
            <a:r>
              <a:rPr lang="en-GB" altLang="el-GR" sz="2400" b="1" dirty="0" err="1" smtClean="0"/>
              <a:t>γιατί</a:t>
            </a:r>
            <a:r>
              <a:rPr lang="en-GB" altLang="el-GR" sz="2400" b="1" dirty="0" smtClean="0"/>
              <a:t> </a:t>
            </a:r>
            <a:r>
              <a:rPr lang="en-GB" altLang="el-GR" sz="2400" b="1" dirty="0" err="1" smtClean="0"/>
              <a:t>ακούγονται</a:t>
            </a:r>
            <a:r>
              <a:rPr lang="en-GB" altLang="el-GR" sz="2400" b="1" dirty="0" smtClean="0"/>
              <a:t> </a:t>
            </a:r>
            <a:r>
              <a:rPr lang="en-GB" altLang="el-GR" sz="2400" b="1" dirty="0" err="1" smtClean="0"/>
              <a:t>μερικές</a:t>
            </a:r>
            <a:r>
              <a:rPr lang="en-GB" altLang="el-GR" sz="2400" b="1" dirty="0" smtClean="0"/>
              <a:t> </a:t>
            </a:r>
            <a:r>
              <a:rPr lang="en-GB" altLang="el-GR" sz="2400" b="1" dirty="0" err="1" smtClean="0"/>
              <a:t>φορές</a:t>
            </a:r>
            <a:r>
              <a:rPr lang="en-GB" altLang="el-GR" sz="2400" b="1" dirty="0" smtClean="0"/>
              <a:t> </a:t>
            </a:r>
            <a:r>
              <a:rPr lang="en-GB" altLang="el-GR" sz="2400" b="1" dirty="0" err="1" smtClean="0"/>
              <a:t>μεμονωμένες</a:t>
            </a:r>
            <a:r>
              <a:rPr lang="en-GB" altLang="el-GR" sz="2400" b="1" dirty="0" smtClean="0"/>
              <a:t> ή </a:t>
            </a:r>
            <a:r>
              <a:rPr lang="el-GR" altLang="el-GR" sz="2400" b="1" dirty="0" smtClean="0"/>
              <a:t>αλλάζουν </a:t>
            </a:r>
            <a:r>
              <a:rPr lang="en-GB" altLang="el-GR" sz="2400" b="1" dirty="0" smtClean="0"/>
              <a:t> </a:t>
            </a:r>
            <a:r>
              <a:rPr lang="en-GB" altLang="el-GR" sz="2400" b="1" dirty="0" err="1" smtClean="0"/>
              <a:t>θέσ</a:t>
            </a:r>
            <a:r>
              <a:rPr lang="el-GR" altLang="el-GR" sz="2400" b="1" dirty="0" smtClean="0"/>
              <a:t>η</a:t>
            </a:r>
            <a:r>
              <a:rPr lang="en-GB" altLang="el-GR" sz="2400" b="1" dirty="0" smtClean="0"/>
              <a:t> </a:t>
            </a:r>
            <a:r>
              <a:rPr lang="en-GB" altLang="el-GR" sz="2400" b="1" dirty="0" err="1" smtClean="0"/>
              <a:t>στις</a:t>
            </a:r>
            <a:r>
              <a:rPr lang="en-GB" altLang="el-GR" sz="2400" b="1" dirty="0" smtClean="0"/>
              <a:t>  </a:t>
            </a:r>
            <a:r>
              <a:rPr lang="en-GB" altLang="el-GR" sz="2400" b="1" dirty="0" err="1" smtClean="0"/>
              <a:t>προτάσεις</a:t>
            </a:r>
            <a:r>
              <a:rPr lang="en-GB" altLang="el-GR" sz="2400" b="1" dirty="0" smtClean="0"/>
              <a:t>. </a:t>
            </a:r>
            <a:r>
              <a:rPr lang="en-GB" altLang="el-GR" sz="2400" b="1" dirty="0" err="1" smtClean="0"/>
              <a:t>Ωστόσο</a:t>
            </a:r>
            <a:r>
              <a:rPr lang="en-GB" altLang="el-GR" sz="2400" b="1" dirty="0" smtClean="0"/>
              <a:t>, </a:t>
            </a:r>
            <a:r>
              <a:rPr lang="en-GB" altLang="el-GR" sz="2400" b="1" dirty="0" err="1" smtClean="0"/>
              <a:t>προβλήματα</a:t>
            </a:r>
            <a:r>
              <a:rPr lang="en-GB" altLang="el-GR" sz="2400" b="1" dirty="0" smtClean="0"/>
              <a:t> </a:t>
            </a:r>
            <a:r>
              <a:rPr lang="en-GB" altLang="el-GR" sz="2400" b="1" dirty="0" err="1" smtClean="0"/>
              <a:t>και</a:t>
            </a:r>
            <a:r>
              <a:rPr lang="en-GB" altLang="el-GR" sz="2400" b="1" dirty="0" smtClean="0"/>
              <a:t> </a:t>
            </a:r>
            <a:r>
              <a:rPr lang="en-GB" altLang="el-GR" sz="2400" b="1" dirty="0" err="1" smtClean="0"/>
              <a:t>εδώ</a:t>
            </a:r>
            <a:r>
              <a:rPr lang="en-GB" altLang="el-GR" sz="2400" b="1" dirty="0" smtClean="0"/>
              <a:t> (</a:t>
            </a:r>
            <a:r>
              <a:rPr lang="en-GB" altLang="el-GR" sz="2400" b="1" dirty="0" err="1" smtClean="0"/>
              <a:t>π.χ</a:t>
            </a:r>
            <a:r>
              <a:rPr lang="en-GB" altLang="el-GR" sz="2400" b="1" dirty="0" smtClean="0"/>
              <a:t>. </a:t>
            </a:r>
            <a:r>
              <a:rPr lang="en-GB" altLang="el-GR" sz="2400" b="1" i="1" dirty="0" smtClean="0"/>
              <a:t>η </a:t>
            </a:r>
            <a:r>
              <a:rPr lang="en-GB" altLang="el-GR" sz="2400" b="1" i="1" dirty="0" err="1" smtClean="0"/>
              <a:t>νουρά</a:t>
            </a:r>
            <a:r>
              <a:rPr lang="el-GR" altLang="el-GR" sz="2400" b="1" i="1" dirty="0" smtClean="0"/>
              <a:t> (=η ουρά)</a:t>
            </a:r>
            <a:r>
              <a:rPr lang="en-GB" altLang="el-GR" sz="2400" b="1" i="1" dirty="0" smtClean="0"/>
              <a:t>, ο </a:t>
            </a:r>
            <a:r>
              <a:rPr lang="en-GB" altLang="el-GR" sz="2400" b="1" i="1" dirty="0" err="1" smtClean="0"/>
              <a:t>Νηρώδης</a:t>
            </a:r>
            <a:r>
              <a:rPr lang="el-GR" altLang="el-GR" sz="2400" b="1" i="1" dirty="0" smtClean="0"/>
              <a:t> (= ο Ηρώδης, η νοικοκυρά= η οικοκυρά λόγω του τελικού «ν</a:t>
            </a:r>
            <a:r>
              <a:rPr lang="el-GR" altLang="el-GR" sz="2400" b="1" dirty="0" smtClean="0"/>
              <a:t>» στα άρθρα της </a:t>
            </a:r>
            <a:r>
              <a:rPr lang="el-GR" altLang="el-GR" sz="2400" b="1" dirty="0" err="1" smtClean="0"/>
              <a:t>αιτιακής</a:t>
            </a:r>
            <a:r>
              <a:rPr lang="el-GR" altLang="el-GR" sz="2400" b="1" dirty="0" smtClean="0"/>
              <a:t>, π.χ. την ουρά)</a:t>
            </a:r>
            <a:endParaRPr lang="en-GB" altLang="el-GR" sz="2400" b="1" dirty="0" smtClean="0"/>
          </a:p>
          <a:p>
            <a:pPr eaLnBrk="1" hangingPunct="1">
              <a:lnSpc>
                <a:spcPct val="90000"/>
              </a:lnSpc>
              <a:spcBef>
                <a:spcPts val="600"/>
              </a:spcBef>
              <a:buSzPct val="120000"/>
              <a:buFont typeface="Wingdings" panose="05000000000000000000" pitchFamily="2" charset="2"/>
              <a:buChar char="§"/>
              <a:defRPr/>
            </a:pPr>
            <a:r>
              <a:rPr lang="en-GB" altLang="el-GR" sz="2800" b="1" u="sng" dirty="0" err="1" smtClean="0">
                <a:solidFill>
                  <a:srgbClr val="99FFCC"/>
                </a:solidFill>
              </a:rPr>
              <a:t>Δεύτερη</a:t>
            </a:r>
            <a:r>
              <a:rPr lang="en-GB" altLang="el-GR" sz="2800" b="1" u="sng" dirty="0" smtClean="0">
                <a:solidFill>
                  <a:srgbClr val="99FFCC"/>
                </a:solidFill>
              </a:rPr>
              <a:t> </a:t>
            </a:r>
            <a:r>
              <a:rPr lang="en-GB" altLang="el-GR" sz="2800" b="1" u="sng" dirty="0" err="1" smtClean="0">
                <a:solidFill>
                  <a:srgbClr val="99FFCC"/>
                </a:solidFill>
              </a:rPr>
              <a:t>σε</a:t>
            </a:r>
            <a:r>
              <a:rPr lang="en-GB" altLang="el-GR" sz="2800" b="1" u="sng" dirty="0" smtClean="0">
                <a:solidFill>
                  <a:srgbClr val="99FFCC"/>
                </a:solidFill>
              </a:rPr>
              <a:t> </a:t>
            </a:r>
            <a:r>
              <a:rPr lang="en-GB" altLang="el-GR" sz="2800" b="1" u="sng" dirty="0" err="1" smtClean="0">
                <a:solidFill>
                  <a:srgbClr val="99FFCC"/>
                </a:solidFill>
              </a:rPr>
              <a:t>ευκολία</a:t>
            </a:r>
            <a:r>
              <a:rPr lang="en-GB" altLang="el-GR" sz="2800" b="1" u="sng" dirty="0" smtClean="0">
                <a:solidFill>
                  <a:srgbClr val="99FFCC"/>
                </a:solidFill>
              </a:rPr>
              <a:t> η </a:t>
            </a:r>
            <a:r>
              <a:rPr lang="en-GB" altLang="el-GR" sz="2800" b="1" u="sng" dirty="0" err="1" smtClean="0">
                <a:solidFill>
                  <a:srgbClr val="99FFCC"/>
                </a:solidFill>
              </a:rPr>
              <a:t>κατάτμηση</a:t>
            </a:r>
            <a:r>
              <a:rPr lang="en-GB" altLang="el-GR" sz="2800" b="1" u="sng" dirty="0" smtClean="0">
                <a:solidFill>
                  <a:srgbClr val="99FFCC"/>
                </a:solidFill>
              </a:rPr>
              <a:t> </a:t>
            </a:r>
            <a:r>
              <a:rPr lang="en-GB" altLang="el-GR" sz="2800" b="1" u="sng" dirty="0" err="1" smtClean="0">
                <a:solidFill>
                  <a:srgbClr val="99FFCC"/>
                </a:solidFill>
              </a:rPr>
              <a:t>σε</a:t>
            </a:r>
            <a:r>
              <a:rPr lang="en-GB" altLang="el-GR" sz="2800" b="1" u="sng" dirty="0" smtClean="0">
                <a:solidFill>
                  <a:srgbClr val="99FFCC"/>
                </a:solidFill>
              </a:rPr>
              <a:t> </a:t>
            </a:r>
            <a:r>
              <a:rPr lang="en-GB" altLang="el-GR" sz="2800" b="1" u="sng" dirty="0" err="1" smtClean="0">
                <a:solidFill>
                  <a:srgbClr val="99FFCC"/>
                </a:solidFill>
              </a:rPr>
              <a:t>συλλαβές</a:t>
            </a:r>
            <a:r>
              <a:rPr lang="en-GB" altLang="el-GR" sz="2800" b="1" dirty="0" smtClean="0"/>
              <a:t>, </a:t>
            </a:r>
            <a:r>
              <a:rPr lang="en-GB" altLang="el-GR" sz="2400" b="1" dirty="0" err="1" smtClean="0"/>
              <a:t>γιατί</a:t>
            </a:r>
            <a:r>
              <a:rPr lang="en-GB" altLang="el-GR" sz="2400" b="1" dirty="0" smtClean="0"/>
              <a:t> </a:t>
            </a:r>
            <a:r>
              <a:rPr lang="en-GB" altLang="el-GR" sz="2400" b="1" dirty="0" err="1" smtClean="0"/>
              <a:t>αποτελούν</a:t>
            </a:r>
            <a:r>
              <a:rPr lang="en-GB" altLang="el-GR" sz="2400" b="1" dirty="0" smtClean="0"/>
              <a:t> </a:t>
            </a:r>
            <a:r>
              <a:rPr lang="en-GB" altLang="el-GR" sz="2400" b="1" dirty="0" err="1" smtClean="0"/>
              <a:t>μονάδες</a:t>
            </a:r>
            <a:r>
              <a:rPr lang="en-GB" altLang="el-GR" sz="2400" b="1" dirty="0" smtClean="0"/>
              <a:t> </a:t>
            </a:r>
            <a:r>
              <a:rPr lang="en-GB" altLang="el-GR" sz="2400" b="1" dirty="0" err="1" smtClean="0"/>
              <a:t>ήχου</a:t>
            </a:r>
            <a:r>
              <a:rPr lang="en-GB" altLang="el-GR" sz="2400" b="1" dirty="0" smtClean="0"/>
              <a:t> </a:t>
            </a:r>
            <a:r>
              <a:rPr lang="en-GB" altLang="el-GR" sz="2400" b="1" dirty="0" err="1" smtClean="0"/>
              <a:t>που</a:t>
            </a:r>
            <a:r>
              <a:rPr lang="en-GB" altLang="el-GR" sz="2400" b="1" dirty="0" smtClean="0"/>
              <a:t> </a:t>
            </a:r>
            <a:r>
              <a:rPr lang="en-GB" altLang="el-GR" sz="2400" b="1" dirty="0" err="1" smtClean="0"/>
              <a:t>μπορούν</a:t>
            </a:r>
            <a:r>
              <a:rPr lang="en-GB" altLang="el-GR" sz="2400" b="1" dirty="0" smtClean="0"/>
              <a:t> </a:t>
            </a:r>
            <a:r>
              <a:rPr lang="en-GB" altLang="el-GR" sz="2400" b="1" dirty="0" err="1" smtClean="0"/>
              <a:t>να</a:t>
            </a:r>
            <a:r>
              <a:rPr lang="en-GB" altLang="el-GR" sz="2400" b="1" dirty="0" smtClean="0"/>
              <a:t> </a:t>
            </a:r>
            <a:r>
              <a:rPr lang="en-GB" altLang="el-GR" sz="2400" b="1" dirty="0" err="1" smtClean="0"/>
              <a:t>αρθρωθούν</a:t>
            </a:r>
            <a:r>
              <a:rPr lang="el-GR" altLang="el-GR" sz="2400" b="1" dirty="0" smtClean="0"/>
              <a:t>.  </a:t>
            </a:r>
            <a:endParaRPr lang="en-GB" altLang="el-GR" sz="2400" b="1" dirty="0" smtClean="0"/>
          </a:p>
          <a:p>
            <a:pPr eaLnBrk="1" hangingPunct="1">
              <a:lnSpc>
                <a:spcPct val="90000"/>
              </a:lnSpc>
              <a:spcBef>
                <a:spcPts val="600"/>
              </a:spcBef>
              <a:buSzPct val="120000"/>
              <a:buFont typeface="Wingdings" panose="05000000000000000000" pitchFamily="2" charset="2"/>
              <a:buChar char="§"/>
              <a:defRPr/>
            </a:pPr>
            <a:r>
              <a:rPr lang="en-GB" altLang="el-GR" sz="2800" b="1" u="sng" dirty="0" err="1" smtClean="0">
                <a:solidFill>
                  <a:srgbClr val="99FFCC"/>
                </a:solidFill>
              </a:rPr>
              <a:t>Πιο</a:t>
            </a:r>
            <a:r>
              <a:rPr lang="en-GB" altLang="el-GR" sz="2800" b="1" u="sng" dirty="0" smtClean="0">
                <a:solidFill>
                  <a:srgbClr val="99FFCC"/>
                </a:solidFill>
              </a:rPr>
              <a:t> </a:t>
            </a:r>
            <a:r>
              <a:rPr lang="en-GB" altLang="el-GR" sz="2800" b="1" u="sng" dirty="0" err="1" smtClean="0">
                <a:solidFill>
                  <a:srgbClr val="99FFCC"/>
                </a:solidFill>
              </a:rPr>
              <a:t>δύσκολη</a:t>
            </a:r>
            <a:r>
              <a:rPr lang="en-GB" altLang="el-GR" sz="2800" b="1" u="sng" dirty="0" smtClean="0">
                <a:solidFill>
                  <a:srgbClr val="99FFCC"/>
                </a:solidFill>
              </a:rPr>
              <a:t> </a:t>
            </a:r>
            <a:r>
              <a:rPr lang="en-GB" altLang="el-GR" sz="2800" b="1" u="sng" dirty="0" err="1" smtClean="0">
                <a:solidFill>
                  <a:srgbClr val="99FFCC"/>
                </a:solidFill>
              </a:rPr>
              <a:t>όλων</a:t>
            </a:r>
            <a:r>
              <a:rPr lang="en-GB" altLang="el-GR" sz="2800" b="1" u="sng" dirty="0" smtClean="0">
                <a:solidFill>
                  <a:srgbClr val="99FFCC"/>
                </a:solidFill>
              </a:rPr>
              <a:t> η </a:t>
            </a:r>
            <a:r>
              <a:rPr lang="en-GB" altLang="el-GR" sz="2800" b="1" u="sng" dirty="0" err="1" smtClean="0">
                <a:solidFill>
                  <a:srgbClr val="99FFCC"/>
                </a:solidFill>
              </a:rPr>
              <a:t>κατάτμηση</a:t>
            </a:r>
            <a:r>
              <a:rPr lang="en-GB" altLang="el-GR" sz="2800" b="1" u="sng" dirty="0" smtClean="0">
                <a:solidFill>
                  <a:srgbClr val="99FFCC"/>
                </a:solidFill>
              </a:rPr>
              <a:t> </a:t>
            </a:r>
            <a:r>
              <a:rPr lang="en-GB" altLang="el-GR" sz="2800" b="1" u="sng" dirty="0" err="1" smtClean="0">
                <a:solidFill>
                  <a:srgbClr val="99FFCC"/>
                </a:solidFill>
              </a:rPr>
              <a:t>σε</a:t>
            </a:r>
            <a:r>
              <a:rPr lang="en-GB" altLang="el-GR" sz="2800" b="1" u="sng" dirty="0" smtClean="0">
                <a:solidFill>
                  <a:srgbClr val="99FFCC"/>
                </a:solidFill>
              </a:rPr>
              <a:t> </a:t>
            </a:r>
            <a:r>
              <a:rPr lang="en-GB" altLang="el-GR" sz="2800" b="1" u="sng" dirty="0" err="1" smtClean="0">
                <a:solidFill>
                  <a:srgbClr val="99FFCC"/>
                </a:solidFill>
              </a:rPr>
              <a:t>φωνήματα</a:t>
            </a:r>
            <a:r>
              <a:rPr lang="en-GB" altLang="el-GR" sz="2800" b="1" dirty="0" smtClean="0"/>
              <a:t>, </a:t>
            </a:r>
            <a:r>
              <a:rPr lang="en-GB" altLang="el-GR" sz="2400" b="1" dirty="0" err="1" smtClean="0"/>
              <a:t>γιατί</a:t>
            </a:r>
            <a:r>
              <a:rPr lang="en-GB" altLang="el-GR" sz="2400" b="1" dirty="0" smtClean="0"/>
              <a:t> </a:t>
            </a:r>
            <a:r>
              <a:rPr lang="en-GB" altLang="el-GR" sz="2400" b="1" dirty="0" err="1" smtClean="0"/>
              <a:t>δεν</a:t>
            </a:r>
            <a:r>
              <a:rPr lang="en-GB" altLang="el-GR" sz="2400" b="1" dirty="0" smtClean="0"/>
              <a:t>  </a:t>
            </a:r>
            <a:r>
              <a:rPr lang="en-GB" altLang="el-GR" sz="2400" b="1" dirty="0" err="1" smtClean="0"/>
              <a:t>αρθρώνονται</a:t>
            </a:r>
            <a:r>
              <a:rPr lang="en-GB" altLang="el-GR" sz="2400" b="1" dirty="0" smtClean="0"/>
              <a:t> </a:t>
            </a:r>
            <a:r>
              <a:rPr lang="en-GB" altLang="el-GR" sz="2400" b="1" dirty="0" err="1" smtClean="0"/>
              <a:t>συνήθως</a:t>
            </a:r>
            <a:r>
              <a:rPr lang="en-GB" altLang="el-GR" sz="2400" b="1" dirty="0" smtClean="0"/>
              <a:t> </a:t>
            </a:r>
            <a:r>
              <a:rPr lang="en-GB" altLang="el-GR" sz="2400" b="1" dirty="0" err="1" smtClean="0"/>
              <a:t>μόνα</a:t>
            </a:r>
            <a:r>
              <a:rPr lang="en-GB" altLang="el-GR" sz="2400" b="1" dirty="0" smtClean="0"/>
              <a:t> </a:t>
            </a:r>
            <a:r>
              <a:rPr lang="en-GB" altLang="el-GR" sz="2400" b="1" dirty="0" err="1" smtClean="0"/>
              <a:t>τους</a:t>
            </a:r>
            <a:r>
              <a:rPr lang="en-GB" altLang="el-GR" sz="2400" b="1" dirty="0" smtClean="0"/>
              <a:t> (</a:t>
            </a:r>
            <a:r>
              <a:rPr lang="el-GR" altLang="el-GR" sz="2400" b="1" dirty="0" smtClean="0"/>
              <a:t>τα </a:t>
            </a:r>
            <a:r>
              <a:rPr lang="el-GR" altLang="el-GR" sz="2400" b="1" dirty="0" err="1" smtClean="0"/>
              <a:t>περισσότεροα</a:t>
            </a:r>
            <a:r>
              <a:rPr lang="el-GR" altLang="el-GR" sz="2400" b="1" dirty="0" smtClean="0"/>
              <a:t> που είναι </a:t>
            </a:r>
            <a:r>
              <a:rPr lang="en-GB" altLang="el-GR" sz="2400" b="1" dirty="0" err="1" smtClean="0"/>
              <a:t>σύμφωνα</a:t>
            </a:r>
            <a:r>
              <a:rPr lang="en-GB" altLang="el-GR" sz="2400" b="1" dirty="0" smtClean="0"/>
              <a:t>), </a:t>
            </a:r>
            <a:r>
              <a:rPr lang="en-GB" altLang="el-GR" sz="2400" b="1" dirty="0" err="1" smtClean="0"/>
              <a:t>διαπλέκονται</a:t>
            </a:r>
            <a:r>
              <a:rPr lang="en-GB" altLang="el-GR" sz="2400" b="1" dirty="0" smtClean="0"/>
              <a:t> </a:t>
            </a:r>
            <a:r>
              <a:rPr lang="en-GB" altLang="el-GR" sz="2400" b="1" dirty="0" err="1" smtClean="0"/>
              <a:t>με</a:t>
            </a:r>
            <a:r>
              <a:rPr lang="en-GB" altLang="el-GR" sz="2400" b="1" dirty="0" smtClean="0"/>
              <a:t> </a:t>
            </a:r>
            <a:r>
              <a:rPr lang="en-GB" altLang="el-GR" sz="2400" b="1" dirty="0" err="1" smtClean="0"/>
              <a:t>γειτονικά</a:t>
            </a:r>
            <a:r>
              <a:rPr lang="en-GB" altLang="el-GR" sz="2400" b="1" dirty="0" smtClean="0"/>
              <a:t> </a:t>
            </a:r>
            <a:r>
              <a:rPr lang="en-GB" altLang="el-GR" sz="2400" b="1" dirty="0" err="1" smtClean="0"/>
              <a:t>φωνήματα</a:t>
            </a:r>
            <a:r>
              <a:rPr lang="en-GB" altLang="el-GR" sz="2400" b="1" dirty="0" smtClean="0"/>
              <a:t> </a:t>
            </a:r>
            <a:r>
              <a:rPr lang="en-GB" altLang="el-GR" sz="2400" b="1" dirty="0" err="1" smtClean="0"/>
              <a:t>και</a:t>
            </a:r>
            <a:r>
              <a:rPr lang="en-GB" altLang="el-GR" sz="2400" b="1" dirty="0" smtClean="0"/>
              <a:t> </a:t>
            </a:r>
            <a:r>
              <a:rPr lang="en-GB" altLang="el-GR" sz="2400" b="1" dirty="0" err="1" smtClean="0"/>
              <a:t>εμφανίζονται</a:t>
            </a:r>
            <a:r>
              <a:rPr lang="en-GB" altLang="el-GR" sz="2400" b="1" dirty="0" smtClean="0"/>
              <a:t> </a:t>
            </a:r>
            <a:r>
              <a:rPr lang="en-GB" altLang="el-GR" sz="2400" b="1" dirty="0" err="1" smtClean="0"/>
              <a:t>σε</a:t>
            </a:r>
            <a:r>
              <a:rPr lang="en-GB" altLang="el-GR" sz="2400" b="1" dirty="0" smtClean="0"/>
              <a:t> </a:t>
            </a:r>
            <a:r>
              <a:rPr lang="en-GB" altLang="el-GR" sz="2400" b="1" dirty="0" err="1" smtClean="0"/>
              <a:t>παραλλαγές</a:t>
            </a:r>
            <a:r>
              <a:rPr lang="en-GB" altLang="el-GR" sz="2400" b="1" dirty="0" smtClean="0"/>
              <a:t>. </a:t>
            </a:r>
            <a:endParaRPr lang="el-GR" altLang="el-GR" sz="2400" b="1" dirty="0" smtClean="0"/>
          </a:p>
          <a:p>
            <a:pPr eaLnBrk="1" hangingPunct="1">
              <a:lnSpc>
                <a:spcPct val="90000"/>
              </a:lnSpc>
              <a:spcBef>
                <a:spcPts val="600"/>
              </a:spcBef>
              <a:buSzPct val="120000"/>
              <a:buFont typeface="Wingdings" panose="05000000000000000000" pitchFamily="2" charset="2"/>
              <a:buChar char="§"/>
              <a:defRPr/>
            </a:pPr>
            <a:r>
              <a:rPr lang="en-GB" altLang="el-GR" sz="2400" b="1" dirty="0" smtClean="0"/>
              <a:t> </a:t>
            </a:r>
            <a:endParaRPr lang="el-GR" altLang="el-GR" sz="2400" b="1" dirty="0" smtClean="0"/>
          </a:p>
          <a:p>
            <a:pPr algn="ctr" eaLnBrk="1" hangingPunct="1">
              <a:lnSpc>
                <a:spcPct val="90000"/>
              </a:lnSpc>
              <a:spcBef>
                <a:spcPts val="600"/>
              </a:spcBef>
              <a:buSzPct val="120000"/>
              <a:buFont typeface="Wingdings" panose="05000000000000000000" pitchFamily="2" charset="2"/>
              <a:buNone/>
              <a:defRPr/>
            </a:pPr>
            <a:r>
              <a:rPr lang="en-GB" altLang="el-GR" sz="2800" b="1" dirty="0" smtClean="0"/>
              <a:t> </a:t>
            </a:r>
            <a:r>
              <a:rPr lang="el-GR" altLang="el-GR" sz="2800" b="1" dirty="0" smtClean="0"/>
              <a:t>Η συλλαβική γραφή  όπου κάθε γράμμα αντιπροσωπεύει μια </a:t>
            </a:r>
            <a:r>
              <a:rPr lang="el-GR" altLang="el-GR" sz="2800" b="1" dirty="0" err="1" smtClean="0"/>
              <a:t>συλλαγή</a:t>
            </a:r>
            <a:r>
              <a:rPr lang="el-GR" altLang="el-GR" sz="2800" b="1" dirty="0" smtClean="0"/>
              <a:t> προηγήθηκε της αλφαβητικής ιστορικά </a:t>
            </a:r>
          </a:p>
          <a:p>
            <a:pPr algn="ctr" eaLnBrk="1" hangingPunct="1">
              <a:lnSpc>
                <a:spcPct val="90000"/>
              </a:lnSpc>
              <a:spcBef>
                <a:spcPts val="600"/>
              </a:spcBef>
              <a:buSzPct val="120000"/>
              <a:buFont typeface="Wingdings" panose="05000000000000000000" pitchFamily="2" charset="2"/>
              <a:buNone/>
              <a:defRPr/>
            </a:pPr>
            <a:r>
              <a:rPr lang="el-GR" altLang="el-GR" sz="2800" b="1" dirty="0" smtClean="0"/>
              <a:t>αλλά και πιο εύκολη για κάθε μικρό παιδί. </a:t>
            </a:r>
            <a:r>
              <a:rPr lang="en-GB" altLang="el-GR" sz="2800" b="1" dirty="0" smtClean="0"/>
              <a:t> </a:t>
            </a:r>
            <a:r>
              <a:rPr lang="en-GB" altLang="el-GR" sz="2800" dirty="0" smtClean="0"/>
              <a:t> </a:t>
            </a:r>
          </a:p>
          <a:p>
            <a:pPr>
              <a:lnSpc>
                <a:spcPct val="90000"/>
              </a:lnSpc>
              <a:defRPr/>
            </a:pPr>
            <a:endParaRPr lang="el-GR" altLang="el-GR" dirty="0" smtClean="0">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620713"/>
            <a:ext cx="8229600" cy="5688012"/>
          </a:xfrm>
        </p:spPr>
        <p:txBody>
          <a:bodyPr/>
          <a:lstStyle/>
          <a:p>
            <a:pPr algn="ctr">
              <a:buFont typeface="Wingdings" panose="05000000000000000000" pitchFamily="2" charset="2"/>
              <a:buNone/>
              <a:defRPr/>
            </a:pPr>
            <a:r>
              <a:rPr lang="el-GR" b="1" dirty="0" smtClean="0"/>
              <a:t>Βλ. στην επόμενη διαφάνεια</a:t>
            </a:r>
          </a:p>
          <a:p>
            <a:pPr algn="ctr">
              <a:buFont typeface="Wingdings" panose="05000000000000000000" pitchFamily="2" charset="2"/>
              <a:buNone/>
              <a:defRPr/>
            </a:pPr>
            <a:r>
              <a:rPr lang="el-GR" b="1" dirty="0" smtClean="0">
                <a:solidFill>
                  <a:srgbClr val="FFFF66"/>
                </a:solidFill>
              </a:rPr>
              <a:t>Φασματογράφημα ήχου </a:t>
            </a:r>
          </a:p>
          <a:p>
            <a:pPr algn="ctr">
              <a:buFont typeface="Wingdings" panose="05000000000000000000" pitchFamily="2" charset="2"/>
              <a:buNone/>
              <a:defRPr/>
            </a:pPr>
            <a:r>
              <a:rPr lang="el-GR" b="1" dirty="0" smtClean="0"/>
              <a:t>(δηλ. μετατροπή του σε σκιές)</a:t>
            </a:r>
            <a:endParaRPr lang="en-US" b="1" dirty="0" smtClean="0"/>
          </a:p>
          <a:p>
            <a:pPr algn="ctr">
              <a:buFont typeface="Wingdings" panose="05000000000000000000" pitchFamily="2" charset="2"/>
              <a:buNone/>
              <a:defRPr/>
            </a:pPr>
            <a:endParaRPr lang="el-GR" b="1" dirty="0" smtClean="0"/>
          </a:p>
          <a:p>
            <a:pPr algn="ctr">
              <a:buFont typeface="Wingdings" panose="05000000000000000000" pitchFamily="2" charset="2"/>
              <a:buNone/>
              <a:defRPr/>
            </a:pPr>
            <a:r>
              <a:rPr lang="el-GR" b="1" dirty="0" smtClean="0"/>
              <a:t>Δείχνει σαφώς ότι </a:t>
            </a:r>
            <a:r>
              <a:rPr lang="el-GR" b="1" u="sng" dirty="0" smtClean="0"/>
              <a:t>οι σκιές και τα κενά τους </a:t>
            </a:r>
          </a:p>
          <a:p>
            <a:pPr algn="ctr">
              <a:buFont typeface="Wingdings" panose="05000000000000000000" pitchFamily="2" charset="2"/>
              <a:buNone/>
              <a:defRPr/>
            </a:pPr>
            <a:r>
              <a:rPr lang="el-GR" b="1" u="sng" dirty="0" smtClean="0"/>
              <a:t>δεν σχετίζονται άμεσα </a:t>
            </a:r>
          </a:p>
          <a:p>
            <a:pPr algn="ctr">
              <a:buFont typeface="Wingdings" panose="05000000000000000000" pitchFamily="2" charset="2"/>
              <a:buNone/>
              <a:defRPr/>
            </a:pPr>
            <a:r>
              <a:rPr lang="el-GR" b="1" u="sng" dirty="0" smtClean="0"/>
              <a:t>με όρια φωνημάτων, συλλαβών και λ</a:t>
            </a:r>
            <a:r>
              <a:rPr lang="el-GR" b="1" dirty="0" smtClean="0"/>
              <a:t>έξεων</a:t>
            </a:r>
          </a:p>
          <a:p>
            <a:pPr algn="ctr">
              <a:buFont typeface="Wingdings" panose="05000000000000000000" pitchFamily="2" charset="2"/>
              <a:buNone/>
              <a:defRPr/>
            </a:pPr>
            <a:endParaRPr lang="el-GR" b="1" dirty="0" smtClean="0"/>
          </a:p>
          <a:p>
            <a:pPr algn="ctr">
              <a:buFont typeface="Wingdings" panose="05000000000000000000" pitchFamily="2" charset="2"/>
              <a:buNone/>
              <a:defRPr/>
            </a:pPr>
            <a:r>
              <a:rPr lang="en-US" b="1" dirty="0" smtClean="0"/>
              <a:t>B</a:t>
            </a:r>
            <a:r>
              <a:rPr lang="el-GR" b="1" dirty="0" smtClean="0"/>
              <a:t>λ. σκιές για την αγγλική φράση </a:t>
            </a:r>
            <a:r>
              <a:rPr lang="en-US" b="1" i="1" dirty="0" smtClean="0">
                <a:solidFill>
                  <a:srgbClr val="99FFCC"/>
                </a:solidFill>
              </a:rPr>
              <a:t>to stand against</a:t>
            </a:r>
            <a:endParaRPr lang="el-GR" b="1" dirty="0">
              <a:solidFill>
                <a:srgbClr val="99FFCC"/>
              </a:solidFill>
            </a:endParaRPr>
          </a:p>
        </p:txBody>
      </p:sp>
      <p:sp>
        <p:nvSpPr>
          <p:cNvPr id="60419"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7ADDC7C2-D82B-47B5-B4FB-AB077A247B6E}" type="slidenum">
              <a:rPr lang="el-GR" altLang="el-GR" sz="1200">
                <a:latin typeface="Arial" panose="020B0604020202020204" pitchFamily="34" charset="0"/>
              </a:rPr>
              <a:pPr>
                <a:spcBef>
                  <a:spcPct val="0"/>
                </a:spcBef>
                <a:buClrTx/>
                <a:buSzTx/>
                <a:buFontTx/>
                <a:buNone/>
              </a:pPr>
              <a:t>24</a:t>
            </a:fld>
            <a:endParaRPr lang="el-GR" altLang="el-GR" sz="1200">
              <a:latin typeface="Arial" panose="020B0604020202020204"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F7ADC37B-4220-4889-82FD-D6336B1F633B}" type="slidenum">
              <a:rPr lang="el-GR" altLang="el-GR" sz="1200">
                <a:latin typeface="Arial" panose="020B0604020202020204" pitchFamily="34" charset="0"/>
              </a:rPr>
              <a:pPr>
                <a:spcBef>
                  <a:spcPct val="0"/>
                </a:spcBef>
                <a:buClrTx/>
                <a:buSzTx/>
                <a:buFontTx/>
                <a:buNone/>
              </a:pPr>
              <a:t>25</a:t>
            </a:fld>
            <a:endParaRPr lang="el-GR" altLang="el-GR" sz="1200">
              <a:latin typeface="Arial" panose="020B0604020202020204" pitchFamily="34" charset="0"/>
            </a:endParaRPr>
          </a:p>
        </p:txBody>
      </p:sp>
      <p:sp>
        <p:nvSpPr>
          <p:cNvPr id="105475" name="Rectangle 3"/>
          <p:cNvSpPr>
            <a:spLocks noGrp="1" noChangeArrowheads="1"/>
          </p:cNvSpPr>
          <p:nvPr>
            <p:ph type="body" idx="1"/>
          </p:nvPr>
        </p:nvSpPr>
        <p:spPr/>
        <p:txBody>
          <a:bodyPr/>
          <a:lstStyle/>
          <a:p>
            <a:pPr eaLnBrk="1" hangingPunct="1">
              <a:buFont typeface="Wingdings" charset="2"/>
              <a:buChar char="n"/>
              <a:defRPr/>
            </a:pPr>
            <a:endParaRPr lang="el-GR" smtClean="0"/>
          </a:p>
        </p:txBody>
      </p:sp>
      <p:pic>
        <p:nvPicPr>
          <p:cNvPr id="61444" name="Picture 5" descr="2634to_stand_agains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476250"/>
            <a:ext cx="8675687" cy="568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FA9E50B-DE1B-42EB-9985-E6C55558969B}" type="slidenum">
              <a:rPr lang="el-GR" altLang="el-GR" sz="1200">
                <a:latin typeface="Arial" panose="020B0604020202020204" pitchFamily="34" charset="0"/>
              </a:rPr>
              <a:pPr>
                <a:spcBef>
                  <a:spcPct val="0"/>
                </a:spcBef>
                <a:buClrTx/>
                <a:buSzTx/>
                <a:buFontTx/>
                <a:buNone/>
              </a:pPr>
              <a:t>26</a:t>
            </a:fld>
            <a:endParaRPr lang="el-GR" altLang="el-GR" sz="1200">
              <a:latin typeface="Arial" panose="020B0604020202020204" pitchFamily="34" charset="0"/>
            </a:endParaRPr>
          </a:p>
        </p:txBody>
      </p:sp>
      <p:sp>
        <p:nvSpPr>
          <p:cNvPr id="22529" name="Rectangle 1"/>
          <p:cNvSpPr>
            <a:spLocks noGrp="1" noRot="1" noChangeArrowheads="1"/>
          </p:cNvSpPr>
          <p:nvPr>
            <p:ph type="title"/>
          </p:nvPr>
        </p:nvSpPr>
        <p:spPr>
          <a:xfrm>
            <a:off x="0" y="188913"/>
            <a:ext cx="9144000" cy="1511300"/>
          </a:xfrm>
        </p:spPr>
        <p:txBody>
          <a:bodyPr lIns="90000" tIns="46800" rIns="90000" bIns="46800"/>
          <a:lstStyle/>
          <a:p>
            <a:pPr eaLnBrk="1" hangingPunct="1">
              <a:buClr>
                <a:srgbClr val="FF66CC"/>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u="sng" dirty="0" err="1" smtClean="0">
                <a:solidFill>
                  <a:srgbClr val="99FFCC"/>
                </a:solidFill>
              </a:rPr>
              <a:t>Διδακτικές</a:t>
            </a:r>
            <a:r>
              <a:rPr lang="en-GB" sz="3200" u="sng" dirty="0" smtClean="0">
                <a:solidFill>
                  <a:srgbClr val="99FFCC"/>
                </a:solidFill>
              </a:rPr>
              <a:t> </a:t>
            </a:r>
            <a:r>
              <a:rPr lang="en-GB" sz="3200" u="sng" dirty="0" err="1" smtClean="0">
                <a:solidFill>
                  <a:srgbClr val="99FFCC"/>
                </a:solidFill>
              </a:rPr>
              <a:t>επιπτώσεις</a:t>
            </a:r>
            <a:r>
              <a:rPr lang="en-GB" sz="3200" u="sng" dirty="0" smtClean="0">
                <a:solidFill>
                  <a:srgbClr val="99FFCC"/>
                </a:solidFill>
              </a:rPr>
              <a:t> </a:t>
            </a:r>
            <a:r>
              <a:rPr lang="en-GB" sz="3200" u="sng" dirty="0" err="1" smtClean="0">
                <a:solidFill>
                  <a:srgbClr val="99FFCC"/>
                </a:solidFill>
              </a:rPr>
              <a:t>για</a:t>
            </a:r>
            <a:r>
              <a:rPr lang="en-GB" sz="3200" u="sng" dirty="0" smtClean="0">
                <a:solidFill>
                  <a:srgbClr val="99FFCC"/>
                </a:solidFill>
              </a:rPr>
              <a:t> </a:t>
            </a:r>
            <a:r>
              <a:rPr lang="en-GB" sz="3200" u="sng" dirty="0" err="1" smtClean="0">
                <a:solidFill>
                  <a:srgbClr val="99FFCC"/>
                </a:solidFill>
              </a:rPr>
              <a:t>διδασκαλία</a:t>
            </a:r>
            <a:r>
              <a:rPr lang="en-GB" sz="3200" u="sng" dirty="0" smtClean="0">
                <a:solidFill>
                  <a:srgbClr val="99FFCC"/>
                </a:solidFill>
              </a:rPr>
              <a:t> </a:t>
            </a:r>
            <a:r>
              <a:rPr lang="en-GB" sz="3200" u="sng" dirty="0" err="1" smtClean="0">
                <a:solidFill>
                  <a:srgbClr val="99FFCC"/>
                </a:solidFill>
              </a:rPr>
              <a:t>αλφάβητου</a:t>
            </a:r>
            <a:r>
              <a:rPr lang="en-GB" sz="3200" dirty="0" smtClean="0">
                <a:solidFill>
                  <a:srgbClr val="FF66CC"/>
                </a:solidFill>
              </a:rPr>
              <a:t/>
            </a:r>
            <a:br>
              <a:rPr lang="en-GB" sz="3200" dirty="0" smtClean="0">
                <a:solidFill>
                  <a:srgbClr val="FF66CC"/>
                </a:solidFill>
              </a:rPr>
            </a:br>
            <a:r>
              <a:rPr lang="en-GB" sz="3200" u="sng" dirty="0" smtClean="0">
                <a:solidFill>
                  <a:srgbClr val="FFFF00"/>
                </a:solidFill>
              </a:rPr>
              <a:t/>
            </a:r>
            <a:br>
              <a:rPr lang="en-GB" sz="3200" u="sng" dirty="0" smtClean="0">
                <a:solidFill>
                  <a:srgbClr val="FFFF00"/>
                </a:solidFill>
              </a:rPr>
            </a:br>
            <a:endParaRPr lang="en-GB" sz="3200" dirty="0" smtClean="0">
              <a:solidFill>
                <a:srgbClr val="FFFF00"/>
              </a:solidFill>
            </a:endParaRPr>
          </a:p>
        </p:txBody>
      </p:sp>
      <p:sp>
        <p:nvSpPr>
          <p:cNvPr id="22530" name="Rectangle 2"/>
          <p:cNvSpPr>
            <a:spLocks noGrp="1" noChangeArrowheads="1"/>
          </p:cNvSpPr>
          <p:nvPr>
            <p:ph type="body" idx="1"/>
          </p:nvPr>
        </p:nvSpPr>
        <p:spPr>
          <a:xfrm>
            <a:off x="0" y="1125538"/>
            <a:ext cx="9144000" cy="5732462"/>
          </a:xfrm>
        </p:spPr>
        <p:txBody>
          <a:bodyPr lIns="90000" tIns="46800" rIns="90000" bIns="46800"/>
          <a:lstStyle/>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sz="2400" b="1" u="sng" dirty="0" smtClean="0">
              <a:solidFill>
                <a:srgbClr val="FFFF66"/>
              </a:solidFill>
            </a:endParaRPr>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u="sng" dirty="0" err="1" smtClean="0">
                <a:solidFill>
                  <a:srgbClr val="FFFF66"/>
                </a:solidFill>
              </a:rPr>
              <a:t>Γνώση</a:t>
            </a:r>
            <a:r>
              <a:rPr lang="en-GB" b="1" u="sng" dirty="0" smtClean="0">
                <a:solidFill>
                  <a:srgbClr val="FFFF66"/>
                </a:solidFill>
              </a:rPr>
              <a:t> </a:t>
            </a:r>
            <a:r>
              <a:rPr lang="en-GB" b="1" u="sng" dirty="0" err="1" smtClean="0">
                <a:solidFill>
                  <a:srgbClr val="FFFF66"/>
                </a:solidFill>
              </a:rPr>
              <a:t>φωνημάτων</a:t>
            </a:r>
            <a:r>
              <a:rPr lang="en-GB" b="1" u="sng" dirty="0" smtClean="0">
                <a:solidFill>
                  <a:srgbClr val="FFFF66"/>
                </a:solidFill>
              </a:rPr>
              <a:t> </a:t>
            </a:r>
            <a:r>
              <a:rPr lang="el-GR" b="1" u="sng" dirty="0" smtClean="0">
                <a:solidFill>
                  <a:srgbClr val="FFFF66"/>
                </a:solidFill>
              </a:rPr>
              <a:t>κατακτάται </a:t>
            </a:r>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u="sng" dirty="0" err="1" smtClean="0">
                <a:solidFill>
                  <a:srgbClr val="FFFF66"/>
                </a:solidFill>
              </a:rPr>
              <a:t>έως</a:t>
            </a:r>
            <a:r>
              <a:rPr lang="en-GB" b="1" u="sng" dirty="0" smtClean="0">
                <a:solidFill>
                  <a:srgbClr val="FFFF66"/>
                </a:solidFill>
              </a:rPr>
              <a:t> </a:t>
            </a:r>
            <a:r>
              <a:rPr lang="en-GB" b="1" u="sng" dirty="0" err="1" smtClean="0">
                <a:solidFill>
                  <a:srgbClr val="FFFF66"/>
                </a:solidFill>
              </a:rPr>
              <a:t>τέλος</a:t>
            </a:r>
            <a:r>
              <a:rPr lang="en-GB" b="1" u="sng" dirty="0" smtClean="0">
                <a:solidFill>
                  <a:srgbClr val="FFFF66"/>
                </a:solidFill>
              </a:rPr>
              <a:t> </a:t>
            </a:r>
            <a:r>
              <a:rPr lang="en-GB" b="1" u="sng" dirty="0" err="1" smtClean="0">
                <a:solidFill>
                  <a:srgbClr val="FFFF66"/>
                </a:solidFill>
              </a:rPr>
              <a:t>προσχολικής</a:t>
            </a:r>
            <a:r>
              <a:rPr lang="en-GB" b="1" u="sng" dirty="0" smtClean="0">
                <a:solidFill>
                  <a:srgbClr val="FFFF66"/>
                </a:solidFill>
              </a:rPr>
              <a:t> </a:t>
            </a:r>
            <a:r>
              <a:rPr lang="en-GB" b="1" u="sng" dirty="0" err="1" smtClean="0">
                <a:solidFill>
                  <a:srgbClr val="FFFF66"/>
                </a:solidFill>
              </a:rPr>
              <a:t>ηλικίας</a:t>
            </a:r>
            <a:r>
              <a:rPr lang="en-GB" b="1" u="sng" dirty="0" smtClean="0">
                <a:solidFill>
                  <a:srgbClr val="FFFF66"/>
                </a:solidFill>
              </a:rPr>
              <a:t>, </a:t>
            </a:r>
            <a:endParaRPr lang="el-GR" b="1" u="sng" dirty="0" smtClean="0">
              <a:solidFill>
                <a:srgbClr val="FFFF66"/>
              </a:solidFill>
            </a:endParaRPr>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u="sng" dirty="0" err="1" smtClean="0">
                <a:solidFill>
                  <a:srgbClr val="FFFF66"/>
                </a:solidFill>
              </a:rPr>
              <a:t>πιθανώς</a:t>
            </a:r>
            <a:r>
              <a:rPr lang="en-GB" b="1" u="sng" dirty="0" smtClean="0">
                <a:solidFill>
                  <a:srgbClr val="FFFF66"/>
                </a:solidFill>
              </a:rPr>
              <a:t> </a:t>
            </a:r>
            <a:r>
              <a:rPr lang="en-GB" b="1" u="sng" dirty="0" err="1" smtClean="0">
                <a:solidFill>
                  <a:srgbClr val="FFFF66"/>
                </a:solidFill>
              </a:rPr>
              <a:t>αρκετά</a:t>
            </a:r>
            <a:r>
              <a:rPr lang="en-GB" b="1" u="sng" dirty="0" smtClean="0">
                <a:solidFill>
                  <a:srgbClr val="FFFF66"/>
                </a:solidFill>
              </a:rPr>
              <a:t> </a:t>
            </a:r>
            <a:r>
              <a:rPr lang="en-GB" b="1" u="sng" dirty="0" err="1" smtClean="0">
                <a:solidFill>
                  <a:srgbClr val="FFFF66"/>
                </a:solidFill>
              </a:rPr>
              <a:t>νωρίτερα</a:t>
            </a:r>
            <a:r>
              <a:rPr lang="en-GB" b="1" u="sng" dirty="0" smtClean="0">
                <a:solidFill>
                  <a:srgbClr val="FFFF66"/>
                </a:solidFill>
              </a:rPr>
              <a:t>. </a:t>
            </a:r>
            <a:endParaRPr lang="el-GR" b="1" u="sng" dirty="0" smtClean="0">
              <a:solidFill>
                <a:srgbClr val="FFFF66"/>
              </a:solidFill>
            </a:endParaRPr>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u="sng" dirty="0" err="1" smtClean="0">
                <a:solidFill>
                  <a:srgbClr val="FFFF66"/>
                </a:solidFill>
              </a:rPr>
              <a:t>Ωστόσο</a:t>
            </a:r>
            <a:r>
              <a:rPr lang="el-GR" b="1" u="sng" dirty="0" smtClean="0">
                <a:solidFill>
                  <a:srgbClr val="FFFF66"/>
                </a:solidFill>
              </a:rPr>
              <a:t>,</a:t>
            </a:r>
            <a:r>
              <a:rPr lang="en-GB" b="1" u="sng" dirty="0" smtClean="0">
                <a:solidFill>
                  <a:srgbClr val="FFFF66"/>
                </a:solidFill>
              </a:rPr>
              <a:t> </a:t>
            </a:r>
            <a:r>
              <a:rPr lang="el-GR" b="1" u="sng" dirty="0" smtClean="0">
                <a:solidFill>
                  <a:srgbClr val="FFFF66"/>
                </a:solidFill>
              </a:rPr>
              <a:t>όχι </a:t>
            </a:r>
            <a:r>
              <a:rPr lang="en-GB" b="1" u="sng" dirty="0" smtClean="0">
                <a:solidFill>
                  <a:srgbClr val="FFFF66"/>
                </a:solidFill>
              </a:rPr>
              <a:t> </a:t>
            </a:r>
            <a:r>
              <a:rPr lang="en-GB" b="1" u="sng" dirty="0" err="1" smtClean="0">
                <a:solidFill>
                  <a:srgbClr val="FFFF66"/>
                </a:solidFill>
              </a:rPr>
              <a:t>συνειδητή</a:t>
            </a:r>
            <a:r>
              <a:rPr lang="en-GB" b="1" dirty="0" smtClean="0"/>
              <a:t>, </a:t>
            </a:r>
            <a:endParaRPr lang="el-GR" b="1" dirty="0" smtClean="0"/>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t>όπως</a:t>
            </a:r>
            <a:r>
              <a:rPr lang="en-GB" sz="2800" b="1" dirty="0" smtClean="0"/>
              <a:t> </a:t>
            </a:r>
            <a:r>
              <a:rPr lang="en-GB" sz="2800" b="1" dirty="0" err="1" smtClean="0"/>
              <a:t>ουσιαστικά</a:t>
            </a:r>
            <a:r>
              <a:rPr lang="en-GB" sz="2800" b="1" dirty="0" smtClean="0"/>
              <a:t> </a:t>
            </a:r>
            <a:r>
              <a:rPr lang="en-GB" sz="2800" b="1" dirty="0" err="1" smtClean="0"/>
              <a:t>το</a:t>
            </a:r>
            <a:r>
              <a:rPr lang="en-GB" sz="2800" b="1" dirty="0" smtClean="0"/>
              <a:t> </a:t>
            </a:r>
            <a:r>
              <a:rPr lang="en-GB" sz="2800" b="1" dirty="0" err="1" smtClean="0"/>
              <a:t>σύνολο</a:t>
            </a:r>
            <a:r>
              <a:rPr lang="en-GB" sz="2800" b="1" dirty="0" smtClean="0"/>
              <a:t> </a:t>
            </a:r>
            <a:r>
              <a:rPr lang="en-GB" sz="2800" b="1" dirty="0" err="1" smtClean="0"/>
              <a:t>των</a:t>
            </a:r>
            <a:r>
              <a:rPr lang="en-GB" sz="2800" b="1" dirty="0" smtClean="0"/>
              <a:t> </a:t>
            </a:r>
            <a:r>
              <a:rPr lang="en-GB" sz="2800" b="1" dirty="0" err="1" smtClean="0"/>
              <a:t>γνώσεων</a:t>
            </a:r>
            <a:r>
              <a:rPr lang="en-GB" sz="2800" b="1" dirty="0" smtClean="0"/>
              <a:t> </a:t>
            </a:r>
            <a:r>
              <a:rPr lang="en-GB" sz="2800" b="1" dirty="0" err="1" smtClean="0"/>
              <a:t>για</a:t>
            </a:r>
            <a:r>
              <a:rPr lang="en-GB" sz="2800" b="1" dirty="0" smtClean="0"/>
              <a:t> </a:t>
            </a:r>
            <a:r>
              <a:rPr lang="en-GB" sz="2800" b="1" dirty="0" err="1" smtClean="0"/>
              <a:t>τη</a:t>
            </a:r>
            <a:r>
              <a:rPr lang="en-GB" sz="2800" b="1" dirty="0" smtClean="0"/>
              <a:t> </a:t>
            </a:r>
            <a:r>
              <a:rPr lang="en-GB" sz="2800" b="1" dirty="0" err="1" smtClean="0"/>
              <a:t>γλώσσα</a:t>
            </a:r>
            <a:r>
              <a:rPr lang="el-GR" sz="2800" b="1" dirty="0" smtClean="0"/>
              <a:t>.</a:t>
            </a:r>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u="sng" dirty="0" smtClean="0">
                <a:solidFill>
                  <a:srgbClr val="FFFF00"/>
                </a:solidFill>
              </a:rPr>
              <a:t>ΟΜΩΣ</a:t>
            </a:r>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u="sng" dirty="0" err="1" smtClean="0">
                <a:solidFill>
                  <a:srgbClr val="FFFF00"/>
                </a:solidFill>
              </a:rPr>
              <a:t>Μάθηση</a:t>
            </a:r>
            <a:r>
              <a:rPr lang="en-GB" b="1" u="sng" dirty="0" smtClean="0">
                <a:solidFill>
                  <a:srgbClr val="FFFF00"/>
                </a:solidFill>
              </a:rPr>
              <a:t> </a:t>
            </a:r>
            <a:r>
              <a:rPr lang="en-GB" b="1" u="sng" dirty="0" err="1" smtClean="0">
                <a:solidFill>
                  <a:srgbClr val="FFFF00"/>
                </a:solidFill>
              </a:rPr>
              <a:t>αλφάβητου</a:t>
            </a:r>
            <a:r>
              <a:rPr lang="en-GB" b="1" u="sng" dirty="0" smtClean="0">
                <a:solidFill>
                  <a:srgbClr val="FFFF00"/>
                </a:solidFill>
              </a:rPr>
              <a:t> </a:t>
            </a:r>
            <a:r>
              <a:rPr lang="en-GB" b="1" u="sng" dirty="0" err="1" smtClean="0">
                <a:solidFill>
                  <a:srgbClr val="FFFF00"/>
                </a:solidFill>
              </a:rPr>
              <a:t>απαιτεί</a:t>
            </a:r>
            <a:r>
              <a:rPr lang="en-GB" b="1" u="sng" dirty="0" smtClean="0">
                <a:solidFill>
                  <a:srgbClr val="FFFF00"/>
                </a:solidFill>
              </a:rPr>
              <a:t> </a:t>
            </a:r>
            <a:r>
              <a:rPr lang="en-GB" b="1" u="sng" dirty="0" err="1" smtClean="0">
                <a:solidFill>
                  <a:srgbClr val="FFFF00"/>
                </a:solidFill>
              </a:rPr>
              <a:t>κάποια</a:t>
            </a:r>
            <a:r>
              <a:rPr lang="en-GB" b="1" u="sng" dirty="0" smtClean="0">
                <a:solidFill>
                  <a:srgbClr val="FFFF00"/>
                </a:solidFill>
              </a:rPr>
              <a:t> </a:t>
            </a:r>
            <a:r>
              <a:rPr lang="en-GB" b="1" u="sng" dirty="0" err="1" smtClean="0">
                <a:solidFill>
                  <a:srgbClr val="FFFF00"/>
                </a:solidFill>
              </a:rPr>
              <a:t>επίγνωση</a:t>
            </a:r>
            <a:r>
              <a:rPr lang="en-GB" b="1" u="sng" dirty="0" smtClean="0">
                <a:solidFill>
                  <a:srgbClr val="FFFF00"/>
                </a:solidFill>
              </a:rPr>
              <a:t> </a:t>
            </a:r>
            <a:endParaRPr lang="el-GR" b="1" u="sng" dirty="0" smtClean="0">
              <a:solidFill>
                <a:srgbClr val="FFFF00"/>
              </a:solidFill>
            </a:endParaRPr>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u="sng" dirty="0" smtClean="0">
                <a:solidFill>
                  <a:srgbClr val="FFFF00"/>
                </a:solidFill>
              </a:rPr>
              <a:t>ή συνειδητοποίηση της φωνολογίας, ώστε να ιδωθεί ότι κάθε αλφαβητικό γράμμα συμβολίζει ένα φώνημα</a:t>
            </a:r>
            <a:endParaRPr lang="en-GB" b="1" dirty="0"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u="sng" dirty="0" smtClean="0">
                <a:solidFill>
                  <a:srgbClr val="FFFF66"/>
                </a:solidFill>
              </a:rPr>
              <a:t>Η </a:t>
            </a:r>
            <a:r>
              <a:rPr lang="en-GB" altLang="el-GR" b="1" u="sng" dirty="0" err="1" smtClean="0">
                <a:solidFill>
                  <a:srgbClr val="FFFF66"/>
                </a:solidFill>
              </a:rPr>
              <a:t>αλφαβητική</a:t>
            </a:r>
            <a:r>
              <a:rPr lang="en-GB" altLang="el-GR" b="1" u="sng" dirty="0" smtClean="0">
                <a:solidFill>
                  <a:srgbClr val="FFFF66"/>
                </a:solidFill>
              </a:rPr>
              <a:t> </a:t>
            </a:r>
            <a:r>
              <a:rPr lang="en-GB" altLang="el-GR" b="1" u="sng" dirty="0" err="1" smtClean="0">
                <a:solidFill>
                  <a:srgbClr val="FFFF66"/>
                </a:solidFill>
              </a:rPr>
              <a:t>γραφή</a:t>
            </a:r>
            <a:r>
              <a:rPr lang="el-GR" altLang="el-GR" b="1" u="sng" dirty="0" smtClean="0">
                <a:solidFill>
                  <a:srgbClr val="FFFF66"/>
                </a:solidFill>
              </a:rPr>
              <a:t> </a:t>
            </a:r>
            <a:r>
              <a:rPr lang="en-GB" altLang="el-GR" b="1" u="sng" dirty="0" err="1" smtClean="0">
                <a:solidFill>
                  <a:srgbClr val="FFFF66"/>
                </a:solidFill>
              </a:rPr>
              <a:t>συμβολίζει</a:t>
            </a:r>
            <a:r>
              <a:rPr lang="en-GB" altLang="el-GR" b="1" u="sng" dirty="0" smtClean="0">
                <a:solidFill>
                  <a:srgbClr val="FFFF66"/>
                </a:solidFill>
              </a:rPr>
              <a:t> </a:t>
            </a:r>
            <a:r>
              <a:rPr lang="en-GB" altLang="el-GR" b="1" u="sng" dirty="0" err="1" smtClean="0">
                <a:solidFill>
                  <a:srgbClr val="FFFF66"/>
                </a:solidFill>
              </a:rPr>
              <a:t>φωνήματα</a:t>
            </a:r>
            <a:r>
              <a:rPr lang="el-GR" altLang="el-GR" b="1" dirty="0" smtClean="0">
                <a:solidFill>
                  <a:srgbClr val="FFFF66"/>
                </a:solidFill>
              </a:rPr>
              <a:t>.</a:t>
            </a:r>
            <a:r>
              <a:rPr lang="en-GB" altLang="el-GR" b="1" dirty="0" smtClean="0">
                <a:solidFill>
                  <a:srgbClr val="FFFF66"/>
                </a:solidFill>
              </a:rPr>
              <a:t>  </a:t>
            </a:r>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u="sng" dirty="0" err="1" smtClean="0">
                <a:solidFill>
                  <a:srgbClr val="99FFCC"/>
                </a:solidFill>
              </a:rPr>
              <a:t>σε</a:t>
            </a:r>
            <a:r>
              <a:rPr lang="en-GB" altLang="el-GR" sz="2800" b="1" u="sng" dirty="0" smtClean="0">
                <a:solidFill>
                  <a:srgbClr val="99FFCC"/>
                </a:solidFill>
              </a:rPr>
              <a:t> </a:t>
            </a:r>
            <a:r>
              <a:rPr lang="en-GB" altLang="el-GR" sz="2800" b="1" u="sng" dirty="0" err="1" smtClean="0">
                <a:solidFill>
                  <a:srgbClr val="99FFCC"/>
                </a:solidFill>
              </a:rPr>
              <a:t>αντίθεση</a:t>
            </a:r>
            <a:r>
              <a:rPr lang="en-GB" altLang="el-GR" sz="2800" b="1" u="sng" dirty="0" smtClean="0">
                <a:solidFill>
                  <a:srgbClr val="99FFCC"/>
                </a:solidFill>
              </a:rPr>
              <a:t> </a:t>
            </a:r>
            <a:r>
              <a:rPr lang="en-GB" altLang="el-GR" sz="2800" b="1" u="sng" dirty="0" err="1" smtClean="0">
                <a:solidFill>
                  <a:srgbClr val="99FFCC"/>
                </a:solidFill>
              </a:rPr>
              <a:t>με</a:t>
            </a:r>
            <a:r>
              <a:rPr lang="en-GB" altLang="el-GR" sz="2800" b="1" u="sng" dirty="0" smtClean="0">
                <a:solidFill>
                  <a:srgbClr val="99FFCC"/>
                </a:solidFill>
              </a:rPr>
              <a:t> </a:t>
            </a:r>
            <a:r>
              <a:rPr lang="en-GB" altLang="el-GR" sz="2800" b="1" u="sng" dirty="0" err="1" smtClean="0">
                <a:solidFill>
                  <a:srgbClr val="99FFCC"/>
                </a:solidFill>
              </a:rPr>
              <a:t>άλλα</a:t>
            </a:r>
            <a:r>
              <a:rPr lang="en-GB" altLang="el-GR" sz="2800" b="1" u="sng" dirty="0" smtClean="0">
                <a:solidFill>
                  <a:srgbClr val="99FFCC"/>
                </a:solidFill>
              </a:rPr>
              <a:t> </a:t>
            </a:r>
            <a:r>
              <a:rPr lang="el-GR" altLang="el-GR" sz="2800" b="1" u="sng" dirty="0" smtClean="0">
                <a:solidFill>
                  <a:srgbClr val="99FFCC"/>
                </a:solidFill>
              </a:rPr>
              <a:t>συστήματα</a:t>
            </a:r>
            <a:r>
              <a:rPr lang="en-GB" altLang="el-GR" sz="2800" b="1" u="sng" dirty="0" smtClean="0">
                <a:solidFill>
                  <a:srgbClr val="99FFCC"/>
                </a:solidFill>
              </a:rPr>
              <a:t> </a:t>
            </a:r>
            <a:r>
              <a:rPr lang="en-GB" altLang="el-GR" sz="2800" b="1" u="sng" dirty="0" err="1" smtClean="0">
                <a:solidFill>
                  <a:srgbClr val="99FFCC"/>
                </a:solidFill>
              </a:rPr>
              <a:t>γραφής</a:t>
            </a:r>
            <a:r>
              <a:rPr lang="el-GR" altLang="el-GR" sz="2800" b="1" u="sng" dirty="0" smtClean="0">
                <a:solidFill>
                  <a:srgbClr val="99FFCC"/>
                </a:solidFill>
              </a:rPr>
              <a:t> </a:t>
            </a:r>
          </a:p>
          <a:p>
            <a:pPr algn="ctr" eaLnBrk="1" hangingPunct="1">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u="sng" dirty="0" smtClean="0">
                <a:solidFill>
                  <a:srgbClr val="99FFCC"/>
                </a:solidFill>
              </a:rPr>
              <a:t>(</a:t>
            </a:r>
            <a:r>
              <a:rPr lang="en-GB" altLang="el-GR" sz="2800" b="1" dirty="0" err="1" smtClean="0">
                <a:solidFill>
                  <a:srgbClr val="99FFCC"/>
                </a:solidFill>
              </a:rPr>
              <a:t>ιερογλυφικά</a:t>
            </a:r>
            <a:r>
              <a:rPr lang="en-GB" altLang="el-GR" sz="2800" b="1" dirty="0" smtClean="0">
                <a:solidFill>
                  <a:srgbClr val="99FFCC"/>
                </a:solidFill>
              </a:rPr>
              <a:t>, </a:t>
            </a:r>
            <a:r>
              <a:rPr lang="en-GB" altLang="el-GR" sz="2800" b="1" dirty="0" err="1" smtClean="0">
                <a:solidFill>
                  <a:srgbClr val="99FFCC"/>
                </a:solidFill>
              </a:rPr>
              <a:t>λογογράμματα</a:t>
            </a:r>
            <a:r>
              <a:rPr lang="en-GB" altLang="el-GR" sz="2800" b="1" dirty="0" smtClean="0">
                <a:solidFill>
                  <a:srgbClr val="99FFCC"/>
                </a:solidFill>
              </a:rPr>
              <a:t>, </a:t>
            </a:r>
            <a:r>
              <a:rPr lang="en-GB" altLang="el-GR" sz="2800" b="1" dirty="0" err="1" smtClean="0">
                <a:solidFill>
                  <a:srgbClr val="99FFCC"/>
                </a:solidFill>
              </a:rPr>
              <a:t>συλλαβικά</a:t>
            </a:r>
            <a:r>
              <a:rPr lang="en-GB" altLang="el-GR" sz="2800" b="1" dirty="0" smtClean="0">
                <a:solidFill>
                  <a:srgbClr val="99FFCC"/>
                </a:solidFill>
              </a:rPr>
              <a:t>) </a:t>
            </a:r>
            <a:endParaRPr lang="el-GR" altLang="el-GR" sz="2800" b="1" dirty="0" smtClean="0">
              <a:solidFill>
                <a:srgbClr val="99FFCC"/>
              </a:solidFill>
            </a:endParaRPr>
          </a:p>
          <a:p>
            <a:pPr eaLnBrk="1" hangingPunct="1">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altLang="el-GR" sz="2800" b="1" dirty="0" smtClean="0">
              <a:solidFill>
                <a:srgbClr val="99FFCC"/>
              </a:solidFill>
            </a:endParaRPr>
          </a:p>
          <a:p>
            <a:pPr eaLnBrk="1" hangingPunct="1">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dirty="0" err="1" smtClean="0"/>
              <a:t>Ιστορικά</a:t>
            </a:r>
            <a:r>
              <a:rPr lang="en-GB" altLang="el-GR" sz="2700" b="1" dirty="0" smtClean="0"/>
              <a:t> </a:t>
            </a:r>
            <a:r>
              <a:rPr lang="en-GB" altLang="el-GR" sz="2700" b="1" dirty="0" err="1" smtClean="0"/>
              <a:t>σημαντική</a:t>
            </a:r>
            <a:r>
              <a:rPr lang="en-GB" altLang="el-GR" sz="2700" b="1" dirty="0" smtClean="0"/>
              <a:t> η  </a:t>
            </a:r>
            <a:r>
              <a:rPr lang="el-GR" altLang="el-GR" sz="2700" b="1" dirty="0" smtClean="0"/>
              <a:t>στιγμή που η ανθρωπότητα </a:t>
            </a:r>
            <a:r>
              <a:rPr lang="en-GB" altLang="el-GR" sz="2700" b="1" dirty="0" err="1" smtClean="0"/>
              <a:t>συνειδητοποίησ</a:t>
            </a:r>
            <a:r>
              <a:rPr lang="el-GR" altLang="el-GR" sz="2700" b="1" dirty="0" smtClean="0"/>
              <a:t>ε</a:t>
            </a:r>
            <a:r>
              <a:rPr lang="en-GB" altLang="el-GR" sz="2700" b="1" dirty="0" smtClean="0"/>
              <a:t> </a:t>
            </a:r>
            <a:r>
              <a:rPr lang="en-GB" altLang="el-GR" sz="2700" b="1" dirty="0" err="1" smtClean="0"/>
              <a:t>ότι</a:t>
            </a:r>
            <a:r>
              <a:rPr lang="en-GB" altLang="el-GR" sz="2700" b="1" dirty="0" smtClean="0"/>
              <a:t> </a:t>
            </a:r>
            <a:r>
              <a:rPr lang="en-GB" altLang="el-GR" sz="2700" b="1" dirty="0" err="1" smtClean="0"/>
              <a:t>μπορεί</a:t>
            </a:r>
            <a:r>
              <a:rPr lang="en-GB" altLang="el-GR" sz="2700" b="1" dirty="0" smtClean="0"/>
              <a:t> </a:t>
            </a:r>
            <a:r>
              <a:rPr lang="en-GB" altLang="el-GR" sz="2700" b="1" dirty="0" err="1" smtClean="0"/>
              <a:t>να</a:t>
            </a:r>
            <a:r>
              <a:rPr lang="en-GB" altLang="el-GR" sz="2700" b="1" dirty="0" smtClean="0"/>
              <a:t> </a:t>
            </a:r>
            <a:r>
              <a:rPr lang="en-GB" altLang="el-GR" sz="2700" b="1" dirty="0" err="1" smtClean="0"/>
              <a:t>συμβολ</a:t>
            </a:r>
            <a:r>
              <a:rPr lang="el-GR" altLang="el-GR" sz="2700" b="1" dirty="0" err="1" smtClean="0"/>
              <a:t>ιστεί</a:t>
            </a:r>
            <a:r>
              <a:rPr lang="el-GR" altLang="el-GR" sz="2700" b="1" dirty="0" smtClean="0"/>
              <a:t> ο ήχος και </a:t>
            </a:r>
            <a:r>
              <a:rPr lang="en-GB" altLang="el-GR" sz="2700" b="1" dirty="0" smtClean="0"/>
              <a:t> </a:t>
            </a:r>
            <a:r>
              <a:rPr lang="en-GB" altLang="el-GR" sz="2700" b="1" dirty="0" err="1" smtClean="0"/>
              <a:t>ειδικότερα</a:t>
            </a:r>
            <a:r>
              <a:rPr lang="en-GB" altLang="el-GR" sz="2700" b="1" dirty="0" smtClean="0"/>
              <a:t> </a:t>
            </a:r>
            <a:r>
              <a:rPr lang="el-GR" altLang="el-GR" sz="2700" b="1" dirty="0" smtClean="0"/>
              <a:t> μάλιστα </a:t>
            </a:r>
            <a:r>
              <a:rPr lang="en-GB" altLang="el-GR" sz="2700" b="1" dirty="0" smtClean="0"/>
              <a:t>τ</a:t>
            </a:r>
            <a:r>
              <a:rPr lang="el-GR" altLang="el-GR" sz="2700" b="1" dirty="0" err="1" smtClean="0"/>
              <a:t>μήματά</a:t>
            </a:r>
            <a:r>
              <a:rPr lang="el-GR" altLang="el-GR" sz="2700" b="1" dirty="0" smtClean="0"/>
              <a:t> του, δηλ. συλλαβές και</a:t>
            </a:r>
            <a:r>
              <a:rPr lang="en-GB" altLang="el-GR" sz="2700" b="1" dirty="0" smtClean="0"/>
              <a:t> </a:t>
            </a:r>
            <a:r>
              <a:rPr lang="en-GB" altLang="el-GR" sz="2700" b="1" dirty="0" err="1" smtClean="0"/>
              <a:t>φωνήματα</a:t>
            </a:r>
            <a:r>
              <a:rPr lang="en-GB" altLang="el-GR" sz="2700" b="1" dirty="0" smtClean="0"/>
              <a:t>.</a:t>
            </a:r>
          </a:p>
          <a:p>
            <a:pPr eaLnBrk="1" hangingPunct="1">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dirty="0" err="1" smtClean="0">
                <a:solidFill>
                  <a:srgbClr val="FFFF66"/>
                </a:solidFill>
              </a:rPr>
              <a:t>Για</a:t>
            </a:r>
            <a:r>
              <a:rPr lang="en-GB" altLang="el-GR" sz="2700" b="1" dirty="0" smtClean="0">
                <a:solidFill>
                  <a:srgbClr val="FFFF66"/>
                </a:solidFill>
              </a:rPr>
              <a:t> </a:t>
            </a:r>
            <a:r>
              <a:rPr lang="en-GB" altLang="el-GR" sz="2700" b="1" dirty="0" err="1" smtClean="0">
                <a:solidFill>
                  <a:srgbClr val="FFFF66"/>
                </a:solidFill>
              </a:rPr>
              <a:t>να</a:t>
            </a:r>
            <a:r>
              <a:rPr lang="en-GB" altLang="el-GR" sz="2700" b="1" dirty="0" smtClean="0">
                <a:solidFill>
                  <a:srgbClr val="FFFF66"/>
                </a:solidFill>
              </a:rPr>
              <a:t> </a:t>
            </a:r>
            <a:r>
              <a:rPr lang="en-GB" altLang="el-GR" sz="2700" b="1" dirty="0" err="1" smtClean="0">
                <a:solidFill>
                  <a:srgbClr val="FFFF66"/>
                </a:solidFill>
              </a:rPr>
              <a:t>μαθευτεί</a:t>
            </a:r>
            <a:r>
              <a:rPr lang="en-GB" altLang="el-GR" sz="2700" b="1" dirty="0" smtClean="0">
                <a:solidFill>
                  <a:srgbClr val="FFFF66"/>
                </a:solidFill>
              </a:rPr>
              <a:t> </a:t>
            </a:r>
            <a:r>
              <a:rPr lang="en-GB" altLang="el-GR" sz="2700" b="1" dirty="0" err="1" smtClean="0">
                <a:solidFill>
                  <a:srgbClr val="FFFF66"/>
                </a:solidFill>
              </a:rPr>
              <a:t>από</a:t>
            </a:r>
            <a:r>
              <a:rPr lang="en-GB" altLang="el-GR" sz="2700" b="1" dirty="0" smtClean="0">
                <a:solidFill>
                  <a:srgbClr val="FFFF66"/>
                </a:solidFill>
              </a:rPr>
              <a:t> </a:t>
            </a:r>
            <a:r>
              <a:rPr lang="en-GB" altLang="el-GR" sz="2700" b="1" dirty="0" err="1" smtClean="0">
                <a:solidFill>
                  <a:srgbClr val="FFFF66"/>
                </a:solidFill>
              </a:rPr>
              <a:t>το</a:t>
            </a:r>
            <a:r>
              <a:rPr lang="en-GB" altLang="el-GR" sz="2700" b="1" dirty="0" smtClean="0">
                <a:solidFill>
                  <a:srgbClr val="FFFF66"/>
                </a:solidFill>
              </a:rPr>
              <a:t> </a:t>
            </a:r>
            <a:r>
              <a:rPr lang="en-GB" altLang="el-GR" sz="2700" b="1" dirty="0" err="1" smtClean="0">
                <a:solidFill>
                  <a:srgbClr val="FFFF66"/>
                </a:solidFill>
              </a:rPr>
              <a:t>παιδί</a:t>
            </a:r>
            <a:r>
              <a:rPr lang="en-GB" altLang="el-GR" sz="2700" b="1" dirty="0" smtClean="0">
                <a:solidFill>
                  <a:srgbClr val="FFFF66"/>
                </a:solidFill>
              </a:rPr>
              <a:t> </a:t>
            </a:r>
            <a:r>
              <a:rPr lang="en-GB" altLang="el-GR" sz="2700" b="1" dirty="0" err="1" smtClean="0">
                <a:solidFill>
                  <a:srgbClr val="FFFF66"/>
                </a:solidFill>
              </a:rPr>
              <a:t>το</a:t>
            </a:r>
            <a:r>
              <a:rPr lang="en-GB" altLang="el-GR" sz="2700" b="1" dirty="0" smtClean="0">
                <a:solidFill>
                  <a:srgbClr val="FFFF66"/>
                </a:solidFill>
              </a:rPr>
              <a:t> </a:t>
            </a:r>
            <a:r>
              <a:rPr lang="en-GB" altLang="el-GR" sz="2700" b="1" dirty="0" err="1" smtClean="0">
                <a:solidFill>
                  <a:srgbClr val="FFFF66"/>
                </a:solidFill>
              </a:rPr>
              <a:t>αλφάβητο</a:t>
            </a:r>
            <a:r>
              <a:rPr lang="en-GB" altLang="el-GR" sz="2700" b="1" dirty="0" smtClean="0">
                <a:solidFill>
                  <a:srgbClr val="FFFF66"/>
                </a:solidFill>
              </a:rPr>
              <a:t>, </a:t>
            </a:r>
            <a:r>
              <a:rPr lang="en-GB" altLang="el-GR" sz="2700" b="1" dirty="0" err="1" smtClean="0">
                <a:solidFill>
                  <a:srgbClr val="FFFF66"/>
                </a:solidFill>
              </a:rPr>
              <a:t>πρέπει</a:t>
            </a:r>
            <a:r>
              <a:rPr lang="en-GB" altLang="el-GR" sz="2700" b="1" dirty="0" smtClean="0">
                <a:solidFill>
                  <a:srgbClr val="FFFF66"/>
                </a:solidFill>
              </a:rPr>
              <a:t> η </a:t>
            </a:r>
            <a:r>
              <a:rPr lang="en-GB" altLang="el-GR" sz="2700" b="1" dirty="0" err="1" smtClean="0">
                <a:solidFill>
                  <a:srgbClr val="FFFF66"/>
                </a:solidFill>
              </a:rPr>
              <a:t>ασυνείδητη</a:t>
            </a:r>
            <a:r>
              <a:rPr lang="en-GB" altLang="el-GR" sz="2700" b="1" dirty="0" smtClean="0">
                <a:solidFill>
                  <a:srgbClr val="FFFF66"/>
                </a:solidFill>
              </a:rPr>
              <a:t> </a:t>
            </a:r>
            <a:r>
              <a:rPr lang="en-GB" altLang="el-GR" sz="2700" b="1" dirty="0" err="1" smtClean="0">
                <a:solidFill>
                  <a:srgbClr val="FFFF66"/>
                </a:solidFill>
              </a:rPr>
              <a:t>γνώση</a:t>
            </a:r>
            <a:r>
              <a:rPr lang="en-GB" altLang="el-GR" sz="2700" b="1" dirty="0" smtClean="0">
                <a:solidFill>
                  <a:srgbClr val="FFFF66"/>
                </a:solidFill>
              </a:rPr>
              <a:t> </a:t>
            </a:r>
            <a:r>
              <a:rPr lang="en-GB" altLang="el-GR" sz="2700" b="1" dirty="0" err="1" smtClean="0">
                <a:solidFill>
                  <a:srgbClr val="FFFF66"/>
                </a:solidFill>
              </a:rPr>
              <a:t>των</a:t>
            </a:r>
            <a:r>
              <a:rPr lang="en-GB" altLang="el-GR" sz="2700" b="1" dirty="0" smtClean="0">
                <a:solidFill>
                  <a:srgbClr val="FFFF66"/>
                </a:solidFill>
              </a:rPr>
              <a:t> </a:t>
            </a:r>
            <a:r>
              <a:rPr lang="en-GB" altLang="el-GR" sz="2700" b="1" dirty="0" err="1" smtClean="0">
                <a:solidFill>
                  <a:srgbClr val="FFFF66"/>
                </a:solidFill>
              </a:rPr>
              <a:t>φωνημάτων</a:t>
            </a:r>
            <a:r>
              <a:rPr lang="en-GB" altLang="el-GR" sz="2700" b="1" dirty="0" smtClean="0">
                <a:solidFill>
                  <a:srgbClr val="FFFF66"/>
                </a:solidFill>
              </a:rPr>
              <a:t>  </a:t>
            </a:r>
            <a:r>
              <a:rPr lang="en-GB" altLang="el-GR" sz="2700" b="1" dirty="0" err="1" smtClean="0">
                <a:solidFill>
                  <a:srgbClr val="FFFF66"/>
                </a:solidFill>
              </a:rPr>
              <a:t>να</a:t>
            </a:r>
            <a:r>
              <a:rPr lang="en-GB" altLang="el-GR" sz="2700" b="1" dirty="0" smtClean="0">
                <a:solidFill>
                  <a:srgbClr val="FFFF66"/>
                </a:solidFill>
              </a:rPr>
              <a:t> </a:t>
            </a:r>
            <a:r>
              <a:rPr lang="en-GB" altLang="el-GR" sz="2700" b="1" dirty="0" err="1" smtClean="0">
                <a:solidFill>
                  <a:srgbClr val="FFFF66"/>
                </a:solidFill>
              </a:rPr>
              <a:t>γίνει</a:t>
            </a:r>
            <a:r>
              <a:rPr lang="en-GB" altLang="el-GR" sz="2700" b="1" dirty="0" smtClean="0">
                <a:solidFill>
                  <a:srgbClr val="FFFF66"/>
                </a:solidFill>
              </a:rPr>
              <a:t> </a:t>
            </a:r>
            <a:r>
              <a:rPr lang="en-GB" altLang="el-GR" sz="2700" b="1" dirty="0" err="1" smtClean="0">
                <a:solidFill>
                  <a:srgbClr val="FFFF66"/>
                </a:solidFill>
              </a:rPr>
              <a:t>ημισυνειδητή</a:t>
            </a:r>
            <a:r>
              <a:rPr lang="en-GB" altLang="el-GR" sz="2700" b="1" dirty="0" smtClean="0"/>
              <a:t>. </a:t>
            </a:r>
          </a:p>
          <a:p>
            <a:pPr eaLnBrk="1" hangingPunct="1">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dirty="0" smtClean="0">
                <a:solidFill>
                  <a:srgbClr val="FFFF66"/>
                </a:solidFill>
              </a:rPr>
              <a:t>Η  </a:t>
            </a:r>
            <a:r>
              <a:rPr lang="el-GR" altLang="el-GR" sz="2700" b="1" dirty="0" err="1" smtClean="0">
                <a:solidFill>
                  <a:srgbClr val="FFFF66"/>
                </a:solidFill>
              </a:rPr>
              <a:t>ημισυνειδητή</a:t>
            </a:r>
            <a:r>
              <a:rPr lang="el-GR" altLang="el-GR" sz="2700" b="1" dirty="0" smtClean="0">
                <a:solidFill>
                  <a:srgbClr val="FFFF66"/>
                </a:solidFill>
              </a:rPr>
              <a:t> </a:t>
            </a:r>
            <a:r>
              <a:rPr lang="en-GB" altLang="el-GR" sz="2700" b="1" dirty="0" err="1" smtClean="0">
                <a:solidFill>
                  <a:srgbClr val="FFFF66"/>
                </a:solidFill>
              </a:rPr>
              <a:t>επίγνωση</a:t>
            </a:r>
            <a:r>
              <a:rPr lang="en-GB" altLang="el-GR" sz="2700" b="1" dirty="0" smtClean="0">
                <a:solidFill>
                  <a:srgbClr val="FFFF66"/>
                </a:solidFill>
              </a:rPr>
              <a:t> </a:t>
            </a:r>
            <a:r>
              <a:rPr lang="en-GB" altLang="el-GR" sz="2700" b="1" dirty="0" err="1" smtClean="0">
                <a:solidFill>
                  <a:srgbClr val="FFFF66"/>
                </a:solidFill>
              </a:rPr>
              <a:t>των</a:t>
            </a:r>
            <a:r>
              <a:rPr lang="en-GB" altLang="el-GR" sz="2700" b="1" dirty="0" smtClean="0">
                <a:solidFill>
                  <a:srgbClr val="FFFF66"/>
                </a:solidFill>
              </a:rPr>
              <a:t> </a:t>
            </a:r>
            <a:r>
              <a:rPr lang="en-GB" altLang="el-GR" sz="2700" b="1" dirty="0" err="1" smtClean="0">
                <a:solidFill>
                  <a:srgbClr val="FFFF66"/>
                </a:solidFill>
              </a:rPr>
              <a:t>φωνημάτων</a:t>
            </a:r>
            <a:r>
              <a:rPr lang="en-GB" altLang="el-GR" sz="2700" b="1" dirty="0" smtClean="0">
                <a:solidFill>
                  <a:srgbClr val="FFFF66"/>
                </a:solidFill>
              </a:rPr>
              <a:t> </a:t>
            </a:r>
            <a:r>
              <a:rPr lang="el-GR" altLang="el-GR" sz="2700" b="1" dirty="0" smtClean="0">
                <a:solidFill>
                  <a:srgbClr val="FFFF66"/>
                </a:solidFill>
              </a:rPr>
              <a:t>αργεί μερικές φορές, </a:t>
            </a:r>
            <a:r>
              <a:rPr lang="el-GR" altLang="el-GR" sz="2700" b="1" dirty="0" smtClean="0"/>
              <a:t>συχνά </a:t>
            </a:r>
            <a:r>
              <a:rPr lang="en-GB" altLang="el-GR" sz="2700" b="1" dirty="0" smtClean="0"/>
              <a:t> </a:t>
            </a:r>
            <a:r>
              <a:rPr lang="en-GB" altLang="el-GR" sz="2700" b="1" dirty="0" err="1" smtClean="0"/>
              <a:t>στο</a:t>
            </a:r>
            <a:r>
              <a:rPr lang="en-GB" altLang="el-GR" sz="2700" b="1" dirty="0" smtClean="0"/>
              <a:t> </a:t>
            </a:r>
            <a:r>
              <a:rPr lang="en-GB" altLang="el-GR" sz="2700" b="1" dirty="0" err="1" smtClean="0"/>
              <a:t>τέλος</a:t>
            </a:r>
            <a:r>
              <a:rPr lang="en-GB" altLang="el-GR" sz="2700" b="1" dirty="0" smtClean="0"/>
              <a:t> </a:t>
            </a:r>
            <a:r>
              <a:rPr lang="en-GB" altLang="el-GR" sz="2700" b="1" dirty="0" err="1" smtClean="0"/>
              <a:t>της</a:t>
            </a:r>
            <a:r>
              <a:rPr lang="en-GB" altLang="el-GR" sz="2700" b="1" dirty="0" smtClean="0"/>
              <a:t> </a:t>
            </a:r>
            <a:r>
              <a:rPr lang="en-GB" altLang="el-GR" sz="2700" b="1" dirty="0" err="1" smtClean="0"/>
              <a:t>προσχολικής</a:t>
            </a:r>
            <a:r>
              <a:rPr lang="en-GB" altLang="el-GR" sz="2700" b="1" dirty="0" smtClean="0"/>
              <a:t> </a:t>
            </a:r>
            <a:r>
              <a:rPr lang="en-GB" altLang="el-GR" sz="2700" b="1" dirty="0" err="1" smtClean="0"/>
              <a:t>ηλικίας</a:t>
            </a:r>
            <a:r>
              <a:rPr lang="el-GR" altLang="el-GR" sz="2700" b="1" dirty="0" smtClean="0"/>
              <a:t>. </a:t>
            </a:r>
          </a:p>
          <a:p>
            <a:pPr eaLnBrk="1" hangingPunct="1">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dirty="0" err="1" smtClean="0"/>
              <a:t>Πλήρως</a:t>
            </a:r>
            <a:r>
              <a:rPr lang="en-GB" altLang="el-GR" sz="2700" b="1" dirty="0" smtClean="0"/>
              <a:t> </a:t>
            </a:r>
            <a:r>
              <a:rPr lang="en-GB" altLang="el-GR" sz="2700" b="1" dirty="0" err="1" smtClean="0"/>
              <a:t>συνειδητή</a:t>
            </a:r>
            <a:r>
              <a:rPr lang="en-GB" altLang="el-GR" sz="2700" b="1" dirty="0" smtClean="0"/>
              <a:t> </a:t>
            </a:r>
            <a:r>
              <a:rPr lang="en-GB" altLang="el-GR" sz="2700" b="1" dirty="0" err="1" smtClean="0"/>
              <a:t>γνώση</a:t>
            </a:r>
            <a:r>
              <a:rPr lang="en-GB" altLang="el-GR" sz="2700" b="1" dirty="0" smtClean="0"/>
              <a:t> </a:t>
            </a:r>
            <a:r>
              <a:rPr lang="en-GB" altLang="el-GR" sz="2700" b="1" dirty="0" err="1" smtClean="0"/>
              <a:t>τους</a:t>
            </a:r>
            <a:r>
              <a:rPr lang="en-GB" altLang="el-GR" sz="2700" b="1" dirty="0" smtClean="0"/>
              <a:t> </a:t>
            </a:r>
            <a:r>
              <a:rPr lang="en-GB" altLang="el-GR" sz="2700" b="1" dirty="0" err="1" smtClean="0"/>
              <a:t>μόνο</a:t>
            </a:r>
            <a:r>
              <a:rPr lang="en-GB" altLang="el-GR" sz="2700" b="1" dirty="0" smtClean="0"/>
              <a:t> </a:t>
            </a:r>
            <a:r>
              <a:rPr lang="en-GB" altLang="el-GR" sz="2700" b="1" dirty="0" err="1" smtClean="0"/>
              <a:t>μέσω</a:t>
            </a:r>
            <a:r>
              <a:rPr lang="en-GB" altLang="el-GR" sz="2700" b="1" dirty="0" smtClean="0"/>
              <a:t> </a:t>
            </a:r>
            <a:r>
              <a:rPr lang="en-GB" altLang="el-GR" sz="2700" b="1" dirty="0" err="1" smtClean="0"/>
              <a:t>μαθημάτων</a:t>
            </a:r>
            <a:r>
              <a:rPr lang="en-GB" altLang="el-GR" sz="2700" b="1" dirty="0" smtClean="0"/>
              <a:t> </a:t>
            </a:r>
            <a:r>
              <a:rPr lang="en-GB" altLang="el-GR" sz="2700" b="1" dirty="0" err="1" smtClean="0"/>
              <a:t>γλωσσολογίας</a:t>
            </a:r>
            <a:r>
              <a:rPr lang="en-GB" altLang="el-GR" sz="2700" b="1" dirty="0" smtClean="0"/>
              <a:t>. </a:t>
            </a:r>
            <a:r>
              <a:rPr lang="en-GB" altLang="el-GR" sz="2700" b="1" dirty="0" err="1" smtClean="0"/>
              <a:t>Δεν</a:t>
            </a:r>
            <a:r>
              <a:rPr lang="en-GB" altLang="el-GR" sz="2700" b="1" dirty="0" smtClean="0"/>
              <a:t> </a:t>
            </a:r>
            <a:r>
              <a:rPr lang="en-GB" altLang="el-GR" sz="2700" b="1" dirty="0" err="1" smtClean="0"/>
              <a:t>υπάρχει</a:t>
            </a:r>
            <a:r>
              <a:rPr lang="en-GB" altLang="el-GR" sz="2700" b="1" dirty="0" smtClean="0"/>
              <a:t> </a:t>
            </a:r>
            <a:r>
              <a:rPr lang="en-GB" altLang="el-GR" sz="2700" b="1" dirty="0" err="1" smtClean="0"/>
              <a:t>σε</a:t>
            </a:r>
            <a:r>
              <a:rPr lang="en-GB" altLang="el-GR" sz="2700" b="1" dirty="0" smtClean="0"/>
              <a:t> </a:t>
            </a:r>
            <a:r>
              <a:rPr lang="en-GB" altLang="el-GR" sz="2700" b="1" dirty="0" err="1" smtClean="0"/>
              <a:t>αγράμματους</a:t>
            </a:r>
            <a:r>
              <a:rPr lang="en-GB" altLang="el-GR" sz="2700" b="1" dirty="0" smtClean="0"/>
              <a:t> </a:t>
            </a:r>
            <a:r>
              <a:rPr lang="en-GB" altLang="el-GR" sz="2700" b="1" dirty="0" err="1" smtClean="0"/>
              <a:t>αλλά</a:t>
            </a:r>
            <a:r>
              <a:rPr lang="en-GB" altLang="el-GR" sz="2700" b="1" dirty="0" smtClean="0"/>
              <a:t> </a:t>
            </a:r>
            <a:r>
              <a:rPr lang="en-GB" altLang="el-GR" sz="2700" b="1" dirty="0" err="1" smtClean="0"/>
              <a:t>και</a:t>
            </a:r>
            <a:r>
              <a:rPr lang="en-GB" altLang="el-GR" sz="2700" b="1" dirty="0" smtClean="0"/>
              <a:t> </a:t>
            </a:r>
            <a:r>
              <a:rPr lang="en-GB" altLang="el-GR" sz="2700" b="1" dirty="0" err="1" smtClean="0"/>
              <a:t>σε</a:t>
            </a:r>
            <a:r>
              <a:rPr lang="en-GB" altLang="el-GR" sz="2700" b="1" dirty="0" smtClean="0"/>
              <a:t> </a:t>
            </a:r>
            <a:r>
              <a:rPr lang="en-GB" altLang="el-GR" sz="2700" b="1" dirty="0" err="1" smtClean="0"/>
              <a:t>ενήλικες</a:t>
            </a:r>
            <a:r>
              <a:rPr lang="en-GB" altLang="el-GR" sz="2700" b="1" dirty="0" smtClean="0"/>
              <a:t> </a:t>
            </a:r>
            <a:r>
              <a:rPr lang="en-GB" altLang="el-GR" sz="2700" b="1" dirty="0" err="1" smtClean="0"/>
              <a:t>που</a:t>
            </a:r>
            <a:r>
              <a:rPr lang="en-GB" altLang="el-GR" sz="2700" b="1" dirty="0" smtClean="0"/>
              <a:t> </a:t>
            </a:r>
            <a:r>
              <a:rPr lang="en-GB" altLang="el-GR" sz="2700" b="1" dirty="0" err="1" smtClean="0"/>
              <a:t>γράφουν</a:t>
            </a:r>
            <a:r>
              <a:rPr lang="en-GB" altLang="el-GR" sz="2700" b="1" dirty="0" smtClean="0"/>
              <a:t> </a:t>
            </a:r>
            <a:r>
              <a:rPr lang="en-GB" altLang="el-GR" sz="2700" b="1" dirty="0" err="1" smtClean="0"/>
              <a:t>σε</a:t>
            </a:r>
            <a:r>
              <a:rPr lang="en-GB" altLang="el-GR" sz="2700" b="1" dirty="0" smtClean="0"/>
              <a:t> </a:t>
            </a:r>
            <a:r>
              <a:rPr lang="en-GB" altLang="el-GR" sz="2700" b="1" dirty="0" err="1" smtClean="0"/>
              <a:t>μη</a:t>
            </a:r>
            <a:r>
              <a:rPr lang="en-GB" altLang="el-GR" sz="2700" b="1" dirty="0" smtClean="0"/>
              <a:t> </a:t>
            </a:r>
            <a:r>
              <a:rPr lang="en-GB" altLang="el-GR" sz="2700" b="1" dirty="0" err="1" smtClean="0"/>
              <a:t>αλφαβητικές</a:t>
            </a:r>
            <a:r>
              <a:rPr lang="en-GB" altLang="el-GR" sz="2700" b="1" dirty="0" smtClean="0"/>
              <a:t> </a:t>
            </a:r>
            <a:r>
              <a:rPr lang="en-GB" altLang="el-GR" sz="2700" b="1" dirty="0" err="1" smtClean="0"/>
              <a:t>γραφές</a:t>
            </a:r>
            <a:r>
              <a:rPr lang="en-GB" altLang="el-GR" sz="2700" b="1" dirty="0" smtClean="0"/>
              <a:t>.</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altLang="el-GR" sz="2700" dirty="0" smtClean="0"/>
          </a:p>
        </p:txBody>
      </p:sp>
      <p:sp>
        <p:nvSpPr>
          <p:cNvPr id="65539"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1BF2D4CE-3B63-4226-9755-1F3AD99A8AF2}" type="slidenum">
              <a:rPr lang="el-GR" altLang="el-GR" sz="1200">
                <a:latin typeface="Arial" panose="020B0604020202020204" pitchFamily="34" charset="0"/>
              </a:rPr>
              <a:pPr>
                <a:spcBef>
                  <a:spcPct val="0"/>
                </a:spcBef>
                <a:buClrTx/>
                <a:buSzTx/>
                <a:buFontTx/>
                <a:buNone/>
              </a:pPr>
              <a:t>27</a:t>
            </a:fld>
            <a:endParaRPr lang="el-GR" altLang="el-GR" sz="1200">
              <a:latin typeface="Arial" panose="020B0604020202020204"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AF2700F-9A23-449C-838E-767162376B37}" type="slidenum">
              <a:rPr lang="el-GR" altLang="el-GR" sz="1200">
                <a:latin typeface="Arial" panose="020B0604020202020204" pitchFamily="34" charset="0"/>
              </a:rPr>
              <a:pPr>
                <a:spcBef>
                  <a:spcPct val="0"/>
                </a:spcBef>
                <a:buClrTx/>
                <a:buSzTx/>
                <a:buFontTx/>
                <a:buNone/>
              </a:pPr>
              <a:t>28</a:t>
            </a:fld>
            <a:endParaRPr lang="el-GR" altLang="el-GR" sz="1200">
              <a:latin typeface="Arial" panose="020B0604020202020204" pitchFamily="34" charset="0"/>
            </a:endParaRPr>
          </a:p>
        </p:txBody>
      </p:sp>
      <p:sp>
        <p:nvSpPr>
          <p:cNvPr id="23553" name="Rectangle 1"/>
          <p:cNvSpPr>
            <a:spLocks noGrp="1" noRot="1" noChangeArrowheads="1"/>
          </p:cNvSpPr>
          <p:nvPr>
            <p:ph type="title"/>
          </p:nvPr>
        </p:nvSpPr>
        <p:spPr>
          <a:xfrm>
            <a:off x="323850" y="0"/>
            <a:ext cx="8366125" cy="1341438"/>
          </a:xfrm>
        </p:spPr>
        <p:txBody>
          <a:bodyPr lIns="90000" tIns="46800" rIns="90000" bIns="46800"/>
          <a:lstStyle/>
          <a:p>
            <a:pPr eaLnBrk="1" hangingPunct="1">
              <a:buClr>
                <a:srgbClr val="FFFF00"/>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altLang="el-GR" sz="2800" smtClean="0">
                <a:solidFill>
                  <a:srgbClr val="FFFF00"/>
                </a:solidFill>
              </a:rPr>
              <a:t/>
            </a:r>
            <a:br>
              <a:rPr lang="el-GR" altLang="el-GR" sz="2800" smtClean="0">
                <a:solidFill>
                  <a:srgbClr val="FFFF00"/>
                </a:solidFill>
              </a:rPr>
            </a:br>
            <a:r>
              <a:rPr lang="en-GB" altLang="el-GR" sz="3200" smtClean="0">
                <a:solidFill>
                  <a:srgbClr val="FFFF00"/>
                </a:solidFill>
              </a:rPr>
              <a:t>Φωνολογική αντίληψη, </a:t>
            </a:r>
            <a:r>
              <a:rPr lang="el-GR" altLang="el-GR" sz="3200" smtClean="0">
                <a:solidFill>
                  <a:srgbClr val="FFFF00"/>
                </a:solidFill>
              </a:rPr>
              <a:t/>
            </a:r>
            <a:br>
              <a:rPr lang="el-GR" altLang="el-GR" sz="3200" smtClean="0">
                <a:solidFill>
                  <a:srgbClr val="FFFF00"/>
                </a:solidFill>
              </a:rPr>
            </a:br>
            <a:r>
              <a:rPr lang="el-GR" altLang="el-GR" sz="3200" smtClean="0">
                <a:solidFill>
                  <a:srgbClr val="FFFF00"/>
                </a:solidFill>
              </a:rPr>
              <a:t>ή </a:t>
            </a:r>
            <a:r>
              <a:rPr lang="en-GB" altLang="el-GR" sz="3200" smtClean="0">
                <a:solidFill>
                  <a:srgbClr val="FFFF00"/>
                </a:solidFill>
              </a:rPr>
              <a:t>διάκριση φωνημάτων</a:t>
            </a:r>
          </a:p>
        </p:txBody>
      </p:sp>
      <p:sp>
        <p:nvSpPr>
          <p:cNvPr id="23554" name="Rectangle 2"/>
          <p:cNvSpPr>
            <a:spLocks noGrp="1" noChangeArrowheads="1"/>
          </p:cNvSpPr>
          <p:nvPr>
            <p:ph type="body" idx="1"/>
          </p:nvPr>
        </p:nvSpPr>
        <p:spPr>
          <a:xfrm>
            <a:off x="0" y="1484313"/>
            <a:ext cx="9144000" cy="5184775"/>
          </a:xfrm>
        </p:spPr>
        <p:txBody>
          <a:bodyPr lIns="90000" tIns="46800" rIns="90000" bIns="46800"/>
          <a:lstStyle/>
          <a:p>
            <a:pPr algn="ct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u="sng" dirty="0" smtClean="0">
                <a:solidFill>
                  <a:srgbClr val="99FFCC"/>
                </a:solidFill>
              </a:rPr>
              <a:t>Γ</a:t>
            </a:r>
            <a:r>
              <a:rPr lang="en-GB" b="1" u="sng" dirty="0" err="1" smtClean="0">
                <a:solidFill>
                  <a:srgbClr val="99FFCC"/>
                </a:solidFill>
              </a:rPr>
              <a:t>ενικά</a:t>
            </a:r>
            <a:r>
              <a:rPr lang="en-GB" b="1" u="sng" dirty="0" smtClean="0">
                <a:solidFill>
                  <a:srgbClr val="99FFCC"/>
                </a:solidFill>
              </a:rPr>
              <a:t> </a:t>
            </a:r>
            <a:r>
              <a:rPr lang="en-GB" b="1" u="sng" dirty="0" err="1" smtClean="0">
                <a:solidFill>
                  <a:srgbClr val="99FFCC"/>
                </a:solidFill>
              </a:rPr>
              <a:t>προχωρημένη</a:t>
            </a:r>
            <a:endParaRPr lang="el-GR" b="1" u="sng" dirty="0" smtClean="0">
              <a:solidFill>
                <a:srgbClr val="99FFCC"/>
              </a:solidFill>
            </a:endParaRPr>
          </a:p>
          <a:p>
            <a:pPr algn="ct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smtClean="0"/>
              <a:t> </a:t>
            </a:r>
            <a:r>
              <a:rPr lang="el-GR" b="1" dirty="0" smtClean="0"/>
              <a:t>(ενώ </a:t>
            </a:r>
            <a:r>
              <a:rPr lang="el-GR" b="1" u="sng" dirty="0" smtClean="0">
                <a:solidFill>
                  <a:srgbClr val="99FFCC"/>
                </a:solidFill>
              </a:rPr>
              <a:t>το ίδιο δεν ισχύει για την άρθρωση </a:t>
            </a:r>
          </a:p>
          <a:p>
            <a:pPr algn="ct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u="sng" dirty="0" smtClean="0">
                <a:solidFill>
                  <a:srgbClr val="99FFCC"/>
                </a:solidFill>
              </a:rPr>
              <a:t>που υστερεί νωρίς</a:t>
            </a:r>
            <a:r>
              <a:rPr lang="el-GR" b="1" dirty="0" smtClean="0"/>
              <a:t>)</a:t>
            </a:r>
          </a:p>
          <a:p>
            <a:pPr algn="ct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smtClean="0"/>
              <a:t> (</a:t>
            </a:r>
            <a:r>
              <a:rPr lang="el-GR" sz="2800" b="1" dirty="0" smtClean="0"/>
              <a:t>όπως </a:t>
            </a:r>
            <a:r>
              <a:rPr lang="en-GB" sz="2800" b="1" dirty="0" err="1" smtClean="0"/>
              <a:t>άλλωστε</a:t>
            </a:r>
            <a:r>
              <a:rPr lang="en-GB" sz="2800" b="1" dirty="0" smtClean="0"/>
              <a:t> </a:t>
            </a:r>
            <a:r>
              <a:rPr lang="en-GB" sz="2800" b="1" dirty="0" err="1" smtClean="0"/>
              <a:t>και</a:t>
            </a:r>
            <a:r>
              <a:rPr lang="en-GB" sz="2800" b="1" dirty="0" smtClean="0"/>
              <a:t> </a:t>
            </a:r>
            <a:r>
              <a:rPr lang="en-GB" sz="2800" b="1" dirty="0" err="1" smtClean="0"/>
              <a:t>νωρίτερα</a:t>
            </a:r>
            <a:r>
              <a:rPr lang="en-GB" sz="2800" b="1" dirty="0" smtClean="0"/>
              <a:t> </a:t>
            </a:r>
            <a:r>
              <a:rPr lang="en-GB" sz="2800" b="1" dirty="0" err="1" smtClean="0"/>
              <a:t>στη</a:t>
            </a:r>
            <a:r>
              <a:rPr lang="en-GB" sz="2800" b="1" dirty="0" smtClean="0"/>
              <a:t> </a:t>
            </a:r>
            <a:r>
              <a:rPr lang="en-GB" sz="2800" b="1" dirty="0" err="1" smtClean="0"/>
              <a:t>βρεφική</a:t>
            </a:r>
            <a:r>
              <a:rPr lang="en-GB" sz="2800" b="1" dirty="0" smtClean="0"/>
              <a:t> </a:t>
            </a:r>
            <a:r>
              <a:rPr lang="en-GB" sz="2800" b="1" dirty="0" err="1" smtClean="0"/>
              <a:t>ηλικία</a:t>
            </a:r>
            <a:r>
              <a:rPr lang="en-GB" sz="2800" b="1" dirty="0" smtClean="0"/>
              <a:t>)</a:t>
            </a:r>
            <a:endParaRPr lang="el-GR" sz="2800" b="1" dirty="0" smtClean="0"/>
          </a:p>
          <a:p>
            <a:pPr algn="ct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b="1" dirty="0" smtClean="0"/>
          </a:p>
          <a:p>
            <a:pPr algn="ct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dirty="0" err="1" smtClean="0"/>
              <a:t>Π.χ</a:t>
            </a:r>
            <a:r>
              <a:rPr lang="en-GB" sz="2400" b="1" dirty="0" smtClean="0"/>
              <a:t>. </a:t>
            </a:r>
            <a:r>
              <a:rPr lang="en-GB" sz="2400" b="1" dirty="0" err="1" smtClean="0"/>
              <a:t>Schwackin</a:t>
            </a:r>
            <a:r>
              <a:rPr lang="en-GB" sz="2400" b="1" dirty="0" smtClean="0"/>
              <a:t> (1948): </a:t>
            </a:r>
            <a:endParaRPr lang="el-GR" sz="2400" b="1" dirty="0" smtClean="0"/>
          </a:p>
          <a:p>
            <a:pPr algn="ct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t>Μελέτη στα ρώσικα</a:t>
            </a:r>
          </a:p>
          <a:p>
            <a:pPr algn="ct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t>με</a:t>
            </a:r>
            <a:r>
              <a:rPr lang="en-GB" sz="2800" b="1" dirty="0" smtClean="0"/>
              <a:t> </a:t>
            </a:r>
            <a:r>
              <a:rPr lang="en-GB" sz="2800" b="1" dirty="0" err="1" smtClean="0"/>
              <a:t>βάση</a:t>
            </a:r>
            <a:r>
              <a:rPr lang="en-GB" sz="2800" b="1" dirty="0" smtClean="0"/>
              <a:t> </a:t>
            </a:r>
            <a:r>
              <a:rPr lang="en-GB" sz="2800" b="1" dirty="0" err="1" smtClean="0"/>
              <a:t>επινοημένες</a:t>
            </a:r>
            <a:r>
              <a:rPr lang="en-GB" sz="2800" b="1" dirty="0" smtClean="0"/>
              <a:t> </a:t>
            </a:r>
            <a:r>
              <a:rPr lang="en-GB" sz="2800" b="1" dirty="0" err="1" smtClean="0"/>
              <a:t>συλλαβές</a:t>
            </a:r>
            <a:endParaRPr lang="el-GR" sz="2800" b="1" dirty="0" smtClean="0"/>
          </a:p>
          <a:p>
            <a:pPr algn="ct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t> έδειξε</a:t>
            </a:r>
            <a:r>
              <a:rPr lang="en-GB" sz="2800" b="1" dirty="0" smtClean="0"/>
              <a:t> </a:t>
            </a:r>
            <a:endParaRPr lang="el-GR" sz="2800" b="1" dirty="0" smtClean="0"/>
          </a:p>
          <a:p>
            <a:pPr algn="ct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t>πλήρη</a:t>
            </a:r>
            <a:r>
              <a:rPr lang="en-GB" sz="2800" b="1" dirty="0" smtClean="0"/>
              <a:t> </a:t>
            </a:r>
            <a:r>
              <a:rPr lang="en-GB" sz="2800" b="1" dirty="0" err="1" smtClean="0"/>
              <a:t>ανάπτυξη</a:t>
            </a:r>
            <a:r>
              <a:rPr lang="en-GB" sz="2800" b="1" dirty="0" smtClean="0"/>
              <a:t> </a:t>
            </a:r>
            <a:r>
              <a:rPr lang="en-GB" sz="2800" b="1" dirty="0" err="1" smtClean="0"/>
              <a:t>ικανοτήτων</a:t>
            </a:r>
            <a:r>
              <a:rPr lang="en-GB" sz="2800" b="1" dirty="0" smtClean="0"/>
              <a:t> </a:t>
            </a:r>
            <a:r>
              <a:rPr lang="en-GB" sz="2800" b="1" dirty="0" err="1" smtClean="0"/>
              <a:t>διάκρισης</a:t>
            </a:r>
            <a:r>
              <a:rPr lang="el-GR" sz="2800" b="1" dirty="0" smtClean="0"/>
              <a:t> φωνημάτων</a:t>
            </a:r>
            <a:r>
              <a:rPr lang="en-GB" sz="2800" b="1" dirty="0" smtClean="0"/>
              <a:t>  </a:t>
            </a:r>
          </a:p>
          <a:p>
            <a:pPr algn="ct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t>πριν</a:t>
            </a:r>
            <a:r>
              <a:rPr lang="en-GB" sz="2800" b="1" dirty="0" smtClean="0"/>
              <a:t> </a:t>
            </a:r>
            <a:r>
              <a:rPr lang="en-GB" sz="2800" b="1" dirty="0" err="1" smtClean="0"/>
              <a:t>το</a:t>
            </a:r>
            <a:r>
              <a:rPr lang="el-GR" sz="2800" b="1" dirty="0" smtClean="0"/>
              <a:t> τέλος του</a:t>
            </a:r>
            <a:r>
              <a:rPr lang="en-GB" sz="2800" b="1" dirty="0" smtClean="0"/>
              <a:t> </a:t>
            </a:r>
            <a:r>
              <a:rPr lang="el-GR" sz="2800" b="1" dirty="0" smtClean="0"/>
              <a:t>3</a:t>
            </a:r>
            <a:r>
              <a:rPr lang="el-GR" sz="2800" b="1" baseline="30000" dirty="0" smtClean="0"/>
              <a:t>ου</a:t>
            </a:r>
            <a:r>
              <a:rPr lang="en-GB" sz="2800" b="1" dirty="0" smtClean="0"/>
              <a:t> </a:t>
            </a:r>
            <a:r>
              <a:rPr lang="en-GB" sz="2800" b="1" dirty="0" err="1" smtClean="0"/>
              <a:t>χρόνο</a:t>
            </a:r>
            <a:r>
              <a:rPr lang="el-GR" sz="2800" b="1" dirty="0" smtClean="0"/>
              <a:t>υ</a:t>
            </a:r>
            <a:r>
              <a:rPr lang="en-GB" sz="2800" b="1" dirty="0" smtClean="0"/>
              <a:t> </a:t>
            </a:r>
            <a:r>
              <a:rPr lang="en-GB" sz="2800" b="1" dirty="0" err="1" smtClean="0"/>
              <a:t>της</a:t>
            </a:r>
            <a:r>
              <a:rPr lang="en-GB" sz="2800" b="1" dirty="0" smtClean="0"/>
              <a:t> </a:t>
            </a:r>
            <a:r>
              <a:rPr lang="en-GB" sz="2800" b="1" dirty="0" err="1" smtClean="0"/>
              <a:t>ζωής</a:t>
            </a:r>
            <a:r>
              <a:rPr lang="en-GB" sz="2800" b="1" dirty="0" smtClean="0"/>
              <a:t>.</a:t>
            </a:r>
            <a:r>
              <a:rPr lang="en-GB" sz="2800" dirty="0" smtClean="0"/>
              <a: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787" name="Rectangle 3"/>
          <p:cNvSpPr>
            <a:spLocks noGrp="1" noChangeArrowheads="1"/>
          </p:cNvSpPr>
          <p:nvPr>
            <p:ph type="body" idx="1"/>
          </p:nvPr>
        </p:nvSpPr>
        <p:spPr>
          <a:xfrm>
            <a:off x="0" y="304800"/>
            <a:ext cx="9144000" cy="6553200"/>
          </a:xfrm>
        </p:spPr>
        <p:txBody>
          <a:bodyPr/>
          <a:lstStyle/>
          <a:p>
            <a:pPr algn="ctr" eaLnBrk="1" hangingPunct="1">
              <a:spcBef>
                <a:spcPts val="500"/>
              </a:spcBef>
              <a:buSzPct val="144000"/>
              <a:buFont typeface="Wingdings" panose="05000000000000000000" pitchFamily="2" charset="2"/>
              <a:buNone/>
              <a:defRPr/>
            </a:pPr>
            <a:r>
              <a:rPr lang="el-GR" altLang="el-GR" b="1" dirty="0" smtClean="0">
                <a:solidFill>
                  <a:srgbClr val="FFFF66"/>
                </a:solidFill>
              </a:rPr>
              <a:t>Πώς εξηγείται η ανάπτυξη </a:t>
            </a:r>
          </a:p>
          <a:p>
            <a:pPr algn="ctr" eaLnBrk="1" hangingPunct="1">
              <a:spcBef>
                <a:spcPts val="500"/>
              </a:spcBef>
              <a:buSzPct val="144000"/>
              <a:buFont typeface="Wingdings" panose="05000000000000000000" pitchFamily="2" charset="2"/>
              <a:buNone/>
              <a:defRPr/>
            </a:pPr>
            <a:r>
              <a:rPr lang="el-GR" altLang="el-GR" b="1" dirty="0" smtClean="0">
                <a:solidFill>
                  <a:srgbClr val="FFFF66"/>
                </a:solidFill>
              </a:rPr>
              <a:t>ικανοτήτων αντίληψης φωνημάτων;</a:t>
            </a:r>
          </a:p>
          <a:p>
            <a:pPr algn="ctr" eaLnBrk="1" hangingPunct="1">
              <a:spcBef>
                <a:spcPts val="500"/>
              </a:spcBef>
              <a:buSzPct val="144000"/>
              <a:buFont typeface="Wingdings" panose="05000000000000000000" pitchFamily="2" charset="2"/>
              <a:buNone/>
              <a:defRPr/>
            </a:pPr>
            <a:endParaRPr lang="el-GR" altLang="el-GR" b="1" dirty="0" smtClean="0">
              <a:solidFill>
                <a:srgbClr val="FFFF66"/>
              </a:solidFill>
            </a:endParaRPr>
          </a:p>
          <a:p>
            <a:pPr algn="ctr" eaLnBrk="1" hangingPunct="1">
              <a:spcBef>
                <a:spcPts val="500"/>
              </a:spcBef>
              <a:buSzPct val="144000"/>
              <a:buFont typeface="Wingdings" panose="05000000000000000000" pitchFamily="2" charset="2"/>
              <a:buNone/>
              <a:defRPr/>
            </a:pPr>
            <a:r>
              <a:rPr lang="el-GR" altLang="el-GR" b="1" dirty="0" smtClean="0">
                <a:solidFill>
                  <a:srgbClr val="FFFF66"/>
                </a:solidFill>
              </a:rPr>
              <a:t>Διαφορετικές απαντήσεις-υποθέσεις:</a:t>
            </a:r>
          </a:p>
          <a:p>
            <a:pPr algn="ctr" eaLnBrk="1" hangingPunct="1">
              <a:spcBef>
                <a:spcPts val="500"/>
              </a:spcBef>
              <a:buSzPct val="144000"/>
              <a:buFont typeface="Wingdings" panose="05000000000000000000" pitchFamily="2" charset="2"/>
              <a:buNone/>
              <a:defRPr/>
            </a:pPr>
            <a:endParaRPr lang="el-GR" altLang="el-GR" sz="2800" b="1" dirty="0" smtClean="0">
              <a:solidFill>
                <a:srgbClr val="FFFF66"/>
              </a:solidFill>
            </a:endParaRPr>
          </a:p>
          <a:p>
            <a:pPr eaLnBrk="1" hangingPunct="1">
              <a:spcBef>
                <a:spcPts val="500"/>
              </a:spcBef>
              <a:buSzPct val="144000"/>
              <a:buFont typeface="Wingdings" panose="05000000000000000000" pitchFamily="2" charset="2"/>
              <a:buChar char="§"/>
              <a:defRPr/>
            </a:pPr>
            <a:r>
              <a:rPr lang="el-GR" altLang="el-GR" sz="3000" b="1" dirty="0" smtClean="0">
                <a:solidFill>
                  <a:srgbClr val="99FFCC"/>
                </a:solidFill>
              </a:rPr>
              <a:t>Έ</a:t>
            </a:r>
            <a:r>
              <a:rPr lang="en-GB" altLang="el-GR" sz="3000" b="1" dirty="0" err="1" smtClean="0">
                <a:solidFill>
                  <a:srgbClr val="99FFCC"/>
                </a:solidFill>
              </a:rPr>
              <a:t>μφυτες</a:t>
            </a:r>
            <a:r>
              <a:rPr lang="en-GB" altLang="el-GR" sz="3000" b="1" dirty="0" smtClean="0">
                <a:solidFill>
                  <a:srgbClr val="99FFCC"/>
                </a:solidFill>
              </a:rPr>
              <a:t> </a:t>
            </a:r>
            <a:r>
              <a:rPr lang="en-GB" altLang="el-GR" sz="3000" b="1" dirty="0" err="1" smtClean="0">
                <a:solidFill>
                  <a:srgbClr val="99FFCC"/>
                </a:solidFill>
              </a:rPr>
              <a:t>ικανότητες</a:t>
            </a:r>
            <a:r>
              <a:rPr lang="en-GB" altLang="el-GR" sz="3000" b="1" dirty="0" smtClean="0">
                <a:solidFill>
                  <a:srgbClr val="99FFCC"/>
                </a:solidFill>
              </a:rPr>
              <a:t> </a:t>
            </a:r>
            <a:r>
              <a:rPr lang="en-GB" altLang="el-GR" sz="3000" b="1" dirty="0" err="1" smtClean="0">
                <a:solidFill>
                  <a:srgbClr val="99FFCC"/>
                </a:solidFill>
              </a:rPr>
              <a:t>αντίληψης</a:t>
            </a:r>
            <a:r>
              <a:rPr lang="el-GR" altLang="el-GR" sz="3000" b="1" dirty="0" smtClean="0">
                <a:solidFill>
                  <a:srgbClr val="99FFCC"/>
                </a:solidFill>
              </a:rPr>
              <a:t>  </a:t>
            </a:r>
            <a:r>
              <a:rPr lang="en-US" altLang="el-GR" sz="3000" b="1" dirty="0" smtClean="0"/>
              <a:t>(</a:t>
            </a:r>
            <a:r>
              <a:rPr lang="el-GR" altLang="el-GR" sz="3000" b="1" dirty="0" smtClean="0"/>
              <a:t>νατιβισμός)</a:t>
            </a:r>
            <a:endParaRPr lang="en-GB" altLang="el-GR" sz="3000" b="1" dirty="0" smtClean="0"/>
          </a:p>
          <a:p>
            <a:pPr eaLnBrk="1" hangingPunct="1">
              <a:spcBef>
                <a:spcPts val="500"/>
              </a:spcBef>
              <a:buSzPct val="144000"/>
              <a:buFont typeface="Wingdings" panose="05000000000000000000" pitchFamily="2" charset="2"/>
              <a:buChar char="§"/>
              <a:defRPr/>
            </a:pPr>
            <a:r>
              <a:rPr lang="el-GR" altLang="el-GR" sz="3000" b="1" dirty="0" smtClean="0">
                <a:solidFill>
                  <a:srgbClr val="99FFCC"/>
                </a:solidFill>
              </a:rPr>
              <a:t>Εμπειρία με </a:t>
            </a:r>
            <a:r>
              <a:rPr lang="en-GB" altLang="el-GR" sz="3000" b="1" dirty="0" err="1" smtClean="0">
                <a:solidFill>
                  <a:srgbClr val="99FFCC"/>
                </a:solidFill>
              </a:rPr>
              <a:t>μητρική</a:t>
            </a:r>
            <a:r>
              <a:rPr lang="en-GB" altLang="el-GR" sz="3000" b="1" dirty="0" smtClean="0">
                <a:solidFill>
                  <a:srgbClr val="99FFCC"/>
                </a:solidFill>
              </a:rPr>
              <a:t> </a:t>
            </a:r>
            <a:r>
              <a:rPr lang="en-GB" altLang="el-GR" sz="3000" b="1" dirty="0" err="1" smtClean="0">
                <a:solidFill>
                  <a:srgbClr val="99FFCC"/>
                </a:solidFill>
              </a:rPr>
              <a:t>γλώσσα</a:t>
            </a:r>
            <a:r>
              <a:rPr lang="en-GB" altLang="el-GR" sz="3000" b="1" dirty="0" smtClean="0">
                <a:solidFill>
                  <a:srgbClr val="99FFCC"/>
                </a:solidFill>
              </a:rPr>
              <a:t>  </a:t>
            </a:r>
            <a:r>
              <a:rPr lang="el-GR" altLang="el-GR" sz="3000" b="1" dirty="0" smtClean="0"/>
              <a:t>(κονστρουκτιβισμός) </a:t>
            </a:r>
            <a:r>
              <a:rPr lang="en-GB" altLang="el-GR" sz="3000" b="1" dirty="0" err="1" smtClean="0"/>
              <a:t>π.χ</a:t>
            </a:r>
            <a:r>
              <a:rPr lang="en-GB" altLang="el-GR" sz="3000" b="1" dirty="0" smtClean="0"/>
              <a:t>.  </a:t>
            </a:r>
          </a:p>
          <a:p>
            <a:pPr lvl="1" eaLnBrk="1" hangingPunct="1">
              <a:spcBef>
                <a:spcPts val="500"/>
              </a:spcBef>
              <a:buFont typeface="Garamond" pitchFamily="18" charset="0"/>
              <a:buChar char="–"/>
              <a:defRPr/>
            </a:pPr>
            <a:r>
              <a:rPr lang="el-GR" altLang="el-GR" sz="3000" b="1" dirty="0" smtClean="0"/>
              <a:t>απώλεια</a:t>
            </a:r>
            <a:r>
              <a:rPr lang="en-GB" altLang="el-GR" sz="3000" b="1" dirty="0" smtClean="0"/>
              <a:t> </a:t>
            </a:r>
            <a:r>
              <a:rPr lang="en-GB" altLang="el-GR" sz="3000" b="1" dirty="0" err="1" smtClean="0"/>
              <a:t>ικανοτήτων</a:t>
            </a:r>
            <a:r>
              <a:rPr lang="en-GB" altLang="el-GR" sz="3000" b="1" dirty="0" smtClean="0"/>
              <a:t> </a:t>
            </a:r>
            <a:r>
              <a:rPr lang="en-GB" altLang="el-GR" sz="3000" b="1" dirty="0" err="1" smtClean="0"/>
              <a:t>διάκρισης</a:t>
            </a:r>
            <a:r>
              <a:rPr lang="en-GB" altLang="el-GR" sz="3000" b="1" dirty="0" smtClean="0"/>
              <a:t> </a:t>
            </a:r>
            <a:r>
              <a:rPr lang="en-GB" altLang="el-GR" sz="3000" b="1" dirty="0" err="1" smtClean="0"/>
              <a:t>υγρών</a:t>
            </a:r>
            <a:r>
              <a:rPr lang="en-GB" altLang="el-GR" sz="3000" b="1" dirty="0" smtClean="0"/>
              <a:t> </a:t>
            </a:r>
            <a:r>
              <a:rPr lang="en-GB" altLang="el-GR" sz="3000" b="1" dirty="0" err="1" smtClean="0"/>
              <a:t>συμφώνων</a:t>
            </a:r>
            <a:r>
              <a:rPr lang="el-GR" altLang="el-GR" sz="3000" b="1" dirty="0" smtClean="0"/>
              <a:t> </a:t>
            </a:r>
            <a:r>
              <a:rPr lang="el-GR" altLang="el-GR" sz="3000" b="1" i="1" dirty="0" smtClean="0"/>
              <a:t>λ-ρ </a:t>
            </a:r>
            <a:r>
              <a:rPr lang="el-GR" altLang="el-GR" sz="3000" b="1" dirty="0" smtClean="0"/>
              <a:t>στα γιαπωνέζικα</a:t>
            </a:r>
            <a:endParaRPr lang="en-GB" altLang="el-GR" sz="3000" b="1" dirty="0" smtClean="0"/>
          </a:p>
          <a:p>
            <a:pPr lvl="1" eaLnBrk="1" hangingPunct="1">
              <a:spcBef>
                <a:spcPts val="500"/>
              </a:spcBef>
              <a:buFont typeface="Garamond" pitchFamily="18" charset="0"/>
              <a:buChar char="–"/>
              <a:defRPr/>
            </a:pPr>
            <a:r>
              <a:rPr lang="el-GR" altLang="el-GR" sz="3000" b="1" dirty="0" smtClean="0"/>
              <a:t>απώλεια </a:t>
            </a:r>
            <a:r>
              <a:rPr lang="en-GB" altLang="el-GR" sz="3000" b="1" dirty="0" err="1" smtClean="0"/>
              <a:t>διάκριση</a:t>
            </a:r>
            <a:r>
              <a:rPr lang="el-GR" altLang="el-GR" sz="3000" b="1" dirty="0" smtClean="0"/>
              <a:t>ς</a:t>
            </a:r>
            <a:r>
              <a:rPr lang="en-GB" altLang="el-GR" sz="3000" b="1" dirty="0" smtClean="0"/>
              <a:t> </a:t>
            </a:r>
            <a:r>
              <a:rPr lang="en-GB" altLang="el-GR" sz="3000" b="1" dirty="0" err="1" smtClean="0"/>
              <a:t>σκληρών</a:t>
            </a:r>
            <a:r>
              <a:rPr lang="en-GB" altLang="el-GR" sz="3000" b="1" dirty="0" smtClean="0"/>
              <a:t>/</a:t>
            </a:r>
            <a:r>
              <a:rPr lang="en-GB" altLang="el-GR" sz="3000" b="1" dirty="0" err="1" smtClean="0"/>
              <a:t>μαλακών</a:t>
            </a:r>
            <a:r>
              <a:rPr lang="en-GB" altLang="el-GR" sz="3000" b="1" dirty="0" smtClean="0"/>
              <a:t> </a:t>
            </a:r>
            <a:r>
              <a:rPr lang="en-GB" altLang="el-GR" sz="3000" b="1" dirty="0" err="1" smtClean="0"/>
              <a:t>συμφώνων</a:t>
            </a:r>
            <a:r>
              <a:rPr lang="en-GB" altLang="el-GR" sz="3000" b="1" dirty="0" smtClean="0"/>
              <a:t> </a:t>
            </a:r>
            <a:r>
              <a:rPr lang="el-GR" altLang="el-GR" sz="3000" b="1" dirty="0" smtClean="0"/>
              <a:t> σε γλώσσες όπως η ελληνική ενώ σημαντική στα </a:t>
            </a:r>
            <a:r>
              <a:rPr lang="en-GB" altLang="el-GR" sz="3000" b="1" dirty="0" err="1" smtClean="0"/>
              <a:t>ρώσικα</a:t>
            </a:r>
            <a:endParaRPr lang="en-GB" altLang="el-GR" sz="3000" b="1" dirty="0" smtClean="0"/>
          </a:p>
          <a:p>
            <a:pPr>
              <a:buFont typeface="Wingdings" panose="05000000000000000000" pitchFamily="2" charset="2"/>
              <a:buNone/>
              <a:defRPr/>
            </a:pPr>
            <a:endParaRPr lang="el-GR" altLang="el-GR" sz="2800" dirty="0" smtClean="0">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C5B9B25-69FE-4BC2-BE4F-27BE9116E02E}" type="slidenum">
              <a:rPr lang="el-GR" altLang="el-GR" sz="1200">
                <a:latin typeface="Arial" panose="020B0604020202020204" pitchFamily="34" charset="0"/>
              </a:rPr>
              <a:pPr>
                <a:spcBef>
                  <a:spcPct val="0"/>
                </a:spcBef>
                <a:buClrTx/>
                <a:buSzTx/>
                <a:buFontTx/>
                <a:buNone/>
              </a:pPr>
              <a:t>3</a:t>
            </a:fld>
            <a:endParaRPr lang="el-GR" altLang="el-GR" sz="1200">
              <a:latin typeface="Arial" panose="020B0604020202020204" pitchFamily="34" charset="0"/>
            </a:endParaRPr>
          </a:p>
        </p:txBody>
      </p:sp>
      <p:sp>
        <p:nvSpPr>
          <p:cNvPr id="5121" name="Rectangle 1"/>
          <p:cNvSpPr>
            <a:spLocks noGrp="1" noRot="1" noChangeArrowheads="1"/>
          </p:cNvSpPr>
          <p:nvPr>
            <p:ph type="title"/>
          </p:nvPr>
        </p:nvSpPr>
        <p:spPr>
          <a:xfrm>
            <a:off x="457200" y="536575"/>
            <a:ext cx="8232775" cy="620713"/>
          </a:xfrm>
        </p:spPr>
        <p:txBody>
          <a:bodyPr lIns="90000" tIns="46800" rIns="90000" bIns="46800"/>
          <a:lstStyle/>
          <a:p>
            <a:pPr eaLnBrk="1" hangingPunct="1">
              <a:buClr>
                <a:srgbClr val="FFFF00"/>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600" smtClean="0">
                <a:solidFill>
                  <a:srgbClr val="FFFF00"/>
                </a:solidFill>
              </a:rPr>
              <a:t>Οι πρώτες λέξεις</a:t>
            </a:r>
          </a:p>
        </p:txBody>
      </p:sp>
      <p:sp>
        <p:nvSpPr>
          <p:cNvPr id="2" name="Rectangle 2"/>
          <p:cNvSpPr>
            <a:spLocks noGrp="1" noChangeArrowheads="1"/>
          </p:cNvSpPr>
          <p:nvPr>
            <p:ph type="body" idx="1"/>
          </p:nvPr>
        </p:nvSpPr>
        <p:spPr>
          <a:xfrm>
            <a:off x="457200" y="1600200"/>
            <a:ext cx="8232775" cy="4529138"/>
          </a:xfrm>
        </p:spPr>
        <p:txBody>
          <a:bodyPr lIns="90000" tIns="46800" rIns="90000" bIns="46800"/>
          <a:lstStyle/>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smtClean="0"/>
              <a:t>τα πρώτα γλωσσικά σύμβολα </a:t>
            </a:r>
            <a:r>
              <a:rPr lang="el-GR" altLang="el-GR" b="1" smtClean="0"/>
              <a:t>(ή σημεία)</a:t>
            </a:r>
            <a:endParaRPr lang="en-GB" altLang="el-GR" b="1" smtClean="0"/>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smtClean="0"/>
              <a:t>δηλ.</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smtClean="0"/>
              <a:t>συσχετίσεις μορφής και νοήματος </a:t>
            </a:r>
          </a:p>
          <a:p>
            <a:pP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b="1" smtClean="0"/>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smtClean="0">
                <a:solidFill>
                  <a:srgbClr val="45C984"/>
                </a:solidFill>
              </a:rPr>
              <a:t>Μορφή (ήχος) –  Φωνολογική ανάπτυξη</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smtClean="0">
                <a:solidFill>
                  <a:srgbClr val="45C984"/>
                </a:solidFill>
              </a:rPr>
              <a:t>Σημασία (νόημα) – Σημασιολογική ανάπτυξη</a:t>
            </a:r>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b="1" smtClean="0"/>
          </a:p>
          <a:p>
            <a:pPr algn="ctr" eaLnBrk="1" hangingPunct="1">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8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AB4DAB58-8960-4DBA-B2F8-4F10BA5B53C7}" type="slidenum">
              <a:rPr lang="el-GR" altLang="el-GR" sz="1200">
                <a:latin typeface="Arial" panose="020B0604020202020204" pitchFamily="34" charset="0"/>
              </a:rPr>
              <a:pPr>
                <a:spcBef>
                  <a:spcPct val="0"/>
                </a:spcBef>
                <a:buClrTx/>
                <a:buSzTx/>
                <a:buFontTx/>
                <a:buNone/>
              </a:pPr>
              <a:t>30</a:t>
            </a:fld>
            <a:endParaRPr lang="el-GR" altLang="el-GR" sz="1200">
              <a:latin typeface="Arial" panose="020B0604020202020204" pitchFamily="34" charset="0"/>
            </a:endParaRPr>
          </a:p>
        </p:txBody>
      </p:sp>
      <p:sp>
        <p:nvSpPr>
          <p:cNvPr id="24577" name="Rectangle 1"/>
          <p:cNvSpPr>
            <a:spLocks noGrp="1" noRot="1" noChangeArrowheads="1"/>
          </p:cNvSpPr>
          <p:nvPr>
            <p:ph type="title"/>
          </p:nvPr>
        </p:nvSpPr>
        <p:spPr>
          <a:xfrm>
            <a:off x="214313" y="0"/>
            <a:ext cx="8715375" cy="1916113"/>
          </a:xfrm>
        </p:spPr>
        <p:txBody>
          <a:bodyPr lIns="90000" tIns="46800" rIns="90000" bIns="46800"/>
          <a:lstStyle/>
          <a:p>
            <a:pPr eaLnBrk="1" hangingPunct="1">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dirty="0" smtClean="0">
                <a:solidFill>
                  <a:srgbClr val="FFFF00"/>
                </a:solidFill>
              </a:rPr>
              <a:t> </a:t>
            </a:r>
            <a:r>
              <a:rPr lang="el-GR" sz="3200" dirty="0" smtClean="0">
                <a:solidFill>
                  <a:srgbClr val="FFFF00"/>
                </a:solidFill>
              </a:rPr>
              <a:t/>
            </a:r>
            <a:br>
              <a:rPr lang="el-GR" sz="3200" dirty="0" smtClean="0">
                <a:solidFill>
                  <a:srgbClr val="FFFF00"/>
                </a:solidFill>
              </a:rPr>
            </a:br>
            <a:r>
              <a:rPr lang="en-GB" sz="3200" dirty="0" err="1" smtClean="0">
                <a:solidFill>
                  <a:srgbClr val="FFFF00"/>
                </a:solidFill>
              </a:rPr>
              <a:t>Φωνολογική</a:t>
            </a:r>
            <a:r>
              <a:rPr lang="en-GB" sz="3200" dirty="0" smtClean="0">
                <a:solidFill>
                  <a:srgbClr val="FFFF00"/>
                </a:solidFill>
              </a:rPr>
              <a:t> </a:t>
            </a:r>
            <a:r>
              <a:rPr lang="en-GB" sz="3200" dirty="0" err="1" smtClean="0">
                <a:solidFill>
                  <a:srgbClr val="FFFF00"/>
                </a:solidFill>
              </a:rPr>
              <a:t>ανάπτυξη</a:t>
            </a:r>
            <a:r>
              <a:rPr lang="en-GB" sz="3200" dirty="0" smtClean="0">
                <a:solidFill>
                  <a:srgbClr val="FFFF00"/>
                </a:solidFill>
              </a:rPr>
              <a:t> </a:t>
            </a:r>
            <a:r>
              <a:rPr lang="el-GR" sz="3200" dirty="0" smtClean="0">
                <a:solidFill>
                  <a:srgbClr val="FFFF00"/>
                </a:solidFill>
              </a:rPr>
              <a:t/>
            </a:r>
            <a:br>
              <a:rPr lang="el-GR" sz="3200" dirty="0" smtClean="0">
                <a:solidFill>
                  <a:srgbClr val="FFFF00"/>
                </a:solidFill>
              </a:rPr>
            </a:br>
            <a:r>
              <a:rPr lang="en-GB" sz="3200" u="sng" dirty="0" err="1" smtClean="0">
                <a:solidFill>
                  <a:srgbClr val="FFFF00"/>
                </a:solidFill>
              </a:rPr>
              <a:t>δεν</a:t>
            </a:r>
            <a:r>
              <a:rPr lang="en-GB" sz="3200" u="sng" dirty="0" smtClean="0">
                <a:solidFill>
                  <a:srgbClr val="FFFF00"/>
                </a:solidFill>
              </a:rPr>
              <a:t> </a:t>
            </a:r>
            <a:r>
              <a:rPr lang="en-GB" sz="3200" u="sng" dirty="0" err="1" smtClean="0">
                <a:solidFill>
                  <a:srgbClr val="FFFF00"/>
                </a:solidFill>
              </a:rPr>
              <a:t>εξαρτάται</a:t>
            </a:r>
            <a:r>
              <a:rPr lang="en-GB" sz="3200" u="sng" dirty="0" smtClean="0">
                <a:solidFill>
                  <a:srgbClr val="FFFF00"/>
                </a:solidFill>
              </a:rPr>
              <a:t> </a:t>
            </a:r>
            <a:r>
              <a:rPr lang="en-GB" sz="3200" u="sng" dirty="0" err="1" smtClean="0">
                <a:solidFill>
                  <a:srgbClr val="FFFF00"/>
                </a:solidFill>
              </a:rPr>
              <a:t>μόνο</a:t>
            </a:r>
            <a:r>
              <a:rPr lang="en-GB" sz="3200" u="sng" dirty="0" smtClean="0">
                <a:solidFill>
                  <a:srgbClr val="FFFF00"/>
                </a:solidFill>
              </a:rPr>
              <a:t> </a:t>
            </a:r>
            <a:r>
              <a:rPr lang="en-GB" sz="3200" u="sng" dirty="0" err="1" smtClean="0">
                <a:solidFill>
                  <a:srgbClr val="FFFF00"/>
                </a:solidFill>
              </a:rPr>
              <a:t>από</a:t>
            </a:r>
            <a:r>
              <a:rPr lang="en-GB" sz="3200" u="sng" dirty="0" smtClean="0">
                <a:solidFill>
                  <a:srgbClr val="FFFF00"/>
                </a:solidFill>
              </a:rPr>
              <a:t> </a:t>
            </a:r>
            <a:r>
              <a:rPr lang="en-GB" sz="3200" u="sng" dirty="0" err="1" smtClean="0">
                <a:solidFill>
                  <a:srgbClr val="FFFF00"/>
                </a:solidFill>
              </a:rPr>
              <a:t>ικανότητες</a:t>
            </a:r>
            <a:r>
              <a:rPr lang="en-GB" sz="3200" u="sng" dirty="0" smtClean="0">
                <a:solidFill>
                  <a:srgbClr val="FFFF00"/>
                </a:solidFill>
              </a:rPr>
              <a:t> </a:t>
            </a:r>
            <a:r>
              <a:rPr lang="en-GB" sz="3200" u="sng" dirty="0" err="1" smtClean="0">
                <a:solidFill>
                  <a:srgbClr val="FFFF00"/>
                </a:solidFill>
              </a:rPr>
              <a:t>άρθρωσης</a:t>
            </a:r>
            <a:r>
              <a:rPr lang="en-GB" sz="3200" u="sng" dirty="0" smtClean="0">
                <a:solidFill>
                  <a:srgbClr val="FFFF00"/>
                </a:solidFill>
              </a:rPr>
              <a:t> </a:t>
            </a:r>
            <a:r>
              <a:rPr lang="el-GR" sz="3200" u="sng" dirty="0" smtClean="0">
                <a:solidFill>
                  <a:srgbClr val="FFFF00"/>
                </a:solidFill>
              </a:rPr>
              <a:t/>
            </a:r>
            <a:br>
              <a:rPr lang="el-GR" sz="3200" u="sng" dirty="0" smtClean="0">
                <a:solidFill>
                  <a:srgbClr val="FFFF00"/>
                </a:solidFill>
              </a:rPr>
            </a:br>
            <a:r>
              <a:rPr lang="en-GB" sz="3200" u="sng" dirty="0" err="1" smtClean="0">
                <a:solidFill>
                  <a:srgbClr val="FFFF00"/>
                </a:solidFill>
              </a:rPr>
              <a:t>ούτε</a:t>
            </a:r>
            <a:r>
              <a:rPr lang="en-GB" sz="3200" u="sng" dirty="0" smtClean="0">
                <a:solidFill>
                  <a:srgbClr val="FFFF00"/>
                </a:solidFill>
              </a:rPr>
              <a:t> </a:t>
            </a:r>
            <a:r>
              <a:rPr lang="en-GB" sz="3200" u="sng" dirty="0" err="1" smtClean="0">
                <a:solidFill>
                  <a:srgbClr val="FFFF00"/>
                </a:solidFill>
              </a:rPr>
              <a:t>είναι</a:t>
            </a:r>
            <a:r>
              <a:rPr lang="en-GB" sz="3200" u="sng" dirty="0" smtClean="0">
                <a:solidFill>
                  <a:srgbClr val="FFFF00"/>
                </a:solidFill>
              </a:rPr>
              <a:t> </a:t>
            </a:r>
            <a:r>
              <a:rPr lang="en-GB" sz="3200" u="sng" dirty="0" err="1" smtClean="0">
                <a:solidFill>
                  <a:srgbClr val="FFFF00"/>
                </a:solidFill>
              </a:rPr>
              <a:t>ευθύγραμμη</a:t>
            </a:r>
            <a:r>
              <a:rPr lang="en-GB" sz="3200" b="0" dirty="0" smtClean="0">
                <a:solidFill>
                  <a:srgbClr val="FFFF00"/>
                </a:solidFill>
              </a:rPr>
              <a:t> </a:t>
            </a:r>
            <a:br>
              <a:rPr lang="en-GB" sz="3200" b="0" dirty="0" smtClean="0">
                <a:solidFill>
                  <a:srgbClr val="FFFF00"/>
                </a:solidFill>
              </a:rPr>
            </a:br>
            <a:endParaRPr lang="en-GB" sz="3200" b="0" dirty="0" smtClean="0">
              <a:solidFill>
                <a:srgbClr val="FFFF00"/>
              </a:solidFill>
            </a:endParaRPr>
          </a:p>
        </p:txBody>
      </p:sp>
      <p:sp>
        <p:nvSpPr>
          <p:cNvPr id="24578" name="Rectangle 2"/>
          <p:cNvSpPr>
            <a:spLocks noGrp="1" noChangeArrowheads="1"/>
          </p:cNvSpPr>
          <p:nvPr>
            <p:ph type="body" idx="1"/>
          </p:nvPr>
        </p:nvSpPr>
        <p:spPr>
          <a:xfrm>
            <a:off x="0" y="1844675"/>
            <a:ext cx="9144000" cy="4814888"/>
          </a:xfrm>
        </p:spPr>
        <p:txBody>
          <a:bodyPr lIns="90000" tIns="46800" rIns="90000" bIns="46800"/>
          <a:lstStyle/>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sz="1800" dirty="0" smtClean="0"/>
              <a:t>	</a:t>
            </a:r>
            <a:endParaRPr lang="el-GR" sz="1800" dirty="0" smtClean="0"/>
          </a:p>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endParaRPr lang="el-GR" sz="2600" b="1" dirty="0" smtClean="0">
              <a:solidFill>
                <a:srgbClr val="FFFF66"/>
              </a:solidFill>
            </a:endParaRPr>
          </a:p>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endParaRPr lang="el-GR" sz="2600" b="1" dirty="0" smtClean="0">
              <a:solidFill>
                <a:srgbClr val="FFFF66"/>
              </a:solidFill>
            </a:endParaRPr>
          </a:p>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b="1" dirty="0" err="1" smtClean="0">
                <a:solidFill>
                  <a:srgbClr val="FFFF66"/>
                </a:solidFill>
              </a:rPr>
              <a:t>Τα</a:t>
            </a:r>
            <a:r>
              <a:rPr lang="en-GB" b="1" dirty="0" smtClean="0">
                <a:solidFill>
                  <a:srgbClr val="FFFF66"/>
                </a:solidFill>
              </a:rPr>
              <a:t> </a:t>
            </a:r>
            <a:r>
              <a:rPr lang="en-GB" b="1" dirty="0" err="1" smtClean="0">
                <a:solidFill>
                  <a:srgbClr val="FFFF66"/>
                </a:solidFill>
              </a:rPr>
              <a:t>παιδιά</a:t>
            </a:r>
            <a:r>
              <a:rPr lang="en-GB" b="1" dirty="0" smtClean="0">
                <a:solidFill>
                  <a:srgbClr val="FFFF66"/>
                </a:solidFill>
              </a:rPr>
              <a:t> </a:t>
            </a:r>
            <a:r>
              <a:rPr lang="en-GB" b="1" dirty="0" err="1" smtClean="0">
                <a:solidFill>
                  <a:srgbClr val="FFFF66"/>
                </a:solidFill>
              </a:rPr>
              <a:t>μπορεί</a:t>
            </a:r>
            <a:r>
              <a:rPr lang="en-GB" b="1" dirty="0" smtClean="0">
                <a:solidFill>
                  <a:srgbClr val="FFFF66"/>
                </a:solidFill>
              </a:rPr>
              <a:t> </a:t>
            </a:r>
            <a:endParaRPr lang="el-GR" b="1" dirty="0" smtClean="0">
              <a:solidFill>
                <a:srgbClr val="FFFF66"/>
              </a:solidFill>
            </a:endParaRPr>
          </a:p>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b="1" dirty="0" err="1" smtClean="0">
                <a:solidFill>
                  <a:srgbClr val="FFFF66"/>
                </a:solidFill>
              </a:rPr>
              <a:t>να</a:t>
            </a:r>
            <a:r>
              <a:rPr lang="en-GB" b="1" dirty="0" smtClean="0">
                <a:solidFill>
                  <a:srgbClr val="FFFF66"/>
                </a:solidFill>
              </a:rPr>
              <a:t> </a:t>
            </a:r>
            <a:r>
              <a:rPr lang="en-GB" b="1" dirty="0" err="1" smtClean="0">
                <a:solidFill>
                  <a:srgbClr val="FFFF66"/>
                </a:solidFill>
              </a:rPr>
              <a:t>αντιλαμβάνονται</a:t>
            </a:r>
            <a:r>
              <a:rPr lang="en-GB" b="1" dirty="0" smtClean="0">
                <a:solidFill>
                  <a:srgbClr val="FFFF66"/>
                </a:solidFill>
              </a:rPr>
              <a:t> </a:t>
            </a:r>
            <a:r>
              <a:rPr lang="el-GR" b="1" dirty="0" smtClean="0">
                <a:solidFill>
                  <a:srgbClr val="FFFF66"/>
                </a:solidFill>
              </a:rPr>
              <a:t>ακουστικά τη </a:t>
            </a:r>
            <a:r>
              <a:rPr lang="en-GB" b="1" dirty="0" err="1" smtClean="0">
                <a:solidFill>
                  <a:srgbClr val="FFFF66"/>
                </a:solidFill>
              </a:rPr>
              <a:t>διαφορά</a:t>
            </a:r>
            <a:r>
              <a:rPr lang="en-GB" b="1" dirty="0" smtClean="0">
                <a:solidFill>
                  <a:srgbClr val="FFFF66"/>
                </a:solidFill>
              </a:rPr>
              <a:t> </a:t>
            </a:r>
            <a:r>
              <a:rPr lang="en-GB" b="1" dirty="0" err="1" smtClean="0">
                <a:solidFill>
                  <a:srgbClr val="FFFF66"/>
                </a:solidFill>
              </a:rPr>
              <a:t>φωνημάτων</a:t>
            </a:r>
            <a:r>
              <a:rPr lang="en-GB" b="1" dirty="0" smtClean="0">
                <a:solidFill>
                  <a:srgbClr val="FFFF66"/>
                </a:solidFill>
              </a:rPr>
              <a:t>,</a:t>
            </a:r>
          </a:p>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b="1" dirty="0" smtClean="0">
                <a:solidFill>
                  <a:srgbClr val="FFFF66"/>
                </a:solidFill>
              </a:rPr>
              <a:t> </a:t>
            </a:r>
            <a:r>
              <a:rPr lang="en-GB" b="1" dirty="0" err="1" smtClean="0">
                <a:solidFill>
                  <a:srgbClr val="FFFF66"/>
                </a:solidFill>
              </a:rPr>
              <a:t>αλλά</a:t>
            </a:r>
            <a:r>
              <a:rPr lang="en-GB" b="1" dirty="0" smtClean="0">
                <a:solidFill>
                  <a:srgbClr val="FFFF66"/>
                </a:solidFill>
              </a:rPr>
              <a:t> </a:t>
            </a:r>
            <a:r>
              <a:rPr lang="en-GB" b="1" dirty="0" err="1" smtClean="0">
                <a:solidFill>
                  <a:srgbClr val="FFFF66"/>
                </a:solidFill>
              </a:rPr>
              <a:t>να</a:t>
            </a:r>
            <a:r>
              <a:rPr lang="en-GB" b="1" dirty="0" smtClean="0">
                <a:solidFill>
                  <a:srgbClr val="FFFF66"/>
                </a:solidFill>
              </a:rPr>
              <a:t> </a:t>
            </a:r>
            <a:r>
              <a:rPr lang="en-GB" b="1" dirty="0" err="1" smtClean="0">
                <a:solidFill>
                  <a:srgbClr val="FFFF66"/>
                </a:solidFill>
              </a:rPr>
              <a:t>μην</a:t>
            </a:r>
            <a:r>
              <a:rPr lang="en-GB" b="1" dirty="0" smtClean="0">
                <a:solidFill>
                  <a:srgbClr val="FFFF66"/>
                </a:solidFill>
              </a:rPr>
              <a:t> </a:t>
            </a:r>
            <a:r>
              <a:rPr lang="en-GB" b="1" dirty="0" err="1" smtClean="0">
                <a:solidFill>
                  <a:srgbClr val="FFFF66"/>
                </a:solidFill>
              </a:rPr>
              <a:t>την</a:t>
            </a:r>
            <a:r>
              <a:rPr lang="en-GB" b="1" dirty="0" smtClean="0">
                <a:solidFill>
                  <a:srgbClr val="FFFF66"/>
                </a:solidFill>
              </a:rPr>
              <a:t> </a:t>
            </a:r>
            <a:r>
              <a:rPr lang="en-GB" b="1" dirty="0" err="1" smtClean="0">
                <a:solidFill>
                  <a:srgbClr val="FFFF66"/>
                </a:solidFill>
              </a:rPr>
              <a:t>προφέρουν</a:t>
            </a:r>
            <a:r>
              <a:rPr lang="en-GB" b="1" dirty="0" smtClean="0">
                <a:solidFill>
                  <a:srgbClr val="FFFF66"/>
                </a:solidFill>
              </a:rPr>
              <a:t> </a:t>
            </a:r>
            <a:r>
              <a:rPr lang="en-GB" b="1" dirty="0" err="1" smtClean="0">
                <a:solidFill>
                  <a:srgbClr val="FFFF66"/>
                </a:solidFill>
              </a:rPr>
              <a:t>σωστά</a:t>
            </a:r>
            <a:r>
              <a:rPr lang="en-GB" b="1" dirty="0" smtClean="0"/>
              <a:t> </a:t>
            </a:r>
          </a:p>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b="1" dirty="0" err="1" smtClean="0"/>
              <a:t>για</a:t>
            </a:r>
            <a:r>
              <a:rPr lang="en-GB" b="1" dirty="0" smtClean="0"/>
              <a:t> </a:t>
            </a:r>
            <a:r>
              <a:rPr lang="en-GB" b="1" dirty="0" err="1" smtClean="0"/>
              <a:t>λόγους</a:t>
            </a:r>
            <a:r>
              <a:rPr lang="en-GB" b="1" dirty="0" smtClean="0"/>
              <a:t> </a:t>
            </a:r>
            <a:endParaRPr lang="el-GR" b="1" dirty="0" smtClean="0"/>
          </a:p>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b="1" dirty="0" err="1" smtClean="0">
                <a:solidFill>
                  <a:srgbClr val="99FFCC"/>
                </a:solidFill>
              </a:rPr>
              <a:t>που</a:t>
            </a:r>
            <a:r>
              <a:rPr lang="en-GB" b="1" dirty="0" smtClean="0">
                <a:solidFill>
                  <a:srgbClr val="99FFCC"/>
                </a:solidFill>
              </a:rPr>
              <a:t> </a:t>
            </a:r>
            <a:r>
              <a:rPr lang="en-GB" b="1" dirty="0" err="1" smtClean="0">
                <a:solidFill>
                  <a:srgbClr val="99FFCC"/>
                </a:solidFill>
              </a:rPr>
              <a:t>δεν</a:t>
            </a:r>
            <a:r>
              <a:rPr lang="en-GB" b="1" dirty="0" smtClean="0">
                <a:solidFill>
                  <a:srgbClr val="99FFCC"/>
                </a:solidFill>
              </a:rPr>
              <a:t> </a:t>
            </a:r>
            <a:r>
              <a:rPr lang="en-GB" b="1" dirty="0" err="1" smtClean="0">
                <a:solidFill>
                  <a:srgbClr val="99FFCC"/>
                </a:solidFill>
              </a:rPr>
              <a:t>σχετίζονται</a:t>
            </a:r>
            <a:r>
              <a:rPr lang="en-GB" b="1" dirty="0" smtClean="0">
                <a:solidFill>
                  <a:srgbClr val="99FFCC"/>
                </a:solidFill>
              </a:rPr>
              <a:t> </a:t>
            </a:r>
            <a:r>
              <a:rPr lang="en-GB" b="1" dirty="0" err="1" smtClean="0">
                <a:solidFill>
                  <a:srgbClr val="99FFCC"/>
                </a:solidFill>
              </a:rPr>
              <a:t>πάντα</a:t>
            </a:r>
            <a:r>
              <a:rPr lang="en-GB" b="1" dirty="0" smtClean="0">
                <a:solidFill>
                  <a:srgbClr val="99FFCC"/>
                </a:solidFill>
              </a:rPr>
              <a:t> </a:t>
            </a:r>
            <a:r>
              <a:rPr lang="en-GB" b="1" dirty="0" err="1" smtClean="0">
                <a:solidFill>
                  <a:srgbClr val="99FFCC"/>
                </a:solidFill>
              </a:rPr>
              <a:t>με</a:t>
            </a:r>
            <a:r>
              <a:rPr lang="en-GB" b="1" dirty="0" smtClean="0">
                <a:solidFill>
                  <a:srgbClr val="99FFCC"/>
                </a:solidFill>
              </a:rPr>
              <a:t> </a:t>
            </a:r>
            <a:r>
              <a:rPr lang="el-GR" b="1" dirty="0" smtClean="0">
                <a:solidFill>
                  <a:srgbClr val="99FFCC"/>
                </a:solidFill>
              </a:rPr>
              <a:t>δυσκολίες </a:t>
            </a:r>
            <a:r>
              <a:rPr lang="en-GB" b="1" dirty="0" err="1" smtClean="0">
                <a:solidFill>
                  <a:srgbClr val="99FFCC"/>
                </a:solidFill>
              </a:rPr>
              <a:t>άρθρωσης</a:t>
            </a:r>
            <a:r>
              <a:rPr lang="en-GB" b="1" dirty="0" smtClean="0">
                <a:solidFill>
                  <a:srgbClr val="99FFCC"/>
                </a:solidFill>
              </a:rPr>
              <a:t>.</a:t>
            </a:r>
          </a:p>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endParaRPr lang="en-GB" sz="2400" b="1" dirty="0"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64613" cy="6524625"/>
          </a:xfrm>
        </p:spPr>
        <p:txBody>
          <a:bodyPr/>
          <a:lstStyle/>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altLang="el-GR" b="1" u="sng" smtClean="0">
                <a:solidFill>
                  <a:srgbClr val="99FFCC"/>
                </a:solidFill>
              </a:rPr>
              <a:t>Διαφοροποιήσεις </a:t>
            </a:r>
            <a:r>
              <a:rPr lang="el-GR" altLang="el-GR" b="1" u="sng" smtClean="0">
                <a:solidFill>
                  <a:srgbClr val="99FFCC"/>
                </a:solidFill>
              </a:rPr>
              <a:t> στην </a:t>
            </a:r>
            <a:r>
              <a:rPr lang="en-GB" altLang="el-GR" b="1" u="sng" smtClean="0">
                <a:solidFill>
                  <a:srgbClr val="99FFCC"/>
                </a:solidFill>
              </a:rPr>
              <a:t>άρθρωση</a:t>
            </a:r>
            <a:r>
              <a:rPr lang="el-GR" altLang="el-GR" b="1" u="sng" smtClean="0">
                <a:solidFill>
                  <a:srgbClr val="99FFCC"/>
                </a:solidFill>
              </a:rPr>
              <a:t> των παιδιών</a:t>
            </a:r>
            <a:r>
              <a:rPr lang="en-GB" altLang="el-GR" b="1" smtClean="0">
                <a:solidFill>
                  <a:srgbClr val="99FFCC"/>
                </a:solidFill>
              </a:rPr>
              <a:t>:</a:t>
            </a:r>
            <a:r>
              <a:rPr lang="el-GR" altLang="el-GR" b="1" smtClean="0">
                <a:solidFill>
                  <a:srgbClr val="99FFCC"/>
                </a:solidFill>
              </a:rPr>
              <a:t> </a:t>
            </a:r>
          </a:p>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endParaRPr lang="el-GR" altLang="el-GR" b="1" smtClean="0">
              <a:solidFill>
                <a:srgbClr val="99FFCC"/>
              </a:solidFill>
            </a:endParaRPr>
          </a:p>
          <a:p>
            <a:pPr algn="ct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l-GR" altLang="el-GR" b="1" smtClean="0">
                <a:solidFill>
                  <a:srgbClr val="99FFCC"/>
                </a:solidFill>
              </a:rPr>
              <a:t> π.χ.</a:t>
            </a:r>
            <a:endParaRPr lang="en-GB" altLang="el-GR" b="1" smtClean="0">
              <a:solidFill>
                <a:srgbClr val="99FFCC"/>
              </a:solidFill>
            </a:endParaRPr>
          </a:p>
          <a:p>
            <a:pPr eaLnBrk="1" hangingPunct="1">
              <a:lnSpc>
                <a:spcPct val="80000"/>
              </a:lnSpc>
              <a:spcBef>
                <a:spcPts val="600"/>
              </a:spcBef>
              <a:buSzPct val="120000"/>
              <a:buFont typeface="Wingdings" panose="05000000000000000000" pitchFamily="2" charset="2"/>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l-GR" altLang="el-GR" b="1" smtClean="0"/>
              <a:t>Α</a:t>
            </a:r>
            <a:r>
              <a:rPr lang="en-GB" altLang="el-GR" b="1" smtClean="0"/>
              <a:t>τομικές διαφορές </a:t>
            </a:r>
            <a:r>
              <a:rPr lang="en-GB" altLang="el-GR" b="1" smtClean="0">
                <a:solidFill>
                  <a:srgbClr val="FFFF66"/>
                </a:solidFill>
              </a:rPr>
              <a:t>μεταξύ των παιδιών</a:t>
            </a:r>
          </a:p>
          <a:p>
            <a:pPr eaLnBrk="1" hangingPunct="1">
              <a:lnSpc>
                <a:spcPct val="80000"/>
              </a:lnSpc>
              <a:spcBef>
                <a:spcPts val="600"/>
              </a:spcBef>
              <a:buSzPct val="120000"/>
              <a:buFont typeface="Wingdings" panose="05000000000000000000" pitchFamily="2" charset="2"/>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l-GR" altLang="el-GR" b="1" smtClean="0">
                <a:solidFill>
                  <a:srgbClr val="FFFF66"/>
                </a:solidFill>
              </a:rPr>
              <a:t>Δ</a:t>
            </a:r>
            <a:r>
              <a:rPr lang="en-GB" altLang="el-GR" b="1" smtClean="0">
                <a:solidFill>
                  <a:srgbClr val="FFFF66"/>
                </a:solidFill>
              </a:rPr>
              <a:t>ιαφορές στην άρθρωση</a:t>
            </a:r>
            <a:r>
              <a:rPr lang="el-GR" altLang="el-GR" b="1" smtClean="0">
                <a:solidFill>
                  <a:srgbClr val="FFFF66"/>
                </a:solidFill>
              </a:rPr>
              <a:t> της ίδιας </a:t>
            </a:r>
            <a:r>
              <a:rPr lang="en-GB" altLang="el-GR" b="1" smtClean="0">
                <a:solidFill>
                  <a:srgbClr val="FFFF66"/>
                </a:solidFill>
              </a:rPr>
              <a:t>λέξης </a:t>
            </a:r>
            <a:r>
              <a:rPr lang="el-GR" altLang="el-GR" b="1" smtClean="0">
                <a:solidFill>
                  <a:srgbClr val="FFFF66"/>
                </a:solidFill>
              </a:rPr>
              <a:t>από το ίδιο παιδί</a:t>
            </a:r>
            <a:r>
              <a:rPr lang="el-GR" altLang="el-GR" b="1" smtClean="0"/>
              <a:t> σε διαφορετικές στιγμές:</a:t>
            </a:r>
            <a:r>
              <a:rPr lang="en-GB" altLang="el-GR" b="1" smtClean="0"/>
              <a:t> π.χ. </a:t>
            </a:r>
            <a:r>
              <a:rPr lang="en-GB" altLang="el-GR" b="1" i="1" smtClean="0"/>
              <a:t>Σόνια/χόνια</a:t>
            </a:r>
          </a:p>
          <a:p>
            <a:pPr eaLnBrk="1" hangingPunct="1">
              <a:lnSpc>
                <a:spcPct val="80000"/>
              </a:lnSpc>
              <a:spcBef>
                <a:spcPts val="600"/>
              </a:spcBef>
              <a:buSzPct val="120000"/>
              <a:buFont typeface="Wingdings" panose="05000000000000000000" pitchFamily="2" charset="2"/>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l-GR" altLang="el-GR" b="1" smtClean="0">
                <a:solidFill>
                  <a:srgbClr val="FFFF66"/>
                </a:solidFill>
              </a:rPr>
              <a:t>Δ</a:t>
            </a:r>
            <a:r>
              <a:rPr lang="en-GB" altLang="el-GR" b="1" smtClean="0">
                <a:solidFill>
                  <a:srgbClr val="FFFF66"/>
                </a:solidFill>
              </a:rPr>
              <a:t>ιαφορές στην άρθρωση φωνήματος ανάλογα με τη λέξη και τη θέση μέσα στη λέξη</a:t>
            </a:r>
            <a:r>
              <a:rPr lang="el-GR" altLang="el-GR" b="1" smtClean="0"/>
              <a:t>:</a:t>
            </a:r>
            <a:r>
              <a:rPr lang="en-GB" altLang="el-GR" b="1" smtClean="0"/>
              <a:t>  π.χ. /l/ αρχικά (π.χ. </a:t>
            </a:r>
            <a:r>
              <a:rPr lang="en-GB" altLang="el-GR" b="1" i="1" smtClean="0"/>
              <a:t>Λένα</a:t>
            </a:r>
            <a:r>
              <a:rPr lang="el-GR" altLang="el-GR" b="1" smtClean="0"/>
              <a:t>)</a:t>
            </a:r>
            <a:r>
              <a:rPr lang="en-GB" altLang="el-GR" b="1" smtClean="0"/>
              <a:t> αλλά όχι αλλού</a:t>
            </a:r>
            <a:r>
              <a:rPr lang="el-GR" altLang="el-GR" b="1" smtClean="0"/>
              <a:t> (</a:t>
            </a:r>
            <a:r>
              <a:rPr lang="en-GB" altLang="el-GR" b="1" smtClean="0"/>
              <a:t>π.χ. </a:t>
            </a:r>
            <a:r>
              <a:rPr lang="en-GB" altLang="el-GR" b="1" i="1" smtClean="0"/>
              <a:t>κυάλια</a:t>
            </a:r>
            <a:r>
              <a:rPr lang="en-GB" altLang="el-GR" b="1" smtClean="0"/>
              <a:t>)</a:t>
            </a:r>
          </a:p>
          <a:p>
            <a:pPr eaLnBrk="1" hangingPunct="1">
              <a:lnSpc>
                <a:spcPct val="80000"/>
              </a:lnSpc>
              <a:spcBef>
                <a:spcPts val="600"/>
              </a:spcBef>
              <a:buSzPct val="120000"/>
              <a:buFont typeface="Wingdings" panose="05000000000000000000" pitchFamily="2" charset="2"/>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l-GR" altLang="el-GR" b="1" smtClean="0">
                <a:solidFill>
                  <a:srgbClr val="FFFF66"/>
                </a:solidFill>
              </a:rPr>
              <a:t>Ο</a:t>
            </a:r>
            <a:r>
              <a:rPr lang="en-GB" altLang="el-GR" b="1" smtClean="0">
                <a:solidFill>
                  <a:srgbClr val="FFFF66"/>
                </a:solidFill>
              </a:rPr>
              <a:t>πισθοδρομήσεις στην άρθρωση φωνημάτων</a:t>
            </a:r>
            <a:r>
              <a:rPr lang="el-GR" altLang="el-GR" b="1" smtClean="0"/>
              <a:t>:</a:t>
            </a:r>
            <a:r>
              <a:rPr lang="en-GB" altLang="el-GR" b="1" smtClean="0"/>
              <a:t>  π.χ.  </a:t>
            </a:r>
            <a:r>
              <a:rPr lang="en-US" altLang="el-GR" b="1" i="1" smtClean="0"/>
              <a:t>psato</a:t>
            </a:r>
            <a:r>
              <a:rPr lang="en-GB" altLang="el-GR" b="1" i="1" smtClean="0"/>
              <a:t> </a:t>
            </a:r>
            <a:r>
              <a:rPr lang="en-GB" altLang="el-GR" b="1" smtClean="0"/>
              <a:t>(πιάτο),  </a:t>
            </a:r>
            <a:r>
              <a:rPr lang="en-GB" altLang="el-GR" b="1" i="1" smtClean="0"/>
              <a:t>pso</a:t>
            </a:r>
            <a:r>
              <a:rPr lang="el-GR" altLang="el-GR" b="1" i="1" smtClean="0"/>
              <a:t>γ</a:t>
            </a:r>
            <a:r>
              <a:rPr lang="en-US" altLang="el-GR" b="1" i="1" smtClean="0"/>
              <a:t>rafisi</a:t>
            </a:r>
            <a:r>
              <a:rPr lang="en-GB" altLang="el-GR" b="1" i="1" smtClean="0"/>
              <a:t> </a:t>
            </a:r>
            <a:r>
              <a:rPr lang="en-GB" altLang="el-GR" b="1" smtClean="0"/>
              <a:t>(ζωγραφίσει)</a:t>
            </a:r>
            <a:r>
              <a:rPr lang="el-GR" altLang="el-GR" b="1" i="1" smtClean="0"/>
              <a:t> </a:t>
            </a:r>
            <a:r>
              <a:rPr lang="el-GR" altLang="el-GR" b="1" smtClean="0"/>
              <a:t>ενώ μέχρι τότε αρθρώνονταν σωστά</a:t>
            </a:r>
            <a:r>
              <a:rPr lang="en-GB" altLang="el-GR" b="1" i="1" smtClean="0"/>
              <a:t>.  </a:t>
            </a:r>
            <a:r>
              <a:rPr lang="en-GB" altLang="el-GR" b="1" smtClean="0"/>
              <a:t>Όταν</a:t>
            </a:r>
            <a:r>
              <a:rPr lang="en-GB" altLang="el-GR" b="1" i="1" smtClean="0"/>
              <a:t> </a:t>
            </a:r>
            <a:r>
              <a:rPr lang="en-GB" altLang="el-GR" b="1" smtClean="0"/>
              <a:t>νέο </a:t>
            </a:r>
            <a:r>
              <a:rPr lang="el-GR" altLang="el-GR" b="1" smtClean="0"/>
              <a:t>«</a:t>
            </a:r>
            <a:r>
              <a:rPr lang="en-GB" altLang="el-GR" b="1" smtClean="0"/>
              <a:t>σχετικά δύσκολο» φαινόμενο έχει κατακτηθεί, το παιδί νιώθει την ανάγκη να το κατοχυρώσει μέσα από κατάχρησή του. </a:t>
            </a:r>
          </a:p>
          <a:p>
            <a:pPr eaLnBrk="1" hangingPunct="1">
              <a:lnSpc>
                <a:spcPct val="80000"/>
              </a:lnSpc>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altLang="el-GR" sz="2800" b="1" smtClean="0"/>
              <a:t>	</a:t>
            </a:r>
            <a:endParaRPr lang="el-GR" altLang="el-GR" smtClean="0"/>
          </a:p>
        </p:txBody>
      </p:sp>
      <p:sp>
        <p:nvSpPr>
          <p:cNvPr id="71683"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8AECC554-6A05-40B1-B573-176698705A2A}" type="slidenum">
              <a:rPr lang="el-GR" altLang="el-GR" sz="1200">
                <a:latin typeface="Arial" panose="020B0604020202020204" pitchFamily="34" charset="0"/>
              </a:rPr>
              <a:pPr>
                <a:spcBef>
                  <a:spcPct val="0"/>
                </a:spcBef>
                <a:buClrTx/>
                <a:buSzTx/>
                <a:buFontTx/>
                <a:buNone/>
              </a:pPr>
              <a:t>31</a:t>
            </a:fld>
            <a:endParaRPr lang="el-GR" altLang="el-GR" sz="1200">
              <a:latin typeface="Arial" panose="020B0604020202020204"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5" name="Rectangle 3"/>
          <p:cNvSpPr>
            <a:spLocks noGrp="1" noChangeArrowheads="1"/>
          </p:cNvSpPr>
          <p:nvPr>
            <p:ph type="body" idx="1"/>
          </p:nvPr>
        </p:nvSpPr>
        <p:spPr>
          <a:xfrm>
            <a:off x="0" y="260350"/>
            <a:ext cx="9144000" cy="6192838"/>
          </a:xfrm>
        </p:spPr>
        <p:txBody>
          <a:bodyPr/>
          <a:lstStyle/>
          <a:p>
            <a:pPr algn="ctr" eaLnBrk="1" hangingPunct="1">
              <a:lnSpc>
                <a:spcPct val="80000"/>
              </a:lnSpc>
              <a:spcBef>
                <a:spcPts val="500"/>
              </a:spcBef>
              <a:buSzPct val="144000"/>
              <a:buFont typeface="Wingdings" panose="05000000000000000000" pitchFamily="2" charset="2"/>
              <a:buNone/>
              <a:defRPr/>
            </a:pPr>
            <a:r>
              <a:rPr lang="el-GR" altLang="el-GR" b="1" u="sng" smtClean="0">
                <a:solidFill>
                  <a:srgbClr val="FFFF66"/>
                </a:solidFill>
              </a:rPr>
              <a:t>3 </a:t>
            </a:r>
            <a:r>
              <a:rPr lang="en-GB" altLang="el-GR" b="1" u="sng" smtClean="0">
                <a:solidFill>
                  <a:srgbClr val="FFFF66"/>
                </a:solidFill>
              </a:rPr>
              <a:t>παράγοντες</a:t>
            </a:r>
            <a:r>
              <a:rPr lang="en-GB" altLang="el-GR" b="1" smtClean="0"/>
              <a:t> </a:t>
            </a:r>
            <a:r>
              <a:rPr lang="el-GR" altLang="el-GR" sz="2400" b="1" smtClean="0"/>
              <a:t>(βλ. </a:t>
            </a:r>
            <a:r>
              <a:rPr lang="en-GB" altLang="el-GR" sz="2400" b="1" smtClean="0"/>
              <a:t>Ιngram</a:t>
            </a:r>
            <a:r>
              <a:rPr lang="el-GR" altLang="el-GR" sz="2400" b="1" smtClean="0"/>
              <a:t>)</a:t>
            </a:r>
            <a:r>
              <a:rPr lang="en-GB" altLang="el-GR" sz="2400" b="1" smtClean="0"/>
              <a:t>: </a:t>
            </a:r>
            <a:endParaRPr lang="el-GR" altLang="el-GR" sz="2400" b="1" smtClean="0"/>
          </a:p>
          <a:p>
            <a:pPr algn="ctr" eaLnBrk="1" hangingPunct="1">
              <a:lnSpc>
                <a:spcPct val="80000"/>
              </a:lnSpc>
              <a:spcBef>
                <a:spcPts val="500"/>
              </a:spcBef>
              <a:buSzPct val="144000"/>
              <a:buFont typeface="Wingdings" panose="05000000000000000000" pitchFamily="2" charset="2"/>
              <a:buNone/>
              <a:defRPr/>
            </a:pPr>
            <a:r>
              <a:rPr lang="en-GB" altLang="el-GR" b="1" u="sng" smtClean="0"/>
              <a:t>ίσως καθορίζουν </a:t>
            </a:r>
            <a:r>
              <a:rPr lang="el-GR" altLang="el-GR" b="1" u="sng" smtClean="0"/>
              <a:t>τη σειρά κατάκτησης φωνημάτων</a:t>
            </a:r>
            <a:r>
              <a:rPr lang="el-GR" altLang="el-GR" b="1" smtClean="0"/>
              <a:t> </a:t>
            </a:r>
          </a:p>
          <a:p>
            <a:pPr algn="ctr" eaLnBrk="1" hangingPunct="1">
              <a:lnSpc>
                <a:spcPct val="80000"/>
              </a:lnSpc>
              <a:spcBef>
                <a:spcPts val="500"/>
              </a:spcBef>
              <a:buSzPct val="144000"/>
              <a:buFont typeface="Wingdings" panose="05000000000000000000" pitchFamily="2" charset="2"/>
              <a:buNone/>
              <a:defRPr/>
            </a:pPr>
            <a:r>
              <a:rPr lang="el-GR" altLang="el-GR" b="1" smtClean="0"/>
              <a:t>(τόσο άρθρωση όσο και αντίληψη):</a:t>
            </a:r>
          </a:p>
          <a:p>
            <a:pPr algn="ctr" eaLnBrk="1" hangingPunct="1">
              <a:lnSpc>
                <a:spcPct val="80000"/>
              </a:lnSpc>
              <a:spcBef>
                <a:spcPts val="500"/>
              </a:spcBef>
              <a:buSzPct val="144000"/>
              <a:buFont typeface="Wingdings" panose="05000000000000000000" pitchFamily="2" charset="2"/>
              <a:buNone/>
              <a:defRPr/>
            </a:pPr>
            <a:endParaRPr lang="en-GB" altLang="el-GR" sz="2600" b="1" smtClean="0"/>
          </a:p>
          <a:p>
            <a:pPr eaLnBrk="1" hangingPunct="1">
              <a:lnSpc>
                <a:spcPct val="80000"/>
              </a:lnSpc>
              <a:spcBef>
                <a:spcPts val="500"/>
              </a:spcBef>
              <a:buClr>
                <a:schemeClr val="tx1"/>
              </a:buClr>
              <a:buSzPct val="100000"/>
              <a:buFont typeface="Garamond" pitchFamily="18" charset="0"/>
              <a:buAutoNum type="arabicPeriod"/>
              <a:defRPr/>
            </a:pPr>
            <a:r>
              <a:rPr lang="en-GB" altLang="el-GR" b="1" u="sng" smtClean="0">
                <a:solidFill>
                  <a:srgbClr val="FFFF66"/>
                </a:solidFill>
              </a:rPr>
              <a:t>Δυσκολία αντίληψης</a:t>
            </a:r>
            <a:r>
              <a:rPr lang="en-GB" altLang="el-GR" sz="3600" b="1" smtClean="0"/>
              <a:t> </a:t>
            </a:r>
            <a:r>
              <a:rPr lang="el-GR" altLang="el-GR" sz="3000" b="1" smtClean="0"/>
              <a:t>ή διάκρισης φωνημάτων </a:t>
            </a:r>
            <a:r>
              <a:rPr lang="en-GB" altLang="el-GR" sz="3000" b="1" smtClean="0"/>
              <a:t>(π.χ. διάκριση συγγενικών </a:t>
            </a:r>
            <a:r>
              <a:rPr lang="el-GR" altLang="el-GR" sz="3000" b="1" smtClean="0"/>
              <a:t>ηχητικά</a:t>
            </a:r>
            <a:r>
              <a:rPr lang="en-GB" altLang="el-GR" sz="3000" b="1" smtClean="0"/>
              <a:t>/s/-/θ/ πιο δύσκολη από διάκριση </a:t>
            </a:r>
            <a:r>
              <a:rPr lang="el-GR" altLang="el-GR" sz="3000" b="1" smtClean="0"/>
              <a:t> διαφορετικών ηχητικά</a:t>
            </a:r>
            <a:r>
              <a:rPr lang="en-GB" altLang="el-GR" sz="3000" b="1" smtClean="0"/>
              <a:t>/k/-/m/</a:t>
            </a:r>
            <a:r>
              <a:rPr lang="el-GR" altLang="el-GR" sz="3000" b="1" smtClean="0"/>
              <a:t>)</a:t>
            </a:r>
            <a:r>
              <a:rPr lang="en-GB" altLang="el-GR" sz="3000" b="1" smtClean="0"/>
              <a:t>.</a:t>
            </a:r>
          </a:p>
          <a:p>
            <a:pPr eaLnBrk="1" hangingPunct="1">
              <a:lnSpc>
                <a:spcPct val="80000"/>
              </a:lnSpc>
              <a:spcBef>
                <a:spcPts val="500"/>
              </a:spcBef>
              <a:buClr>
                <a:schemeClr val="tx1"/>
              </a:buClr>
              <a:buSzPct val="100000"/>
              <a:buFont typeface="Garamond" pitchFamily="18" charset="0"/>
              <a:buAutoNum type="arabicPeriod"/>
              <a:defRPr/>
            </a:pPr>
            <a:r>
              <a:rPr lang="en-GB" altLang="el-GR" b="1" u="sng" smtClean="0">
                <a:solidFill>
                  <a:srgbClr val="FFFF66"/>
                </a:solidFill>
              </a:rPr>
              <a:t>Δυσκολία άρθρωσης</a:t>
            </a:r>
            <a:r>
              <a:rPr lang="en-GB" altLang="el-GR" sz="3600" b="1" smtClean="0"/>
              <a:t> </a:t>
            </a:r>
            <a:r>
              <a:rPr lang="en-GB" altLang="el-GR" sz="3000" b="1" smtClean="0"/>
              <a:t>(π.χ. </a:t>
            </a:r>
            <a:r>
              <a:rPr lang="el-GR" altLang="el-GR" sz="3000" b="1" smtClean="0"/>
              <a:t>χειλ</a:t>
            </a:r>
            <a:r>
              <a:rPr lang="en-GB" altLang="el-GR" sz="3000" b="1" smtClean="0"/>
              <a:t>οδοντικά /δ/</a:t>
            </a:r>
            <a:r>
              <a:rPr lang="el-GR" altLang="el-GR" sz="3000" b="1" smtClean="0"/>
              <a:t>-</a:t>
            </a:r>
            <a:r>
              <a:rPr lang="en-GB" altLang="el-GR" sz="3000" b="1" smtClean="0"/>
              <a:t>/θ</a:t>
            </a:r>
            <a:r>
              <a:rPr lang="el-GR" altLang="el-GR" sz="3000" b="1" smtClean="0"/>
              <a:t>/</a:t>
            </a:r>
            <a:r>
              <a:rPr lang="en-GB" altLang="el-GR" sz="3000" b="1" smtClean="0"/>
              <a:t> πιο δύσκολα από χειλικά /p/ ή ουρανικά /</a:t>
            </a:r>
            <a:r>
              <a:rPr lang="en-US" altLang="el-GR" sz="3000" b="1" smtClean="0"/>
              <a:t>c</a:t>
            </a:r>
            <a:r>
              <a:rPr lang="en-GB" altLang="el-GR" sz="3000" b="1" smtClean="0"/>
              <a:t>/)</a:t>
            </a:r>
          </a:p>
          <a:p>
            <a:pPr eaLnBrk="1" hangingPunct="1">
              <a:lnSpc>
                <a:spcPct val="80000"/>
              </a:lnSpc>
              <a:spcBef>
                <a:spcPts val="450"/>
              </a:spcBef>
              <a:buClr>
                <a:schemeClr val="tx1"/>
              </a:buClr>
              <a:buSzPct val="100000"/>
              <a:buFont typeface="Garamond" pitchFamily="18" charset="0"/>
              <a:buAutoNum type="arabicPeriod"/>
              <a:defRPr/>
            </a:pPr>
            <a:r>
              <a:rPr lang="en-GB" altLang="el-GR" b="1" u="sng" smtClean="0">
                <a:solidFill>
                  <a:srgbClr val="FFFF66"/>
                </a:solidFill>
              </a:rPr>
              <a:t>Σ</a:t>
            </a:r>
            <a:r>
              <a:rPr lang="el-GR" altLang="el-GR" b="1" u="sng" smtClean="0">
                <a:solidFill>
                  <a:srgbClr val="FFFF66"/>
                </a:solidFill>
              </a:rPr>
              <a:t>υχνότητα </a:t>
            </a:r>
            <a:r>
              <a:rPr lang="en-GB" altLang="el-GR" b="1" u="sng" smtClean="0">
                <a:solidFill>
                  <a:srgbClr val="FFFF66"/>
                </a:solidFill>
              </a:rPr>
              <a:t>μιας διάκρισης σε μια γλώσσα</a:t>
            </a:r>
            <a:r>
              <a:rPr lang="en-GB" altLang="el-GR" sz="3000" b="1" smtClean="0"/>
              <a:t>:  π.χ.  διάκριση /δ/-/θ/-/t/ λιγότερο απαραίτητη στην αγγλική έναντι της ελληνικής, γιατί στην πρώτη τα /δ/ και /θ/ </a:t>
            </a:r>
            <a:r>
              <a:rPr lang="el-GR" altLang="el-GR" sz="3000" b="1" smtClean="0"/>
              <a:t>κυρίως σε </a:t>
            </a:r>
            <a:r>
              <a:rPr lang="en-GB" altLang="el-GR" sz="3000" b="1" smtClean="0"/>
              <a:t>άρθρ</a:t>
            </a:r>
            <a:r>
              <a:rPr lang="el-GR" altLang="el-GR" sz="3000" b="1" smtClean="0"/>
              <a:t>ο και δεικτικές αντωνυμίες και επιρρήματα (</a:t>
            </a:r>
            <a:r>
              <a:rPr lang="en-US" altLang="el-GR" sz="3000" b="1" i="1" smtClean="0"/>
              <a:t>the, there</a:t>
            </a:r>
            <a:r>
              <a:rPr lang="en-US" altLang="el-GR" sz="3000" b="1" smtClean="0"/>
              <a:t>..)</a:t>
            </a:r>
            <a:r>
              <a:rPr lang="en-GB" altLang="el-GR" sz="3000" b="1" smtClean="0"/>
              <a:t>. </a:t>
            </a:r>
          </a:p>
          <a:p>
            <a:pPr>
              <a:lnSpc>
                <a:spcPct val="80000"/>
              </a:lnSpc>
              <a:defRPr/>
            </a:pPr>
            <a:endParaRPr lang="el-GR" altLang="el-GR" sz="2800" smtClean="0">
              <a:effectLs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F4B13D9A-299D-47BD-92AD-D4D105FD089A}" type="slidenum">
              <a:rPr lang="el-GR" altLang="el-GR" sz="1200">
                <a:latin typeface="Arial" panose="020B0604020202020204" pitchFamily="34" charset="0"/>
              </a:rPr>
              <a:pPr>
                <a:spcBef>
                  <a:spcPct val="0"/>
                </a:spcBef>
                <a:buClrTx/>
                <a:buSzTx/>
                <a:buFontTx/>
                <a:buNone/>
              </a:pPr>
              <a:t>33</a:t>
            </a:fld>
            <a:endParaRPr lang="el-GR" altLang="el-GR" sz="1200">
              <a:latin typeface="Arial" panose="020B0604020202020204" pitchFamily="34" charset="0"/>
            </a:endParaRPr>
          </a:p>
        </p:txBody>
      </p:sp>
      <p:sp>
        <p:nvSpPr>
          <p:cNvPr id="25601" name="Rectangle 1"/>
          <p:cNvSpPr>
            <a:spLocks noGrp="1" noRot="1" noChangeArrowheads="1"/>
          </p:cNvSpPr>
          <p:nvPr>
            <p:ph type="title"/>
          </p:nvPr>
        </p:nvSpPr>
        <p:spPr>
          <a:xfrm>
            <a:off x="428625" y="357188"/>
            <a:ext cx="8291513" cy="1163637"/>
          </a:xfrm>
        </p:spPr>
        <p:txBody>
          <a:bodyPr lIns="90000" tIns="46800" rIns="90000" bIns="46800"/>
          <a:lstStyle/>
          <a:p>
            <a:pPr eaLnBrk="1" hangingPunct="1">
              <a:buClr>
                <a:srgbClr val="FFFF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dirty="0" err="1" smtClean="0">
                <a:solidFill>
                  <a:srgbClr val="FFFF00"/>
                </a:solidFill>
              </a:rPr>
              <a:t>Τα</a:t>
            </a:r>
            <a:r>
              <a:rPr lang="en-GB" sz="3200" dirty="0" smtClean="0">
                <a:solidFill>
                  <a:srgbClr val="FFFF00"/>
                </a:solidFill>
              </a:rPr>
              <a:t> </a:t>
            </a:r>
            <a:r>
              <a:rPr lang="en-GB" sz="3200" dirty="0" err="1" smtClean="0">
                <a:solidFill>
                  <a:srgbClr val="FFFF00"/>
                </a:solidFill>
              </a:rPr>
              <a:t>φωνολογικά</a:t>
            </a:r>
            <a:r>
              <a:rPr lang="en-GB" sz="3200" dirty="0" smtClean="0">
                <a:solidFill>
                  <a:srgbClr val="FFFF00"/>
                </a:solidFill>
              </a:rPr>
              <a:t> </a:t>
            </a:r>
            <a:r>
              <a:rPr lang="en-GB" sz="3200" dirty="0" err="1" smtClean="0">
                <a:solidFill>
                  <a:srgbClr val="FFFF00"/>
                </a:solidFill>
              </a:rPr>
              <a:t>λάθη</a:t>
            </a:r>
            <a:r>
              <a:rPr lang="en-GB" sz="3200" dirty="0" smtClean="0"/>
              <a:t> </a:t>
            </a:r>
            <a:r>
              <a:rPr lang="el-GR" sz="3200" dirty="0" smtClean="0"/>
              <a:t/>
            </a:r>
            <a:br>
              <a:rPr lang="el-GR" sz="3200" dirty="0" smtClean="0"/>
            </a:br>
            <a:r>
              <a:rPr lang="el-GR" sz="3200" dirty="0" smtClean="0"/>
              <a:t>(</a:t>
            </a:r>
            <a:r>
              <a:rPr lang="en-GB" sz="3200" dirty="0" err="1" smtClean="0"/>
              <a:t>δηλ</a:t>
            </a:r>
            <a:r>
              <a:rPr lang="en-GB" sz="3200" dirty="0" smtClean="0"/>
              <a:t>. </a:t>
            </a:r>
            <a:r>
              <a:rPr lang="en-GB" sz="3200" dirty="0" err="1" smtClean="0"/>
              <a:t>αποκλίσεις</a:t>
            </a:r>
            <a:r>
              <a:rPr lang="en-GB" sz="3200" dirty="0" smtClean="0"/>
              <a:t> </a:t>
            </a:r>
            <a:r>
              <a:rPr lang="en-GB" sz="3200" dirty="0" err="1" smtClean="0"/>
              <a:t>στην</a:t>
            </a:r>
            <a:r>
              <a:rPr lang="en-GB" sz="3200" dirty="0" smtClean="0"/>
              <a:t> </a:t>
            </a:r>
            <a:r>
              <a:rPr lang="en-GB" sz="3200" dirty="0" err="1" smtClean="0"/>
              <a:t>άρθρωση</a:t>
            </a:r>
            <a:r>
              <a:rPr lang="en-GB" sz="3200" dirty="0" smtClean="0"/>
              <a:t> </a:t>
            </a:r>
            <a:r>
              <a:rPr lang="en-GB" sz="3200" dirty="0" err="1" smtClean="0"/>
              <a:t>φωνημάτων</a:t>
            </a:r>
            <a:r>
              <a:rPr lang="el-GR" sz="3200" dirty="0" smtClean="0"/>
              <a:t>)</a:t>
            </a:r>
            <a:br>
              <a:rPr lang="el-GR" sz="3200" dirty="0" smtClean="0"/>
            </a:br>
            <a:r>
              <a:rPr lang="en-GB" sz="3200" dirty="0" smtClean="0"/>
              <a:t> </a:t>
            </a:r>
            <a:r>
              <a:rPr lang="en-GB" sz="3200" dirty="0" err="1" smtClean="0">
                <a:solidFill>
                  <a:srgbClr val="FFFF00"/>
                </a:solidFill>
              </a:rPr>
              <a:t>είναι</a:t>
            </a:r>
            <a:r>
              <a:rPr lang="en-GB" sz="3200" dirty="0" smtClean="0">
                <a:solidFill>
                  <a:srgbClr val="FFFF00"/>
                </a:solidFill>
              </a:rPr>
              <a:t> </a:t>
            </a:r>
            <a:r>
              <a:rPr lang="en-GB" sz="3200" dirty="0" err="1" smtClean="0">
                <a:solidFill>
                  <a:srgbClr val="FFFF00"/>
                </a:solidFill>
              </a:rPr>
              <a:t>φυσιολογικά</a:t>
            </a:r>
            <a:r>
              <a:rPr lang="en-GB" sz="3200" dirty="0" smtClean="0">
                <a:solidFill>
                  <a:srgbClr val="FFFF00"/>
                </a:solidFill>
              </a:rPr>
              <a:t> </a:t>
            </a:r>
            <a:r>
              <a:rPr lang="en-GB" sz="3200" dirty="0" err="1" smtClean="0">
                <a:solidFill>
                  <a:srgbClr val="FFFF00"/>
                </a:solidFill>
              </a:rPr>
              <a:t>συνήθως</a:t>
            </a:r>
            <a:r>
              <a:rPr lang="en-GB" sz="3200" dirty="0" smtClean="0">
                <a:solidFill>
                  <a:srgbClr val="FFFF00"/>
                </a:solidFill>
              </a:rPr>
              <a:t> </a:t>
            </a:r>
            <a:r>
              <a:rPr lang="en-GB" sz="3200" dirty="0" err="1" smtClean="0">
                <a:solidFill>
                  <a:srgbClr val="FFFF00"/>
                </a:solidFill>
              </a:rPr>
              <a:t>και</a:t>
            </a:r>
            <a:r>
              <a:rPr lang="en-GB" sz="3200" dirty="0" smtClean="0">
                <a:solidFill>
                  <a:srgbClr val="FFFF00"/>
                </a:solidFill>
              </a:rPr>
              <a:t> </a:t>
            </a:r>
            <a:r>
              <a:rPr lang="en-GB" sz="3200" dirty="0" err="1" smtClean="0">
                <a:solidFill>
                  <a:srgbClr val="FFFF00"/>
                </a:solidFill>
              </a:rPr>
              <a:t>εξηγήσιμα</a:t>
            </a:r>
            <a:endParaRPr lang="en-GB" sz="3200" dirty="0" smtClean="0">
              <a:solidFill>
                <a:srgbClr val="FFFF00"/>
              </a:solidFill>
            </a:endParaRPr>
          </a:p>
        </p:txBody>
      </p:sp>
      <p:sp>
        <p:nvSpPr>
          <p:cNvPr id="25602" name="Rectangle 2"/>
          <p:cNvSpPr>
            <a:spLocks noGrp="1" noChangeArrowheads="1"/>
          </p:cNvSpPr>
          <p:nvPr>
            <p:ph type="body" idx="1"/>
          </p:nvPr>
        </p:nvSpPr>
        <p:spPr>
          <a:xfrm>
            <a:off x="0" y="1857375"/>
            <a:ext cx="9144000" cy="4786313"/>
          </a:xfrm>
        </p:spPr>
        <p:txBody>
          <a:bodyPr lIns="90000" tIns="46800" rIns="90000" bIns="46800"/>
          <a:lstStyle/>
          <a:p>
            <a:pPr algn="ctr" eaLnBrk="1" hangingPunct="1">
              <a:lnSpc>
                <a:spcPct val="9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t>Απορρέουν</a:t>
            </a:r>
            <a:r>
              <a:rPr lang="en-GB" sz="2800" b="1" dirty="0" smtClean="0"/>
              <a:t> </a:t>
            </a:r>
            <a:r>
              <a:rPr lang="en-GB" sz="2800" b="1" dirty="0" err="1" smtClean="0"/>
              <a:t>από</a:t>
            </a:r>
            <a:r>
              <a:rPr lang="en-GB" sz="2800" b="1" dirty="0" smtClean="0"/>
              <a:t> </a:t>
            </a:r>
            <a:r>
              <a:rPr lang="en-GB" sz="2800" b="1" dirty="0" err="1" smtClean="0"/>
              <a:t>δυναμικές</a:t>
            </a:r>
            <a:r>
              <a:rPr lang="en-GB" sz="2800" b="1" dirty="0" smtClean="0"/>
              <a:t> </a:t>
            </a:r>
            <a:endParaRPr lang="el-GR" sz="2800" b="1" dirty="0" smtClean="0"/>
          </a:p>
          <a:p>
            <a:pPr algn="ctr" eaLnBrk="1" hangingPunct="1">
              <a:lnSpc>
                <a:spcPct val="9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t>για</a:t>
            </a:r>
            <a:r>
              <a:rPr lang="en-GB" sz="2800" b="1" dirty="0" smtClean="0"/>
              <a:t> </a:t>
            </a:r>
            <a:r>
              <a:rPr lang="en-GB" sz="2800" b="1" dirty="0" err="1" smtClean="0"/>
              <a:t>διευκόλυνση</a:t>
            </a:r>
            <a:r>
              <a:rPr lang="en-GB" sz="2800" b="1" dirty="0" smtClean="0"/>
              <a:t> </a:t>
            </a:r>
            <a:r>
              <a:rPr lang="en-GB" sz="2800" b="1" dirty="0" err="1" smtClean="0"/>
              <a:t>άρθρωσης</a:t>
            </a:r>
            <a:r>
              <a:rPr lang="en-GB" sz="2800" b="1" dirty="0" smtClean="0"/>
              <a:t> </a:t>
            </a:r>
            <a:r>
              <a:rPr lang="en-GB" sz="2800" b="1" dirty="0" err="1" smtClean="0"/>
              <a:t>και</a:t>
            </a:r>
            <a:r>
              <a:rPr lang="en-GB" sz="2800" b="1" dirty="0" smtClean="0"/>
              <a:t> </a:t>
            </a:r>
            <a:r>
              <a:rPr lang="en-GB" sz="2800" b="1" dirty="0" err="1" smtClean="0"/>
              <a:t>ακοής</a:t>
            </a:r>
            <a:r>
              <a:rPr lang="en-GB" sz="2800" b="1" dirty="0" smtClean="0"/>
              <a:t> </a:t>
            </a:r>
            <a:endParaRPr lang="el-GR" sz="2800" b="1" dirty="0" smtClean="0"/>
          </a:p>
          <a:p>
            <a:pPr algn="ctr" eaLnBrk="1" hangingPunct="1">
              <a:lnSpc>
                <a:spcPct val="9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b="1" dirty="0" smtClean="0"/>
          </a:p>
          <a:p>
            <a:pPr algn="ctr" eaLnBrk="1" hangingPunct="1">
              <a:lnSpc>
                <a:spcPct val="9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t>Οι</a:t>
            </a:r>
            <a:r>
              <a:rPr lang="en-GB" sz="2800" b="1" dirty="0" smtClean="0"/>
              <a:t> </a:t>
            </a:r>
            <a:r>
              <a:rPr lang="en-GB" sz="2800" b="1" dirty="0" err="1" smtClean="0"/>
              <a:t>δυναμικές</a:t>
            </a:r>
            <a:r>
              <a:rPr lang="en-GB" sz="2800" b="1" dirty="0" smtClean="0"/>
              <a:t> </a:t>
            </a:r>
            <a:r>
              <a:rPr lang="en-GB" sz="2800" b="1" dirty="0" err="1" smtClean="0"/>
              <a:t>αυτές</a:t>
            </a:r>
            <a:r>
              <a:rPr lang="en-GB" sz="2800" b="1" dirty="0" smtClean="0"/>
              <a:t> </a:t>
            </a:r>
            <a:r>
              <a:rPr lang="en-GB" sz="2800" b="1" dirty="0" err="1" smtClean="0"/>
              <a:t>επηρεάζουν</a:t>
            </a:r>
            <a:r>
              <a:rPr lang="el-GR" sz="2800" b="1" dirty="0" smtClean="0"/>
              <a:t>:</a:t>
            </a:r>
            <a:r>
              <a:rPr lang="en-GB" sz="2800" b="1" dirty="0" smtClean="0"/>
              <a:t> </a:t>
            </a:r>
            <a:endParaRPr lang="el-GR" sz="2800" b="1" dirty="0" smtClean="0"/>
          </a:p>
          <a:p>
            <a:pPr eaLnBrk="1" hangingPunct="1">
              <a:lnSpc>
                <a:spcPct val="9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t>συνήθως</a:t>
            </a:r>
            <a:r>
              <a:rPr lang="en-GB" sz="2800" b="1" u="sng" dirty="0" smtClean="0"/>
              <a:t> </a:t>
            </a:r>
            <a:r>
              <a:rPr lang="en-GB" sz="2800" b="1" u="sng" dirty="0" err="1" smtClean="0"/>
              <a:t>τα</a:t>
            </a:r>
            <a:r>
              <a:rPr lang="en-GB" sz="2800" b="1" u="sng" dirty="0" smtClean="0"/>
              <a:t> </a:t>
            </a:r>
            <a:r>
              <a:rPr lang="en-GB" sz="2800" b="1" u="sng" dirty="0" err="1" smtClean="0"/>
              <a:t>παιδιά</a:t>
            </a:r>
            <a:r>
              <a:rPr lang="en-GB" sz="2800" b="1" u="sng" dirty="0" smtClean="0"/>
              <a:t> </a:t>
            </a:r>
            <a:r>
              <a:rPr lang="el-GR" sz="2800" b="1" u="sng" dirty="0" smtClean="0"/>
              <a:t> </a:t>
            </a:r>
            <a:r>
              <a:rPr lang="el-GR" sz="2800" b="1" dirty="0" smtClean="0"/>
              <a:t>αλλά όχι μόνο</a:t>
            </a:r>
          </a:p>
          <a:p>
            <a:pPr eaLnBrk="1" hangingPunct="1">
              <a:lnSpc>
                <a:spcPct val="9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u="sng" dirty="0" smtClean="0"/>
              <a:t>σπανιότερα και τους ενήλικες </a:t>
            </a:r>
            <a:r>
              <a:rPr lang="el-GR" sz="2800" b="1" dirty="0" smtClean="0"/>
              <a:t>όπως φαίνεται σε στιγμιαίες μόνο και </a:t>
            </a:r>
            <a:r>
              <a:rPr lang="el-GR" sz="2800" b="1" u="sng" dirty="0" smtClean="0"/>
              <a:t>σπάνιες παραδρομές άρθρ</a:t>
            </a:r>
            <a:r>
              <a:rPr lang="el-GR" sz="2800" b="1" dirty="0" smtClean="0"/>
              <a:t>ωσης</a:t>
            </a:r>
            <a:r>
              <a:rPr lang="en-GB" sz="2800" b="1" dirty="0" smtClean="0"/>
              <a:t> </a:t>
            </a:r>
            <a:endParaRPr lang="el-GR" sz="2800" b="1" dirty="0" smtClean="0"/>
          </a:p>
          <a:p>
            <a:pPr eaLnBrk="1" hangingPunct="1">
              <a:lnSpc>
                <a:spcPct val="9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t>πιο</a:t>
            </a:r>
            <a:r>
              <a:rPr lang="en-GB" sz="2800" b="1" dirty="0" smtClean="0"/>
              <a:t> </a:t>
            </a:r>
            <a:r>
              <a:rPr lang="en-GB" sz="2800" b="1" u="sng" dirty="0" err="1" smtClean="0"/>
              <a:t>συστηματικά</a:t>
            </a:r>
            <a:r>
              <a:rPr lang="en-GB" sz="2800" b="1" u="sng" dirty="0" smtClean="0"/>
              <a:t> </a:t>
            </a:r>
            <a:r>
              <a:rPr lang="en-GB" sz="2800" b="1" u="sng" dirty="0" err="1" smtClean="0"/>
              <a:t>σε</a:t>
            </a:r>
            <a:r>
              <a:rPr lang="en-GB" sz="2800" b="1" u="sng" dirty="0" smtClean="0"/>
              <a:t> </a:t>
            </a:r>
            <a:r>
              <a:rPr lang="en-GB" sz="2800" b="1" u="sng" dirty="0" err="1" smtClean="0"/>
              <a:t>διαλέκτους</a:t>
            </a:r>
            <a:endParaRPr lang="el-GR" sz="2800" b="1" u="sng" dirty="0" smtClean="0"/>
          </a:p>
          <a:p>
            <a:pPr eaLnBrk="1" hangingPunct="1">
              <a:lnSpc>
                <a:spcPct val="9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smtClean="0"/>
              <a:t> </a:t>
            </a:r>
            <a:r>
              <a:rPr lang="el-GR" sz="2800" b="1" dirty="0" smtClean="0"/>
              <a:t>	</a:t>
            </a:r>
            <a:r>
              <a:rPr lang="en-GB" sz="2800" b="1" dirty="0" smtClean="0"/>
              <a:t>(</a:t>
            </a:r>
            <a:r>
              <a:rPr lang="en-GB" sz="2800" b="1" dirty="0" err="1" smtClean="0"/>
              <a:t>π.χ</a:t>
            </a:r>
            <a:r>
              <a:rPr lang="en-GB" sz="2800" b="1" dirty="0" smtClean="0"/>
              <a:t>. </a:t>
            </a:r>
            <a:r>
              <a:rPr lang="en-GB" sz="2800" b="1" dirty="0" err="1" smtClean="0"/>
              <a:t>πρόσθεση</a:t>
            </a:r>
            <a:r>
              <a:rPr lang="en-GB" sz="2800" b="1" dirty="0" smtClean="0"/>
              <a:t> </a:t>
            </a:r>
            <a:r>
              <a:rPr lang="en-GB" sz="2800" b="1" dirty="0" err="1" smtClean="0"/>
              <a:t>φωνήεντος</a:t>
            </a:r>
            <a:r>
              <a:rPr lang="en-GB" sz="2800" b="1" dirty="0" smtClean="0"/>
              <a:t> </a:t>
            </a:r>
            <a:r>
              <a:rPr lang="en-GB" sz="2800" b="1" dirty="0" err="1" smtClean="0"/>
              <a:t>στο</a:t>
            </a:r>
            <a:r>
              <a:rPr lang="en-GB" sz="2800" b="1" dirty="0" smtClean="0"/>
              <a:t> </a:t>
            </a:r>
            <a:r>
              <a:rPr lang="en-GB" sz="2800" b="1" dirty="0" err="1" smtClean="0"/>
              <a:t>τέλος</a:t>
            </a:r>
            <a:r>
              <a:rPr lang="en-GB" sz="2800" b="1" dirty="0" smtClean="0"/>
              <a:t> </a:t>
            </a:r>
            <a:r>
              <a:rPr lang="en-GB" sz="2800" b="1" dirty="0" err="1" smtClean="0"/>
              <a:t>μιας</a:t>
            </a:r>
            <a:r>
              <a:rPr lang="en-GB" sz="2800" b="1" dirty="0" smtClean="0"/>
              <a:t> </a:t>
            </a:r>
            <a:r>
              <a:rPr lang="en-GB" sz="2800" b="1" dirty="0" err="1" smtClean="0"/>
              <a:t>λέξης</a:t>
            </a:r>
            <a:r>
              <a:rPr lang="el-GR" sz="2800" b="1" dirty="0" smtClean="0"/>
              <a:t>,</a:t>
            </a:r>
            <a:r>
              <a:rPr lang="en-GB" sz="2800" b="1" dirty="0" smtClean="0"/>
              <a:t> </a:t>
            </a:r>
            <a:r>
              <a:rPr lang="en-GB" sz="2800" b="1" dirty="0" err="1" smtClean="0"/>
              <a:t>γιατί</a:t>
            </a:r>
            <a:r>
              <a:rPr lang="en-GB" sz="2800" b="1" dirty="0" smtClean="0"/>
              <a:t> </a:t>
            </a:r>
            <a:r>
              <a:rPr lang="en-GB" sz="2800" b="1" dirty="0" err="1" smtClean="0"/>
              <a:t>πιο</a:t>
            </a:r>
            <a:r>
              <a:rPr lang="en-GB" sz="2800" b="1" dirty="0" smtClean="0"/>
              <a:t> </a:t>
            </a:r>
            <a:r>
              <a:rPr lang="en-GB" sz="2800" b="1" dirty="0" err="1" smtClean="0"/>
              <a:t>εύκολες</a:t>
            </a:r>
            <a:r>
              <a:rPr lang="en-GB" sz="2800" b="1" dirty="0" smtClean="0"/>
              <a:t> </a:t>
            </a:r>
            <a:r>
              <a:rPr lang="en-GB" sz="2800" b="1" dirty="0" err="1" smtClean="0"/>
              <a:t>οι</a:t>
            </a:r>
            <a:r>
              <a:rPr lang="en-GB" sz="2800" b="1" dirty="0" smtClean="0"/>
              <a:t> </a:t>
            </a:r>
            <a:r>
              <a:rPr lang="en-GB" sz="2800" b="1" dirty="0" err="1" smtClean="0"/>
              <a:t>συλλαβές</a:t>
            </a:r>
            <a:r>
              <a:rPr lang="en-GB" sz="2800" b="1" dirty="0" smtClean="0"/>
              <a:t> </a:t>
            </a:r>
            <a:r>
              <a:rPr lang="en-GB" sz="2800" b="1" dirty="0" err="1" smtClean="0"/>
              <a:t>που</a:t>
            </a:r>
            <a:r>
              <a:rPr lang="en-GB" sz="2800" b="1" dirty="0" smtClean="0"/>
              <a:t> </a:t>
            </a:r>
            <a:r>
              <a:rPr lang="en-GB" sz="2800" b="1" dirty="0" err="1" smtClean="0"/>
              <a:t>λήγουν</a:t>
            </a:r>
            <a:r>
              <a:rPr lang="en-GB" sz="2800" b="1" dirty="0" smtClean="0"/>
              <a:t> </a:t>
            </a:r>
            <a:r>
              <a:rPr lang="en-GB" sz="2800" b="1" dirty="0" err="1" smtClean="0"/>
              <a:t>σε</a:t>
            </a:r>
            <a:r>
              <a:rPr lang="en-GB" sz="2800" b="1" dirty="0" smtClean="0"/>
              <a:t> </a:t>
            </a:r>
            <a:r>
              <a:rPr lang="en-GB" sz="2800" b="1" dirty="0" err="1" smtClean="0"/>
              <a:t>φωνήεν</a:t>
            </a:r>
            <a:r>
              <a:rPr lang="el-GR" sz="2800" b="1" dirty="0" smtClean="0"/>
              <a:t>:</a:t>
            </a:r>
            <a:r>
              <a:rPr lang="en-GB" sz="2800" b="1" dirty="0" smtClean="0"/>
              <a:t> </a:t>
            </a:r>
            <a:r>
              <a:rPr lang="en-GB" sz="2800" b="1" i="1" dirty="0" err="1" smtClean="0"/>
              <a:t>άλλονε</a:t>
            </a:r>
            <a:r>
              <a:rPr lang="el-GR" sz="2800" b="1" dirty="0" smtClean="0"/>
              <a:t>, </a:t>
            </a:r>
            <a:r>
              <a:rPr lang="el-GR" sz="2800" b="1" i="1" dirty="0" smtClean="0"/>
              <a:t>ποιόνα;</a:t>
            </a:r>
            <a:r>
              <a:rPr lang="en-GB" sz="2800" b="1" dirty="0" smtClean="0"/>
              <a:t>)</a:t>
            </a:r>
          </a:p>
          <a:p>
            <a:pP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smtClean="0"/>
              <a: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79C62070-E252-44AD-880C-0EE3A35CEC4C}" type="slidenum">
              <a:rPr lang="el-GR" altLang="el-GR" sz="1200">
                <a:latin typeface="Arial" panose="020B0604020202020204" pitchFamily="34" charset="0"/>
              </a:rPr>
              <a:pPr>
                <a:spcBef>
                  <a:spcPct val="0"/>
                </a:spcBef>
                <a:buClrTx/>
                <a:buSzTx/>
                <a:buFontTx/>
                <a:buNone/>
              </a:pPr>
              <a:t>34</a:t>
            </a:fld>
            <a:endParaRPr lang="el-GR" altLang="el-GR" sz="1200">
              <a:latin typeface="Arial" panose="020B0604020202020204" pitchFamily="34" charset="0"/>
            </a:endParaRPr>
          </a:p>
        </p:txBody>
      </p:sp>
      <p:sp>
        <p:nvSpPr>
          <p:cNvPr id="112643" name="Rectangle 3"/>
          <p:cNvSpPr>
            <a:spLocks noGrp="1" noChangeArrowheads="1"/>
          </p:cNvSpPr>
          <p:nvPr>
            <p:ph type="body" idx="1"/>
          </p:nvPr>
        </p:nvSpPr>
        <p:spPr>
          <a:xfrm>
            <a:off x="0" y="0"/>
            <a:ext cx="9144000" cy="6858000"/>
          </a:xfrm>
        </p:spPr>
        <p:txBody>
          <a:bodyPr/>
          <a:lstStyle/>
          <a:p>
            <a:pPr algn="ctr" eaLnBrk="1" hangingPunct="1">
              <a:spcBef>
                <a:spcPts val="600"/>
              </a:spcBef>
              <a:buSzPct val="120000"/>
              <a:buFont typeface="Wingdings" panose="05000000000000000000" pitchFamily="2" charset="2"/>
              <a:buNone/>
              <a:defRPr/>
            </a:pPr>
            <a:r>
              <a:rPr lang="en-GB" b="1" dirty="0" err="1" smtClean="0">
                <a:solidFill>
                  <a:srgbClr val="99FFCC"/>
                </a:solidFill>
              </a:rPr>
              <a:t>Ερωτήματα</a:t>
            </a:r>
            <a:r>
              <a:rPr lang="el-GR" b="1" dirty="0" smtClean="0">
                <a:solidFill>
                  <a:srgbClr val="99FFCC"/>
                </a:solidFill>
              </a:rPr>
              <a:t> για φωνολογικές παραδρομές</a:t>
            </a:r>
          </a:p>
          <a:p>
            <a:pPr algn="ctr" eaLnBrk="1" hangingPunct="1">
              <a:spcBef>
                <a:spcPts val="600"/>
              </a:spcBef>
              <a:buSzPct val="120000"/>
              <a:buFont typeface="Wingdings" panose="05000000000000000000" pitchFamily="2" charset="2"/>
              <a:buNone/>
              <a:defRPr/>
            </a:pPr>
            <a:r>
              <a:rPr lang="el-GR" b="1" dirty="0" smtClean="0">
                <a:solidFill>
                  <a:srgbClr val="99FFCC"/>
                </a:solidFill>
              </a:rPr>
              <a:t> (ή λάθη άρθρωσης)</a:t>
            </a:r>
            <a:r>
              <a:rPr lang="en-GB" b="1" dirty="0" smtClean="0">
                <a:solidFill>
                  <a:srgbClr val="99FFCC"/>
                </a:solidFill>
              </a:rPr>
              <a:t>:</a:t>
            </a:r>
            <a:r>
              <a:rPr lang="en-GB" dirty="0" smtClean="0">
                <a:solidFill>
                  <a:srgbClr val="99FFCC"/>
                </a:solidFill>
              </a:rPr>
              <a:t>  </a:t>
            </a:r>
            <a:endParaRPr lang="el-GR" dirty="0" smtClean="0">
              <a:solidFill>
                <a:srgbClr val="99FFCC"/>
              </a:solidFill>
            </a:endParaRPr>
          </a:p>
          <a:p>
            <a:pPr algn="ctr" eaLnBrk="1" hangingPunct="1">
              <a:spcBef>
                <a:spcPts val="600"/>
              </a:spcBef>
              <a:buSzPct val="120000"/>
              <a:buFont typeface="Wingdings" panose="05000000000000000000" pitchFamily="2" charset="2"/>
              <a:buNone/>
              <a:defRPr/>
            </a:pPr>
            <a:endParaRPr lang="el-GR" dirty="0" smtClean="0">
              <a:solidFill>
                <a:srgbClr val="99FFCC"/>
              </a:solidFill>
            </a:endParaRPr>
          </a:p>
          <a:p>
            <a:pPr eaLnBrk="1" hangingPunct="1">
              <a:spcBef>
                <a:spcPts val="600"/>
              </a:spcBef>
              <a:buSzPct val="120000"/>
              <a:buFont typeface="Wingdings" panose="05000000000000000000" pitchFamily="2" charset="2"/>
              <a:buChar char="§"/>
              <a:defRPr/>
            </a:pPr>
            <a:r>
              <a:rPr lang="en-GB" b="1" dirty="0" err="1" smtClean="0">
                <a:solidFill>
                  <a:srgbClr val="FFFF66"/>
                </a:solidFill>
              </a:rPr>
              <a:t>ποιες</a:t>
            </a:r>
            <a:r>
              <a:rPr lang="en-GB" b="1" dirty="0" smtClean="0">
                <a:solidFill>
                  <a:srgbClr val="FFFF66"/>
                </a:solidFill>
              </a:rPr>
              <a:t> </a:t>
            </a:r>
            <a:r>
              <a:rPr lang="en-GB" b="1" dirty="0" err="1" smtClean="0">
                <a:solidFill>
                  <a:srgbClr val="FFFF66"/>
                </a:solidFill>
              </a:rPr>
              <a:t>ακριβώς</a:t>
            </a:r>
            <a:r>
              <a:rPr lang="en-GB" b="1" dirty="0" smtClean="0">
                <a:solidFill>
                  <a:srgbClr val="FFFF66"/>
                </a:solidFill>
              </a:rPr>
              <a:t> </a:t>
            </a:r>
            <a:r>
              <a:rPr lang="en-GB" b="1" dirty="0" err="1" smtClean="0">
                <a:solidFill>
                  <a:srgbClr val="FFFF66"/>
                </a:solidFill>
              </a:rPr>
              <a:t>αναμένονται</a:t>
            </a:r>
            <a:r>
              <a:rPr lang="en-GB" b="1" dirty="0" smtClean="0">
                <a:solidFill>
                  <a:srgbClr val="FFFF66"/>
                </a:solidFill>
              </a:rPr>
              <a:t>; </a:t>
            </a:r>
            <a:endParaRPr lang="el-GR" b="1" dirty="0" smtClean="0">
              <a:solidFill>
                <a:srgbClr val="FFFF66"/>
              </a:solidFill>
            </a:endParaRPr>
          </a:p>
          <a:p>
            <a:pPr eaLnBrk="1" hangingPunct="1">
              <a:spcBef>
                <a:spcPts val="600"/>
              </a:spcBef>
              <a:buSzPct val="120000"/>
              <a:buFont typeface="Wingdings" panose="05000000000000000000" pitchFamily="2" charset="2"/>
              <a:buChar char="§"/>
              <a:defRPr/>
            </a:pPr>
            <a:r>
              <a:rPr lang="en-GB" b="1" dirty="0" err="1" smtClean="0">
                <a:solidFill>
                  <a:srgbClr val="FFFF66"/>
                </a:solidFill>
              </a:rPr>
              <a:t>πόσο</a:t>
            </a:r>
            <a:r>
              <a:rPr lang="en-GB" b="1" dirty="0" smtClean="0">
                <a:solidFill>
                  <a:srgbClr val="FFFF66"/>
                </a:solidFill>
              </a:rPr>
              <a:t> </a:t>
            </a:r>
            <a:r>
              <a:rPr lang="en-GB" b="1" dirty="0" err="1" smtClean="0">
                <a:solidFill>
                  <a:srgbClr val="FFFF66"/>
                </a:solidFill>
              </a:rPr>
              <a:t>συχνά</a:t>
            </a:r>
            <a:r>
              <a:rPr lang="en-GB" b="1" dirty="0" smtClean="0">
                <a:solidFill>
                  <a:srgbClr val="FFFF66"/>
                </a:solidFill>
              </a:rPr>
              <a:t>; </a:t>
            </a:r>
            <a:r>
              <a:rPr lang="el-GR" b="1" dirty="0" smtClean="0">
                <a:solidFill>
                  <a:srgbClr val="FFFF66"/>
                </a:solidFill>
              </a:rPr>
              <a:t>και συστηματικά;</a:t>
            </a:r>
          </a:p>
          <a:p>
            <a:pPr eaLnBrk="1" hangingPunct="1">
              <a:spcBef>
                <a:spcPts val="600"/>
              </a:spcBef>
              <a:buSzPct val="120000"/>
              <a:buFont typeface="Wingdings" panose="05000000000000000000" pitchFamily="2" charset="2"/>
              <a:buChar char="§"/>
              <a:defRPr/>
            </a:pPr>
            <a:r>
              <a:rPr lang="en-GB" b="1" dirty="0" err="1" smtClean="0">
                <a:solidFill>
                  <a:srgbClr val="FFFF66"/>
                </a:solidFill>
              </a:rPr>
              <a:t>σε</a:t>
            </a:r>
            <a:r>
              <a:rPr lang="en-GB" b="1" dirty="0" smtClean="0">
                <a:solidFill>
                  <a:srgbClr val="FFFF66"/>
                </a:solidFill>
              </a:rPr>
              <a:t> </a:t>
            </a:r>
            <a:r>
              <a:rPr lang="en-GB" b="1" dirty="0" err="1" smtClean="0">
                <a:solidFill>
                  <a:srgbClr val="FFFF66"/>
                </a:solidFill>
              </a:rPr>
              <a:t>ποιες</a:t>
            </a:r>
            <a:r>
              <a:rPr lang="en-GB" b="1" dirty="0" smtClean="0">
                <a:solidFill>
                  <a:srgbClr val="FFFF66"/>
                </a:solidFill>
              </a:rPr>
              <a:t> </a:t>
            </a:r>
            <a:r>
              <a:rPr lang="en-GB" b="1" dirty="0" err="1" smtClean="0">
                <a:solidFill>
                  <a:srgbClr val="FFFF66"/>
                </a:solidFill>
              </a:rPr>
              <a:t>ηλικίες</a:t>
            </a:r>
            <a:r>
              <a:rPr lang="en-GB" b="1" dirty="0" smtClean="0">
                <a:solidFill>
                  <a:srgbClr val="FFFF66"/>
                </a:solidFill>
              </a:rPr>
              <a:t>; </a:t>
            </a:r>
            <a:endParaRPr lang="el-GR" b="1" dirty="0" smtClean="0">
              <a:solidFill>
                <a:srgbClr val="FFFF66"/>
              </a:solidFill>
            </a:endParaRPr>
          </a:p>
          <a:p>
            <a:pPr algn="ctr" eaLnBrk="1" hangingPunct="1">
              <a:spcBef>
                <a:spcPts val="600"/>
              </a:spcBef>
              <a:buSzPct val="120000"/>
              <a:buFont typeface="Wingdings" panose="05000000000000000000" pitchFamily="2" charset="2"/>
              <a:buChar char="§"/>
              <a:defRPr/>
            </a:pPr>
            <a:endParaRPr lang="en-GB" sz="2800" b="1" dirty="0" smtClean="0"/>
          </a:p>
          <a:p>
            <a:pPr algn="ctr" eaLnBrk="1" hangingPunct="1">
              <a:spcBef>
                <a:spcPts val="600"/>
              </a:spcBef>
              <a:buSzPct val="120000"/>
              <a:buFont typeface="Wingdings" panose="05000000000000000000" pitchFamily="2" charset="2"/>
              <a:buNone/>
              <a:defRPr/>
            </a:pPr>
            <a:r>
              <a:rPr lang="en-GB" sz="2800" b="1" dirty="0" err="1" smtClean="0"/>
              <a:t>Απαραίτητες</a:t>
            </a:r>
            <a:r>
              <a:rPr lang="en-GB" sz="2800" b="1" dirty="0" smtClean="0"/>
              <a:t> </a:t>
            </a:r>
            <a:r>
              <a:rPr lang="en-GB" sz="2800" b="1" dirty="0" err="1" smtClean="0"/>
              <a:t>οι</a:t>
            </a:r>
            <a:r>
              <a:rPr lang="en-GB" sz="2800" b="1" dirty="0" smtClean="0"/>
              <a:t> </a:t>
            </a:r>
            <a:r>
              <a:rPr lang="en-GB" sz="2800" b="1" dirty="0" err="1" smtClean="0"/>
              <a:t>σχετικές</a:t>
            </a:r>
            <a:r>
              <a:rPr lang="en-GB" sz="2800" b="1" dirty="0" smtClean="0"/>
              <a:t> </a:t>
            </a:r>
            <a:r>
              <a:rPr lang="en-GB" sz="2800" b="1" dirty="0" err="1" smtClean="0"/>
              <a:t>έρευνες</a:t>
            </a:r>
            <a:r>
              <a:rPr lang="el-GR" sz="2800" b="1" dirty="0" smtClean="0"/>
              <a:t> </a:t>
            </a:r>
            <a:r>
              <a:rPr lang="en-GB" sz="2800" b="1" dirty="0" err="1" smtClean="0"/>
              <a:t>για</a:t>
            </a:r>
            <a:r>
              <a:rPr lang="en-GB" sz="2800" b="1" dirty="0" smtClean="0"/>
              <a:t> </a:t>
            </a:r>
            <a:r>
              <a:rPr lang="en-GB" sz="2800" b="1" dirty="0" err="1" smtClean="0"/>
              <a:t>να</a:t>
            </a:r>
            <a:r>
              <a:rPr lang="en-GB" sz="2800" b="1" dirty="0" smtClean="0"/>
              <a:t> </a:t>
            </a:r>
            <a:r>
              <a:rPr lang="en-GB" sz="2800" b="1" dirty="0" err="1" smtClean="0"/>
              <a:t>διακρίνουμε</a:t>
            </a:r>
            <a:r>
              <a:rPr lang="en-GB" sz="2800" b="1" dirty="0" smtClean="0"/>
              <a:t> </a:t>
            </a:r>
            <a:endParaRPr lang="el-GR" sz="2800" b="1" dirty="0" smtClean="0"/>
          </a:p>
          <a:p>
            <a:pPr algn="ctr" eaLnBrk="1" hangingPunct="1">
              <a:spcBef>
                <a:spcPts val="600"/>
              </a:spcBef>
              <a:buSzPct val="120000"/>
              <a:buFont typeface="Wingdings" panose="05000000000000000000" pitchFamily="2" charset="2"/>
              <a:buNone/>
              <a:defRPr/>
            </a:pPr>
            <a:r>
              <a:rPr lang="en-GB" sz="2800" b="1" dirty="0" err="1" smtClean="0"/>
              <a:t>φυσιολογική</a:t>
            </a:r>
            <a:r>
              <a:rPr lang="en-GB" sz="2800" b="1" dirty="0" smtClean="0"/>
              <a:t> </a:t>
            </a:r>
            <a:r>
              <a:rPr lang="en-GB" sz="2800" b="1" dirty="0" err="1" smtClean="0"/>
              <a:t>από</a:t>
            </a:r>
            <a:r>
              <a:rPr lang="en-GB" sz="2800" b="1" dirty="0" smtClean="0"/>
              <a:t> </a:t>
            </a:r>
            <a:r>
              <a:rPr lang="el-GR" sz="2800" b="1" dirty="0" smtClean="0"/>
              <a:t>παθολογική </a:t>
            </a:r>
            <a:r>
              <a:rPr lang="en-GB" sz="2800" b="1" dirty="0" err="1" smtClean="0"/>
              <a:t>ανάπτυξη</a:t>
            </a:r>
            <a:r>
              <a:rPr lang="en-GB" sz="2800" b="1" dirty="0" smtClean="0"/>
              <a:t>.  </a:t>
            </a:r>
            <a:endParaRPr lang="el-GR" sz="2800" b="1" dirty="0" smtClean="0"/>
          </a:p>
          <a:p>
            <a:pPr algn="ctr" eaLnBrk="1" hangingPunct="1">
              <a:spcBef>
                <a:spcPts val="600"/>
              </a:spcBef>
              <a:buSzPct val="120000"/>
              <a:buFont typeface="Wingdings" panose="05000000000000000000" pitchFamily="2" charset="2"/>
              <a:buNone/>
              <a:defRPr/>
            </a:pPr>
            <a:r>
              <a:rPr lang="el-GR" sz="2800" b="1" dirty="0" smtClean="0"/>
              <a:t>Παθολογική </a:t>
            </a:r>
            <a:r>
              <a:rPr lang="en-GB" sz="2800" b="1" dirty="0" err="1" smtClean="0"/>
              <a:t>σπάνια</a:t>
            </a:r>
            <a:r>
              <a:rPr lang="en-GB" sz="2800" b="1" dirty="0" smtClean="0"/>
              <a:t> </a:t>
            </a:r>
            <a:r>
              <a:rPr lang="en-GB" sz="2800" b="1" dirty="0" err="1" smtClean="0"/>
              <a:t>βέβαια</a:t>
            </a:r>
            <a:r>
              <a:rPr lang="el-GR" sz="2800" b="1" dirty="0" smtClean="0"/>
              <a:t>, </a:t>
            </a:r>
          </a:p>
          <a:p>
            <a:pPr algn="ctr" eaLnBrk="1" hangingPunct="1">
              <a:spcBef>
                <a:spcPts val="600"/>
              </a:spcBef>
              <a:buSzPct val="120000"/>
              <a:buFont typeface="Wingdings" panose="05000000000000000000" pitchFamily="2" charset="2"/>
              <a:buNone/>
              <a:defRPr/>
            </a:pPr>
            <a:r>
              <a:rPr lang="el-GR" sz="2800" b="1" dirty="0" smtClean="0"/>
              <a:t>επίσης μεγάλες ατομικές διαφορές </a:t>
            </a:r>
          </a:p>
          <a:p>
            <a:pPr algn="ctr" eaLnBrk="1" hangingPunct="1">
              <a:spcBef>
                <a:spcPts val="600"/>
              </a:spcBef>
              <a:buSzPct val="120000"/>
              <a:buFont typeface="Wingdings" panose="05000000000000000000" pitchFamily="2" charset="2"/>
              <a:buNone/>
              <a:defRPr/>
            </a:pPr>
            <a:r>
              <a:rPr lang="el-GR" sz="2800" b="1" dirty="0" smtClean="0"/>
              <a:t>και μεταξύ φυσιολογικών παιδιών. </a:t>
            </a:r>
            <a:r>
              <a:rPr lang="en-GB" sz="2800" b="1" dirty="0" smtClean="0"/>
              <a:t> </a:t>
            </a:r>
          </a:p>
          <a:p>
            <a:pPr algn="ctr" eaLnBrk="1" hangingPunct="1">
              <a:defRPr/>
            </a:pPr>
            <a:endParaRPr lang="el-GR" sz="2800" b="1"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34FFCD9D-5B33-4E86-AABF-7AB6CDE0A9A4}" type="slidenum">
              <a:rPr lang="el-GR" altLang="el-GR" sz="1200">
                <a:latin typeface="Arial" panose="020B0604020202020204" pitchFamily="34" charset="0"/>
              </a:rPr>
              <a:pPr>
                <a:spcBef>
                  <a:spcPct val="0"/>
                </a:spcBef>
                <a:buClrTx/>
                <a:buSzTx/>
                <a:buFontTx/>
                <a:buNone/>
              </a:pPr>
              <a:t>35</a:t>
            </a:fld>
            <a:endParaRPr lang="el-GR" altLang="el-GR" sz="1200">
              <a:latin typeface="Arial" panose="020B0604020202020204" pitchFamily="34" charset="0"/>
            </a:endParaRPr>
          </a:p>
        </p:txBody>
      </p:sp>
      <p:sp>
        <p:nvSpPr>
          <p:cNvPr id="26625" name="Rectangle 1"/>
          <p:cNvSpPr>
            <a:spLocks noGrp="1" noRot="1" noChangeArrowheads="1"/>
          </p:cNvSpPr>
          <p:nvPr>
            <p:ph type="title"/>
          </p:nvPr>
        </p:nvSpPr>
        <p:spPr>
          <a:xfrm>
            <a:off x="457200" y="0"/>
            <a:ext cx="8232775" cy="1157288"/>
          </a:xfrm>
        </p:spPr>
        <p:txBody>
          <a:bodyPr lIns="90000" tIns="46800" rIns="90000" bIns="46800"/>
          <a:lstStyle/>
          <a:p>
            <a:pPr eaLnBrk="1" hangingPunct="1">
              <a:buClr>
                <a:srgbClr val="FFFF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err="1" smtClean="0">
                <a:solidFill>
                  <a:srgbClr val="FFFF00"/>
                </a:solidFill>
              </a:rPr>
              <a:t>Φωνολογικά</a:t>
            </a:r>
            <a:r>
              <a:rPr lang="en-GB" sz="3600" dirty="0" smtClean="0">
                <a:solidFill>
                  <a:srgbClr val="FFFF00"/>
                </a:solidFill>
              </a:rPr>
              <a:t> </a:t>
            </a:r>
            <a:r>
              <a:rPr lang="en-GB" sz="3600" dirty="0" err="1" smtClean="0">
                <a:solidFill>
                  <a:srgbClr val="FFFF00"/>
                </a:solidFill>
              </a:rPr>
              <a:t>λάθη</a:t>
            </a:r>
            <a:r>
              <a:rPr lang="en-GB" sz="3600" dirty="0" smtClean="0">
                <a:solidFill>
                  <a:srgbClr val="FFFF00"/>
                </a:solidFill>
              </a:rPr>
              <a:t/>
            </a:r>
            <a:br>
              <a:rPr lang="en-GB" sz="3600" dirty="0" smtClean="0">
                <a:solidFill>
                  <a:srgbClr val="FFFF00"/>
                </a:solidFill>
              </a:rPr>
            </a:br>
            <a:r>
              <a:rPr lang="en-GB" sz="2800" dirty="0" err="1" smtClean="0"/>
              <a:t>ποικίλων</a:t>
            </a:r>
            <a:r>
              <a:rPr lang="en-GB" sz="2800" dirty="0" smtClean="0"/>
              <a:t> </a:t>
            </a:r>
            <a:r>
              <a:rPr lang="en-GB" sz="2800" dirty="0" err="1" smtClean="0"/>
              <a:t>ειδών</a:t>
            </a:r>
            <a:endParaRPr lang="en-GB" sz="2800" dirty="0" smtClean="0"/>
          </a:p>
        </p:txBody>
      </p:sp>
      <p:sp>
        <p:nvSpPr>
          <p:cNvPr id="26626" name="Rectangle 2"/>
          <p:cNvSpPr>
            <a:spLocks noGrp="1" noChangeArrowheads="1"/>
          </p:cNvSpPr>
          <p:nvPr>
            <p:ph type="body" idx="1"/>
          </p:nvPr>
        </p:nvSpPr>
        <p:spPr>
          <a:xfrm>
            <a:off x="0" y="1412875"/>
            <a:ext cx="9144000" cy="5184775"/>
          </a:xfrm>
        </p:spPr>
        <p:txBody>
          <a:bodyPr lIns="90000" tIns="46800" rIns="90000" bIns="46800"/>
          <a:lstStyle/>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u="sng" smtClean="0">
                <a:solidFill>
                  <a:srgbClr val="FFFF00"/>
                </a:solidFill>
              </a:rPr>
              <a:t>Άρθρωση φωνήματος με μη συμβατικό τρόπο</a:t>
            </a:r>
            <a:r>
              <a:rPr lang="en-GB" altLang="el-GR" sz="2700" b="1" u="sng" smtClean="0"/>
              <a:t> </a:t>
            </a:r>
          </a:p>
          <a:p>
            <a:pPr lvl="1"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700" b="1" smtClean="0"/>
              <a:t>-</a:t>
            </a:r>
            <a:r>
              <a:rPr lang="en-GB" altLang="el-GR" sz="2700" b="1" smtClean="0"/>
              <a:t>συχνά αντικατάσταση ήχων με αυτούς άλλων φωνημάτων</a:t>
            </a:r>
            <a:r>
              <a:rPr lang="el-GR" altLang="el-GR" sz="2700" b="1" smtClean="0"/>
              <a:t> </a:t>
            </a:r>
          </a:p>
          <a:p>
            <a:pPr lvl="1"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700" b="1" smtClean="0"/>
              <a:t>(</a:t>
            </a:r>
            <a:r>
              <a:rPr lang="en-GB" altLang="el-GR" sz="2700" b="1" smtClean="0"/>
              <a:t>π.χ.</a:t>
            </a:r>
            <a:r>
              <a:rPr lang="el-GR" altLang="el-GR" sz="2700" b="1" smtClean="0"/>
              <a:t> </a:t>
            </a:r>
            <a:r>
              <a:rPr lang="en-GB" altLang="el-GR" sz="2700" b="1" i="1" smtClean="0"/>
              <a:t>φούτυρο</a:t>
            </a:r>
            <a:r>
              <a:rPr lang="en-GB" altLang="el-GR" sz="2700" b="1" smtClean="0"/>
              <a:t> = </a:t>
            </a:r>
            <a:r>
              <a:rPr lang="en-GB" altLang="el-GR" sz="2700" b="1" i="1" smtClean="0"/>
              <a:t>βούτυρο</a:t>
            </a:r>
            <a:r>
              <a:rPr lang="el-GR" altLang="el-GR" sz="2700" b="1" smtClean="0"/>
              <a:t>)</a:t>
            </a:r>
            <a:endParaRPr lang="en-GB" altLang="el-GR" sz="2700" b="1" i="1" smtClean="0"/>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u="sng" smtClean="0">
                <a:solidFill>
                  <a:srgbClr val="FFFF00"/>
                </a:solidFill>
              </a:rPr>
              <a:t>Προτίμηση αρχικά για ολιγοσύλλαβες λέξεις</a:t>
            </a:r>
            <a:r>
              <a:rPr lang="en-GB" altLang="el-GR" sz="2700" b="1" u="sng" smtClean="0"/>
              <a:t> </a:t>
            </a:r>
          </a:p>
          <a:p>
            <a:pPr lvl="1" eaLnBrk="1" hangingPunct="1">
              <a:lnSpc>
                <a:spcPct val="80000"/>
              </a:lnSpc>
              <a:spcBef>
                <a:spcPts val="500"/>
              </a:spcBef>
              <a:buFont typeface="Garamond"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700" b="1" smtClean="0"/>
              <a:t>-</a:t>
            </a:r>
            <a:r>
              <a:rPr lang="en-GB" altLang="el-GR" sz="2700" b="1" smtClean="0"/>
              <a:t>παράλειψη συνεπώς συλλαβής συνήθως άτονης </a:t>
            </a:r>
            <a:endParaRPr lang="el-GR" altLang="el-GR" sz="2700" b="1" smtClean="0"/>
          </a:p>
          <a:p>
            <a:pPr lvl="1" eaLnBrk="1" hangingPunct="1">
              <a:lnSpc>
                <a:spcPct val="80000"/>
              </a:lnSpc>
              <a:spcBef>
                <a:spcPts val="500"/>
              </a:spcBef>
              <a:buFont typeface="Garamond"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smtClean="0"/>
              <a:t> (π.χ. </a:t>
            </a:r>
            <a:r>
              <a:rPr lang="el-GR" altLang="el-GR" sz="2700" b="1" i="1" smtClean="0"/>
              <a:t>π</a:t>
            </a:r>
            <a:r>
              <a:rPr lang="en-GB" altLang="el-GR" sz="2700" b="1" i="1" smtClean="0"/>
              <a:t>ολατοικία</a:t>
            </a:r>
            <a:r>
              <a:rPr lang="el-GR" altLang="el-GR" sz="2700" b="1" smtClean="0"/>
              <a:t>, </a:t>
            </a:r>
            <a:r>
              <a:rPr lang="el-GR" altLang="el-GR" sz="2700" b="1" i="1" smtClean="0"/>
              <a:t>πακαλώ</a:t>
            </a:r>
            <a:r>
              <a:rPr lang="en-GB" altLang="el-GR" sz="2700" b="1" smtClean="0"/>
              <a:t>)</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u="sng" smtClean="0">
                <a:solidFill>
                  <a:srgbClr val="FFFF00"/>
                </a:solidFill>
              </a:rPr>
              <a:t>Προτίμηση για ανοιχτές συλλαβές</a:t>
            </a:r>
            <a:r>
              <a:rPr lang="en-GB" altLang="el-GR" sz="2700" b="1" u="sng" smtClean="0"/>
              <a:t> με σύμφωνο-φωνήεν</a:t>
            </a:r>
          </a:p>
          <a:p>
            <a:pPr lvl="1" eaLnBrk="1" hangingPunct="1">
              <a:lnSpc>
                <a:spcPct val="80000"/>
              </a:lnSpc>
              <a:spcBef>
                <a:spcPts val="500"/>
              </a:spcBef>
              <a:buFont typeface="Garamond"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700" b="1" smtClean="0"/>
              <a:t>-</a:t>
            </a:r>
            <a:r>
              <a:rPr lang="en-GB" altLang="el-GR" sz="2700" b="1" smtClean="0"/>
              <a:t>κυρίως με απλοποίηση συμφωνικών και φωνηεντικών συμπλεγμάτων</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u="sng" smtClean="0">
                <a:solidFill>
                  <a:srgbClr val="FFFF00"/>
                </a:solidFill>
              </a:rPr>
              <a:t>Μετάθεση συλλαβών ή φωνημάτων</a:t>
            </a:r>
            <a:r>
              <a:rPr lang="en-GB" altLang="el-GR" sz="2700" b="1" u="sng" smtClean="0"/>
              <a:t> εντός της λέξ</a:t>
            </a:r>
            <a:r>
              <a:rPr lang="en-GB" altLang="el-GR" sz="2700" b="1" smtClean="0"/>
              <a:t>ης</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u="sng" smtClean="0"/>
              <a:t>Φαινόμενα </a:t>
            </a:r>
            <a:r>
              <a:rPr lang="en-GB" altLang="el-GR" sz="2700" b="1" u="sng" smtClean="0">
                <a:solidFill>
                  <a:srgbClr val="FFFF00"/>
                </a:solidFill>
              </a:rPr>
              <a:t>αρμονίας/αφομοίωσ</a:t>
            </a:r>
            <a:r>
              <a:rPr lang="en-GB" altLang="el-GR" sz="2700" b="1" smtClean="0">
                <a:solidFill>
                  <a:srgbClr val="FFFF00"/>
                </a:solidFill>
              </a:rPr>
              <a:t>ης</a:t>
            </a:r>
            <a:r>
              <a:rPr lang="en-GB" altLang="el-GR" sz="2700" b="1" smtClean="0"/>
              <a:t>, δηλ. προτίμηση για ίδια φωνήματα. π.χ. </a:t>
            </a:r>
            <a:r>
              <a:rPr lang="en-GB" altLang="el-GR" sz="2700" b="1" i="1" smtClean="0"/>
              <a:t>γκακώσει</a:t>
            </a:r>
            <a:r>
              <a:rPr lang="en-GB" altLang="el-GR" sz="2700" b="1" smtClean="0"/>
              <a:t> = </a:t>
            </a:r>
            <a:r>
              <a:rPr lang="en-GB" altLang="el-GR" sz="2700" b="1" i="1" smtClean="0"/>
              <a:t>δαγκώσει</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u="sng" smtClean="0">
                <a:solidFill>
                  <a:srgbClr val="FFFF00"/>
                </a:solidFill>
              </a:rPr>
              <a:t>Επιφανειακές οπισθοδρομήσεις</a:t>
            </a:r>
            <a:r>
              <a:rPr lang="en-GB" altLang="el-GR" sz="2700" b="1" smtClean="0"/>
              <a:t>, π.χ </a:t>
            </a:r>
            <a:r>
              <a:rPr lang="en-GB" altLang="el-GR" sz="2700" b="1" i="1" smtClean="0"/>
              <a:t>ψάτο</a:t>
            </a:r>
            <a:r>
              <a:rPr lang="en-GB" altLang="el-GR" sz="2700" b="1" smtClean="0"/>
              <a:t> = </a:t>
            </a:r>
            <a:r>
              <a:rPr lang="en-GB" altLang="el-GR" sz="2700" b="1" i="1" smtClean="0"/>
              <a:t>πιάτο</a:t>
            </a:r>
          </a:p>
          <a:p>
            <a:pPr eaLnBrk="1" hangingPunct="1">
              <a:lnSpc>
                <a:spcPct val="8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800" i="1"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1C874604-C577-4020-8E7E-202B32D8FF02}" type="slidenum">
              <a:rPr lang="el-GR" altLang="el-GR" sz="1200">
                <a:latin typeface="Arial" panose="020B0604020202020204" pitchFamily="34" charset="0"/>
              </a:rPr>
              <a:pPr>
                <a:spcBef>
                  <a:spcPct val="0"/>
                </a:spcBef>
                <a:buClrTx/>
                <a:buSzTx/>
                <a:buFontTx/>
                <a:buNone/>
              </a:pPr>
              <a:t>36</a:t>
            </a:fld>
            <a:endParaRPr lang="el-GR" altLang="el-GR" sz="1200">
              <a:latin typeface="Arial" panose="020B0604020202020204" pitchFamily="34" charset="0"/>
            </a:endParaRPr>
          </a:p>
        </p:txBody>
      </p:sp>
      <p:sp>
        <p:nvSpPr>
          <p:cNvPr id="27649" name="Rectangle 1"/>
          <p:cNvSpPr>
            <a:spLocks noGrp="1" noRot="1" noChangeArrowheads="1"/>
          </p:cNvSpPr>
          <p:nvPr>
            <p:ph type="title"/>
          </p:nvPr>
        </p:nvSpPr>
        <p:spPr>
          <a:xfrm>
            <a:off x="0" y="0"/>
            <a:ext cx="9144000" cy="1196975"/>
          </a:xfrm>
        </p:spPr>
        <p:txBody>
          <a:bodyPr lIns="90000" tIns="46800" rIns="90000" bIns="46800"/>
          <a:lstStyle/>
          <a:p>
            <a:pPr eaLnBrk="1" hangingPunct="1">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altLang="el-GR" sz="3000" u="sng" dirty="0" smtClean="0">
                <a:solidFill>
                  <a:srgbClr val="99FFCC"/>
                </a:solidFill>
              </a:rPr>
              <a:t>Με το χρόνο </a:t>
            </a:r>
            <a:br>
              <a:rPr lang="el-GR" altLang="el-GR" sz="3000" u="sng" dirty="0" smtClean="0">
                <a:solidFill>
                  <a:srgbClr val="99FFCC"/>
                </a:solidFill>
              </a:rPr>
            </a:br>
            <a:r>
              <a:rPr lang="el-GR" altLang="el-GR" sz="3000" u="sng" dirty="0" smtClean="0">
                <a:solidFill>
                  <a:srgbClr val="99FFCC"/>
                </a:solidFill>
              </a:rPr>
              <a:t>δ</a:t>
            </a:r>
            <a:r>
              <a:rPr lang="en-GB" altLang="el-GR" sz="3000" u="sng" dirty="0" err="1" smtClean="0">
                <a:solidFill>
                  <a:srgbClr val="99FFCC"/>
                </a:solidFill>
              </a:rPr>
              <a:t>εν</a:t>
            </a:r>
            <a:r>
              <a:rPr lang="en-GB" altLang="el-GR" sz="3000" u="sng" dirty="0" smtClean="0">
                <a:solidFill>
                  <a:srgbClr val="99FFCC"/>
                </a:solidFill>
              </a:rPr>
              <a:t> </a:t>
            </a:r>
            <a:r>
              <a:rPr lang="en-GB" altLang="el-GR" sz="3000" u="sng" dirty="0" err="1" smtClean="0">
                <a:solidFill>
                  <a:srgbClr val="99FFCC"/>
                </a:solidFill>
              </a:rPr>
              <a:t>εμπλουτίζεται</a:t>
            </a:r>
            <a:r>
              <a:rPr lang="en-GB" altLang="el-GR" sz="3000" u="sng" dirty="0" smtClean="0">
                <a:solidFill>
                  <a:srgbClr val="99FFCC"/>
                </a:solidFill>
              </a:rPr>
              <a:t> </a:t>
            </a:r>
            <a:r>
              <a:rPr lang="en-GB" altLang="el-GR" sz="3000" u="sng" dirty="0" err="1" smtClean="0">
                <a:solidFill>
                  <a:srgbClr val="99FFCC"/>
                </a:solidFill>
              </a:rPr>
              <a:t>απλώς</a:t>
            </a:r>
            <a:r>
              <a:rPr lang="en-GB" altLang="el-GR" sz="3000" u="sng" dirty="0" smtClean="0">
                <a:solidFill>
                  <a:srgbClr val="99FFCC"/>
                </a:solidFill>
              </a:rPr>
              <a:t> </a:t>
            </a:r>
            <a:r>
              <a:rPr lang="el-GR" altLang="el-GR" sz="3000" u="sng" dirty="0" smtClean="0">
                <a:solidFill>
                  <a:srgbClr val="99FFCC"/>
                </a:solidFill>
              </a:rPr>
              <a:t>το </a:t>
            </a:r>
            <a:r>
              <a:rPr lang="en-GB" altLang="el-GR" sz="3000" u="sng" dirty="0" err="1" smtClean="0">
                <a:solidFill>
                  <a:srgbClr val="99FFCC"/>
                </a:solidFill>
              </a:rPr>
              <a:t>ρεπερτόριο</a:t>
            </a:r>
            <a:r>
              <a:rPr lang="en-GB" altLang="el-GR" sz="3000" u="sng" dirty="0" smtClean="0">
                <a:solidFill>
                  <a:srgbClr val="99FFCC"/>
                </a:solidFill>
              </a:rPr>
              <a:t> </a:t>
            </a:r>
            <a:r>
              <a:rPr lang="el-GR" altLang="el-GR" sz="3000" u="sng" dirty="0" smtClean="0">
                <a:solidFill>
                  <a:srgbClr val="99FFCC"/>
                </a:solidFill>
              </a:rPr>
              <a:t>των </a:t>
            </a:r>
            <a:r>
              <a:rPr lang="en-GB" altLang="el-GR" sz="3000" u="sng" dirty="0" err="1" smtClean="0">
                <a:solidFill>
                  <a:srgbClr val="99FFCC"/>
                </a:solidFill>
              </a:rPr>
              <a:t>φωνημάτων</a:t>
            </a:r>
            <a:endParaRPr lang="en-GB" altLang="el-GR" sz="3000" u="sng" dirty="0" smtClean="0">
              <a:solidFill>
                <a:srgbClr val="99FFCC"/>
              </a:solidFill>
            </a:endParaRPr>
          </a:p>
        </p:txBody>
      </p:sp>
      <p:sp>
        <p:nvSpPr>
          <p:cNvPr id="27650" name="Rectangle 2"/>
          <p:cNvSpPr>
            <a:spLocks noGrp="1" noChangeArrowheads="1"/>
          </p:cNvSpPr>
          <p:nvPr>
            <p:ph type="body" idx="1"/>
          </p:nvPr>
        </p:nvSpPr>
        <p:spPr>
          <a:xfrm>
            <a:off x="0" y="1052513"/>
            <a:ext cx="9144000" cy="5805487"/>
          </a:xfrm>
        </p:spPr>
        <p:txBody>
          <a:bodyPr lIns="90000" tIns="46800" rIns="90000" bIns="46800"/>
          <a:lstStyle/>
          <a:p>
            <a:pPr eaLnBrk="1" hangingPunct="1">
              <a:lnSpc>
                <a:spcPct val="80000"/>
              </a:lnSpc>
              <a:spcBef>
                <a:spcPts val="60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dirty="0" err="1" smtClean="0"/>
              <a:t>Βέβαια</a:t>
            </a:r>
            <a:r>
              <a:rPr lang="en-GB" altLang="el-GR" sz="2700" b="1" dirty="0" smtClean="0"/>
              <a:t>, </a:t>
            </a:r>
            <a:r>
              <a:rPr lang="en-GB" altLang="el-GR" sz="2700" b="1" u="sng" dirty="0" smtClean="0">
                <a:solidFill>
                  <a:srgbClr val="FFFF66"/>
                </a:solidFill>
              </a:rPr>
              <a:t>εν </a:t>
            </a:r>
            <a:r>
              <a:rPr lang="en-GB" altLang="el-GR" sz="2700" b="1" u="sng" dirty="0" err="1" smtClean="0">
                <a:solidFill>
                  <a:srgbClr val="FFFF66"/>
                </a:solidFill>
              </a:rPr>
              <a:t>μέρει</a:t>
            </a:r>
            <a:r>
              <a:rPr lang="en-GB" altLang="el-GR" sz="2700" b="1" u="sng" dirty="0" smtClean="0">
                <a:solidFill>
                  <a:srgbClr val="FFFF66"/>
                </a:solidFill>
              </a:rPr>
              <a:t> </a:t>
            </a:r>
            <a:r>
              <a:rPr lang="en-GB" altLang="el-GR" sz="2700" b="1" u="sng" dirty="0" err="1" smtClean="0">
                <a:solidFill>
                  <a:srgbClr val="FFFF66"/>
                </a:solidFill>
              </a:rPr>
              <a:t>εμπλουτισμός</a:t>
            </a:r>
            <a:r>
              <a:rPr lang="en-GB" altLang="el-GR" sz="2700" b="1" u="sng" dirty="0" smtClean="0">
                <a:solidFill>
                  <a:srgbClr val="FFFF66"/>
                </a:solidFill>
              </a:rPr>
              <a:t> ρεπερτορίου φωνημάτων</a:t>
            </a:r>
            <a:r>
              <a:rPr lang="en-GB" altLang="el-GR" sz="2700" b="1" dirty="0" smtClean="0"/>
              <a:t>.  </a:t>
            </a:r>
          </a:p>
          <a:p>
            <a:pPr eaLnBrk="1" hangingPunct="1">
              <a:lnSpc>
                <a:spcPct val="80000"/>
              </a:lnSpc>
              <a:spcBef>
                <a:spcPts val="60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u="sng" dirty="0" err="1" smtClean="0">
                <a:solidFill>
                  <a:srgbClr val="FFFF66"/>
                </a:solidFill>
              </a:rPr>
              <a:t>Μεγάλες</a:t>
            </a:r>
            <a:r>
              <a:rPr lang="en-GB" altLang="el-GR" sz="2700" b="1" u="sng" dirty="0" smtClean="0">
                <a:solidFill>
                  <a:srgbClr val="FFFF66"/>
                </a:solidFill>
              </a:rPr>
              <a:t> </a:t>
            </a:r>
            <a:r>
              <a:rPr lang="en-GB" altLang="el-GR" sz="2700" b="1" u="sng" dirty="0" err="1" smtClean="0">
                <a:solidFill>
                  <a:srgbClr val="FFFF66"/>
                </a:solidFill>
              </a:rPr>
              <a:t>ωστόσο</a:t>
            </a:r>
            <a:r>
              <a:rPr lang="en-GB" altLang="el-GR" sz="2700" b="1" u="sng" dirty="0" smtClean="0">
                <a:solidFill>
                  <a:srgbClr val="FFFF66"/>
                </a:solidFill>
              </a:rPr>
              <a:t> α</a:t>
            </a:r>
            <a:r>
              <a:rPr lang="en-GB" altLang="el-GR" sz="2700" b="1" u="sng" dirty="0" err="1" smtClean="0">
                <a:solidFill>
                  <a:srgbClr val="FFFF66"/>
                </a:solidFill>
              </a:rPr>
              <a:t>τομικές</a:t>
            </a:r>
            <a:r>
              <a:rPr lang="en-GB" altLang="el-GR" sz="2700" b="1" u="sng" dirty="0" smtClean="0">
                <a:solidFill>
                  <a:srgbClr val="FFFF66"/>
                </a:solidFill>
              </a:rPr>
              <a:t>, </a:t>
            </a:r>
            <a:r>
              <a:rPr lang="en-GB" altLang="el-GR" sz="2700" b="1" u="sng" dirty="0" err="1" smtClean="0">
                <a:solidFill>
                  <a:srgbClr val="FFFF66"/>
                </a:solidFill>
              </a:rPr>
              <a:t>δι</a:t>
            </a:r>
            <a:r>
              <a:rPr lang="en-GB" altLang="el-GR" sz="2700" b="1" u="sng" dirty="0" smtClean="0">
                <a:solidFill>
                  <a:srgbClr val="FFFF66"/>
                </a:solidFill>
              </a:rPr>
              <a:t>αγλωσσικές και άλλες διαφορές</a:t>
            </a:r>
            <a:r>
              <a:rPr lang="en-GB" altLang="el-GR" sz="2700" b="1" dirty="0" smtClean="0">
                <a:solidFill>
                  <a:srgbClr val="FFFF66"/>
                </a:solidFill>
              </a:rPr>
              <a:t> </a:t>
            </a:r>
            <a:r>
              <a:rPr lang="en-GB" altLang="el-GR" sz="2400" b="1" dirty="0" smtClean="0">
                <a:solidFill>
                  <a:srgbClr val="FFFF66"/>
                </a:solidFill>
              </a:rPr>
              <a:t>(</a:t>
            </a:r>
            <a:r>
              <a:rPr lang="en-GB" altLang="el-GR" sz="2400" b="1" dirty="0" smtClean="0"/>
              <a:t>δηλ. π</a:t>
            </a:r>
            <a:r>
              <a:rPr lang="en-GB" altLang="el-GR" sz="2400" b="1" dirty="0" err="1" smtClean="0"/>
              <a:t>ροφορά</a:t>
            </a:r>
            <a:r>
              <a:rPr lang="en-GB" altLang="el-GR" sz="2400" b="1" dirty="0" smtClean="0"/>
              <a:t> </a:t>
            </a:r>
            <a:r>
              <a:rPr lang="en-GB" altLang="el-GR" sz="2400" b="1" dirty="0" err="1" smtClean="0"/>
              <a:t>μι</a:t>
            </a:r>
            <a:r>
              <a:rPr lang="en-GB" altLang="el-GR" sz="2400" b="1" dirty="0" smtClean="0"/>
              <a:t>ας λέξης </a:t>
            </a:r>
            <a:r>
              <a:rPr lang="el-GR" altLang="el-GR" sz="2400" b="1" dirty="0" smtClean="0"/>
              <a:t>άλλη </a:t>
            </a:r>
            <a:r>
              <a:rPr lang="en-GB" altLang="el-GR" sz="2400" b="1" dirty="0" err="1" smtClean="0"/>
              <a:t>κάθε</a:t>
            </a:r>
            <a:r>
              <a:rPr lang="en-GB" altLang="el-GR" sz="2400" b="1" dirty="0" smtClean="0"/>
              <a:t> </a:t>
            </a:r>
            <a:r>
              <a:rPr lang="en-GB" altLang="el-GR" sz="2400" b="1" dirty="0" err="1" smtClean="0"/>
              <a:t>φορά</a:t>
            </a:r>
            <a:r>
              <a:rPr lang="en-GB" altLang="el-GR" sz="2400" b="1" dirty="0" smtClean="0"/>
              <a:t>) </a:t>
            </a:r>
            <a:r>
              <a:rPr lang="en-GB" altLang="el-GR" sz="2400" b="1" dirty="0" err="1" smtClean="0"/>
              <a:t>δεν</a:t>
            </a:r>
            <a:r>
              <a:rPr lang="en-GB" altLang="el-GR" sz="2400" b="1" dirty="0" smtClean="0"/>
              <a:t> επ</a:t>
            </a:r>
            <a:r>
              <a:rPr lang="en-GB" altLang="el-GR" sz="2400" b="1" dirty="0" err="1" smtClean="0"/>
              <a:t>ιτρέ</a:t>
            </a:r>
            <a:r>
              <a:rPr lang="en-GB" altLang="el-GR" sz="2400" b="1" dirty="0" smtClean="0"/>
              <a:t>πουν εύκολα συμπεράσματα για σειρά ανάπτυξης φωνημάτων.  </a:t>
            </a:r>
          </a:p>
          <a:p>
            <a:pPr eaLnBrk="1" hangingPunct="1">
              <a:lnSpc>
                <a:spcPct val="80000"/>
              </a:lnSpc>
              <a:spcBef>
                <a:spcPts val="60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700" b="1" dirty="0" err="1" smtClean="0"/>
              <a:t>Χρήσιμη</a:t>
            </a:r>
            <a:r>
              <a:rPr lang="en-GB" altLang="el-GR" sz="2700" b="1" dirty="0" smtClean="0"/>
              <a:t> </a:t>
            </a:r>
            <a:r>
              <a:rPr lang="en-GB" altLang="el-GR" sz="2700" b="1" dirty="0" err="1" smtClean="0"/>
              <a:t>εντούτοις</a:t>
            </a:r>
            <a:r>
              <a:rPr lang="en-GB" altLang="el-GR" sz="2700" b="1" dirty="0" smtClean="0"/>
              <a:t> η υπ</a:t>
            </a:r>
            <a:r>
              <a:rPr lang="en-GB" altLang="el-GR" sz="2700" b="1" dirty="0" err="1" smtClean="0"/>
              <a:t>όθεση</a:t>
            </a:r>
            <a:r>
              <a:rPr lang="en-GB" altLang="el-GR" sz="2700" b="1" dirty="0" smtClean="0"/>
              <a:t> </a:t>
            </a:r>
            <a:r>
              <a:rPr lang="en-GB" altLang="el-GR" sz="2700" b="1" dirty="0" err="1" smtClean="0"/>
              <a:t>του</a:t>
            </a:r>
            <a:r>
              <a:rPr lang="en-GB" altLang="el-GR" sz="2700" b="1" dirty="0" smtClean="0"/>
              <a:t> </a:t>
            </a:r>
            <a:r>
              <a:rPr lang="en-GB" altLang="el-GR" sz="2700" b="1" dirty="0" err="1" smtClean="0"/>
              <a:t>Jakobson</a:t>
            </a:r>
            <a:r>
              <a:rPr lang="en-GB" altLang="el-GR" sz="2700" b="1" dirty="0" smtClean="0"/>
              <a:t>:</a:t>
            </a:r>
          </a:p>
          <a:p>
            <a:pPr lvl="1" eaLnBrk="1" hangingPunct="1">
              <a:lnSpc>
                <a:spcPct val="80000"/>
              </a:lnSpc>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dirty="0" err="1" smtClean="0">
                <a:solidFill>
                  <a:srgbClr val="FFFF66"/>
                </a:solidFill>
              </a:rPr>
              <a:t>προτιμούνται</a:t>
            </a:r>
            <a:r>
              <a:rPr lang="en-GB" altLang="el-GR" sz="2400" b="1" dirty="0" smtClean="0">
                <a:solidFill>
                  <a:srgbClr val="FFFF66"/>
                </a:solidFill>
              </a:rPr>
              <a:t> αρχικά </a:t>
            </a:r>
            <a:r>
              <a:rPr lang="en-GB" altLang="el-GR" sz="2400" b="1" dirty="0" err="1" smtClean="0">
                <a:solidFill>
                  <a:srgbClr val="FFFF66"/>
                </a:solidFill>
              </a:rPr>
              <a:t>φωνήματα</a:t>
            </a:r>
            <a:r>
              <a:rPr lang="en-GB" altLang="el-GR" sz="2400" b="1" dirty="0" smtClean="0">
                <a:solidFill>
                  <a:srgbClr val="FFFF66"/>
                </a:solidFill>
              </a:rPr>
              <a:t> </a:t>
            </a:r>
            <a:r>
              <a:rPr lang="en-GB" altLang="el-GR" sz="2400" b="1" dirty="0" err="1" smtClean="0">
                <a:solidFill>
                  <a:srgbClr val="FFFF66"/>
                </a:solidFill>
              </a:rPr>
              <a:t>όσο</a:t>
            </a:r>
            <a:r>
              <a:rPr lang="el-GR" altLang="el-GR" sz="2400" b="1" dirty="0" smtClean="0">
                <a:solidFill>
                  <a:srgbClr val="FFFF66"/>
                </a:solidFill>
              </a:rPr>
              <a:t> το δυνατόν </a:t>
            </a:r>
            <a:r>
              <a:rPr lang="en-GB" altLang="el-GR" sz="2400" b="1" dirty="0" err="1" smtClean="0">
                <a:solidFill>
                  <a:srgbClr val="FFFF66"/>
                </a:solidFill>
              </a:rPr>
              <a:t>πιο</a:t>
            </a:r>
            <a:r>
              <a:rPr lang="en-GB" altLang="el-GR" sz="2400" b="1" dirty="0" smtClean="0">
                <a:solidFill>
                  <a:srgbClr val="FFFF66"/>
                </a:solidFill>
              </a:rPr>
              <a:t> διαφορετικά</a:t>
            </a:r>
            <a:r>
              <a:rPr lang="en-GB" altLang="el-GR" sz="2400" b="1" dirty="0" smtClean="0"/>
              <a:t> (π.χ. </a:t>
            </a:r>
            <a:r>
              <a:rPr lang="en-GB" altLang="el-GR" sz="2400" b="1" dirty="0" err="1" smtClean="0"/>
              <a:t>φωνήεντ</a:t>
            </a:r>
            <a:r>
              <a:rPr lang="en-GB" altLang="el-GR" sz="2400" b="1" dirty="0" smtClean="0"/>
              <a:t>α </a:t>
            </a:r>
            <a:r>
              <a:rPr lang="en-GB" altLang="el-GR" sz="2400" b="1" i="1" dirty="0" smtClean="0"/>
              <a:t>α, ου, ι</a:t>
            </a:r>
            <a:r>
              <a:rPr lang="en-GB" altLang="el-GR" sz="2400" b="1" dirty="0" smtClean="0"/>
              <a:t>  -σύμφωνα χειλικά, ουρανικά και ακρογλωσσικά όπως  </a:t>
            </a:r>
            <a:r>
              <a:rPr lang="el-GR" altLang="el-GR" sz="2400" b="1" i="1" dirty="0" smtClean="0"/>
              <a:t>π, κ, τ</a:t>
            </a:r>
            <a:r>
              <a:rPr lang="en-GB" altLang="el-GR" sz="2400" b="1" dirty="0" smtClean="0"/>
              <a:t>)</a:t>
            </a:r>
          </a:p>
          <a:p>
            <a:pPr lvl="1" eaLnBrk="1" hangingPunct="1">
              <a:lnSpc>
                <a:spcPct val="80000"/>
              </a:lnSpc>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dirty="0" err="1" smtClean="0"/>
              <a:t>Φωνήεντ</a:t>
            </a:r>
            <a:r>
              <a:rPr lang="en-GB" altLang="el-GR" sz="2400" b="1" dirty="0" smtClean="0"/>
              <a:t>α πριν από σύμφωνα  </a:t>
            </a:r>
          </a:p>
          <a:p>
            <a:pPr lvl="1" eaLnBrk="1" hangingPunct="1">
              <a:lnSpc>
                <a:spcPct val="80000"/>
              </a:lnSpc>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dirty="0" err="1" smtClean="0"/>
              <a:t>Ενδιάμεσης</a:t>
            </a:r>
            <a:r>
              <a:rPr lang="en-GB" altLang="el-GR" sz="2400" b="1" dirty="0" smtClean="0"/>
              <a:t> </a:t>
            </a:r>
            <a:r>
              <a:rPr lang="en-GB" altLang="el-GR" sz="2400" b="1" dirty="0" err="1" smtClean="0"/>
              <a:t>δυσκολί</a:t>
            </a:r>
            <a:r>
              <a:rPr lang="en-GB" altLang="el-GR" sz="2400" b="1" dirty="0" smtClean="0"/>
              <a:t>ας σύμφωνα: οδοντικά, χειλοδοντικά, διαρκή (π.χ. </a:t>
            </a:r>
            <a:r>
              <a:rPr lang="en-GB" altLang="el-GR" sz="2400" b="1" dirty="0" err="1" smtClean="0"/>
              <a:t>δι</a:t>
            </a:r>
            <a:r>
              <a:rPr lang="en-GB" altLang="el-GR" sz="2400" b="1" dirty="0" smtClean="0"/>
              <a:t>αφορά θ-σ, β-δ. </a:t>
            </a:r>
            <a:r>
              <a:rPr lang="en-GB" altLang="el-GR" sz="2400" b="1" dirty="0" err="1" smtClean="0"/>
              <a:t>Το</a:t>
            </a:r>
            <a:r>
              <a:rPr lang="en-GB" altLang="el-GR" sz="2400" b="1" dirty="0" smtClean="0"/>
              <a:t> </a:t>
            </a:r>
            <a:r>
              <a:rPr lang="el-GR" altLang="el-GR" sz="2400" b="1" i="1" dirty="0" smtClean="0"/>
              <a:t>ρ</a:t>
            </a:r>
            <a:r>
              <a:rPr lang="en-GB" altLang="el-GR" sz="2400" b="1" dirty="0" smtClean="0"/>
              <a:t> </a:t>
            </a:r>
            <a:r>
              <a:rPr lang="en-GB" altLang="el-GR" sz="2400" b="1" dirty="0" err="1" smtClean="0"/>
              <a:t>το</a:t>
            </a:r>
            <a:r>
              <a:rPr lang="en-GB" altLang="el-GR" sz="2400" b="1" dirty="0" smtClean="0"/>
              <a:t> π</a:t>
            </a:r>
            <a:r>
              <a:rPr lang="en-GB" altLang="el-GR" sz="2400" b="1" dirty="0" err="1" smtClean="0"/>
              <a:t>ιο</a:t>
            </a:r>
            <a:r>
              <a:rPr lang="en-GB" altLang="el-GR" sz="2400" b="1" dirty="0" smtClean="0"/>
              <a:t> </a:t>
            </a:r>
            <a:r>
              <a:rPr lang="en-GB" altLang="el-GR" sz="2400" b="1" dirty="0" err="1" smtClean="0"/>
              <a:t>δύσκολο</a:t>
            </a:r>
            <a:r>
              <a:rPr lang="el-GR" altLang="el-GR" sz="2400" b="1" dirty="0" smtClean="0"/>
              <a:t>.</a:t>
            </a:r>
            <a:r>
              <a:rPr lang="en-GB" altLang="el-GR" sz="2400" b="1" dirty="0" smtClean="0"/>
              <a:t>   </a:t>
            </a:r>
          </a:p>
          <a:p>
            <a:pPr eaLnBrk="1" hangingPunct="1">
              <a:lnSpc>
                <a:spcPct val="80000"/>
              </a:lnSpc>
              <a:spcBef>
                <a:spcPts val="60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dirty="0" smtClean="0">
                <a:solidFill>
                  <a:srgbClr val="FFFF66"/>
                </a:solidFill>
              </a:rPr>
              <a:t>Επιπλέον, ε</a:t>
            </a:r>
            <a:r>
              <a:rPr lang="en-GB" altLang="el-GR" sz="2800" b="1" dirty="0" err="1" smtClean="0">
                <a:solidFill>
                  <a:srgbClr val="FFFF66"/>
                </a:solidFill>
              </a:rPr>
              <a:t>νδιαφέρουσες</a:t>
            </a:r>
            <a:r>
              <a:rPr lang="en-GB" altLang="el-GR" sz="2800" b="1" dirty="0" smtClean="0">
                <a:solidFill>
                  <a:srgbClr val="FFFF66"/>
                </a:solidFill>
              </a:rPr>
              <a:t> </a:t>
            </a:r>
            <a:r>
              <a:rPr lang="en-GB" altLang="el-GR" sz="2800" b="1" u="sng" dirty="0" smtClean="0">
                <a:solidFill>
                  <a:srgbClr val="FFFF66"/>
                </a:solidFill>
              </a:rPr>
              <a:t>οπισθοδρομήσεις</a:t>
            </a:r>
            <a:r>
              <a:rPr lang="en-GB" altLang="el-GR" sz="2800" b="1" dirty="0" smtClean="0"/>
              <a:t>: </a:t>
            </a:r>
            <a:r>
              <a:rPr lang="el-GR" altLang="el-GR" sz="2800" b="1" dirty="0" smtClean="0"/>
              <a:t> </a:t>
            </a:r>
            <a:r>
              <a:rPr lang="en-GB" altLang="el-GR" sz="2400" b="1" dirty="0" err="1" smtClean="0"/>
              <a:t>π.χ</a:t>
            </a:r>
            <a:r>
              <a:rPr lang="en-GB" altLang="el-GR" sz="2400" b="1" dirty="0" smtClean="0"/>
              <a:t>. </a:t>
            </a:r>
            <a:r>
              <a:rPr lang="el-GR" altLang="el-GR" sz="2400" b="1" dirty="0" smtClean="0"/>
              <a:t> </a:t>
            </a:r>
            <a:r>
              <a:rPr lang="en-GB" altLang="el-GR" sz="2400" b="1" dirty="0" err="1" smtClean="0"/>
              <a:t>ήχοι</a:t>
            </a:r>
            <a:r>
              <a:rPr lang="en-GB" altLang="el-GR" sz="2400" b="1" dirty="0" smtClean="0"/>
              <a:t> </a:t>
            </a:r>
            <a:r>
              <a:rPr lang="en-GB" altLang="el-GR" sz="2400" b="1" dirty="0" err="1" smtClean="0"/>
              <a:t>βαβίσματος</a:t>
            </a:r>
            <a:r>
              <a:rPr lang="en-GB" altLang="el-GR" sz="2400" b="1" dirty="0" smtClean="0"/>
              <a:t> η βάση για πρώτες λέξεις αλλά εν μέρει και περιορισμός </a:t>
            </a:r>
            <a:r>
              <a:rPr lang="en-GB" altLang="el-GR" sz="2400" b="1" dirty="0" err="1" smtClean="0"/>
              <a:t>τους</a:t>
            </a:r>
            <a:r>
              <a:rPr lang="en-GB" altLang="el-GR" sz="2400" b="1" dirty="0" smtClean="0"/>
              <a:t> </a:t>
            </a:r>
            <a:r>
              <a:rPr lang="el-GR" altLang="el-GR" sz="2400" b="1" dirty="0" smtClean="0"/>
              <a:t>αργότερα όταν εμφανίζονται οι </a:t>
            </a:r>
            <a:r>
              <a:rPr lang="en-GB" altLang="el-GR" sz="2400" b="1" dirty="0" err="1" smtClean="0"/>
              <a:t>πρώτ</a:t>
            </a:r>
            <a:r>
              <a:rPr lang="el-GR" altLang="el-GR" sz="2400" b="1" dirty="0" smtClean="0"/>
              <a:t>ες </a:t>
            </a:r>
            <a:r>
              <a:rPr lang="en-GB" altLang="el-GR" sz="2400" b="1" dirty="0" err="1" smtClean="0"/>
              <a:t>λέξε</a:t>
            </a:r>
            <a:r>
              <a:rPr lang="el-GR" altLang="el-GR" sz="2400" b="1" dirty="0" err="1" smtClean="0"/>
              <a:t>ις</a:t>
            </a:r>
            <a:r>
              <a:rPr lang="el-GR" altLang="el-GR" sz="2400" b="1" dirty="0" smtClean="0"/>
              <a:t>.  Αρκετοί υποθέτουν ότι αυτή η οπισθοδρόμηση της άρθρωσης οφείλεται στο γεγονός ότι το παιδί αντιμετωπίζει πλέον πρόσθετα και πιο δύσκολα ίσως </a:t>
            </a:r>
            <a:r>
              <a:rPr lang="el-GR" altLang="el-GR" sz="2400" b="1" dirty="0" err="1" smtClean="0"/>
              <a:t>προβήματα</a:t>
            </a:r>
            <a:r>
              <a:rPr lang="el-GR" altLang="el-GR" sz="2400" b="1" dirty="0" smtClean="0"/>
              <a:t>, κυρίως το να κατανοήσει τι είναι λέξεις και τα νοήματά τους. </a:t>
            </a:r>
            <a:endParaRPr lang="en-GB" altLang="el-GR" sz="2400" b="1" dirty="0"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2B14141-76E8-4788-8F31-CF7D1D7EC441}" type="slidenum">
              <a:rPr lang="el-GR" altLang="el-GR" sz="1200">
                <a:latin typeface="Arial" panose="020B0604020202020204" pitchFamily="34" charset="0"/>
              </a:rPr>
              <a:pPr>
                <a:spcBef>
                  <a:spcPct val="0"/>
                </a:spcBef>
                <a:buClrTx/>
                <a:buSzTx/>
                <a:buFontTx/>
                <a:buNone/>
              </a:pPr>
              <a:t>37</a:t>
            </a:fld>
            <a:endParaRPr lang="el-GR" altLang="el-GR" sz="1200">
              <a:latin typeface="Arial" panose="020B0604020202020204" pitchFamily="34" charset="0"/>
            </a:endParaRPr>
          </a:p>
        </p:txBody>
      </p:sp>
      <p:sp>
        <p:nvSpPr>
          <p:cNvPr id="28673" name="Rectangle 1"/>
          <p:cNvSpPr>
            <a:spLocks noGrp="1" noRot="1" noChangeArrowheads="1"/>
          </p:cNvSpPr>
          <p:nvPr>
            <p:ph type="title"/>
          </p:nvPr>
        </p:nvSpPr>
        <p:spPr>
          <a:xfrm>
            <a:off x="0" y="0"/>
            <a:ext cx="8893175" cy="1271588"/>
          </a:xfrm>
        </p:spPr>
        <p:txBody>
          <a:bodyPr lIns="90000" tIns="46800" rIns="90000" bIns="46800"/>
          <a:lstStyle/>
          <a:p>
            <a:pPr eaLnBrk="1" hangingPunct="1">
              <a:buClr>
                <a:srgbClr val="FFFF00"/>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200" smtClean="0">
                <a:solidFill>
                  <a:srgbClr val="FFFF00"/>
                </a:solidFill>
              </a:rPr>
              <a:t>Λάθη στην άρθρωση φωνημάτων</a:t>
            </a:r>
            <a:r>
              <a:rPr lang="en-GB" altLang="el-GR" sz="3200" smtClean="0"/>
              <a:t> </a:t>
            </a:r>
            <a:br>
              <a:rPr lang="en-GB" altLang="el-GR" sz="3200" smtClean="0"/>
            </a:br>
            <a:r>
              <a:rPr lang="en-GB" altLang="el-GR" sz="3200" smtClean="0"/>
              <a:t>συχνή αντικατάσταση με ήχους άλλων φωνημάτων</a:t>
            </a:r>
            <a:br>
              <a:rPr lang="en-GB" altLang="el-GR" sz="3200" smtClean="0"/>
            </a:br>
            <a:r>
              <a:rPr lang="en-GB" altLang="el-GR" sz="3200" smtClean="0"/>
              <a:t>κάποιες κοινές τάσεις</a:t>
            </a:r>
          </a:p>
        </p:txBody>
      </p:sp>
      <p:sp>
        <p:nvSpPr>
          <p:cNvPr id="28674" name="Rectangle 2"/>
          <p:cNvSpPr>
            <a:spLocks noGrp="1" noChangeArrowheads="1"/>
          </p:cNvSpPr>
          <p:nvPr>
            <p:ph type="body" idx="1"/>
          </p:nvPr>
        </p:nvSpPr>
        <p:spPr>
          <a:xfrm>
            <a:off x="0" y="1484313"/>
            <a:ext cx="4857750" cy="5373687"/>
          </a:xfrm>
        </p:spPr>
        <p:txBody>
          <a:bodyPr lIns="90000" tIns="46800" rIns="90000" bIns="46800"/>
          <a:lstStyle/>
          <a:p>
            <a:pPr eaLnBrk="1" hangingPunct="1">
              <a:lnSpc>
                <a:spcPct val="9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smtClean="0">
                <a:solidFill>
                  <a:srgbClr val="99FFCC"/>
                </a:solidFill>
              </a:rPr>
              <a:t>Αντικατάσταση με ήχους συγγενικών φωνημάτων:</a:t>
            </a:r>
          </a:p>
          <a:p>
            <a:pPr eaLnBrk="1" hangingPunct="1">
              <a:lnSpc>
                <a:spcPct val="9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i="1" smtClean="0">
                <a:solidFill>
                  <a:srgbClr val="FFC000"/>
                </a:solidFill>
              </a:rPr>
              <a:t>φ</a:t>
            </a:r>
            <a:r>
              <a:rPr lang="en-GB" altLang="el-GR" sz="2400" b="1" i="1" smtClean="0"/>
              <a:t>άλω </a:t>
            </a:r>
            <a:r>
              <a:rPr lang="en-GB" altLang="el-GR" sz="2400" b="1" smtClean="0"/>
              <a:t>(</a:t>
            </a:r>
            <a:r>
              <a:rPr lang="en-GB" altLang="el-GR" sz="2400" b="1" smtClean="0">
                <a:solidFill>
                  <a:srgbClr val="FFC000"/>
                </a:solidFill>
              </a:rPr>
              <a:t>β</a:t>
            </a:r>
            <a:r>
              <a:rPr lang="en-GB" altLang="el-GR" sz="2400" b="1" smtClean="0"/>
              <a:t>άλω) (διαρκή χειλοδοντικά σύμφωνα)</a:t>
            </a:r>
          </a:p>
          <a:p>
            <a:pPr eaLnBrk="1" hangingPunct="1">
              <a:lnSpc>
                <a:spcPct val="9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i="1" smtClean="0">
                <a:solidFill>
                  <a:srgbClr val="FFC000"/>
                </a:solidFill>
              </a:rPr>
              <a:t>χ</a:t>
            </a:r>
            <a:r>
              <a:rPr lang="en-GB" altLang="el-GR" sz="2400" b="1" i="1" smtClean="0"/>
              <a:t>άλασα </a:t>
            </a:r>
            <a:r>
              <a:rPr lang="en-GB" altLang="el-GR" sz="2400" b="1" smtClean="0"/>
              <a:t>(</a:t>
            </a:r>
            <a:r>
              <a:rPr lang="en-GB" altLang="el-GR" sz="2400" b="1" smtClean="0">
                <a:solidFill>
                  <a:srgbClr val="FFC000"/>
                </a:solidFill>
              </a:rPr>
              <a:t>θ</a:t>
            </a:r>
            <a:r>
              <a:rPr lang="en-GB" altLang="el-GR" sz="2400" b="1" smtClean="0"/>
              <a:t>άλασσα) (διαρκή σύμφωνα)</a:t>
            </a:r>
          </a:p>
          <a:p>
            <a:pPr eaLnBrk="1" hangingPunct="1">
              <a:lnSpc>
                <a:spcPct val="9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i="1" smtClean="0">
                <a:solidFill>
                  <a:srgbClr val="FFC000"/>
                </a:solidFill>
              </a:rPr>
              <a:t>ζ</a:t>
            </a:r>
            <a:r>
              <a:rPr lang="en-GB" altLang="el-GR" sz="2400" b="1" i="1" smtClean="0"/>
              <a:t>ίνω </a:t>
            </a:r>
            <a:r>
              <a:rPr lang="en-GB" altLang="el-GR" sz="2400" b="1" smtClean="0"/>
              <a:t>(</a:t>
            </a:r>
            <a:r>
              <a:rPr lang="en-GB" altLang="el-GR" sz="2400" b="1" smtClean="0">
                <a:solidFill>
                  <a:srgbClr val="FFC000"/>
                </a:solidFill>
              </a:rPr>
              <a:t>δ</a:t>
            </a:r>
            <a:r>
              <a:rPr lang="en-GB" altLang="el-GR" sz="2400" b="1" smtClean="0"/>
              <a:t>ίνω)  </a:t>
            </a:r>
            <a:r>
              <a:rPr lang="en-GB" altLang="el-GR" sz="2400" b="1" i="1" smtClean="0"/>
              <a:t>(</a:t>
            </a:r>
            <a:r>
              <a:rPr lang="en-GB" altLang="el-GR" sz="2400" b="1" smtClean="0"/>
              <a:t>ηχηρά σύμφωνα)</a:t>
            </a:r>
          </a:p>
          <a:p>
            <a:pPr eaLnBrk="1" hangingPunct="1">
              <a:lnSpc>
                <a:spcPct val="9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i="1" smtClean="0">
                <a:solidFill>
                  <a:srgbClr val="FFC000"/>
                </a:solidFill>
              </a:rPr>
              <a:t>ς</a:t>
            </a:r>
            <a:r>
              <a:rPr lang="en-GB" altLang="el-GR" sz="2400" b="1" i="1" smtClean="0"/>
              <a:t>α </a:t>
            </a:r>
            <a:r>
              <a:rPr lang="en-GB" altLang="el-GR" sz="2400" b="1" smtClean="0"/>
              <a:t>(</a:t>
            </a:r>
            <a:r>
              <a:rPr lang="en-GB" altLang="el-GR" sz="2400" b="1" smtClean="0">
                <a:solidFill>
                  <a:srgbClr val="FFC000"/>
                </a:solidFill>
              </a:rPr>
              <a:t>θ</a:t>
            </a:r>
            <a:r>
              <a:rPr lang="en-GB" altLang="el-GR" sz="2400" b="1" smtClean="0"/>
              <a:t>α) (διαρκή σύμφωνα)</a:t>
            </a:r>
          </a:p>
          <a:p>
            <a:pPr eaLnBrk="1" hangingPunct="1">
              <a:lnSpc>
                <a:spcPct val="9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smtClean="0">
                <a:solidFill>
                  <a:srgbClr val="99FFCC"/>
                </a:solidFill>
              </a:rPr>
              <a:t>Εμπροσθιοποίηση (προτίμηση για πιο εμπρόσθια σύμφωνα αρχή λέξης)</a:t>
            </a:r>
          </a:p>
          <a:p>
            <a:pPr eaLnBrk="1" hangingPunct="1">
              <a:lnSpc>
                <a:spcPct val="9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i="1" smtClean="0">
                <a:solidFill>
                  <a:srgbClr val="FFC000"/>
                </a:solidFill>
              </a:rPr>
              <a:t>ντ</a:t>
            </a:r>
            <a:r>
              <a:rPr lang="en-GB" altLang="el-GR" sz="2400" b="1" i="1" smtClean="0"/>
              <a:t>άζι</a:t>
            </a:r>
            <a:r>
              <a:rPr lang="en-GB" altLang="el-GR" sz="2400" b="1" smtClean="0"/>
              <a:t> (</a:t>
            </a:r>
            <a:r>
              <a:rPr lang="en-GB" altLang="el-GR" sz="2400" b="1" smtClean="0">
                <a:solidFill>
                  <a:srgbClr val="FFC000"/>
                </a:solidFill>
              </a:rPr>
              <a:t>γκ</a:t>
            </a:r>
            <a:r>
              <a:rPr lang="en-GB" altLang="el-GR" sz="2400" b="1" smtClean="0"/>
              <a:t>άζι)</a:t>
            </a:r>
          </a:p>
          <a:p>
            <a:pPr eaLnBrk="1" hangingPunct="1">
              <a:lnSpc>
                <a:spcPct val="9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i="1" smtClean="0">
                <a:solidFill>
                  <a:srgbClr val="FFC000"/>
                </a:solidFill>
              </a:rPr>
              <a:t>τ</a:t>
            </a:r>
            <a:r>
              <a:rPr lang="en-GB" altLang="el-GR" sz="2400" b="1" i="1" smtClean="0"/>
              <a:t>ότα</a:t>
            </a:r>
            <a:r>
              <a:rPr lang="en-GB" altLang="el-GR" sz="2400" b="1" smtClean="0"/>
              <a:t> (</a:t>
            </a:r>
            <a:r>
              <a:rPr lang="en-GB" altLang="el-GR" sz="2400" b="1" smtClean="0">
                <a:solidFill>
                  <a:srgbClr val="FFC000"/>
                </a:solidFill>
              </a:rPr>
              <a:t>κ</a:t>
            </a:r>
            <a:r>
              <a:rPr lang="en-GB" altLang="el-GR" sz="2400" b="1" smtClean="0"/>
              <a:t>ότα)</a:t>
            </a:r>
          </a:p>
          <a:p>
            <a:pPr eaLnBrk="1" hangingPunct="1">
              <a:lnSpc>
                <a:spcPct val="9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i="1" smtClean="0">
                <a:solidFill>
                  <a:srgbClr val="FFC000"/>
                </a:solidFill>
              </a:rPr>
              <a:t>ντ</a:t>
            </a:r>
            <a:r>
              <a:rPr lang="en-GB" altLang="el-GR" sz="2400" b="1" i="1" smtClean="0"/>
              <a:t>άλα</a:t>
            </a:r>
            <a:r>
              <a:rPr lang="en-GB" altLang="el-GR" sz="2400" b="1" smtClean="0"/>
              <a:t> (</a:t>
            </a:r>
            <a:r>
              <a:rPr lang="en-GB" altLang="el-GR" sz="2400" b="1" smtClean="0">
                <a:solidFill>
                  <a:srgbClr val="FFC000"/>
                </a:solidFill>
              </a:rPr>
              <a:t>γ</a:t>
            </a:r>
            <a:r>
              <a:rPr lang="en-GB" altLang="el-GR" sz="2400" b="1" smtClean="0"/>
              <a:t>άλα)</a:t>
            </a:r>
          </a:p>
          <a:p>
            <a:pPr eaLnBrk="1" hangingPunct="1">
              <a:lnSpc>
                <a:spcPct val="9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400" smtClean="0"/>
          </a:p>
          <a:p>
            <a:pPr eaLnBrk="1" hangingPunct="1">
              <a:lnSpc>
                <a:spcPct val="9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400" smtClean="0"/>
          </a:p>
          <a:p>
            <a:pPr eaLnBrk="1" hangingPunct="1">
              <a:lnSpc>
                <a:spcPct val="9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400" smtClean="0"/>
          </a:p>
        </p:txBody>
      </p:sp>
      <p:sp>
        <p:nvSpPr>
          <p:cNvPr id="28675" name="Rectangle 3"/>
          <p:cNvSpPr>
            <a:spLocks noGrp="1" noChangeArrowheads="1"/>
          </p:cNvSpPr>
          <p:nvPr>
            <p:ph type="body" idx="2"/>
          </p:nvPr>
        </p:nvSpPr>
        <p:spPr>
          <a:xfrm>
            <a:off x="4787900" y="1600200"/>
            <a:ext cx="4356100" cy="5257800"/>
          </a:xfrm>
        </p:spPr>
        <p:txBody>
          <a:bodyPr lIns="90000" tIns="46800" rIns="90000" bIns="46800"/>
          <a:lstStyle/>
          <a:p>
            <a:pP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solidFill>
                  <a:srgbClr val="99FFCC"/>
                </a:solidFill>
              </a:rPr>
              <a:t>Ηχηροποίηση</a:t>
            </a:r>
            <a:r>
              <a:rPr lang="en-GB" altLang="el-GR" b="1" dirty="0" smtClean="0">
                <a:solidFill>
                  <a:srgbClr val="99FFCC"/>
                </a:solidFill>
              </a:rPr>
              <a:t> </a:t>
            </a:r>
            <a:r>
              <a:rPr lang="en-GB" altLang="el-GR" b="1" dirty="0" err="1" smtClean="0">
                <a:solidFill>
                  <a:srgbClr val="99FFCC"/>
                </a:solidFill>
              </a:rPr>
              <a:t>άφωνων</a:t>
            </a:r>
            <a:r>
              <a:rPr lang="en-GB" altLang="el-GR" dirty="0" smtClean="0">
                <a:solidFill>
                  <a:srgbClr val="99FFCC"/>
                </a:solidFill>
              </a:rPr>
              <a:t>:</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i="1" dirty="0" err="1" smtClean="0">
                <a:solidFill>
                  <a:srgbClr val="FFC000"/>
                </a:solidFill>
              </a:rPr>
              <a:t>μπ</a:t>
            </a:r>
            <a:r>
              <a:rPr lang="en-GB" altLang="el-GR" sz="2400" b="1" i="1" dirty="0" err="1" smtClean="0"/>
              <a:t>απούς</a:t>
            </a:r>
            <a:r>
              <a:rPr lang="en-GB" altLang="el-GR" sz="2400" b="1" dirty="0" smtClean="0"/>
              <a:t> (</a:t>
            </a:r>
            <a:r>
              <a:rPr lang="en-GB" altLang="el-GR" sz="2400" b="1" dirty="0" err="1" smtClean="0">
                <a:solidFill>
                  <a:srgbClr val="FFC000"/>
                </a:solidFill>
              </a:rPr>
              <a:t>π</a:t>
            </a:r>
            <a:r>
              <a:rPr lang="en-GB" altLang="el-GR" sz="2400" b="1" dirty="0" err="1" smtClean="0"/>
              <a:t>απ</a:t>
            </a:r>
            <a:r>
              <a:rPr lang="el-GR" altLang="el-GR" sz="2400" b="1" dirty="0" smtClean="0"/>
              <a:t>π</a:t>
            </a:r>
            <a:r>
              <a:rPr lang="en-GB" altLang="el-GR" sz="2400" b="1" dirty="0" err="1" smtClean="0"/>
              <a:t>ούς</a:t>
            </a:r>
            <a:r>
              <a:rPr lang="en-GB" altLang="el-GR" sz="2400" b="1" dirty="0" smtClean="0"/>
              <a:t>)</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i="1" dirty="0" err="1" smtClean="0"/>
              <a:t>ε</a:t>
            </a:r>
            <a:r>
              <a:rPr lang="en-GB" altLang="el-GR" sz="2400" b="1" i="1" dirty="0" err="1" smtClean="0">
                <a:solidFill>
                  <a:srgbClr val="FFC000"/>
                </a:solidFill>
              </a:rPr>
              <a:t>ντ</a:t>
            </a:r>
            <a:r>
              <a:rPr lang="en-GB" altLang="el-GR" sz="2400" b="1" i="1" dirty="0" err="1" smtClean="0"/>
              <a:t>ώ</a:t>
            </a:r>
            <a:r>
              <a:rPr lang="en-GB" altLang="el-GR" sz="2400" b="1" i="1" dirty="0" smtClean="0"/>
              <a:t> </a:t>
            </a:r>
            <a:r>
              <a:rPr lang="en-GB" altLang="el-GR" sz="2400" b="1" dirty="0" smtClean="0"/>
              <a:t>(</a:t>
            </a:r>
            <a:r>
              <a:rPr lang="en-GB" altLang="el-GR" sz="2400" b="1" dirty="0" err="1" smtClean="0"/>
              <a:t>ε</a:t>
            </a:r>
            <a:r>
              <a:rPr lang="en-GB" altLang="el-GR" sz="2400" b="1" dirty="0" err="1" smtClean="0">
                <a:solidFill>
                  <a:srgbClr val="FFC000"/>
                </a:solidFill>
              </a:rPr>
              <a:t>δ</a:t>
            </a:r>
            <a:r>
              <a:rPr lang="en-GB" altLang="el-GR" sz="2400" b="1" dirty="0" err="1" smtClean="0"/>
              <a:t>ώ</a:t>
            </a:r>
            <a:r>
              <a:rPr lang="en-GB" altLang="el-GR" sz="2400" b="1" dirty="0" smtClean="0"/>
              <a:t>)</a:t>
            </a:r>
          </a:p>
          <a:p>
            <a:pP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400" b="1" dirty="0" smtClean="0"/>
          </a:p>
          <a:p>
            <a:pP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solidFill>
                  <a:srgbClr val="99FFCC"/>
                </a:solidFill>
              </a:rPr>
              <a:t>Μετατροπή</a:t>
            </a:r>
            <a:r>
              <a:rPr lang="en-GB" altLang="el-GR" b="1" dirty="0" smtClean="0">
                <a:solidFill>
                  <a:srgbClr val="99FFCC"/>
                </a:solidFill>
              </a:rPr>
              <a:t> </a:t>
            </a:r>
            <a:r>
              <a:rPr lang="en-GB" altLang="el-GR" b="1" dirty="0" err="1" smtClean="0">
                <a:solidFill>
                  <a:srgbClr val="99FFCC"/>
                </a:solidFill>
              </a:rPr>
              <a:t>διαρκών</a:t>
            </a:r>
            <a:r>
              <a:rPr lang="en-GB" altLang="el-GR" b="1" dirty="0" smtClean="0">
                <a:solidFill>
                  <a:srgbClr val="99FFCC"/>
                </a:solidFill>
              </a:rPr>
              <a:t> </a:t>
            </a:r>
            <a:r>
              <a:rPr lang="en-GB" altLang="el-GR" b="1" dirty="0" err="1" smtClean="0">
                <a:solidFill>
                  <a:srgbClr val="99FFCC"/>
                </a:solidFill>
              </a:rPr>
              <a:t>σε</a:t>
            </a:r>
            <a:r>
              <a:rPr lang="en-GB" altLang="el-GR" b="1" dirty="0" smtClean="0">
                <a:solidFill>
                  <a:srgbClr val="99FFCC"/>
                </a:solidFill>
              </a:rPr>
              <a:t> </a:t>
            </a:r>
            <a:r>
              <a:rPr lang="en-GB" altLang="el-GR" b="1" dirty="0" err="1" smtClean="0">
                <a:solidFill>
                  <a:srgbClr val="99FFCC"/>
                </a:solidFill>
              </a:rPr>
              <a:t>στιγμικά</a:t>
            </a:r>
            <a:r>
              <a:rPr lang="en-GB" altLang="el-GR" sz="2400" b="1" dirty="0" smtClean="0">
                <a:solidFill>
                  <a:srgbClr val="99FFCC"/>
                </a:solidFill>
              </a:rPr>
              <a:t>:</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i="1" dirty="0" err="1" smtClean="0">
                <a:solidFill>
                  <a:srgbClr val="FFC000"/>
                </a:solidFill>
              </a:rPr>
              <a:t>κ</a:t>
            </a:r>
            <a:r>
              <a:rPr lang="en-GB" altLang="el-GR" sz="2400" b="1" i="1" dirty="0" err="1" smtClean="0"/>
              <a:t>αλί</a:t>
            </a:r>
            <a:r>
              <a:rPr lang="en-GB" altLang="el-GR" sz="2400" b="1" dirty="0" smtClean="0"/>
              <a:t> (</a:t>
            </a:r>
            <a:r>
              <a:rPr lang="en-GB" altLang="el-GR" sz="2400" b="1" dirty="0" err="1" smtClean="0">
                <a:solidFill>
                  <a:srgbClr val="FFC000"/>
                </a:solidFill>
              </a:rPr>
              <a:t>χ</a:t>
            </a:r>
            <a:r>
              <a:rPr lang="en-GB" altLang="el-GR" sz="2400" b="1" dirty="0" err="1" smtClean="0"/>
              <a:t>αλί</a:t>
            </a:r>
            <a:r>
              <a:rPr lang="en-GB" altLang="el-GR" sz="2400" b="1" dirty="0" smtClean="0"/>
              <a:t>)</a:t>
            </a:r>
          </a:p>
          <a:p>
            <a:pPr eaLnBrk="1" hangingPunct="1">
              <a:lnSpc>
                <a:spcPct val="80000"/>
              </a:lnSpc>
              <a:spcBef>
                <a:spcPts val="500"/>
              </a:spcBef>
              <a:buSzPct val="144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000" dirty="0" smtClean="0"/>
          </a:p>
          <a:p>
            <a:pP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000" dirty="0" smtClean="0"/>
          </a:p>
          <a:p>
            <a:pPr eaLnBrk="1" hangingPunct="1">
              <a:lnSpc>
                <a:spcPct val="80000"/>
              </a:lnSpc>
              <a:spcBef>
                <a:spcPts val="3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000" u="sng" dirty="0" smtClean="0"/>
          </a:p>
          <a:p>
            <a:pPr eaLnBrk="1" hangingPunct="1">
              <a:lnSpc>
                <a:spcPct val="80000"/>
              </a:lnSpc>
              <a:spcBef>
                <a:spcPts val="3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000" u="sng" dirty="0" err="1" smtClean="0"/>
              <a:t>Σημείωση</a:t>
            </a:r>
            <a:r>
              <a:rPr lang="en-GB" altLang="el-GR" sz="2000" dirty="0" smtClean="0"/>
              <a:t>:  </a:t>
            </a:r>
            <a:r>
              <a:rPr lang="en-GB" altLang="el-GR" sz="2000" dirty="0" err="1" smtClean="0"/>
              <a:t>Ορισμένα</a:t>
            </a:r>
            <a:r>
              <a:rPr lang="en-GB" altLang="el-GR" sz="2000" dirty="0" smtClean="0"/>
              <a:t> </a:t>
            </a:r>
            <a:r>
              <a:rPr lang="en-GB" altLang="el-GR" sz="2000" dirty="0" err="1" smtClean="0"/>
              <a:t>παραδείγματα</a:t>
            </a:r>
            <a:r>
              <a:rPr lang="en-GB" altLang="el-GR" sz="2000" dirty="0" smtClean="0"/>
              <a:t> </a:t>
            </a:r>
            <a:r>
              <a:rPr lang="en-GB" altLang="el-GR" sz="2000" dirty="0" err="1" smtClean="0"/>
              <a:t>στις</a:t>
            </a:r>
            <a:r>
              <a:rPr lang="en-GB" altLang="el-GR" sz="2000" dirty="0" smtClean="0"/>
              <a:t> </a:t>
            </a:r>
            <a:r>
              <a:rPr lang="en-GB" altLang="el-GR" sz="2000" dirty="0" err="1" smtClean="0"/>
              <a:t>διαφάνειες</a:t>
            </a:r>
            <a:r>
              <a:rPr lang="en-GB" altLang="el-GR" sz="2000" dirty="0" smtClean="0"/>
              <a:t> </a:t>
            </a:r>
            <a:r>
              <a:rPr lang="en-GB" altLang="el-GR" sz="2000" dirty="0" err="1" smtClean="0"/>
              <a:t>από</a:t>
            </a:r>
            <a:r>
              <a:rPr lang="en-GB" altLang="el-GR" sz="2000" dirty="0" smtClean="0"/>
              <a:t> </a:t>
            </a:r>
            <a:r>
              <a:rPr lang="en-GB" altLang="el-GR" sz="2000" dirty="0" err="1" smtClean="0"/>
              <a:t>διπλωματική</a:t>
            </a:r>
            <a:r>
              <a:rPr lang="en-GB" altLang="el-GR" sz="2000" dirty="0" smtClean="0"/>
              <a:t> </a:t>
            </a:r>
            <a:r>
              <a:rPr lang="en-GB" altLang="el-GR" sz="2000" dirty="0" err="1" smtClean="0"/>
              <a:t>εργασία</a:t>
            </a:r>
            <a:r>
              <a:rPr lang="en-GB" altLang="el-GR" sz="2000" dirty="0" smtClean="0"/>
              <a:t> ΠΜΣ </a:t>
            </a:r>
            <a:r>
              <a:rPr lang="en-GB" altLang="el-GR" sz="2000" dirty="0" err="1" smtClean="0"/>
              <a:t>Ειδικής</a:t>
            </a:r>
            <a:r>
              <a:rPr lang="en-GB" altLang="el-GR" sz="2000" dirty="0" smtClean="0"/>
              <a:t> </a:t>
            </a:r>
            <a:r>
              <a:rPr lang="en-GB" altLang="el-GR" sz="2000" dirty="0" err="1" smtClean="0"/>
              <a:t>Αγωγής</a:t>
            </a:r>
            <a:r>
              <a:rPr lang="el-GR" altLang="el-GR" sz="2000" dirty="0" smtClean="0"/>
              <a:t> (</a:t>
            </a:r>
            <a:r>
              <a:rPr lang="en-GB" altLang="el-GR" sz="2000" dirty="0" err="1" smtClean="0"/>
              <a:t>Αγαθοπούλου</a:t>
            </a:r>
            <a:r>
              <a:rPr lang="en-GB" altLang="el-GR" sz="2000" dirty="0" smtClean="0"/>
              <a:t> 2007)</a:t>
            </a:r>
          </a:p>
          <a:p>
            <a:pPr eaLnBrk="1" hangingPunct="1">
              <a:lnSpc>
                <a:spcPct val="80000"/>
              </a:lnSpc>
              <a:spcBef>
                <a:spcPts val="3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000" dirty="0" smtClean="0"/>
          </a:p>
          <a:p>
            <a:pPr eaLnBrk="1" hangingPunct="1">
              <a:lnSpc>
                <a:spcPct val="80000"/>
              </a:lnSpc>
              <a:spcBef>
                <a:spcPts val="35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000" dirty="0" smtClean="0"/>
          </a:p>
        </p:txBody>
      </p:sp>
      <p:sp>
        <p:nvSpPr>
          <p:cNvPr id="81926" name="Rectangle 5"/>
          <p:cNvSpPr>
            <a:spLocks noChangeArrowheads="1"/>
          </p:cNvSpPr>
          <p:nvPr/>
        </p:nvSpPr>
        <p:spPr bwMode="auto">
          <a:xfrm flipV="1">
            <a:off x="4932363" y="5934075"/>
            <a:ext cx="3671887" cy="30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rot="10800000"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lnSpc>
                <a:spcPct val="92000"/>
              </a:lnSpc>
              <a:spcBef>
                <a:spcPct val="0"/>
              </a:spcBef>
              <a:buClr>
                <a:srgbClr val="FFFFFF"/>
              </a:buClr>
              <a:buSzPct val="100000"/>
              <a:buFont typeface="Arial" panose="020B0604020202020204" pitchFamily="34" charset="0"/>
              <a:buNone/>
            </a:pPr>
            <a:endParaRPr lang="el-GR" altLang="el-GR" sz="1800">
              <a:solidFill>
                <a:schemeClr val="bg1"/>
              </a:solidFill>
              <a:latin typeface="Arial" panose="020B0604020202020204" pitchFamily="34"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4EE2502-3B81-4302-8D68-E92C6A36974D}" type="slidenum">
              <a:rPr lang="el-GR" altLang="el-GR" sz="1200">
                <a:latin typeface="Arial" panose="020B0604020202020204" pitchFamily="34" charset="0"/>
              </a:rPr>
              <a:pPr>
                <a:spcBef>
                  <a:spcPct val="0"/>
                </a:spcBef>
                <a:buClrTx/>
                <a:buSzTx/>
                <a:buFontTx/>
                <a:buNone/>
              </a:pPr>
              <a:t>38</a:t>
            </a:fld>
            <a:endParaRPr lang="el-GR" altLang="el-GR" sz="1200">
              <a:latin typeface="Arial" panose="020B0604020202020204" pitchFamily="34" charset="0"/>
            </a:endParaRPr>
          </a:p>
        </p:txBody>
      </p:sp>
      <p:sp>
        <p:nvSpPr>
          <p:cNvPr id="29697" name="Rectangle 1"/>
          <p:cNvSpPr>
            <a:spLocks noGrp="1" noRot="1" noChangeArrowheads="1"/>
          </p:cNvSpPr>
          <p:nvPr>
            <p:ph type="title"/>
          </p:nvPr>
        </p:nvSpPr>
        <p:spPr>
          <a:xfrm>
            <a:off x="0" y="0"/>
            <a:ext cx="9144000" cy="1412875"/>
          </a:xfrm>
        </p:spPr>
        <p:txBody>
          <a:bodyPr lIns="90000" tIns="46800" rIns="90000" bIns="46800"/>
          <a:lstStyle/>
          <a:p>
            <a:pPr eaLnBrk="1" hangingPunct="1">
              <a:buClr>
                <a:srgbClr val="45C984"/>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200" dirty="0" err="1" smtClean="0">
                <a:solidFill>
                  <a:srgbClr val="FFFF00"/>
                </a:solidFill>
              </a:rPr>
              <a:t>Μέγεθος</a:t>
            </a:r>
            <a:r>
              <a:rPr lang="en-GB" altLang="el-GR" sz="3200" dirty="0" smtClean="0">
                <a:solidFill>
                  <a:srgbClr val="FFFF00"/>
                </a:solidFill>
              </a:rPr>
              <a:t> </a:t>
            </a:r>
            <a:r>
              <a:rPr lang="en-GB" altLang="el-GR" sz="3200" dirty="0" err="1" smtClean="0">
                <a:solidFill>
                  <a:srgbClr val="FFFF00"/>
                </a:solidFill>
              </a:rPr>
              <a:t>λέξης</a:t>
            </a:r>
            <a:r>
              <a:rPr lang="el-GR" altLang="el-GR" sz="3200" dirty="0" smtClean="0">
                <a:solidFill>
                  <a:srgbClr val="FFFF00"/>
                </a:solidFill>
              </a:rPr>
              <a:t>:</a:t>
            </a:r>
            <a:r>
              <a:rPr lang="en-GB" altLang="el-GR" sz="3200" dirty="0" smtClean="0">
                <a:solidFill>
                  <a:srgbClr val="FFFF00"/>
                </a:solidFill>
              </a:rPr>
              <a:t> </a:t>
            </a:r>
            <a:r>
              <a:rPr lang="en-GB" altLang="el-GR" sz="3200" dirty="0" err="1" smtClean="0">
                <a:solidFill>
                  <a:srgbClr val="FFFF00"/>
                </a:solidFill>
              </a:rPr>
              <a:t>αποφυγή</a:t>
            </a:r>
            <a:r>
              <a:rPr lang="en-GB" altLang="el-GR" sz="3200" dirty="0" smtClean="0">
                <a:solidFill>
                  <a:srgbClr val="FFFF00"/>
                </a:solidFill>
              </a:rPr>
              <a:t> </a:t>
            </a:r>
            <a:r>
              <a:rPr lang="en-GB" altLang="el-GR" sz="3200" dirty="0" err="1" smtClean="0">
                <a:solidFill>
                  <a:srgbClr val="FFFF00"/>
                </a:solidFill>
              </a:rPr>
              <a:t>πολυσύλλαβων</a:t>
            </a:r>
            <a:r>
              <a:rPr lang="el-GR" altLang="el-GR" sz="3200" dirty="0" smtClean="0">
                <a:solidFill>
                  <a:srgbClr val="FFFF00"/>
                </a:solidFill>
              </a:rPr>
              <a:t>.</a:t>
            </a:r>
            <a:r>
              <a:rPr lang="en-GB" altLang="el-GR" sz="3200" dirty="0" smtClean="0">
                <a:solidFill>
                  <a:srgbClr val="FFFF00"/>
                </a:solidFill>
              </a:rPr>
              <a:t/>
            </a:r>
            <a:br>
              <a:rPr lang="en-GB" altLang="el-GR" sz="3200" dirty="0" smtClean="0">
                <a:solidFill>
                  <a:srgbClr val="FFFF00"/>
                </a:solidFill>
              </a:rPr>
            </a:br>
            <a:r>
              <a:rPr lang="el-GR" altLang="el-GR" sz="3200" dirty="0" err="1" smtClean="0">
                <a:solidFill>
                  <a:srgbClr val="FFFF00"/>
                </a:solidFill>
              </a:rPr>
              <a:t>Ε</a:t>
            </a:r>
            <a:r>
              <a:rPr lang="en-GB" altLang="el-GR" sz="3200" dirty="0" err="1" smtClean="0">
                <a:solidFill>
                  <a:srgbClr val="FFFF00"/>
                </a:solidFill>
              </a:rPr>
              <a:t>ιδικά</a:t>
            </a:r>
            <a:r>
              <a:rPr lang="en-GB" altLang="el-GR" sz="3200" dirty="0" smtClean="0">
                <a:solidFill>
                  <a:srgbClr val="FFFF00"/>
                </a:solidFill>
              </a:rPr>
              <a:t> </a:t>
            </a:r>
            <a:r>
              <a:rPr lang="en-GB" altLang="el-GR" sz="3200" dirty="0" err="1" smtClean="0">
                <a:solidFill>
                  <a:srgbClr val="FFFF00"/>
                </a:solidFill>
              </a:rPr>
              <a:t>νωρίς</a:t>
            </a:r>
            <a:r>
              <a:rPr lang="en-GB" altLang="el-GR" sz="3200" dirty="0" smtClean="0">
                <a:solidFill>
                  <a:srgbClr val="FFFF00"/>
                </a:solidFill>
              </a:rPr>
              <a:t> </a:t>
            </a:r>
            <a:r>
              <a:rPr lang="en-GB" altLang="el-GR" sz="3200" dirty="0" err="1" smtClean="0">
                <a:solidFill>
                  <a:srgbClr val="FFFF00"/>
                </a:solidFill>
              </a:rPr>
              <a:t>στην</a:t>
            </a:r>
            <a:r>
              <a:rPr lang="en-GB" altLang="el-GR" sz="3200" dirty="0" smtClean="0">
                <a:solidFill>
                  <a:srgbClr val="FFFF00"/>
                </a:solidFill>
              </a:rPr>
              <a:t> </a:t>
            </a:r>
            <a:r>
              <a:rPr lang="en-GB" altLang="el-GR" sz="3200" dirty="0" err="1" smtClean="0">
                <a:solidFill>
                  <a:srgbClr val="FFFF00"/>
                </a:solidFill>
              </a:rPr>
              <a:t>προσχολική</a:t>
            </a:r>
            <a:r>
              <a:rPr lang="en-GB" altLang="el-GR" sz="3200" dirty="0" smtClean="0">
                <a:solidFill>
                  <a:srgbClr val="FFFF00"/>
                </a:solidFill>
              </a:rPr>
              <a:t> </a:t>
            </a:r>
            <a:r>
              <a:rPr lang="en-GB" altLang="el-GR" sz="3200" dirty="0" err="1" smtClean="0">
                <a:solidFill>
                  <a:srgbClr val="FFFF00"/>
                </a:solidFill>
              </a:rPr>
              <a:t>ηλικία</a:t>
            </a:r>
            <a:r>
              <a:rPr lang="en-GB" altLang="el-GR" sz="3200" dirty="0" smtClean="0">
                <a:solidFill>
                  <a:srgbClr val="FFFF00"/>
                </a:solidFill>
              </a:rPr>
              <a:t> </a:t>
            </a:r>
            <a:r>
              <a:rPr lang="en-GB" altLang="el-GR" sz="3200" dirty="0" err="1" smtClean="0">
                <a:solidFill>
                  <a:srgbClr val="FFFF00"/>
                </a:solidFill>
              </a:rPr>
              <a:t>απαλοιφή</a:t>
            </a:r>
            <a:r>
              <a:rPr lang="en-GB" altLang="el-GR" sz="3200" dirty="0" smtClean="0">
                <a:solidFill>
                  <a:srgbClr val="FFFF00"/>
                </a:solidFill>
              </a:rPr>
              <a:t> </a:t>
            </a:r>
            <a:r>
              <a:rPr lang="en-GB" altLang="el-GR" sz="3200" dirty="0" err="1" smtClean="0">
                <a:solidFill>
                  <a:srgbClr val="FFFF00"/>
                </a:solidFill>
              </a:rPr>
              <a:t>συλλαβών</a:t>
            </a:r>
            <a:r>
              <a:rPr lang="en-GB" altLang="el-GR" sz="3200" dirty="0" smtClean="0">
                <a:solidFill>
                  <a:srgbClr val="FFFF00"/>
                </a:solidFill>
              </a:rPr>
              <a:t>,  </a:t>
            </a:r>
            <a:r>
              <a:rPr lang="en-GB" altLang="el-GR" sz="3200" dirty="0" err="1" smtClean="0">
                <a:solidFill>
                  <a:srgbClr val="FFFF00"/>
                </a:solidFill>
              </a:rPr>
              <a:t>συνήθως</a:t>
            </a:r>
            <a:r>
              <a:rPr lang="en-GB" altLang="el-GR" sz="3200" dirty="0" smtClean="0">
                <a:solidFill>
                  <a:srgbClr val="FFFF00"/>
                </a:solidFill>
              </a:rPr>
              <a:t> </a:t>
            </a:r>
            <a:r>
              <a:rPr lang="en-GB" altLang="el-GR" sz="3200" dirty="0" err="1" smtClean="0">
                <a:solidFill>
                  <a:srgbClr val="FFFF00"/>
                </a:solidFill>
              </a:rPr>
              <a:t>άτονων</a:t>
            </a:r>
            <a:r>
              <a:rPr lang="en-GB" altLang="el-GR" sz="3200" dirty="0" smtClean="0">
                <a:solidFill>
                  <a:srgbClr val="FFFF00"/>
                </a:solidFill>
              </a:rPr>
              <a:t> </a:t>
            </a:r>
            <a:r>
              <a:rPr lang="en-GB" altLang="el-GR" sz="3200" dirty="0" err="1" smtClean="0">
                <a:solidFill>
                  <a:srgbClr val="FFFF00"/>
                </a:solidFill>
              </a:rPr>
              <a:t>και</a:t>
            </a:r>
            <a:r>
              <a:rPr lang="en-GB" altLang="el-GR" sz="3200" dirty="0" smtClean="0">
                <a:solidFill>
                  <a:srgbClr val="FFFF00"/>
                </a:solidFill>
              </a:rPr>
              <a:t> </a:t>
            </a:r>
            <a:r>
              <a:rPr lang="en-GB" altLang="el-GR" sz="3200" dirty="0" err="1" smtClean="0">
                <a:solidFill>
                  <a:srgbClr val="FFFF00"/>
                </a:solidFill>
              </a:rPr>
              <a:t>αρχικών</a:t>
            </a:r>
            <a:endParaRPr lang="en-GB" altLang="el-GR" sz="3200" dirty="0" smtClean="0">
              <a:solidFill>
                <a:srgbClr val="FFFF00"/>
              </a:solidFill>
            </a:endParaRPr>
          </a:p>
        </p:txBody>
      </p:sp>
      <p:sp>
        <p:nvSpPr>
          <p:cNvPr id="29698" name="Rectangle 2"/>
          <p:cNvSpPr>
            <a:spLocks noGrp="1" noChangeArrowheads="1"/>
          </p:cNvSpPr>
          <p:nvPr>
            <p:ph type="body" idx="1"/>
          </p:nvPr>
        </p:nvSpPr>
        <p:spPr>
          <a:xfrm>
            <a:off x="0" y="1484313"/>
            <a:ext cx="4787900" cy="5373687"/>
          </a:xfrm>
        </p:spPr>
        <p:txBody>
          <a:bodyPr lIns="90000" tIns="46800" rIns="90000" bIns="46800"/>
          <a:lstStyle/>
          <a:p>
            <a:pPr eaLnBrk="1" hangingPunct="1">
              <a:lnSpc>
                <a:spcPct val="80000"/>
              </a:lnSpc>
              <a:spcBef>
                <a:spcPts val="5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u="sng" smtClean="0">
                <a:solidFill>
                  <a:srgbClr val="99FFCC"/>
                </a:solidFill>
              </a:rPr>
              <a:t>Νωρίς αποκοπή συλλαβών </a:t>
            </a:r>
            <a:r>
              <a:rPr lang="el-GR" altLang="el-GR" b="1" u="sng" smtClean="0">
                <a:solidFill>
                  <a:srgbClr val="99FFCC"/>
                </a:solidFill>
              </a:rPr>
              <a:t>από πολυ</a:t>
            </a:r>
            <a:r>
              <a:rPr lang="en-GB" altLang="el-GR" b="1" u="sng" smtClean="0">
                <a:solidFill>
                  <a:srgbClr val="99FFCC"/>
                </a:solidFill>
              </a:rPr>
              <a:t>σύλλαβες λέξεις</a:t>
            </a:r>
            <a:r>
              <a:rPr lang="el-GR" altLang="el-GR" sz="3200" b="1" u="sng" smtClean="0">
                <a:solidFill>
                  <a:srgbClr val="99FFCC"/>
                </a:solidFill>
              </a:rPr>
              <a:t> </a:t>
            </a:r>
            <a:endParaRPr lang="en-GB" altLang="el-GR" sz="3200" b="1" u="sng" smtClean="0">
              <a:solidFill>
                <a:srgbClr val="99FFCC"/>
              </a:solidFill>
            </a:endParaRP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αλάρι (μαξιλάρι)</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λόση (τηλεόραση)</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κοκίνητο/τοκίνητο</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κουλίκια (σκουλαρίκια)</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κολάτα  (σοκολάτα)</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μεμέλα (καραμέλα)</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φαφίτα/κουφίτσα/σκουρουφίτα</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χιμπούτα/τσιμπούτα/μπούτα</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μπολόνι (παντελόνι)</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λαλάδα (πορτοκαλάδα)</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σετόφωνο (κασετόφωνο)</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μούλα (κρεμούλα)</a:t>
            </a:r>
          </a:p>
          <a:p>
            <a:pPr eaLnBrk="1" hangingPunct="1">
              <a:lnSpc>
                <a:spcPct val="80000"/>
              </a:lnSpc>
              <a:spcBef>
                <a:spcPts val="500"/>
              </a:spcBef>
              <a:buSzPct val="144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200" b="1" smtClean="0"/>
              <a:t>οβάκι (κουβαδάκι)</a:t>
            </a:r>
          </a:p>
          <a:p>
            <a:pPr eaLnBrk="1" hangingPunct="1">
              <a:lnSpc>
                <a:spcPct val="80000"/>
              </a:lnSpc>
              <a:spcBef>
                <a:spcPts val="500"/>
              </a:spcBef>
              <a:buSzPct val="144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200" b="1" smtClean="0"/>
          </a:p>
        </p:txBody>
      </p:sp>
      <p:sp>
        <p:nvSpPr>
          <p:cNvPr id="29699" name="Rectangle 3"/>
          <p:cNvSpPr>
            <a:spLocks noGrp="1" noChangeArrowheads="1"/>
          </p:cNvSpPr>
          <p:nvPr>
            <p:ph type="body" idx="2"/>
          </p:nvPr>
        </p:nvSpPr>
        <p:spPr>
          <a:xfrm>
            <a:off x="5041900" y="1600200"/>
            <a:ext cx="4102100" cy="4529138"/>
          </a:xfrm>
        </p:spPr>
        <p:txBody>
          <a:bodyPr lIns="90000" tIns="46800" rIns="90000" bIns="46800"/>
          <a:lstStyle/>
          <a:p>
            <a:pPr eaLnBrk="1" hangingPunct="1">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altLang="el-GR" sz="2400" b="1" smtClean="0">
                <a:solidFill>
                  <a:srgbClr val="99FFCC"/>
                </a:solidFill>
              </a:rPr>
              <a:t>	</a:t>
            </a:r>
            <a:r>
              <a:rPr lang="en-GB" altLang="el-GR" b="1" u="sng" smtClean="0">
                <a:solidFill>
                  <a:srgbClr val="99FFCC"/>
                </a:solidFill>
              </a:rPr>
              <a:t>Σπανιότερα παράλειψη τονισμένης συλλαβής και τελικής</a:t>
            </a:r>
            <a:r>
              <a:rPr lang="en-GB" altLang="el-GR" b="1" smtClean="0">
                <a:solidFill>
                  <a:srgbClr val="99FFCC"/>
                </a:solidFill>
              </a:rPr>
              <a:t>:</a:t>
            </a:r>
          </a:p>
          <a:p>
            <a:pPr eaLnBrk="1" hangingPunct="1">
              <a:spcBef>
                <a:spcPts val="600"/>
              </a:spcBef>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endParaRPr lang="en-GB" altLang="el-GR" smtClean="0">
              <a:solidFill>
                <a:srgbClr val="99FFCC"/>
              </a:solidFill>
            </a:endParaRPr>
          </a:p>
          <a:p>
            <a:pPr eaLnBrk="1" hangingPunct="1">
              <a:spcBef>
                <a:spcPts val="600"/>
              </a:spcBef>
              <a:buSzPct val="120000"/>
              <a:buFont typeface="Wingdings" panose="05000000000000000000" pitchFamily="2" charset="2"/>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altLang="el-GR" sz="2400" b="1" smtClean="0"/>
              <a:t>κακόλα (κόκα κόλα)</a:t>
            </a:r>
          </a:p>
          <a:p>
            <a:pPr eaLnBrk="1" hangingPunct="1">
              <a:spcBef>
                <a:spcPts val="600"/>
              </a:spcBef>
              <a:buSzPct val="120000"/>
              <a:buFont typeface="Wingdings" panose="05000000000000000000" pitchFamily="2" charset="2"/>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altLang="el-GR" sz="2400" b="1" smtClean="0"/>
              <a:t>Να/Νάτα (Ναταλία)  &amp; Λία</a:t>
            </a:r>
          </a:p>
          <a:p>
            <a:pPr eaLnBrk="1" hangingPunct="1">
              <a:spcBef>
                <a:spcPts val="600"/>
              </a:spcBef>
              <a:buSzPct val="120000"/>
              <a:buFont typeface="Wingdings" panose="05000000000000000000" pitchFamily="2" charset="2"/>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altLang="el-GR" sz="2400" b="1" smtClean="0"/>
              <a:t>Μίκα/Μίτα (Δήμητρα)</a:t>
            </a:r>
          </a:p>
          <a:p>
            <a:pPr eaLnBrk="1" hangingPunct="1">
              <a:spcBef>
                <a:spcPts val="600"/>
              </a:spcBef>
              <a:buSzPct val="120000"/>
              <a:buFont typeface="Wingdings" panose="05000000000000000000"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endParaRPr lang="en-GB" altLang="el-GR" sz="2400" b="1"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8"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62CD6CBE-3D89-4067-A9D5-F58260324391}" type="slidenum">
              <a:rPr lang="el-GR" altLang="el-GR" sz="1200">
                <a:latin typeface="Arial" panose="020B0604020202020204" pitchFamily="34" charset="0"/>
              </a:rPr>
              <a:pPr>
                <a:spcBef>
                  <a:spcPct val="0"/>
                </a:spcBef>
                <a:buClrTx/>
                <a:buSzTx/>
                <a:buFontTx/>
                <a:buNone/>
              </a:pPr>
              <a:t>39</a:t>
            </a:fld>
            <a:endParaRPr lang="el-GR" altLang="el-GR" sz="1200">
              <a:latin typeface="Arial" panose="020B0604020202020204" pitchFamily="34" charset="0"/>
            </a:endParaRPr>
          </a:p>
        </p:txBody>
      </p:sp>
      <p:sp>
        <p:nvSpPr>
          <p:cNvPr id="30721" name="Rectangle 1"/>
          <p:cNvSpPr>
            <a:spLocks noGrp="1" noRot="1" noChangeArrowheads="1"/>
          </p:cNvSpPr>
          <p:nvPr>
            <p:ph type="title"/>
          </p:nvPr>
        </p:nvSpPr>
        <p:spPr>
          <a:xfrm>
            <a:off x="0" y="-355600"/>
            <a:ext cx="9144000" cy="1984375"/>
          </a:xfrm>
        </p:spPr>
        <p:txBody>
          <a:bodyPr lIns="90000" tIns="46800" rIns="90000" bIns="46800"/>
          <a:lstStyle/>
          <a:p>
            <a:pPr eaLnBrk="1" hangingPunct="1">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2800" b="0" smtClean="0"/>
              <a:t/>
            </a:r>
            <a:br>
              <a:rPr lang="en-GB" altLang="el-GR" sz="2800" b="0" smtClean="0"/>
            </a:br>
            <a:r>
              <a:rPr lang="en-GB" altLang="el-GR" sz="2800" smtClean="0"/>
              <a:t/>
            </a:r>
            <a:br>
              <a:rPr lang="en-GB" altLang="el-GR" sz="2800" smtClean="0"/>
            </a:br>
            <a:r>
              <a:rPr lang="en-GB" altLang="el-GR" sz="3200" smtClean="0">
                <a:solidFill>
                  <a:srgbClr val="FFFF00"/>
                </a:solidFill>
              </a:rPr>
              <a:t>Μεγαλύτερα παιδιά προσχολικής ηλικίας συνεχίζουν </a:t>
            </a:r>
            <a:br>
              <a:rPr lang="en-GB" altLang="el-GR" sz="3200" smtClean="0">
                <a:solidFill>
                  <a:srgbClr val="FFFF00"/>
                </a:solidFill>
              </a:rPr>
            </a:br>
            <a:r>
              <a:rPr lang="en-GB" altLang="el-GR" sz="3200" smtClean="0">
                <a:solidFill>
                  <a:srgbClr val="FFFF00"/>
                </a:solidFill>
              </a:rPr>
              <a:t>αλλά όχι συχνά/συστηματικά </a:t>
            </a:r>
            <a:br>
              <a:rPr lang="en-GB" altLang="el-GR" sz="3200" smtClean="0">
                <a:solidFill>
                  <a:srgbClr val="FFFF00"/>
                </a:solidFill>
              </a:rPr>
            </a:br>
            <a:r>
              <a:rPr lang="en-GB" altLang="el-GR" sz="3200" smtClean="0">
                <a:solidFill>
                  <a:srgbClr val="FFFF00"/>
                </a:solidFill>
              </a:rPr>
              <a:t>και κυρίως με λέξεις μεγαλύτερες των 4 συλλαβών</a:t>
            </a:r>
            <a:r>
              <a:rPr lang="en-GB" altLang="el-GR" sz="3200" b="0" smtClean="0">
                <a:solidFill>
                  <a:srgbClr val="45C984"/>
                </a:solidFill>
              </a:rPr>
              <a:t/>
            </a:r>
            <a:br>
              <a:rPr lang="en-GB" altLang="el-GR" sz="3200" b="0" smtClean="0">
                <a:solidFill>
                  <a:srgbClr val="45C984"/>
                </a:solidFill>
              </a:rPr>
            </a:br>
            <a:endParaRPr lang="en-GB" altLang="el-GR" sz="3200" b="0" smtClean="0">
              <a:solidFill>
                <a:srgbClr val="45C984"/>
              </a:solidFill>
            </a:endParaRPr>
          </a:p>
        </p:txBody>
      </p:sp>
      <p:sp>
        <p:nvSpPr>
          <p:cNvPr id="30722" name="Rectangle 2"/>
          <p:cNvSpPr>
            <a:spLocks noGrp="1" noChangeArrowheads="1"/>
          </p:cNvSpPr>
          <p:nvPr>
            <p:ph type="body" idx="1"/>
          </p:nvPr>
        </p:nvSpPr>
        <p:spPr>
          <a:xfrm>
            <a:off x="214313" y="1785938"/>
            <a:ext cx="4857750" cy="4857750"/>
          </a:xfrm>
        </p:spPr>
        <p:txBody>
          <a:bodyPr lIns="90000" tIns="46800" rIns="90000" bIns="46800"/>
          <a:lstStyle/>
          <a:p>
            <a:pPr eaLnBrk="1" hangingPunct="1">
              <a:lnSpc>
                <a:spcPct val="80000"/>
              </a:lnSpc>
              <a:spcBef>
                <a:spcPts val="55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smtClean="0"/>
              <a:t>(</a:t>
            </a:r>
            <a:r>
              <a:rPr lang="en-GB" sz="2400" b="1" i="1" dirty="0" err="1" smtClean="0"/>
              <a:t>γα</a:t>
            </a:r>
            <a:r>
              <a:rPr lang="en-GB" sz="2400" b="1" i="1" dirty="0" smtClean="0"/>
              <a:t>)</a:t>
            </a:r>
            <a:r>
              <a:rPr lang="en-GB" sz="2400" b="1" i="1" dirty="0" err="1" smtClean="0"/>
              <a:t>ρύφαλλο</a:t>
            </a:r>
            <a:endParaRPr lang="en-GB" sz="2400" b="1" i="1" dirty="0" smtClean="0"/>
          </a:p>
          <a:p>
            <a:pPr eaLnBrk="1" hangingPunct="1">
              <a:lnSpc>
                <a:spcPct val="80000"/>
              </a:lnSpc>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ποκαλί</a:t>
            </a:r>
            <a:r>
              <a:rPr lang="en-GB" sz="2400" b="1" i="1" dirty="0" smtClean="0"/>
              <a:t> </a:t>
            </a:r>
            <a:r>
              <a:rPr lang="en-GB" sz="2400" b="1" dirty="0" smtClean="0"/>
              <a:t>(</a:t>
            </a:r>
            <a:r>
              <a:rPr lang="en-GB" sz="2400" b="1" dirty="0" err="1" smtClean="0"/>
              <a:t>πορτοκαλί</a:t>
            </a:r>
            <a:r>
              <a:rPr lang="en-GB" sz="2400" b="1" dirty="0" smtClean="0"/>
              <a:t>)</a:t>
            </a:r>
          </a:p>
          <a:p>
            <a:pPr eaLnBrk="1" hangingPunct="1">
              <a:lnSpc>
                <a:spcPct val="80000"/>
              </a:lnSpc>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smtClean="0"/>
              <a:t>(</a:t>
            </a:r>
            <a:r>
              <a:rPr lang="en-GB" sz="2400" b="1" i="1" dirty="0" err="1" smtClean="0"/>
              <a:t>ει</a:t>
            </a:r>
            <a:r>
              <a:rPr lang="en-GB" sz="2400" b="1" i="1" dirty="0" smtClean="0"/>
              <a:t>)</a:t>
            </a:r>
            <a:r>
              <a:rPr lang="en-GB" sz="2400" b="1" i="1" dirty="0" err="1" smtClean="0"/>
              <a:t>σιτήριο</a:t>
            </a:r>
            <a:endParaRPr lang="en-GB" sz="2400" b="1" i="1" dirty="0" smtClean="0"/>
          </a:p>
          <a:p>
            <a:pPr eaLnBrk="1" hangingPunct="1">
              <a:lnSpc>
                <a:spcPct val="80000"/>
              </a:lnSpc>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κορό</a:t>
            </a:r>
            <a:r>
              <a:rPr lang="en-GB" sz="2400" b="1" i="1" dirty="0" smtClean="0"/>
              <a:t>(ι)</a:t>
            </a:r>
            <a:r>
              <a:rPr lang="en-GB" sz="2400" b="1" i="1" dirty="0" err="1" smtClean="0"/>
              <a:t>δεψε</a:t>
            </a:r>
            <a:endParaRPr lang="en-GB" sz="2400" b="1" i="1" dirty="0" smtClean="0"/>
          </a:p>
          <a:p>
            <a:pPr eaLnBrk="1" hangingPunct="1">
              <a:lnSpc>
                <a:spcPct val="80000"/>
              </a:lnSpc>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λε</a:t>
            </a:r>
            <a:r>
              <a:rPr lang="en-GB" sz="2400" b="1" i="1" dirty="0" smtClean="0"/>
              <a:t>(ω)</a:t>
            </a:r>
            <a:r>
              <a:rPr lang="en-GB" sz="2400" b="1" i="1" dirty="0" err="1" smtClean="0"/>
              <a:t>φωρείο</a:t>
            </a:r>
            <a:endParaRPr lang="en-GB" sz="2400" b="1" i="1" dirty="0" smtClean="0"/>
          </a:p>
          <a:p>
            <a:pPr eaLnBrk="1" hangingPunct="1">
              <a:lnSpc>
                <a:spcPct val="80000"/>
              </a:lnSpc>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smtClean="0"/>
              <a:t>(α)</a:t>
            </a:r>
            <a:r>
              <a:rPr lang="en-GB" sz="2400" b="1" i="1" dirty="0" err="1" smtClean="0"/>
              <a:t>πολιθωμένο</a:t>
            </a:r>
            <a:endParaRPr lang="en-GB" sz="2400" b="1" i="1" dirty="0" smtClean="0"/>
          </a:p>
          <a:p>
            <a:pPr eaLnBrk="1" hangingPunct="1">
              <a:lnSpc>
                <a:spcPct val="80000"/>
              </a:lnSpc>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ξανάβηκα</a:t>
            </a:r>
            <a:r>
              <a:rPr lang="en-GB" sz="2400" b="1" i="1" dirty="0" smtClean="0"/>
              <a:t> </a:t>
            </a:r>
            <a:r>
              <a:rPr lang="en-GB" sz="2400" b="1" dirty="0" smtClean="0"/>
              <a:t>(</a:t>
            </a:r>
            <a:r>
              <a:rPr lang="en-GB" sz="2400" b="1" dirty="0" err="1" smtClean="0"/>
              <a:t>ξανανέβηκα</a:t>
            </a:r>
            <a:r>
              <a:rPr lang="en-GB" sz="2400" b="1" dirty="0" smtClean="0"/>
              <a:t>)</a:t>
            </a:r>
          </a:p>
          <a:p>
            <a:pPr eaLnBrk="1" hangingPunct="1">
              <a:lnSpc>
                <a:spcPct val="80000"/>
              </a:lnSpc>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ακολούσε</a:t>
            </a:r>
            <a:r>
              <a:rPr lang="en-GB" sz="2400" b="1" i="1" dirty="0" smtClean="0"/>
              <a:t> </a:t>
            </a:r>
            <a:r>
              <a:rPr lang="en-GB" sz="2400" b="1" dirty="0" smtClean="0"/>
              <a:t>(</a:t>
            </a:r>
            <a:r>
              <a:rPr lang="en-GB" sz="2400" b="1" dirty="0" err="1" smtClean="0"/>
              <a:t>ακολουθούσε</a:t>
            </a:r>
            <a:r>
              <a:rPr lang="en-GB" sz="2400" b="1" dirty="0" smtClean="0"/>
              <a:t>)</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i="1" dirty="0" err="1" smtClean="0"/>
              <a:t>ντάμορφη</a:t>
            </a:r>
            <a:r>
              <a:rPr lang="en-GB" sz="2400" b="1" i="1" dirty="0" smtClean="0"/>
              <a:t> </a:t>
            </a:r>
            <a:r>
              <a:rPr lang="en-GB" sz="2400" b="1" dirty="0" smtClean="0"/>
              <a:t>(=</a:t>
            </a:r>
            <a:r>
              <a:rPr lang="el-GR" sz="2400" b="1" dirty="0" smtClean="0"/>
              <a:t> Πεντάμορφη</a:t>
            </a:r>
            <a:r>
              <a:rPr lang="en-GB" sz="2400" b="1" dirty="0" smtClean="0"/>
              <a:t>)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i="1" dirty="0" err="1" smtClean="0"/>
              <a:t>κονοσκουφίτσα</a:t>
            </a:r>
            <a:r>
              <a:rPr lang="en-GB" sz="2400" b="1" i="1" dirty="0" smtClean="0"/>
              <a:t> </a:t>
            </a:r>
            <a:r>
              <a:rPr lang="en-GB" sz="2400" b="1" dirty="0" smtClean="0"/>
              <a:t>(</a:t>
            </a:r>
            <a:r>
              <a:rPr lang="el-GR" sz="2400" b="1" dirty="0" smtClean="0"/>
              <a:t>Κοκκινοσκουφίτσα</a:t>
            </a:r>
            <a:r>
              <a:rPr lang="en-GB" sz="2400" b="1" dirty="0" smtClean="0"/>
              <a:t>)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i="1" dirty="0" err="1" smtClean="0"/>
              <a:t>κλείδοντας</a:t>
            </a:r>
            <a:r>
              <a:rPr lang="en-GB" sz="2400" b="1" i="1" dirty="0" smtClean="0"/>
              <a:t> </a:t>
            </a:r>
            <a:r>
              <a:rPr lang="en-GB" sz="2400" b="1" dirty="0" smtClean="0"/>
              <a:t>(=</a:t>
            </a:r>
            <a:r>
              <a:rPr lang="el-GR" sz="2400" b="1" dirty="0" smtClean="0"/>
              <a:t> κλειδώνοντας</a:t>
            </a:r>
            <a:r>
              <a:rPr lang="en-GB" sz="2400" b="1" dirty="0" smtClean="0"/>
              <a:t>)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i="1" dirty="0" err="1" smtClean="0"/>
              <a:t>ρήθρες</a:t>
            </a:r>
            <a:r>
              <a:rPr lang="en-GB" sz="2400" b="1" i="1" dirty="0" smtClean="0"/>
              <a:t> </a:t>
            </a:r>
            <a:r>
              <a:rPr lang="en-GB" sz="2400" b="1" dirty="0" smtClean="0"/>
              <a:t>(=</a:t>
            </a:r>
            <a:r>
              <a:rPr lang="el-GR" sz="2400" b="1" dirty="0" smtClean="0"/>
              <a:t> κερήθρες</a:t>
            </a:r>
            <a:r>
              <a:rPr lang="en-GB" sz="2400" b="1" dirty="0" smtClean="0"/>
              <a:t>) </a:t>
            </a:r>
          </a:p>
          <a:p>
            <a:pPr eaLnBrk="1" hangingPunct="1">
              <a:lnSpc>
                <a:spcPct val="80000"/>
              </a:lnSpc>
              <a:spcBef>
                <a:spcPts val="600"/>
              </a:spcBef>
              <a:buSzPct val="12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1" dirty="0" smtClean="0"/>
          </a:p>
          <a:p>
            <a:pPr eaLnBrk="1" hangingPunct="1">
              <a:lnSpc>
                <a:spcPct val="80000"/>
              </a:lnSpc>
              <a:spcBef>
                <a:spcPts val="600"/>
              </a:spcBef>
              <a:buSzPct val="12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1" dirty="0" smtClean="0"/>
          </a:p>
        </p:txBody>
      </p:sp>
      <p:sp>
        <p:nvSpPr>
          <p:cNvPr id="30723" name="Rectangle 3"/>
          <p:cNvSpPr>
            <a:spLocks noGrp="1" noChangeArrowheads="1"/>
          </p:cNvSpPr>
          <p:nvPr>
            <p:ph type="body" idx="2"/>
          </p:nvPr>
        </p:nvSpPr>
        <p:spPr>
          <a:xfrm>
            <a:off x="4929188" y="1714500"/>
            <a:ext cx="4214812" cy="4530725"/>
          </a:xfrm>
        </p:spPr>
        <p:txBody>
          <a:bodyPr lIns="90000" tIns="46800" rIns="90000" bIns="46800"/>
          <a:lstStyle/>
          <a:p>
            <a:pPr eaLnBrk="1" hangingPunct="1">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παρακουθώ</a:t>
            </a:r>
            <a:r>
              <a:rPr lang="en-GB" sz="2400" b="1" i="1" dirty="0" smtClean="0"/>
              <a:t> </a:t>
            </a:r>
            <a:r>
              <a:rPr lang="en-GB" sz="2400" b="1" dirty="0" smtClean="0"/>
              <a:t>(</a:t>
            </a:r>
            <a:r>
              <a:rPr lang="en-GB" sz="2400" b="1" dirty="0" err="1" smtClean="0"/>
              <a:t>παρακολουθώ</a:t>
            </a:r>
            <a:r>
              <a:rPr lang="en-GB" sz="2400" b="1" dirty="0" smtClean="0"/>
              <a:t>)</a:t>
            </a:r>
          </a:p>
          <a:p>
            <a:pPr eaLnBrk="1" hangingPunct="1">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ξανακρύνεις</a:t>
            </a:r>
            <a:r>
              <a:rPr lang="en-GB" sz="2400" b="1" i="1" dirty="0" smtClean="0"/>
              <a:t>  </a:t>
            </a:r>
            <a:r>
              <a:rPr lang="en-GB" sz="2400" b="1" dirty="0" smtClean="0"/>
              <a:t>(</a:t>
            </a:r>
            <a:r>
              <a:rPr lang="en-GB" sz="2400" b="1" dirty="0" err="1" smtClean="0"/>
              <a:t>ξανααπομακρύνεις</a:t>
            </a:r>
            <a:r>
              <a:rPr lang="en-GB" sz="2400" b="1" dirty="0" smtClean="0"/>
              <a:t>)</a:t>
            </a:r>
          </a:p>
          <a:p>
            <a:pPr eaLnBrk="1" hangingPunct="1">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i="1" dirty="0" err="1" smtClean="0"/>
              <a:t>μ</a:t>
            </a:r>
            <a:r>
              <a:rPr lang="en-GB" sz="2400" b="1" i="1" dirty="0" err="1" smtClean="0"/>
              <a:t>εταμόρθηκε</a:t>
            </a:r>
            <a:endParaRPr lang="en-GB" sz="2400" b="1" i="1" dirty="0" smtClean="0"/>
          </a:p>
          <a:p>
            <a:pPr eaLnBrk="1" hangingPunct="1">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σόβιο</a:t>
            </a:r>
            <a:r>
              <a:rPr lang="en-GB" sz="2400" b="1" i="1" dirty="0" smtClean="0"/>
              <a:t> </a:t>
            </a:r>
            <a:r>
              <a:rPr lang="en-GB" sz="2400" b="1" dirty="0" smtClean="0"/>
              <a:t>(</a:t>
            </a:r>
            <a:r>
              <a:rPr lang="en-GB" sz="2400" b="1" dirty="0" err="1" smtClean="0"/>
              <a:t>σωσίβιο</a:t>
            </a:r>
            <a:r>
              <a:rPr lang="en-GB" sz="2400" b="1" dirty="0" smtClean="0"/>
              <a:t>)</a:t>
            </a:r>
          </a:p>
          <a:p>
            <a:pPr eaLnBrk="1" hangingPunct="1">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Επανώντας</a:t>
            </a:r>
            <a:r>
              <a:rPr lang="en-GB" sz="2400" b="1" i="1" dirty="0" smtClean="0"/>
              <a:t> </a:t>
            </a:r>
            <a:r>
              <a:rPr lang="en-GB" sz="2400" b="1" dirty="0" smtClean="0"/>
              <a:t>(</a:t>
            </a:r>
            <a:r>
              <a:rPr lang="en-GB" sz="2400" b="1" dirty="0" err="1" smtClean="0"/>
              <a:t>Επαμεινώνδας</a:t>
            </a:r>
            <a:r>
              <a:rPr lang="en-GB" sz="2400" b="1" dirty="0" smtClean="0"/>
              <a:t>)</a:t>
            </a:r>
          </a:p>
          <a:p>
            <a:pPr eaLnBrk="1" hangingPunct="1">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Παθαναϊκός</a:t>
            </a:r>
            <a:endParaRPr lang="en-GB" sz="2400" b="1" i="1" dirty="0" smtClean="0"/>
          </a:p>
          <a:p>
            <a:pPr eaLnBrk="1" hangingPunct="1">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πολατοικία</a:t>
            </a:r>
            <a:endParaRPr lang="en-GB" sz="2400" b="1" i="1" dirty="0" smtClean="0"/>
          </a:p>
          <a:p>
            <a:pPr eaLnBrk="1" hangingPunct="1">
              <a:spcBef>
                <a:spcPts val="550"/>
              </a:spcBef>
              <a:buSzPct val="131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σαγιαπατούσα</a:t>
            </a:r>
            <a:r>
              <a:rPr lang="en-GB" sz="2400" b="1" i="1" dirty="0" smtClean="0"/>
              <a:t> </a:t>
            </a:r>
            <a:r>
              <a:rPr lang="en-GB" sz="2400" b="1" dirty="0" smtClean="0"/>
              <a:t>(40ποδαρούσα)</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i="1" dirty="0" err="1" smtClean="0"/>
              <a:t>κούμπισε</a:t>
            </a:r>
            <a:r>
              <a:rPr lang="en-GB" sz="2400" b="1" i="1" dirty="0" smtClean="0"/>
              <a:t> </a:t>
            </a:r>
            <a:r>
              <a:rPr lang="en-GB" sz="2400" b="1" dirty="0" smtClean="0"/>
              <a:t>(=</a:t>
            </a:r>
            <a:r>
              <a:rPr lang="el-GR" sz="2400" b="1" dirty="0" smtClean="0"/>
              <a:t>ακούμπησε</a:t>
            </a:r>
            <a:endParaRPr lang="en-GB" sz="2400" b="1" dirty="0" smtClean="0"/>
          </a:p>
          <a:p>
            <a:pPr eaLnBrk="1" hangingPunct="1">
              <a:spcBef>
                <a:spcPts val="600"/>
              </a:spcBef>
              <a:buSzPct val="12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1" i="1" dirty="0"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04F35EAE-57A6-4E77-B09F-1E38512F9FAD}" type="slidenum">
              <a:rPr lang="el-GR" altLang="el-GR" sz="1200">
                <a:latin typeface="Arial" panose="020B0604020202020204" pitchFamily="34" charset="0"/>
              </a:rPr>
              <a:pPr>
                <a:spcBef>
                  <a:spcPct val="0"/>
                </a:spcBef>
                <a:buClrTx/>
                <a:buSzTx/>
                <a:buFontTx/>
                <a:buNone/>
              </a:pPr>
              <a:t>4</a:t>
            </a:fld>
            <a:endParaRPr lang="el-GR" altLang="el-GR" sz="1200">
              <a:latin typeface="Arial" panose="020B0604020202020204" pitchFamily="34" charset="0"/>
            </a:endParaRPr>
          </a:p>
        </p:txBody>
      </p:sp>
      <p:sp>
        <p:nvSpPr>
          <p:cNvPr id="6145" name="Rectangle 1"/>
          <p:cNvSpPr>
            <a:spLocks noGrp="1" noRot="1" noChangeArrowheads="1"/>
          </p:cNvSpPr>
          <p:nvPr>
            <p:ph type="title"/>
          </p:nvPr>
        </p:nvSpPr>
        <p:spPr>
          <a:xfrm>
            <a:off x="457200" y="536575"/>
            <a:ext cx="8232775" cy="620713"/>
          </a:xfrm>
        </p:spPr>
        <p:txBody>
          <a:bodyPr lIns="90000" tIns="46800" rIns="90000" bIns="46800"/>
          <a:lstStyle/>
          <a:p>
            <a:pPr eaLnBrk="1" hangingPunct="1">
              <a:buClr>
                <a:srgbClr val="FFFF00"/>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smtClean="0">
                <a:solidFill>
                  <a:srgbClr val="FFFF00"/>
                </a:solidFill>
              </a:rPr>
              <a:t>Φωνολογική ανάπτυξη</a:t>
            </a:r>
          </a:p>
        </p:txBody>
      </p:sp>
      <p:sp>
        <p:nvSpPr>
          <p:cNvPr id="2" name="Rectangle 2"/>
          <p:cNvSpPr>
            <a:spLocks noGrp="1" noChangeArrowheads="1"/>
          </p:cNvSpPr>
          <p:nvPr>
            <p:ph type="body" idx="1"/>
          </p:nvPr>
        </p:nvSpPr>
        <p:spPr>
          <a:xfrm>
            <a:off x="0" y="1412875"/>
            <a:ext cx="9144000" cy="5445125"/>
          </a:xfrm>
        </p:spPr>
        <p:txBody>
          <a:bodyPr lIns="90000" tIns="46800" rIns="90000" bIns="46800"/>
          <a:lstStyle/>
          <a:p>
            <a:pPr algn="ct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solidFill>
                  <a:srgbClr val="99FFCC"/>
                </a:solidFill>
              </a:rPr>
              <a:t>Ποτέ </a:t>
            </a:r>
            <a:r>
              <a:rPr lang="en-GB" b="1" dirty="0" smtClean="0">
                <a:solidFill>
                  <a:srgbClr val="99FFCC"/>
                </a:solidFill>
              </a:rPr>
              <a:t> </a:t>
            </a:r>
            <a:r>
              <a:rPr lang="en-GB" b="1" dirty="0" err="1" smtClean="0">
                <a:solidFill>
                  <a:srgbClr val="99FFCC"/>
                </a:solidFill>
              </a:rPr>
              <a:t>αυτόνομη</a:t>
            </a:r>
            <a:r>
              <a:rPr lang="en-GB" b="1" dirty="0" smtClean="0">
                <a:solidFill>
                  <a:srgbClr val="99FFCC"/>
                </a:solidFill>
              </a:rPr>
              <a:t> </a:t>
            </a:r>
            <a:r>
              <a:rPr lang="en-GB" b="1" dirty="0" err="1" smtClean="0">
                <a:solidFill>
                  <a:srgbClr val="99FFCC"/>
                </a:solidFill>
              </a:rPr>
              <a:t>από</a:t>
            </a:r>
            <a:r>
              <a:rPr lang="en-GB" b="1" dirty="0" smtClean="0">
                <a:solidFill>
                  <a:srgbClr val="99FFCC"/>
                </a:solidFill>
              </a:rPr>
              <a:t> </a:t>
            </a:r>
            <a:r>
              <a:rPr lang="en-GB" b="1" dirty="0" err="1" smtClean="0">
                <a:solidFill>
                  <a:srgbClr val="99FFCC"/>
                </a:solidFill>
              </a:rPr>
              <a:t>σημασιολογική</a:t>
            </a:r>
            <a:endParaRPr lang="en-GB" b="1" dirty="0" smtClean="0">
              <a:solidFill>
                <a:srgbClr val="99FFCC"/>
              </a:solidFill>
            </a:endParaRPr>
          </a:p>
          <a:p>
            <a:pPr algn="ct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smtClean="0">
                <a:solidFill>
                  <a:srgbClr val="99FFCC"/>
                </a:solidFill>
              </a:rPr>
              <a:t>(</a:t>
            </a:r>
            <a:r>
              <a:rPr lang="en-GB" sz="2800" b="1" dirty="0" err="1" smtClean="0">
                <a:solidFill>
                  <a:srgbClr val="99FFCC"/>
                </a:solidFill>
              </a:rPr>
              <a:t>δηλ</a:t>
            </a:r>
            <a:r>
              <a:rPr lang="en-GB" sz="2800" b="1" dirty="0" smtClean="0">
                <a:solidFill>
                  <a:srgbClr val="99FFCC"/>
                </a:solidFill>
              </a:rPr>
              <a:t>. </a:t>
            </a:r>
            <a:r>
              <a:rPr lang="en-GB" sz="2800" b="1" dirty="0" err="1" smtClean="0">
                <a:solidFill>
                  <a:srgbClr val="99FFCC"/>
                </a:solidFill>
              </a:rPr>
              <a:t>από</a:t>
            </a:r>
            <a:r>
              <a:rPr lang="en-GB" sz="2800" b="1" dirty="0" smtClean="0">
                <a:solidFill>
                  <a:srgbClr val="99FFCC"/>
                </a:solidFill>
              </a:rPr>
              <a:t> </a:t>
            </a:r>
            <a:r>
              <a:rPr lang="en-GB" sz="2800" b="1" dirty="0" err="1" smtClean="0">
                <a:solidFill>
                  <a:srgbClr val="99FFCC"/>
                </a:solidFill>
              </a:rPr>
              <a:t>μάθηση</a:t>
            </a:r>
            <a:r>
              <a:rPr lang="en-GB" sz="2800" b="1" dirty="0" smtClean="0">
                <a:solidFill>
                  <a:srgbClr val="99FFCC"/>
                </a:solidFill>
              </a:rPr>
              <a:t> </a:t>
            </a:r>
            <a:r>
              <a:rPr lang="en-GB" sz="2800" b="1" dirty="0" err="1" smtClean="0">
                <a:solidFill>
                  <a:srgbClr val="99FFCC"/>
                </a:solidFill>
              </a:rPr>
              <a:t>λέξεων</a:t>
            </a:r>
            <a:r>
              <a:rPr lang="en-GB" sz="2800" b="1" dirty="0" smtClean="0">
                <a:solidFill>
                  <a:srgbClr val="99FFCC"/>
                </a:solidFill>
              </a:rPr>
              <a:t>).</a:t>
            </a:r>
            <a:endParaRPr lang="el-GR" sz="2800" b="1" dirty="0" smtClean="0">
              <a:solidFill>
                <a:srgbClr val="99FFCC"/>
              </a:solidFill>
            </a:endParaRPr>
          </a:p>
          <a:p>
            <a:pPr algn="ct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solidFill>
                  <a:srgbClr val="99FFCC"/>
                </a:solidFill>
              </a:rPr>
              <a:t>Με άλλα λόγια, </a:t>
            </a:r>
          </a:p>
          <a:p>
            <a:pPr algn="ct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solidFill>
                  <a:srgbClr val="99FFCC"/>
                </a:solidFill>
              </a:rPr>
              <a:t>το παιδί δεν μαθαίνει ξεχωριστά τους ήχους από νοήματα κλπ.</a:t>
            </a:r>
            <a:endParaRPr lang="en-GB" sz="2800" b="1" dirty="0" smtClean="0">
              <a:solidFill>
                <a:srgbClr val="99FFCC"/>
              </a:solidFill>
            </a:endParaRPr>
          </a:p>
          <a:p>
            <a:pPr algn="ct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b="1" dirty="0" smtClean="0"/>
          </a:p>
          <a:p>
            <a:pPr algn="ct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solidFill>
                  <a:srgbClr val="99FFCC"/>
                </a:solidFill>
              </a:rPr>
              <a:t>Ωστόσο</a:t>
            </a:r>
            <a:r>
              <a:rPr lang="en-GB" b="1" dirty="0" smtClean="0"/>
              <a:t>,   </a:t>
            </a:r>
          </a:p>
          <a:p>
            <a:pPr algn="ct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smtClean="0"/>
              <a:t>η </a:t>
            </a:r>
            <a:r>
              <a:rPr lang="en-GB" b="1" dirty="0" err="1" smtClean="0"/>
              <a:t>κατάτμηση</a:t>
            </a:r>
            <a:r>
              <a:rPr lang="en-GB" b="1" dirty="0" smtClean="0"/>
              <a:t> </a:t>
            </a:r>
            <a:r>
              <a:rPr lang="en-GB" b="1" dirty="0" err="1" smtClean="0"/>
              <a:t>της</a:t>
            </a:r>
            <a:r>
              <a:rPr lang="en-GB" b="1" dirty="0" smtClean="0"/>
              <a:t> </a:t>
            </a:r>
            <a:r>
              <a:rPr lang="en-GB" b="1" dirty="0" err="1" smtClean="0"/>
              <a:t>γλώσσας</a:t>
            </a:r>
            <a:r>
              <a:rPr lang="en-GB" b="1" dirty="0" smtClean="0"/>
              <a:t> </a:t>
            </a:r>
            <a:r>
              <a:rPr lang="en-GB" b="1" dirty="0" err="1" smtClean="0"/>
              <a:t>σε</a:t>
            </a:r>
            <a:r>
              <a:rPr lang="en-GB" b="1" dirty="0" smtClean="0"/>
              <a:t> </a:t>
            </a:r>
            <a:r>
              <a:rPr lang="en-GB" b="1" dirty="0" err="1" smtClean="0"/>
              <a:t>επίπεδα</a:t>
            </a:r>
            <a:r>
              <a:rPr lang="el-GR" b="1" dirty="0" smtClean="0"/>
              <a:t> </a:t>
            </a:r>
            <a:r>
              <a:rPr lang="en-GB" b="1" dirty="0" err="1" smtClean="0"/>
              <a:t>χρήσιμη</a:t>
            </a:r>
            <a:r>
              <a:rPr lang="en-GB" b="1" dirty="0" smtClean="0"/>
              <a:t> </a:t>
            </a:r>
            <a:r>
              <a:rPr lang="en-GB" b="1" dirty="0" err="1" smtClean="0"/>
              <a:t>πάντα</a:t>
            </a:r>
            <a:endParaRPr lang="el-GR" b="1" dirty="0" smtClean="0"/>
          </a:p>
          <a:p>
            <a:pPr algn="ct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t>για επιστημονική μελέτη και της  γλωσσικής ανάπτυξης</a:t>
            </a:r>
            <a:r>
              <a:rPr lang="en-GB" b="1" dirty="0" smtClean="0"/>
              <a:t>.</a:t>
            </a:r>
          </a:p>
          <a:p>
            <a:pPr algn="ct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b="1" dirty="0" smtClean="0"/>
          </a:p>
          <a:p>
            <a:pP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1" dirty="0" smtClean="0"/>
          </a:p>
          <a:p>
            <a:pPr eaLnBrk="1" hangingPunct="1">
              <a:spcBef>
                <a:spcPts val="700"/>
              </a:spcBef>
              <a:buSzPct val="103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1F632A21-EAA5-403E-B6EE-EEF2CB98DA76}" type="slidenum">
              <a:rPr lang="el-GR" altLang="el-GR" sz="1200">
                <a:latin typeface="Arial" panose="020B0604020202020204" pitchFamily="34" charset="0"/>
              </a:rPr>
              <a:pPr>
                <a:spcBef>
                  <a:spcPct val="0"/>
                </a:spcBef>
                <a:buClrTx/>
                <a:buSzTx/>
                <a:buFontTx/>
                <a:buNone/>
              </a:pPr>
              <a:t>40</a:t>
            </a:fld>
            <a:endParaRPr lang="el-GR" altLang="el-GR" sz="1200">
              <a:latin typeface="Arial" panose="020B0604020202020204" pitchFamily="34" charset="0"/>
            </a:endParaRPr>
          </a:p>
        </p:txBody>
      </p:sp>
      <p:sp>
        <p:nvSpPr>
          <p:cNvPr id="31745" name="Rectangle 1"/>
          <p:cNvSpPr>
            <a:spLocks noGrp="1" noRot="1" noChangeArrowheads="1"/>
          </p:cNvSpPr>
          <p:nvPr>
            <p:ph type="title"/>
          </p:nvPr>
        </p:nvSpPr>
        <p:spPr>
          <a:xfrm>
            <a:off x="457200" y="357188"/>
            <a:ext cx="8232775" cy="979487"/>
          </a:xfrm>
        </p:spPr>
        <p:txBody>
          <a:bodyPr lIns="90000" tIns="46800" rIns="90000" bIns="46800"/>
          <a:lstStyle/>
          <a:p>
            <a:pPr eaLnBrk="1" hangingPunct="1">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2800" b="0" smtClean="0"/>
              <a:t/>
            </a:r>
            <a:br>
              <a:rPr lang="en-GB" altLang="el-GR" sz="2800" b="0" smtClean="0"/>
            </a:br>
            <a:r>
              <a:rPr lang="en-GB" altLang="el-GR" sz="3200" smtClean="0">
                <a:solidFill>
                  <a:srgbClr val="FFFF00"/>
                </a:solidFill>
              </a:rPr>
              <a:t>Αντίστροφη τάση αργότερα μερικές φορές, </a:t>
            </a:r>
            <a:br>
              <a:rPr lang="en-GB" altLang="el-GR" sz="3200" smtClean="0">
                <a:solidFill>
                  <a:srgbClr val="FFFF00"/>
                </a:solidFill>
              </a:rPr>
            </a:br>
            <a:r>
              <a:rPr lang="en-GB" altLang="el-GR" sz="3200" smtClean="0">
                <a:solidFill>
                  <a:srgbClr val="FFFF00"/>
                </a:solidFill>
              </a:rPr>
              <a:t>δηλ. επιμήκυνση λέξης σε μεγαλύτερες ηλικίες</a:t>
            </a:r>
            <a:r>
              <a:rPr lang="en-GB" altLang="el-GR" sz="3200" smtClean="0">
                <a:solidFill>
                  <a:srgbClr val="45C984"/>
                </a:solidFill>
              </a:rPr>
              <a:t/>
            </a:r>
            <a:br>
              <a:rPr lang="en-GB" altLang="el-GR" sz="3200" smtClean="0">
                <a:solidFill>
                  <a:srgbClr val="45C984"/>
                </a:solidFill>
              </a:rPr>
            </a:br>
            <a:endParaRPr lang="en-GB" altLang="el-GR" sz="3200" smtClean="0">
              <a:solidFill>
                <a:srgbClr val="45C984"/>
              </a:solidFill>
            </a:endParaRPr>
          </a:p>
        </p:txBody>
      </p:sp>
      <p:sp>
        <p:nvSpPr>
          <p:cNvPr id="31746" name="Rectangle 2"/>
          <p:cNvSpPr>
            <a:spLocks noGrp="1" noChangeArrowheads="1"/>
          </p:cNvSpPr>
          <p:nvPr>
            <p:ph type="body" idx="1"/>
          </p:nvPr>
        </p:nvSpPr>
        <p:spPr>
          <a:xfrm>
            <a:off x="457200" y="1600200"/>
            <a:ext cx="8232775" cy="4529138"/>
          </a:xfrm>
        </p:spPr>
        <p:txBody>
          <a:bodyPr lIns="90000" tIns="46800" rIns="90000" bIns="46800"/>
          <a:lstStyle/>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sz="2800" i="1" dirty="0" smtClean="0"/>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i="1" dirty="0" err="1" smtClean="0"/>
              <a:t>τρακατατρόμαξε</a:t>
            </a:r>
            <a:r>
              <a:rPr lang="en-GB" sz="2800" b="1" i="1" dirty="0" smtClean="0"/>
              <a:t> </a:t>
            </a:r>
            <a:r>
              <a:rPr lang="en-GB" sz="2800" b="1" dirty="0" smtClean="0"/>
              <a:t>(=</a:t>
            </a:r>
            <a:r>
              <a:rPr lang="el-GR" sz="2800" b="1" dirty="0" smtClean="0"/>
              <a:t> </a:t>
            </a:r>
            <a:r>
              <a:rPr lang="en-GB" sz="2800" b="1" dirty="0" err="1" smtClean="0"/>
              <a:t>κατατρόμαξε</a:t>
            </a:r>
            <a:r>
              <a:rPr lang="en-GB" sz="2800" b="1" dirty="0" smtClean="0"/>
              <a:t>)</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i="1" dirty="0" err="1" smtClean="0"/>
              <a:t>σασαλάμι</a:t>
            </a:r>
            <a:r>
              <a:rPr lang="en-GB" sz="2800" b="1" i="1" dirty="0" smtClean="0"/>
              <a:t>  </a:t>
            </a:r>
            <a:r>
              <a:rPr lang="en-GB" sz="2800" b="1" dirty="0" smtClean="0"/>
              <a:t>(=</a:t>
            </a:r>
            <a:r>
              <a:rPr lang="el-GR" sz="2800" b="1" dirty="0" smtClean="0"/>
              <a:t> </a:t>
            </a:r>
            <a:r>
              <a:rPr lang="en-GB" sz="2800" b="1" dirty="0" err="1" smtClean="0"/>
              <a:t>σαλάμι</a:t>
            </a:r>
            <a:r>
              <a:rPr lang="en-GB" sz="2800" b="1" dirty="0" smtClean="0"/>
              <a:t>)</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i="1" dirty="0" err="1" smtClean="0"/>
              <a:t>κακουραζόμουνα</a:t>
            </a:r>
            <a:r>
              <a:rPr lang="en-GB" sz="2800" b="1" i="1" dirty="0" smtClean="0"/>
              <a:t> </a:t>
            </a:r>
            <a:r>
              <a:rPr lang="en-GB" sz="2800" b="1" dirty="0" smtClean="0"/>
              <a:t>(=</a:t>
            </a:r>
            <a:r>
              <a:rPr lang="el-GR" sz="2800" b="1" dirty="0" smtClean="0"/>
              <a:t> </a:t>
            </a:r>
            <a:r>
              <a:rPr lang="en-GB" sz="2800" b="1" dirty="0" err="1" smtClean="0"/>
              <a:t>κουραζόμουνα</a:t>
            </a:r>
            <a:r>
              <a:rPr lang="en-GB" sz="2800" b="1" dirty="0" smtClean="0"/>
              <a:t>)</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i="1" dirty="0" err="1" smtClean="0"/>
              <a:t>χελουρούλι</a:t>
            </a:r>
            <a:r>
              <a:rPr lang="en-GB" sz="2800" b="1" i="1" dirty="0" smtClean="0"/>
              <a:t> </a:t>
            </a:r>
            <a:r>
              <a:rPr lang="en-GB" sz="2800" b="1" dirty="0" smtClean="0"/>
              <a:t>(=</a:t>
            </a:r>
            <a:r>
              <a:rPr lang="el-GR" sz="2800" b="1" dirty="0" smtClean="0"/>
              <a:t> </a:t>
            </a:r>
            <a:r>
              <a:rPr lang="en-GB" sz="2800" b="1" dirty="0" err="1" smtClean="0"/>
              <a:t>χερούλι</a:t>
            </a:r>
            <a:r>
              <a:rPr lang="en-GB" sz="2800" b="1" dirty="0" smtClean="0"/>
              <a:t>)</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i="1" dirty="0" err="1" smtClean="0"/>
              <a:t>προπυροβολισμός</a:t>
            </a:r>
            <a:r>
              <a:rPr lang="en-GB" sz="2800" b="1" i="1" dirty="0" smtClean="0"/>
              <a:t> </a:t>
            </a:r>
            <a:r>
              <a:rPr lang="en-GB" sz="2800" b="1" dirty="0" smtClean="0"/>
              <a:t>(=</a:t>
            </a:r>
            <a:r>
              <a:rPr lang="el-GR" sz="2800" b="1" dirty="0" smtClean="0"/>
              <a:t> </a:t>
            </a:r>
            <a:r>
              <a:rPr lang="en-GB" sz="2800" b="1" dirty="0" err="1" smtClean="0"/>
              <a:t>πυροβολισμός</a:t>
            </a:r>
            <a:r>
              <a:rPr lang="en-GB" sz="2800" b="1" dirty="0" smtClean="0"/>
              <a:t>)</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i="1" dirty="0" err="1"/>
              <a:t>π</a:t>
            </a:r>
            <a:r>
              <a:rPr lang="el-GR" sz="2800" b="1" i="1" dirty="0" err="1" smtClean="0"/>
              <a:t>ασπαταλεύοντας</a:t>
            </a:r>
            <a:r>
              <a:rPr lang="el-GR" sz="2800" b="1" i="1" dirty="0" smtClean="0"/>
              <a:t> </a:t>
            </a:r>
            <a:r>
              <a:rPr lang="en-GB" sz="2800" b="1" dirty="0" smtClean="0"/>
              <a:t>(=</a:t>
            </a:r>
            <a:r>
              <a:rPr lang="el-GR" sz="2800" b="1" dirty="0" smtClean="0"/>
              <a:t> πασπατεύοντας</a:t>
            </a:r>
            <a:r>
              <a:rPr lang="en-GB" sz="2800" b="1" dirty="0" smtClean="0"/>
              <a:t>) </a:t>
            </a:r>
          </a:p>
          <a:p>
            <a:pPr eaLnBrk="1" hangingPunct="1">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i="1" dirty="0" smtClean="0"/>
          </a:p>
          <a:p>
            <a:pPr eaLnBrk="1" hangingPunct="1">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i="1" dirty="0" smtClean="0"/>
          </a:p>
        </p:txBody>
      </p:sp>
      <p:sp>
        <p:nvSpPr>
          <p:cNvPr id="88069" name="Text Box 3"/>
          <p:cNvSpPr txBox="1">
            <a:spLocks noChangeArrowheads="1"/>
          </p:cNvSpPr>
          <p:nvPr/>
        </p:nvSpPr>
        <p:spPr bwMode="auto">
          <a:xfrm>
            <a:off x="5076825" y="1989138"/>
            <a:ext cx="34559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lnSpc>
                <a:spcPct val="92000"/>
              </a:lnSpc>
              <a:spcBef>
                <a:spcPct val="0"/>
              </a:spcBef>
              <a:buClr>
                <a:srgbClr val="FFFFFF"/>
              </a:buClr>
              <a:buSzPct val="100000"/>
              <a:buFont typeface="Arial" panose="020B0604020202020204" pitchFamily="34" charset="0"/>
              <a:buNone/>
            </a:pPr>
            <a:endParaRPr lang="el-GR" altLang="el-GR" sz="1800">
              <a:solidFill>
                <a:schemeClr val="bg1"/>
              </a:solidFill>
              <a:latin typeface="Arial" panose="020B0604020202020204" pitchFamily="34"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81D51315-5564-46F1-A814-1A9C4D9BABA5}" type="slidenum">
              <a:rPr lang="el-GR" altLang="el-GR" sz="1200">
                <a:latin typeface="Arial" panose="020B0604020202020204" pitchFamily="34" charset="0"/>
              </a:rPr>
              <a:pPr>
                <a:spcBef>
                  <a:spcPct val="0"/>
                </a:spcBef>
                <a:buClrTx/>
                <a:buSzTx/>
                <a:buFontTx/>
                <a:buNone/>
              </a:pPr>
              <a:t>41</a:t>
            </a:fld>
            <a:endParaRPr lang="el-GR" altLang="el-GR" sz="1200">
              <a:latin typeface="Arial" panose="020B0604020202020204" pitchFamily="34" charset="0"/>
            </a:endParaRPr>
          </a:p>
        </p:txBody>
      </p:sp>
      <p:sp>
        <p:nvSpPr>
          <p:cNvPr id="32769" name="Rectangle 1"/>
          <p:cNvSpPr>
            <a:spLocks noGrp="1" noRot="1" noChangeArrowheads="1"/>
          </p:cNvSpPr>
          <p:nvPr>
            <p:ph type="title"/>
          </p:nvPr>
        </p:nvSpPr>
        <p:spPr>
          <a:xfrm>
            <a:off x="0" y="-295275"/>
            <a:ext cx="9144000" cy="2289175"/>
          </a:xfrm>
        </p:spPr>
        <p:txBody>
          <a:bodyPr lIns="90000" tIns="46800" rIns="90000" bIns="46800"/>
          <a:lstStyle/>
          <a:p>
            <a:pPr eaLnBrk="1" hangingPunct="1">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2400" b="0" smtClean="0"/>
              <a:t/>
            </a:r>
            <a:br>
              <a:rPr lang="en-GB" altLang="el-GR" sz="2400" b="0" smtClean="0"/>
            </a:br>
            <a:r>
              <a:rPr lang="en-GB" altLang="el-GR" sz="2800" smtClean="0">
                <a:solidFill>
                  <a:srgbClr val="FFFF00"/>
                </a:solidFill>
              </a:rPr>
              <a:t/>
            </a:r>
            <a:br>
              <a:rPr lang="en-GB" altLang="el-GR" sz="2800" smtClean="0">
                <a:solidFill>
                  <a:srgbClr val="FFFF00"/>
                </a:solidFill>
              </a:rPr>
            </a:br>
            <a:r>
              <a:rPr lang="en-GB" altLang="el-GR" sz="2800" smtClean="0">
                <a:solidFill>
                  <a:srgbClr val="FFFF00"/>
                </a:solidFill>
              </a:rPr>
              <a:t>Συλλαβική δομή</a:t>
            </a:r>
            <a:r>
              <a:rPr lang="el-GR" altLang="el-GR" sz="2800" smtClean="0">
                <a:solidFill>
                  <a:srgbClr val="FFFF00"/>
                </a:solidFill>
              </a:rPr>
              <a:t>: </a:t>
            </a:r>
            <a:r>
              <a:rPr lang="en-GB" altLang="el-GR" sz="2800" smtClean="0">
                <a:solidFill>
                  <a:srgbClr val="FFFF00"/>
                </a:solidFill>
              </a:rPr>
              <a:t>προτίμηση απλής ανοιχτής Σ</a:t>
            </a:r>
            <a:r>
              <a:rPr lang="el-GR" altLang="el-GR" sz="2800" smtClean="0">
                <a:solidFill>
                  <a:srgbClr val="FFFF00"/>
                </a:solidFill>
              </a:rPr>
              <a:t>ύμφωνο</a:t>
            </a:r>
            <a:r>
              <a:rPr lang="en-GB" altLang="el-GR" sz="2800" smtClean="0">
                <a:solidFill>
                  <a:srgbClr val="FFFF00"/>
                </a:solidFill>
              </a:rPr>
              <a:t>-Φ</a:t>
            </a:r>
            <a:r>
              <a:rPr lang="el-GR" altLang="el-GR" sz="2800" smtClean="0">
                <a:solidFill>
                  <a:srgbClr val="FFFF00"/>
                </a:solidFill>
              </a:rPr>
              <a:t>ωνήεν</a:t>
            </a:r>
            <a:r>
              <a:rPr lang="en-GB" altLang="el-GR" sz="2800" smtClean="0">
                <a:solidFill>
                  <a:srgbClr val="FFFF00"/>
                </a:solidFill>
              </a:rPr>
              <a:t/>
            </a:r>
            <a:br>
              <a:rPr lang="en-GB" altLang="el-GR" sz="2800" smtClean="0">
                <a:solidFill>
                  <a:srgbClr val="FFFF00"/>
                </a:solidFill>
              </a:rPr>
            </a:br>
            <a:r>
              <a:rPr lang="en-GB" altLang="el-GR" sz="2800" smtClean="0">
                <a:solidFill>
                  <a:srgbClr val="FFFF00"/>
                </a:solidFill>
              </a:rPr>
              <a:t>Παράλειψη φωνημάτων για απλοποίηση συμφωνικών συμπλεγμάτων:</a:t>
            </a:r>
            <a:r>
              <a:rPr lang="en-GB" altLang="el-GR" sz="2800" b="0" smtClean="0"/>
              <a:t/>
            </a:r>
            <a:br>
              <a:rPr lang="en-GB" altLang="el-GR" sz="2800" b="0" smtClean="0"/>
            </a:br>
            <a:endParaRPr lang="en-GB" altLang="el-GR" sz="2800" b="0" smtClean="0"/>
          </a:p>
        </p:txBody>
      </p:sp>
      <p:sp>
        <p:nvSpPr>
          <p:cNvPr id="32770" name="Text Box 2"/>
          <p:cNvSpPr txBox="1">
            <a:spLocks noChangeArrowheads="1"/>
          </p:cNvSpPr>
          <p:nvPr/>
        </p:nvSpPr>
        <p:spPr bwMode="auto">
          <a:xfrm>
            <a:off x="250825" y="1916113"/>
            <a:ext cx="4327525" cy="4941887"/>
          </a:xfrm>
          <a:prstGeom prst="rect">
            <a:avLst/>
          </a:prstGeom>
          <a:noFill/>
          <a:ln w="9525">
            <a:noFill/>
            <a:round/>
            <a:headEnd/>
            <a:tailEnd/>
          </a:ln>
          <a:effectLst/>
        </p:spPr>
        <p:txBody>
          <a:bodyPr lIns="90000" tIns="46800" rIns="90000" bIns="46800"/>
          <a:lstStyle/>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l-GR" sz="2400" b="1" i="1" dirty="0">
                <a:solidFill>
                  <a:srgbClr val="FFFFFF"/>
                </a:solidFill>
                <a:effectLst>
                  <a:outerShdw blurRad="38100" dist="38100" dir="2700000" algn="tl">
                    <a:srgbClr val="000000"/>
                  </a:outerShdw>
                </a:effectLst>
                <a:latin typeface="Garamond" pitchFamily="16" charset="0"/>
              </a:rPr>
              <a:t>κ</a:t>
            </a:r>
            <a:r>
              <a:rPr lang="en-GB" sz="2400" b="1" i="1" dirty="0" err="1">
                <a:solidFill>
                  <a:srgbClr val="FFFFFF"/>
                </a:solidFill>
                <a:effectLst>
                  <a:outerShdw blurRad="38100" dist="38100" dir="2700000" algn="tl">
                    <a:srgbClr val="000000"/>
                  </a:outerShdw>
                </a:effectLst>
                <a:latin typeface="Garamond" pitchFamily="16" charset="0"/>
              </a:rPr>
              <a:t>ουκλό</a:t>
            </a:r>
            <a:r>
              <a:rPr lang="el-GR" sz="2400" b="1" i="1" dirty="0">
                <a:solidFill>
                  <a:srgbClr val="FFFFFF"/>
                </a:solidFill>
                <a:effectLst>
                  <a:outerShdw blurRad="38100" dist="38100" dir="2700000" algn="tl">
                    <a:srgbClr val="000000"/>
                  </a:outerShdw>
                </a:effectLst>
                <a:latin typeface="Garamond" pitchFamily="16" charset="0"/>
              </a:rPr>
              <a:t>(σ)</a:t>
            </a:r>
            <a:r>
              <a:rPr lang="en-GB" sz="2400" b="1" i="1" dirty="0" err="1">
                <a:solidFill>
                  <a:srgbClr val="FFFFFF"/>
                </a:solidFill>
                <a:effectLst>
                  <a:outerShdw blurRad="38100" dist="38100" dir="2700000" algn="tl">
                    <a:srgbClr val="000000"/>
                  </a:outerShdw>
                </a:effectLst>
                <a:latin typeface="Garamond" pitchFamily="16" charset="0"/>
              </a:rPr>
              <a:t>πιτο</a:t>
            </a:r>
            <a:endParaRPr lang="el-GR"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i="1" dirty="0">
                <a:solidFill>
                  <a:srgbClr val="FFFFFF"/>
                </a:solidFill>
                <a:effectLst>
                  <a:outerShdw blurRad="38100" dist="38100" dir="2700000" algn="tl">
                    <a:srgbClr val="000000"/>
                  </a:outerShdw>
                </a:effectLst>
                <a:latin typeface="Garamond" pitchFamily="16" charset="0"/>
              </a:rPr>
              <a:t>(</a:t>
            </a:r>
            <a:r>
              <a:rPr lang="en-GB" sz="2400" b="1" i="1" dirty="0">
                <a:solidFill>
                  <a:srgbClr val="FFFFFF"/>
                </a:solidFill>
                <a:effectLst>
                  <a:outerShdw blurRad="38100" dist="38100" dir="2700000" algn="tl">
                    <a:srgbClr val="000000"/>
                  </a:outerShdw>
                </a:effectLst>
                <a:latin typeface="Garamond" pitchFamily="16" charset="0"/>
              </a:rPr>
              <a:t>σ)</a:t>
            </a:r>
            <a:r>
              <a:rPr lang="en-GB" sz="2400" b="1" i="1" dirty="0" err="1">
                <a:solidFill>
                  <a:srgbClr val="FFFFFF"/>
                </a:solidFill>
                <a:effectLst>
                  <a:outerShdw blurRad="38100" dist="38100" dir="2700000" algn="tl">
                    <a:srgbClr val="000000"/>
                  </a:outerShdw>
                </a:effectLst>
                <a:latin typeface="Garamond" pitchFamily="16" charset="0"/>
              </a:rPr>
              <a:t>πίτι</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err="1">
                <a:solidFill>
                  <a:srgbClr val="FFFFFF"/>
                </a:solidFill>
                <a:effectLst>
                  <a:outerShdw blurRad="38100" dist="38100" dir="2700000" algn="tl">
                    <a:srgbClr val="000000"/>
                  </a:outerShdw>
                </a:effectLst>
                <a:latin typeface="Garamond" pitchFamily="16" charset="0"/>
              </a:rPr>
              <a:t>απίδια</a:t>
            </a:r>
            <a:r>
              <a:rPr lang="en-GB" sz="2400" b="1" i="1" dirty="0">
                <a:solidFill>
                  <a:srgbClr val="FFFFFF"/>
                </a:solidFill>
                <a:effectLst>
                  <a:outerShdw blurRad="38100" dist="38100" dir="2700000" algn="tl">
                    <a:srgbClr val="000000"/>
                  </a:outerShdw>
                </a:effectLst>
                <a:latin typeface="Garamond" pitchFamily="16" charset="0"/>
              </a:rPr>
              <a:t> </a:t>
            </a:r>
            <a:r>
              <a:rPr lang="el-GR" sz="2400" b="1" dirty="0">
                <a:solidFill>
                  <a:srgbClr val="FFFFFF"/>
                </a:solidFill>
                <a:effectLst>
                  <a:outerShdw blurRad="38100" dist="38100" dir="2700000" algn="tl">
                    <a:srgbClr val="000000"/>
                  </a:outerShdw>
                </a:effectLst>
                <a:latin typeface="Garamond" pitchFamily="16" charset="0"/>
              </a:rPr>
              <a:t>(</a:t>
            </a:r>
            <a:r>
              <a:rPr lang="en-GB" sz="2400" b="1" dirty="0" err="1">
                <a:solidFill>
                  <a:srgbClr val="FFFFFF"/>
                </a:solidFill>
                <a:effectLst>
                  <a:outerShdw blurRad="38100" dist="38100" dir="2700000" algn="tl">
                    <a:srgbClr val="000000"/>
                  </a:outerShdw>
                </a:effectLst>
                <a:latin typeface="Garamond" pitchFamily="16" charset="0"/>
              </a:rPr>
              <a:t>σκουπίδια</a:t>
            </a:r>
            <a:r>
              <a:rPr lang="en-GB" sz="2400" b="1" dirty="0">
                <a:solidFill>
                  <a:srgbClr val="FFFFFF"/>
                </a:solidFill>
                <a:effectLst>
                  <a:outerShdw blurRad="38100" dist="38100" dir="2700000" algn="tl">
                    <a:srgbClr val="000000"/>
                  </a:outerShdw>
                </a:effectLst>
                <a:latin typeface="Garamond" pitchFamily="16" charset="0"/>
              </a:rPr>
              <a:t>)</a:t>
            </a: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a:solidFill>
                  <a:srgbClr val="FFFFFF"/>
                </a:solidFill>
                <a:effectLst>
                  <a:outerShdw blurRad="38100" dist="38100" dir="2700000" algn="tl">
                    <a:srgbClr val="000000"/>
                  </a:outerShdw>
                </a:effectLst>
                <a:latin typeface="Garamond" pitchFamily="16" charset="0"/>
              </a:rPr>
              <a:t>(σ)</a:t>
            </a:r>
            <a:r>
              <a:rPr lang="en-GB" sz="2400" b="1" i="1" dirty="0" err="1">
                <a:solidFill>
                  <a:srgbClr val="FFFFFF"/>
                </a:solidFill>
                <a:effectLst>
                  <a:outerShdw blurRad="38100" dist="38100" dir="2700000" algn="tl">
                    <a:srgbClr val="000000"/>
                  </a:outerShdw>
                </a:effectLst>
                <a:latin typeface="Garamond" pitchFamily="16" charset="0"/>
              </a:rPr>
              <a:t>κοτώσω</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err="1">
                <a:solidFill>
                  <a:srgbClr val="FFFFFF"/>
                </a:solidFill>
                <a:effectLst>
                  <a:outerShdw blurRad="38100" dist="38100" dir="2700000" algn="tl">
                    <a:srgbClr val="000000"/>
                  </a:outerShdw>
                </a:effectLst>
                <a:latin typeface="Garamond" pitchFamily="16" charset="0"/>
              </a:rPr>
              <a:t>φου</a:t>
            </a:r>
            <a:r>
              <a:rPr lang="en-GB" sz="2400" b="1" i="1" dirty="0">
                <a:solidFill>
                  <a:srgbClr val="FFFFFF"/>
                </a:solidFill>
                <a:effectLst>
                  <a:outerShdw blurRad="38100" dist="38100" dir="2700000" algn="tl">
                    <a:srgbClr val="000000"/>
                  </a:outerShdw>
                </a:effectLst>
                <a:latin typeface="Garamond" pitchFamily="16" charset="0"/>
              </a:rPr>
              <a:t>(σ)</a:t>
            </a:r>
            <a:r>
              <a:rPr lang="en-GB" sz="2400" b="1" i="1" dirty="0" err="1">
                <a:solidFill>
                  <a:srgbClr val="FFFFFF"/>
                </a:solidFill>
                <a:effectLst>
                  <a:outerShdw blurRad="38100" dist="38100" dir="2700000" algn="tl">
                    <a:srgbClr val="000000"/>
                  </a:outerShdw>
                </a:effectLst>
                <a:latin typeface="Garamond" pitchFamily="16" charset="0"/>
              </a:rPr>
              <a:t>τάνι</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err="1">
                <a:solidFill>
                  <a:srgbClr val="FFFFFF"/>
                </a:solidFill>
                <a:effectLst>
                  <a:outerShdw blurRad="38100" dist="38100" dir="2700000" algn="tl">
                    <a:srgbClr val="000000"/>
                  </a:outerShdw>
                </a:effectLst>
                <a:latin typeface="Garamond" pitchFamily="16" charset="0"/>
              </a:rPr>
              <a:t>σουβ</a:t>
            </a:r>
            <a:r>
              <a:rPr lang="en-GB" sz="2400" b="1" i="1" dirty="0">
                <a:solidFill>
                  <a:srgbClr val="FFFFFF"/>
                </a:solidFill>
                <a:effectLst>
                  <a:outerShdw blurRad="38100" dist="38100" dir="2700000" algn="tl">
                    <a:srgbClr val="000000"/>
                  </a:outerShdw>
                </a:effectLst>
                <a:latin typeface="Garamond" pitchFamily="16" charset="0"/>
              </a:rPr>
              <a:t>(λ)</a:t>
            </a:r>
            <a:r>
              <a:rPr lang="en-GB" sz="2400" b="1" i="1" dirty="0" err="1">
                <a:solidFill>
                  <a:srgbClr val="FFFFFF"/>
                </a:solidFill>
                <a:effectLst>
                  <a:outerShdw blurRad="38100" dist="38100" dir="2700000" algn="tl">
                    <a:srgbClr val="000000"/>
                  </a:outerShdw>
                </a:effectLst>
                <a:latin typeface="Garamond" pitchFamily="16" charset="0"/>
              </a:rPr>
              <a:t>ίσουνε</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err="1">
                <a:solidFill>
                  <a:srgbClr val="FFFFFF"/>
                </a:solidFill>
                <a:effectLst>
                  <a:outerShdw blurRad="38100" dist="38100" dir="2700000" algn="tl">
                    <a:srgbClr val="000000"/>
                  </a:outerShdw>
                </a:effectLst>
                <a:latin typeface="Garamond" pitchFamily="16" charset="0"/>
              </a:rPr>
              <a:t>λε</a:t>
            </a:r>
            <a:r>
              <a:rPr lang="en-GB" sz="2400" b="1" i="1" dirty="0">
                <a:solidFill>
                  <a:srgbClr val="FFFFFF"/>
                </a:solidFill>
                <a:effectLst>
                  <a:outerShdw blurRad="38100" dist="38100" dir="2700000" algn="tl">
                    <a:srgbClr val="000000"/>
                  </a:outerShdw>
                </a:effectLst>
                <a:latin typeface="Garamond" pitchFamily="16" charset="0"/>
              </a:rPr>
              <a:t>(π)</a:t>
            </a:r>
            <a:r>
              <a:rPr lang="en-GB" sz="2400" b="1" i="1" dirty="0" err="1">
                <a:solidFill>
                  <a:srgbClr val="FFFFFF"/>
                </a:solidFill>
                <a:effectLst>
                  <a:outerShdw blurRad="38100" dist="38100" dir="2700000" algn="tl">
                    <a:srgbClr val="000000"/>
                  </a:outerShdw>
                </a:effectLst>
                <a:latin typeface="Garamond" pitchFamily="16" charset="0"/>
              </a:rPr>
              <a:t>τά</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l-GR" sz="2400" b="1" i="1" dirty="0">
                <a:solidFill>
                  <a:srgbClr val="FFFFFF"/>
                </a:solidFill>
                <a:effectLst>
                  <a:outerShdw blurRad="38100" dist="38100" dir="2700000" algn="tl">
                    <a:srgbClr val="000000"/>
                  </a:outerShdw>
                </a:effectLst>
                <a:latin typeface="Garamond" pitchFamily="16" charset="0"/>
              </a:rPr>
              <a:t>κ</a:t>
            </a:r>
            <a:r>
              <a:rPr lang="en-GB" sz="2400" b="1" i="1" dirty="0" err="1">
                <a:solidFill>
                  <a:srgbClr val="FFFFFF"/>
                </a:solidFill>
                <a:effectLst>
                  <a:outerShdw blurRad="38100" dist="38100" dir="2700000" algn="tl">
                    <a:srgbClr val="000000"/>
                  </a:outerShdw>
                </a:effectLst>
                <a:latin typeface="Garamond" pitchFamily="16" charset="0"/>
              </a:rPr>
              <a:t>ούκ</a:t>
            </a:r>
            <a:r>
              <a:rPr lang="el-GR" sz="2400" b="1" i="1" dirty="0">
                <a:solidFill>
                  <a:srgbClr val="FFFFFF"/>
                </a:solidFill>
                <a:effectLst>
                  <a:outerShdw blurRad="38100" dist="38100" dir="2700000" algn="tl">
                    <a:srgbClr val="000000"/>
                  </a:outerShdw>
                </a:effectLst>
                <a:latin typeface="Garamond" pitchFamily="16" charset="0"/>
              </a:rPr>
              <a:t>(λ)</a:t>
            </a:r>
            <a:r>
              <a:rPr lang="en-GB" sz="2400" b="1" i="1" dirty="0">
                <a:solidFill>
                  <a:srgbClr val="FFFFFF"/>
                </a:solidFill>
                <a:effectLst>
                  <a:outerShdw blurRad="38100" dist="38100" dir="2700000" algn="tl">
                    <a:srgbClr val="000000"/>
                  </a:outerShdw>
                </a:effectLst>
                <a:latin typeface="Garamond" pitchFamily="16" charset="0"/>
              </a:rPr>
              <a:t>α</a:t>
            </a:r>
            <a:endParaRPr lang="en-GB" sz="2400" b="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a:solidFill>
                  <a:srgbClr val="FFFFFF"/>
                </a:solidFill>
                <a:effectLst>
                  <a:outerShdw blurRad="38100" dist="38100" dir="2700000" algn="tl">
                    <a:srgbClr val="000000"/>
                  </a:outerShdw>
                </a:effectLst>
                <a:latin typeface="Garamond" pitchFamily="16" charset="0"/>
              </a:rPr>
              <a:t>γ(ρ)</a:t>
            </a:r>
            <a:r>
              <a:rPr lang="en-GB" sz="2400" b="1" i="1" dirty="0" err="1">
                <a:solidFill>
                  <a:srgbClr val="FFFFFF"/>
                </a:solidFill>
                <a:effectLst>
                  <a:outerShdw blurRad="38100" dist="38100" dir="2700000" algn="tl">
                    <a:srgbClr val="000000"/>
                  </a:outerShdw>
                </a:effectLst>
                <a:latin typeface="Garamond" pitchFamily="16" charset="0"/>
              </a:rPr>
              <a:t>άφει</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err="1">
                <a:solidFill>
                  <a:srgbClr val="FFFFFF"/>
                </a:solidFill>
                <a:effectLst>
                  <a:outerShdw blurRad="38100" dist="38100" dir="2700000" algn="tl">
                    <a:srgbClr val="000000"/>
                  </a:outerShdw>
                </a:effectLst>
                <a:latin typeface="Garamond" pitchFamily="16" charset="0"/>
              </a:rPr>
              <a:t>στ</a:t>
            </a:r>
            <a:r>
              <a:rPr lang="en-GB" sz="2400" b="1" i="1" dirty="0">
                <a:solidFill>
                  <a:srgbClr val="FFFFFF"/>
                </a:solidFill>
                <a:effectLst>
                  <a:outerShdw blurRad="38100" dist="38100" dir="2700000" algn="tl">
                    <a:srgbClr val="000000"/>
                  </a:outerShdw>
                </a:effectLst>
                <a:latin typeface="Garamond" pitchFamily="16" charset="0"/>
              </a:rPr>
              <a:t>(ρ)</a:t>
            </a:r>
            <a:r>
              <a:rPr lang="en-GB" sz="2400" b="1" i="1" dirty="0" err="1">
                <a:solidFill>
                  <a:srgbClr val="FFFFFF"/>
                </a:solidFill>
                <a:effectLst>
                  <a:outerShdw blurRad="38100" dist="38100" dir="2700000" algn="tl">
                    <a:srgbClr val="000000"/>
                  </a:outerShdw>
                </a:effectLst>
                <a:latin typeface="Garamond" pitchFamily="16" charset="0"/>
              </a:rPr>
              <a:t>ατιώτες</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a:solidFill>
                  <a:srgbClr val="FFFFFF"/>
                </a:solidFill>
                <a:effectLst>
                  <a:outerShdw blurRad="38100" dist="38100" dir="2700000" algn="tl">
                    <a:srgbClr val="000000"/>
                  </a:outerShdw>
                </a:effectLst>
                <a:latin typeface="Garamond" pitchFamily="16" charset="0"/>
              </a:rPr>
              <a:t>φ(ρ)</a:t>
            </a:r>
            <a:r>
              <a:rPr lang="en-GB" sz="2400" b="1" i="1" dirty="0" err="1">
                <a:solidFill>
                  <a:srgbClr val="FFFFFF"/>
                </a:solidFill>
                <a:effectLst>
                  <a:outerShdw blurRad="38100" dist="38100" dir="2700000" algn="tl">
                    <a:srgbClr val="000000"/>
                  </a:outerShdw>
                </a:effectLst>
                <a:latin typeface="Garamond" pitchFamily="16" charset="0"/>
              </a:rPr>
              <a:t>άουλες</a:t>
            </a:r>
            <a:endParaRPr lang="en-GB" sz="2400" b="1" i="1" dirty="0">
              <a:solidFill>
                <a:srgbClr val="FFFFFF"/>
              </a:solidFill>
              <a:effectLst>
                <a:outerShdw blurRad="38100" dist="38100" dir="2700000" algn="tl">
                  <a:srgbClr val="000000"/>
                </a:outerShdw>
              </a:effectLst>
              <a:latin typeface="Garamond" pitchFamily="16" charset="0"/>
            </a:endParaRPr>
          </a:p>
        </p:txBody>
      </p:sp>
      <p:sp>
        <p:nvSpPr>
          <p:cNvPr id="32771" name="Text Box 3"/>
          <p:cNvSpPr txBox="1">
            <a:spLocks noChangeArrowheads="1"/>
          </p:cNvSpPr>
          <p:nvPr/>
        </p:nvSpPr>
        <p:spPr bwMode="auto">
          <a:xfrm>
            <a:off x="4500563" y="1916113"/>
            <a:ext cx="4254500" cy="4941887"/>
          </a:xfrm>
          <a:prstGeom prst="rect">
            <a:avLst/>
          </a:prstGeom>
          <a:noFill/>
          <a:ln w="9525">
            <a:noFill/>
            <a:round/>
            <a:headEnd/>
            <a:tailEnd/>
          </a:ln>
          <a:effectLst/>
        </p:spPr>
        <p:txBody>
          <a:bodyPr lIns="90000" tIns="46800" rIns="90000" bIns="46800"/>
          <a:lstStyle/>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l-GR" sz="2400" b="1" i="1" dirty="0">
                <a:solidFill>
                  <a:srgbClr val="FFFFFF"/>
                </a:solidFill>
                <a:effectLst>
                  <a:outerShdw blurRad="38100" dist="38100" dir="2700000" algn="tl">
                    <a:srgbClr val="000000"/>
                  </a:outerShdw>
                </a:effectLst>
                <a:latin typeface="Garamond" pitchFamily="16" charset="0"/>
              </a:rPr>
              <a:t>α</a:t>
            </a:r>
            <a:r>
              <a:rPr lang="en-GB" sz="2400" b="1" i="1" dirty="0" err="1">
                <a:solidFill>
                  <a:srgbClr val="FFFFFF"/>
                </a:solidFill>
                <a:effectLst>
                  <a:outerShdw blurRad="38100" dist="38100" dir="2700000" algn="tl">
                    <a:srgbClr val="000000"/>
                  </a:outerShdw>
                </a:effectLst>
                <a:latin typeface="Garamond" pitchFamily="16" charset="0"/>
              </a:rPr>
              <a:t>σπ</a:t>
            </a:r>
            <a:r>
              <a:rPr lang="el-GR" sz="2400" b="1" i="1" dirty="0">
                <a:solidFill>
                  <a:srgbClr val="FFFFFF"/>
                </a:solidFill>
                <a:effectLst>
                  <a:outerShdw blurRad="38100" dist="38100" dir="2700000" algn="tl">
                    <a:srgbClr val="000000"/>
                  </a:outerShdw>
                </a:effectLst>
                <a:latin typeface="Garamond" pitchFamily="16" charset="0"/>
              </a:rPr>
              <a:t>(ρ)</a:t>
            </a:r>
            <a:r>
              <a:rPr lang="en-GB" sz="2400" b="1" i="1" dirty="0" err="1">
                <a:solidFill>
                  <a:srgbClr val="FFFFFF"/>
                </a:solidFill>
                <a:effectLst>
                  <a:outerShdw blurRad="38100" dist="38100" dir="2700000" algn="tl">
                    <a:srgbClr val="000000"/>
                  </a:outerShdw>
                </a:effectLst>
                <a:latin typeface="Garamond" pitchFamily="16" charset="0"/>
              </a:rPr>
              <a:t>όμαυρη</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a:solidFill>
                  <a:srgbClr val="FFFFFF"/>
                </a:solidFill>
                <a:effectLst>
                  <a:outerShdw blurRad="38100" dist="38100" dir="2700000" algn="tl">
                    <a:srgbClr val="000000"/>
                  </a:outerShdw>
                </a:effectLst>
                <a:latin typeface="Garamond" pitchFamily="16" charset="0"/>
              </a:rPr>
              <a:t>(γ)</a:t>
            </a:r>
            <a:r>
              <a:rPr lang="en-GB" sz="2400" b="1" i="1" dirty="0" err="1">
                <a:solidFill>
                  <a:srgbClr val="FFFFFF"/>
                </a:solidFill>
                <a:effectLst>
                  <a:outerShdw blurRad="38100" dist="38100" dir="2700000" algn="tl">
                    <a:srgbClr val="000000"/>
                  </a:outerShdw>
                </a:effectLst>
                <a:latin typeface="Garamond" pitchFamily="16" charset="0"/>
              </a:rPr>
              <a:t>λυκό</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err="1">
                <a:solidFill>
                  <a:srgbClr val="FFFFFF"/>
                </a:solidFill>
                <a:effectLst>
                  <a:outerShdw blurRad="38100" dist="38100" dir="2700000" algn="tl">
                    <a:srgbClr val="000000"/>
                  </a:outerShdw>
                </a:effectLst>
                <a:latin typeface="Garamond" pitchFamily="16" charset="0"/>
              </a:rPr>
              <a:t>τρομα</a:t>
            </a:r>
            <a:r>
              <a:rPr lang="en-GB" sz="2400" b="1" i="1" dirty="0">
                <a:solidFill>
                  <a:srgbClr val="FFFFFF"/>
                </a:solidFill>
                <a:effectLst>
                  <a:outerShdw blurRad="38100" dist="38100" dir="2700000" algn="tl">
                    <a:srgbClr val="000000"/>
                  </a:outerShdw>
                </a:effectLst>
                <a:latin typeface="Garamond" pitchFamily="16" charset="0"/>
              </a:rPr>
              <a:t>(γ)</a:t>
            </a:r>
            <a:r>
              <a:rPr lang="en-GB" sz="2400" b="1" i="1" dirty="0" err="1">
                <a:solidFill>
                  <a:srgbClr val="FFFFFF"/>
                </a:solidFill>
                <a:effectLst>
                  <a:outerShdw blurRad="38100" dist="38100" dir="2700000" algn="tl">
                    <a:srgbClr val="000000"/>
                  </a:outerShdw>
                </a:effectLst>
                <a:latin typeface="Garamond" pitchFamily="16" charset="0"/>
              </a:rPr>
              <a:t>μένα</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err="1">
                <a:solidFill>
                  <a:srgbClr val="FFFFFF"/>
                </a:solidFill>
                <a:effectLst>
                  <a:outerShdw blurRad="38100" dist="38100" dir="2700000" algn="tl">
                    <a:srgbClr val="000000"/>
                  </a:outerShdw>
                </a:effectLst>
                <a:latin typeface="Garamond" pitchFamily="16" charset="0"/>
              </a:rPr>
              <a:t>μό</a:t>
            </a:r>
            <a:r>
              <a:rPr lang="en-GB" sz="2400" b="1" i="1" dirty="0">
                <a:solidFill>
                  <a:srgbClr val="FFFFFF"/>
                </a:solidFill>
                <a:effectLst>
                  <a:outerShdw blurRad="38100" dist="38100" dir="2700000" algn="tl">
                    <a:srgbClr val="000000"/>
                  </a:outerShdw>
                </a:effectLst>
                <a:latin typeface="Garamond" pitchFamily="16" charset="0"/>
              </a:rPr>
              <a:t>(γ)</a:t>
            </a:r>
            <a:r>
              <a:rPr lang="en-GB" sz="2400" b="1" i="1" dirty="0" err="1">
                <a:solidFill>
                  <a:srgbClr val="FFFFFF"/>
                </a:solidFill>
                <a:effectLst>
                  <a:outerShdw blurRad="38100" dist="38100" dir="2700000" algn="tl">
                    <a:srgbClr val="000000"/>
                  </a:outerShdw>
                </a:effectLst>
                <a:latin typeface="Garamond" pitchFamily="16" charset="0"/>
              </a:rPr>
              <a:t>λης</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err="1">
                <a:solidFill>
                  <a:srgbClr val="FFFFFF"/>
                </a:solidFill>
                <a:effectLst>
                  <a:outerShdw blurRad="38100" dist="38100" dir="2700000" algn="tl">
                    <a:srgbClr val="000000"/>
                  </a:outerShdw>
                </a:effectLst>
                <a:latin typeface="Garamond" pitchFamily="16" charset="0"/>
              </a:rPr>
              <a:t>πάκα</a:t>
            </a:r>
            <a:r>
              <a:rPr lang="en-GB" sz="2400" b="1" i="1" dirty="0">
                <a:solidFill>
                  <a:srgbClr val="FFFFFF"/>
                </a:solidFill>
                <a:effectLst>
                  <a:outerShdw blurRad="38100" dist="38100" dir="2700000" algn="tl">
                    <a:srgbClr val="000000"/>
                  </a:outerShdw>
                </a:effectLst>
                <a:latin typeface="Garamond" pitchFamily="16" charset="0"/>
              </a:rPr>
              <a:t> (</a:t>
            </a:r>
            <a:r>
              <a:rPr lang="en-GB" sz="2400" b="1" i="1" dirty="0" err="1">
                <a:solidFill>
                  <a:srgbClr val="FFFFFF"/>
                </a:solidFill>
                <a:effectLst>
                  <a:outerShdw blurRad="38100" dist="38100" dir="2700000" algn="tl">
                    <a:srgbClr val="000000"/>
                  </a:outerShdw>
                </a:effectLst>
                <a:latin typeface="Garamond" pitchFamily="16" charset="0"/>
              </a:rPr>
              <a:t>σχ</a:t>
            </a:r>
            <a:r>
              <a:rPr lang="en-GB" sz="2400" b="1" i="1" dirty="0">
                <a:solidFill>
                  <a:srgbClr val="FFFFFF"/>
                </a:solidFill>
                <a:effectLst>
                  <a:outerShdw blurRad="38100" dist="38100" dir="2700000" algn="tl">
                    <a:srgbClr val="000000"/>
                  </a:outerShdw>
                </a:effectLst>
                <a:latin typeface="Garamond" pitchFamily="16" charset="0"/>
              </a:rPr>
              <a:t>)</a:t>
            </a:r>
            <a:endParaRPr lang="el-GR"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err="1">
                <a:solidFill>
                  <a:srgbClr val="FFFFFF"/>
                </a:solidFill>
                <a:effectLst>
                  <a:outerShdw blurRad="38100" dist="38100" dir="2700000" algn="tl">
                    <a:srgbClr val="000000"/>
                  </a:outerShdw>
                </a:effectLst>
                <a:latin typeface="Garamond" pitchFamily="16" charset="0"/>
              </a:rPr>
              <a:t>κυκλοποδιά</a:t>
            </a:r>
            <a:r>
              <a:rPr lang="en-GB" sz="2400" b="1" i="1" dirty="0">
                <a:solidFill>
                  <a:srgbClr val="FFFFFF"/>
                </a:solidFill>
                <a:effectLst>
                  <a:outerShdw blurRad="38100" dist="38100" dir="2700000" algn="tl">
                    <a:srgbClr val="000000"/>
                  </a:outerShdw>
                </a:effectLst>
                <a:latin typeface="Garamond" pitchFamily="16" charset="0"/>
              </a:rPr>
              <a:t>  (</a:t>
            </a:r>
            <a:r>
              <a:rPr lang="en-GB" sz="2400" b="1" i="1" dirty="0" err="1">
                <a:solidFill>
                  <a:srgbClr val="FFFFFF"/>
                </a:solidFill>
                <a:effectLst>
                  <a:outerShdw blurRad="38100" dist="38100" dir="2700000" algn="tl">
                    <a:srgbClr val="000000"/>
                  </a:outerShdw>
                </a:effectLst>
                <a:latin typeface="Garamond" pitchFamily="16" charset="0"/>
              </a:rPr>
              <a:t>τρικλοποδιά</a:t>
            </a:r>
            <a:r>
              <a:rPr lang="en-GB" sz="2400" b="1" i="1" dirty="0">
                <a:solidFill>
                  <a:srgbClr val="FFFFFF"/>
                </a:solidFill>
                <a:effectLst>
                  <a:outerShdw blurRad="38100" dist="38100" dir="2700000" algn="tl">
                    <a:srgbClr val="000000"/>
                  </a:outerShdw>
                </a:effectLst>
                <a:latin typeface="Garamond" pitchFamily="16" charset="0"/>
              </a:rPr>
              <a:t>)</a:t>
            </a: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err="1">
                <a:solidFill>
                  <a:srgbClr val="FFFFFF"/>
                </a:solidFill>
                <a:effectLst>
                  <a:outerShdw blurRad="38100" dist="38100" dir="2700000" algn="tl">
                    <a:srgbClr val="000000"/>
                  </a:outerShdw>
                </a:effectLst>
                <a:latin typeface="Garamond" pitchFamily="16" charset="0"/>
              </a:rPr>
              <a:t>κερα</a:t>
            </a:r>
            <a:r>
              <a:rPr lang="en-GB" sz="2400" b="1" i="1" dirty="0">
                <a:solidFill>
                  <a:srgbClr val="FFFFFF"/>
                </a:solidFill>
                <a:effectLst>
                  <a:outerShdw blurRad="38100" dist="38100" dir="2700000" algn="tl">
                    <a:srgbClr val="000000"/>
                  </a:outerShdw>
                </a:effectLst>
                <a:latin typeface="Garamond" pitchFamily="16" charset="0"/>
              </a:rPr>
              <a:t>(υ)</a:t>
            </a:r>
            <a:r>
              <a:rPr lang="en-GB" sz="2400" b="1" i="1" dirty="0" err="1">
                <a:solidFill>
                  <a:srgbClr val="FFFFFF"/>
                </a:solidFill>
                <a:effectLst>
                  <a:outerShdw blurRad="38100" dist="38100" dir="2700000" algn="tl">
                    <a:srgbClr val="000000"/>
                  </a:outerShdw>
                </a:effectLst>
                <a:latin typeface="Garamond" pitchFamily="16" charset="0"/>
              </a:rPr>
              <a:t>νός</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a:solidFill>
                  <a:srgbClr val="FFFFFF"/>
                </a:solidFill>
                <a:effectLst>
                  <a:outerShdw blurRad="38100" dist="38100" dir="2700000" algn="tl">
                    <a:srgbClr val="000000"/>
                  </a:outerShdw>
                </a:effectLst>
                <a:latin typeface="Garamond" pitchFamily="16" charset="0"/>
              </a:rPr>
              <a:t>(β)</a:t>
            </a:r>
            <a:r>
              <a:rPr lang="en-GB" sz="2400" b="1" i="1" dirty="0" err="1">
                <a:solidFill>
                  <a:srgbClr val="FFFFFF"/>
                </a:solidFill>
                <a:effectLst>
                  <a:outerShdw blurRad="38100" dist="38100" dir="2700000" algn="tl">
                    <a:srgbClr val="000000"/>
                  </a:outerShdw>
                </a:effectLst>
                <a:latin typeface="Garamond" pitchFamily="16" charset="0"/>
              </a:rPr>
              <a:t>γάλει</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err="1">
                <a:solidFill>
                  <a:srgbClr val="FFFFFF"/>
                </a:solidFill>
                <a:effectLst>
                  <a:outerShdw blurRad="38100" dist="38100" dir="2700000" algn="tl">
                    <a:srgbClr val="000000"/>
                  </a:outerShdw>
                </a:effectLst>
                <a:latin typeface="Garamond" pitchFamily="16" charset="0"/>
              </a:rPr>
              <a:t>πέτ</a:t>
            </a:r>
            <a:r>
              <a:rPr lang="en-GB" sz="2400" b="1" i="1" dirty="0">
                <a:solidFill>
                  <a:srgbClr val="FFFFFF"/>
                </a:solidFill>
                <a:effectLst>
                  <a:outerShdw blurRad="38100" dist="38100" dir="2700000" algn="tl">
                    <a:srgbClr val="000000"/>
                  </a:outerShdw>
                </a:effectLst>
                <a:latin typeface="Garamond" pitchFamily="16" charset="0"/>
              </a:rPr>
              <a:t>(ρ)</a:t>
            </a:r>
            <a:r>
              <a:rPr lang="en-GB" sz="2400" b="1" i="1" dirty="0" err="1">
                <a:solidFill>
                  <a:srgbClr val="FFFFFF"/>
                </a:solidFill>
                <a:effectLst>
                  <a:outerShdw blurRad="38100" dist="38100" dir="2700000" algn="tl">
                    <a:srgbClr val="000000"/>
                  </a:outerShdw>
                </a:effectLst>
                <a:latin typeface="Garamond" pitchFamily="16" charset="0"/>
              </a:rPr>
              <a:t>ες</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n-GB" sz="2400" b="1" i="1" dirty="0">
                <a:solidFill>
                  <a:srgbClr val="FFFFFF"/>
                </a:solidFill>
                <a:effectLst>
                  <a:outerShdw blurRad="38100" dist="38100" dir="2700000" algn="tl">
                    <a:srgbClr val="000000"/>
                  </a:outerShdw>
                </a:effectLst>
                <a:latin typeface="Garamond" pitchFamily="16" charset="0"/>
              </a:rPr>
              <a:t>α(ρ)</a:t>
            </a:r>
            <a:r>
              <a:rPr lang="en-GB" sz="2400" b="1" i="1" dirty="0" err="1">
                <a:solidFill>
                  <a:srgbClr val="FFFFFF"/>
                </a:solidFill>
                <a:effectLst>
                  <a:outerShdw blurRad="38100" dist="38100" dir="2700000" algn="tl">
                    <a:srgbClr val="000000"/>
                  </a:outerShdw>
                </a:effectLst>
                <a:latin typeface="Garamond" pitchFamily="16" charset="0"/>
              </a:rPr>
              <a:t>γά</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Wingdings" pitchFamily="2" charset="2"/>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el-GR" sz="2400" b="1" i="1" dirty="0">
                <a:solidFill>
                  <a:srgbClr val="FFFFFF"/>
                </a:solidFill>
                <a:effectLst>
                  <a:outerShdw blurRad="38100" dist="38100" dir="2700000" algn="tl">
                    <a:srgbClr val="000000"/>
                  </a:outerShdw>
                </a:effectLst>
                <a:latin typeface="Garamond" pitchFamily="16" charset="0"/>
              </a:rPr>
              <a:t>κ</a:t>
            </a:r>
            <a:r>
              <a:rPr lang="en-GB" sz="2400" b="1" i="1" dirty="0" err="1">
                <a:solidFill>
                  <a:srgbClr val="FFFFFF"/>
                </a:solidFill>
                <a:effectLst>
                  <a:outerShdw blurRad="38100" dist="38100" dir="2700000" algn="tl">
                    <a:srgbClr val="000000"/>
                  </a:outerShdw>
                </a:effectLst>
                <a:latin typeface="Garamond" pitchFamily="16" charset="0"/>
              </a:rPr>
              <a:t>αθ</a:t>
            </a:r>
            <a:r>
              <a:rPr lang="el-GR" sz="2400" b="1" i="1" dirty="0">
                <a:solidFill>
                  <a:srgbClr val="FFFFFF"/>
                </a:solidFill>
                <a:effectLst>
                  <a:outerShdw blurRad="38100" dist="38100" dir="2700000" algn="tl">
                    <a:srgbClr val="000000"/>
                  </a:outerShdw>
                </a:effectLst>
                <a:latin typeface="Garamond" pitchFamily="16" charset="0"/>
              </a:rPr>
              <a:t>(ρ)</a:t>
            </a:r>
            <a:r>
              <a:rPr lang="en-GB" sz="2400" b="1" i="1" dirty="0" err="1">
                <a:solidFill>
                  <a:srgbClr val="FFFFFF"/>
                </a:solidFill>
                <a:effectLst>
                  <a:outerShdw blurRad="38100" dist="38100" dir="2700000" algn="tl">
                    <a:srgbClr val="000000"/>
                  </a:outerShdw>
                </a:effectLst>
                <a:latin typeface="Garamond" pitchFamily="16" charset="0"/>
              </a:rPr>
              <a:t>έφτης</a:t>
            </a:r>
            <a:endParaRPr lang="en-GB" sz="2400" b="1" i="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Arial" charset="0"/>
              <a:buNone/>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endParaRPr lang="en-GB" sz="2200" b="1"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50"/>
              </a:spcBef>
              <a:buClr>
                <a:srgbClr val="86D1EC"/>
              </a:buClr>
              <a:buSzPct val="131000"/>
              <a:buFont typeface="Arial" charset="0"/>
              <a:buNone/>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endParaRPr lang="en-GB" sz="2200"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00"/>
              </a:spcBef>
              <a:buClr>
                <a:srgbClr val="86D1EC"/>
              </a:buClr>
              <a:buSzPct val="144000"/>
              <a:buFont typeface="Arial" charset="0"/>
              <a:buNone/>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endParaRPr lang="en-GB" sz="2000" dirty="0">
              <a:solidFill>
                <a:srgbClr val="FFFFFF"/>
              </a:solidFill>
              <a:effectLst>
                <a:outerShdw blurRad="38100" dist="38100" dir="2700000" algn="tl">
                  <a:srgbClr val="000000"/>
                </a:outerShdw>
              </a:effectLst>
              <a:latin typeface="Garamond" pitchFamily="16" charset="0"/>
            </a:endParaRPr>
          </a:p>
          <a:p>
            <a:pPr marL="339725" indent="-339725" eaLnBrk="1" hangingPunct="1">
              <a:spcBef>
                <a:spcPts val="500"/>
              </a:spcBef>
              <a:buClr>
                <a:srgbClr val="86D1EC"/>
              </a:buClr>
              <a:buSzPct val="144000"/>
              <a:buFont typeface="Arial" charset="0"/>
              <a:buNone/>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endParaRPr lang="en-GB" sz="2000" dirty="0">
              <a:solidFill>
                <a:srgbClr val="FFFFFF"/>
              </a:solidFill>
              <a:effectLst>
                <a:outerShdw blurRad="38100" dist="38100" dir="2700000" algn="tl">
                  <a:srgbClr val="000000"/>
                </a:outerShdw>
              </a:effectLst>
              <a:latin typeface="Garamond" pitchFamily="16"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F70F41FA-158D-49A5-A448-81AB8837A029}" type="slidenum">
              <a:rPr lang="el-GR" altLang="el-GR" sz="1200">
                <a:latin typeface="Arial" panose="020B0604020202020204" pitchFamily="34" charset="0"/>
              </a:rPr>
              <a:pPr>
                <a:spcBef>
                  <a:spcPct val="0"/>
                </a:spcBef>
                <a:buClrTx/>
                <a:buSzTx/>
                <a:buFontTx/>
                <a:buNone/>
              </a:pPr>
              <a:t>42</a:t>
            </a:fld>
            <a:endParaRPr lang="el-GR" altLang="el-GR" sz="1200">
              <a:latin typeface="Arial" panose="020B0604020202020204" pitchFamily="34" charset="0"/>
            </a:endParaRPr>
          </a:p>
        </p:txBody>
      </p:sp>
      <p:sp>
        <p:nvSpPr>
          <p:cNvPr id="33793" name="Rectangle 1"/>
          <p:cNvSpPr>
            <a:spLocks noGrp="1" noRot="1" noChangeArrowheads="1"/>
          </p:cNvSpPr>
          <p:nvPr>
            <p:ph type="title"/>
          </p:nvPr>
        </p:nvSpPr>
        <p:spPr>
          <a:xfrm>
            <a:off x="468313" y="0"/>
            <a:ext cx="8229600" cy="1143000"/>
          </a:xfrm>
        </p:spPr>
        <p:txBody>
          <a:bodyPr lIns="90000" tIns="46800" rIns="90000" bIns="46800"/>
          <a:lstStyle/>
          <a:p>
            <a:pPr eaLnBrk="1" hangingPunct="1">
              <a:buClr>
                <a:srgbClr val="45C984"/>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200" smtClean="0">
                <a:solidFill>
                  <a:srgbClr val="FFFF00"/>
                </a:solidFill>
              </a:rPr>
              <a:t>Απλοποίηση συμπλεγμάτων </a:t>
            </a:r>
            <a:br>
              <a:rPr lang="en-GB" altLang="el-GR" sz="3200" smtClean="0">
                <a:solidFill>
                  <a:srgbClr val="FFFF00"/>
                </a:solidFill>
              </a:rPr>
            </a:br>
            <a:r>
              <a:rPr lang="en-GB" altLang="el-GR" sz="3200" smtClean="0">
                <a:solidFill>
                  <a:srgbClr val="FFFF00"/>
                </a:solidFill>
              </a:rPr>
              <a:t>και σε μεγαλύτερες ηλικίες</a:t>
            </a:r>
          </a:p>
        </p:txBody>
      </p:sp>
      <p:sp>
        <p:nvSpPr>
          <p:cNvPr id="33794" name="Rectangle 2"/>
          <p:cNvSpPr>
            <a:spLocks noGrp="1" noChangeArrowheads="1"/>
          </p:cNvSpPr>
          <p:nvPr>
            <p:ph type="body" idx="1"/>
          </p:nvPr>
        </p:nvSpPr>
        <p:spPr>
          <a:xfrm>
            <a:off x="250825" y="1081088"/>
            <a:ext cx="8936038" cy="5805487"/>
          </a:xfrm>
        </p:spPr>
        <p:txBody>
          <a:bodyPr lIns="90000" tIns="46800" rIns="90000" bIns="46800"/>
          <a:lstStyle/>
          <a:p>
            <a:pPr algn="ct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err="1" smtClean="0">
                <a:solidFill>
                  <a:srgbClr val="FFFF00"/>
                </a:solidFill>
              </a:rPr>
              <a:t>Συμ</a:t>
            </a:r>
            <a:r>
              <a:rPr lang="en-GB" altLang="el-GR" sz="2800" b="1" dirty="0" smtClean="0">
                <a:solidFill>
                  <a:srgbClr val="FFFF00"/>
                </a:solidFill>
              </a:rPr>
              <a:t>πλέγματα με χειλικά σύμφωνα</a:t>
            </a:r>
            <a:endParaRPr lang="el-GR" altLang="el-GR" sz="2800" b="1" dirty="0" smtClean="0">
              <a:solidFill>
                <a:srgbClr val="FFFF00"/>
              </a:solidFill>
            </a:endParaRPr>
          </a:p>
          <a:p>
            <a:pPr algn="ct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400" b="1" dirty="0" smtClean="0">
                <a:solidFill>
                  <a:srgbClr val="FFFF00"/>
                </a:solidFill>
              </a:rPr>
              <a:t>(με βάση διεθνές φωνητικό αλφάβητο)</a:t>
            </a:r>
          </a:p>
          <a:p>
            <a:pPr algn="ct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400" b="1" dirty="0" smtClean="0">
              <a:solidFill>
                <a:srgbClr val="FFFF00"/>
              </a:solidFill>
            </a:endParaRP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dirty="0" smtClean="0"/>
              <a:t> </a:t>
            </a:r>
            <a:r>
              <a:rPr lang="el-GR" altLang="el-GR" sz="2400" b="1" i="1" dirty="0" err="1" smtClean="0"/>
              <a:t>οινόπνεμα</a:t>
            </a:r>
            <a:r>
              <a:rPr lang="el-GR" altLang="el-GR" sz="2400" b="1" i="1" dirty="0" smtClean="0"/>
              <a:t>  (</a:t>
            </a:r>
            <a:r>
              <a:rPr lang="en-GB" altLang="el-GR" sz="2400" b="1" dirty="0" smtClean="0"/>
              <a:t>=</a:t>
            </a:r>
            <a:r>
              <a:rPr lang="el-GR" altLang="el-GR" sz="2400" b="1" dirty="0" smtClean="0"/>
              <a:t> οινόπνευμα)</a:t>
            </a:r>
            <a:r>
              <a:rPr lang="en-GB" altLang="el-GR" sz="2400" b="1" dirty="0" smtClean="0"/>
              <a:t>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400" b="1" dirty="0" smtClean="0"/>
              <a:t> </a:t>
            </a:r>
            <a:r>
              <a:rPr lang="el-GR" altLang="el-GR" sz="2400" b="1" i="1" dirty="0" err="1" smtClean="0"/>
              <a:t>εβόλιο</a:t>
            </a:r>
            <a:r>
              <a:rPr lang="en-GB" altLang="el-GR" sz="2400" b="1" i="1" dirty="0" smtClean="0"/>
              <a:t> </a:t>
            </a:r>
            <a:r>
              <a:rPr lang="en-GB" altLang="el-GR" sz="2400" b="1" dirty="0" smtClean="0"/>
              <a:t>(=</a:t>
            </a:r>
            <a:r>
              <a:rPr lang="el-GR" altLang="el-GR" sz="2400" b="1" dirty="0" smtClean="0"/>
              <a:t> ε</a:t>
            </a:r>
            <a:r>
              <a:rPr lang="el-GR" altLang="el-GR" sz="2400" b="1" dirty="0" smtClean="0">
                <a:solidFill>
                  <a:srgbClr val="FFC000"/>
                </a:solidFill>
              </a:rPr>
              <a:t>μ</a:t>
            </a:r>
            <a:r>
              <a:rPr lang="el-GR" altLang="el-GR" sz="2400" b="1" dirty="0" smtClean="0"/>
              <a:t>βόλιο</a:t>
            </a:r>
            <a:r>
              <a:rPr lang="en-GB" altLang="el-GR" sz="2400" b="1" dirty="0" smtClean="0"/>
              <a:t>)</a:t>
            </a:r>
            <a:r>
              <a:rPr lang="en-GB" altLang="el-GR" sz="2400" b="1" i="1" dirty="0" smtClean="0"/>
              <a:t>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400" b="1" i="1" dirty="0" err="1" smtClean="0"/>
              <a:t>επέβαση</a:t>
            </a:r>
            <a:r>
              <a:rPr lang="en-GB" altLang="el-GR" sz="2400" b="1" i="1" dirty="0" smtClean="0"/>
              <a:t> </a:t>
            </a:r>
            <a:r>
              <a:rPr lang="en-GB" altLang="el-GR" sz="2400" b="1" dirty="0" smtClean="0"/>
              <a:t>(=</a:t>
            </a:r>
            <a:r>
              <a:rPr lang="el-GR" altLang="el-GR" sz="2400" b="1" dirty="0" smtClean="0"/>
              <a:t> επέ</a:t>
            </a:r>
            <a:r>
              <a:rPr lang="el-GR" altLang="el-GR" sz="2400" b="1" dirty="0" smtClean="0">
                <a:solidFill>
                  <a:srgbClr val="FFC000"/>
                </a:solidFill>
              </a:rPr>
              <a:t>μ</a:t>
            </a:r>
            <a:r>
              <a:rPr lang="el-GR" altLang="el-GR" sz="2400" b="1" dirty="0" smtClean="0"/>
              <a:t>βαση</a:t>
            </a:r>
            <a:r>
              <a:rPr lang="en-GB" altLang="el-GR" sz="2400" b="1" dirty="0" smtClean="0"/>
              <a:t>)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400" b="1" i="1" dirty="0" err="1" smtClean="0"/>
              <a:t>εφανίστηκε</a:t>
            </a:r>
            <a:r>
              <a:rPr lang="en-GB" altLang="el-GR" sz="2400" b="1" i="1" dirty="0" smtClean="0"/>
              <a:t> </a:t>
            </a:r>
            <a:r>
              <a:rPr lang="en-GB" altLang="el-GR" sz="2400" b="1" dirty="0" smtClean="0"/>
              <a:t>(=</a:t>
            </a:r>
            <a:r>
              <a:rPr lang="el-GR" altLang="el-GR" sz="2400" b="1" dirty="0" smtClean="0"/>
              <a:t> ε</a:t>
            </a:r>
            <a:r>
              <a:rPr lang="el-GR" altLang="el-GR" sz="2400" b="1" dirty="0" smtClean="0">
                <a:solidFill>
                  <a:srgbClr val="FFC000"/>
                </a:solidFill>
              </a:rPr>
              <a:t>μ</a:t>
            </a:r>
            <a:r>
              <a:rPr lang="el-GR" altLang="el-GR" sz="2400" b="1" dirty="0" smtClean="0"/>
              <a:t>φανίστηκε)</a:t>
            </a:r>
            <a:r>
              <a:rPr lang="en-GB" altLang="el-GR" sz="2400" b="1" dirty="0" smtClean="0"/>
              <a:t> </a:t>
            </a:r>
            <a:endParaRPr lang="el-GR" altLang="el-GR" sz="2400" b="1" dirty="0" smtClean="0"/>
          </a:p>
          <a:p>
            <a:pPr eaLnBrk="1" hangingPunct="1">
              <a:lnSpc>
                <a:spcPct val="80000"/>
              </a:lnSpc>
              <a:spcBef>
                <a:spcPts val="600"/>
              </a:spcBef>
              <a:buSzPct val="120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400" b="1" i="1" dirty="0" smtClean="0"/>
          </a:p>
          <a:p>
            <a:pPr algn="ctr"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dirty="0" err="1" smtClean="0">
                <a:solidFill>
                  <a:srgbClr val="FFFF00"/>
                </a:solidFill>
              </a:rPr>
              <a:t>Συμ</a:t>
            </a:r>
            <a:r>
              <a:rPr lang="en-GB" altLang="el-GR" sz="2800" b="1" dirty="0" smtClean="0">
                <a:solidFill>
                  <a:srgbClr val="FFFF00"/>
                </a:solidFill>
              </a:rPr>
              <a:t>πλέγματα με ρ, ειδικά τριμελή:</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400" b="1" i="1" dirty="0" err="1" smtClean="0"/>
              <a:t>καταστομένα</a:t>
            </a:r>
            <a:r>
              <a:rPr lang="en-GB" altLang="el-GR" sz="2400" b="1" i="1" dirty="0" smtClean="0"/>
              <a:t> </a:t>
            </a:r>
            <a:r>
              <a:rPr lang="en-GB" altLang="el-GR" sz="2400" b="1" dirty="0" smtClean="0"/>
              <a:t>(=</a:t>
            </a:r>
            <a:r>
              <a:rPr lang="el-GR" altLang="el-GR" sz="2400" b="1" dirty="0" smtClean="0"/>
              <a:t> </a:t>
            </a:r>
            <a:r>
              <a:rPr lang="el-GR" altLang="el-GR" sz="2400" b="1" dirty="0" err="1" smtClean="0"/>
              <a:t>κατεστ</a:t>
            </a:r>
            <a:r>
              <a:rPr lang="el-GR" altLang="el-GR" sz="2400" b="1" dirty="0" err="1" smtClean="0">
                <a:solidFill>
                  <a:srgbClr val="FFC000"/>
                </a:solidFill>
              </a:rPr>
              <a:t>ρ</a:t>
            </a:r>
            <a:r>
              <a:rPr lang="el-GR" altLang="el-GR" sz="2400" b="1" dirty="0" err="1" smtClean="0"/>
              <a:t>αμένα</a:t>
            </a:r>
            <a:r>
              <a:rPr lang="en-GB" altLang="el-GR" sz="2400" b="1" dirty="0" smtClean="0"/>
              <a:t>)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400" b="1" i="1" dirty="0" err="1" smtClean="0"/>
              <a:t>ηλεκτονικό</a:t>
            </a:r>
            <a:r>
              <a:rPr lang="en-GB" altLang="el-GR" sz="2400" b="1" i="1" dirty="0" smtClean="0"/>
              <a:t> </a:t>
            </a:r>
            <a:r>
              <a:rPr lang="en-GB" altLang="el-GR" sz="2400" b="1" dirty="0" smtClean="0"/>
              <a:t>(=</a:t>
            </a:r>
            <a:r>
              <a:rPr lang="el-GR" altLang="el-GR" sz="2400" b="1" dirty="0" smtClean="0"/>
              <a:t> </a:t>
            </a:r>
            <a:r>
              <a:rPr lang="el-GR" altLang="el-GR" sz="2400" b="1" dirty="0" err="1" smtClean="0"/>
              <a:t>ηλεκτ</a:t>
            </a:r>
            <a:r>
              <a:rPr lang="el-GR" altLang="el-GR" sz="2400" b="1" dirty="0" err="1" smtClean="0">
                <a:solidFill>
                  <a:srgbClr val="FFC000"/>
                </a:solidFill>
              </a:rPr>
              <a:t>ρ</a:t>
            </a:r>
            <a:r>
              <a:rPr lang="en-GB" altLang="el-GR" sz="2400" b="1" dirty="0" smtClean="0"/>
              <a:t>o</a:t>
            </a:r>
            <a:r>
              <a:rPr lang="el-GR" altLang="el-GR" sz="2400" b="1" dirty="0" err="1" smtClean="0"/>
              <a:t>νικό</a:t>
            </a:r>
            <a:r>
              <a:rPr lang="el-GR" altLang="el-GR" sz="2400" b="1" dirty="0" smtClean="0"/>
              <a:t>)</a:t>
            </a:r>
            <a:r>
              <a:rPr lang="en-GB" altLang="el-GR" sz="2400" b="1" dirty="0" smtClean="0"/>
              <a:t>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400" b="1" i="1" dirty="0" err="1" smtClean="0"/>
              <a:t>άσπο</a:t>
            </a:r>
            <a:r>
              <a:rPr lang="en-GB" altLang="el-GR" sz="2400" b="1" i="1" dirty="0" smtClean="0"/>
              <a:t> </a:t>
            </a:r>
            <a:r>
              <a:rPr lang="en-GB" altLang="el-GR" sz="2400" b="1" dirty="0" smtClean="0"/>
              <a:t>(=</a:t>
            </a:r>
            <a:r>
              <a:rPr lang="el-GR" altLang="el-GR" sz="2400" b="1" dirty="0" smtClean="0"/>
              <a:t> </a:t>
            </a:r>
            <a:r>
              <a:rPr lang="el-GR" altLang="el-GR" sz="2400" b="1" dirty="0" err="1" smtClean="0"/>
              <a:t>άσπ</a:t>
            </a:r>
            <a:r>
              <a:rPr lang="el-GR" altLang="el-GR" sz="2400" b="1" dirty="0" err="1" smtClean="0">
                <a:solidFill>
                  <a:srgbClr val="FFC000"/>
                </a:solidFill>
              </a:rPr>
              <a:t>ρ</a:t>
            </a:r>
            <a:r>
              <a:rPr lang="en-GB" altLang="el-GR" sz="2400" b="1" dirty="0" smtClean="0"/>
              <a:t>o)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400" b="1" i="1" dirty="0" err="1" smtClean="0"/>
              <a:t>κάστο</a:t>
            </a:r>
            <a:r>
              <a:rPr lang="en-GB" altLang="el-GR" sz="2400" b="1" i="1" dirty="0" smtClean="0"/>
              <a:t> </a:t>
            </a:r>
            <a:r>
              <a:rPr lang="en-GB" altLang="el-GR" sz="2400" b="1" dirty="0" smtClean="0"/>
              <a:t>(=</a:t>
            </a:r>
            <a:r>
              <a:rPr lang="el-GR" altLang="el-GR" sz="2400" b="1" dirty="0" smtClean="0"/>
              <a:t> </a:t>
            </a:r>
            <a:r>
              <a:rPr lang="el-GR" altLang="el-GR" sz="2400" b="1" dirty="0" err="1" smtClean="0"/>
              <a:t>κάστ</a:t>
            </a:r>
            <a:r>
              <a:rPr lang="el-GR" altLang="el-GR" sz="2400" b="1" dirty="0" err="1" smtClean="0">
                <a:solidFill>
                  <a:srgbClr val="FFC000"/>
                </a:solidFill>
              </a:rPr>
              <a:t>ρ</a:t>
            </a:r>
            <a:r>
              <a:rPr lang="en-GB" altLang="el-GR" sz="2400" b="1" dirty="0" smtClean="0"/>
              <a:t>o)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400" b="1" dirty="0" err="1" smtClean="0"/>
              <a:t>σμπώχνει</a:t>
            </a:r>
            <a:r>
              <a:rPr lang="en-GB" altLang="el-GR" sz="2400" b="1" i="1" dirty="0" smtClean="0"/>
              <a:t> </a:t>
            </a:r>
            <a:r>
              <a:rPr lang="en-GB" altLang="el-GR" sz="2400" b="1" dirty="0" smtClean="0"/>
              <a:t>(=</a:t>
            </a:r>
            <a:r>
              <a:rPr lang="el-GR" altLang="el-GR" sz="2400" b="1" dirty="0" smtClean="0"/>
              <a:t> σπ</a:t>
            </a:r>
            <a:r>
              <a:rPr lang="el-GR" altLang="el-GR" sz="2400" b="1" dirty="0" smtClean="0">
                <a:solidFill>
                  <a:srgbClr val="FFC000"/>
                </a:solidFill>
              </a:rPr>
              <a:t>ρ</a:t>
            </a:r>
            <a:r>
              <a:rPr lang="el-GR" altLang="el-GR" sz="2400" b="1" dirty="0" smtClean="0"/>
              <a:t>ώχνει</a:t>
            </a:r>
            <a:r>
              <a:rPr lang="en-GB" altLang="el-GR" sz="2400" b="1" dirty="0" smtClean="0"/>
              <a:t>)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400" b="1" i="1" dirty="0" err="1" smtClean="0"/>
              <a:t>άθρωπος</a:t>
            </a:r>
            <a:r>
              <a:rPr lang="en-GB" altLang="el-GR" sz="2400" b="1" i="1" dirty="0" smtClean="0"/>
              <a:t> </a:t>
            </a:r>
            <a:r>
              <a:rPr lang="en-GB" altLang="el-GR" sz="2400" b="1" dirty="0" smtClean="0"/>
              <a:t>(=</a:t>
            </a:r>
            <a:r>
              <a:rPr lang="el-GR" altLang="el-GR" sz="2400" b="1" dirty="0" smtClean="0"/>
              <a:t> άνθ</a:t>
            </a:r>
            <a:r>
              <a:rPr lang="el-GR" altLang="el-GR" sz="2400" b="1" dirty="0" smtClean="0">
                <a:solidFill>
                  <a:srgbClr val="FFC000"/>
                </a:solidFill>
              </a:rPr>
              <a:t>ρ</a:t>
            </a:r>
            <a:r>
              <a:rPr lang="el-GR" altLang="el-GR" sz="2400" b="1" dirty="0" smtClean="0"/>
              <a:t>ωπος</a:t>
            </a:r>
            <a:r>
              <a:rPr lang="en-GB" altLang="el-GR" sz="2400" b="1" dirty="0" smtClean="0"/>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0"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AA420623-2C8F-42AD-9A91-25E6C402C95B}" type="slidenum">
              <a:rPr lang="el-GR" altLang="el-GR" sz="1200">
                <a:latin typeface="Arial" panose="020B0604020202020204" pitchFamily="34" charset="0"/>
              </a:rPr>
              <a:pPr>
                <a:spcBef>
                  <a:spcPct val="0"/>
                </a:spcBef>
                <a:buClrTx/>
                <a:buSzTx/>
                <a:buFontTx/>
                <a:buNone/>
              </a:pPr>
              <a:t>43</a:t>
            </a:fld>
            <a:endParaRPr lang="el-GR" altLang="el-GR" sz="1200">
              <a:latin typeface="Arial" panose="020B0604020202020204" pitchFamily="34" charset="0"/>
            </a:endParaRPr>
          </a:p>
        </p:txBody>
      </p:sp>
      <p:sp>
        <p:nvSpPr>
          <p:cNvPr id="34817" name="Rectangle 1"/>
          <p:cNvSpPr>
            <a:spLocks noGrp="1" noRot="1" noChangeArrowheads="1"/>
          </p:cNvSpPr>
          <p:nvPr>
            <p:ph type="title"/>
          </p:nvPr>
        </p:nvSpPr>
        <p:spPr>
          <a:xfrm>
            <a:off x="179388" y="-263525"/>
            <a:ext cx="8964612" cy="1906588"/>
          </a:xfrm>
        </p:spPr>
        <p:txBody>
          <a:bodyPr lIns="90000" tIns="46800" rIns="90000" bIns="46800"/>
          <a:lstStyle/>
          <a:p>
            <a:pPr eaLnBrk="1" hangingPunct="1">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2800" b="0" dirty="0" smtClean="0"/>
              <a:t/>
            </a:r>
            <a:br>
              <a:rPr lang="en-GB" altLang="el-GR" sz="2800" b="0" dirty="0" smtClean="0"/>
            </a:br>
            <a:r>
              <a:rPr lang="en-GB" altLang="el-GR" sz="2800" b="0" dirty="0" smtClean="0"/>
              <a:t/>
            </a:r>
            <a:br>
              <a:rPr lang="en-GB" altLang="el-GR" sz="2800" b="0" dirty="0" smtClean="0"/>
            </a:br>
            <a:r>
              <a:rPr lang="en-GB" altLang="el-GR" sz="3200" dirty="0" err="1" smtClean="0">
                <a:solidFill>
                  <a:srgbClr val="FFFF00"/>
                </a:solidFill>
              </a:rPr>
              <a:t>Συμ</a:t>
            </a:r>
            <a:r>
              <a:rPr lang="en-GB" altLang="el-GR" sz="3200" dirty="0" smtClean="0">
                <a:solidFill>
                  <a:srgbClr val="FFFF00"/>
                </a:solidFill>
              </a:rPr>
              <a:t>πλέγματα με το ημίφωνο /j/</a:t>
            </a:r>
            <a:r>
              <a:rPr lang="el-GR" altLang="el-GR" sz="3200" dirty="0" smtClean="0">
                <a:solidFill>
                  <a:srgbClr val="FFFF00"/>
                </a:solidFill>
              </a:rPr>
              <a:t> (γι, χι…)</a:t>
            </a:r>
            <a:r>
              <a:rPr lang="en-GB" altLang="el-GR" sz="3200" dirty="0" smtClean="0">
                <a:solidFill>
                  <a:srgbClr val="FFFF00"/>
                </a:solidFill>
              </a:rPr>
              <a:t/>
            </a:r>
            <a:br>
              <a:rPr lang="en-GB" altLang="el-GR" sz="3200" dirty="0" smtClean="0">
                <a:solidFill>
                  <a:srgbClr val="FFFF00"/>
                </a:solidFill>
              </a:rPr>
            </a:br>
            <a:r>
              <a:rPr lang="en-GB" altLang="el-GR" sz="3200" dirty="0" err="1" smtClean="0">
                <a:solidFill>
                  <a:srgbClr val="FFFF00"/>
                </a:solidFill>
              </a:rPr>
              <a:t>άλλοτε</a:t>
            </a:r>
            <a:r>
              <a:rPr lang="en-GB" altLang="el-GR" sz="3200" dirty="0" smtClean="0">
                <a:solidFill>
                  <a:srgbClr val="FFFF00"/>
                </a:solidFill>
              </a:rPr>
              <a:t> απ</a:t>
            </a:r>
            <a:r>
              <a:rPr lang="en-GB" altLang="el-GR" sz="3200" dirty="0" err="1" smtClean="0">
                <a:solidFill>
                  <a:srgbClr val="FFFF00"/>
                </a:solidFill>
              </a:rPr>
              <a:t>λο</a:t>
            </a:r>
            <a:r>
              <a:rPr lang="en-GB" altLang="el-GR" sz="3200" dirty="0" smtClean="0">
                <a:solidFill>
                  <a:srgbClr val="FFFF00"/>
                </a:solidFill>
              </a:rPr>
              <a:t>ποιούνται και άλλοτε το αντίθετο</a:t>
            </a:r>
            <a:r>
              <a:rPr lang="en-GB" altLang="el-GR" sz="3200" dirty="0" smtClean="0"/>
              <a:t> </a:t>
            </a:r>
            <a:br>
              <a:rPr lang="en-GB" altLang="el-GR" sz="3200" dirty="0" smtClean="0"/>
            </a:br>
            <a:endParaRPr lang="en-GB" altLang="el-GR" sz="3200" dirty="0" smtClean="0"/>
          </a:p>
        </p:txBody>
      </p:sp>
      <p:sp>
        <p:nvSpPr>
          <p:cNvPr id="34818" name="Rectangle 2"/>
          <p:cNvSpPr>
            <a:spLocks noGrp="1" noChangeArrowheads="1"/>
          </p:cNvSpPr>
          <p:nvPr>
            <p:ph type="body" idx="1"/>
          </p:nvPr>
        </p:nvSpPr>
        <p:spPr>
          <a:xfrm>
            <a:off x="457200" y="1600200"/>
            <a:ext cx="4614863" cy="4529138"/>
          </a:xfrm>
        </p:spPr>
        <p:txBody>
          <a:bodyPr lIns="90000" tIns="46800" rIns="90000" bIns="46800"/>
          <a:lstStyle/>
          <a:p>
            <a:pP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b="1" dirty="0" err="1" smtClean="0">
                <a:solidFill>
                  <a:srgbClr val="45C984"/>
                </a:solidFill>
              </a:rPr>
              <a:t>Κατάχρησή</a:t>
            </a:r>
            <a:r>
              <a:rPr lang="en-GB" sz="3200" b="1" dirty="0" smtClean="0">
                <a:solidFill>
                  <a:srgbClr val="45C984"/>
                </a:solidFill>
              </a:rPr>
              <a:t> </a:t>
            </a:r>
            <a:r>
              <a:rPr lang="en-GB" sz="3200" b="1" dirty="0" err="1" smtClean="0">
                <a:solidFill>
                  <a:srgbClr val="45C984"/>
                </a:solidFill>
              </a:rPr>
              <a:t>του</a:t>
            </a:r>
            <a:r>
              <a:rPr lang="en-GB" sz="3200" b="1" dirty="0" smtClean="0">
                <a:solidFill>
                  <a:srgbClr val="45C984"/>
                </a:solidFill>
              </a:rPr>
              <a:t>:</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3200" b="1" i="1" dirty="0" err="1"/>
              <a:t>ν</a:t>
            </a:r>
            <a:r>
              <a:rPr lang="el-GR" sz="3200" b="1" i="1" dirty="0" err="1" smtClean="0"/>
              <a:t>εραϊδιάκι</a:t>
            </a:r>
            <a:r>
              <a:rPr lang="en-GB" sz="3200" b="1" i="1" dirty="0" smtClean="0"/>
              <a:t> </a:t>
            </a:r>
            <a:r>
              <a:rPr lang="en-GB" sz="3200" b="1" dirty="0" smtClean="0"/>
              <a:t>(=</a:t>
            </a:r>
            <a:r>
              <a:rPr lang="el-GR" sz="3200" b="1" dirty="0" smtClean="0"/>
              <a:t> </a:t>
            </a:r>
            <a:r>
              <a:rPr lang="el-GR" sz="3200" b="1" dirty="0" err="1" smtClean="0"/>
              <a:t>νεραϊδάκι</a:t>
            </a:r>
            <a:r>
              <a:rPr lang="en-GB" sz="3200" b="1" dirty="0" smtClean="0"/>
              <a:t>)  </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3200" b="1" i="1" dirty="0" err="1" smtClean="0"/>
              <a:t>παιδιάκια</a:t>
            </a:r>
            <a:r>
              <a:rPr lang="en-GB" sz="3200" b="1" i="1" dirty="0" smtClean="0"/>
              <a:t> </a:t>
            </a:r>
            <a:r>
              <a:rPr lang="en-GB" sz="3200" b="1" dirty="0" smtClean="0"/>
              <a:t>(=</a:t>
            </a:r>
            <a:r>
              <a:rPr lang="el-GR" sz="3200" b="1" dirty="0" smtClean="0"/>
              <a:t> παιδάκια</a:t>
            </a:r>
            <a:r>
              <a:rPr lang="en-GB" sz="3200" b="1" dirty="0" smtClean="0"/>
              <a:t>)</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3200" b="1" i="1" dirty="0" err="1"/>
              <a:t>λ</a:t>
            </a:r>
            <a:r>
              <a:rPr lang="el-GR" sz="3200" b="1" i="1" dirty="0" err="1" smtClean="0"/>
              <a:t>ιούνα</a:t>
            </a:r>
            <a:r>
              <a:rPr lang="el-GR" sz="3200" b="1" i="1" dirty="0" smtClean="0"/>
              <a:t> </a:t>
            </a:r>
            <a:r>
              <a:rPr lang="en-GB" sz="3200" b="1" dirty="0" smtClean="0"/>
              <a:t>(=</a:t>
            </a:r>
            <a:r>
              <a:rPr lang="el-GR" sz="3200" b="1" dirty="0" smtClean="0"/>
              <a:t> </a:t>
            </a:r>
            <a:r>
              <a:rPr lang="en-GB" sz="3200" b="1" dirty="0" err="1" smtClean="0"/>
              <a:t>luna</a:t>
            </a:r>
            <a:r>
              <a:rPr lang="en-GB" sz="3200" b="1" dirty="0" smtClean="0"/>
              <a:t>) </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b="1" i="1" dirty="0" err="1" smtClean="0"/>
              <a:t>ελ</a:t>
            </a:r>
            <a:r>
              <a:rPr lang="en-GB" sz="3200" b="1" i="1" dirty="0" err="1" smtClean="0">
                <a:solidFill>
                  <a:srgbClr val="FFC000"/>
                </a:solidFill>
              </a:rPr>
              <a:t>ι</a:t>
            </a:r>
            <a:r>
              <a:rPr lang="en-GB" sz="3200" b="1" i="1" dirty="0" err="1" smtClean="0"/>
              <a:t>άφια</a:t>
            </a:r>
            <a:r>
              <a:rPr lang="en-GB" sz="3200" b="1" i="1" dirty="0" smtClean="0"/>
              <a:t> </a:t>
            </a:r>
            <a:r>
              <a:rPr lang="en-GB" sz="3200" b="1" dirty="0" smtClean="0"/>
              <a:t>(</a:t>
            </a:r>
            <a:r>
              <a:rPr lang="el-GR" sz="3200" b="1" dirty="0" smtClean="0"/>
              <a:t>= </a:t>
            </a:r>
            <a:r>
              <a:rPr lang="en-GB" sz="3200" b="1" dirty="0" err="1" smtClean="0"/>
              <a:t>ελάφια</a:t>
            </a:r>
            <a:r>
              <a:rPr lang="en-GB" sz="3200" b="1" dirty="0" smtClean="0"/>
              <a:t>)</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b="1" i="1" dirty="0" err="1" smtClean="0"/>
              <a:t>κ</a:t>
            </a:r>
            <a:r>
              <a:rPr lang="en-GB" sz="3200" b="1" i="1" dirty="0" err="1" smtClean="0">
                <a:solidFill>
                  <a:srgbClr val="FFC000"/>
                </a:solidFill>
              </a:rPr>
              <a:t>ι</a:t>
            </a:r>
            <a:r>
              <a:rPr lang="en-GB" sz="3200" b="1" i="1" dirty="0" err="1" smtClean="0"/>
              <a:t>ουμπιά</a:t>
            </a:r>
            <a:r>
              <a:rPr lang="en-GB" sz="3200" b="1" i="1" dirty="0" smtClean="0"/>
              <a:t> </a:t>
            </a:r>
            <a:r>
              <a:rPr lang="en-GB" sz="3200" b="1" dirty="0" smtClean="0"/>
              <a:t>(</a:t>
            </a:r>
            <a:r>
              <a:rPr lang="el-GR" sz="3200" b="1" dirty="0" smtClean="0"/>
              <a:t>= </a:t>
            </a:r>
            <a:r>
              <a:rPr lang="en-GB" sz="3200" b="1" dirty="0" err="1" smtClean="0"/>
              <a:t>κουμπιά</a:t>
            </a:r>
            <a:r>
              <a:rPr lang="en-GB" sz="3200" b="1" dirty="0" smtClean="0"/>
              <a:t>)</a:t>
            </a:r>
          </a:p>
          <a:p>
            <a:pPr eaLnBrk="1" hangingPunct="1">
              <a:spcBef>
                <a:spcPts val="700"/>
              </a:spcBef>
              <a:buSzPct val="103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3200" b="1" i="1" dirty="0" smtClean="0"/>
          </a:p>
        </p:txBody>
      </p:sp>
      <p:sp>
        <p:nvSpPr>
          <p:cNvPr id="34819" name="Rectangle 3"/>
          <p:cNvSpPr>
            <a:spLocks noGrp="1" noChangeArrowheads="1"/>
          </p:cNvSpPr>
          <p:nvPr>
            <p:ph type="body" idx="2"/>
          </p:nvPr>
        </p:nvSpPr>
        <p:spPr>
          <a:xfrm>
            <a:off x="5000625" y="1571625"/>
            <a:ext cx="3929063" cy="4641850"/>
          </a:xfrm>
        </p:spPr>
        <p:txBody>
          <a:bodyPr lIns="90000" tIns="46800" rIns="90000" bIns="46800"/>
          <a:lstStyle/>
          <a:p>
            <a:pP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b="1" dirty="0" err="1" smtClean="0">
                <a:solidFill>
                  <a:srgbClr val="45C984"/>
                </a:solidFill>
              </a:rPr>
              <a:t>Παραλείπεται</a:t>
            </a:r>
            <a:r>
              <a:rPr lang="en-GB" sz="3200" b="1" dirty="0" smtClean="0">
                <a:solidFill>
                  <a:srgbClr val="45C984"/>
                </a:solidFill>
              </a:rPr>
              <a:t>:</a:t>
            </a:r>
            <a:r>
              <a:rPr lang="en-GB" sz="3200" b="1" dirty="0" smtClean="0"/>
              <a:t> </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i="1" dirty="0" err="1" smtClean="0"/>
              <a:t>τελώσει</a:t>
            </a:r>
            <a:endParaRPr lang="en-GB" b="1" i="1" dirty="0" smtClean="0"/>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i="1" dirty="0" err="1" smtClean="0"/>
              <a:t>πος</a:t>
            </a:r>
            <a:r>
              <a:rPr lang="en-GB" b="1" i="1" dirty="0" smtClean="0"/>
              <a:t> </a:t>
            </a:r>
            <a:r>
              <a:rPr lang="en-GB" b="1" dirty="0" smtClean="0"/>
              <a:t>(</a:t>
            </a:r>
            <a:r>
              <a:rPr lang="el-GR" b="1" dirty="0" smtClean="0"/>
              <a:t>= </a:t>
            </a:r>
            <a:r>
              <a:rPr lang="en-GB" b="1" dirty="0" err="1" smtClean="0"/>
              <a:t>ποιος</a:t>
            </a:r>
            <a:r>
              <a:rPr lang="en-GB" b="1" dirty="0" smtClean="0"/>
              <a:t>)</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i="1" dirty="0" err="1" smtClean="0"/>
              <a:t>παπο</a:t>
            </a:r>
            <a:r>
              <a:rPr lang="el-GR" b="1" i="1" dirty="0" smtClean="0"/>
              <a:t>ύ</a:t>
            </a:r>
            <a:r>
              <a:rPr lang="en-GB" b="1" i="1" dirty="0" err="1" smtClean="0"/>
              <a:t>τσα</a:t>
            </a:r>
            <a:endParaRPr lang="en-GB" b="1" i="1" dirty="0" smtClean="0"/>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i="1" dirty="0" smtClean="0"/>
              <a:t>κά</a:t>
            </a:r>
            <a:r>
              <a:rPr lang="en-GB" b="1" i="1" dirty="0" err="1" smtClean="0"/>
              <a:t>πος</a:t>
            </a:r>
            <a:r>
              <a:rPr lang="en-GB" b="1" i="1" dirty="0" smtClean="0"/>
              <a:t> </a:t>
            </a:r>
            <a:r>
              <a:rPr lang="en-GB" b="1" dirty="0" smtClean="0"/>
              <a:t>(</a:t>
            </a:r>
            <a:r>
              <a:rPr lang="el-GR" b="1" dirty="0" smtClean="0"/>
              <a:t>= </a:t>
            </a:r>
            <a:r>
              <a:rPr lang="en-GB" b="1" dirty="0" err="1" smtClean="0"/>
              <a:t>κάποιος</a:t>
            </a:r>
            <a:r>
              <a:rPr lang="en-GB" b="1" dirty="0" smtClean="0"/>
              <a:t>)</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i="1" dirty="0" err="1" smtClean="0"/>
              <a:t>πα</a:t>
            </a:r>
            <a:r>
              <a:rPr lang="en-GB" b="1" i="1" dirty="0" smtClean="0"/>
              <a:t> </a:t>
            </a:r>
            <a:r>
              <a:rPr lang="en-GB" b="1" dirty="0" smtClean="0"/>
              <a:t>(</a:t>
            </a:r>
            <a:r>
              <a:rPr lang="el-GR" b="1" dirty="0" smtClean="0"/>
              <a:t>= </a:t>
            </a:r>
            <a:r>
              <a:rPr lang="en-GB" b="1" dirty="0" err="1" smtClean="0"/>
              <a:t>ποια</a:t>
            </a:r>
            <a:r>
              <a:rPr lang="en-GB" b="1" dirty="0" smtClean="0"/>
              <a:t>)</a:t>
            </a:r>
          </a:p>
          <a:p>
            <a:pPr eaLnBrk="1" hangingPunct="1">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i="1" dirty="0" err="1" smtClean="0"/>
              <a:t>συγχαρητήρα</a:t>
            </a:r>
            <a:r>
              <a:rPr lang="el-GR" b="1" i="1" dirty="0" smtClean="0"/>
              <a:t>  (= συγχαρητήρια)</a:t>
            </a:r>
            <a:endParaRPr lang="en-GB" b="1" i="1" dirty="0" smtClean="0"/>
          </a:p>
          <a:p>
            <a:pPr eaLnBrk="1" hangingPunct="1">
              <a:spcBef>
                <a:spcPts val="7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b="1" i="1" dirty="0" smtClean="0"/>
          </a:p>
          <a:p>
            <a:pPr eaLnBrk="1" hangingPunct="1">
              <a:spcBef>
                <a:spcPts val="700"/>
              </a:spcBef>
              <a:buSzPct val="103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b="1" i="1" dirty="0"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834B5942-CDC1-4708-9572-2E9E41740335}" type="slidenum">
              <a:rPr lang="el-GR" altLang="el-GR" sz="1200">
                <a:latin typeface="Arial" panose="020B0604020202020204" pitchFamily="34" charset="0"/>
              </a:rPr>
              <a:pPr>
                <a:spcBef>
                  <a:spcPct val="0"/>
                </a:spcBef>
                <a:buClrTx/>
                <a:buSzTx/>
                <a:buFontTx/>
                <a:buNone/>
              </a:pPr>
              <a:t>44</a:t>
            </a:fld>
            <a:endParaRPr lang="el-GR" altLang="el-GR" sz="1200">
              <a:latin typeface="Arial" panose="020B0604020202020204" pitchFamily="34" charset="0"/>
            </a:endParaRPr>
          </a:p>
        </p:txBody>
      </p:sp>
      <p:sp>
        <p:nvSpPr>
          <p:cNvPr id="35841" name="Rectangle 1"/>
          <p:cNvSpPr>
            <a:spLocks noGrp="1" noChangeArrowheads="1"/>
          </p:cNvSpPr>
          <p:nvPr>
            <p:ph type="body"/>
          </p:nvPr>
        </p:nvSpPr>
        <p:spPr>
          <a:xfrm>
            <a:off x="457200" y="476250"/>
            <a:ext cx="8229600" cy="5654675"/>
          </a:xfrm>
        </p:spPr>
        <p:txBody>
          <a:bodyPr lIns="90000" tIns="46800" rIns="90000" bIns="46800" anchor="t"/>
          <a:lstStyle/>
          <a:p>
            <a:pPr marL="342900" indent="-342900" eaLnBrk="1" hangingPunct="1">
              <a:spcBef>
                <a:spcPct val="200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200" dirty="0" err="1" smtClean="0">
                <a:solidFill>
                  <a:srgbClr val="FFFF00"/>
                </a:solidFill>
              </a:rPr>
              <a:t>Φωνηεντικά</a:t>
            </a:r>
            <a:r>
              <a:rPr lang="en-GB" altLang="el-GR" sz="3200" dirty="0" smtClean="0">
                <a:solidFill>
                  <a:srgbClr val="FFFF00"/>
                </a:solidFill>
              </a:rPr>
              <a:t> </a:t>
            </a:r>
            <a:r>
              <a:rPr lang="en-GB" altLang="el-GR" sz="3200" dirty="0" err="1" smtClean="0">
                <a:solidFill>
                  <a:srgbClr val="FFFF00"/>
                </a:solidFill>
              </a:rPr>
              <a:t>συμ</a:t>
            </a:r>
            <a:r>
              <a:rPr lang="en-GB" altLang="el-GR" sz="3200" dirty="0" smtClean="0">
                <a:solidFill>
                  <a:srgbClr val="FFFF00"/>
                </a:solidFill>
              </a:rPr>
              <a:t>πλέγματα: απλοποίηση</a:t>
            </a:r>
            <a:endParaRPr lang="el-GR" altLang="el-GR" sz="3200" dirty="0" smtClean="0">
              <a:solidFill>
                <a:srgbClr val="FFFF00"/>
              </a:solidFill>
            </a:endParaRPr>
          </a:p>
          <a:p>
            <a:pPr marL="342900" indent="-342900" eaLnBrk="1" hangingPunct="1">
              <a:spcBef>
                <a:spcPct val="200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3200" b="0" dirty="0" smtClean="0">
              <a:solidFill>
                <a:srgbClr val="45C984"/>
              </a:solidFill>
            </a:endParaRPr>
          </a:p>
          <a:p>
            <a:pPr marL="342900" indent="-342900" algn="l" eaLnBrk="1" hangingPunct="1">
              <a:spcBef>
                <a:spcPts val="600"/>
              </a:spcBef>
              <a:buClr>
                <a:schemeClr val="hlink"/>
              </a:buClr>
              <a:buSzPct val="10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i="1" dirty="0" err="1" smtClean="0">
                <a:solidFill>
                  <a:schemeClr val="tx1"/>
                </a:solidFill>
              </a:rPr>
              <a:t>τηλόραση</a:t>
            </a:r>
            <a:r>
              <a:rPr lang="en-GB" altLang="el-GR" sz="2800" i="1" dirty="0" smtClean="0">
                <a:solidFill>
                  <a:schemeClr val="tx1"/>
                </a:solidFill>
              </a:rPr>
              <a:t> </a:t>
            </a:r>
            <a:r>
              <a:rPr lang="en-GB" altLang="el-GR" sz="2800" dirty="0" smtClean="0">
                <a:solidFill>
                  <a:schemeClr val="tx1"/>
                </a:solidFill>
              </a:rPr>
              <a:t>(=</a:t>
            </a:r>
            <a:r>
              <a:rPr lang="el-GR" altLang="el-GR" sz="2800" dirty="0" smtClean="0">
                <a:solidFill>
                  <a:schemeClr val="tx1"/>
                </a:solidFill>
              </a:rPr>
              <a:t> τηλ</a:t>
            </a:r>
            <a:r>
              <a:rPr lang="el-GR" altLang="el-GR" sz="2800" dirty="0" smtClean="0">
                <a:solidFill>
                  <a:srgbClr val="FFC000"/>
                </a:solidFill>
              </a:rPr>
              <a:t>ε</a:t>
            </a:r>
            <a:r>
              <a:rPr lang="el-GR" altLang="el-GR" sz="2800" dirty="0" smtClean="0">
                <a:solidFill>
                  <a:schemeClr val="tx1"/>
                </a:solidFill>
              </a:rPr>
              <a:t>όραση</a:t>
            </a:r>
            <a:r>
              <a:rPr lang="en-GB" altLang="el-GR" sz="2800" dirty="0" smtClean="0">
                <a:solidFill>
                  <a:schemeClr val="tx1"/>
                </a:solidFill>
              </a:rPr>
              <a:t>) </a:t>
            </a:r>
          </a:p>
          <a:p>
            <a:pPr marL="342900" indent="-342900" algn="l" eaLnBrk="1" hangingPunct="1">
              <a:spcBef>
                <a:spcPts val="600"/>
              </a:spcBef>
              <a:buClr>
                <a:schemeClr val="hlink"/>
              </a:buClr>
              <a:buSzPct val="10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i="1" dirty="0" err="1" smtClean="0">
                <a:solidFill>
                  <a:schemeClr val="tx1"/>
                </a:solidFill>
              </a:rPr>
              <a:t>λόση</a:t>
            </a:r>
            <a:r>
              <a:rPr lang="en-GB" altLang="el-GR" sz="2800" i="1" dirty="0" smtClean="0">
                <a:solidFill>
                  <a:schemeClr val="tx1"/>
                </a:solidFill>
              </a:rPr>
              <a:t> </a:t>
            </a:r>
            <a:r>
              <a:rPr lang="en-GB" altLang="el-GR" sz="2800" dirty="0" smtClean="0">
                <a:solidFill>
                  <a:schemeClr val="tx1"/>
                </a:solidFill>
              </a:rPr>
              <a:t>(</a:t>
            </a:r>
            <a:r>
              <a:rPr lang="el-GR" altLang="el-GR" sz="2800" dirty="0" smtClean="0">
                <a:solidFill>
                  <a:schemeClr val="tx1"/>
                </a:solidFill>
              </a:rPr>
              <a:t>=</a:t>
            </a:r>
            <a:r>
              <a:rPr lang="en-GB" altLang="el-GR" sz="2800" dirty="0" err="1" smtClean="0">
                <a:solidFill>
                  <a:schemeClr val="tx1"/>
                </a:solidFill>
              </a:rPr>
              <a:t>τηλ</a:t>
            </a:r>
            <a:r>
              <a:rPr lang="en-GB" altLang="el-GR" sz="2800" dirty="0" err="1" smtClean="0">
                <a:solidFill>
                  <a:srgbClr val="FFC000"/>
                </a:solidFill>
              </a:rPr>
              <a:t>ε</a:t>
            </a:r>
            <a:r>
              <a:rPr lang="en-GB" altLang="el-GR" sz="2800" dirty="0" err="1" smtClean="0">
                <a:solidFill>
                  <a:schemeClr val="tx1"/>
                </a:solidFill>
              </a:rPr>
              <a:t>όρ</a:t>
            </a:r>
            <a:r>
              <a:rPr lang="en-GB" altLang="el-GR" sz="2800" dirty="0" smtClean="0">
                <a:solidFill>
                  <a:schemeClr val="tx1"/>
                </a:solidFill>
              </a:rPr>
              <a:t>αση)</a:t>
            </a:r>
          </a:p>
          <a:p>
            <a:pPr marL="342900" indent="-342900" algn="l" eaLnBrk="1" hangingPunct="1">
              <a:spcBef>
                <a:spcPts val="600"/>
              </a:spcBef>
              <a:buClr>
                <a:schemeClr val="hlink"/>
              </a:buClr>
              <a:buSzPct val="10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i="1" dirty="0" err="1" smtClean="0">
                <a:solidFill>
                  <a:schemeClr val="tx1"/>
                </a:solidFill>
              </a:rPr>
              <a:t>κορόδεψε</a:t>
            </a:r>
            <a:r>
              <a:rPr lang="en-GB" altLang="el-GR" sz="2800" i="1" dirty="0" smtClean="0">
                <a:solidFill>
                  <a:schemeClr val="tx1"/>
                </a:solidFill>
              </a:rPr>
              <a:t> </a:t>
            </a:r>
            <a:r>
              <a:rPr lang="en-GB" altLang="el-GR" sz="2800" dirty="0" smtClean="0">
                <a:solidFill>
                  <a:schemeClr val="tx1"/>
                </a:solidFill>
              </a:rPr>
              <a:t>(=</a:t>
            </a:r>
            <a:r>
              <a:rPr lang="el-GR" altLang="el-GR" sz="2800" dirty="0" smtClean="0">
                <a:solidFill>
                  <a:schemeClr val="tx1"/>
                </a:solidFill>
              </a:rPr>
              <a:t> κορό</a:t>
            </a:r>
            <a:r>
              <a:rPr lang="el-GR" altLang="el-GR" sz="2800" dirty="0" smtClean="0">
                <a:solidFill>
                  <a:srgbClr val="FFC000"/>
                </a:solidFill>
              </a:rPr>
              <a:t>ι</a:t>
            </a:r>
            <a:r>
              <a:rPr lang="el-GR" altLang="el-GR" sz="2800" dirty="0" smtClean="0">
                <a:solidFill>
                  <a:schemeClr val="tx1"/>
                </a:solidFill>
              </a:rPr>
              <a:t>δεψε</a:t>
            </a:r>
            <a:r>
              <a:rPr lang="en-GB" altLang="el-GR" sz="2800" dirty="0" smtClean="0">
                <a:solidFill>
                  <a:schemeClr val="tx1"/>
                </a:solidFill>
              </a:rPr>
              <a:t>) </a:t>
            </a:r>
          </a:p>
          <a:p>
            <a:pPr marL="342900" indent="-342900" algn="l" eaLnBrk="1" hangingPunct="1">
              <a:spcBef>
                <a:spcPts val="600"/>
              </a:spcBef>
              <a:buClr>
                <a:schemeClr val="hlink"/>
              </a:buClr>
              <a:buSzPct val="10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i="1" dirty="0" err="1" smtClean="0">
                <a:solidFill>
                  <a:schemeClr val="tx1"/>
                </a:solidFill>
              </a:rPr>
              <a:t>λεφοράκι</a:t>
            </a:r>
            <a:r>
              <a:rPr lang="en-GB" altLang="el-GR" sz="2800" i="1" dirty="0" smtClean="0">
                <a:solidFill>
                  <a:schemeClr val="tx1"/>
                </a:solidFill>
              </a:rPr>
              <a:t> </a:t>
            </a:r>
            <a:r>
              <a:rPr lang="en-GB" altLang="el-GR" sz="2800" dirty="0" smtClean="0">
                <a:solidFill>
                  <a:schemeClr val="tx1"/>
                </a:solidFill>
              </a:rPr>
              <a:t>(=</a:t>
            </a:r>
            <a:r>
              <a:rPr lang="el-GR" altLang="el-GR" sz="2800" dirty="0" smtClean="0">
                <a:solidFill>
                  <a:schemeClr val="tx1"/>
                </a:solidFill>
              </a:rPr>
              <a:t> </a:t>
            </a:r>
            <a:r>
              <a:rPr lang="el-GR" altLang="el-GR" sz="2800" dirty="0" err="1" smtClean="0">
                <a:solidFill>
                  <a:schemeClr val="tx1"/>
                </a:solidFill>
              </a:rPr>
              <a:t>λεωφοριάκι</a:t>
            </a:r>
            <a:r>
              <a:rPr lang="en-GB" altLang="el-GR" sz="2800" dirty="0" smtClean="0">
                <a:solidFill>
                  <a:schemeClr val="tx1"/>
                </a:solidFill>
              </a:rPr>
              <a:t>)   </a:t>
            </a:r>
          </a:p>
          <a:p>
            <a:pPr marL="342900" indent="-342900" algn="l" eaLnBrk="1" hangingPunct="1">
              <a:spcBef>
                <a:spcPts val="600"/>
              </a:spcBef>
              <a:buClr>
                <a:schemeClr val="hlink"/>
              </a:buClr>
              <a:buSzPct val="10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i="1" dirty="0" err="1">
                <a:solidFill>
                  <a:schemeClr val="tx1"/>
                </a:solidFill>
              </a:rPr>
              <a:t>σ</a:t>
            </a:r>
            <a:r>
              <a:rPr lang="el-GR" altLang="el-GR" sz="2800" i="1" dirty="0" err="1" smtClean="0">
                <a:solidFill>
                  <a:schemeClr val="tx1"/>
                </a:solidFill>
              </a:rPr>
              <a:t>ιγκρόμενα</a:t>
            </a:r>
            <a:r>
              <a:rPr lang="el-GR" altLang="el-GR" sz="2800" i="1" dirty="0" smtClean="0">
                <a:solidFill>
                  <a:schemeClr val="tx1"/>
                </a:solidFill>
              </a:rPr>
              <a:t> </a:t>
            </a:r>
            <a:r>
              <a:rPr lang="en-GB" altLang="el-GR" sz="2800" dirty="0" smtClean="0">
                <a:solidFill>
                  <a:schemeClr val="tx1"/>
                </a:solidFill>
              </a:rPr>
              <a:t>(=</a:t>
            </a:r>
            <a:r>
              <a:rPr lang="el-GR" altLang="el-GR" sz="2800" dirty="0" smtClean="0">
                <a:solidFill>
                  <a:schemeClr val="tx1"/>
                </a:solidFill>
              </a:rPr>
              <a:t> συγκρουόμενα</a:t>
            </a:r>
            <a:r>
              <a:rPr lang="en-GB" altLang="el-GR" sz="2800" dirty="0" smtClean="0">
                <a:solidFill>
                  <a:schemeClr val="tx1"/>
                </a:solidFill>
              </a:rPr>
              <a:t>)  </a:t>
            </a:r>
          </a:p>
          <a:p>
            <a:pPr marL="342900" indent="-342900" algn="l" eaLnBrk="1" hangingPunct="1">
              <a:spcBef>
                <a:spcPts val="600"/>
              </a:spcBef>
              <a:buClr>
                <a:schemeClr val="hlink"/>
              </a:buClr>
              <a:buSzPct val="10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i="1" dirty="0" smtClean="0">
                <a:solidFill>
                  <a:schemeClr val="tx1"/>
                </a:solidFill>
              </a:rPr>
              <a:t>λ</a:t>
            </a:r>
            <a:r>
              <a:rPr lang="en-GB" altLang="el-GR" sz="2800" i="1" dirty="0" err="1" smtClean="0">
                <a:solidFill>
                  <a:schemeClr val="tx1"/>
                </a:solidFill>
              </a:rPr>
              <a:t>εφ</a:t>
            </a:r>
            <a:r>
              <a:rPr lang="el-GR" altLang="el-GR" sz="2800" i="1" dirty="0" smtClean="0">
                <a:solidFill>
                  <a:schemeClr val="tx1"/>
                </a:solidFill>
              </a:rPr>
              <a:t>ο</a:t>
            </a:r>
            <a:r>
              <a:rPr lang="en-GB" altLang="el-GR" sz="2800" i="1" dirty="0" err="1" smtClean="0">
                <a:solidFill>
                  <a:schemeClr val="tx1"/>
                </a:solidFill>
              </a:rPr>
              <a:t>ρείο</a:t>
            </a:r>
            <a:r>
              <a:rPr lang="en-GB" altLang="el-GR" sz="2800" i="1" dirty="0" smtClean="0">
                <a:solidFill>
                  <a:schemeClr val="tx1"/>
                </a:solidFill>
              </a:rPr>
              <a:t> </a:t>
            </a:r>
            <a:r>
              <a:rPr lang="el-GR" altLang="el-GR" sz="2800" i="1" dirty="0" smtClean="0">
                <a:solidFill>
                  <a:schemeClr val="tx1"/>
                </a:solidFill>
              </a:rPr>
              <a:t> </a:t>
            </a:r>
            <a:r>
              <a:rPr lang="el-GR" altLang="el-GR" sz="2800" dirty="0" smtClean="0">
                <a:solidFill>
                  <a:schemeClr val="tx1"/>
                </a:solidFill>
              </a:rPr>
              <a:t>(= λε</a:t>
            </a:r>
            <a:r>
              <a:rPr lang="el-GR" altLang="el-GR" sz="2800" dirty="0" smtClean="0">
                <a:solidFill>
                  <a:srgbClr val="FFC000"/>
                </a:solidFill>
              </a:rPr>
              <a:t>ω</a:t>
            </a:r>
            <a:r>
              <a:rPr lang="el-GR" altLang="el-GR" sz="2800" dirty="0" smtClean="0">
                <a:solidFill>
                  <a:schemeClr val="tx1"/>
                </a:solidFill>
              </a:rPr>
              <a:t>φορείο)</a:t>
            </a:r>
            <a:endParaRPr lang="en-GB" altLang="el-GR" sz="2800" i="1" dirty="0" smtClean="0">
              <a:solidFill>
                <a:schemeClr val="tx1"/>
              </a:solidFill>
            </a:endParaRPr>
          </a:p>
          <a:p>
            <a:pPr marL="342900" indent="-342900" algn="l" eaLnBrk="1" hangingPunct="1">
              <a:spcBef>
                <a:spcPts val="600"/>
              </a:spcBef>
              <a:buClr>
                <a:schemeClr val="hlink"/>
              </a:buClr>
              <a:buSzPct val="10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i="1" dirty="0" smtClean="0">
                <a:solidFill>
                  <a:schemeClr val="tx1"/>
                </a:solidFill>
              </a:rPr>
              <a:t>α</a:t>
            </a:r>
            <a:r>
              <a:rPr lang="en-GB" altLang="el-GR" sz="2800" i="1" dirty="0" err="1" smtClean="0">
                <a:solidFill>
                  <a:schemeClr val="tx1"/>
                </a:solidFill>
              </a:rPr>
              <a:t>ροσκάφος</a:t>
            </a:r>
            <a:r>
              <a:rPr lang="el-GR" altLang="el-GR" sz="2800" i="1" dirty="0" smtClean="0">
                <a:solidFill>
                  <a:schemeClr val="tx1"/>
                </a:solidFill>
              </a:rPr>
              <a:t> </a:t>
            </a:r>
            <a:r>
              <a:rPr lang="el-GR" altLang="el-GR" sz="2800" dirty="0" smtClean="0">
                <a:solidFill>
                  <a:schemeClr val="tx1"/>
                </a:solidFill>
              </a:rPr>
              <a:t>(= α</a:t>
            </a:r>
            <a:r>
              <a:rPr lang="el-GR" altLang="el-GR" sz="2800" dirty="0" smtClean="0">
                <a:solidFill>
                  <a:srgbClr val="FFC000"/>
                </a:solidFill>
              </a:rPr>
              <a:t>ε</a:t>
            </a:r>
            <a:r>
              <a:rPr lang="el-GR" altLang="el-GR" sz="2800" dirty="0" smtClean="0">
                <a:solidFill>
                  <a:schemeClr val="tx1"/>
                </a:solidFill>
              </a:rPr>
              <a:t>ροσκάφος)</a:t>
            </a:r>
            <a:endParaRPr lang="en-GB" altLang="el-GR" sz="2800" i="1" dirty="0" smtClean="0">
              <a:solidFill>
                <a:schemeClr val="tx1"/>
              </a:solidFill>
            </a:endParaRPr>
          </a:p>
          <a:p>
            <a:pPr marL="342900" indent="-342900" algn="l" eaLnBrk="1" hangingPunct="1">
              <a:spcBef>
                <a:spcPts val="6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2800" i="1" dirty="0" smtClean="0">
              <a:solidFill>
                <a:schemeClr val="tx1"/>
              </a:solidFill>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31519764-36C3-486B-8287-1A21AFABBABE}" type="slidenum">
              <a:rPr lang="el-GR" altLang="el-GR" sz="1200">
                <a:latin typeface="Arial" panose="020B0604020202020204" pitchFamily="34" charset="0"/>
              </a:rPr>
              <a:pPr>
                <a:spcBef>
                  <a:spcPct val="0"/>
                </a:spcBef>
                <a:buClrTx/>
                <a:buSzTx/>
                <a:buFontTx/>
                <a:buNone/>
              </a:pPr>
              <a:t>45</a:t>
            </a:fld>
            <a:endParaRPr lang="el-GR" altLang="el-GR" sz="1200">
              <a:latin typeface="Arial" panose="020B0604020202020204" pitchFamily="34" charset="0"/>
            </a:endParaRPr>
          </a:p>
        </p:txBody>
      </p:sp>
      <p:sp>
        <p:nvSpPr>
          <p:cNvPr id="36865" name="Rectangle 1"/>
          <p:cNvSpPr>
            <a:spLocks noGrp="1" noRot="1" noChangeArrowheads="1"/>
          </p:cNvSpPr>
          <p:nvPr>
            <p:ph type="title"/>
          </p:nvPr>
        </p:nvSpPr>
        <p:spPr>
          <a:xfrm>
            <a:off x="457200" y="260350"/>
            <a:ext cx="8232775" cy="1008063"/>
          </a:xfrm>
        </p:spPr>
        <p:txBody>
          <a:bodyPr lIns="90000" tIns="46800" rIns="90000" bIns="46800"/>
          <a:lstStyle/>
          <a:p>
            <a:pPr eaLnBrk="1" hangingPunct="1">
              <a:buClr>
                <a:srgbClr val="45C984"/>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200" smtClean="0">
                <a:solidFill>
                  <a:srgbClr val="FFFF00"/>
                </a:solidFill>
              </a:rPr>
              <a:t>Μεγέθυνση λέξης με πρόσθεση φωνήεντος </a:t>
            </a:r>
            <a:br>
              <a:rPr lang="en-GB" altLang="el-GR" sz="3200" smtClean="0">
                <a:solidFill>
                  <a:srgbClr val="FFFF00"/>
                </a:solidFill>
              </a:rPr>
            </a:br>
            <a:r>
              <a:rPr lang="en-GB" altLang="el-GR" sz="3200" smtClean="0">
                <a:solidFill>
                  <a:srgbClr val="FFFF00"/>
                </a:solidFill>
              </a:rPr>
              <a:t>και στόχο απλή συλλαβή Σύμφωνο-Φωνήεν</a:t>
            </a:r>
          </a:p>
        </p:txBody>
      </p:sp>
      <p:sp>
        <p:nvSpPr>
          <p:cNvPr id="36866" name="Rectangle 2"/>
          <p:cNvSpPr>
            <a:spLocks noGrp="1" noChangeArrowheads="1"/>
          </p:cNvSpPr>
          <p:nvPr>
            <p:ph type="body" idx="1"/>
          </p:nvPr>
        </p:nvSpPr>
        <p:spPr>
          <a:xfrm>
            <a:off x="0" y="1341438"/>
            <a:ext cx="9144000" cy="5327650"/>
          </a:xfrm>
        </p:spPr>
        <p:txBody>
          <a:bodyPr lIns="90000" tIns="46800" rIns="90000" bIns="46800"/>
          <a:lstStyle/>
          <a:p>
            <a:pPr eaLnBrk="1" hangingPunct="1">
              <a:lnSpc>
                <a:spcPct val="80000"/>
              </a:lnSpc>
              <a:spcBef>
                <a:spcPts val="600"/>
              </a:spcBef>
              <a:buSzPct val="120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altLang="el-GR" sz="2400" b="1" i="1" dirty="0" smtClean="0"/>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αυτήνε</a:t>
            </a:r>
            <a:r>
              <a:rPr lang="en-GB" altLang="el-GR" sz="2800" b="1" i="1" dirty="0" smtClean="0"/>
              <a:t> </a:t>
            </a:r>
            <a:r>
              <a:rPr lang="en-GB" altLang="el-GR" sz="2800" b="1" dirty="0" smtClean="0"/>
              <a:t>(=</a:t>
            </a:r>
            <a:r>
              <a:rPr lang="el-GR" altLang="el-GR" sz="2800" b="1" dirty="0" smtClean="0"/>
              <a:t> αυτή</a:t>
            </a:r>
            <a:r>
              <a:rPr lang="en-GB" altLang="el-GR" sz="2800" b="1" dirty="0" smtClean="0"/>
              <a:t>)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άλληνε</a:t>
            </a:r>
            <a:r>
              <a:rPr lang="en-GB" altLang="el-GR" sz="2800" b="1" i="1" dirty="0" smtClean="0"/>
              <a:t> </a:t>
            </a:r>
            <a:r>
              <a:rPr lang="en-GB" altLang="el-GR" sz="2800" b="1" dirty="0" smtClean="0"/>
              <a:t>(=</a:t>
            </a:r>
            <a:r>
              <a:rPr lang="el-GR" altLang="el-GR" sz="2800" b="1" dirty="0" smtClean="0"/>
              <a:t> </a:t>
            </a:r>
            <a:r>
              <a:rPr lang="el-GR" altLang="el-GR" sz="2800" b="1" dirty="0" err="1" smtClean="0"/>
              <a:t>άλλη(ν</a:t>
            </a:r>
            <a:r>
              <a:rPr lang="el-GR" altLang="el-GR" sz="2800" b="1" dirty="0" smtClean="0"/>
              <a:t>)</a:t>
            </a:r>
            <a:r>
              <a:rPr lang="en-GB" altLang="el-GR" sz="2800" b="1" dirty="0" smtClean="0"/>
              <a:t>) </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κ</a:t>
            </a:r>
            <a:r>
              <a:rPr lang="el-GR" altLang="el-GR" sz="2800" b="1" i="1" dirty="0" err="1" smtClean="0">
                <a:solidFill>
                  <a:srgbClr val="FFC000"/>
                </a:solidFill>
              </a:rPr>
              <a:t>ι</a:t>
            </a:r>
            <a:r>
              <a:rPr lang="el-GR" altLang="el-GR" sz="2800" b="1" i="1" dirty="0" err="1" smtClean="0"/>
              <a:t>σιλουργός</a:t>
            </a:r>
            <a:r>
              <a:rPr lang="en-GB" altLang="el-GR" sz="2800" b="1" i="1" dirty="0" smtClean="0"/>
              <a:t> </a:t>
            </a:r>
            <a:r>
              <a:rPr lang="en-GB" altLang="el-GR" sz="2800" b="1" dirty="0" smtClean="0"/>
              <a:t>(=</a:t>
            </a:r>
            <a:r>
              <a:rPr lang="el-GR" altLang="el-GR" sz="2800" b="1" dirty="0" smtClean="0"/>
              <a:t> ξυλουργός)</a:t>
            </a:r>
            <a:r>
              <a:rPr lang="en-GB" altLang="el-GR" sz="2800" b="1" dirty="0" smtClean="0"/>
              <a:t>) </a:t>
            </a:r>
            <a:endParaRPr lang="el-GR" altLang="el-GR" sz="2800" b="1" dirty="0" smtClean="0"/>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i="1" dirty="0" err="1" smtClean="0"/>
              <a:t>τ</a:t>
            </a:r>
            <a:r>
              <a:rPr lang="en-GB" altLang="el-GR" sz="2800" b="1" i="1" dirty="0" err="1" smtClean="0">
                <a:solidFill>
                  <a:srgbClr val="FFC000"/>
                </a:solidFill>
              </a:rPr>
              <a:t>ε</a:t>
            </a:r>
            <a:r>
              <a:rPr lang="en-GB" altLang="el-GR" sz="2800" b="1" i="1" dirty="0" err="1" smtClean="0"/>
              <a:t>ρένο</a:t>
            </a:r>
            <a:r>
              <a:rPr lang="en-GB" altLang="el-GR" sz="2800" b="1" i="1" dirty="0" smtClean="0"/>
              <a:t> </a:t>
            </a:r>
            <a:r>
              <a:rPr lang="en-GB" altLang="el-GR" sz="2800" b="1" dirty="0" smtClean="0"/>
              <a:t>(=</a:t>
            </a:r>
            <a:r>
              <a:rPr lang="el-GR" altLang="el-GR" sz="2800" b="1" dirty="0" smtClean="0"/>
              <a:t> </a:t>
            </a:r>
            <a:r>
              <a:rPr lang="en-GB" altLang="el-GR" sz="2800" b="1" dirty="0" err="1" smtClean="0"/>
              <a:t>τρένο</a:t>
            </a:r>
            <a:r>
              <a:rPr lang="en-GB" altLang="el-GR" sz="2800" b="1" dirty="0" smtClean="0"/>
              <a:t>)</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i="1" dirty="0" err="1" smtClean="0"/>
              <a:t>τ</a:t>
            </a:r>
            <a:r>
              <a:rPr lang="en-GB" altLang="el-GR" sz="2800" b="1" i="1" dirty="0" err="1" smtClean="0">
                <a:solidFill>
                  <a:srgbClr val="FFC000"/>
                </a:solidFill>
              </a:rPr>
              <a:t>ε</a:t>
            </a:r>
            <a:r>
              <a:rPr lang="en-GB" altLang="el-GR" sz="2800" b="1" i="1" dirty="0" err="1" smtClean="0"/>
              <a:t>ρίζει</a:t>
            </a:r>
            <a:r>
              <a:rPr lang="en-GB" altLang="el-GR" sz="2800" b="1" i="1" dirty="0" smtClean="0"/>
              <a:t> </a:t>
            </a:r>
            <a:r>
              <a:rPr lang="en-GB" altLang="el-GR" sz="2800" b="1" dirty="0" smtClean="0"/>
              <a:t>(=</a:t>
            </a:r>
            <a:r>
              <a:rPr lang="el-GR" altLang="el-GR" sz="2800" b="1" dirty="0" smtClean="0"/>
              <a:t> </a:t>
            </a:r>
            <a:r>
              <a:rPr lang="en-GB" altLang="el-GR" sz="2800" b="1" dirty="0" err="1" smtClean="0"/>
              <a:t>τρίζει</a:t>
            </a:r>
            <a:r>
              <a:rPr lang="en-GB" altLang="el-GR" sz="2800" b="1" dirty="0" smtClean="0"/>
              <a:t>)</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i="1" dirty="0" smtClean="0"/>
              <a:t>π</a:t>
            </a:r>
            <a:r>
              <a:rPr lang="en-GB" altLang="el-GR" sz="2800" b="1" i="1" dirty="0" err="1" smtClean="0">
                <a:solidFill>
                  <a:srgbClr val="FFC000"/>
                </a:solidFill>
              </a:rPr>
              <a:t>ε</a:t>
            </a:r>
            <a:r>
              <a:rPr lang="en-GB" altLang="el-GR" sz="2800" b="1" i="1" dirty="0" err="1" smtClean="0"/>
              <a:t>ρώτο</a:t>
            </a:r>
            <a:r>
              <a:rPr lang="en-GB" altLang="el-GR" sz="2800" b="1" i="1" dirty="0" smtClean="0"/>
              <a:t> </a:t>
            </a:r>
            <a:r>
              <a:rPr lang="en-GB" altLang="el-GR" sz="2800" b="1" dirty="0" smtClean="0"/>
              <a:t>(=π</a:t>
            </a:r>
            <a:r>
              <a:rPr lang="en-GB" altLang="el-GR" sz="2800" b="1" dirty="0" err="1" smtClean="0"/>
              <a:t>ρώτο</a:t>
            </a:r>
            <a:r>
              <a:rPr lang="en-GB" altLang="el-GR" sz="2800" b="1" dirty="0" smtClean="0"/>
              <a:t>)</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i="1" dirty="0" smtClean="0"/>
              <a:t>χαρ</a:t>
            </a:r>
            <a:r>
              <a:rPr lang="en-GB" altLang="el-GR" sz="2800" b="1" i="1" dirty="0" smtClean="0">
                <a:solidFill>
                  <a:srgbClr val="FFC000"/>
                </a:solidFill>
              </a:rPr>
              <a:t>α</a:t>
            </a:r>
            <a:r>
              <a:rPr lang="en-GB" altLang="el-GR" sz="2800" b="1" i="1" dirty="0" err="1" smtClean="0">
                <a:solidFill>
                  <a:srgbClr val="FFC000"/>
                </a:solidFill>
              </a:rPr>
              <a:t>κ</a:t>
            </a:r>
            <a:r>
              <a:rPr lang="en-GB" altLang="el-GR" sz="2800" b="1" i="1" dirty="0" err="1" smtClean="0"/>
              <a:t>τορίτες</a:t>
            </a:r>
            <a:r>
              <a:rPr lang="en-GB" altLang="el-GR" sz="2800" b="1" i="1" dirty="0" smtClean="0"/>
              <a:t> </a:t>
            </a:r>
            <a:r>
              <a:rPr lang="en-GB" altLang="el-GR" sz="2800" b="1" dirty="0" smtClean="0"/>
              <a:t>(=</a:t>
            </a:r>
            <a:r>
              <a:rPr lang="el-GR" altLang="el-GR" sz="2800" b="1" dirty="0" smtClean="0"/>
              <a:t> </a:t>
            </a:r>
            <a:r>
              <a:rPr lang="en-GB" altLang="el-GR" sz="2800" b="1" dirty="0" smtClean="0"/>
              <a:t>χα</a:t>
            </a:r>
            <a:r>
              <a:rPr lang="en-GB" altLang="el-GR" sz="2800" b="1" dirty="0" err="1" smtClean="0"/>
              <a:t>ρτορίχτρες</a:t>
            </a:r>
            <a:r>
              <a:rPr lang="en-GB" altLang="el-GR" sz="2800" b="1" dirty="0" smtClean="0"/>
              <a:t>)</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i="1" dirty="0" smtClean="0"/>
              <a:t>βαλ</a:t>
            </a:r>
            <a:r>
              <a:rPr lang="en-GB" altLang="el-GR" sz="2800" b="1" i="1" dirty="0" smtClean="0">
                <a:solidFill>
                  <a:srgbClr val="FFC000"/>
                </a:solidFill>
              </a:rPr>
              <a:t>α</a:t>
            </a:r>
            <a:r>
              <a:rPr lang="en-GB" altLang="el-GR" sz="2800" b="1" i="1" dirty="0" smtClean="0"/>
              <a:t>σα</a:t>
            </a:r>
            <a:r>
              <a:rPr lang="en-GB" altLang="el-GR" sz="2800" b="1" i="1" dirty="0" err="1" smtClean="0"/>
              <a:t>μωμέν</a:t>
            </a:r>
            <a:r>
              <a:rPr lang="en-GB" altLang="el-GR" sz="2800" b="1" i="1" dirty="0" smtClean="0"/>
              <a:t>α </a:t>
            </a:r>
            <a:r>
              <a:rPr lang="en-GB" altLang="el-GR" sz="2800" b="1" dirty="0" smtClean="0"/>
              <a:t>(=</a:t>
            </a:r>
            <a:r>
              <a:rPr lang="el-GR" altLang="el-GR" sz="2800" b="1" dirty="0" smtClean="0"/>
              <a:t> </a:t>
            </a:r>
            <a:r>
              <a:rPr lang="en-GB" altLang="el-GR" sz="2800" b="1" dirty="0" smtClean="0"/>
              <a:t>βα</a:t>
            </a:r>
            <a:r>
              <a:rPr lang="en-GB" altLang="el-GR" sz="2800" b="1" dirty="0" err="1" smtClean="0"/>
              <a:t>λσ</a:t>
            </a:r>
            <a:r>
              <a:rPr lang="en-GB" altLang="el-GR" sz="2800" b="1" dirty="0" smtClean="0"/>
              <a:t>αμωμένα)</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i="1" dirty="0" smtClean="0"/>
              <a:t>π</a:t>
            </a:r>
            <a:r>
              <a:rPr lang="en-GB" altLang="el-GR" sz="2800" b="1" i="1" dirty="0" err="1" smtClean="0">
                <a:solidFill>
                  <a:srgbClr val="FFC000"/>
                </a:solidFill>
              </a:rPr>
              <a:t>ι</a:t>
            </a:r>
            <a:r>
              <a:rPr lang="en-GB" altLang="el-GR" sz="2800" b="1" i="1" dirty="0" err="1" smtClean="0"/>
              <a:t>γίνηκ</a:t>
            </a:r>
            <a:r>
              <a:rPr lang="en-GB" altLang="el-GR" sz="2800" b="1" i="1" dirty="0" smtClean="0"/>
              <a:t>α </a:t>
            </a:r>
            <a:r>
              <a:rPr lang="en-GB" altLang="el-GR" sz="2800" b="1" dirty="0" smtClean="0"/>
              <a:t>(=</a:t>
            </a:r>
            <a:r>
              <a:rPr lang="el-GR" altLang="el-GR" sz="2800" b="1" dirty="0" smtClean="0"/>
              <a:t> </a:t>
            </a:r>
            <a:r>
              <a:rPr lang="en-GB" altLang="el-GR" sz="2800" b="1" dirty="0" smtClean="0"/>
              <a:t>π</a:t>
            </a:r>
            <a:r>
              <a:rPr lang="en-GB" altLang="el-GR" sz="2800" b="1" dirty="0" err="1" smtClean="0"/>
              <a:t>νίγηκ</a:t>
            </a:r>
            <a:r>
              <a:rPr lang="en-GB" altLang="el-GR" sz="2800" b="1" dirty="0" smtClean="0"/>
              <a:t>α)</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800" b="1" i="1" dirty="0" smtClean="0"/>
              <a:t>κ</a:t>
            </a:r>
            <a:r>
              <a:rPr lang="en-GB" altLang="el-GR" sz="2800" b="1" i="1" dirty="0" smtClean="0">
                <a:solidFill>
                  <a:srgbClr val="FFC000"/>
                </a:solidFill>
              </a:rPr>
              <a:t>α</a:t>
            </a:r>
            <a:r>
              <a:rPr lang="en-GB" altLang="el-GR" sz="2800" b="1" i="1" dirty="0" err="1" smtClean="0"/>
              <a:t>λέει</a:t>
            </a:r>
            <a:r>
              <a:rPr lang="en-GB" altLang="el-GR" sz="2800" b="1" i="1" dirty="0" smtClean="0"/>
              <a:t> </a:t>
            </a:r>
            <a:r>
              <a:rPr lang="en-GB" altLang="el-GR" sz="2800" b="1" dirty="0" smtClean="0"/>
              <a:t>(=</a:t>
            </a:r>
            <a:r>
              <a:rPr lang="el-GR" altLang="el-GR" sz="2800" b="1" dirty="0" smtClean="0"/>
              <a:t> </a:t>
            </a:r>
            <a:r>
              <a:rPr lang="en-GB" altLang="el-GR" sz="2800" b="1" dirty="0" err="1" smtClean="0"/>
              <a:t>κλ</a:t>
            </a:r>
            <a:r>
              <a:rPr lang="en-GB" altLang="el-GR" sz="2800" b="1" dirty="0" smtClean="0"/>
              <a:t>αίει)</a:t>
            </a:r>
          </a:p>
          <a:p>
            <a:pPr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smtClean="0"/>
              <a:t>Κουρέλα</a:t>
            </a:r>
            <a:r>
              <a:rPr lang="en-GB" altLang="el-GR" sz="2800" b="1" i="1" dirty="0" smtClean="0"/>
              <a:t> </a:t>
            </a:r>
            <a:r>
              <a:rPr lang="en-GB" altLang="el-GR" sz="2800" b="1" dirty="0" smtClean="0"/>
              <a:t>(=</a:t>
            </a:r>
            <a:r>
              <a:rPr lang="el-GR" altLang="el-GR" sz="2800" b="1" dirty="0" smtClean="0"/>
              <a:t> </a:t>
            </a:r>
            <a:r>
              <a:rPr lang="en-US" altLang="el-GR" sz="2800" b="1" dirty="0" smtClean="0"/>
              <a:t>K</a:t>
            </a:r>
            <a:r>
              <a:rPr lang="el-GR" altLang="el-GR" sz="2800" b="1" dirty="0" err="1" smtClean="0"/>
              <a:t>ρουέλα</a:t>
            </a:r>
            <a:r>
              <a:rPr lang="en-GB" altLang="el-GR" sz="2800" b="1" dirty="0" smtClean="0"/>
              <a:t>)</a:t>
            </a:r>
            <a:r>
              <a:rPr lang="en-GB" altLang="el-GR" sz="2800" dirty="0" smtClean="0"/>
              <a: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4"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3CC1EBD-30A9-4167-AA48-0BBA68C8755B}" type="slidenum">
              <a:rPr lang="el-GR" altLang="el-GR" sz="1200">
                <a:latin typeface="Arial" panose="020B0604020202020204" pitchFamily="34" charset="0"/>
              </a:rPr>
              <a:pPr>
                <a:spcBef>
                  <a:spcPct val="0"/>
                </a:spcBef>
                <a:buClrTx/>
                <a:buSzTx/>
                <a:buFontTx/>
                <a:buNone/>
              </a:pPr>
              <a:t>46</a:t>
            </a:fld>
            <a:endParaRPr lang="el-GR" altLang="el-GR" sz="1200">
              <a:latin typeface="Arial" panose="020B0604020202020204" pitchFamily="34" charset="0"/>
            </a:endParaRPr>
          </a:p>
        </p:txBody>
      </p:sp>
      <p:sp>
        <p:nvSpPr>
          <p:cNvPr id="37889" name="Rectangle 1"/>
          <p:cNvSpPr>
            <a:spLocks noGrp="1" noRot="1" noChangeArrowheads="1"/>
          </p:cNvSpPr>
          <p:nvPr>
            <p:ph type="title"/>
          </p:nvPr>
        </p:nvSpPr>
        <p:spPr>
          <a:xfrm>
            <a:off x="457200" y="260350"/>
            <a:ext cx="8232775" cy="896938"/>
          </a:xfrm>
        </p:spPr>
        <p:txBody>
          <a:bodyPr lIns="90000" tIns="46800" rIns="90000" bIns="46800"/>
          <a:lstStyle/>
          <a:p>
            <a:pPr eaLnBrk="1" hangingPunct="1">
              <a:buClr>
                <a:srgbClr val="45C984"/>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dirty="0" err="1" smtClean="0">
                <a:solidFill>
                  <a:srgbClr val="FFFF00"/>
                </a:solidFill>
              </a:rPr>
              <a:t>Μεγέθυνση</a:t>
            </a:r>
            <a:r>
              <a:rPr lang="en-GB" sz="2800" dirty="0" smtClean="0">
                <a:solidFill>
                  <a:srgbClr val="FFFF00"/>
                </a:solidFill>
              </a:rPr>
              <a:t> </a:t>
            </a:r>
            <a:r>
              <a:rPr lang="en-GB" sz="2800" dirty="0" err="1" smtClean="0">
                <a:solidFill>
                  <a:srgbClr val="FFFF00"/>
                </a:solidFill>
              </a:rPr>
              <a:t>λέξης</a:t>
            </a:r>
            <a:r>
              <a:rPr lang="en-GB" sz="2800" dirty="0" smtClean="0">
                <a:solidFill>
                  <a:srgbClr val="FFFF00"/>
                </a:solidFill>
              </a:rPr>
              <a:t> </a:t>
            </a:r>
            <a:r>
              <a:rPr lang="en-GB" sz="2800" dirty="0" err="1" smtClean="0">
                <a:solidFill>
                  <a:srgbClr val="FFFF00"/>
                </a:solidFill>
              </a:rPr>
              <a:t>με</a:t>
            </a:r>
            <a:r>
              <a:rPr lang="en-GB" sz="2800" dirty="0" smtClean="0">
                <a:solidFill>
                  <a:srgbClr val="FFFF00"/>
                </a:solidFill>
              </a:rPr>
              <a:t> </a:t>
            </a:r>
            <a:r>
              <a:rPr lang="en-GB" sz="2800" dirty="0" err="1" smtClean="0">
                <a:solidFill>
                  <a:srgbClr val="FFFF00"/>
                </a:solidFill>
              </a:rPr>
              <a:t>επαύξηση</a:t>
            </a:r>
            <a:r>
              <a:rPr lang="en-GB" sz="2800" dirty="0" smtClean="0">
                <a:solidFill>
                  <a:srgbClr val="FFFF00"/>
                </a:solidFill>
              </a:rPr>
              <a:t> </a:t>
            </a:r>
            <a:r>
              <a:rPr lang="en-GB" sz="2800" dirty="0" err="1" smtClean="0">
                <a:solidFill>
                  <a:srgbClr val="FFFF00"/>
                </a:solidFill>
              </a:rPr>
              <a:t>συμφωνικών</a:t>
            </a:r>
            <a:r>
              <a:rPr lang="en-GB" sz="2800" dirty="0" smtClean="0">
                <a:solidFill>
                  <a:srgbClr val="FFFF00"/>
                </a:solidFill>
              </a:rPr>
              <a:t> </a:t>
            </a:r>
            <a:r>
              <a:rPr lang="en-GB" sz="2800" dirty="0" err="1" smtClean="0">
                <a:solidFill>
                  <a:srgbClr val="FFFF00"/>
                </a:solidFill>
              </a:rPr>
              <a:t>συμπλεγμάτων</a:t>
            </a:r>
            <a:r>
              <a:rPr lang="el-GR" sz="2800" dirty="0" smtClean="0">
                <a:solidFill>
                  <a:srgbClr val="FFFF00"/>
                </a:solidFill>
              </a:rPr>
              <a:t> </a:t>
            </a:r>
            <a:r>
              <a:rPr lang="en-GB" sz="2800" dirty="0" err="1" smtClean="0">
                <a:solidFill>
                  <a:srgbClr val="FFFF00"/>
                </a:solidFill>
              </a:rPr>
              <a:t>κυρίως</a:t>
            </a:r>
            <a:r>
              <a:rPr lang="en-GB" sz="2800" dirty="0" smtClean="0">
                <a:solidFill>
                  <a:srgbClr val="FFFF00"/>
                </a:solidFill>
              </a:rPr>
              <a:t> </a:t>
            </a:r>
            <a:r>
              <a:rPr lang="en-GB" sz="2800" dirty="0" err="1" smtClean="0">
                <a:solidFill>
                  <a:srgbClr val="FFFF00"/>
                </a:solidFill>
              </a:rPr>
              <a:t>στο</a:t>
            </a:r>
            <a:r>
              <a:rPr lang="en-GB" sz="2800" dirty="0" smtClean="0">
                <a:solidFill>
                  <a:srgbClr val="FFFF00"/>
                </a:solidFill>
              </a:rPr>
              <a:t> </a:t>
            </a:r>
            <a:r>
              <a:rPr lang="en-GB" sz="2800" dirty="0" err="1" smtClean="0">
                <a:solidFill>
                  <a:srgbClr val="FFFF00"/>
                </a:solidFill>
              </a:rPr>
              <a:t>νηπιαγωγείο</a:t>
            </a:r>
            <a:r>
              <a:rPr lang="en-GB" sz="2800" dirty="0" smtClean="0">
                <a:solidFill>
                  <a:srgbClr val="FFFF00"/>
                </a:solidFill>
              </a:rPr>
              <a:t>:</a:t>
            </a:r>
          </a:p>
        </p:txBody>
      </p:sp>
      <p:sp>
        <p:nvSpPr>
          <p:cNvPr id="37890" name="Rectangle 2"/>
          <p:cNvSpPr>
            <a:spLocks noGrp="1" noChangeArrowheads="1"/>
          </p:cNvSpPr>
          <p:nvPr>
            <p:ph type="body" idx="1"/>
          </p:nvPr>
        </p:nvSpPr>
        <p:spPr>
          <a:xfrm>
            <a:off x="457200" y="1600200"/>
            <a:ext cx="4038600" cy="4591050"/>
          </a:xfrm>
        </p:spPr>
        <p:txBody>
          <a:bodyPr lIns="90000" tIns="46800" rIns="90000" bIns="46800"/>
          <a:lstStyle/>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πά</a:t>
            </a:r>
            <a:r>
              <a:rPr lang="en-GB" sz="2400" b="1" i="1" dirty="0" err="1" smtClean="0">
                <a:solidFill>
                  <a:srgbClr val="FFC000"/>
                </a:solidFill>
              </a:rPr>
              <a:t>λ</a:t>
            </a:r>
            <a:r>
              <a:rPr lang="en-GB" sz="2400" b="1" i="1" dirty="0" err="1" smtClean="0"/>
              <a:t>πλωμα</a:t>
            </a:r>
            <a:endParaRPr lang="en-GB" sz="2400" b="1" i="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αδερ</a:t>
            </a:r>
            <a:r>
              <a:rPr lang="en-GB" sz="2400" b="1" i="1" dirty="0" err="1" smtClean="0">
                <a:solidFill>
                  <a:srgbClr val="FFC000"/>
                </a:solidFill>
              </a:rPr>
              <a:t>λ</a:t>
            </a:r>
            <a:r>
              <a:rPr lang="en-GB" sz="2400" b="1" i="1" dirty="0" err="1" smtClean="0"/>
              <a:t>φή</a:t>
            </a:r>
            <a:endParaRPr lang="en-GB" sz="2400" b="1" i="1" dirty="0" smtClean="0"/>
          </a:p>
          <a:p>
            <a:pPr eaLnBrk="1" hangingPunct="1">
              <a:spcBef>
                <a:spcPts val="5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υπηρέτ</a:t>
            </a:r>
            <a:r>
              <a:rPr lang="en-GB" sz="2400" b="1" i="1" dirty="0" err="1" smtClean="0">
                <a:solidFill>
                  <a:srgbClr val="FFC000"/>
                </a:solidFill>
              </a:rPr>
              <a:t>ρ</a:t>
            </a:r>
            <a:r>
              <a:rPr lang="en-GB" sz="2400" b="1" i="1" dirty="0" err="1" smtClean="0"/>
              <a:t>η</a:t>
            </a:r>
            <a:r>
              <a:rPr lang="en-GB" sz="2400" b="1" dirty="0" smtClean="0"/>
              <a:t> (</a:t>
            </a:r>
            <a:r>
              <a:rPr lang="en-GB" sz="2000" b="1" dirty="0" err="1" smtClean="0"/>
              <a:t>αν</a:t>
            </a:r>
            <a:r>
              <a:rPr lang="en-GB" sz="2000" b="1" dirty="0" smtClean="0"/>
              <a:t> </a:t>
            </a:r>
            <a:r>
              <a:rPr lang="en-GB" sz="2000" b="1" dirty="0" err="1" smtClean="0"/>
              <a:t>και</a:t>
            </a:r>
            <a:r>
              <a:rPr lang="en-GB" sz="2000" b="1" dirty="0" smtClean="0"/>
              <a:t> </a:t>
            </a:r>
            <a:r>
              <a:rPr lang="en-GB" sz="2000" b="1" dirty="0" err="1" smtClean="0"/>
              <a:t>πιθανώς</a:t>
            </a:r>
            <a:r>
              <a:rPr lang="en-GB" sz="2000" b="1" dirty="0" smtClean="0"/>
              <a:t> </a:t>
            </a:r>
            <a:r>
              <a:rPr lang="en-GB" sz="2000" b="1" dirty="0" err="1" smtClean="0"/>
              <a:t>εδώ</a:t>
            </a:r>
            <a:r>
              <a:rPr lang="en-GB" sz="2000" b="1" dirty="0" smtClean="0"/>
              <a:t> </a:t>
            </a:r>
            <a:r>
              <a:rPr lang="en-GB" sz="2000" b="1" dirty="0" err="1" smtClean="0"/>
              <a:t>κατ</a:t>
            </a:r>
            <a:r>
              <a:rPr lang="en-GB" sz="2000" b="1" dirty="0" smtClean="0"/>
              <a:t>’ </a:t>
            </a:r>
            <a:r>
              <a:rPr lang="en-GB" sz="2000" b="1" dirty="0" err="1" smtClean="0"/>
              <a:t>αναλογία</a:t>
            </a:r>
            <a:r>
              <a:rPr lang="en-GB" sz="2000" b="1" dirty="0" smtClean="0"/>
              <a:t> </a:t>
            </a:r>
            <a:r>
              <a:rPr lang="en-GB" sz="2000" b="1" dirty="0" err="1" smtClean="0"/>
              <a:t>με</a:t>
            </a:r>
            <a:r>
              <a:rPr lang="en-GB" sz="2000" b="1" dirty="0" smtClean="0"/>
              <a:t> </a:t>
            </a:r>
            <a:r>
              <a:rPr lang="en-GB" sz="2000" b="1" i="1" dirty="0" err="1" smtClean="0"/>
              <a:t>υπηρέτρια</a:t>
            </a:r>
            <a:r>
              <a:rPr lang="en-GB" sz="2000" b="1" dirty="0" smtClean="0"/>
              <a:t>)</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δα</a:t>
            </a:r>
            <a:r>
              <a:rPr lang="en-GB" sz="2400" b="1" i="1" dirty="0" err="1" smtClean="0">
                <a:solidFill>
                  <a:srgbClr val="FFC000"/>
                </a:solidFill>
              </a:rPr>
              <a:t>γ</a:t>
            </a:r>
            <a:r>
              <a:rPr lang="en-GB" sz="2400" b="1" i="1" dirty="0" err="1" smtClean="0"/>
              <a:t>ντέλα</a:t>
            </a:r>
            <a:endParaRPr lang="en-GB" sz="2400" b="1" i="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ε</a:t>
            </a:r>
            <a:r>
              <a:rPr lang="en-GB" sz="2400" b="1" i="1" dirty="0" err="1" smtClean="0">
                <a:solidFill>
                  <a:srgbClr val="FFC000"/>
                </a:solidFill>
              </a:rPr>
              <a:t>μ</a:t>
            </a:r>
            <a:r>
              <a:rPr lang="en-GB" sz="2400" b="1" i="1" dirty="0" err="1" smtClean="0"/>
              <a:t>φημερίδα</a:t>
            </a:r>
            <a:endParaRPr lang="en-GB" sz="2400" b="1" i="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fteru</a:t>
            </a:r>
            <a:r>
              <a:rPr lang="en-GB" sz="2400" b="1" i="1" dirty="0" err="1" smtClean="0">
                <a:solidFill>
                  <a:srgbClr val="FFC000"/>
                </a:solidFill>
              </a:rPr>
              <a:t>r</a:t>
            </a:r>
            <a:r>
              <a:rPr lang="en-GB" sz="2400" b="1" i="1" dirty="0" err="1" smtClean="0"/>
              <a:t>γizma</a:t>
            </a:r>
            <a:r>
              <a:rPr lang="en-GB" sz="2400" b="1" i="1" dirty="0" smtClean="0"/>
              <a:t> </a:t>
            </a:r>
            <a:r>
              <a:rPr lang="en-GB" sz="2400" b="1" dirty="0" smtClean="0"/>
              <a:t>(= </a:t>
            </a:r>
            <a:r>
              <a:rPr lang="en-GB" sz="2400" b="1" dirty="0" err="1" smtClean="0"/>
              <a:t>fteruγizma</a:t>
            </a:r>
            <a:r>
              <a:rPr lang="en-GB" sz="2400" b="1" dirty="0" smtClean="0"/>
              <a:t>)</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i</a:t>
            </a:r>
            <a:r>
              <a:rPr lang="en-GB" sz="2400" b="1" i="1" dirty="0" err="1" smtClean="0">
                <a:solidFill>
                  <a:srgbClr val="FFC000"/>
                </a:solidFill>
              </a:rPr>
              <a:t>f</a:t>
            </a:r>
            <a:r>
              <a:rPr lang="en-GB" sz="2400" b="1" i="1" dirty="0" err="1" smtClean="0"/>
              <a:t>δan</a:t>
            </a:r>
            <a:r>
              <a:rPr lang="en-GB" sz="2400" b="1" i="1" dirty="0" smtClean="0"/>
              <a:t> </a:t>
            </a:r>
            <a:r>
              <a:rPr lang="en-GB" sz="2400" b="1" dirty="0" smtClean="0"/>
              <a:t>(= </a:t>
            </a:r>
            <a:r>
              <a:rPr lang="en-GB" sz="2400" b="1" dirty="0" err="1" smtClean="0"/>
              <a:t>iδan</a:t>
            </a:r>
            <a:r>
              <a:rPr lang="en-GB" sz="2400" b="1" dirty="0" smtClean="0"/>
              <a:t>)</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tmi</a:t>
            </a:r>
            <a:r>
              <a:rPr lang="en-GB" sz="2400" b="1" i="1" dirty="0" err="1" smtClean="0">
                <a:solidFill>
                  <a:srgbClr val="FFC000"/>
                </a:solidFill>
              </a:rPr>
              <a:t>γ</a:t>
            </a:r>
            <a:r>
              <a:rPr lang="en-GB" sz="2400" b="1" i="1" dirty="0" err="1" smtClean="0"/>
              <a:t>ma</a:t>
            </a:r>
            <a:r>
              <a:rPr lang="en-GB" sz="2400" b="1" i="1" dirty="0" smtClean="0"/>
              <a:t> </a:t>
            </a:r>
            <a:r>
              <a:rPr lang="en-GB" sz="2400" b="1" dirty="0" smtClean="0"/>
              <a:t>(= </a:t>
            </a:r>
            <a:r>
              <a:rPr lang="en-GB" sz="2400" b="1" dirty="0" err="1" smtClean="0"/>
              <a:t>tmima</a:t>
            </a:r>
            <a:r>
              <a:rPr lang="en-GB" sz="2400" b="1" dirty="0" smtClean="0"/>
              <a:t>)</a:t>
            </a:r>
          </a:p>
          <a:p>
            <a:pPr eaLnBrk="1" hangingPunct="1">
              <a:spcBef>
                <a:spcPts val="600"/>
              </a:spcBef>
              <a:buSzPct val="12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1" i="1" dirty="0" smtClean="0"/>
          </a:p>
        </p:txBody>
      </p:sp>
      <p:sp>
        <p:nvSpPr>
          <p:cNvPr id="37891" name="Rectangle 3"/>
          <p:cNvSpPr>
            <a:spLocks noGrp="1" noChangeArrowheads="1"/>
          </p:cNvSpPr>
          <p:nvPr>
            <p:ph type="body" idx="2"/>
          </p:nvPr>
        </p:nvSpPr>
        <p:spPr>
          <a:xfrm>
            <a:off x="4648200" y="1600200"/>
            <a:ext cx="4316413" cy="4972050"/>
          </a:xfrm>
        </p:spPr>
        <p:txBody>
          <a:bodyPr lIns="90000" tIns="46800" rIns="90000" bIns="46800"/>
          <a:lstStyle/>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χρυσ</a:t>
            </a:r>
            <a:r>
              <a:rPr lang="en-GB" sz="2400" b="1" i="1" dirty="0" err="1" smtClean="0">
                <a:solidFill>
                  <a:srgbClr val="FFC000"/>
                </a:solidFill>
              </a:rPr>
              <a:t>τ</a:t>
            </a:r>
            <a:r>
              <a:rPr lang="en-GB" sz="2400" b="1" i="1" dirty="0" err="1" smtClean="0"/>
              <a:t>άφι</a:t>
            </a:r>
            <a:endParaRPr lang="en-GB" sz="2400" b="1" i="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χ</a:t>
            </a:r>
            <a:r>
              <a:rPr lang="en-GB" sz="2400" b="1" i="1" dirty="0" err="1" smtClean="0">
                <a:solidFill>
                  <a:srgbClr val="FFC000"/>
                </a:solidFill>
              </a:rPr>
              <a:t>ρ</a:t>
            </a:r>
            <a:r>
              <a:rPr lang="en-GB" sz="2400" b="1" i="1" dirty="0" err="1" smtClean="0"/>
              <a:t>ησαυρός</a:t>
            </a:r>
            <a:endParaRPr lang="en-GB" sz="2400" b="1" i="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solidFill>
                  <a:srgbClr val="FFC000"/>
                </a:solidFill>
              </a:rPr>
              <a:t>σ</a:t>
            </a:r>
            <a:r>
              <a:rPr lang="en-GB" sz="2400" b="1" i="1" dirty="0" err="1" smtClean="0"/>
              <a:t>πρόσκληση</a:t>
            </a:r>
            <a:endParaRPr lang="en-GB" sz="2400" b="1" i="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ζητωκράυγαζ</a:t>
            </a:r>
            <a:r>
              <a:rPr lang="en-GB" sz="2400" b="1" i="1" dirty="0" err="1" smtClean="0">
                <a:solidFill>
                  <a:srgbClr val="FFC000"/>
                </a:solidFill>
              </a:rPr>
              <a:t>μ</a:t>
            </a:r>
            <a:r>
              <a:rPr lang="en-GB" sz="2400" b="1" i="1" dirty="0" err="1" smtClean="0"/>
              <a:t>α</a:t>
            </a:r>
            <a:r>
              <a:rPr lang="en-GB" sz="2400" b="1" dirty="0" err="1" smtClean="0"/>
              <a:t>ν</a:t>
            </a:r>
            <a:endParaRPr lang="en-GB" sz="2400" b="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i="1" dirty="0" smtClean="0">
                <a:solidFill>
                  <a:srgbClr val="FFC000"/>
                </a:solidFill>
              </a:rPr>
              <a:t>Σ</a:t>
            </a:r>
            <a:r>
              <a:rPr lang="en-GB" sz="2400" b="1" i="1" dirty="0" err="1" smtClean="0"/>
              <a:t>κουνιέτ</a:t>
            </a:r>
            <a:r>
              <a:rPr lang="en-GB" sz="2400" b="1" i="1" dirty="0" smtClean="0"/>
              <a:t>αι</a:t>
            </a:r>
            <a:r>
              <a:rPr lang="el-GR" sz="2400" b="1" i="1" dirty="0" smtClean="0"/>
              <a:t> =κουνιέται</a:t>
            </a:r>
            <a:endParaRPr lang="en-GB" sz="2400" b="1" i="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i="1" dirty="0" err="1" smtClean="0"/>
              <a:t>παρά</a:t>
            </a:r>
            <a:r>
              <a:rPr lang="en-GB" sz="2400" b="1" i="1" dirty="0" err="1" smtClean="0">
                <a:solidFill>
                  <a:srgbClr val="FFC000"/>
                </a:solidFill>
              </a:rPr>
              <a:t>γ</a:t>
            </a:r>
            <a:r>
              <a:rPr lang="en-GB" sz="2400" b="1" i="1" dirty="0" err="1" smtClean="0"/>
              <a:t>δειγμα</a:t>
            </a:r>
            <a:endParaRPr lang="en-GB" sz="2400" b="1" i="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i="1" dirty="0" err="1" smtClean="0"/>
              <a:t>φύξηξε</a:t>
            </a:r>
            <a:r>
              <a:rPr lang="en-GB" sz="2400" b="1" i="1" dirty="0" smtClean="0"/>
              <a:t> </a:t>
            </a:r>
            <a:r>
              <a:rPr lang="en-GB" sz="2400" b="1" dirty="0" smtClean="0"/>
              <a:t>(= </a:t>
            </a:r>
            <a:r>
              <a:rPr lang="el-GR" sz="2400" b="1" dirty="0" err="1" smtClean="0"/>
              <a:t>φίσηξε</a:t>
            </a:r>
            <a:r>
              <a:rPr lang="en-GB" sz="2400" b="1" dirty="0" smtClean="0"/>
              <a:t>) </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i="1" dirty="0" err="1" smtClean="0"/>
              <a:t>κλούκλα</a:t>
            </a:r>
            <a:r>
              <a:rPr lang="en-GB" sz="2400" b="1" i="1" dirty="0" smtClean="0"/>
              <a:t> </a:t>
            </a:r>
            <a:r>
              <a:rPr lang="en-GB" sz="2400" b="1" dirty="0" smtClean="0"/>
              <a:t>(= </a:t>
            </a:r>
            <a:r>
              <a:rPr lang="el-GR" sz="2400" b="1" dirty="0" smtClean="0"/>
              <a:t>κούκλα</a:t>
            </a:r>
            <a:r>
              <a:rPr lang="en-GB" sz="2400" b="1" dirty="0" smtClean="0"/>
              <a:t>) </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i="1" dirty="0" err="1" smtClean="0"/>
              <a:t>πλόλεμος</a:t>
            </a:r>
            <a:r>
              <a:rPr lang="en-GB" sz="2400" b="1" i="1" dirty="0" smtClean="0"/>
              <a:t> </a:t>
            </a:r>
            <a:r>
              <a:rPr lang="en-GB" sz="2400" b="1" dirty="0" smtClean="0"/>
              <a:t>(= </a:t>
            </a:r>
            <a:r>
              <a:rPr lang="el-GR" sz="2400" b="1" dirty="0" smtClean="0"/>
              <a:t>πόλεμος</a:t>
            </a:r>
            <a:r>
              <a:rPr lang="en-GB" sz="2400" b="1" dirty="0" smtClean="0"/>
              <a:t>) </a:t>
            </a:r>
          </a:p>
          <a:p>
            <a:pPr eaLnBrk="1" hangingPunct="1">
              <a:spcBef>
                <a:spcPts val="7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i="1" dirty="0" err="1" smtClean="0"/>
              <a:t>συμμασηστές</a:t>
            </a:r>
            <a:r>
              <a:rPr lang="en-GB" sz="2400" b="1" i="1" dirty="0" smtClean="0"/>
              <a:t> </a:t>
            </a:r>
            <a:r>
              <a:rPr lang="en-GB" sz="2400" b="1" dirty="0" smtClean="0"/>
              <a:t>(= </a:t>
            </a:r>
            <a:r>
              <a:rPr lang="el-GR" sz="2400" b="1" dirty="0" smtClean="0"/>
              <a:t>συμμαθητές</a:t>
            </a:r>
            <a:r>
              <a:rPr lang="en-GB" sz="2400" b="1" dirty="0" smtClean="0"/>
              <a:t>)</a:t>
            </a:r>
            <a:r>
              <a:rPr lang="en-GB" dirty="0" smtClean="0"/>
              <a:t> </a:t>
            </a:r>
          </a:p>
          <a:p>
            <a:pPr eaLnBrk="1" hangingPunct="1">
              <a:spcBef>
                <a:spcPts val="700"/>
              </a:spcBef>
              <a:buSzPct val="103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i="1" dirty="0" smtClean="0"/>
          </a:p>
          <a:p>
            <a:pPr eaLnBrk="1" hangingPunct="1">
              <a:spcBef>
                <a:spcPts val="700"/>
              </a:spcBef>
              <a:buSzPct val="103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i="1" dirty="0"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05EC7375-16FC-4B78-9CB9-655EE62B1653}" type="slidenum">
              <a:rPr lang="el-GR" altLang="el-GR" sz="1200">
                <a:latin typeface="Arial" panose="020B0604020202020204" pitchFamily="34" charset="0"/>
              </a:rPr>
              <a:pPr>
                <a:spcBef>
                  <a:spcPct val="0"/>
                </a:spcBef>
                <a:buClrTx/>
                <a:buSzTx/>
                <a:buFontTx/>
                <a:buNone/>
              </a:pPr>
              <a:t>47</a:t>
            </a:fld>
            <a:endParaRPr lang="el-GR" altLang="el-GR" sz="1200">
              <a:latin typeface="Arial" panose="020B0604020202020204" pitchFamily="34" charset="0"/>
            </a:endParaRPr>
          </a:p>
        </p:txBody>
      </p:sp>
      <p:sp>
        <p:nvSpPr>
          <p:cNvPr id="38913" name="Rectangle 1"/>
          <p:cNvSpPr>
            <a:spLocks noGrp="1" noRot="1" noChangeArrowheads="1"/>
          </p:cNvSpPr>
          <p:nvPr>
            <p:ph type="title"/>
          </p:nvPr>
        </p:nvSpPr>
        <p:spPr>
          <a:xfrm>
            <a:off x="457200" y="188913"/>
            <a:ext cx="8232775" cy="792162"/>
          </a:xfrm>
        </p:spPr>
        <p:txBody>
          <a:bodyPr lIns="90000" tIns="46800" rIns="90000" bIns="46800"/>
          <a:lstStyle/>
          <a:p>
            <a:pPr eaLnBrk="1" hangingPunct="1">
              <a:buClr>
                <a:srgbClr val="45C984"/>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dirty="0" err="1" smtClean="0">
                <a:solidFill>
                  <a:srgbClr val="FFFF00"/>
                </a:solidFill>
              </a:rPr>
              <a:t>Φαινόμενα</a:t>
            </a:r>
            <a:r>
              <a:rPr lang="en-GB" sz="3200" dirty="0" smtClean="0">
                <a:solidFill>
                  <a:srgbClr val="FFFF00"/>
                </a:solidFill>
              </a:rPr>
              <a:t> </a:t>
            </a:r>
            <a:r>
              <a:rPr lang="en-GB" sz="3200" dirty="0" err="1" smtClean="0">
                <a:solidFill>
                  <a:srgbClr val="FFFF00"/>
                </a:solidFill>
              </a:rPr>
              <a:t>μετάθεσης</a:t>
            </a:r>
            <a:r>
              <a:rPr lang="en-GB" sz="3200" dirty="0" smtClean="0">
                <a:solidFill>
                  <a:srgbClr val="FFFF00"/>
                </a:solidFill>
              </a:rPr>
              <a:t>:  </a:t>
            </a:r>
            <a:r>
              <a:rPr lang="en-GB" sz="3200" dirty="0" err="1" smtClean="0">
                <a:solidFill>
                  <a:srgbClr val="FFFF00"/>
                </a:solidFill>
              </a:rPr>
              <a:t>συλλαβών</a:t>
            </a:r>
            <a:r>
              <a:rPr lang="en-GB" sz="3200" dirty="0" smtClean="0">
                <a:solidFill>
                  <a:srgbClr val="FFFF00"/>
                </a:solidFill>
              </a:rPr>
              <a:t> ή </a:t>
            </a:r>
            <a:r>
              <a:rPr lang="en-GB" sz="3200" dirty="0" err="1" smtClean="0">
                <a:solidFill>
                  <a:srgbClr val="FFFF00"/>
                </a:solidFill>
              </a:rPr>
              <a:t>φωνημάτων</a:t>
            </a:r>
            <a:r>
              <a:rPr lang="en-GB" dirty="0" smtClean="0">
                <a:solidFill>
                  <a:srgbClr val="FFFF00"/>
                </a:solidFill>
              </a:rPr>
              <a:t> </a:t>
            </a:r>
          </a:p>
        </p:txBody>
      </p:sp>
      <p:sp>
        <p:nvSpPr>
          <p:cNvPr id="38914" name="Rectangle 2"/>
          <p:cNvSpPr>
            <a:spLocks noGrp="1" noChangeArrowheads="1"/>
          </p:cNvSpPr>
          <p:nvPr>
            <p:ph type="body" idx="1"/>
          </p:nvPr>
        </p:nvSpPr>
        <p:spPr>
          <a:xfrm>
            <a:off x="457200" y="1341438"/>
            <a:ext cx="4329113" cy="5516562"/>
          </a:xfrm>
        </p:spPr>
        <p:txBody>
          <a:bodyPr lIns="90000" tIns="46800" rIns="90000" bIns="46800"/>
          <a:lstStyle/>
          <a:p>
            <a:pPr marL="0" indent="0" eaLnBrk="1" hangingPunct="1">
              <a:lnSpc>
                <a:spcPct val="80000"/>
              </a:lnSpc>
              <a:spcBef>
                <a:spcPts val="6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200" b="1" u="sng" smtClean="0">
                <a:solidFill>
                  <a:srgbClr val="FFFF00"/>
                </a:solidFill>
              </a:rPr>
              <a:t>προτίμηση για χειλικά</a:t>
            </a:r>
            <a:r>
              <a:rPr lang="el-GR" altLang="el-GR" sz="3200" b="1" u="sng" smtClean="0">
                <a:solidFill>
                  <a:srgbClr val="FFFF00"/>
                </a:solidFill>
              </a:rPr>
              <a:t> </a:t>
            </a:r>
            <a:r>
              <a:rPr lang="en-GB" altLang="el-GR" sz="3200" b="1" u="sng" smtClean="0">
                <a:solidFill>
                  <a:srgbClr val="FFFF00"/>
                </a:solidFill>
              </a:rPr>
              <a:t>σύμφωνα στην αρχή  λέξης</a:t>
            </a:r>
          </a:p>
          <a:p>
            <a:pPr marL="0" indent="0"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i="1" smtClean="0">
                <a:solidFill>
                  <a:srgbClr val="FFC000"/>
                </a:solidFill>
              </a:rPr>
              <a:t>π</a:t>
            </a:r>
            <a:r>
              <a:rPr lang="en-GB" altLang="el-GR" b="1" i="1" smtClean="0"/>
              <a:t>οκοτάλι</a:t>
            </a:r>
          </a:p>
          <a:p>
            <a:pPr marL="0" indent="0"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i="1" smtClean="0">
                <a:solidFill>
                  <a:srgbClr val="FFC000"/>
                </a:solidFill>
              </a:rPr>
              <a:t>μπ</a:t>
            </a:r>
            <a:r>
              <a:rPr lang="en-GB" altLang="el-GR" b="1" i="1" smtClean="0"/>
              <a:t>ουκί </a:t>
            </a:r>
            <a:r>
              <a:rPr lang="el-GR" altLang="el-GR" b="1" i="1" smtClean="0"/>
              <a:t> </a:t>
            </a:r>
            <a:r>
              <a:rPr lang="el-GR" altLang="el-GR" b="1" smtClean="0"/>
              <a:t>(</a:t>
            </a:r>
            <a:r>
              <a:rPr lang="en-GB" altLang="el-GR" b="1" smtClean="0"/>
              <a:t>=</a:t>
            </a:r>
            <a:r>
              <a:rPr lang="el-GR" altLang="el-GR" b="1" smtClean="0"/>
              <a:t> </a:t>
            </a:r>
            <a:r>
              <a:rPr lang="en-GB" altLang="el-GR" b="1" smtClean="0"/>
              <a:t>κουμπί</a:t>
            </a:r>
            <a:r>
              <a:rPr lang="el-GR" altLang="el-GR" b="1" smtClean="0"/>
              <a:t>)</a:t>
            </a:r>
            <a:endParaRPr lang="en-GB" altLang="el-GR" b="1" smtClean="0"/>
          </a:p>
          <a:p>
            <a:pPr marL="0" indent="0"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i="1" smtClean="0">
                <a:solidFill>
                  <a:srgbClr val="FFC000"/>
                </a:solidFill>
              </a:rPr>
              <a:t>π</a:t>
            </a:r>
            <a:r>
              <a:rPr lang="en-GB" altLang="el-GR" b="1" i="1" smtClean="0"/>
              <a:t>ήκος </a:t>
            </a:r>
            <a:r>
              <a:rPr lang="el-GR" altLang="el-GR" b="1" smtClean="0"/>
              <a:t>(</a:t>
            </a:r>
            <a:r>
              <a:rPr lang="en-GB" altLang="el-GR" b="1" smtClean="0"/>
              <a:t>=</a:t>
            </a:r>
            <a:r>
              <a:rPr lang="el-GR" altLang="el-GR" b="1" smtClean="0"/>
              <a:t> </a:t>
            </a:r>
            <a:r>
              <a:rPr lang="en-GB" altLang="el-GR" b="1" smtClean="0"/>
              <a:t>κήπος</a:t>
            </a:r>
            <a:r>
              <a:rPr lang="el-GR" altLang="el-GR" b="1" smtClean="0"/>
              <a:t>)</a:t>
            </a:r>
            <a:endParaRPr lang="en-GB" altLang="el-GR" b="1" smtClean="0"/>
          </a:p>
          <a:p>
            <a:pPr marL="0" indent="0"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i="1" smtClean="0">
                <a:solidFill>
                  <a:srgbClr val="FFC000"/>
                </a:solidFill>
              </a:rPr>
              <a:t>π</a:t>
            </a:r>
            <a:r>
              <a:rPr lang="en-GB" altLang="el-GR" b="1" i="1" smtClean="0"/>
              <a:t>ακάκι </a:t>
            </a:r>
            <a:r>
              <a:rPr lang="el-GR" altLang="el-GR" b="1" smtClean="0"/>
              <a:t>(</a:t>
            </a:r>
            <a:r>
              <a:rPr lang="en-GB" altLang="el-GR" b="1" smtClean="0"/>
              <a:t>=</a:t>
            </a:r>
            <a:r>
              <a:rPr lang="el-GR" altLang="el-GR" b="1" smtClean="0"/>
              <a:t> </a:t>
            </a:r>
            <a:r>
              <a:rPr lang="en-GB" altLang="el-GR" b="1" smtClean="0"/>
              <a:t>καπάκι</a:t>
            </a:r>
            <a:r>
              <a:rPr lang="el-GR" altLang="el-GR" b="1" smtClean="0"/>
              <a:t>)</a:t>
            </a:r>
            <a:endParaRPr lang="en-GB" altLang="el-GR" b="1" smtClean="0"/>
          </a:p>
          <a:p>
            <a:pPr marL="0" indent="0"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i="1" smtClean="0">
                <a:solidFill>
                  <a:srgbClr val="FFC000"/>
                </a:solidFill>
              </a:rPr>
              <a:t>φ</a:t>
            </a:r>
            <a:r>
              <a:rPr lang="en-GB" altLang="el-GR" b="1" i="1" smtClean="0"/>
              <a:t>ουκάλι</a:t>
            </a:r>
          </a:p>
          <a:p>
            <a:pPr marL="0" indent="0"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i="1" smtClean="0">
                <a:solidFill>
                  <a:srgbClr val="FFC000"/>
                </a:solidFill>
              </a:rPr>
              <a:t>φ</a:t>
            </a:r>
            <a:r>
              <a:rPr lang="en-GB" altLang="el-GR" b="1" i="1" smtClean="0"/>
              <a:t>αλακρός </a:t>
            </a:r>
            <a:r>
              <a:rPr lang="en-GB" altLang="el-GR" b="1" smtClean="0"/>
              <a:t>(καθιερωμένο σε ενήλικες πλέον)</a:t>
            </a:r>
          </a:p>
          <a:p>
            <a:pPr marL="0" indent="0"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i="1" smtClean="0">
                <a:solidFill>
                  <a:srgbClr val="FFC000"/>
                </a:solidFill>
              </a:rPr>
              <a:t>μπ</a:t>
            </a:r>
            <a:r>
              <a:rPr lang="en-GB" altLang="el-GR" b="1" i="1" smtClean="0"/>
              <a:t>ουλάτα</a:t>
            </a:r>
          </a:p>
          <a:p>
            <a:pPr marL="0" indent="0"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i="1" smtClean="0">
                <a:solidFill>
                  <a:srgbClr val="FFC000"/>
                </a:solidFill>
              </a:rPr>
              <a:t>μπ</a:t>
            </a:r>
            <a:r>
              <a:rPr lang="en-GB" altLang="el-GR" b="1" i="1" smtClean="0"/>
              <a:t>αλάδα </a:t>
            </a:r>
            <a:r>
              <a:rPr lang="el-GR" altLang="el-GR" b="1" i="1" smtClean="0"/>
              <a:t> </a:t>
            </a:r>
            <a:r>
              <a:rPr lang="el-GR" altLang="el-GR" b="1" smtClean="0"/>
              <a:t>(= </a:t>
            </a:r>
            <a:r>
              <a:rPr lang="en-GB" altLang="el-GR" b="1" smtClean="0"/>
              <a:t>λαμπάδα</a:t>
            </a:r>
            <a:r>
              <a:rPr lang="el-GR" altLang="el-GR" b="1" smtClean="0"/>
              <a:t>)</a:t>
            </a:r>
            <a:endParaRPr lang="en-GB" altLang="el-GR" b="1" smtClean="0"/>
          </a:p>
          <a:p>
            <a:pPr marL="0" indent="0" eaLnBrk="1" hangingPunct="1">
              <a:lnSpc>
                <a:spcPct val="80000"/>
              </a:lnSpc>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i="1" smtClean="0">
                <a:solidFill>
                  <a:srgbClr val="FFC000"/>
                </a:solidFill>
              </a:rPr>
              <a:t>β</a:t>
            </a:r>
            <a:r>
              <a:rPr lang="en-GB" altLang="el-GR" b="1" i="1" smtClean="0"/>
              <a:t>ογάκια </a:t>
            </a:r>
            <a:r>
              <a:rPr lang="el-GR" altLang="el-GR" b="1" smtClean="0"/>
              <a:t>(</a:t>
            </a:r>
            <a:r>
              <a:rPr lang="en-GB" altLang="el-GR" b="1" smtClean="0"/>
              <a:t>=</a:t>
            </a:r>
            <a:r>
              <a:rPr lang="el-GR" altLang="el-GR" b="1" smtClean="0"/>
              <a:t> </a:t>
            </a:r>
            <a:r>
              <a:rPr lang="en-GB" altLang="el-GR" b="1" smtClean="0"/>
              <a:t>γοβάκια</a:t>
            </a:r>
            <a:r>
              <a:rPr lang="el-GR" altLang="el-GR" b="1" smtClean="0"/>
              <a:t>)</a:t>
            </a:r>
            <a:endParaRPr lang="en-GB" altLang="el-GR" b="1" smtClean="0"/>
          </a:p>
        </p:txBody>
      </p:sp>
      <p:sp>
        <p:nvSpPr>
          <p:cNvPr id="38915" name="Rectangle 3"/>
          <p:cNvSpPr>
            <a:spLocks noGrp="1" noChangeArrowheads="1"/>
          </p:cNvSpPr>
          <p:nvPr>
            <p:ph type="body" idx="2"/>
          </p:nvPr>
        </p:nvSpPr>
        <p:spPr>
          <a:xfrm>
            <a:off x="4786313" y="1600200"/>
            <a:ext cx="4143375" cy="4529138"/>
          </a:xfrm>
        </p:spPr>
        <p:txBody>
          <a:bodyPr lIns="90000" tIns="46800" rIns="90000" bIns="46800"/>
          <a:lstStyle/>
          <a:p>
            <a:pP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200" b="1" u="sng" smtClean="0">
                <a:solidFill>
                  <a:srgbClr val="FFFF00"/>
                </a:solidFill>
              </a:rPr>
              <a:t>αποφυγή αρχικού λ</a:t>
            </a:r>
          </a:p>
          <a:p>
            <a:pPr eaLnBrk="1" hangingPunct="1">
              <a:lnSpc>
                <a:spcPct val="90000"/>
              </a:lnSpc>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i="1" smtClean="0">
                <a:solidFill>
                  <a:srgbClr val="FFC000"/>
                </a:solidFill>
              </a:rPr>
              <a:t>κ</a:t>
            </a:r>
            <a:r>
              <a:rPr lang="en-GB" altLang="el-GR" b="1" i="1" smtClean="0"/>
              <a:t>ουλουμάς</a:t>
            </a:r>
            <a:r>
              <a:rPr lang="el-GR" altLang="el-GR" b="1" i="1" smtClean="0"/>
              <a:t> </a:t>
            </a:r>
            <a:r>
              <a:rPr lang="el-GR" altLang="el-GR" b="1" smtClean="0"/>
              <a:t>(</a:t>
            </a:r>
            <a:r>
              <a:rPr lang="en-GB" altLang="el-GR" b="1" smtClean="0"/>
              <a:t>=λουκουμάς</a:t>
            </a:r>
            <a:r>
              <a:rPr lang="el-GR" altLang="el-GR" b="1" smtClean="0"/>
              <a:t>)</a:t>
            </a:r>
            <a:endParaRPr lang="en-GB" altLang="el-GR" b="1" smtClean="0"/>
          </a:p>
          <a:p>
            <a:pPr eaLnBrk="1" hangingPunct="1">
              <a:lnSpc>
                <a:spcPct val="90000"/>
              </a:lnSpc>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i="1" smtClean="0">
                <a:solidFill>
                  <a:srgbClr val="FFC000"/>
                </a:solidFill>
              </a:rPr>
              <a:t>Ν</a:t>
            </a:r>
            <a:r>
              <a:rPr lang="en-GB" altLang="el-GR" b="1" i="1" smtClean="0"/>
              <a:t>ελωίδας </a:t>
            </a:r>
            <a:r>
              <a:rPr lang="el-GR" altLang="el-GR" b="1" smtClean="0"/>
              <a:t>(</a:t>
            </a:r>
            <a:r>
              <a:rPr lang="en-GB" altLang="el-GR" b="1" smtClean="0"/>
              <a:t>=Λεωνίδας</a:t>
            </a:r>
            <a:r>
              <a:rPr lang="el-GR" altLang="el-GR" b="1" smtClean="0"/>
              <a:t>)</a:t>
            </a:r>
            <a:endParaRPr lang="en-GB" altLang="el-GR" b="1" smtClean="0"/>
          </a:p>
          <a:p>
            <a:pPr eaLnBrk="1" hangingPunct="1">
              <a:lnSpc>
                <a:spcPct val="90000"/>
              </a:lnSpc>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i="1" smtClean="0">
                <a:solidFill>
                  <a:srgbClr val="FFC000"/>
                </a:solidFill>
              </a:rPr>
              <a:t>τι</a:t>
            </a:r>
            <a:r>
              <a:rPr lang="en-GB" altLang="el-GR" b="1" i="1" smtClean="0"/>
              <a:t>λουργία</a:t>
            </a:r>
            <a:r>
              <a:rPr lang="el-GR" altLang="el-GR" b="1" i="1" smtClean="0"/>
              <a:t> </a:t>
            </a:r>
            <a:r>
              <a:rPr lang="el-GR" altLang="el-GR" b="1" smtClean="0"/>
              <a:t>(</a:t>
            </a:r>
            <a:r>
              <a:rPr lang="en-GB" altLang="el-GR" b="1" smtClean="0"/>
              <a:t>= λειτουργία</a:t>
            </a:r>
            <a:r>
              <a:rPr lang="el-GR" altLang="el-GR" b="1" smtClean="0"/>
              <a:t>)</a:t>
            </a:r>
            <a:endParaRPr lang="en-GB" altLang="el-GR" b="1" smtClean="0"/>
          </a:p>
          <a:p>
            <a:pPr eaLnBrk="1" hangingPunct="1">
              <a:lnSpc>
                <a:spcPct val="90000"/>
              </a:lnSpc>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i="1" smtClean="0">
                <a:solidFill>
                  <a:srgbClr val="FFC000"/>
                </a:solidFill>
              </a:rPr>
              <a:t>γ</a:t>
            </a:r>
            <a:r>
              <a:rPr lang="en-GB" altLang="el-GR" b="1" i="1" smtClean="0"/>
              <a:t>αλός </a:t>
            </a:r>
            <a:r>
              <a:rPr lang="el-GR" altLang="el-GR" b="1" smtClean="0"/>
              <a:t>(</a:t>
            </a:r>
            <a:r>
              <a:rPr lang="en-GB" altLang="el-GR" b="1" smtClean="0"/>
              <a:t>=</a:t>
            </a:r>
            <a:r>
              <a:rPr lang="el-GR" altLang="el-GR" b="1" smtClean="0"/>
              <a:t> </a:t>
            </a:r>
            <a:r>
              <a:rPr lang="en-GB" altLang="el-GR" b="1" smtClean="0"/>
              <a:t>λαγός</a:t>
            </a:r>
            <a:r>
              <a:rPr lang="el-GR" altLang="el-GR" b="1" smtClean="0"/>
              <a:t>)</a:t>
            </a:r>
            <a:endParaRPr lang="en-GB" altLang="el-GR" b="1" smtClean="0"/>
          </a:p>
          <a:p>
            <a:pPr eaLnBrk="1" hangingPunct="1">
              <a:lnSpc>
                <a:spcPct val="90000"/>
              </a:lnSpc>
              <a:spcBef>
                <a:spcPts val="700"/>
              </a:spcBef>
              <a:buSzPct val="103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i="1" smtClean="0">
                <a:solidFill>
                  <a:srgbClr val="FFC000"/>
                </a:solidFill>
              </a:rPr>
              <a:t>γ</a:t>
            </a:r>
            <a:r>
              <a:rPr lang="en-GB" altLang="el-GR" b="1" i="1" smtClean="0"/>
              <a:t>λινός</a:t>
            </a:r>
            <a:r>
              <a:rPr lang="el-GR" altLang="el-GR" b="1" i="1" smtClean="0"/>
              <a:t> </a:t>
            </a:r>
            <a:r>
              <a:rPr lang="el-GR" altLang="el-GR" b="1" smtClean="0"/>
              <a:t>(</a:t>
            </a:r>
            <a:r>
              <a:rPr lang="en-GB" altLang="el-GR" b="1" smtClean="0"/>
              <a:t>= λιγνός</a:t>
            </a:r>
            <a:r>
              <a:rPr lang="el-GR" altLang="el-GR" b="1" smtClean="0"/>
              <a:t>)</a:t>
            </a:r>
            <a:endParaRPr lang="en-GB" altLang="el-GR" b="1" smtClean="0"/>
          </a:p>
          <a:p>
            <a:pPr eaLnBrk="1" hangingPunct="1">
              <a:lnSpc>
                <a:spcPct val="90000"/>
              </a:lnSpc>
              <a:spcBef>
                <a:spcPts val="700"/>
              </a:spcBef>
              <a:buSzPct val="103000"/>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b="1" i="1" smtClean="0"/>
          </a:p>
          <a:p>
            <a:pP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b="1" i="1"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450"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F28E241-C743-4559-9367-A62588F87E0E}" type="slidenum">
              <a:rPr lang="el-GR" altLang="el-GR" sz="1200">
                <a:latin typeface="Arial" panose="020B0604020202020204" pitchFamily="34" charset="0"/>
              </a:rPr>
              <a:pPr>
                <a:spcBef>
                  <a:spcPct val="0"/>
                </a:spcBef>
                <a:buClrTx/>
                <a:buSzTx/>
                <a:buFontTx/>
                <a:buNone/>
              </a:pPr>
              <a:t>48</a:t>
            </a:fld>
            <a:endParaRPr lang="el-GR" altLang="el-GR" sz="1200">
              <a:latin typeface="Arial" panose="020B0604020202020204" pitchFamily="34" charset="0"/>
            </a:endParaRPr>
          </a:p>
        </p:txBody>
      </p:sp>
      <p:sp>
        <p:nvSpPr>
          <p:cNvPr id="39937" name="Rectangle 1"/>
          <p:cNvSpPr>
            <a:spLocks noGrp="1" noRot="1" noChangeArrowheads="1"/>
          </p:cNvSpPr>
          <p:nvPr>
            <p:ph type="title"/>
          </p:nvPr>
        </p:nvSpPr>
        <p:spPr>
          <a:xfrm>
            <a:off x="539750" y="-706438"/>
            <a:ext cx="8229600" cy="1614488"/>
          </a:xfrm>
        </p:spPr>
        <p:txBody>
          <a:bodyPr lIns="90000" tIns="46800" rIns="90000" bIns="46800"/>
          <a:lstStyle/>
          <a:p>
            <a:pPr eaLnBrk="1" hangingPunct="1">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2400" smtClean="0"/>
              <a:t/>
            </a:r>
            <a:br>
              <a:rPr lang="en-GB" altLang="el-GR" sz="2400" smtClean="0"/>
            </a:br>
            <a:r>
              <a:rPr lang="en-GB" altLang="el-GR" sz="2400" smtClean="0"/>
              <a:t/>
            </a:r>
            <a:br>
              <a:rPr lang="en-GB" altLang="el-GR" sz="2400" smtClean="0"/>
            </a:br>
            <a:r>
              <a:rPr lang="en-GB" altLang="el-GR" sz="3200" smtClean="0">
                <a:solidFill>
                  <a:srgbClr val="FFFF00"/>
                </a:solidFill>
              </a:rPr>
              <a:t>E</a:t>
            </a:r>
            <a:r>
              <a:rPr lang="el-GR" altLang="el-GR" sz="3200" smtClean="0">
                <a:solidFill>
                  <a:srgbClr val="FFFF00"/>
                </a:solidFill>
              </a:rPr>
              <a:t>πιπρόσθετα </a:t>
            </a:r>
            <a:r>
              <a:rPr lang="en-GB" altLang="el-GR" sz="3200" smtClean="0">
                <a:solidFill>
                  <a:srgbClr val="FFFF00"/>
                </a:solidFill>
              </a:rPr>
              <a:t>φαινόμενα μετάθεσης</a:t>
            </a:r>
          </a:p>
        </p:txBody>
      </p:sp>
      <p:sp>
        <p:nvSpPr>
          <p:cNvPr id="39938" name="Rectangle 2"/>
          <p:cNvSpPr>
            <a:spLocks noGrp="1" noChangeArrowheads="1"/>
          </p:cNvSpPr>
          <p:nvPr>
            <p:ph type="body" idx="1"/>
          </p:nvPr>
        </p:nvSpPr>
        <p:spPr>
          <a:xfrm>
            <a:off x="323850" y="1268413"/>
            <a:ext cx="4173538" cy="5184775"/>
          </a:xfrm>
        </p:spPr>
        <p:txBody>
          <a:bodyPr lIns="90000" tIns="46800" rIns="90000" bIns="46800"/>
          <a:lstStyle/>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i="1" dirty="0" err="1" smtClean="0"/>
              <a:t>σκου</a:t>
            </a:r>
            <a:r>
              <a:rPr lang="en-GB" altLang="el-GR" sz="2600" b="1" i="1" dirty="0" smtClean="0"/>
              <a:t>πιδο</a:t>
            </a:r>
            <a:r>
              <a:rPr lang="en-GB" altLang="el-GR" sz="2600" b="1" i="1" dirty="0" smtClean="0">
                <a:solidFill>
                  <a:srgbClr val="FFC000"/>
                </a:solidFill>
              </a:rPr>
              <a:t>ν</a:t>
            </a:r>
            <a:r>
              <a:rPr lang="en-GB" altLang="el-GR" sz="2600" b="1" i="1" dirty="0" smtClean="0"/>
              <a:t>ε</a:t>
            </a:r>
            <a:r>
              <a:rPr lang="en-GB" altLang="el-GR" sz="2600" b="1" i="1" dirty="0" smtClean="0">
                <a:solidFill>
                  <a:srgbClr val="FFC000"/>
                </a:solidFill>
              </a:rPr>
              <a:t>ντ</a:t>
            </a:r>
            <a:r>
              <a:rPr lang="en-GB" altLang="el-GR" sz="2600" b="1" i="1" dirty="0" smtClean="0"/>
              <a:t>εκέ</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i="1" dirty="0" smtClean="0"/>
              <a:t>μ</a:t>
            </a:r>
            <a:r>
              <a:rPr lang="en-GB" altLang="el-GR" sz="2600" b="1" i="1" dirty="0" err="1" smtClean="0"/>
              <a:t>ετ</a:t>
            </a:r>
            <a:r>
              <a:rPr lang="en-GB" altLang="el-GR" sz="2600" b="1" i="1" dirty="0" smtClean="0"/>
              <a:t>α</a:t>
            </a:r>
            <a:r>
              <a:rPr lang="en-GB" altLang="el-GR" sz="2600" b="1" i="1" dirty="0" smtClean="0">
                <a:solidFill>
                  <a:srgbClr val="FFC000"/>
                </a:solidFill>
              </a:rPr>
              <a:t>χιπι</a:t>
            </a:r>
            <a:r>
              <a:rPr lang="en-GB" altLang="el-GR" sz="2600" b="1" i="1" dirty="0" smtClean="0"/>
              <a:t>ακό </a:t>
            </a:r>
            <a:r>
              <a:rPr lang="en-GB" altLang="el-GR" sz="2600" b="1" dirty="0" smtClean="0"/>
              <a:t>=μεταπτυχιακό</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i="1" dirty="0" err="1" smtClean="0">
                <a:solidFill>
                  <a:srgbClr val="FFC000"/>
                </a:solidFill>
              </a:rPr>
              <a:t>γιδή</a:t>
            </a:r>
            <a:r>
              <a:rPr lang="en-GB" altLang="el-GR" sz="2600" b="1" i="1" dirty="0" err="1" smtClean="0"/>
              <a:t>θηκε</a:t>
            </a:r>
            <a:r>
              <a:rPr lang="en-GB" altLang="el-GR" sz="2600" b="1" i="1" dirty="0" smtClean="0"/>
              <a:t> </a:t>
            </a:r>
            <a:r>
              <a:rPr lang="en-GB" altLang="el-GR" sz="2600" b="1" dirty="0" smtClean="0"/>
              <a:t>=</a:t>
            </a:r>
            <a:r>
              <a:rPr lang="en-GB" altLang="el-GR" sz="2600" b="1" dirty="0" err="1" smtClean="0"/>
              <a:t>διηγήθηκε</a:t>
            </a:r>
            <a:endParaRPr lang="en-GB" altLang="el-GR" sz="2600" b="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i="1" dirty="0" smtClean="0"/>
              <a:t>μπ</a:t>
            </a:r>
            <a:r>
              <a:rPr lang="en-GB" altLang="el-GR" sz="2600" b="1" i="1" dirty="0" err="1" smtClean="0"/>
              <a:t>ε</a:t>
            </a:r>
            <a:r>
              <a:rPr lang="en-GB" altLang="el-GR" sz="2600" b="1" i="1" dirty="0" err="1" smtClean="0">
                <a:solidFill>
                  <a:srgbClr val="FFC000"/>
                </a:solidFill>
              </a:rPr>
              <a:t>δρ</a:t>
            </a:r>
            <a:r>
              <a:rPr lang="en-GB" altLang="el-GR" sz="2600" b="1" i="1" dirty="0" err="1" smtClean="0"/>
              <a:t>εφτήκ</a:t>
            </a:r>
            <a:r>
              <a:rPr lang="en-GB" altLang="el-GR" sz="2600" b="1" i="1" dirty="0" smtClean="0"/>
              <a:t>ανε</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i="1" dirty="0" err="1" smtClean="0"/>
              <a:t>κ</a:t>
            </a:r>
            <a:r>
              <a:rPr lang="en-GB" altLang="el-GR" sz="2600" b="1" i="1" dirty="0" err="1" smtClean="0">
                <a:solidFill>
                  <a:srgbClr val="FFC000"/>
                </a:solidFill>
              </a:rPr>
              <a:t>ορ</a:t>
            </a:r>
            <a:r>
              <a:rPr lang="en-GB" altLang="el-GR" sz="2600" b="1" i="1" dirty="0" err="1" smtClean="0"/>
              <a:t>κόδειλος</a:t>
            </a:r>
            <a:endParaRPr lang="en-GB" altLang="el-GR" sz="2600" b="1" i="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i="1" dirty="0" smtClean="0"/>
              <a:t>γ</a:t>
            </a:r>
            <a:r>
              <a:rPr lang="en-GB" altLang="el-GR" sz="2600" b="1" i="1" dirty="0" err="1" smtClean="0"/>
              <a:t>ιο</a:t>
            </a:r>
            <a:r>
              <a:rPr lang="en-GB" altLang="el-GR" sz="2600" b="1" i="1" dirty="0" err="1" smtClean="0">
                <a:solidFill>
                  <a:srgbClr val="FFC000"/>
                </a:solidFill>
              </a:rPr>
              <a:t>τρ</a:t>
            </a:r>
            <a:r>
              <a:rPr lang="en-GB" altLang="el-GR" sz="2600" b="1" i="1" dirty="0" err="1" smtClean="0"/>
              <a:t>ή</a:t>
            </a:r>
            <a:r>
              <a:rPr lang="el-GR" altLang="el-GR" sz="2600" b="1" i="1" dirty="0" smtClean="0"/>
              <a:t> </a:t>
            </a:r>
            <a:r>
              <a:rPr lang="en-GB" altLang="el-GR" sz="2600" b="1" dirty="0" smtClean="0"/>
              <a:t>= </a:t>
            </a:r>
            <a:r>
              <a:rPr lang="en-GB" altLang="el-GR" sz="2600" b="1" dirty="0" err="1" smtClean="0"/>
              <a:t>γιορτή</a:t>
            </a:r>
            <a:endParaRPr lang="en-GB" altLang="el-GR" sz="2600" b="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i="1" dirty="0" smtClean="0"/>
              <a:t>α</a:t>
            </a:r>
            <a:r>
              <a:rPr lang="en-GB" altLang="el-GR" sz="2600" b="1" i="1" dirty="0" err="1" smtClean="0"/>
              <a:t>ρ</a:t>
            </a:r>
            <a:r>
              <a:rPr lang="en-GB" altLang="el-GR" sz="2600" b="1" i="1" dirty="0" err="1" smtClean="0">
                <a:solidFill>
                  <a:srgbClr val="FFC000"/>
                </a:solidFill>
              </a:rPr>
              <a:t>θι</a:t>
            </a:r>
            <a:r>
              <a:rPr lang="en-GB" altLang="el-GR" sz="2600" b="1" i="1" dirty="0" err="1" smtClean="0"/>
              <a:t>μητική</a:t>
            </a:r>
            <a:r>
              <a:rPr lang="en-GB" altLang="el-GR" sz="2600" b="1" i="1" dirty="0" smtClean="0"/>
              <a:t> </a:t>
            </a:r>
            <a:r>
              <a:rPr lang="en-GB" altLang="el-GR" sz="2600" b="1" dirty="0" smtClean="0"/>
              <a:t>=</a:t>
            </a:r>
            <a:r>
              <a:rPr lang="el-GR" altLang="el-GR" sz="2600" b="1" dirty="0" smtClean="0"/>
              <a:t> </a:t>
            </a:r>
            <a:r>
              <a:rPr lang="en-GB" altLang="el-GR" sz="2600" b="1" dirty="0" smtClean="0"/>
              <a:t>α</a:t>
            </a:r>
            <a:r>
              <a:rPr lang="en-GB" altLang="el-GR" sz="2600" b="1" dirty="0" err="1" smtClean="0"/>
              <a:t>ριθμητική</a:t>
            </a:r>
            <a:endParaRPr lang="en-GB" altLang="el-GR" sz="2600" b="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i="1" dirty="0" err="1" smtClean="0"/>
              <a:t>μπα</a:t>
            </a:r>
            <a:r>
              <a:rPr lang="el-GR" altLang="el-GR" sz="2600" b="1" i="1" dirty="0" err="1" smtClean="0">
                <a:solidFill>
                  <a:srgbClr val="FFC000"/>
                </a:solidFill>
              </a:rPr>
              <a:t>ραλί</a:t>
            </a:r>
            <a:r>
              <a:rPr lang="el-GR" altLang="el-GR" sz="2600" b="1" i="1" dirty="0" err="1" smtClean="0"/>
              <a:t>να</a:t>
            </a:r>
            <a:r>
              <a:rPr lang="en-GB" altLang="el-GR" sz="2600" b="1" i="1" dirty="0" smtClean="0"/>
              <a:t> </a:t>
            </a:r>
            <a:r>
              <a:rPr lang="en-GB" altLang="el-GR" sz="2600" b="1" dirty="0" smtClean="0"/>
              <a:t>=</a:t>
            </a:r>
            <a:r>
              <a:rPr lang="el-GR" altLang="el-GR" sz="2600" b="1" dirty="0" smtClean="0"/>
              <a:t> μπαλαρίνα</a:t>
            </a:r>
            <a:endParaRPr lang="en-GB" altLang="el-GR" sz="2600" b="1" dirty="0" smtClean="0"/>
          </a:p>
          <a:p>
            <a:pPr eaLnBrk="1" hangingPunct="1">
              <a:spcBef>
                <a:spcPts val="7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i="1" dirty="0" err="1" smtClean="0">
                <a:solidFill>
                  <a:srgbClr val="FFC000"/>
                </a:solidFill>
              </a:rPr>
              <a:t>ρ</a:t>
            </a:r>
            <a:r>
              <a:rPr lang="el-GR" altLang="el-GR" sz="2600" b="1" i="1" dirty="0" err="1" smtClean="0"/>
              <a:t>ώ</a:t>
            </a:r>
            <a:r>
              <a:rPr lang="el-GR" altLang="el-GR" sz="2600" b="1" i="1" dirty="0" err="1" smtClean="0">
                <a:solidFill>
                  <a:srgbClr val="FFC000"/>
                </a:solidFill>
              </a:rPr>
              <a:t>δ</a:t>
            </a:r>
            <a:r>
              <a:rPr lang="en-GB" altLang="el-GR" sz="2600" b="1" i="1" dirty="0" smtClean="0"/>
              <a:t>o </a:t>
            </a:r>
            <a:r>
              <a:rPr lang="en-GB" altLang="el-GR" sz="2600" b="1" dirty="0" smtClean="0"/>
              <a:t>=</a:t>
            </a:r>
            <a:r>
              <a:rPr lang="el-GR" altLang="el-GR" sz="2600" b="1" dirty="0" smtClean="0"/>
              <a:t> </a:t>
            </a:r>
            <a:r>
              <a:rPr lang="en-GB" altLang="el-GR" sz="2600" b="1" dirty="0" smtClean="0"/>
              <a:t>δ</a:t>
            </a:r>
            <a:r>
              <a:rPr lang="el-GR" altLang="el-GR" sz="2600" b="1" dirty="0" err="1" smtClean="0"/>
              <a:t>ώρο</a:t>
            </a:r>
            <a:r>
              <a:rPr lang="en-GB" altLang="el-GR" sz="2600" b="1" dirty="0" smtClean="0"/>
              <a:t> </a:t>
            </a:r>
          </a:p>
        </p:txBody>
      </p:sp>
      <p:sp>
        <p:nvSpPr>
          <p:cNvPr id="39939" name="Rectangle 3"/>
          <p:cNvSpPr>
            <a:spLocks noGrp="1" noChangeArrowheads="1"/>
          </p:cNvSpPr>
          <p:nvPr>
            <p:ph type="body" idx="2"/>
          </p:nvPr>
        </p:nvSpPr>
        <p:spPr>
          <a:xfrm>
            <a:off x="4429125" y="836613"/>
            <a:ext cx="4330700" cy="5807075"/>
          </a:xfrm>
        </p:spPr>
        <p:txBody>
          <a:bodyPr lIns="90000" tIns="46800" rIns="90000" bIns="46800"/>
          <a:lstStyle/>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b="1" i="1" dirty="0" smtClean="0"/>
              <a:t>ε</a:t>
            </a:r>
            <a:r>
              <a:rPr lang="en-GB" altLang="el-GR" sz="2600" b="1" i="1" dirty="0" err="1" smtClean="0">
                <a:solidFill>
                  <a:srgbClr val="FFC000"/>
                </a:solidFill>
              </a:rPr>
              <a:t>ν</a:t>
            </a:r>
            <a:r>
              <a:rPr lang="en-GB" altLang="el-GR" sz="2600" b="1" i="1" dirty="0" err="1" smtClean="0"/>
              <a:t>η</a:t>
            </a:r>
            <a:r>
              <a:rPr lang="en-GB" altLang="el-GR" sz="2600" b="1" i="1" dirty="0" err="1" smtClean="0">
                <a:solidFill>
                  <a:srgbClr val="FFC000"/>
                </a:solidFill>
              </a:rPr>
              <a:t>λ</a:t>
            </a:r>
            <a:r>
              <a:rPr lang="en-GB" altLang="el-GR" sz="2600" b="1" i="1" dirty="0" err="1" smtClean="0"/>
              <a:t>ικά</a:t>
            </a:r>
            <a:r>
              <a:rPr lang="el-GR" altLang="el-GR" sz="2600" b="1" i="1" dirty="0" smtClean="0"/>
              <a:t> </a:t>
            </a:r>
            <a:r>
              <a:rPr lang="en-GB" altLang="el-GR" sz="2600" b="1" dirty="0" smtClean="0"/>
              <a:t>= </a:t>
            </a:r>
            <a:r>
              <a:rPr lang="en-GB" altLang="el-GR" sz="2600" b="1" dirty="0" err="1" smtClean="0"/>
              <a:t>ελληνικά</a:t>
            </a:r>
            <a:endParaRPr lang="en-GB" altLang="el-GR" sz="2600" b="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i="1" dirty="0" smtClean="0"/>
              <a:t>κ</a:t>
            </a:r>
            <a:r>
              <a:rPr lang="en-GB" altLang="el-GR" sz="2600" b="1" i="1" dirty="0" err="1" smtClean="0"/>
              <a:t>ού</a:t>
            </a:r>
            <a:r>
              <a:rPr lang="en-GB" altLang="el-GR" sz="2600" b="1" i="1" dirty="0" err="1" smtClean="0">
                <a:solidFill>
                  <a:srgbClr val="FFC000"/>
                </a:solidFill>
              </a:rPr>
              <a:t>λκ</a:t>
            </a:r>
            <a:r>
              <a:rPr lang="en-GB" altLang="el-GR" sz="2600" b="1" i="1" dirty="0" err="1" smtClean="0"/>
              <a:t>ο</a:t>
            </a:r>
            <a:r>
              <a:rPr lang="el-GR" altLang="el-GR" sz="2600" b="1" i="1" dirty="0" smtClean="0"/>
              <a:t> </a:t>
            </a:r>
            <a:r>
              <a:rPr lang="en-GB" altLang="el-GR" sz="2600" b="1" dirty="0" smtClean="0"/>
              <a:t>=</a:t>
            </a:r>
            <a:r>
              <a:rPr lang="en-GB" altLang="el-GR" sz="2600" b="1" dirty="0" err="1" smtClean="0"/>
              <a:t>κούκλο</a:t>
            </a:r>
            <a:endParaRPr lang="en-GB" altLang="el-GR" sz="2600" b="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i="1" dirty="0" err="1" smtClean="0"/>
              <a:t>α</a:t>
            </a:r>
            <a:r>
              <a:rPr lang="en-GB" altLang="el-GR" sz="2600" b="1" i="1" dirty="0" err="1" smtClean="0">
                <a:solidFill>
                  <a:srgbClr val="FFC000"/>
                </a:solidFill>
              </a:rPr>
              <a:t>ρέ</a:t>
            </a:r>
            <a:r>
              <a:rPr lang="en-GB" altLang="el-GR" sz="2600" b="1" i="1" dirty="0" err="1" smtClean="0"/>
              <a:t>α</a:t>
            </a:r>
            <a:r>
              <a:rPr lang="en-GB" altLang="el-GR" sz="2600" b="1" i="1" dirty="0" smtClean="0"/>
              <a:t> </a:t>
            </a:r>
            <a:r>
              <a:rPr lang="en-GB" altLang="el-GR" sz="2600" b="1" dirty="0" smtClean="0"/>
              <a:t>=</a:t>
            </a:r>
            <a:r>
              <a:rPr lang="el-GR" altLang="el-GR" sz="2600" b="1" dirty="0" smtClean="0"/>
              <a:t> </a:t>
            </a:r>
            <a:r>
              <a:rPr lang="en-GB" altLang="el-GR" sz="2600" b="1" dirty="0" err="1" smtClean="0"/>
              <a:t>αέρα</a:t>
            </a:r>
            <a:endParaRPr lang="en-GB" altLang="el-GR" sz="2600" b="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i="1" dirty="0" err="1" smtClean="0">
                <a:solidFill>
                  <a:srgbClr val="FFC000"/>
                </a:solidFill>
              </a:rPr>
              <a:t>λ</a:t>
            </a:r>
            <a:r>
              <a:rPr lang="en-GB" altLang="el-GR" sz="2600" b="1" i="1" dirty="0" err="1" smtClean="0"/>
              <a:t>η</a:t>
            </a:r>
            <a:r>
              <a:rPr lang="en-GB" altLang="el-GR" sz="2600" b="1" i="1" dirty="0" err="1" smtClean="0">
                <a:solidFill>
                  <a:srgbClr val="FFC000"/>
                </a:solidFill>
              </a:rPr>
              <a:t>δ</a:t>
            </a:r>
            <a:r>
              <a:rPr lang="en-GB" altLang="el-GR" sz="2600" b="1" i="1" dirty="0" err="1" smtClean="0"/>
              <a:t>αδή</a:t>
            </a:r>
            <a:r>
              <a:rPr lang="en-GB" altLang="el-GR" sz="2600" b="1" i="1" dirty="0" smtClean="0"/>
              <a:t> </a:t>
            </a:r>
            <a:r>
              <a:rPr lang="el-GR" altLang="el-GR" sz="2600" b="1" i="1" dirty="0" smtClean="0"/>
              <a:t> </a:t>
            </a:r>
            <a:r>
              <a:rPr lang="en-GB" altLang="el-GR" sz="2600" b="1" dirty="0" smtClean="0"/>
              <a:t>=</a:t>
            </a:r>
            <a:r>
              <a:rPr lang="el-GR" altLang="el-GR" sz="2600" b="1" dirty="0" smtClean="0"/>
              <a:t> </a:t>
            </a:r>
            <a:r>
              <a:rPr lang="en-GB" altLang="el-GR" sz="2600" b="1" dirty="0" err="1" smtClean="0"/>
              <a:t>δηλαδή</a:t>
            </a:r>
            <a:endParaRPr lang="en-GB" altLang="el-GR" sz="2600" b="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600" b="1" i="1" dirty="0" err="1" smtClean="0">
                <a:solidFill>
                  <a:srgbClr val="FFC000"/>
                </a:solidFill>
              </a:rPr>
              <a:t>λ</a:t>
            </a:r>
            <a:r>
              <a:rPr lang="en-GB" altLang="el-GR" sz="2600" b="1" i="1" dirty="0" err="1" smtClean="0"/>
              <a:t>ο</a:t>
            </a:r>
            <a:r>
              <a:rPr lang="en-GB" altLang="el-GR" sz="2600" b="1" i="1" dirty="0" err="1" smtClean="0">
                <a:solidFill>
                  <a:srgbClr val="FFC000"/>
                </a:solidFill>
              </a:rPr>
              <a:t>ρ</a:t>
            </a:r>
            <a:r>
              <a:rPr lang="en-GB" altLang="el-GR" sz="2600" b="1" i="1" dirty="0" err="1" smtClean="0"/>
              <a:t>όι</a:t>
            </a:r>
            <a:r>
              <a:rPr lang="en-GB" altLang="el-GR" sz="2600" b="1" i="1" dirty="0" smtClean="0"/>
              <a:t> </a:t>
            </a:r>
            <a:r>
              <a:rPr lang="en-GB" altLang="el-GR" sz="2600" b="1" dirty="0" smtClean="0"/>
              <a:t>=</a:t>
            </a:r>
            <a:r>
              <a:rPr lang="el-GR" altLang="el-GR" sz="2600" b="1" dirty="0" smtClean="0"/>
              <a:t> </a:t>
            </a:r>
            <a:r>
              <a:rPr lang="en-GB" altLang="el-GR" sz="2600" b="1" dirty="0" err="1" smtClean="0"/>
              <a:t>ρολόι</a:t>
            </a:r>
            <a:endParaRPr lang="en-GB" altLang="el-GR" sz="2600" b="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i="1" dirty="0" err="1" smtClean="0"/>
              <a:t>αφη</a:t>
            </a:r>
            <a:r>
              <a:rPr lang="el-GR" altLang="el-GR" sz="2600" b="1" i="1" dirty="0" err="1" smtClean="0">
                <a:solidFill>
                  <a:srgbClr val="FFC000"/>
                </a:solidFill>
              </a:rPr>
              <a:t>ρε</a:t>
            </a:r>
            <a:r>
              <a:rPr lang="el-GR" altLang="el-GR" sz="2600" b="1" i="1" dirty="0" err="1" smtClean="0"/>
              <a:t>ώμένο</a:t>
            </a:r>
            <a:r>
              <a:rPr lang="en-GB" altLang="el-GR" sz="2600" b="1" i="1" dirty="0" smtClean="0"/>
              <a:t> </a:t>
            </a:r>
            <a:r>
              <a:rPr lang="en-GB" altLang="el-GR" sz="2600" b="1" dirty="0" smtClean="0"/>
              <a:t>=</a:t>
            </a:r>
            <a:r>
              <a:rPr lang="el-GR" altLang="el-GR" sz="2600" b="1" dirty="0" smtClean="0"/>
              <a:t>  </a:t>
            </a:r>
            <a:r>
              <a:rPr lang="el-GR" altLang="el-GR" sz="2600" b="1" dirty="0" err="1" smtClean="0"/>
              <a:t>αφηρεωμένο</a:t>
            </a:r>
            <a:endParaRPr lang="en-GB" altLang="el-GR" sz="2600" b="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i="1" dirty="0" err="1" smtClean="0"/>
              <a:t>πέ</a:t>
            </a:r>
            <a:r>
              <a:rPr lang="el-GR" altLang="el-GR" sz="2600" b="1" i="1" dirty="0" err="1" smtClean="0">
                <a:solidFill>
                  <a:srgbClr val="FFC000"/>
                </a:solidFill>
              </a:rPr>
              <a:t>ρτ</a:t>
            </a:r>
            <a:r>
              <a:rPr lang="el-GR" altLang="el-GR" sz="2600" b="1" i="1" dirty="0" err="1" smtClean="0"/>
              <a:t>ες</a:t>
            </a:r>
            <a:r>
              <a:rPr lang="en-GB" altLang="el-GR" sz="2600" b="1" dirty="0" smtClean="0"/>
              <a:t> =</a:t>
            </a:r>
            <a:r>
              <a:rPr lang="el-GR" altLang="el-GR" sz="2600" b="1" dirty="0" smtClean="0"/>
              <a:t> πέτρες</a:t>
            </a:r>
            <a:r>
              <a:rPr lang="en-GB" altLang="el-GR" sz="2600" b="1" dirty="0" smtClean="0"/>
              <a:t> </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i="1" dirty="0" err="1" smtClean="0"/>
              <a:t>Μεταμο</a:t>
            </a:r>
            <a:r>
              <a:rPr lang="el-GR" altLang="el-GR" sz="2600" b="1" i="1" dirty="0" err="1" smtClean="0">
                <a:solidFill>
                  <a:srgbClr val="FFC000"/>
                </a:solidFill>
              </a:rPr>
              <a:t>φρ</a:t>
            </a:r>
            <a:r>
              <a:rPr lang="el-GR" altLang="el-GR" sz="2600" b="1" i="1" dirty="0" err="1" smtClean="0"/>
              <a:t>ώνει</a:t>
            </a:r>
            <a:r>
              <a:rPr lang="en-GB" altLang="el-GR" sz="2600" b="1" i="1" dirty="0" smtClean="0"/>
              <a:t>  </a:t>
            </a:r>
            <a:r>
              <a:rPr lang="en-GB" altLang="el-GR" sz="2600" b="1" dirty="0" smtClean="0"/>
              <a:t>=</a:t>
            </a:r>
            <a:r>
              <a:rPr lang="el-GR" altLang="el-GR" sz="2600" b="1" dirty="0" smtClean="0"/>
              <a:t> μεταμορφώνει</a:t>
            </a:r>
            <a:r>
              <a:rPr lang="en-GB" altLang="el-GR" sz="2600" b="1" dirty="0" smtClean="0"/>
              <a:t> </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i="1" dirty="0" err="1" smtClean="0"/>
              <a:t>αμυ</a:t>
            </a:r>
            <a:r>
              <a:rPr lang="el-GR" altLang="el-GR" sz="2600" b="1" i="1" dirty="0" err="1" smtClean="0">
                <a:solidFill>
                  <a:srgbClr val="FFC000"/>
                </a:solidFill>
              </a:rPr>
              <a:t>δ</a:t>
            </a:r>
            <a:r>
              <a:rPr lang="en-GB" altLang="el-GR" sz="2600" b="1" i="1" dirty="0" smtClean="0">
                <a:solidFill>
                  <a:srgbClr val="FFC000"/>
                </a:solidFill>
              </a:rPr>
              <a:t>γ</a:t>
            </a:r>
            <a:r>
              <a:rPr lang="el-GR" altLang="el-GR" sz="2600" b="1" i="1" dirty="0" err="1" smtClean="0"/>
              <a:t>αλές</a:t>
            </a:r>
            <a:r>
              <a:rPr lang="en-GB" altLang="el-GR" sz="2600" b="1" i="1" dirty="0" smtClean="0">
                <a:solidFill>
                  <a:srgbClr val="FFC000"/>
                </a:solidFill>
              </a:rPr>
              <a:t> </a:t>
            </a:r>
            <a:r>
              <a:rPr lang="el-GR" altLang="el-GR" sz="2600" b="1" i="1" dirty="0" smtClean="0">
                <a:solidFill>
                  <a:srgbClr val="FFC000"/>
                </a:solidFill>
              </a:rPr>
              <a:t> </a:t>
            </a:r>
            <a:r>
              <a:rPr lang="en-GB" altLang="el-GR" sz="2600" b="1" dirty="0" smtClean="0"/>
              <a:t>=</a:t>
            </a:r>
            <a:r>
              <a:rPr lang="el-GR" altLang="el-GR" sz="2600" b="1" dirty="0" smtClean="0"/>
              <a:t> αμυγδαλές</a:t>
            </a:r>
            <a:endParaRPr lang="en-GB" altLang="el-GR" sz="2600" b="1" dirty="0" smtClean="0"/>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600" b="1" i="1" dirty="0" err="1" smtClean="0"/>
              <a:t>νό</a:t>
            </a:r>
            <a:r>
              <a:rPr lang="el-GR" altLang="el-GR" sz="2600" b="1" i="1" dirty="0" err="1" smtClean="0">
                <a:solidFill>
                  <a:srgbClr val="FFC000"/>
                </a:solidFill>
              </a:rPr>
              <a:t>τσ</a:t>
            </a:r>
            <a:r>
              <a:rPr lang="el-GR" altLang="el-GR" sz="2600" b="1" i="1" dirty="0" err="1" smtClean="0"/>
              <a:t>ιμα</a:t>
            </a:r>
            <a:r>
              <a:rPr lang="en-GB" altLang="el-GR" sz="2600" b="1" i="1" dirty="0" smtClean="0"/>
              <a:t> </a:t>
            </a:r>
            <a:r>
              <a:rPr lang="el-GR" altLang="el-GR" sz="2600" b="1" i="1" dirty="0" smtClean="0"/>
              <a:t> </a:t>
            </a:r>
            <a:r>
              <a:rPr lang="en-GB" altLang="el-GR" sz="2600" b="1" dirty="0" smtClean="0"/>
              <a:t>=</a:t>
            </a:r>
            <a:r>
              <a:rPr lang="el-GR" altLang="el-GR" sz="2600" b="1" dirty="0" smtClean="0"/>
              <a:t> νόστιμα</a:t>
            </a:r>
            <a:endParaRPr lang="en-GB" altLang="el-GR" b="1" i="1" dirty="0"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4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4AF29E04-9765-4BD2-9FFC-78FD6C24C1AA}" type="slidenum">
              <a:rPr lang="el-GR" altLang="el-GR" sz="1200">
                <a:latin typeface="Arial" panose="020B0604020202020204" pitchFamily="34" charset="0"/>
              </a:rPr>
              <a:pPr>
                <a:spcBef>
                  <a:spcPct val="0"/>
                </a:spcBef>
                <a:buClrTx/>
                <a:buSzTx/>
                <a:buFontTx/>
                <a:buNone/>
              </a:pPr>
              <a:t>49</a:t>
            </a:fld>
            <a:endParaRPr lang="el-GR" altLang="el-GR" sz="1200">
              <a:latin typeface="Arial" panose="020B0604020202020204" pitchFamily="34" charset="0"/>
            </a:endParaRPr>
          </a:p>
        </p:txBody>
      </p:sp>
      <p:sp>
        <p:nvSpPr>
          <p:cNvPr id="40961" name="Rectangle 1"/>
          <p:cNvSpPr>
            <a:spLocks noGrp="1" noRot="1" noChangeArrowheads="1"/>
          </p:cNvSpPr>
          <p:nvPr>
            <p:ph type="title"/>
          </p:nvPr>
        </p:nvSpPr>
        <p:spPr>
          <a:xfrm>
            <a:off x="457200" y="260350"/>
            <a:ext cx="8232775" cy="896938"/>
          </a:xfrm>
        </p:spPr>
        <p:txBody>
          <a:bodyPr lIns="90000" tIns="46800" rIns="90000" bIns="46800"/>
          <a:lstStyle/>
          <a:p>
            <a:pPr eaLnBrk="1" hangingPunct="1">
              <a:buClr>
                <a:srgbClr val="45C984"/>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200" smtClean="0">
                <a:solidFill>
                  <a:srgbClr val="FFFF00"/>
                </a:solidFill>
              </a:rPr>
              <a:t>Φαινόμενα αρμονίας/αφομοίωσης</a:t>
            </a:r>
          </a:p>
        </p:txBody>
      </p:sp>
      <p:sp>
        <p:nvSpPr>
          <p:cNvPr id="40962" name="Rectangle 2"/>
          <p:cNvSpPr>
            <a:spLocks noGrp="1" noChangeArrowheads="1"/>
          </p:cNvSpPr>
          <p:nvPr>
            <p:ph type="body" idx="1"/>
          </p:nvPr>
        </p:nvSpPr>
        <p:spPr>
          <a:xfrm>
            <a:off x="323850" y="1196975"/>
            <a:ext cx="8507413" cy="5661025"/>
          </a:xfrm>
        </p:spPr>
        <p:txBody>
          <a:bodyPr lIns="90000" tIns="46800" rIns="90000" bIns="46800"/>
          <a:lstStyle/>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γκαγκάσει</a:t>
            </a:r>
            <a:r>
              <a:rPr lang="en-GB" altLang="el-GR" sz="2800" b="1" i="1" dirty="0" smtClean="0"/>
              <a:t> </a:t>
            </a:r>
            <a:r>
              <a:rPr lang="en-GB" altLang="el-GR" sz="2800" b="1" dirty="0" smtClean="0"/>
              <a:t>(</a:t>
            </a:r>
            <a:r>
              <a:rPr lang="el-GR" altLang="el-GR" sz="2800" b="1" dirty="0" smtClean="0"/>
              <a:t>= </a:t>
            </a:r>
            <a:r>
              <a:rPr lang="en-GB" altLang="el-GR" sz="2800" b="1" dirty="0" err="1" smtClean="0"/>
              <a:t>δαγκώσει</a:t>
            </a:r>
            <a:r>
              <a:rPr lang="en-GB" altLang="el-GR" sz="2800" b="1" dirty="0" smtClean="0"/>
              <a:t>) (</a:t>
            </a:r>
            <a:r>
              <a:rPr lang="el-GR" altLang="el-GR" sz="2800" b="1" dirty="0" smtClean="0"/>
              <a:t>π</a:t>
            </a:r>
            <a:r>
              <a:rPr lang="en-GB" altLang="el-GR" sz="2800" b="1" dirty="0" smtClean="0"/>
              <a:t>β. </a:t>
            </a:r>
            <a:r>
              <a:rPr lang="en-GB" altLang="el-GR" sz="2800" b="1" i="1" dirty="0" err="1" smtClean="0"/>
              <a:t>δαγκάσει</a:t>
            </a:r>
            <a:r>
              <a:rPr lang="en-GB" altLang="el-GR" sz="2800" b="1" i="1" dirty="0" smtClean="0"/>
              <a:t> </a:t>
            </a:r>
            <a:r>
              <a:rPr lang="el-GR" altLang="el-GR" sz="2800" b="1" i="1" dirty="0" smtClean="0"/>
              <a:t> </a:t>
            </a:r>
            <a:r>
              <a:rPr lang="en-GB" altLang="el-GR" sz="2800" b="1" dirty="0" err="1" smtClean="0"/>
              <a:t>ενηλίκων</a:t>
            </a:r>
            <a:r>
              <a:rPr lang="en-GB" altLang="el-GR" sz="2800" b="1" dirty="0" smtClean="0"/>
              <a:t>)</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παπαλούδα</a:t>
            </a:r>
            <a:r>
              <a:rPr lang="en-GB" altLang="el-GR" sz="2800" b="1" i="1" dirty="0" smtClean="0"/>
              <a:t> </a:t>
            </a:r>
            <a:r>
              <a:rPr lang="en-GB" altLang="el-GR" sz="2800" b="1" dirty="0" smtClean="0"/>
              <a:t>(</a:t>
            </a:r>
            <a:r>
              <a:rPr lang="el-GR" altLang="el-GR" sz="2800" b="1" dirty="0" smtClean="0"/>
              <a:t>= </a:t>
            </a:r>
            <a:r>
              <a:rPr lang="en-GB" altLang="el-GR" sz="2800" b="1" dirty="0" err="1" smtClean="0"/>
              <a:t>πεταλούδα</a:t>
            </a:r>
            <a:r>
              <a:rPr lang="en-GB" altLang="el-GR" sz="2800" b="1" dirty="0" smtClean="0"/>
              <a:t>)</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ντωντώ</a:t>
            </a:r>
            <a:r>
              <a:rPr lang="el-GR" altLang="el-GR" sz="2800" b="1" i="1" dirty="0" smtClean="0"/>
              <a:t> </a:t>
            </a:r>
            <a:r>
              <a:rPr lang="en-GB" altLang="el-GR" sz="2800" b="1" dirty="0" smtClean="0"/>
              <a:t>(</a:t>
            </a:r>
            <a:r>
              <a:rPr lang="el-GR" altLang="el-GR" sz="2800" b="1" dirty="0" smtClean="0"/>
              <a:t>= </a:t>
            </a:r>
            <a:r>
              <a:rPr lang="en-GB" altLang="el-GR" sz="2800" b="1" dirty="0" err="1" smtClean="0"/>
              <a:t>εδώ</a:t>
            </a:r>
            <a:r>
              <a:rPr lang="en-GB" altLang="el-GR" sz="2800" b="1" dirty="0" smtClean="0"/>
              <a:t>)</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κοκίνητο</a:t>
            </a:r>
            <a:r>
              <a:rPr lang="en-GB" altLang="el-GR" sz="2800" b="1" i="1" dirty="0" smtClean="0"/>
              <a:t> </a:t>
            </a:r>
            <a:r>
              <a:rPr lang="en-GB" altLang="el-GR" sz="2800" b="1" dirty="0" smtClean="0"/>
              <a:t>(</a:t>
            </a:r>
            <a:r>
              <a:rPr lang="el-GR" altLang="el-GR" sz="2800" b="1" dirty="0" smtClean="0"/>
              <a:t>= </a:t>
            </a:r>
            <a:r>
              <a:rPr lang="en-GB" altLang="el-GR" sz="2800" b="1" dirty="0" err="1" smtClean="0"/>
              <a:t>αυτοκίνητο</a:t>
            </a:r>
            <a:r>
              <a:rPr lang="en-GB" altLang="el-GR" sz="2800" b="1" dirty="0" smtClean="0"/>
              <a:t>)</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πολήλατο</a:t>
            </a:r>
            <a:r>
              <a:rPr lang="en-GB" altLang="el-GR" sz="2800" b="1" i="1" dirty="0" smtClean="0"/>
              <a:t> </a:t>
            </a:r>
            <a:r>
              <a:rPr lang="en-GB" altLang="el-GR" sz="2800" b="1" dirty="0" smtClean="0"/>
              <a:t>(=</a:t>
            </a:r>
            <a:r>
              <a:rPr lang="el-GR" altLang="el-GR" sz="2800" b="1" dirty="0" smtClean="0"/>
              <a:t> </a:t>
            </a:r>
            <a:r>
              <a:rPr lang="en-GB" altLang="el-GR" sz="2800" b="1" dirty="0" err="1" smtClean="0"/>
              <a:t>ποδήλατο</a:t>
            </a:r>
            <a:r>
              <a:rPr lang="en-GB" altLang="el-GR" sz="2800" b="1" dirty="0" smtClean="0"/>
              <a:t>)  </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Βοβάκια</a:t>
            </a:r>
            <a:r>
              <a:rPr lang="el-GR" altLang="el-GR" sz="2800" b="1" i="1" dirty="0" smtClean="0"/>
              <a:t> </a:t>
            </a:r>
            <a:r>
              <a:rPr lang="en-GB" altLang="el-GR" sz="2800" b="1" dirty="0" smtClean="0"/>
              <a:t>(=</a:t>
            </a:r>
            <a:r>
              <a:rPr lang="el-GR" altLang="el-GR" sz="2800" b="1" dirty="0" smtClean="0"/>
              <a:t> </a:t>
            </a:r>
            <a:r>
              <a:rPr lang="en-GB" altLang="el-GR" sz="2800" b="1" dirty="0" err="1" smtClean="0"/>
              <a:t>γoβάκια</a:t>
            </a:r>
            <a:r>
              <a:rPr lang="en-GB" altLang="el-GR" sz="2800" b="1" dirty="0" smtClean="0"/>
              <a:t>) </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χαρχαρίας</a:t>
            </a:r>
            <a:r>
              <a:rPr lang="en-GB" altLang="el-GR" sz="2800" b="1" i="1" dirty="0" smtClean="0"/>
              <a:t> </a:t>
            </a:r>
            <a:r>
              <a:rPr lang="en-GB" altLang="el-GR" sz="2800" b="1" dirty="0" smtClean="0"/>
              <a:t>(=</a:t>
            </a:r>
            <a:r>
              <a:rPr lang="el-GR" altLang="el-GR" sz="2800" b="1" dirty="0" smtClean="0"/>
              <a:t> </a:t>
            </a:r>
            <a:r>
              <a:rPr lang="en-GB" altLang="el-GR" sz="2800" b="1" dirty="0" err="1" smtClean="0"/>
              <a:t>καρχαρίας</a:t>
            </a:r>
            <a:r>
              <a:rPr lang="en-GB" altLang="el-GR" sz="2800" b="1" dirty="0" smtClean="0"/>
              <a:t>)</a:t>
            </a:r>
            <a:r>
              <a:rPr lang="en-GB" altLang="el-GR" sz="2800" b="1" i="1" dirty="0" smtClean="0"/>
              <a:t> </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λολόι</a:t>
            </a:r>
            <a:r>
              <a:rPr lang="el-GR" altLang="el-GR" sz="2800" b="1" i="1" dirty="0" smtClean="0"/>
              <a:t> </a:t>
            </a:r>
            <a:r>
              <a:rPr lang="en-GB" altLang="el-GR" sz="2800" b="1" dirty="0" smtClean="0"/>
              <a:t>(=</a:t>
            </a:r>
            <a:r>
              <a:rPr lang="el-GR" altLang="el-GR" sz="2800" b="1" dirty="0" smtClean="0"/>
              <a:t> </a:t>
            </a:r>
            <a:r>
              <a:rPr lang="en-GB" altLang="el-GR" sz="2800" b="1" dirty="0" err="1" smtClean="0"/>
              <a:t>ρολόι</a:t>
            </a:r>
            <a:r>
              <a:rPr lang="en-GB" altLang="el-GR" sz="2800" b="1" dirty="0" smtClean="0"/>
              <a:t>) </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err="1" smtClean="0"/>
              <a:t>κενεκέδες</a:t>
            </a:r>
            <a:r>
              <a:rPr lang="el-GR" altLang="el-GR" sz="2800" b="1" i="1" dirty="0" smtClean="0"/>
              <a:t> </a:t>
            </a:r>
            <a:r>
              <a:rPr lang="en-GB" altLang="el-GR" sz="2800" b="1" dirty="0" smtClean="0"/>
              <a:t>(=</a:t>
            </a:r>
            <a:r>
              <a:rPr lang="el-GR" altLang="el-GR" sz="2800" b="1" dirty="0" smtClean="0"/>
              <a:t> </a:t>
            </a:r>
            <a:r>
              <a:rPr lang="en-GB" altLang="el-GR" sz="2800" b="1" dirty="0" err="1" smtClean="0"/>
              <a:t>ντενεκέδες</a:t>
            </a:r>
            <a:r>
              <a:rPr lang="en-GB" altLang="el-GR" sz="2800" b="1" dirty="0" smtClean="0"/>
              <a:t>) </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dirty="0" smtClean="0"/>
              <a:t>Λάλα </a:t>
            </a:r>
            <a:r>
              <a:rPr lang="en-GB" altLang="el-GR" sz="2800" b="1" i="1" dirty="0" smtClean="0"/>
              <a:t> </a:t>
            </a:r>
            <a:r>
              <a:rPr lang="en-GB" altLang="el-GR" sz="2800" b="1" dirty="0" smtClean="0"/>
              <a:t>(=</a:t>
            </a:r>
            <a:r>
              <a:rPr lang="el-GR" altLang="el-GR" sz="2800" b="1" dirty="0" smtClean="0"/>
              <a:t> </a:t>
            </a:r>
            <a:r>
              <a:rPr lang="en-GB" altLang="el-GR" sz="2800" b="1" dirty="0" err="1" smtClean="0"/>
              <a:t>Νάλα</a:t>
            </a:r>
            <a:r>
              <a:rPr lang="en-GB" altLang="el-GR" sz="2800" b="1" dirty="0" smtClean="0"/>
              <a:t>) </a:t>
            </a:r>
          </a:p>
          <a:p>
            <a:pPr eaLnBrk="1" hangingPunct="1">
              <a:spcBef>
                <a:spcPts val="600"/>
              </a:spcBef>
              <a:buSzPct val="120000"/>
              <a:buFont typeface="Wingdings" panose="05000000000000000000"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b="1" i="1" smtClean="0"/>
              <a:t>ληδαδή</a:t>
            </a:r>
            <a:r>
              <a:rPr lang="el-GR" altLang="el-GR" sz="2800" b="1" i="1" dirty="0" smtClean="0"/>
              <a:t> </a:t>
            </a:r>
            <a:r>
              <a:rPr lang="en-GB" altLang="el-GR" sz="2800" b="1" dirty="0" smtClean="0"/>
              <a:t>(=</a:t>
            </a:r>
            <a:r>
              <a:rPr lang="el-GR" altLang="el-GR" sz="2800" b="1" dirty="0" smtClean="0"/>
              <a:t> </a:t>
            </a:r>
            <a:r>
              <a:rPr lang="en-GB" altLang="el-GR" sz="2800" b="1" dirty="0" err="1" smtClean="0"/>
              <a:t>δηλαδή</a:t>
            </a:r>
            <a:r>
              <a:rPr lang="en-GB" altLang="el-GR" sz="2800" b="1" dirty="0" smtClean="0"/>
              <a:t>)</a:t>
            </a:r>
            <a:r>
              <a:rPr lang="en-GB" altLang="el-GR" sz="2800" dirty="0" smtClean="0"/>
              <a: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C9B34AD-1440-4022-A290-1549E4F507DD}" type="slidenum">
              <a:rPr lang="el-GR" altLang="el-GR" sz="1200">
                <a:latin typeface="Arial" panose="020B0604020202020204" pitchFamily="34" charset="0"/>
              </a:rPr>
              <a:pPr>
                <a:spcBef>
                  <a:spcPct val="0"/>
                </a:spcBef>
                <a:buClrTx/>
                <a:buSzTx/>
                <a:buFontTx/>
                <a:buNone/>
              </a:pPr>
              <a:t>5</a:t>
            </a:fld>
            <a:endParaRPr lang="el-GR" altLang="el-GR" sz="1200">
              <a:latin typeface="Arial" panose="020B0604020202020204" pitchFamily="34" charset="0"/>
            </a:endParaRPr>
          </a:p>
        </p:txBody>
      </p:sp>
      <p:sp>
        <p:nvSpPr>
          <p:cNvPr id="7169" name="Rectangle 1"/>
          <p:cNvSpPr>
            <a:spLocks noGrp="1" noRot="1" noChangeArrowheads="1"/>
          </p:cNvSpPr>
          <p:nvPr>
            <p:ph type="title"/>
          </p:nvPr>
        </p:nvSpPr>
        <p:spPr>
          <a:xfrm>
            <a:off x="457200" y="0"/>
            <a:ext cx="8232775" cy="1403350"/>
          </a:xfrm>
        </p:spPr>
        <p:txBody>
          <a:bodyPr lIns="90000" tIns="46800" rIns="90000" bIns="46800"/>
          <a:lstStyle/>
          <a:p>
            <a:pPr eaLnBrk="1" hangingPunct="1">
              <a:buClr>
                <a:srgbClr val="86D1EC"/>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dirty="0" smtClean="0">
                <a:solidFill>
                  <a:srgbClr val="86D1EC"/>
                </a:solidFill>
              </a:rPr>
              <a:t/>
            </a:r>
            <a:br>
              <a:rPr lang="en-GB" sz="3200" dirty="0" smtClean="0">
                <a:solidFill>
                  <a:srgbClr val="86D1EC"/>
                </a:solidFill>
              </a:rPr>
            </a:br>
            <a:r>
              <a:rPr lang="en-GB" sz="3200" dirty="0" err="1" smtClean="0">
                <a:solidFill>
                  <a:srgbClr val="FFFF00"/>
                </a:solidFill>
              </a:rPr>
              <a:t>Στρωματοποίηση</a:t>
            </a:r>
            <a:r>
              <a:rPr lang="en-GB" sz="3200" dirty="0" smtClean="0">
                <a:solidFill>
                  <a:srgbClr val="FFFF00"/>
                </a:solidFill>
              </a:rPr>
              <a:t> </a:t>
            </a:r>
            <a:r>
              <a:rPr lang="en-GB" sz="3200" dirty="0" err="1" smtClean="0">
                <a:solidFill>
                  <a:srgbClr val="FFFF00"/>
                </a:solidFill>
              </a:rPr>
              <a:t>γλώσσας</a:t>
            </a:r>
            <a:r>
              <a:rPr lang="el-GR" sz="3200" dirty="0" smtClean="0">
                <a:solidFill>
                  <a:srgbClr val="FFFF00"/>
                </a:solidFill>
              </a:rPr>
              <a:t>  </a:t>
            </a:r>
            <a:br>
              <a:rPr lang="el-GR" sz="3200" dirty="0" smtClean="0">
                <a:solidFill>
                  <a:srgbClr val="FFFF00"/>
                </a:solidFill>
              </a:rPr>
            </a:br>
            <a:r>
              <a:rPr lang="el-GR" sz="2000" dirty="0" smtClean="0">
                <a:solidFill>
                  <a:schemeClr val="tx1"/>
                </a:solidFill>
              </a:rPr>
              <a:t>(βλ. εισαγωγή στη </a:t>
            </a:r>
            <a:r>
              <a:rPr lang="el-GR" sz="2000" dirty="0" err="1" smtClean="0">
                <a:solidFill>
                  <a:schemeClr val="tx1"/>
                </a:solidFill>
              </a:rPr>
              <a:t>γλσσολογία</a:t>
            </a:r>
            <a:r>
              <a:rPr lang="el-GR" sz="2000" dirty="0" smtClean="0">
                <a:solidFill>
                  <a:schemeClr val="tx1"/>
                </a:solidFill>
              </a:rPr>
              <a:t> στο μάθημα «Γλώσσα, Κοινωνία και </a:t>
            </a:r>
            <a:r>
              <a:rPr lang="el-GR" sz="2000" dirty="0" err="1" smtClean="0">
                <a:solidFill>
                  <a:schemeClr val="tx1"/>
                </a:solidFill>
              </a:rPr>
              <a:t>Νοηση</a:t>
            </a:r>
            <a:r>
              <a:rPr lang="el-GR" sz="2000" dirty="0" smtClean="0">
                <a:solidFill>
                  <a:schemeClr val="tx1"/>
                </a:solidFill>
              </a:rPr>
              <a:t>»</a:t>
            </a:r>
            <a:r>
              <a:rPr lang="en-GB" sz="3200" dirty="0" smtClean="0">
                <a:solidFill>
                  <a:srgbClr val="FFFF00"/>
                </a:solidFill>
              </a:rPr>
              <a:t/>
            </a:r>
            <a:br>
              <a:rPr lang="en-GB" sz="3200" dirty="0" smtClean="0">
                <a:solidFill>
                  <a:srgbClr val="FFFF00"/>
                </a:solidFill>
              </a:rPr>
            </a:br>
            <a:endParaRPr lang="en-GB" sz="3200" dirty="0" smtClean="0">
              <a:solidFill>
                <a:srgbClr val="FFFF00"/>
              </a:solidFill>
            </a:endParaRPr>
          </a:p>
        </p:txBody>
      </p:sp>
      <p:sp>
        <p:nvSpPr>
          <p:cNvPr id="2" name="Rectangle 2"/>
          <p:cNvSpPr>
            <a:spLocks noGrp="1" noChangeArrowheads="1"/>
          </p:cNvSpPr>
          <p:nvPr>
            <p:ph type="body" idx="1"/>
          </p:nvPr>
        </p:nvSpPr>
        <p:spPr>
          <a:xfrm>
            <a:off x="457200" y="1500188"/>
            <a:ext cx="8232775" cy="5072062"/>
          </a:xfrm>
          <a:ln w="28440">
            <a:solidFill>
              <a:srgbClr val="FFFFFF"/>
            </a:solidFill>
          </a:ln>
        </p:spPr>
        <p:txBody>
          <a:bodyPr lIns="90000" tIns="46800" rIns="90000" bIns="46800"/>
          <a:lstStyle/>
          <a:p>
            <a:pPr eaLnBrk="1" hangingPunct="1">
              <a:spcBef>
                <a:spcPts val="775"/>
              </a:spcBef>
              <a:buFont typeface="Wingdings" charset="2"/>
              <a:buChar char="n"/>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100" b="1" u="sng" dirty="0" err="1" smtClean="0"/>
              <a:t>Τα</a:t>
            </a:r>
            <a:r>
              <a:rPr lang="en-GB" sz="3100" b="1" u="sng" dirty="0" smtClean="0"/>
              <a:t> </a:t>
            </a:r>
            <a:r>
              <a:rPr lang="en-GB" sz="3100" b="1" u="sng" dirty="0" err="1" smtClean="0"/>
              <a:t>φωνήματα</a:t>
            </a:r>
            <a:r>
              <a:rPr lang="en-GB" sz="3100" b="1" u="sng" dirty="0" smtClean="0"/>
              <a:t> </a:t>
            </a:r>
            <a:r>
              <a:rPr lang="en-GB" sz="3100" b="1" u="sng" dirty="0" err="1" smtClean="0"/>
              <a:t>δεν</a:t>
            </a:r>
            <a:r>
              <a:rPr lang="en-GB" sz="3100" b="1" u="sng" dirty="0" smtClean="0"/>
              <a:t> </a:t>
            </a:r>
            <a:r>
              <a:rPr lang="en-GB" sz="3100" b="1" u="sng" dirty="0" err="1" smtClean="0"/>
              <a:t>έχο</a:t>
            </a:r>
            <a:r>
              <a:rPr lang="el-GR" sz="3100" b="1" u="sng" dirty="0" smtClean="0"/>
              <a:t>ό</a:t>
            </a:r>
            <a:r>
              <a:rPr lang="en-GB" sz="3100" b="1" u="sng" dirty="0" err="1" smtClean="0"/>
              <a:t>υν</a:t>
            </a:r>
            <a:r>
              <a:rPr lang="en-GB" sz="3100" b="1" u="sng" dirty="0" smtClean="0"/>
              <a:t> </a:t>
            </a:r>
            <a:r>
              <a:rPr lang="en-GB" sz="3100" b="1" u="sng" dirty="0" err="1" smtClean="0"/>
              <a:t>από</a:t>
            </a:r>
            <a:r>
              <a:rPr lang="en-GB" sz="3100" b="1" u="sng" dirty="0" smtClean="0"/>
              <a:t> </a:t>
            </a:r>
            <a:r>
              <a:rPr lang="en-GB" sz="3100" b="1" u="sng" dirty="0" err="1" smtClean="0"/>
              <a:t>μόνα</a:t>
            </a:r>
            <a:r>
              <a:rPr lang="en-GB" sz="3100" b="1" u="sng" dirty="0" smtClean="0"/>
              <a:t> </a:t>
            </a:r>
            <a:r>
              <a:rPr lang="en-GB" sz="3100" b="1" u="sng" dirty="0" err="1" smtClean="0"/>
              <a:t>τους</a:t>
            </a:r>
            <a:r>
              <a:rPr lang="en-GB" sz="3100" b="1" u="sng" dirty="0" smtClean="0"/>
              <a:t> </a:t>
            </a:r>
            <a:r>
              <a:rPr lang="en-GB" sz="3100" b="1" u="sng" dirty="0" err="1" smtClean="0"/>
              <a:t>νόημα</a:t>
            </a:r>
            <a:r>
              <a:rPr lang="en-GB" sz="3100" b="1" u="sng" dirty="0" smtClean="0"/>
              <a:t>  </a:t>
            </a:r>
          </a:p>
          <a:p>
            <a:pPr eaLnBrk="1" hangingPunct="1">
              <a:spcBef>
                <a:spcPts val="775"/>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100" b="1" dirty="0" smtClean="0"/>
              <a:t>	(</a:t>
            </a:r>
            <a:r>
              <a:rPr lang="en-GB" sz="3100" b="1" dirty="0" err="1" smtClean="0"/>
              <a:t>πέρα</a:t>
            </a:r>
            <a:r>
              <a:rPr lang="en-GB" sz="3100" b="1" dirty="0" smtClean="0"/>
              <a:t> </a:t>
            </a:r>
            <a:r>
              <a:rPr lang="en-GB" sz="3100" b="1" dirty="0" err="1" smtClean="0"/>
              <a:t>από</a:t>
            </a:r>
            <a:r>
              <a:rPr lang="en-GB" sz="3100" b="1" dirty="0" smtClean="0"/>
              <a:t> </a:t>
            </a:r>
            <a:r>
              <a:rPr lang="en-GB" sz="3100" b="1" dirty="0" err="1" smtClean="0"/>
              <a:t>εξαιρέσεις</a:t>
            </a:r>
            <a:r>
              <a:rPr lang="en-GB" sz="3100" b="1" dirty="0" smtClean="0"/>
              <a:t> </a:t>
            </a:r>
            <a:r>
              <a:rPr lang="en-GB" sz="3100" b="1" dirty="0" err="1" smtClean="0"/>
              <a:t>όπως</a:t>
            </a:r>
            <a:r>
              <a:rPr lang="en-GB" sz="3100" b="1" dirty="0" smtClean="0"/>
              <a:t> </a:t>
            </a:r>
            <a:r>
              <a:rPr lang="en-GB" sz="3100" b="1" dirty="0" err="1" smtClean="0"/>
              <a:t>το</a:t>
            </a:r>
            <a:r>
              <a:rPr lang="en-GB" sz="3100" b="1" dirty="0" smtClean="0"/>
              <a:t> </a:t>
            </a:r>
            <a:r>
              <a:rPr lang="en-GB" sz="3100" b="1" dirty="0" err="1" smtClean="0"/>
              <a:t>επιφώνημα</a:t>
            </a:r>
            <a:r>
              <a:rPr lang="en-GB" sz="3100" b="1" dirty="0" smtClean="0"/>
              <a:t> </a:t>
            </a:r>
            <a:r>
              <a:rPr lang="en-GB" sz="3100" b="1" i="1" dirty="0" smtClean="0"/>
              <a:t>α!)</a:t>
            </a:r>
          </a:p>
          <a:p>
            <a:pPr eaLnBrk="1" hangingPunct="1">
              <a:spcBef>
                <a:spcPts val="775"/>
              </a:spcBef>
              <a:buFont typeface="Wingdings" charset="2"/>
              <a:buChar char="n"/>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100" b="1" u="sng" dirty="0" err="1" smtClean="0"/>
              <a:t>Νόημα</a:t>
            </a:r>
            <a:r>
              <a:rPr lang="en-GB" sz="3100" b="1" dirty="0" smtClean="0"/>
              <a:t> </a:t>
            </a:r>
            <a:r>
              <a:rPr lang="en-GB" sz="3100" b="1" dirty="0" err="1" smtClean="0"/>
              <a:t>παράγεται</a:t>
            </a:r>
            <a:r>
              <a:rPr lang="en-GB" sz="3100" b="1" dirty="0" smtClean="0"/>
              <a:t> </a:t>
            </a:r>
            <a:r>
              <a:rPr lang="en-GB" sz="3100" b="1" u="sng" dirty="0" err="1" smtClean="0"/>
              <a:t>μόνο</a:t>
            </a:r>
            <a:r>
              <a:rPr lang="en-GB" sz="3100" b="1" u="sng" dirty="0" smtClean="0"/>
              <a:t> </a:t>
            </a:r>
            <a:r>
              <a:rPr lang="en-GB" sz="3100" b="1" u="sng" dirty="0" err="1" smtClean="0"/>
              <a:t>από</a:t>
            </a:r>
            <a:r>
              <a:rPr lang="en-GB" sz="3100" b="1" dirty="0" smtClean="0"/>
              <a:t>:</a:t>
            </a:r>
          </a:p>
          <a:p>
            <a:pPr eaLnBrk="1" hangingPunct="1">
              <a:spcBef>
                <a:spcPts val="775"/>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100" b="1" dirty="0" smtClean="0"/>
              <a:t>	α) </a:t>
            </a:r>
            <a:r>
              <a:rPr lang="en-GB" sz="3100" b="1" u="sng" dirty="0" err="1" smtClean="0"/>
              <a:t>συνδυασμούς</a:t>
            </a:r>
            <a:r>
              <a:rPr lang="en-GB" sz="3100" b="1" u="sng" dirty="0" smtClean="0"/>
              <a:t> </a:t>
            </a:r>
            <a:r>
              <a:rPr lang="en-GB" sz="3100" b="1" u="sng" dirty="0" err="1" smtClean="0"/>
              <a:t>φωνημάτων</a:t>
            </a:r>
            <a:r>
              <a:rPr lang="en-GB" sz="3100" b="1" u="sng" dirty="0" smtClean="0"/>
              <a:t> </a:t>
            </a:r>
            <a:r>
              <a:rPr lang="en-GB" sz="3100" b="1" u="sng" dirty="0" err="1" smtClean="0"/>
              <a:t>σε</a:t>
            </a:r>
            <a:r>
              <a:rPr lang="en-GB" sz="3100" b="1" u="sng" dirty="0" smtClean="0"/>
              <a:t> </a:t>
            </a:r>
            <a:r>
              <a:rPr lang="en-GB" sz="3100" b="1" u="sng" dirty="0" err="1" smtClean="0"/>
              <a:t>λέξεις</a:t>
            </a:r>
            <a:r>
              <a:rPr lang="en-GB" sz="3100" b="1" dirty="0" smtClean="0"/>
              <a:t>  (</a:t>
            </a:r>
            <a:r>
              <a:rPr lang="en-GB" sz="3100" b="1" i="1" dirty="0" err="1" smtClean="0"/>
              <a:t>παρά</a:t>
            </a:r>
            <a:r>
              <a:rPr lang="en-GB" sz="3100" b="1" dirty="0" smtClean="0"/>
              <a:t>)</a:t>
            </a:r>
          </a:p>
          <a:p>
            <a:pPr eaLnBrk="1" hangingPunct="1">
              <a:spcBef>
                <a:spcPts val="775"/>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100" b="1" dirty="0" smtClean="0"/>
              <a:t>	β) </a:t>
            </a:r>
            <a:r>
              <a:rPr lang="en-GB" sz="3100" b="1" u="sng" dirty="0" err="1" smtClean="0"/>
              <a:t>συνδυασμούς</a:t>
            </a:r>
            <a:r>
              <a:rPr lang="en-GB" sz="3100" b="1" u="sng" dirty="0" smtClean="0"/>
              <a:t> </a:t>
            </a:r>
            <a:r>
              <a:rPr lang="en-GB" sz="3100" b="1" u="sng" dirty="0" err="1" smtClean="0"/>
              <a:t>συνθετικών</a:t>
            </a:r>
            <a:r>
              <a:rPr lang="en-GB" sz="3100" b="1" u="sng" dirty="0" smtClean="0"/>
              <a:t> </a:t>
            </a:r>
            <a:r>
              <a:rPr lang="en-GB" sz="3100" b="1" u="sng" dirty="0" err="1" smtClean="0"/>
              <a:t>σε</a:t>
            </a:r>
            <a:r>
              <a:rPr lang="en-GB" sz="3100" b="1" u="sng" dirty="0" smtClean="0"/>
              <a:t> </a:t>
            </a:r>
            <a:r>
              <a:rPr lang="en-GB" sz="3100" b="1" u="sng" dirty="0" err="1" smtClean="0"/>
              <a:t>λέξεις</a:t>
            </a:r>
            <a:r>
              <a:rPr lang="en-GB" sz="3100" b="1" dirty="0" smtClean="0"/>
              <a:t>  (</a:t>
            </a:r>
            <a:r>
              <a:rPr lang="en-GB" sz="3100" b="1" i="1" dirty="0" err="1" smtClean="0"/>
              <a:t>παρακάλεσα</a:t>
            </a:r>
            <a:r>
              <a:rPr lang="en-GB" sz="3100" b="1" dirty="0" smtClean="0"/>
              <a:t>)</a:t>
            </a:r>
          </a:p>
          <a:p>
            <a:pPr eaLnBrk="1" hangingPunct="1">
              <a:spcBef>
                <a:spcPts val="775"/>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100" b="1" dirty="0" smtClean="0"/>
              <a:t>	γ) </a:t>
            </a:r>
            <a:r>
              <a:rPr lang="en-GB" sz="3100" b="1" u="sng" dirty="0" err="1" smtClean="0"/>
              <a:t>συνδυασμούς</a:t>
            </a:r>
            <a:r>
              <a:rPr lang="en-GB" sz="3100" b="1" u="sng" dirty="0" smtClean="0"/>
              <a:t> </a:t>
            </a:r>
            <a:r>
              <a:rPr lang="en-GB" sz="3100" b="1" u="sng" dirty="0" err="1" smtClean="0"/>
              <a:t>λέξεων</a:t>
            </a:r>
            <a:r>
              <a:rPr lang="en-GB" sz="3100" b="1" u="sng" dirty="0" smtClean="0"/>
              <a:t> </a:t>
            </a:r>
            <a:r>
              <a:rPr lang="en-GB" sz="3100" b="1" u="sng" dirty="0" err="1" smtClean="0"/>
              <a:t>σε</a:t>
            </a:r>
            <a:r>
              <a:rPr lang="en-GB" sz="3100" b="1" u="sng" dirty="0" smtClean="0"/>
              <a:t> </a:t>
            </a:r>
            <a:r>
              <a:rPr lang="en-GB" sz="3100" b="1" u="sng" dirty="0" err="1" smtClean="0"/>
              <a:t>προτάσεις</a:t>
            </a:r>
            <a:r>
              <a:rPr lang="en-GB" sz="3100" b="1" dirty="0" smtClean="0"/>
              <a:t> (</a:t>
            </a:r>
            <a:r>
              <a:rPr lang="en-GB" sz="3100" b="1" i="1" dirty="0" err="1" smtClean="0"/>
              <a:t>τον</a:t>
            </a:r>
            <a:r>
              <a:rPr lang="en-GB" sz="3100" b="1" i="1" dirty="0" smtClean="0"/>
              <a:t>    	</a:t>
            </a:r>
            <a:r>
              <a:rPr lang="en-GB" sz="3100" b="1" i="1" dirty="0" err="1" smtClean="0"/>
              <a:t>παρακάλεσα</a:t>
            </a:r>
            <a:r>
              <a:rPr lang="en-GB" sz="3100" b="1" i="1" dirty="0" smtClean="0"/>
              <a:t> </a:t>
            </a:r>
            <a:r>
              <a:rPr lang="en-GB" sz="3100" b="1" i="1" dirty="0" err="1" smtClean="0"/>
              <a:t>να</a:t>
            </a:r>
            <a:r>
              <a:rPr lang="en-GB" sz="3100" b="1" i="1" dirty="0" smtClean="0"/>
              <a:t> </a:t>
            </a:r>
            <a:r>
              <a:rPr lang="en-GB" sz="3100" b="1" i="1" dirty="0" err="1" smtClean="0"/>
              <a:t>φύγει</a:t>
            </a:r>
            <a:r>
              <a:rPr lang="en-GB" sz="3100" b="1" dirty="0" smtClean="0"/>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Τίτλος 6"/>
          <p:cNvSpPr>
            <a:spLocks noGrp="1"/>
          </p:cNvSpPr>
          <p:nvPr>
            <p:ph type="ctrTitle"/>
          </p:nvPr>
        </p:nvSpPr>
        <p:spPr/>
        <p:txBody>
          <a:bodyPr/>
          <a:lstStyle/>
          <a:p>
            <a:pPr>
              <a:defRPr/>
            </a:pPr>
            <a:r>
              <a:rPr lang="el-GR" altLang="el-GR" smtClean="0">
                <a:solidFill>
                  <a:srgbClr val="FFC000"/>
                </a:solidFill>
              </a:rPr>
              <a:t>Τέλος</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p:txBody>
          <a:bodyPr/>
          <a:lstStyle/>
          <a:p>
            <a:pPr>
              <a:defRPr/>
            </a:pPr>
            <a:r>
              <a:rPr lang="el-GR" altLang="el-GR" smtClean="0">
                <a:solidFill>
                  <a:srgbClr val="FFC000"/>
                </a:solidFill>
              </a:rPr>
              <a:t>Χρηματοδότηση</a:t>
            </a:r>
          </a:p>
        </p:txBody>
      </p:sp>
      <p:sp>
        <p:nvSpPr>
          <p:cNvPr id="110595" name="Content Placeholder 2"/>
          <p:cNvSpPr>
            <a:spLocks noGrp="1"/>
          </p:cNvSpPr>
          <p:nvPr>
            <p:ph idx="1"/>
          </p:nvPr>
        </p:nvSpPr>
        <p:spPr>
          <a:xfrm>
            <a:off x="457200" y="1341438"/>
            <a:ext cx="8229600" cy="4525962"/>
          </a:xfrm>
        </p:spPr>
        <p:txBody>
          <a:bodyPr/>
          <a:lstStyle/>
          <a:p>
            <a:r>
              <a:rPr lang="el-GR" altLang="el-GR" sz="2000" dirty="0" smtClean="0">
                <a:effectLst/>
              </a:rPr>
              <a:t>Το παρόν εκπαιδευτικό υλικό έχει αναπτυχθεί στο πλαίσιο του εκπαιδευτικού έργου του διδάσκοντα.</a:t>
            </a:r>
            <a:endParaRPr lang="en-US" altLang="el-GR" sz="2000" dirty="0" smtClean="0">
              <a:effectLst/>
            </a:endParaRPr>
          </a:p>
          <a:p>
            <a:r>
              <a:rPr lang="el-GR" altLang="el-GR" sz="2000" dirty="0" smtClean="0">
                <a:effectLst/>
              </a:rPr>
              <a:t>Το έργο «</a:t>
            </a:r>
            <a:r>
              <a:rPr lang="el-GR" altLang="el-GR" sz="2000" b="1" dirty="0" smtClean="0">
                <a:effectLst/>
              </a:rPr>
              <a:t>Ανοικτά Ακαδημαϊκά Μαθήματα στο Πανεπιστήμιο Αθηνών</a:t>
            </a:r>
            <a:r>
              <a:rPr lang="el-GR" altLang="el-GR" sz="2000" dirty="0" smtClean="0">
                <a:effectLst/>
              </a:rPr>
              <a:t>» έχει χρηματοδοτήσει μόνο την αναδιαμόρφωση του εκπαιδευτικού υλικού. </a:t>
            </a:r>
            <a:endParaRPr lang="en-US" altLang="el-GR" sz="2000" dirty="0" smtClean="0">
              <a:effectLst/>
            </a:endParaRPr>
          </a:p>
          <a:p>
            <a:r>
              <a:rPr lang="el-GR" altLang="el-GR" sz="2000" dirty="0" smtClean="0">
                <a:effectLst/>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110596" name="Picture 6" descr="Λογότυπο Επιχειρησιακού Προγράμματος Εκπαίδευση και Δια βίου Μάθηση"/>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4652963"/>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defRPr/>
            </a:pPr>
            <a:r>
              <a:rPr lang="el-GR" sz="4400" dirty="0" err="1" smtClean="0">
                <a:solidFill>
                  <a:srgbClr val="FFC000"/>
                </a:solidFill>
              </a:rPr>
              <a:t>ΣημειΩματα</a:t>
            </a:r>
            <a:endParaRPr lang="el-GR" sz="4400" dirty="0">
              <a:solidFill>
                <a:srgbClr val="FFC000"/>
              </a:solidFill>
            </a:endParaRPr>
          </a:p>
        </p:txBody>
      </p:sp>
      <p:sp>
        <p:nvSpPr>
          <p:cNvPr id="149507" name="Text Placeholder 4"/>
          <p:cNvSpPr>
            <a:spLocks noGrp="1"/>
          </p:cNvSpPr>
          <p:nvPr>
            <p:ph type="body" idx="1"/>
          </p:nvPr>
        </p:nvSpPr>
        <p:spPr/>
        <p:txBody>
          <a:bodyPr/>
          <a:lstStyle/>
          <a:p>
            <a:pPr>
              <a:defRPr/>
            </a:pPr>
            <a:endParaRPr lang="el-GR" altLang="el-GR"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3"/>
          <p:cNvSpPr>
            <a:spLocks noGrp="1"/>
          </p:cNvSpPr>
          <p:nvPr>
            <p:ph type="title"/>
          </p:nvPr>
        </p:nvSpPr>
        <p:spPr>
          <a:xfrm>
            <a:off x="0" y="274638"/>
            <a:ext cx="9144000" cy="1143000"/>
          </a:xfrm>
        </p:spPr>
        <p:txBody>
          <a:bodyPr/>
          <a:lstStyle/>
          <a:p>
            <a:pPr>
              <a:defRPr/>
            </a:pPr>
            <a:r>
              <a:rPr lang="el-GR" altLang="el-GR" smtClean="0">
                <a:solidFill>
                  <a:srgbClr val="FFC000"/>
                </a:solidFill>
              </a:rPr>
              <a:t>Σημείωμα Ιστορικού Εκδόσεων</a:t>
            </a:r>
            <a:r>
              <a:rPr lang="en-US" altLang="el-GR" smtClean="0">
                <a:solidFill>
                  <a:srgbClr val="FFC000"/>
                </a:solidFill>
              </a:rPr>
              <a:t> </a:t>
            </a:r>
            <a:r>
              <a:rPr lang="el-GR" altLang="el-GR" smtClean="0">
                <a:solidFill>
                  <a:srgbClr val="FFC000"/>
                </a:solidFill>
              </a:rPr>
              <a:t>Έργου</a:t>
            </a:r>
          </a:p>
        </p:txBody>
      </p:sp>
      <p:sp>
        <p:nvSpPr>
          <p:cNvPr id="114691" name="Content Placeholder 4"/>
          <p:cNvSpPr>
            <a:spLocks noGrp="1"/>
          </p:cNvSpPr>
          <p:nvPr>
            <p:ph idx="1"/>
          </p:nvPr>
        </p:nvSpPr>
        <p:spPr>
          <a:xfrm>
            <a:off x="234950" y="1557338"/>
            <a:ext cx="8585200" cy="4525962"/>
          </a:xfrm>
        </p:spPr>
        <p:txBody>
          <a:bodyPr/>
          <a:lstStyle/>
          <a:p>
            <a:pPr marL="0" indent="0">
              <a:buFont typeface="Wingdings" panose="05000000000000000000" pitchFamily="2" charset="2"/>
              <a:buNone/>
            </a:pPr>
            <a:r>
              <a:rPr lang="el-GR" altLang="el-GR" sz="2000" dirty="0" smtClean="0">
                <a:effectLst/>
              </a:rPr>
              <a:t>Το παρόν έργο αποτελεί την έκδοση 1.0. </a:t>
            </a:r>
          </a:p>
          <a:p>
            <a:pPr marL="0" indent="0">
              <a:buFont typeface="Wingdings" panose="05000000000000000000" pitchFamily="2" charset="2"/>
              <a:buNone/>
            </a:pPr>
            <a:r>
              <a:rPr lang="el-GR" altLang="el-GR" sz="2000" dirty="0" smtClean="0">
                <a:effectLst/>
              </a:rPr>
              <a:t>Έχουν προηγηθεί οι κάτωθι εκδόσεις:</a:t>
            </a:r>
          </a:p>
          <a:p>
            <a:r>
              <a:rPr lang="el-GR" altLang="el-GR" sz="2000" dirty="0">
                <a:effectLst/>
              </a:rPr>
              <a:t>Έκδοση διαθέσιμη </a:t>
            </a:r>
            <a:r>
              <a:rPr lang="el-GR" altLang="el-GR" sz="2000" dirty="0">
                <a:effectLst/>
                <a:hlinkClick r:id="rId3"/>
              </a:rPr>
              <a:t>εδώ</a:t>
            </a:r>
            <a:r>
              <a:rPr lang="el-GR" altLang="el-GR" sz="2000" dirty="0">
                <a:effectLst/>
              </a:rPr>
              <a:t>. </a:t>
            </a:r>
          </a:p>
          <a:p>
            <a:pPr marL="0" indent="0">
              <a:buFont typeface="Wingdings" panose="05000000000000000000" pitchFamily="2" charset="2"/>
              <a:buNone/>
            </a:pPr>
            <a:r>
              <a:rPr lang="el-GR" altLang="el-GR" sz="2000" dirty="0" smtClean="0">
                <a:effectLst/>
              </a:rPr>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Title 1"/>
          <p:cNvSpPr>
            <a:spLocks noGrp="1"/>
          </p:cNvSpPr>
          <p:nvPr>
            <p:ph type="title"/>
          </p:nvPr>
        </p:nvSpPr>
        <p:spPr/>
        <p:txBody>
          <a:bodyPr/>
          <a:lstStyle/>
          <a:p>
            <a:pPr>
              <a:defRPr/>
            </a:pPr>
            <a:r>
              <a:rPr lang="el-GR" altLang="el-GR" smtClean="0">
                <a:solidFill>
                  <a:srgbClr val="FFC000"/>
                </a:solidFill>
              </a:rPr>
              <a:t>Σημείωμα Αναφοράς</a:t>
            </a:r>
          </a:p>
        </p:txBody>
      </p:sp>
      <p:sp>
        <p:nvSpPr>
          <p:cNvPr id="116739" name="Content Placeholder 2"/>
          <p:cNvSpPr>
            <a:spLocks noGrp="1"/>
          </p:cNvSpPr>
          <p:nvPr>
            <p:ph idx="1"/>
          </p:nvPr>
        </p:nvSpPr>
        <p:spPr/>
        <p:txBody>
          <a:bodyPr/>
          <a:lstStyle/>
          <a:p>
            <a:pPr marL="0" indent="0">
              <a:buFont typeface="Wingdings" panose="05000000000000000000" pitchFamily="2" charset="2"/>
              <a:buNone/>
            </a:pPr>
            <a:r>
              <a:rPr lang="el-GR" altLang="el-GR" sz="2000" smtClean="0">
                <a:effectLst/>
              </a:rPr>
              <a:t>Copyright Εθνικόν και Καποδιστριακόν Πανεπιστήμιον Αθηνών</a:t>
            </a:r>
            <a:r>
              <a:rPr lang="en-US" altLang="el-GR" sz="2000" smtClean="0">
                <a:effectLst/>
              </a:rPr>
              <a:t>, </a:t>
            </a:r>
            <a:r>
              <a:rPr lang="el-GR" altLang="el-GR" sz="2000" smtClean="0">
                <a:effectLst/>
              </a:rPr>
              <a:t>Δήμητρα Κατή 2015. Δήμητρα Κατή. «Ανάπτυξη του Λόγου. Ενότητα </a:t>
            </a:r>
            <a:r>
              <a:rPr lang="en-US" altLang="el-GR" sz="2000" smtClean="0">
                <a:effectLst/>
              </a:rPr>
              <a:t>2</a:t>
            </a:r>
            <a:r>
              <a:rPr lang="el-GR" altLang="el-GR" sz="2000" smtClean="0">
                <a:effectLst/>
              </a:rPr>
              <a:t>:</a:t>
            </a:r>
            <a:r>
              <a:rPr lang="en-US" altLang="el-GR" sz="2000" smtClean="0">
                <a:effectLst/>
              </a:rPr>
              <a:t> </a:t>
            </a:r>
            <a:r>
              <a:rPr lang="el-GR" altLang="el-GR" sz="2000" smtClean="0">
                <a:effectLst/>
              </a:rPr>
              <a:t>Ανάπτυξη γλωσσικών ικανοτήτων. Λεκτική περίοδος» Έκδοση: 1.0. Αθήνα 2015. Διαθέσιμο από τη δικτυακή διεύθυνση: </a:t>
            </a:r>
            <a:r>
              <a:rPr lang="en-GB" altLang="el-GR" sz="2000" smtClean="0">
                <a:effectLst/>
                <a:hlinkClick r:id="rId3"/>
              </a:rPr>
              <a:t>http://opencourses.uoa.gr/courses/ECD4/</a:t>
            </a:r>
            <a:r>
              <a:rPr lang="el-GR" altLang="el-GR" sz="2000" smtClean="0">
                <a:effectLst/>
              </a:rPr>
              <a:t>.</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161925"/>
            <a:ext cx="8229600" cy="1143000"/>
          </a:xfrm>
        </p:spPr>
        <p:txBody>
          <a:bodyPr/>
          <a:lstStyle/>
          <a:p>
            <a:pPr>
              <a:defRPr/>
            </a:pPr>
            <a:r>
              <a:rPr lang="el-GR" altLang="el-GR" smtClean="0">
                <a:solidFill>
                  <a:srgbClr val="FFC000"/>
                </a:solidFill>
              </a:rPr>
              <a:t>Σημείωμα Αδειοδότησης</a:t>
            </a:r>
          </a:p>
        </p:txBody>
      </p:sp>
      <p:sp>
        <p:nvSpPr>
          <p:cNvPr id="118787" name="Content Placeholder 2"/>
          <p:cNvSpPr>
            <a:spLocks noGrp="1"/>
          </p:cNvSpPr>
          <p:nvPr>
            <p:ph idx="1"/>
          </p:nvPr>
        </p:nvSpPr>
        <p:spPr>
          <a:xfrm>
            <a:off x="107950" y="765175"/>
            <a:ext cx="8928100" cy="1439863"/>
          </a:xfrm>
        </p:spPr>
        <p:txBody>
          <a:bodyPr/>
          <a:lstStyle/>
          <a:p>
            <a:pPr marL="0" indent="0">
              <a:buFont typeface="Wingdings" panose="05000000000000000000" pitchFamily="2" charset="2"/>
              <a:buNone/>
            </a:pPr>
            <a:r>
              <a:rPr lang="el-GR" altLang="el-GR" sz="2000" smtClean="0">
                <a:effectLst/>
              </a:rPr>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Wingdings" panose="05000000000000000000" pitchFamily="2" charset="2"/>
              <a:buNone/>
            </a:pPr>
            <a:endParaRPr lang="el-GR" altLang="el-GR" sz="2000" smtClean="0">
              <a:effectLst/>
            </a:endParaRPr>
          </a:p>
        </p:txBody>
      </p:sp>
      <p:pic>
        <p:nvPicPr>
          <p:cNvPr id="118788"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3141663"/>
            <a:ext cx="9036050" cy="3455987"/>
          </a:xfrm>
          <a:prstGeom prst="rect">
            <a:avLst/>
          </a:prstGeom>
        </p:spPr>
        <p:txBody>
          <a:bodyPr anchor="ctr"/>
          <a:lstStyle/>
          <a:p>
            <a:pPr eaLnBrk="1" hangingPunct="1">
              <a:lnSpc>
                <a:spcPct val="90000"/>
              </a:lnSpc>
              <a:buClr>
                <a:srgbClr val="000000"/>
              </a:buClr>
              <a:buSzPct val="100000"/>
              <a:buFont typeface="Arial" panose="020B0604020202020204" pitchFamily="34" charset="0"/>
              <a:buNone/>
              <a:defRPr/>
            </a:pPr>
            <a:r>
              <a:rPr lang="el-GR" sz="2000" dirty="0">
                <a:solidFill>
                  <a:schemeClr val="tx1"/>
                </a:solidFill>
                <a:latin typeface="+mn-lt"/>
              </a:rPr>
              <a:t>[1] http://creativecommons.org/licenses/by-nc-sa/4.0/ </a:t>
            </a:r>
            <a:endParaRPr lang="en-US" sz="2000" dirty="0">
              <a:solidFill>
                <a:schemeClr val="tx1"/>
              </a:solidFill>
              <a:latin typeface="+mn-lt"/>
            </a:endParaRPr>
          </a:p>
          <a:p>
            <a:pPr eaLnBrk="1" hangingPunct="1">
              <a:lnSpc>
                <a:spcPct val="90000"/>
              </a:lnSpc>
              <a:buClr>
                <a:srgbClr val="000000"/>
              </a:buClr>
              <a:buSzPct val="100000"/>
              <a:buFont typeface="Arial" panose="020B0604020202020204" pitchFamily="34" charset="0"/>
              <a:buNone/>
              <a:defRPr/>
            </a:pPr>
            <a:endParaRPr lang="el-GR" sz="2000" dirty="0">
              <a:solidFill>
                <a:schemeClr val="tx1"/>
              </a:solidFill>
              <a:latin typeface="+mn-lt"/>
            </a:endParaRPr>
          </a:p>
          <a:p>
            <a:pPr eaLnBrk="1" hangingPunct="1">
              <a:lnSpc>
                <a:spcPct val="90000"/>
              </a:lnSpc>
              <a:buClr>
                <a:srgbClr val="000000"/>
              </a:buClr>
              <a:buSzPct val="100000"/>
              <a:buFont typeface="Arial" panose="020B0604020202020204" pitchFamily="34" charset="0"/>
              <a:buNone/>
              <a:defRPr/>
            </a:pPr>
            <a:r>
              <a:rPr lang="el-GR" sz="2000" dirty="0">
                <a:solidFill>
                  <a:schemeClr val="tx1"/>
                </a:solidFill>
                <a:latin typeface="+mn-lt"/>
              </a:rPr>
              <a:t>Ως </a:t>
            </a:r>
            <a:r>
              <a:rPr lang="el-GR" sz="2000" b="1" dirty="0">
                <a:solidFill>
                  <a:schemeClr val="tx1"/>
                </a:solidFill>
                <a:latin typeface="+mn-lt"/>
              </a:rPr>
              <a:t>Μη Εμπορική</a:t>
            </a:r>
            <a:r>
              <a:rPr lang="el-GR" sz="2000" dirty="0">
                <a:solidFill>
                  <a:schemeClr val="tx1"/>
                </a:solidFill>
                <a:latin typeface="+mn-lt"/>
              </a:rPr>
              <a:t> ορίζεται η χρήση:</a:t>
            </a:r>
          </a:p>
          <a:p>
            <a:pPr marL="742950" lvl="1" indent="-285750">
              <a:lnSpc>
                <a:spcPct val="90000"/>
              </a:lnSpc>
              <a:spcBef>
                <a:spcPct val="20000"/>
              </a:spcBef>
              <a:buClr>
                <a:schemeClr val="accent2"/>
              </a:buClr>
              <a:buSzPct val="70000"/>
              <a:buFont typeface="Wingdings" panose="05000000000000000000" pitchFamily="2" charset="2"/>
              <a:buChar char="§"/>
              <a:defRPr/>
            </a:pPr>
            <a:r>
              <a:rPr lang="el-GR" sz="2000" dirty="0">
                <a:solidFill>
                  <a:schemeClr val="tx1"/>
                </a:solidFill>
                <a:latin typeface="+mn-lt"/>
              </a:rPr>
              <a:t>που δεν περιλαμβάνει άμεσο ή έμμεσο οικονομικό όφελος από την χρήση του έργου, για το διανομέα του έργου και </a:t>
            </a:r>
            <a:r>
              <a:rPr lang="el-GR" sz="2000" dirty="0" err="1">
                <a:solidFill>
                  <a:schemeClr val="tx1"/>
                </a:solidFill>
                <a:latin typeface="+mn-lt"/>
              </a:rPr>
              <a:t>αδειοδόχο</a:t>
            </a:r>
            <a:endParaRPr lang="el-GR" sz="2000" dirty="0">
              <a:solidFill>
                <a:schemeClr val="tx1"/>
              </a:solidFill>
              <a:latin typeface="+mn-lt"/>
            </a:endParaRPr>
          </a:p>
          <a:p>
            <a:pPr marL="742950" lvl="1" indent="-285750">
              <a:lnSpc>
                <a:spcPct val="90000"/>
              </a:lnSpc>
              <a:spcBef>
                <a:spcPct val="20000"/>
              </a:spcBef>
              <a:buClr>
                <a:schemeClr val="accent2"/>
              </a:buClr>
              <a:buSzPct val="70000"/>
              <a:buFont typeface="Wingdings" panose="05000000000000000000" pitchFamily="2" charset="2"/>
              <a:buChar char="§"/>
              <a:defRPr/>
            </a:pPr>
            <a:r>
              <a:rPr lang="el-GR" sz="2000" dirty="0">
                <a:solidFill>
                  <a:schemeClr val="tx1"/>
                </a:solidFill>
                <a:latin typeface="+mn-lt"/>
              </a:rPr>
              <a:t>που</a:t>
            </a:r>
            <a:r>
              <a:rPr lang="en-GB" sz="2000" dirty="0">
                <a:solidFill>
                  <a:schemeClr val="tx1"/>
                </a:solidFill>
                <a:latin typeface="+mn-lt"/>
              </a:rPr>
              <a:t> </a:t>
            </a:r>
            <a:r>
              <a:rPr lang="el-GR" sz="2000" dirty="0">
                <a:solidFill>
                  <a:schemeClr val="tx1"/>
                </a:solidFill>
                <a:latin typeface="+mn-lt"/>
              </a:rPr>
              <a:t>δεν περιλαμβάνει οικονομική συναλλαγή ως προϋπόθεση για τη χρήση ή πρόσβαση στο έργο</a:t>
            </a:r>
          </a:p>
          <a:p>
            <a:pPr marL="742950" lvl="1" indent="-285750">
              <a:lnSpc>
                <a:spcPct val="90000"/>
              </a:lnSpc>
              <a:spcBef>
                <a:spcPct val="20000"/>
              </a:spcBef>
              <a:buClr>
                <a:schemeClr val="accent2"/>
              </a:buClr>
              <a:buSzPct val="70000"/>
              <a:buFont typeface="Wingdings" panose="05000000000000000000" pitchFamily="2" charset="2"/>
              <a:buChar char="§"/>
              <a:defRPr/>
            </a:pPr>
            <a:r>
              <a:rPr lang="el-GR" sz="2000" dirty="0">
                <a:solidFill>
                  <a:schemeClr val="tx1"/>
                </a:solidFill>
                <a:latin typeface="+mn-lt"/>
              </a:rPr>
              <a:t>που</a:t>
            </a:r>
            <a:r>
              <a:rPr lang="en-GB" sz="2000" dirty="0">
                <a:solidFill>
                  <a:schemeClr val="tx1"/>
                </a:solidFill>
                <a:latin typeface="+mn-lt"/>
              </a:rPr>
              <a:t> </a:t>
            </a:r>
            <a:r>
              <a:rPr lang="el-GR" sz="2000" dirty="0">
                <a:solidFill>
                  <a:schemeClr val="tx1"/>
                </a:solidFill>
                <a:latin typeface="+mn-lt"/>
              </a:rPr>
              <a:t>δεν προσπορίζει στο διανομέα του έργου και</a:t>
            </a:r>
            <a:r>
              <a:rPr lang="en-GB" sz="2000" dirty="0">
                <a:solidFill>
                  <a:schemeClr val="tx1"/>
                </a:solidFill>
                <a:latin typeface="+mn-lt"/>
              </a:rPr>
              <a:t> </a:t>
            </a:r>
            <a:r>
              <a:rPr lang="el-GR" sz="2000" dirty="0" err="1">
                <a:solidFill>
                  <a:schemeClr val="tx1"/>
                </a:solidFill>
                <a:latin typeface="+mn-lt"/>
              </a:rPr>
              <a:t>αδειοδόχο</a:t>
            </a:r>
            <a:r>
              <a:rPr lang="en-GB" sz="2000" dirty="0">
                <a:solidFill>
                  <a:schemeClr val="tx1"/>
                </a:solidFill>
                <a:latin typeface="+mn-lt"/>
              </a:rPr>
              <a:t> </a:t>
            </a:r>
            <a:r>
              <a:rPr lang="el-GR" sz="2000" dirty="0">
                <a:solidFill>
                  <a:schemeClr val="tx1"/>
                </a:solidFill>
                <a:latin typeface="+mn-lt"/>
              </a:rPr>
              <a:t>έμμεσο οικονομικό όφελος (π.χ. διαφημίσεις) από την προβολή του έργου σε διαδικτυακό τόπο</a:t>
            </a:r>
            <a:endParaRPr lang="en-US" sz="2000" dirty="0">
              <a:solidFill>
                <a:schemeClr val="tx1"/>
              </a:solidFill>
              <a:latin typeface="+mn-lt"/>
            </a:endParaRPr>
          </a:p>
          <a:p>
            <a:pPr eaLnBrk="1" hangingPunct="1">
              <a:lnSpc>
                <a:spcPct val="90000"/>
              </a:lnSpc>
              <a:buClr>
                <a:srgbClr val="000000"/>
              </a:buClr>
              <a:buSzPct val="100000"/>
              <a:buFont typeface="Arial" panose="020B0604020202020204" pitchFamily="34" charset="0"/>
              <a:buNone/>
              <a:defRPr/>
            </a:pPr>
            <a:endParaRPr lang="el-GR" sz="2000" dirty="0">
              <a:solidFill>
                <a:schemeClr val="tx1"/>
              </a:solidFill>
              <a:latin typeface="+mn-lt"/>
            </a:endParaRPr>
          </a:p>
          <a:p>
            <a:pPr eaLnBrk="1" hangingPunct="1">
              <a:lnSpc>
                <a:spcPct val="90000"/>
              </a:lnSpc>
              <a:buClr>
                <a:srgbClr val="000000"/>
              </a:buClr>
              <a:buSzPct val="100000"/>
              <a:buFont typeface="Arial" panose="020B0604020202020204" pitchFamily="34" charset="0"/>
              <a:buNone/>
              <a:defRPr/>
            </a:pPr>
            <a:r>
              <a:rPr lang="el-GR" sz="2000" dirty="0">
                <a:solidFill>
                  <a:schemeClr val="tx1"/>
                </a:solidFill>
                <a:latin typeface="+mn-lt"/>
              </a:rPr>
              <a:t>Ο δικαιούχος μπορεί να παρέχει στον </a:t>
            </a:r>
            <a:r>
              <a:rPr lang="el-GR" sz="2000" dirty="0" err="1">
                <a:solidFill>
                  <a:schemeClr val="tx1"/>
                </a:solidFill>
                <a:latin typeface="+mn-lt"/>
              </a:rPr>
              <a:t>αδειοδόχο</a:t>
            </a:r>
            <a:r>
              <a:rPr lang="el-GR" sz="2000" dirty="0">
                <a:solidFill>
                  <a:schemeClr val="tx1"/>
                </a:solidFill>
                <a:latin typeface="+mn-lt"/>
              </a:rPr>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Title 1"/>
          <p:cNvSpPr>
            <a:spLocks noGrp="1"/>
          </p:cNvSpPr>
          <p:nvPr>
            <p:ph type="title"/>
          </p:nvPr>
        </p:nvSpPr>
        <p:spPr/>
        <p:txBody>
          <a:bodyPr/>
          <a:lstStyle/>
          <a:p>
            <a:pPr>
              <a:defRPr/>
            </a:pPr>
            <a:r>
              <a:rPr lang="el-GR" altLang="el-GR" dirty="0" smtClean="0">
                <a:solidFill>
                  <a:srgbClr val="FFC000"/>
                </a:solidFill>
              </a:rPr>
              <a:t>Διατήρηση Σημειωμάτων</a:t>
            </a:r>
          </a:p>
        </p:txBody>
      </p:sp>
      <p:sp>
        <p:nvSpPr>
          <p:cNvPr id="3" name="Content Placeholder 2"/>
          <p:cNvSpPr>
            <a:spLocks noGrp="1"/>
          </p:cNvSpPr>
          <p:nvPr>
            <p:ph idx="1"/>
          </p:nvPr>
        </p:nvSpPr>
        <p:spPr/>
        <p:txBody>
          <a:bodyPr>
            <a:normAutofit/>
          </a:bodyPr>
          <a:lstStyle/>
          <a:p>
            <a:pPr marL="0" indent="0">
              <a:buFont typeface="Wingdings" panose="05000000000000000000" pitchFamily="2" charset="2"/>
              <a:buNone/>
              <a:defRPr/>
            </a:pPr>
            <a:r>
              <a:rPr lang="el-GR" sz="2400" dirty="0" smtClean="0">
                <a:effectLst/>
              </a:rPr>
              <a:t>Οποιαδήποτε </a:t>
            </a:r>
            <a:r>
              <a:rPr lang="el-GR" sz="2400" dirty="0">
                <a:effectLst/>
              </a:rPr>
              <a:t>αναπαραγωγή ή διασκευή του υλικού θα πρέπει να συμπεριλαμβάνει:</a:t>
            </a:r>
          </a:p>
          <a:p>
            <a:pPr lvl="1">
              <a:buFont typeface="Wingdings" panose="05000000000000000000"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Αναφοράς</a:t>
            </a:r>
            <a:endParaRPr lang="el-GR" sz="2000" dirty="0">
              <a:effectLst/>
            </a:endParaRPr>
          </a:p>
          <a:p>
            <a:pPr lvl="1">
              <a:buFont typeface="Wingdings" panose="05000000000000000000"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Αδειοδότησης</a:t>
            </a:r>
            <a:endParaRPr lang="el-GR" sz="2000" dirty="0">
              <a:effectLst/>
            </a:endParaRPr>
          </a:p>
          <a:p>
            <a:pPr lvl="1">
              <a:buFont typeface="Wingdings" panose="05000000000000000000" pitchFamily="2" charset="2"/>
              <a:buChar char="§"/>
              <a:defRPr/>
            </a:pPr>
            <a:r>
              <a:rPr lang="el-GR" sz="2000" dirty="0" err="1">
                <a:effectLst/>
              </a:rPr>
              <a:t>τ</a:t>
            </a:r>
            <a:r>
              <a:rPr lang="en-US" sz="2000" dirty="0" smtClean="0">
                <a:effectLst/>
              </a:rPr>
              <a:t>η </a:t>
            </a:r>
            <a:r>
              <a:rPr lang="en-US" sz="2000" dirty="0" err="1">
                <a:effectLst/>
              </a:rPr>
              <a:t>δήλωση</a:t>
            </a:r>
            <a:r>
              <a:rPr lang="en-US" sz="2000" dirty="0">
                <a:effectLst/>
              </a:rPr>
              <a:t> </a:t>
            </a:r>
            <a:r>
              <a:rPr lang="el-GR" sz="2000" dirty="0" err="1">
                <a:effectLst/>
              </a:rPr>
              <a:t>Δ</a:t>
            </a:r>
            <a:r>
              <a:rPr lang="en-US" sz="2000" dirty="0" smtClean="0">
                <a:effectLst/>
              </a:rPr>
              <a:t>ια</a:t>
            </a:r>
            <a:r>
              <a:rPr lang="en-US" sz="2000" dirty="0" err="1" smtClean="0">
                <a:effectLst/>
              </a:rPr>
              <a:t>τήρησης</a:t>
            </a:r>
            <a:r>
              <a:rPr lang="en-US" sz="2000" dirty="0" smtClean="0">
                <a:effectLst/>
              </a:rPr>
              <a:t> </a:t>
            </a:r>
            <a:r>
              <a:rPr lang="en-US" sz="2000" dirty="0">
                <a:effectLst/>
              </a:rPr>
              <a:t>Σημειωμάτων</a:t>
            </a:r>
            <a:endParaRPr lang="el-GR" sz="2000" dirty="0">
              <a:effectLst/>
            </a:endParaRPr>
          </a:p>
          <a:p>
            <a:pPr lvl="1">
              <a:buFont typeface="Wingdings" panose="05000000000000000000" pitchFamily="2" charset="2"/>
              <a:buChar char="§"/>
              <a:defRPr/>
            </a:pPr>
            <a:r>
              <a:rPr lang="el-GR" sz="2000" dirty="0">
                <a:effectLst/>
              </a:rPr>
              <a:t>τ</a:t>
            </a:r>
            <a:r>
              <a:rPr lang="el-GR" sz="2000" dirty="0" smtClean="0">
                <a:effectLst/>
              </a:rPr>
              <a:t>ο Σημείωμα Χρήσης Έργων Τρίτων </a:t>
            </a:r>
            <a:r>
              <a:rPr lang="el-GR" sz="2000" dirty="0">
                <a:effectLst/>
              </a:rPr>
              <a:t>(εφόσον υπάρχει)</a:t>
            </a:r>
          </a:p>
          <a:p>
            <a:pPr marL="0" indent="0">
              <a:buFont typeface="Wingdings" panose="05000000000000000000" pitchFamily="2" charset="2"/>
              <a:buNone/>
              <a:defRPr/>
            </a:pPr>
            <a:r>
              <a:rPr lang="el-GR" sz="2400" dirty="0">
                <a:effectLst/>
              </a:rPr>
              <a:t>μαζί με τους συνοδευόμενους </a:t>
            </a:r>
            <a:r>
              <a:rPr lang="el-GR" sz="2400" dirty="0" err="1">
                <a:effectLst/>
              </a:rPr>
              <a:t>υπερσυνδέσμους</a:t>
            </a:r>
            <a:r>
              <a:rPr lang="el-GR" sz="2400" dirty="0">
                <a:effectLst/>
              </a:rPr>
              <a:t>.</a:t>
            </a:r>
          </a:p>
          <a:p>
            <a:pPr>
              <a:defRPr/>
            </a:pPr>
            <a:endParaRPr lang="el-GR" sz="2000" dirty="0">
              <a:effectLst/>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l-GR" dirty="0">
                <a:solidFill>
                  <a:srgbClr val="FFC000"/>
                </a:solidFill>
              </a:rPr>
              <a:t>Σημείωμα Χρήσης Έργων Τρίτων</a:t>
            </a:r>
          </a:p>
        </p:txBody>
      </p:sp>
      <p:sp>
        <p:nvSpPr>
          <p:cNvPr id="122883" name="Content Placeholder 2"/>
          <p:cNvSpPr>
            <a:spLocks noGrp="1"/>
          </p:cNvSpPr>
          <p:nvPr>
            <p:ph idx="1"/>
          </p:nvPr>
        </p:nvSpPr>
        <p:spPr/>
        <p:txBody>
          <a:bodyPr/>
          <a:lstStyle/>
          <a:p>
            <a:pPr marL="0" indent="0">
              <a:buFont typeface="Wingdings" panose="05000000000000000000" pitchFamily="2" charset="2"/>
              <a:buNone/>
            </a:pPr>
            <a:r>
              <a:rPr lang="el-GR" altLang="el-GR" sz="2000" dirty="0" smtClean="0">
                <a:effectLst/>
              </a:rPr>
              <a:t>Το Έργο αυτό κάνει χρήση των ακόλουθων έργων:</a:t>
            </a:r>
          </a:p>
          <a:p>
            <a:pPr marL="0" indent="0">
              <a:buFont typeface="Wingdings" panose="05000000000000000000" pitchFamily="2" charset="2"/>
              <a:buNone/>
            </a:pPr>
            <a:r>
              <a:rPr lang="el-GR" altLang="el-GR" sz="2000" b="1" dirty="0" smtClean="0">
                <a:effectLst/>
              </a:rPr>
              <a:t>Εικόνα 1:</a:t>
            </a:r>
            <a:r>
              <a:rPr lang="el-GR" altLang="el-GR" sz="2000" dirty="0" smtClean="0">
                <a:effectLst/>
              </a:rPr>
              <a:t> Φασματογράφημα ήχου. </a:t>
            </a:r>
            <a:r>
              <a:rPr lang="en-US" altLang="el-GR" sz="2000" dirty="0" smtClean="0">
                <a:effectLst/>
                <a:hlinkClick r:id="rId3"/>
              </a:rPr>
              <a:t>http://jungminded.weebly.com/cognitive-psychology/speech-perception</a:t>
            </a:r>
            <a:r>
              <a:rPr lang="el-GR" altLang="el-GR" sz="2000" dirty="0" smtClean="0">
                <a:effectLst/>
              </a:rPr>
              <a:t>. </a:t>
            </a:r>
            <a:r>
              <a:rPr lang="en-US" altLang="el-GR" sz="2000" dirty="0" smtClean="0">
                <a:effectLst/>
              </a:rPr>
              <a:t>Copyrighted</a:t>
            </a:r>
          </a:p>
          <a:p>
            <a:pPr marL="0" indent="0">
              <a:buFont typeface="Wingdings" panose="05000000000000000000" pitchFamily="2" charset="2"/>
              <a:buNone/>
            </a:pPr>
            <a:endParaRPr lang="en-US" altLang="el-GR" sz="2000" dirty="0" smtClean="0">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6E30C99-E0FB-4541-8CE7-AB7671A47770}" type="slidenum">
              <a:rPr lang="el-GR" altLang="el-GR" sz="1200">
                <a:latin typeface="Arial" panose="020B0604020202020204" pitchFamily="34" charset="0"/>
              </a:rPr>
              <a:pPr>
                <a:spcBef>
                  <a:spcPct val="0"/>
                </a:spcBef>
                <a:buClrTx/>
                <a:buSzTx/>
                <a:buFontTx/>
                <a:buNone/>
              </a:pPr>
              <a:t>6</a:t>
            </a:fld>
            <a:endParaRPr lang="el-GR" altLang="el-GR" sz="1200">
              <a:latin typeface="Arial" panose="020B0604020202020204" pitchFamily="34" charset="0"/>
            </a:endParaRPr>
          </a:p>
        </p:txBody>
      </p:sp>
      <p:sp>
        <p:nvSpPr>
          <p:cNvPr id="2" name="Rectangle 2"/>
          <p:cNvSpPr>
            <a:spLocks noGrp="1" noChangeArrowheads="1"/>
          </p:cNvSpPr>
          <p:nvPr>
            <p:ph type="body" idx="1"/>
          </p:nvPr>
        </p:nvSpPr>
        <p:spPr>
          <a:xfrm>
            <a:off x="250825" y="476250"/>
            <a:ext cx="8893175" cy="6192838"/>
          </a:xfrm>
        </p:spPr>
        <p:txBody>
          <a:bodyPr lIns="90000" tIns="46800" rIns="90000" bIns="46800"/>
          <a:lstStyle/>
          <a:p>
            <a:pPr algn="ctr" eaLnBrk="1" hangingPunct="1">
              <a:spcBef>
                <a:spcPts val="700"/>
              </a:spcBef>
              <a:buFont typeface="Wingdings" panose="05000000000000000000" pitchFamily="2" charset="2"/>
              <a:buNone/>
              <a:defRPr/>
            </a:pPr>
            <a:r>
              <a:rPr lang="en-GB" sz="3600" b="1" u="sng" dirty="0" err="1" smtClean="0">
                <a:solidFill>
                  <a:srgbClr val="FFFF00"/>
                </a:solidFill>
              </a:rPr>
              <a:t>Γνώση</a:t>
            </a:r>
            <a:r>
              <a:rPr lang="en-GB" sz="3600" b="1" u="sng" dirty="0" smtClean="0">
                <a:solidFill>
                  <a:srgbClr val="FFFF00"/>
                </a:solidFill>
              </a:rPr>
              <a:t> </a:t>
            </a:r>
            <a:r>
              <a:rPr lang="en-GB" sz="3600" b="1" u="sng" dirty="0" err="1" smtClean="0">
                <a:solidFill>
                  <a:srgbClr val="FFFF00"/>
                </a:solidFill>
              </a:rPr>
              <a:t>γλώσσας</a:t>
            </a:r>
            <a:r>
              <a:rPr lang="en-GB" sz="3600" b="1" u="sng" dirty="0" smtClean="0">
                <a:solidFill>
                  <a:srgbClr val="FFFF00"/>
                </a:solidFill>
              </a:rPr>
              <a:t> </a:t>
            </a:r>
          </a:p>
          <a:p>
            <a:pPr algn="ctr" eaLnBrk="1" hangingPunct="1">
              <a:spcBef>
                <a:spcPts val="700"/>
              </a:spcBef>
              <a:buFont typeface="Wingdings" panose="05000000000000000000" pitchFamily="2" charset="2"/>
              <a:buNone/>
              <a:defRPr/>
            </a:pPr>
            <a:r>
              <a:rPr lang="en-GB" sz="3600" b="1" u="sng" dirty="0" smtClean="0">
                <a:solidFill>
                  <a:srgbClr val="FFFF00"/>
                </a:solidFill>
              </a:rPr>
              <a:t>ή </a:t>
            </a:r>
            <a:r>
              <a:rPr lang="en-GB" sz="3600" b="1" u="sng" dirty="0" err="1" smtClean="0">
                <a:solidFill>
                  <a:srgbClr val="FFFF00"/>
                </a:solidFill>
              </a:rPr>
              <a:t>Γλωσσική</a:t>
            </a:r>
            <a:r>
              <a:rPr lang="en-GB" sz="3600" b="1" u="sng" dirty="0" smtClean="0">
                <a:solidFill>
                  <a:srgbClr val="FFFF00"/>
                </a:solidFill>
              </a:rPr>
              <a:t> </a:t>
            </a:r>
            <a:r>
              <a:rPr lang="en-GB" sz="3600" b="1" u="sng" dirty="0" err="1" smtClean="0">
                <a:solidFill>
                  <a:srgbClr val="FFFF00"/>
                </a:solidFill>
              </a:rPr>
              <a:t>ικανότητα</a:t>
            </a:r>
            <a:endParaRPr lang="en-GB" sz="3600" b="1" u="sng" dirty="0" smtClean="0">
              <a:solidFill>
                <a:srgbClr val="FFFF00"/>
              </a:solidFill>
            </a:endParaRPr>
          </a:p>
          <a:p>
            <a:pPr algn="ctr" eaLnBrk="1" hangingPunct="1">
              <a:spcBef>
                <a:spcPts val="700"/>
              </a:spcBef>
              <a:buFont typeface="Wingdings" panose="05000000000000000000" pitchFamily="2" charset="2"/>
              <a:buNone/>
              <a:defRPr/>
            </a:pPr>
            <a:r>
              <a:rPr lang="en-GB" sz="3600" b="1" dirty="0" err="1" smtClean="0">
                <a:solidFill>
                  <a:srgbClr val="FFFF00"/>
                </a:solidFill>
              </a:rPr>
              <a:t>σε</a:t>
            </a:r>
            <a:r>
              <a:rPr lang="en-GB" sz="3600" b="1" dirty="0" smtClean="0">
                <a:solidFill>
                  <a:srgbClr val="FFFF00"/>
                </a:solidFill>
              </a:rPr>
              <a:t> </a:t>
            </a:r>
            <a:r>
              <a:rPr lang="en-GB" sz="3600" b="1" dirty="0" err="1" smtClean="0">
                <a:solidFill>
                  <a:srgbClr val="FFFF00"/>
                </a:solidFill>
              </a:rPr>
              <a:t>διάφορα</a:t>
            </a:r>
            <a:r>
              <a:rPr lang="en-GB" sz="3600" b="1" dirty="0" smtClean="0">
                <a:solidFill>
                  <a:srgbClr val="FFFF00"/>
                </a:solidFill>
              </a:rPr>
              <a:t> </a:t>
            </a:r>
            <a:r>
              <a:rPr lang="en-GB" sz="3600" b="1" u="sng" dirty="0" err="1" smtClean="0">
                <a:solidFill>
                  <a:srgbClr val="FFFF00"/>
                </a:solidFill>
              </a:rPr>
              <a:t>επίπεδα</a:t>
            </a:r>
            <a:r>
              <a:rPr lang="en-GB" sz="3600" b="1" dirty="0" smtClean="0">
                <a:solidFill>
                  <a:srgbClr val="FFFF00"/>
                </a:solidFill>
              </a:rPr>
              <a:t>:</a:t>
            </a:r>
            <a:r>
              <a:rPr lang="en-GB" sz="3600" dirty="0" smtClean="0"/>
              <a:t>  </a:t>
            </a:r>
          </a:p>
          <a:p>
            <a:pPr algn="ctr" eaLnBrk="1" hangingPunct="1">
              <a:spcBef>
                <a:spcPts val="700"/>
              </a:spcBef>
              <a:buFont typeface="Wingdings" panose="05000000000000000000" pitchFamily="2" charset="2"/>
              <a:buNone/>
              <a:defRPr/>
            </a:pPr>
            <a:endParaRPr lang="en-GB" sz="3600" dirty="0" smtClean="0"/>
          </a:p>
          <a:p>
            <a:pPr eaLnBrk="1" hangingPunct="1">
              <a:spcBef>
                <a:spcPts val="650"/>
              </a:spcBef>
              <a:buSzPct val="111000"/>
              <a:buFont typeface="Wingdings" panose="05000000000000000000" pitchFamily="2" charset="2"/>
              <a:buChar char="§"/>
              <a:defRPr/>
            </a:pPr>
            <a:r>
              <a:rPr lang="en-GB" sz="3500" b="1" dirty="0" err="1" smtClean="0">
                <a:solidFill>
                  <a:srgbClr val="99FFCC"/>
                </a:solidFill>
              </a:rPr>
              <a:t>Φωνολογία</a:t>
            </a:r>
            <a:r>
              <a:rPr lang="en-GB" sz="3500" b="1" dirty="0" smtClean="0">
                <a:solidFill>
                  <a:srgbClr val="99FFCC"/>
                </a:solidFill>
              </a:rPr>
              <a:t> </a:t>
            </a:r>
            <a:r>
              <a:rPr lang="en-GB" sz="3500" b="1" dirty="0" smtClean="0"/>
              <a:t> (</a:t>
            </a:r>
            <a:r>
              <a:rPr lang="en-GB" sz="3500" b="1" dirty="0" err="1" smtClean="0"/>
              <a:t>ήχοι</a:t>
            </a:r>
            <a:r>
              <a:rPr lang="en-GB" sz="3500" b="1" dirty="0" smtClean="0"/>
              <a:t>)</a:t>
            </a:r>
          </a:p>
          <a:p>
            <a:pPr eaLnBrk="1" hangingPunct="1">
              <a:spcBef>
                <a:spcPts val="650"/>
              </a:spcBef>
              <a:buSzPct val="111000"/>
              <a:buFont typeface="Wingdings" panose="05000000000000000000" pitchFamily="2" charset="2"/>
              <a:buChar char="§"/>
              <a:defRPr/>
            </a:pPr>
            <a:r>
              <a:rPr lang="en-GB" sz="3500" b="1" dirty="0" err="1" smtClean="0">
                <a:solidFill>
                  <a:srgbClr val="99FFCC"/>
                </a:solidFill>
              </a:rPr>
              <a:t>Μορφολογία</a:t>
            </a:r>
            <a:r>
              <a:rPr lang="en-GB" sz="3500" b="1" dirty="0" smtClean="0">
                <a:solidFill>
                  <a:srgbClr val="45C984"/>
                </a:solidFill>
              </a:rPr>
              <a:t> </a:t>
            </a:r>
            <a:r>
              <a:rPr lang="en-GB" sz="3500" b="1" dirty="0" smtClean="0"/>
              <a:t>(</a:t>
            </a:r>
            <a:r>
              <a:rPr lang="en-GB" sz="3500" b="1" dirty="0" err="1" smtClean="0"/>
              <a:t>γραμματικές</a:t>
            </a:r>
            <a:r>
              <a:rPr lang="en-GB" sz="3500" b="1" dirty="0" smtClean="0"/>
              <a:t> </a:t>
            </a:r>
            <a:r>
              <a:rPr lang="en-GB" sz="3500" b="1" dirty="0" err="1" smtClean="0"/>
              <a:t>κλίσεις</a:t>
            </a:r>
            <a:r>
              <a:rPr lang="en-GB" sz="3500" b="1" dirty="0" smtClean="0"/>
              <a:t>)</a:t>
            </a:r>
          </a:p>
          <a:p>
            <a:pPr eaLnBrk="1" hangingPunct="1">
              <a:spcBef>
                <a:spcPts val="650"/>
              </a:spcBef>
              <a:buSzPct val="111000"/>
              <a:buFont typeface="Wingdings" panose="05000000000000000000" pitchFamily="2" charset="2"/>
              <a:buChar char="§"/>
              <a:defRPr/>
            </a:pPr>
            <a:r>
              <a:rPr lang="en-GB" sz="3500" b="1" dirty="0" err="1" smtClean="0">
                <a:solidFill>
                  <a:srgbClr val="99FFCC"/>
                </a:solidFill>
              </a:rPr>
              <a:t>Σύνταξη</a:t>
            </a:r>
            <a:r>
              <a:rPr lang="en-GB" sz="3500" b="1" dirty="0" smtClean="0">
                <a:solidFill>
                  <a:srgbClr val="45C984"/>
                </a:solidFill>
              </a:rPr>
              <a:t> </a:t>
            </a:r>
            <a:r>
              <a:rPr lang="en-GB" sz="3500" b="1" dirty="0" smtClean="0"/>
              <a:t>  (</a:t>
            </a:r>
            <a:r>
              <a:rPr lang="en-GB" sz="3500" b="1" dirty="0" err="1" smtClean="0"/>
              <a:t>συνδυασμοί</a:t>
            </a:r>
            <a:r>
              <a:rPr lang="en-GB" sz="3500" b="1" dirty="0" smtClean="0"/>
              <a:t> </a:t>
            </a:r>
            <a:r>
              <a:rPr lang="en-GB" sz="3500" b="1" dirty="0" err="1" smtClean="0"/>
              <a:t>λέξεων</a:t>
            </a:r>
            <a:r>
              <a:rPr lang="en-GB" sz="3500" b="1" dirty="0" smtClean="0"/>
              <a:t> </a:t>
            </a:r>
            <a:r>
              <a:rPr lang="en-GB" sz="3500" b="1" dirty="0" err="1" smtClean="0"/>
              <a:t>στην</a:t>
            </a:r>
            <a:r>
              <a:rPr lang="en-GB" sz="3500" b="1" dirty="0" smtClean="0"/>
              <a:t> </a:t>
            </a:r>
            <a:r>
              <a:rPr lang="en-GB" sz="3500" b="1" dirty="0" err="1" smtClean="0"/>
              <a:t>πρόταση</a:t>
            </a:r>
            <a:r>
              <a:rPr lang="en-GB" sz="3500" b="1" dirty="0" smtClean="0"/>
              <a:t>)</a:t>
            </a:r>
          </a:p>
          <a:p>
            <a:pPr eaLnBrk="1" hangingPunct="1">
              <a:spcBef>
                <a:spcPts val="650"/>
              </a:spcBef>
              <a:buSzPct val="111000"/>
              <a:buFont typeface="Wingdings" panose="05000000000000000000" pitchFamily="2" charset="2"/>
              <a:buChar char="§"/>
              <a:defRPr/>
            </a:pPr>
            <a:r>
              <a:rPr lang="en-GB" sz="3500" b="1" dirty="0" err="1" smtClean="0">
                <a:solidFill>
                  <a:srgbClr val="99FFCC"/>
                </a:solidFill>
              </a:rPr>
              <a:t>Σημασιολογία</a:t>
            </a:r>
            <a:r>
              <a:rPr lang="en-GB" sz="3500" b="1" dirty="0" smtClean="0">
                <a:solidFill>
                  <a:srgbClr val="99FFCC"/>
                </a:solidFill>
              </a:rPr>
              <a:t> </a:t>
            </a:r>
            <a:r>
              <a:rPr lang="en-GB" sz="3500" b="1" dirty="0" smtClean="0"/>
              <a:t>(</a:t>
            </a:r>
            <a:r>
              <a:rPr lang="en-GB" sz="3500" b="1" dirty="0" err="1" smtClean="0"/>
              <a:t>νόημα</a:t>
            </a:r>
            <a:r>
              <a:rPr lang="en-GB" sz="3500" b="1" dirty="0" smtClean="0"/>
              <a:t> </a:t>
            </a:r>
            <a:r>
              <a:rPr lang="el-GR" sz="3500" b="1" dirty="0" smtClean="0">
                <a:latin typeface="Times New Roman" pitchFamily="18" charset="0"/>
              </a:rPr>
              <a:t>λέξεων &amp;</a:t>
            </a:r>
            <a:r>
              <a:rPr lang="en-GB" sz="3500" b="1" dirty="0" err="1" smtClean="0"/>
              <a:t>προτάσεων</a:t>
            </a:r>
            <a:r>
              <a:rPr lang="en-GB" sz="3500" b="1" dirty="0" smtClean="0"/>
              <a:t>)</a:t>
            </a:r>
          </a:p>
          <a:p>
            <a:pPr eaLnBrk="1" hangingPunct="1">
              <a:spcBef>
                <a:spcPts val="650"/>
              </a:spcBef>
              <a:buSzPct val="111000"/>
              <a:buFont typeface="Wingdings" panose="05000000000000000000" pitchFamily="2" charset="2"/>
              <a:buNone/>
              <a:defRPr/>
            </a:pPr>
            <a:endParaRPr lang="en-GB" sz="3500" b="1"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A92ECCEB-C655-4A6B-A4D9-1CC61AC8C8F8}" type="slidenum">
              <a:rPr lang="el-GR" altLang="el-GR" sz="1200">
                <a:latin typeface="Arial" panose="020B0604020202020204" pitchFamily="34" charset="0"/>
              </a:rPr>
              <a:pPr>
                <a:spcBef>
                  <a:spcPct val="0"/>
                </a:spcBef>
                <a:buClrTx/>
                <a:buSzTx/>
                <a:buFontTx/>
                <a:buNone/>
              </a:pPr>
              <a:t>7</a:t>
            </a:fld>
            <a:endParaRPr lang="el-GR" altLang="el-GR" sz="1200">
              <a:latin typeface="Arial" panose="020B0604020202020204" pitchFamily="34" charset="0"/>
            </a:endParaRPr>
          </a:p>
        </p:txBody>
      </p:sp>
      <p:sp>
        <p:nvSpPr>
          <p:cNvPr id="101379" name="Rectangle 3"/>
          <p:cNvSpPr>
            <a:spLocks noGrp="1" noChangeArrowheads="1"/>
          </p:cNvSpPr>
          <p:nvPr>
            <p:ph type="body" idx="1"/>
          </p:nvPr>
        </p:nvSpPr>
        <p:spPr>
          <a:xfrm>
            <a:off x="0" y="188913"/>
            <a:ext cx="9144000" cy="6669087"/>
          </a:xfrm>
          <a:ln>
            <a:solidFill>
              <a:schemeClr val="tx1"/>
            </a:solidFill>
          </a:ln>
        </p:spPr>
        <p:txBody>
          <a:bodyPr/>
          <a:lstStyle/>
          <a:p>
            <a:pPr algn="ctr" eaLnBrk="1" hangingPunct="1">
              <a:spcBef>
                <a:spcPts val="600"/>
              </a:spcBef>
              <a:buFont typeface="Wingdings" panose="05000000000000000000" pitchFamily="2" charset="2"/>
              <a:buNone/>
              <a:defRPr/>
            </a:pPr>
            <a:r>
              <a:rPr lang="en-GB" altLang="el-GR" b="1" dirty="0" err="1" smtClean="0"/>
              <a:t>Βέβαια</a:t>
            </a:r>
            <a:r>
              <a:rPr lang="en-GB" altLang="el-GR" b="1" dirty="0" smtClean="0"/>
              <a:t>,</a:t>
            </a:r>
            <a:r>
              <a:rPr lang="en-GB" altLang="el-GR" b="1" dirty="0" smtClean="0">
                <a:solidFill>
                  <a:srgbClr val="FFFF00"/>
                </a:solidFill>
              </a:rPr>
              <a:t>  </a:t>
            </a:r>
            <a:r>
              <a:rPr lang="en-GB" altLang="el-GR" b="1" u="sng" dirty="0" smtClean="0">
                <a:solidFill>
                  <a:srgbClr val="FFFF00"/>
                </a:solidFill>
              </a:rPr>
              <a:t>η </a:t>
            </a:r>
            <a:r>
              <a:rPr lang="en-GB" altLang="el-GR" b="1" u="sng" dirty="0" err="1" smtClean="0">
                <a:solidFill>
                  <a:srgbClr val="FFFF00"/>
                </a:solidFill>
              </a:rPr>
              <a:t>γλωσσική</a:t>
            </a:r>
            <a:r>
              <a:rPr lang="en-GB" altLang="el-GR" b="1" u="sng" dirty="0" smtClean="0">
                <a:solidFill>
                  <a:srgbClr val="FFFF00"/>
                </a:solidFill>
              </a:rPr>
              <a:t> </a:t>
            </a:r>
            <a:r>
              <a:rPr lang="en-GB" altLang="el-GR" b="1" u="sng" dirty="0" err="1" smtClean="0">
                <a:solidFill>
                  <a:srgbClr val="FFFF00"/>
                </a:solidFill>
              </a:rPr>
              <a:t>ικανότητα</a:t>
            </a:r>
            <a:r>
              <a:rPr lang="en-GB" altLang="el-GR" b="1" u="sng" dirty="0" smtClean="0">
                <a:solidFill>
                  <a:srgbClr val="FFFF00"/>
                </a:solidFill>
              </a:rPr>
              <a:t> </a:t>
            </a:r>
          </a:p>
          <a:p>
            <a:pPr algn="ctr" eaLnBrk="1" hangingPunct="1">
              <a:spcBef>
                <a:spcPts val="600"/>
              </a:spcBef>
              <a:buFont typeface="Wingdings" panose="05000000000000000000" pitchFamily="2" charset="2"/>
              <a:buNone/>
              <a:defRPr/>
            </a:pPr>
            <a:r>
              <a:rPr lang="en-GB" altLang="el-GR" b="1" u="sng" dirty="0" err="1" smtClean="0">
                <a:solidFill>
                  <a:srgbClr val="FFFF00"/>
                </a:solidFill>
              </a:rPr>
              <a:t>ανεπαρκής</a:t>
            </a:r>
            <a:r>
              <a:rPr lang="en-GB" altLang="el-GR" b="1" u="sng" dirty="0" smtClean="0">
                <a:solidFill>
                  <a:srgbClr val="FFFF00"/>
                </a:solidFill>
              </a:rPr>
              <a:t> </a:t>
            </a:r>
            <a:r>
              <a:rPr lang="en-GB" altLang="el-GR" b="1" u="sng" dirty="0" err="1" smtClean="0">
                <a:solidFill>
                  <a:srgbClr val="FFFF00"/>
                </a:solidFill>
              </a:rPr>
              <a:t>για</a:t>
            </a:r>
            <a:r>
              <a:rPr lang="en-GB" altLang="el-GR" b="1" u="sng" dirty="0" smtClean="0">
                <a:solidFill>
                  <a:srgbClr val="FFFF00"/>
                </a:solidFill>
              </a:rPr>
              <a:t> </a:t>
            </a:r>
            <a:r>
              <a:rPr lang="en-GB" altLang="el-GR" b="1" u="sng" dirty="0" err="1" smtClean="0">
                <a:solidFill>
                  <a:srgbClr val="FFFF00"/>
                </a:solidFill>
              </a:rPr>
              <a:t>επικοινωνία</a:t>
            </a:r>
            <a:r>
              <a:rPr lang="en-GB" altLang="el-GR" b="1" dirty="0" smtClean="0"/>
              <a:t>.  </a:t>
            </a:r>
          </a:p>
          <a:p>
            <a:pPr algn="ctr" eaLnBrk="1" hangingPunct="1">
              <a:spcBef>
                <a:spcPts val="600"/>
              </a:spcBef>
              <a:buFont typeface="Wingdings" panose="05000000000000000000" pitchFamily="2" charset="2"/>
              <a:buNone/>
              <a:defRPr/>
            </a:pPr>
            <a:r>
              <a:rPr lang="en-GB" altLang="el-GR" b="1" dirty="0" smtClean="0"/>
              <a:t>	</a:t>
            </a:r>
            <a:r>
              <a:rPr lang="en-GB" altLang="el-GR" b="1" dirty="0" err="1" smtClean="0"/>
              <a:t>Απαιτείται</a:t>
            </a:r>
            <a:r>
              <a:rPr lang="en-GB" altLang="el-GR" b="1" dirty="0" smtClean="0"/>
              <a:t> </a:t>
            </a:r>
            <a:r>
              <a:rPr lang="en-GB" altLang="el-GR" b="1" dirty="0" err="1" smtClean="0">
                <a:solidFill>
                  <a:srgbClr val="FFFF66"/>
                </a:solidFill>
              </a:rPr>
              <a:t>και</a:t>
            </a:r>
            <a:r>
              <a:rPr lang="en-GB" altLang="el-GR" b="1" dirty="0" smtClean="0">
                <a:solidFill>
                  <a:srgbClr val="FFFF66"/>
                </a:solidFill>
              </a:rPr>
              <a:t> η </a:t>
            </a:r>
            <a:r>
              <a:rPr lang="en-GB" altLang="el-GR" b="1" u="sng" dirty="0" err="1" smtClean="0">
                <a:solidFill>
                  <a:srgbClr val="FFFF66"/>
                </a:solidFill>
              </a:rPr>
              <a:t>επικοινωνιακή</a:t>
            </a:r>
            <a:r>
              <a:rPr lang="en-GB" altLang="el-GR" b="1" u="sng" dirty="0" smtClean="0">
                <a:solidFill>
                  <a:srgbClr val="FFFF00"/>
                </a:solidFill>
              </a:rPr>
              <a:t> </a:t>
            </a:r>
            <a:r>
              <a:rPr lang="en-GB" altLang="el-GR" b="1" u="sng" dirty="0" err="1" smtClean="0">
                <a:solidFill>
                  <a:srgbClr val="FFFF00"/>
                </a:solidFill>
              </a:rPr>
              <a:t>ικανότητα</a:t>
            </a:r>
            <a:endParaRPr lang="en-GB" altLang="el-GR" b="1" u="sng" dirty="0" smtClean="0">
              <a:solidFill>
                <a:srgbClr val="FFFF00"/>
              </a:solidFill>
            </a:endParaRPr>
          </a:p>
          <a:p>
            <a:pPr algn="ctr" eaLnBrk="1" hangingPunct="1">
              <a:spcBef>
                <a:spcPts val="600"/>
              </a:spcBef>
              <a:buFont typeface="Wingdings" panose="05000000000000000000" pitchFamily="2" charset="2"/>
              <a:buNone/>
              <a:defRPr/>
            </a:pPr>
            <a:r>
              <a:rPr lang="en-GB" altLang="el-GR" b="1" dirty="0" smtClean="0"/>
              <a:t>	</a:t>
            </a:r>
            <a:r>
              <a:rPr lang="en-GB" altLang="el-GR" b="1" dirty="0" err="1" smtClean="0"/>
              <a:t>δηλ</a:t>
            </a:r>
            <a:r>
              <a:rPr lang="en-GB" altLang="el-GR" b="1" dirty="0" smtClean="0"/>
              <a:t>.</a:t>
            </a:r>
            <a:endParaRPr lang="el-GR" altLang="el-GR" b="1" dirty="0" smtClean="0">
              <a:latin typeface="Times New Roman" pitchFamily="18" charset="0"/>
            </a:endParaRPr>
          </a:p>
          <a:p>
            <a:pPr algn="ctr" eaLnBrk="1" hangingPunct="1">
              <a:spcBef>
                <a:spcPts val="600"/>
              </a:spcBef>
              <a:buFont typeface="Wingdings" panose="05000000000000000000" pitchFamily="2" charset="2"/>
              <a:buNone/>
              <a:defRPr/>
            </a:pPr>
            <a:r>
              <a:rPr lang="en-GB" altLang="el-GR" b="1" dirty="0" smtClean="0"/>
              <a:t> </a:t>
            </a:r>
            <a:r>
              <a:rPr lang="el-GR" altLang="el-GR" b="1" dirty="0" smtClean="0"/>
              <a:t>η </a:t>
            </a:r>
            <a:r>
              <a:rPr lang="en-GB" altLang="el-GR" b="1" dirty="0" err="1" smtClean="0"/>
              <a:t>κατάλληλη</a:t>
            </a:r>
            <a:r>
              <a:rPr lang="en-GB" altLang="el-GR" b="1" dirty="0" smtClean="0"/>
              <a:t> </a:t>
            </a:r>
            <a:r>
              <a:rPr lang="en-GB" altLang="el-GR" b="1" dirty="0" err="1" smtClean="0"/>
              <a:t>χρήση</a:t>
            </a:r>
            <a:r>
              <a:rPr lang="en-GB" altLang="el-GR" b="1" dirty="0" smtClean="0"/>
              <a:t> </a:t>
            </a:r>
            <a:r>
              <a:rPr lang="el-GR" altLang="el-GR" b="1" dirty="0" smtClean="0"/>
              <a:t>της </a:t>
            </a:r>
            <a:r>
              <a:rPr lang="en-GB" altLang="el-GR" b="1" dirty="0" err="1" smtClean="0"/>
              <a:t>γλώσσας</a:t>
            </a:r>
            <a:r>
              <a:rPr lang="en-GB" altLang="el-GR" b="1" dirty="0" smtClean="0"/>
              <a:t> </a:t>
            </a:r>
          </a:p>
          <a:p>
            <a:pPr algn="ctr" eaLnBrk="1" hangingPunct="1">
              <a:spcBef>
                <a:spcPts val="600"/>
              </a:spcBef>
              <a:buFont typeface="Wingdings" panose="05000000000000000000" pitchFamily="2" charset="2"/>
              <a:buNone/>
              <a:defRPr/>
            </a:pPr>
            <a:r>
              <a:rPr lang="en-GB" altLang="el-GR" b="1" dirty="0" smtClean="0"/>
              <a:t>(</a:t>
            </a:r>
            <a:r>
              <a:rPr lang="en-GB" altLang="el-GR" b="1" dirty="0" err="1" smtClean="0"/>
              <a:t>λέξεων</a:t>
            </a:r>
            <a:r>
              <a:rPr lang="en-GB" altLang="el-GR" b="1" dirty="0" smtClean="0"/>
              <a:t> </a:t>
            </a:r>
            <a:r>
              <a:rPr lang="en-GB" altLang="el-GR" b="1" dirty="0" err="1" smtClean="0"/>
              <a:t>και</a:t>
            </a:r>
            <a:r>
              <a:rPr lang="en-GB" altLang="el-GR" b="1" dirty="0" smtClean="0"/>
              <a:t> </a:t>
            </a:r>
            <a:r>
              <a:rPr lang="en-GB" altLang="el-GR" b="1" dirty="0" err="1" smtClean="0"/>
              <a:t>προτάσεων</a:t>
            </a:r>
            <a:r>
              <a:rPr lang="en-GB" altLang="el-GR" b="1" dirty="0" smtClean="0"/>
              <a:t>) </a:t>
            </a:r>
          </a:p>
          <a:p>
            <a:pPr algn="ctr" eaLnBrk="1" hangingPunct="1">
              <a:spcBef>
                <a:spcPts val="600"/>
              </a:spcBef>
              <a:buFont typeface="Wingdings" panose="05000000000000000000" pitchFamily="2" charset="2"/>
              <a:buNone/>
              <a:defRPr/>
            </a:pPr>
            <a:r>
              <a:rPr lang="en-GB" altLang="el-GR" b="1" dirty="0" err="1" smtClean="0"/>
              <a:t>σε</a:t>
            </a:r>
            <a:r>
              <a:rPr lang="en-GB" altLang="el-GR" b="1" dirty="0" smtClean="0"/>
              <a:t> </a:t>
            </a:r>
            <a:r>
              <a:rPr lang="en-GB" altLang="el-GR" b="1" dirty="0" err="1" smtClean="0"/>
              <a:t>διάφορες</a:t>
            </a:r>
            <a:r>
              <a:rPr lang="en-GB" altLang="el-GR" b="1" dirty="0" smtClean="0"/>
              <a:t> </a:t>
            </a:r>
            <a:r>
              <a:rPr lang="en-GB" altLang="el-GR" b="1" dirty="0" err="1" smtClean="0"/>
              <a:t>επικοινωνιακές</a:t>
            </a:r>
            <a:r>
              <a:rPr lang="en-GB" altLang="el-GR" b="1" dirty="0" smtClean="0"/>
              <a:t> </a:t>
            </a:r>
            <a:r>
              <a:rPr lang="en-GB" altLang="el-GR" b="1" dirty="0" err="1" smtClean="0"/>
              <a:t>περιστάσεις</a:t>
            </a:r>
            <a:r>
              <a:rPr lang="en-GB" altLang="el-GR" b="1" dirty="0" smtClean="0"/>
              <a:t> </a:t>
            </a:r>
          </a:p>
          <a:p>
            <a:pPr algn="ctr" eaLnBrk="1" hangingPunct="1">
              <a:spcBef>
                <a:spcPts val="600"/>
              </a:spcBef>
              <a:buFont typeface="Wingdings" panose="05000000000000000000" pitchFamily="2" charset="2"/>
              <a:buNone/>
              <a:defRPr/>
            </a:pPr>
            <a:r>
              <a:rPr lang="en-GB" altLang="el-GR" b="1" dirty="0" err="1" smtClean="0"/>
              <a:t>για</a:t>
            </a:r>
            <a:r>
              <a:rPr lang="en-GB" altLang="el-GR" b="1" dirty="0" smtClean="0"/>
              <a:t> </a:t>
            </a:r>
            <a:r>
              <a:rPr lang="en-GB" altLang="el-GR" b="1" dirty="0" err="1" smtClean="0"/>
              <a:t>να</a:t>
            </a:r>
            <a:r>
              <a:rPr lang="en-GB" altLang="el-GR" b="1" dirty="0" smtClean="0"/>
              <a:t> </a:t>
            </a:r>
            <a:r>
              <a:rPr lang="en-GB" altLang="el-GR" b="1" dirty="0" err="1" smtClean="0"/>
              <a:t>επιτευχθούν</a:t>
            </a:r>
            <a:r>
              <a:rPr lang="en-GB" altLang="el-GR" b="1" dirty="0" smtClean="0"/>
              <a:t> </a:t>
            </a:r>
            <a:r>
              <a:rPr lang="en-GB" altLang="el-GR" b="1" dirty="0" err="1" smtClean="0"/>
              <a:t>διάφοροι</a:t>
            </a:r>
            <a:r>
              <a:rPr lang="en-GB" altLang="el-GR" b="1" dirty="0" smtClean="0"/>
              <a:t> </a:t>
            </a:r>
            <a:r>
              <a:rPr lang="en-GB" altLang="el-GR" b="1" dirty="0" err="1" smtClean="0"/>
              <a:t>σκοποί</a:t>
            </a:r>
            <a:r>
              <a:rPr lang="en-GB" altLang="el-GR" b="1" dirty="0" smtClean="0"/>
              <a:t> </a:t>
            </a:r>
          </a:p>
          <a:p>
            <a:pPr algn="ctr" eaLnBrk="1" hangingPunct="1">
              <a:spcBef>
                <a:spcPts val="600"/>
              </a:spcBef>
              <a:buFont typeface="Wingdings" panose="05000000000000000000" pitchFamily="2" charset="2"/>
              <a:buNone/>
              <a:defRPr/>
            </a:pPr>
            <a:r>
              <a:rPr lang="en-GB" altLang="el-GR" b="1" dirty="0" smtClean="0"/>
              <a:t>(</a:t>
            </a:r>
            <a:r>
              <a:rPr lang="en-GB" altLang="el-GR" b="1" dirty="0" err="1" smtClean="0"/>
              <a:t>π.χ</a:t>
            </a:r>
            <a:r>
              <a:rPr lang="en-GB" altLang="el-GR" b="1" dirty="0" smtClean="0"/>
              <a:t>. </a:t>
            </a:r>
            <a:r>
              <a:rPr lang="en-GB" altLang="el-GR" b="1" dirty="0" err="1" smtClean="0"/>
              <a:t>κειμενικές</a:t>
            </a:r>
            <a:r>
              <a:rPr lang="en-GB" altLang="el-GR" b="1" dirty="0" smtClean="0"/>
              <a:t> </a:t>
            </a:r>
            <a:r>
              <a:rPr lang="en-GB" altLang="el-GR" b="1" dirty="0" err="1" smtClean="0"/>
              <a:t>ικανότητες</a:t>
            </a:r>
            <a:r>
              <a:rPr lang="en-GB" altLang="el-GR" b="1" dirty="0" smtClean="0"/>
              <a:t> = </a:t>
            </a:r>
            <a:endParaRPr lang="el-GR" altLang="el-GR" b="1" dirty="0" smtClean="0">
              <a:latin typeface="Times New Roman" pitchFamily="18" charset="0"/>
            </a:endParaRPr>
          </a:p>
          <a:p>
            <a:pPr algn="ctr" eaLnBrk="1" hangingPunct="1">
              <a:spcBef>
                <a:spcPts val="600"/>
              </a:spcBef>
              <a:buFont typeface="Wingdings" panose="05000000000000000000" pitchFamily="2" charset="2"/>
              <a:buNone/>
              <a:defRPr/>
            </a:pPr>
            <a:r>
              <a:rPr lang="en-GB" altLang="el-GR" b="1" dirty="0" err="1" smtClean="0"/>
              <a:t>συγκρότηση</a:t>
            </a:r>
            <a:r>
              <a:rPr lang="en-GB" altLang="el-GR" b="1" dirty="0" smtClean="0"/>
              <a:t> </a:t>
            </a:r>
            <a:r>
              <a:rPr lang="en-GB" altLang="el-GR" b="1" dirty="0" err="1" smtClean="0"/>
              <a:t>προτάσεων</a:t>
            </a:r>
            <a:r>
              <a:rPr lang="en-GB" altLang="el-GR" b="1" dirty="0" smtClean="0"/>
              <a:t> </a:t>
            </a:r>
            <a:r>
              <a:rPr lang="en-GB" altLang="el-GR" b="1" dirty="0" err="1" smtClean="0"/>
              <a:t>σε</a:t>
            </a:r>
            <a:r>
              <a:rPr lang="en-GB" altLang="el-GR" b="1" dirty="0" smtClean="0"/>
              <a:t> </a:t>
            </a:r>
            <a:r>
              <a:rPr lang="el-GR" altLang="el-GR" b="1" dirty="0" smtClean="0"/>
              <a:t>μια</a:t>
            </a:r>
            <a:r>
              <a:rPr lang="en-GB" altLang="el-GR" b="1" dirty="0" smtClean="0"/>
              <a:t> </a:t>
            </a:r>
            <a:r>
              <a:rPr lang="en-GB" altLang="el-GR" b="1" dirty="0" err="1" smtClean="0"/>
              <a:t>ενιαί</a:t>
            </a:r>
            <a:r>
              <a:rPr lang="el-GR" altLang="el-GR" b="1" dirty="0" smtClean="0"/>
              <a:t>α</a:t>
            </a:r>
            <a:r>
              <a:rPr lang="en-GB" altLang="el-GR" b="1" dirty="0" smtClean="0"/>
              <a:t> </a:t>
            </a:r>
            <a:r>
              <a:rPr lang="el-GR" altLang="el-GR" b="1" dirty="0" smtClean="0"/>
              <a:t>μονάδα</a:t>
            </a:r>
            <a:r>
              <a:rPr lang="en-GB" altLang="el-GR" b="1" dirty="0" smtClean="0"/>
              <a:t> </a:t>
            </a:r>
            <a:r>
              <a:rPr lang="en-GB" altLang="el-GR" b="1" dirty="0" err="1" smtClean="0"/>
              <a:t>λόγου</a:t>
            </a:r>
            <a:endParaRPr lang="el-GR" altLang="el-GR" b="1" dirty="0" smtClean="0"/>
          </a:p>
          <a:p>
            <a:pPr algn="ctr" eaLnBrk="1" hangingPunct="1">
              <a:spcBef>
                <a:spcPts val="600"/>
              </a:spcBef>
              <a:buFont typeface="Wingdings" panose="05000000000000000000" pitchFamily="2" charset="2"/>
              <a:buNone/>
              <a:defRPr/>
            </a:pPr>
            <a:r>
              <a:rPr lang="en-GB" altLang="el-GR" b="1" dirty="0" smtClean="0"/>
              <a:t> </a:t>
            </a:r>
            <a:r>
              <a:rPr lang="en-GB" altLang="el-GR" b="1" dirty="0" err="1" smtClean="0"/>
              <a:t>όπως</a:t>
            </a:r>
            <a:r>
              <a:rPr lang="en-GB" altLang="el-GR" b="1" dirty="0" smtClean="0"/>
              <a:t> </a:t>
            </a:r>
            <a:r>
              <a:rPr lang="en-GB" altLang="el-GR" b="1" dirty="0" err="1" smtClean="0"/>
              <a:t>μια</a:t>
            </a:r>
            <a:r>
              <a:rPr lang="en-GB" altLang="el-GR" b="1" dirty="0" smtClean="0"/>
              <a:t> </a:t>
            </a:r>
            <a:r>
              <a:rPr lang="en-GB" altLang="el-GR" b="1" dirty="0" err="1" smtClean="0"/>
              <a:t>αφήγηση</a:t>
            </a:r>
            <a:r>
              <a:rPr lang="en-GB" altLang="el-GR" b="1" dirty="0" smtClean="0"/>
              <a:t> ή </a:t>
            </a:r>
            <a:r>
              <a:rPr lang="en-GB" altLang="el-GR" b="1" dirty="0" err="1" smtClean="0"/>
              <a:t>μια</a:t>
            </a:r>
            <a:r>
              <a:rPr lang="en-GB" altLang="el-GR" b="1" dirty="0" smtClean="0"/>
              <a:t> </a:t>
            </a:r>
            <a:r>
              <a:rPr lang="en-GB" altLang="el-GR" b="1" dirty="0" err="1" smtClean="0"/>
              <a:t>έκθεση</a:t>
            </a:r>
            <a:r>
              <a:rPr lang="en-GB" altLang="el-GR" b="1" dirty="0" smtClean="0"/>
              <a:t>)</a:t>
            </a:r>
          </a:p>
          <a:p>
            <a:pPr eaLnBrk="1" hangingPunct="1">
              <a:defRPr/>
            </a:pPr>
            <a:endParaRPr lang="el-GR" altLang="el-GR"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C706345E-EEE8-48DB-9818-CA77A7B43FCA}" type="slidenum">
              <a:rPr lang="el-GR" altLang="el-GR" sz="1200">
                <a:latin typeface="Arial" panose="020B0604020202020204" pitchFamily="34" charset="0"/>
              </a:rPr>
              <a:pPr>
                <a:spcBef>
                  <a:spcPct val="0"/>
                </a:spcBef>
                <a:buClrTx/>
                <a:buSzTx/>
                <a:buFontTx/>
                <a:buNone/>
              </a:pPr>
              <a:t>8</a:t>
            </a:fld>
            <a:endParaRPr lang="el-GR" altLang="el-GR" sz="1200">
              <a:latin typeface="Arial" panose="020B0604020202020204" pitchFamily="34" charset="0"/>
            </a:endParaRPr>
          </a:p>
        </p:txBody>
      </p:sp>
      <p:sp>
        <p:nvSpPr>
          <p:cNvPr id="9217" name="Rectangle 1"/>
          <p:cNvSpPr>
            <a:spLocks noGrp="1" noChangeArrowheads="1"/>
          </p:cNvSpPr>
          <p:nvPr>
            <p:ph type="body"/>
          </p:nvPr>
        </p:nvSpPr>
        <p:spPr>
          <a:xfrm>
            <a:off x="0" y="260350"/>
            <a:ext cx="9144000" cy="6361113"/>
          </a:xfrm>
        </p:spPr>
        <p:txBody>
          <a:bodyPr lIns="90000" tIns="46800" rIns="90000" bIns="46800" anchor="t"/>
          <a:lstStyle/>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200" smtClean="0">
                <a:solidFill>
                  <a:schemeClr val="tx1"/>
                </a:solidFill>
              </a:rPr>
              <a:t>για να κατανοήσουμε </a:t>
            </a:r>
          </a:p>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200" smtClean="0">
                <a:solidFill>
                  <a:schemeClr val="tx1"/>
                </a:solidFill>
              </a:rPr>
              <a:t>πώς αναπτύσσεται η γνώση/ικανότητα του παιδιού </a:t>
            </a:r>
          </a:p>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200" smtClean="0">
                <a:solidFill>
                  <a:schemeClr val="tx1"/>
                </a:solidFill>
              </a:rPr>
              <a:t>σε καθένα από τα επίπεδα της γλώσσας</a:t>
            </a:r>
          </a:p>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3200" smtClean="0">
                <a:solidFill>
                  <a:schemeClr val="tx1"/>
                </a:solidFill>
              </a:rPr>
              <a:t>Ανάγκη </a:t>
            </a:r>
          </a:p>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3600" smtClean="0">
                <a:solidFill>
                  <a:schemeClr val="hlink"/>
                </a:solidFill>
              </a:rPr>
              <a:t>ν</a:t>
            </a:r>
            <a:r>
              <a:rPr lang="en-GB" altLang="el-GR" sz="3600" smtClean="0">
                <a:solidFill>
                  <a:schemeClr val="hlink"/>
                </a:solidFill>
              </a:rPr>
              <a:t>α εμβαθύνουμε πρώτα</a:t>
            </a:r>
          </a:p>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600" smtClean="0">
                <a:solidFill>
                  <a:schemeClr val="hlink"/>
                </a:solidFill>
              </a:rPr>
              <a:t>στο τ</a:t>
            </a:r>
            <a:r>
              <a:rPr lang="el-GR" altLang="el-GR" sz="3600" smtClean="0">
                <a:solidFill>
                  <a:schemeClr val="hlink"/>
                </a:solidFill>
              </a:rPr>
              <a:t>ί</a:t>
            </a:r>
            <a:r>
              <a:rPr lang="en-GB" altLang="el-GR" sz="3600" smtClean="0">
                <a:solidFill>
                  <a:schemeClr val="hlink"/>
                </a:solidFill>
              </a:rPr>
              <a:t> μας έχει μάθει η γλωσσολογία </a:t>
            </a:r>
          </a:p>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600" smtClean="0">
                <a:solidFill>
                  <a:schemeClr val="hlink"/>
                </a:solidFill>
              </a:rPr>
              <a:t>για καθένα από τα επίπεδα αυτά</a:t>
            </a:r>
            <a:r>
              <a:rPr lang="el-GR" altLang="el-GR" sz="3600" smtClean="0">
                <a:solidFill>
                  <a:schemeClr val="hlink"/>
                </a:solidFill>
              </a:rPr>
              <a:t>.</a:t>
            </a:r>
            <a:endParaRPr lang="en-GB" altLang="el-GR" sz="3600" smtClean="0">
              <a:solidFill>
                <a:schemeClr val="hlink"/>
              </a:solidFill>
            </a:endParaRPr>
          </a:p>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800" smtClean="0">
                <a:solidFill>
                  <a:schemeClr val="tx1"/>
                </a:solidFill>
              </a:rPr>
              <a:t>μ</a:t>
            </a:r>
            <a:r>
              <a:rPr lang="en-GB" altLang="el-GR" sz="2800" smtClean="0">
                <a:solidFill>
                  <a:schemeClr val="tx1"/>
                </a:solidFill>
              </a:rPr>
              <a:t>ε άλλα λόγια,</a:t>
            </a:r>
            <a:r>
              <a:rPr lang="en-GB" altLang="el-GR" sz="3200" smtClean="0">
                <a:solidFill>
                  <a:schemeClr val="tx1"/>
                </a:solidFill>
              </a:rPr>
              <a:t> </a:t>
            </a:r>
          </a:p>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200" smtClean="0">
                <a:solidFill>
                  <a:schemeClr val="tx1"/>
                </a:solidFill>
              </a:rPr>
              <a:t>για να δούμε </a:t>
            </a:r>
            <a:r>
              <a:rPr lang="en-GB" altLang="el-GR" sz="3200" u="sng" smtClean="0">
                <a:solidFill>
                  <a:srgbClr val="45C984"/>
                </a:solidFill>
              </a:rPr>
              <a:t>πώς</a:t>
            </a:r>
            <a:r>
              <a:rPr lang="en-GB" altLang="el-GR" sz="3200" smtClean="0">
                <a:solidFill>
                  <a:schemeClr val="tx1"/>
                </a:solidFill>
              </a:rPr>
              <a:t> μαθαίνει το παιδί τη γλώσσα</a:t>
            </a:r>
            <a:r>
              <a:rPr lang="el-GR" altLang="el-GR" sz="3200" smtClean="0">
                <a:solidFill>
                  <a:schemeClr val="tx1"/>
                </a:solidFill>
              </a:rPr>
              <a:t>,</a:t>
            </a:r>
            <a:endParaRPr lang="en-GB" altLang="el-GR" sz="3200" smtClean="0">
              <a:solidFill>
                <a:schemeClr val="tx1"/>
              </a:solidFill>
            </a:endParaRPr>
          </a:p>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200" smtClean="0">
                <a:solidFill>
                  <a:schemeClr val="tx1"/>
                </a:solidFill>
              </a:rPr>
              <a:t> πρέπει </a:t>
            </a:r>
            <a:r>
              <a:rPr lang="en-GB" altLang="el-GR" sz="3200" u="sng" smtClean="0">
                <a:solidFill>
                  <a:schemeClr val="tx1"/>
                </a:solidFill>
              </a:rPr>
              <a:t>πρώτα</a:t>
            </a:r>
            <a:r>
              <a:rPr lang="en-GB" altLang="el-GR" sz="3200" smtClean="0">
                <a:solidFill>
                  <a:schemeClr val="tx1"/>
                </a:solidFill>
              </a:rPr>
              <a:t> να δούμε </a:t>
            </a:r>
            <a:r>
              <a:rPr lang="en-GB" altLang="el-GR" sz="3200" u="sng" smtClean="0">
                <a:solidFill>
                  <a:srgbClr val="45C984"/>
                </a:solidFill>
              </a:rPr>
              <a:t>τι</a:t>
            </a:r>
            <a:r>
              <a:rPr lang="en-GB" altLang="el-GR" sz="3200" smtClean="0">
                <a:solidFill>
                  <a:schemeClr val="tx1"/>
                </a:solidFill>
              </a:rPr>
              <a:t> είναι γλώσσα </a:t>
            </a:r>
          </a:p>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3200" smtClean="0">
                <a:solidFill>
                  <a:schemeClr val="tx1"/>
                </a:solidFill>
              </a:rPr>
              <a:t>(</a:t>
            </a:r>
            <a:r>
              <a:rPr lang="en-GB" altLang="el-GR" sz="3200" smtClean="0">
                <a:solidFill>
                  <a:srgbClr val="99FFCC"/>
                </a:solidFill>
              </a:rPr>
              <a:t>ειδικότερα φωνολογία</a:t>
            </a:r>
            <a:r>
              <a:rPr lang="en-GB" altLang="el-GR" sz="3200" smtClean="0">
                <a:solidFill>
                  <a:schemeClr val="tx1"/>
                </a:solidFill>
              </a:rPr>
              <a:t> κ</a:t>
            </a:r>
            <a:r>
              <a:rPr lang="el-GR" altLang="el-GR" sz="3200" smtClean="0">
                <a:solidFill>
                  <a:schemeClr val="tx1"/>
                </a:solidFill>
              </a:rPr>
              <a:t>.</a:t>
            </a:r>
            <a:r>
              <a:rPr lang="en-GB" altLang="el-GR" sz="3200" smtClean="0">
                <a:solidFill>
                  <a:schemeClr val="tx1"/>
                </a:solidFill>
              </a:rPr>
              <a:t>λπ.)</a:t>
            </a:r>
          </a:p>
          <a:p>
            <a:pPr marL="342900" indent="-342900" eaLnBrk="1" hangingPunct="1">
              <a:lnSpc>
                <a:spcPct val="90000"/>
              </a:lnSpc>
              <a:spcBef>
                <a:spcPts val="700"/>
              </a:spcBef>
              <a:buClr>
                <a:schemeClr val="hlink"/>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altLang="el-GR" sz="3200" b="0" smtClean="0">
              <a:solidFill>
                <a:schemeClr val="tx1"/>
              </a:solidFill>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defTabSz="449263"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20E0E8F-5B4B-4CAB-AFA9-4F08E6097356}" type="slidenum">
              <a:rPr lang="el-GR" altLang="el-GR" sz="1200">
                <a:latin typeface="Arial" panose="020B0604020202020204" pitchFamily="34" charset="0"/>
              </a:rPr>
              <a:pPr>
                <a:spcBef>
                  <a:spcPct val="0"/>
                </a:spcBef>
                <a:buClrTx/>
                <a:buSzTx/>
                <a:buFontTx/>
                <a:buNone/>
              </a:pPr>
              <a:t>9</a:t>
            </a:fld>
            <a:endParaRPr lang="el-GR" altLang="el-GR" sz="1200">
              <a:latin typeface="Arial" panose="020B0604020202020204" pitchFamily="34" charset="0"/>
            </a:endParaRPr>
          </a:p>
        </p:txBody>
      </p:sp>
      <p:sp>
        <p:nvSpPr>
          <p:cNvPr id="10241" name="Rectangle 1"/>
          <p:cNvSpPr>
            <a:spLocks noGrp="1" noRot="1" noChangeArrowheads="1"/>
          </p:cNvSpPr>
          <p:nvPr>
            <p:ph type="title"/>
          </p:nvPr>
        </p:nvSpPr>
        <p:spPr>
          <a:xfrm>
            <a:off x="179388" y="0"/>
            <a:ext cx="8964612" cy="1320800"/>
          </a:xfrm>
        </p:spPr>
        <p:txBody>
          <a:bodyPr lIns="90000" tIns="46800" rIns="90000" bIns="46800"/>
          <a:lstStyle/>
          <a:p>
            <a:pPr eaLnBrk="1" hangingPunct="1">
              <a:buClr>
                <a:srgbClr val="FFFF00"/>
              </a:buClr>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altLang="el-GR" sz="3600" u="sng" smtClean="0">
                <a:solidFill>
                  <a:srgbClr val="FFFF00"/>
                </a:solidFill>
              </a:rPr>
              <a:t>Φωνολογική οργάνωση γλώσσα</a:t>
            </a:r>
            <a:r>
              <a:rPr lang="el-GR" altLang="el-GR" sz="3600" u="sng" smtClean="0">
                <a:solidFill>
                  <a:srgbClr val="FFFF00"/>
                </a:solidFill>
              </a:rPr>
              <a:t>ς:</a:t>
            </a:r>
            <a:r>
              <a:rPr lang="en-GB" altLang="el-GR" sz="3600" u="sng" smtClean="0">
                <a:solidFill>
                  <a:srgbClr val="FFFF00"/>
                </a:solidFill>
              </a:rPr>
              <a:t/>
            </a:r>
            <a:br>
              <a:rPr lang="en-GB" altLang="el-GR" sz="3600" u="sng" smtClean="0">
                <a:solidFill>
                  <a:srgbClr val="FFFF00"/>
                </a:solidFill>
              </a:rPr>
            </a:br>
            <a:r>
              <a:rPr lang="el-GR" altLang="el-GR" sz="3600" u="sng" smtClean="0">
                <a:solidFill>
                  <a:srgbClr val="FFFF00"/>
                </a:solidFill>
              </a:rPr>
              <a:t>τι είναι το </a:t>
            </a:r>
            <a:r>
              <a:rPr lang="en-GB" altLang="el-GR" sz="3600" u="sng" smtClean="0">
                <a:solidFill>
                  <a:srgbClr val="FFFF00"/>
                </a:solidFill>
              </a:rPr>
              <a:t>φωνολογικό σύστημα</a:t>
            </a:r>
            <a:r>
              <a:rPr lang="el-GR" altLang="el-GR" sz="3600" u="sng" smtClean="0">
                <a:solidFill>
                  <a:srgbClr val="FFFF00"/>
                </a:solidFill>
              </a:rPr>
              <a:t>;</a:t>
            </a:r>
            <a:endParaRPr lang="en-GB" altLang="el-GR" sz="3600" u="sng" smtClean="0">
              <a:solidFill>
                <a:srgbClr val="FFFF00"/>
              </a:solidFill>
            </a:endParaRPr>
          </a:p>
        </p:txBody>
      </p:sp>
      <p:sp>
        <p:nvSpPr>
          <p:cNvPr id="10242" name="Rectangle 2"/>
          <p:cNvSpPr>
            <a:spLocks noGrp="1" noChangeArrowheads="1"/>
          </p:cNvSpPr>
          <p:nvPr>
            <p:ph type="body" idx="1"/>
          </p:nvPr>
        </p:nvSpPr>
        <p:spPr>
          <a:xfrm>
            <a:off x="0" y="1341438"/>
            <a:ext cx="9144000" cy="5302250"/>
          </a:xfrm>
        </p:spPr>
        <p:txBody>
          <a:bodyPr lIns="90000" tIns="46800" rIns="90000" bIns="46800"/>
          <a:lstStyle/>
          <a:p>
            <a:pPr algn="ct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solidFill>
                  <a:srgbClr val="FFFF00"/>
                </a:solidFill>
              </a:rPr>
              <a:t>Οι</a:t>
            </a:r>
            <a:r>
              <a:rPr lang="en-GB" altLang="el-GR" b="1" dirty="0" smtClean="0">
                <a:solidFill>
                  <a:srgbClr val="FFFF00"/>
                </a:solidFill>
              </a:rPr>
              <a:t> </a:t>
            </a:r>
            <a:r>
              <a:rPr lang="en-GB" altLang="el-GR" b="1" dirty="0" err="1" smtClean="0">
                <a:solidFill>
                  <a:srgbClr val="FFFF00"/>
                </a:solidFill>
              </a:rPr>
              <a:t>γλώσσες</a:t>
            </a:r>
            <a:r>
              <a:rPr lang="en-GB" altLang="el-GR" b="1" dirty="0" smtClean="0">
                <a:solidFill>
                  <a:srgbClr val="FFFF00"/>
                </a:solidFill>
              </a:rPr>
              <a:t> </a:t>
            </a:r>
            <a:r>
              <a:rPr lang="en-GB" altLang="el-GR" b="1" dirty="0" err="1" smtClean="0">
                <a:solidFill>
                  <a:srgbClr val="FFFF00"/>
                </a:solidFill>
              </a:rPr>
              <a:t>διαφοροποιούν</a:t>
            </a:r>
            <a:r>
              <a:rPr lang="en-GB" altLang="el-GR" b="1" dirty="0" smtClean="0">
                <a:solidFill>
                  <a:srgbClr val="FFFF00"/>
                </a:solidFill>
              </a:rPr>
              <a:t> </a:t>
            </a:r>
            <a:r>
              <a:rPr lang="en-GB" altLang="el-GR" b="1" dirty="0" err="1" smtClean="0">
                <a:solidFill>
                  <a:srgbClr val="FFFF00"/>
                </a:solidFill>
              </a:rPr>
              <a:t>νοήματα</a:t>
            </a:r>
            <a:r>
              <a:rPr lang="en-GB" altLang="el-GR" b="1" dirty="0" smtClean="0">
                <a:solidFill>
                  <a:srgbClr val="FFFF00"/>
                </a:solidFill>
              </a:rPr>
              <a:t> </a:t>
            </a:r>
            <a:endParaRPr lang="el-GR" altLang="el-GR" b="1" dirty="0" smtClean="0">
              <a:solidFill>
                <a:srgbClr val="FFFF00"/>
              </a:solidFill>
            </a:endParaRPr>
          </a:p>
          <a:p>
            <a:pPr algn="ctr" eaLnBrk="1" hangingPunct="1">
              <a:lnSpc>
                <a:spcPct val="90000"/>
              </a:lnSpc>
              <a:spcBef>
                <a:spcPts val="700"/>
              </a:spcBef>
              <a:buFont typeface="Wingdings" panose="05000000000000000000"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smtClean="0">
                <a:solidFill>
                  <a:srgbClr val="FFFF00"/>
                </a:solidFill>
              </a:rPr>
              <a:t>μ</a:t>
            </a:r>
            <a:r>
              <a:rPr lang="el-GR" altLang="el-GR" b="1" dirty="0" smtClean="0">
                <a:solidFill>
                  <a:srgbClr val="FFFF00"/>
                </a:solidFill>
              </a:rPr>
              <a:t>έσω της φωνολογίας </a:t>
            </a:r>
            <a:r>
              <a:rPr lang="el-GR" altLang="el-GR" b="1" u="sng" dirty="0" smtClean="0">
                <a:solidFill>
                  <a:srgbClr val="FFFF00"/>
                </a:solidFill>
              </a:rPr>
              <a:t>με </a:t>
            </a:r>
            <a:r>
              <a:rPr lang="en-GB" altLang="el-GR" b="1" u="sng" dirty="0" err="1" smtClean="0">
                <a:solidFill>
                  <a:srgbClr val="FFFF00"/>
                </a:solidFill>
              </a:rPr>
              <a:t>τρεις</a:t>
            </a:r>
            <a:r>
              <a:rPr lang="en-GB" altLang="el-GR" b="1" u="sng" dirty="0" smtClean="0">
                <a:solidFill>
                  <a:srgbClr val="FFFF00"/>
                </a:solidFill>
              </a:rPr>
              <a:t> </a:t>
            </a:r>
            <a:r>
              <a:rPr lang="en-GB" altLang="el-GR" b="1" u="sng" dirty="0" err="1" smtClean="0">
                <a:solidFill>
                  <a:srgbClr val="FFFF00"/>
                </a:solidFill>
              </a:rPr>
              <a:t>τρόπους</a:t>
            </a:r>
            <a:r>
              <a:rPr lang="en-GB" altLang="el-GR" b="1" dirty="0" smtClean="0"/>
              <a:t>:</a:t>
            </a:r>
          </a:p>
          <a:p>
            <a:pPr marL="514350" indent="-514350" eaLnBrk="1" hangingPunct="1">
              <a:lnSpc>
                <a:spcPct val="90000"/>
              </a:lnSpc>
              <a:spcBef>
                <a:spcPts val="700"/>
              </a:spcBef>
              <a:buFont typeface="+mj-lt"/>
              <a:buAutoNum type="arabicPeriod"/>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solidFill>
                  <a:srgbClr val="99FFCC"/>
                </a:solidFill>
              </a:rPr>
              <a:t>Διαφορές</a:t>
            </a:r>
            <a:r>
              <a:rPr lang="en-GB" altLang="el-GR" b="1" dirty="0" smtClean="0">
                <a:solidFill>
                  <a:srgbClr val="99FFCC"/>
                </a:solidFill>
              </a:rPr>
              <a:t> </a:t>
            </a:r>
            <a:r>
              <a:rPr lang="en-GB" altLang="el-GR" b="1" dirty="0" err="1" smtClean="0">
                <a:solidFill>
                  <a:srgbClr val="99FFCC"/>
                </a:solidFill>
              </a:rPr>
              <a:t>ηχητικών</a:t>
            </a:r>
            <a:r>
              <a:rPr lang="en-GB" altLang="el-GR" b="1" dirty="0" smtClean="0">
                <a:solidFill>
                  <a:srgbClr val="99FFCC"/>
                </a:solidFill>
              </a:rPr>
              <a:t> </a:t>
            </a:r>
            <a:r>
              <a:rPr lang="en-GB" altLang="el-GR" b="1" dirty="0" err="1" smtClean="0">
                <a:solidFill>
                  <a:srgbClr val="99FFCC"/>
                </a:solidFill>
              </a:rPr>
              <a:t>τμημάτων</a:t>
            </a:r>
            <a:r>
              <a:rPr lang="en-GB" altLang="el-GR" b="1" dirty="0" smtClean="0">
                <a:solidFill>
                  <a:srgbClr val="99FFCC"/>
                </a:solidFill>
              </a:rPr>
              <a:t> </a:t>
            </a:r>
            <a:r>
              <a:rPr lang="en-GB" altLang="el-GR" b="1" dirty="0" err="1" smtClean="0">
                <a:solidFill>
                  <a:srgbClr val="99FFCC"/>
                </a:solidFill>
              </a:rPr>
              <a:t>τους</a:t>
            </a:r>
            <a:r>
              <a:rPr lang="en-GB" altLang="el-GR" b="1" dirty="0" smtClean="0">
                <a:solidFill>
                  <a:srgbClr val="99FFCC"/>
                </a:solidFill>
              </a:rPr>
              <a:t> </a:t>
            </a:r>
            <a:r>
              <a:rPr lang="el-GR" altLang="el-GR" b="1" dirty="0" smtClean="0">
                <a:solidFill>
                  <a:srgbClr val="99FFCC"/>
                </a:solidFill>
              </a:rPr>
              <a:t>-</a:t>
            </a:r>
            <a:r>
              <a:rPr lang="en-GB" altLang="el-GR" b="1" dirty="0" err="1" smtClean="0">
                <a:solidFill>
                  <a:srgbClr val="99FFCC"/>
                </a:solidFill>
              </a:rPr>
              <a:t>δηλ</a:t>
            </a:r>
            <a:r>
              <a:rPr lang="en-GB" altLang="el-GR" b="1" dirty="0" smtClean="0">
                <a:solidFill>
                  <a:srgbClr val="99FFCC"/>
                </a:solidFill>
              </a:rPr>
              <a:t>. </a:t>
            </a:r>
            <a:r>
              <a:rPr lang="en-GB" altLang="el-GR" b="1" dirty="0" err="1" smtClean="0">
                <a:solidFill>
                  <a:srgbClr val="99FFCC"/>
                </a:solidFill>
              </a:rPr>
              <a:t>φωνήματα</a:t>
            </a:r>
            <a:r>
              <a:rPr lang="el-GR" altLang="el-GR" b="1" dirty="0" smtClean="0">
                <a:solidFill>
                  <a:srgbClr val="99FFCC"/>
                </a:solidFill>
              </a:rPr>
              <a:t>ν </a:t>
            </a:r>
            <a:r>
              <a:rPr lang="el-GR" altLang="el-GR" sz="2800" b="1" dirty="0" smtClean="0"/>
              <a:t>	π.χ. </a:t>
            </a:r>
            <a:r>
              <a:rPr lang="en-US" altLang="el-GR" sz="2800" b="1" dirty="0" smtClean="0"/>
              <a:t> 	</a:t>
            </a:r>
            <a:r>
              <a:rPr lang="el-GR" altLang="el-GR" sz="2800" b="1" dirty="0" smtClean="0"/>
              <a:t>/</a:t>
            </a:r>
            <a:r>
              <a:rPr lang="en-US" altLang="el-GR" sz="2800" b="1" i="1" dirty="0" err="1" smtClean="0">
                <a:solidFill>
                  <a:srgbClr val="FFC000"/>
                </a:solidFill>
              </a:rPr>
              <a:t>t</a:t>
            </a:r>
            <a:r>
              <a:rPr lang="en-US" altLang="el-GR" sz="2800" b="1" i="1" dirty="0" err="1" smtClean="0"/>
              <a:t>ora</a:t>
            </a:r>
            <a:r>
              <a:rPr lang="en-US" altLang="el-GR" sz="2800" b="1" dirty="0" smtClean="0"/>
              <a:t>/- /</a:t>
            </a:r>
            <a:r>
              <a:rPr lang="en-US" altLang="el-GR" sz="2800" b="1" i="1" dirty="0" err="1" smtClean="0">
                <a:solidFill>
                  <a:srgbClr val="FFC000"/>
                </a:solidFill>
              </a:rPr>
              <a:t>x</a:t>
            </a:r>
            <a:r>
              <a:rPr lang="en-US" altLang="el-GR" sz="2800" b="1" i="1" dirty="0" err="1" smtClean="0"/>
              <a:t>ora</a:t>
            </a:r>
            <a:r>
              <a:rPr lang="en-US" altLang="el-GR" sz="2800" b="1" dirty="0" smtClean="0"/>
              <a:t>/-/</a:t>
            </a:r>
            <a:r>
              <a:rPr lang="en-US" altLang="el-GR" sz="2800" b="1" i="1" dirty="0" err="1" smtClean="0">
                <a:solidFill>
                  <a:srgbClr val="FFC000"/>
                </a:solidFill>
              </a:rPr>
              <a:t>f</a:t>
            </a:r>
            <a:r>
              <a:rPr lang="en-US" altLang="el-GR" sz="2800" b="1" i="1" dirty="0" err="1" smtClean="0"/>
              <a:t>ora</a:t>
            </a:r>
            <a:r>
              <a:rPr lang="en-US" altLang="el-GR" sz="2800" b="1" dirty="0" smtClean="0"/>
              <a:t>/-/</a:t>
            </a:r>
            <a:r>
              <a:rPr lang="en-US" altLang="el-GR" sz="2800" b="1" i="1" dirty="0" err="1" smtClean="0">
                <a:solidFill>
                  <a:srgbClr val="FFC000"/>
                </a:solidFill>
              </a:rPr>
              <a:t>b</a:t>
            </a:r>
            <a:r>
              <a:rPr lang="en-US" altLang="el-GR" sz="2800" b="1" i="1" dirty="0" err="1" smtClean="0"/>
              <a:t>ora</a:t>
            </a:r>
            <a:r>
              <a:rPr lang="en-US" altLang="el-GR" sz="2800" b="1" dirty="0" smtClean="0"/>
              <a:t>/-/</a:t>
            </a:r>
            <a:r>
              <a:rPr lang="el-GR" altLang="el-GR" sz="2800" b="1" i="1" dirty="0" smtClean="0">
                <a:solidFill>
                  <a:srgbClr val="FFC000"/>
                </a:solidFill>
              </a:rPr>
              <a:t>δ</a:t>
            </a:r>
            <a:r>
              <a:rPr lang="en-US" altLang="el-GR" sz="2800" b="1" i="1" dirty="0" err="1" smtClean="0"/>
              <a:t>ora</a:t>
            </a:r>
            <a:r>
              <a:rPr lang="en-US" altLang="el-GR" sz="2800" b="1" dirty="0" smtClean="0"/>
              <a:t>/</a:t>
            </a:r>
            <a:endParaRPr lang="en-GB" altLang="el-GR" sz="2800" b="1" dirty="0" smtClean="0"/>
          </a:p>
          <a:p>
            <a:pPr marL="514350" indent="-514350" eaLnBrk="1" hangingPunct="1">
              <a:lnSpc>
                <a:spcPct val="90000"/>
              </a:lnSpc>
              <a:spcBef>
                <a:spcPts val="700"/>
              </a:spcBef>
              <a:buSzPct val="103000"/>
              <a:buFont typeface="+mj-lt"/>
              <a:buAutoNum type="arabicPeriod"/>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solidFill>
                  <a:srgbClr val="99FFCC"/>
                </a:solidFill>
              </a:rPr>
              <a:t>Διαφορές</a:t>
            </a:r>
            <a:r>
              <a:rPr lang="en-GB" altLang="el-GR" b="1" dirty="0" smtClean="0">
                <a:solidFill>
                  <a:srgbClr val="99FFCC"/>
                </a:solidFill>
              </a:rPr>
              <a:t> </a:t>
            </a:r>
            <a:r>
              <a:rPr lang="en-GB" altLang="el-GR" b="1" dirty="0" err="1" smtClean="0">
                <a:solidFill>
                  <a:srgbClr val="99FFCC"/>
                </a:solidFill>
              </a:rPr>
              <a:t>στη</a:t>
            </a:r>
            <a:r>
              <a:rPr lang="en-GB" altLang="el-GR" b="1" dirty="0" smtClean="0">
                <a:solidFill>
                  <a:srgbClr val="99FFCC"/>
                </a:solidFill>
              </a:rPr>
              <a:t> </a:t>
            </a:r>
            <a:r>
              <a:rPr lang="en-GB" altLang="el-GR" b="1" dirty="0" err="1" smtClean="0">
                <a:solidFill>
                  <a:srgbClr val="99FFCC"/>
                </a:solidFill>
              </a:rPr>
              <a:t>σειρά</a:t>
            </a:r>
            <a:r>
              <a:rPr lang="en-GB" altLang="el-GR" b="1" dirty="0" smtClean="0">
                <a:solidFill>
                  <a:srgbClr val="99FFCC"/>
                </a:solidFill>
              </a:rPr>
              <a:t> </a:t>
            </a:r>
            <a:r>
              <a:rPr lang="en-GB" altLang="el-GR" b="1" dirty="0" err="1" smtClean="0">
                <a:solidFill>
                  <a:srgbClr val="99FFCC"/>
                </a:solidFill>
              </a:rPr>
              <a:t>των</a:t>
            </a:r>
            <a:r>
              <a:rPr lang="en-GB" altLang="el-GR" b="1" dirty="0" smtClean="0">
                <a:solidFill>
                  <a:srgbClr val="99FFCC"/>
                </a:solidFill>
              </a:rPr>
              <a:t> </a:t>
            </a:r>
            <a:r>
              <a:rPr lang="en-GB" altLang="el-GR" b="1" dirty="0" err="1" smtClean="0">
                <a:solidFill>
                  <a:srgbClr val="99FFCC"/>
                </a:solidFill>
              </a:rPr>
              <a:t>φωνημάτων</a:t>
            </a:r>
            <a:r>
              <a:rPr lang="el-GR" altLang="el-GR" b="1" dirty="0" smtClean="0">
                <a:solidFill>
                  <a:srgbClr val="99FFCC"/>
                </a:solidFill>
              </a:rPr>
              <a:t> </a:t>
            </a:r>
            <a:r>
              <a:rPr lang="en-GB" altLang="el-GR" sz="2800" b="1" dirty="0" smtClean="0"/>
              <a:t>	</a:t>
            </a:r>
            <a:r>
              <a:rPr lang="el-GR" altLang="el-GR" sz="2800" b="1" dirty="0" smtClean="0"/>
              <a:t>π.χ.	</a:t>
            </a:r>
            <a:r>
              <a:rPr lang="en-US" altLang="el-GR" sz="2800" b="1" dirty="0" smtClean="0"/>
              <a:t>	</a:t>
            </a:r>
            <a:r>
              <a:rPr lang="en-GB" altLang="el-GR" sz="2800" b="1" dirty="0" smtClean="0"/>
              <a:t>/</a:t>
            </a:r>
            <a:r>
              <a:rPr lang="en-GB" altLang="el-GR" sz="2800" b="1" i="1" dirty="0" err="1" smtClean="0">
                <a:solidFill>
                  <a:srgbClr val="FFFF00"/>
                </a:solidFill>
              </a:rPr>
              <a:t>x</a:t>
            </a:r>
            <a:r>
              <a:rPr lang="en-GB" altLang="el-GR" sz="2800" b="1" i="1" dirty="0" err="1" smtClean="0"/>
              <a:t>i</a:t>
            </a:r>
            <a:r>
              <a:rPr lang="en-GB" altLang="el-GR" sz="2800" b="1" i="1" dirty="0" err="1" smtClean="0">
                <a:solidFill>
                  <a:srgbClr val="00B0F0"/>
                </a:solidFill>
              </a:rPr>
              <a:t>n</a:t>
            </a:r>
            <a:r>
              <a:rPr lang="en-GB" altLang="el-GR" sz="2800" b="1" i="1" dirty="0" err="1" smtClean="0"/>
              <a:t>i</a:t>
            </a:r>
            <a:r>
              <a:rPr lang="en-GB" altLang="el-GR" sz="2800" b="1" dirty="0" smtClean="0"/>
              <a:t>/-/</a:t>
            </a:r>
            <a:r>
              <a:rPr lang="en-GB" altLang="el-GR" sz="2800" b="1" i="1" dirty="0" err="1" smtClean="0">
                <a:solidFill>
                  <a:srgbClr val="00B0F0"/>
                </a:solidFill>
              </a:rPr>
              <a:t>n</a:t>
            </a:r>
            <a:r>
              <a:rPr lang="en-GB" altLang="el-GR" sz="2800" b="1" i="1" dirty="0" err="1" smtClean="0"/>
              <a:t>i</a:t>
            </a:r>
            <a:r>
              <a:rPr lang="en-GB" altLang="el-GR" sz="2800" b="1" i="1" dirty="0" err="1" smtClean="0">
                <a:solidFill>
                  <a:srgbClr val="FFFF00"/>
                </a:solidFill>
              </a:rPr>
              <a:t>x</a:t>
            </a:r>
            <a:r>
              <a:rPr lang="en-GB" altLang="el-GR" sz="2800" b="1" i="1" dirty="0" err="1" smtClean="0"/>
              <a:t>i</a:t>
            </a:r>
            <a:r>
              <a:rPr lang="en-GB" altLang="el-GR" sz="2800" b="1" dirty="0" smtClean="0"/>
              <a:t>/,  /</a:t>
            </a:r>
            <a:r>
              <a:rPr lang="en-GB" altLang="el-GR" sz="2800" b="1" i="1" dirty="0" err="1" smtClean="0">
                <a:solidFill>
                  <a:srgbClr val="FFFF00"/>
                </a:solidFill>
              </a:rPr>
              <a:t>m</a:t>
            </a:r>
            <a:r>
              <a:rPr lang="en-GB" altLang="el-GR" sz="2800" b="1" i="1" dirty="0" err="1" smtClean="0"/>
              <a:t>o</a:t>
            </a:r>
            <a:r>
              <a:rPr lang="en-GB" altLang="el-GR" sz="2800" b="1" i="1" dirty="0" err="1" smtClean="0">
                <a:solidFill>
                  <a:srgbClr val="00B0F0"/>
                </a:solidFill>
              </a:rPr>
              <a:t>n</a:t>
            </a:r>
            <a:r>
              <a:rPr lang="en-GB" altLang="el-GR" sz="2800" b="1" i="1" dirty="0" err="1" smtClean="0"/>
              <a:t>os</a:t>
            </a:r>
            <a:r>
              <a:rPr lang="en-GB" altLang="el-GR" sz="2800" b="1" dirty="0" smtClean="0"/>
              <a:t>/-/</a:t>
            </a:r>
            <a:r>
              <a:rPr lang="en-GB" altLang="el-GR" sz="2800" b="1" i="1" dirty="0" err="1" smtClean="0">
                <a:solidFill>
                  <a:srgbClr val="00B0F0"/>
                </a:solidFill>
              </a:rPr>
              <a:t>n</a:t>
            </a:r>
            <a:r>
              <a:rPr lang="en-GB" altLang="el-GR" sz="2800" b="1" i="1" dirty="0" err="1" smtClean="0"/>
              <a:t>o</a:t>
            </a:r>
            <a:r>
              <a:rPr lang="en-GB" altLang="el-GR" sz="2800" b="1" i="1" dirty="0" err="1" smtClean="0">
                <a:solidFill>
                  <a:srgbClr val="FFFF00"/>
                </a:solidFill>
              </a:rPr>
              <a:t>m</a:t>
            </a:r>
            <a:r>
              <a:rPr lang="en-GB" altLang="el-GR" sz="2800" b="1" i="1" dirty="0" err="1" smtClean="0"/>
              <a:t>os</a:t>
            </a:r>
            <a:r>
              <a:rPr lang="en-GB" altLang="el-GR" sz="2800" b="1" dirty="0" smtClean="0"/>
              <a:t>/</a:t>
            </a:r>
            <a:r>
              <a:rPr lang="el-GR" altLang="el-GR" sz="2800" b="1" dirty="0" smtClean="0"/>
              <a:t> </a:t>
            </a:r>
            <a:endParaRPr lang="en-GB" altLang="el-GR" sz="2800" b="1" dirty="0" smtClean="0"/>
          </a:p>
          <a:p>
            <a:pPr marL="514350" indent="-514350" eaLnBrk="1" hangingPunct="1">
              <a:lnSpc>
                <a:spcPct val="90000"/>
              </a:lnSpc>
              <a:spcBef>
                <a:spcPts val="700"/>
              </a:spcBef>
              <a:buSzPct val="103000"/>
              <a:buFont typeface="+mj-lt"/>
              <a:buAutoNum type="arabicPeriod"/>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b="1" dirty="0" err="1" smtClean="0">
                <a:solidFill>
                  <a:srgbClr val="99FFCC"/>
                </a:solidFill>
              </a:rPr>
              <a:t>Διαφορές</a:t>
            </a:r>
            <a:r>
              <a:rPr lang="en-GB" altLang="el-GR" b="1" dirty="0" smtClean="0">
                <a:solidFill>
                  <a:srgbClr val="99FFCC"/>
                </a:solidFill>
              </a:rPr>
              <a:t> </a:t>
            </a:r>
            <a:r>
              <a:rPr lang="en-GB" altLang="el-GR" b="1" dirty="0" err="1" smtClean="0">
                <a:solidFill>
                  <a:srgbClr val="99FFCC"/>
                </a:solidFill>
              </a:rPr>
              <a:t>προσωδίας</a:t>
            </a:r>
            <a:r>
              <a:rPr lang="el-GR" altLang="el-GR" b="1" dirty="0" smtClean="0">
                <a:solidFill>
                  <a:srgbClr val="99FFCC"/>
                </a:solidFill>
              </a:rPr>
              <a:t> (μελωδίας)</a:t>
            </a:r>
            <a:endParaRPr lang="en-GB" altLang="el-GR" b="1" dirty="0" smtClean="0">
              <a:solidFill>
                <a:srgbClr val="99FFCC"/>
              </a:solidFill>
            </a:endParaRPr>
          </a:p>
          <a:p>
            <a:pPr lvl="1" eaLnBrk="1" hangingPunct="1">
              <a:lnSpc>
                <a:spcPct val="90000"/>
              </a:lnSpc>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altLang="el-GR" sz="2500" b="1" dirty="0" smtClean="0"/>
              <a:t>Δυναμικός τόνος</a:t>
            </a:r>
            <a:r>
              <a:rPr lang="en-GB" altLang="el-GR" sz="2500" b="1" dirty="0" smtClean="0"/>
              <a:t> (</a:t>
            </a:r>
            <a:r>
              <a:rPr lang="en-GB" altLang="el-GR" sz="2500" b="1" dirty="0" err="1" smtClean="0"/>
              <a:t>π.χ</a:t>
            </a:r>
            <a:r>
              <a:rPr lang="en-GB" altLang="el-GR" sz="2500" b="1" dirty="0" smtClean="0"/>
              <a:t>.  </a:t>
            </a:r>
            <a:r>
              <a:rPr lang="en-GB" altLang="el-GR" sz="2500" b="1" dirty="0" err="1" smtClean="0"/>
              <a:t>ελληνικά</a:t>
            </a:r>
            <a:r>
              <a:rPr lang="en-GB" altLang="el-GR" sz="2500" b="1" dirty="0" smtClean="0"/>
              <a:t>  /</a:t>
            </a:r>
            <a:r>
              <a:rPr lang="en-GB" altLang="el-GR" sz="2500" b="1" dirty="0" err="1" smtClean="0"/>
              <a:t>x</a:t>
            </a:r>
            <a:r>
              <a:rPr lang="en-GB" altLang="el-GR" sz="2500" b="1" dirty="0" err="1" smtClean="0">
                <a:solidFill>
                  <a:srgbClr val="FFC000"/>
                </a:solidFill>
              </a:rPr>
              <a:t>ά</a:t>
            </a:r>
            <a:r>
              <a:rPr lang="en-GB" altLang="el-GR" sz="2500" b="1" dirty="0" err="1" smtClean="0"/>
              <a:t>li</a:t>
            </a:r>
            <a:r>
              <a:rPr lang="en-GB" altLang="el-GR" sz="2500" b="1" dirty="0" smtClean="0"/>
              <a:t>/-/</a:t>
            </a:r>
            <a:r>
              <a:rPr lang="en-GB" altLang="el-GR" sz="2500" b="1" dirty="0" err="1" smtClean="0"/>
              <a:t>xαl</a:t>
            </a:r>
            <a:r>
              <a:rPr lang="en-GB" altLang="el-GR" sz="2500" b="1" dirty="0" err="1" smtClean="0">
                <a:solidFill>
                  <a:srgbClr val="FFC000"/>
                </a:solidFill>
              </a:rPr>
              <a:t>ί</a:t>
            </a:r>
            <a:r>
              <a:rPr lang="en-GB" altLang="el-GR" sz="2500" b="1" dirty="0" smtClean="0"/>
              <a:t>/</a:t>
            </a:r>
            <a:r>
              <a:rPr lang="el-GR" altLang="el-GR" sz="2500" b="1" dirty="0" smtClean="0"/>
              <a:t>)</a:t>
            </a:r>
            <a:endParaRPr lang="en-GB" altLang="el-GR" sz="2500" b="1" dirty="0" smtClean="0"/>
          </a:p>
          <a:p>
            <a:pPr lvl="1" eaLnBrk="1" hangingPunct="1">
              <a:lnSpc>
                <a:spcPct val="90000"/>
              </a:lnSpc>
              <a:spcBef>
                <a:spcPts val="600"/>
              </a:spcBef>
              <a:buFont typeface="Garamond"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altLang="el-GR" sz="2500" b="1" dirty="0" err="1" smtClean="0"/>
              <a:t>Μουσικός</a:t>
            </a:r>
            <a:r>
              <a:rPr lang="en-GB" altLang="el-GR" sz="2500" b="1" dirty="0" smtClean="0"/>
              <a:t> </a:t>
            </a:r>
            <a:r>
              <a:rPr lang="en-GB" altLang="el-GR" sz="2500" b="1" dirty="0" err="1" smtClean="0"/>
              <a:t>τόνος</a:t>
            </a:r>
            <a:r>
              <a:rPr lang="en-GB" altLang="el-GR" sz="2500" b="1" dirty="0" smtClean="0"/>
              <a:t> (</a:t>
            </a:r>
            <a:r>
              <a:rPr lang="en-GB" altLang="el-GR" sz="2500" b="1" dirty="0" err="1" smtClean="0"/>
              <a:t>π.χ</a:t>
            </a:r>
            <a:r>
              <a:rPr lang="en-GB" altLang="el-GR" sz="2500" b="1" dirty="0" smtClean="0"/>
              <a:t>. </a:t>
            </a:r>
            <a:r>
              <a:rPr lang="en-GB" altLang="el-GR" sz="2500" b="1" dirty="0" err="1" smtClean="0"/>
              <a:t>κινέζικα</a:t>
            </a:r>
            <a:r>
              <a:rPr lang="en-GB" altLang="el-GR" sz="2500" b="1" dirty="0" smtClean="0"/>
              <a:t>  /</a:t>
            </a:r>
            <a:r>
              <a:rPr lang="en-US" altLang="el-GR" sz="2500" b="1" i="1" dirty="0" err="1" smtClean="0"/>
              <a:t>di</a:t>
            </a:r>
            <a:r>
              <a:rPr lang="en-GB" altLang="el-GR" sz="2500" b="1" dirty="0" smtClean="0"/>
              <a:t>/  = 4 </a:t>
            </a:r>
            <a:r>
              <a:rPr lang="en-GB" altLang="el-GR" sz="2500" b="1" dirty="0" err="1" smtClean="0"/>
              <a:t>διαφορετικές</a:t>
            </a:r>
            <a:r>
              <a:rPr lang="en-GB" altLang="el-GR" sz="2500" b="1" dirty="0" smtClean="0"/>
              <a:t> </a:t>
            </a:r>
            <a:r>
              <a:rPr lang="en-GB" altLang="el-GR" sz="2500" b="1" dirty="0" err="1" smtClean="0"/>
              <a:t>λέξεις</a:t>
            </a:r>
            <a:r>
              <a:rPr lang="en-GB" altLang="el-GR" sz="2500" b="1" dirty="0" smtClean="0"/>
              <a:t> </a:t>
            </a:r>
            <a:r>
              <a:rPr lang="el-GR" altLang="el-GR" sz="2500" b="1" dirty="0" smtClean="0"/>
              <a:t>ανάλογα με ανοδικό τόνο, καθοδικό κ.λπ.: «φράγμα», «εχθρός», «αντιστέκομαι», «χωράφι»</a:t>
            </a:r>
            <a:r>
              <a:rPr lang="en-GB" altLang="el-GR" sz="2500" b="1" dirty="0" smtClean="0"/>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2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2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766</TotalTime>
  <Words>3212</Words>
  <Application>Microsoft Office PowerPoint</Application>
  <PresentationFormat>On-screen Show (4:3)</PresentationFormat>
  <Paragraphs>701</Paragraphs>
  <Slides>57</Slides>
  <Notes>49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57</vt:i4>
      </vt:variant>
    </vt:vector>
  </HeadingPairs>
  <TitlesOfParts>
    <vt:vector size="63" baseType="lpstr">
      <vt:lpstr>Arial</vt:lpstr>
      <vt:lpstr>Garamond</vt:lpstr>
      <vt:lpstr>Wingdings</vt:lpstr>
      <vt:lpstr>Times New Roman</vt:lpstr>
      <vt:lpstr>Georgia</vt:lpstr>
      <vt:lpstr>Stream</vt:lpstr>
      <vt:lpstr>Ανάπτυξη του Λόγου</vt:lpstr>
      <vt:lpstr>ΛΕΚΤΙΚΗ ΠΕΡΙΟΔΟΣ</vt:lpstr>
      <vt:lpstr>Οι πρώτες λέξεις</vt:lpstr>
      <vt:lpstr>Φωνολογική ανάπτυξη</vt:lpstr>
      <vt:lpstr> Στρωματοποίηση γλώσσας   (βλ. εισαγωγή στη γλσσολογία στο μάθημα «Γλώσσα, Κοινωνία και Νοηση» </vt:lpstr>
      <vt:lpstr>PowerPoint Presentation</vt:lpstr>
      <vt:lpstr>PowerPoint Presentation</vt:lpstr>
      <vt:lpstr>PowerPoint Presentation</vt:lpstr>
      <vt:lpstr>Φωνολογική οργάνωση γλώσσας: τι είναι το φωνολογικό σύστημα;</vt:lpstr>
      <vt:lpstr>Απόκτηση  φωνολογικών ικανοτήτων από το παιδί </vt:lpstr>
      <vt:lpstr>Φωνήματα</vt:lpstr>
      <vt:lpstr>ΦΩΝΗΜΑ (πολύ αφηρημένη έννοια)</vt:lpstr>
      <vt:lpstr>Αφαιρετικότητα φωνήματος</vt:lpstr>
      <vt:lpstr>Κατηγοριοποίηση ήχου  με βάση λίγες μόνο διαφορές   (με άλλα λόγια, φωνητικά στοιχεία ή ιδιότητες</vt:lpstr>
      <vt:lpstr>PowerPoint Presentation</vt:lpstr>
      <vt:lpstr> Φωνητικές διακρίσεις συμφώνων της ελληνικής με βάση τόπο (θέση) και τρόπο άρθρωσης (Διεθνές Φωνητικό Αλφάβητο)</vt:lpstr>
      <vt:lpstr>   Φωνήεντα της ελληνικής με βάση τη θέση της άρθρωσης στη στοματική κοιλότητα Απουσιάζουν διαφορές σε άλλες γλώσσες όπως έρρινα – μη έρρινα (γαλλικά, τούρκικα, γερμανικά…)   μακρά – βραχέα (αρχαία ελληνικά, αγγλικά…)     </vt:lpstr>
      <vt:lpstr>Παραδείγματα περιγραφής φωνημάτων με βάση φωνητικές ιδιότητες  ή διαφοροποιητικά χαρακτηριστικά ήχου</vt:lpstr>
      <vt:lpstr>Φωνοτακτικοί κανόνες: συνδυασμοί φωνημάτων και η θέση τους μέσα στη λέξη</vt:lpstr>
      <vt:lpstr>PowerPoint Presentation</vt:lpstr>
      <vt:lpstr>Φαινόμενα προσωδίας</vt:lpstr>
      <vt:lpstr>Φωνολογική ανάλυση ομιλίας:  δηλ.   κατάτμηση λέξεων σε συλλαβές και φωνήματα από παιδιά </vt:lpstr>
      <vt:lpstr>PowerPoint Presentation</vt:lpstr>
      <vt:lpstr>PowerPoint Presentation</vt:lpstr>
      <vt:lpstr>PowerPoint Presentation</vt:lpstr>
      <vt:lpstr>Διδακτικές επιπτώσεις για διδασκαλία αλφάβητου  </vt:lpstr>
      <vt:lpstr>PowerPoint Presentation</vt:lpstr>
      <vt:lpstr> Φωνολογική αντίληψη,  ή διάκριση φωνημάτων</vt:lpstr>
      <vt:lpstr>PowerPoint Presentation</vt:lpstr>
      <vt:lpstr>  Φωνολογική ανάπτυξη  δεν εξαρτάται μόνο από ικανότητες άρθρωσης  ούτε είναι ευθύγραμμη  </vt:lpstr>
      <vt:lpstr>PowerPoint Presentation</vt:lpstr>
      <vt:lpstr>PowerPoint Presentation</vt:lpstr>
      <vt:lpstr>Τα φωνολογικά λάθη  (δηλ. αποκλίσεις στην άρθρωση φωνημάτων)  είναι φυσιολογικά συνήθως και εξηγήσιμα</vt:lpstr>
      <vt:lpstr>PowerPoint Presentation</vt:lpstr>
      <vt:lpstr>Φωνολογικά λάθη ποικίλων ειδών</vt:lpstr>
      <vt:lpstr>Με το χρόνο  δεν εμπλουτίζεται απλώς το ρεπερτόριο των φωνημάτων</vt:lpstr>
      <vt:lpstr>Λάθη στην άρθρωση φωνημάτων  συχνή αντικατάσταση με ήχους άλλων φωνημάτων κάποιες κοινές τάσεις</vt:lpstr>
      <vt:lpstr>Μέγεθος λέξης: αποφυγή πολυσύλλαβων. Ειδικά νωρίς στην προσχολική ηλικία απαλοιφή συλλαβών,  συνήθως άτονων και αρχικών</vt:lpstr>
      <vt:lpstr>  Μεγαλύτερα παιδιά προσχολικής ηλικίας συνεχίζουν  αλλά όχι συχνά/συστηματικά  και κυρίως με λέξεις μεγαλύτερες των 4 συλλαβών </vt:lpstr>
      <vt:lpstr> Αντίστροφη τάση αργότερα μερικές φορές,  δηλ. επιμήκυνση λέξης σε μεγαλύτερες ηλικίες </vt:lpstr>
      <vt:lpstr>  Συλλαβική δομή: προτίμηση απλής ανοιχτής Σύμφωνο-Φωνήεν Παράλειψη φωνημάτων για απλοποίηση συμφωνικών συμπλεγμάτων: </vt:lpstr>
      <vt:lpstr>Απλοποίηση συμπλεγμάτων  και σε μεγαλύτερες ηλικίες</vt:lpstr>
      <vt:lpstr>  Συμπλέγματα με το ημίφωνο /j/ (γι, χι…) άλλοτε απλοποιούνται και άλλοτε το αντίθετο  </vt:lpstr>
      <vt:lpstr>PowerPoint Presentation</vt:lpstr>
      <vt:lpstr>Μεγέθυνση λέξης με πρόσθεση φωνήεντος  και στόχο απλή συλλαβή Σύμφωνο-Φωνήεν</vt:lpstr>
      <vt:lpstr>Μεγέθυνση λέξης με επαύξηση συμφωνικών συμπλεγμάτων κυρίως στο νηπιαγωγείο:</vt:lpstr>
      <vt:lpstr>Φαινόμενα μετάθεσης:  συλλαβών ή φωνημάτων </vt:lpstr>
      <vt:lpstr>  Eπιπρόσθετα φαινόμενα μετάθεσης</vt:lpstr>
      <vt:lpstr>Φαινόμενα αρμονίας/αφομοίωσης</vt:lpstr>
      <vt:lpstr>Τέλος</vt:lpstr>
      <vt:lpstr>Χρηματοδότηση</vt:lpstr>
      <vt:lpstr>ΣημειΩματα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Μέγεθος λέξης Παράλειψη συλλαβής νωρίς και συχνά, συνήθως άτονη</dc:title>
  <dc:creator>Dimitra</dc:creator>
  <cp:lastModifiedBy>Uoa</cp:lastModifiedBy>
  <cp:revision>189</cp:revision>
  <dcterms:modified xsi:type="dcterms:W3CDTF">2016-05-16T11:40:24Z</dcterms:modified>
</cp:coreProperties>
</file>