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01" r:id="rId2"/>
    <p:sldId id="26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23" r:id="rId18"/>
    <p:sldId id="324" r:id="rId19"/>
    <p:sldId id="325" r:id="rId20"/>
    <p:sldId id="326" r:id="rId21"/>
    <p:sldId id="327" r:id="rId22"/>
    <p:sldId id="319" r:id="rId23"/>
    <p:sldId id="320" r:id="rId24"/>
    <p:sldId id="321" r:id="rId25"/>
    <p:sldId id="322"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01"/>
            <p14:sldId id="261"/>
            <p14:sldId id="302"/>
            <p14:sldId id="303"/>
            <p14:sldId id="304"/>
            <p14:sldId id="305"/>
            <p14:sldId id="306"/>
            <p14:sldId id="307"/>
            <p14:sldId id="308"/>
            <p14:sldId id="309"/>
            <p14:sldId id="310"/>
            <p14:sldId id="311"/>
            <p14:sldId id="312"/>
            <p14:sldId id="313"/>
            <p14:sldId id="314"/>
            <p14:sldId id="315"/>
            <p14:sldId id="323"/>
            <p14:sldId id="324"/>
            <p14:sldId id="325"/>
            <p14:sldId id="326"/>
            <p14:sldId id="327"/>
            <p14:sldId id="319"/>
            <p14:sldId id="320"/>
            <p14:sldId id="321"/>
            <p14:sldId id="322"/>
          </p14:sldIdLst>
        </p14:section>
        <p14:section name="Untitled Section" id="{0F1CB131-A6BD-43D0-B8D4-1F27CEF7A05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88" d="100"/>
          <a:sy n="88" d="100"/>
        </p:scale>
        <p:origin x="154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22/1/2015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693834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212885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201644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27059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60207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765842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754438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738026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362746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8358696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45102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3761633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1381620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541615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2774110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578590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1441012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1088306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26247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198559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05448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2147354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441378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270200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Έθνος, εθνική ιδεολογία και Ιστορία</a:t>
            </a:r>
            <a:endParaRPr lang="el-GR" sz="1000" dirty="0" smtClean="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Έθνος, εθνική ιδεολογία και Ιστορία</a:t>
            </a:r>
            <a:endParaRPr lang="el-GR" sz="1000" dirty="0" smtClean="0">
              <a:solidFill>
                <a:srgbClr val="5075BC"/>
              </a:solidFill>
            </a:endParaRPr>
          </a:p>
        </p:txBody>
      </p:sp>
      <p:pic>
        <p:nvPicPr>
          <p:cNvPr id="6" name="Picture 5"/>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Έθνος, εθνική ιδεολογία και Ιστορία</a:t>
            </a:r>
            <a:endParaRPr lang="el-GR" sz="1000" dirty="0" smtClean="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Έθνος, εθνική ιδεολογία και Ιστορία</a:t>
            </a:r>
            <a:endParaRPr lang="el-GR" sz="1000" dirty="0" smtClean="0">
              <a:solidFill>
                <a:srgbClr val="5075BC"/>
              </a:solidFill>
            </a:endParaRPr>
          </a:p>
        </p:txBody>
      </p:sp>
      <p:pic>
        <p:nvPicPr>
          <p:cNvPr id="9" name="Picture 8"/>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Έθνος, εθνική ιδεολογία και Ιστορία</a:t>
            </a:r>
            <a:endParaRPr lang="el-GR" sz="1000" dirty="0" smtClean="0">
              <a:solidFill>
                <a:srgbClr val="5075BC"/>
              </a:solidFill>
            </a:endParaRPr>
          </a:p>
        </p:txBody>
      </p:sp>
      <p:pic>
        <p:nvPicPr>
          <p:cNvPr id="5" name="Picture 4"/>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Έθνος, εθνική ιδεολογία και Ιστορία</a:t>
            </a:r>
            <a:endParaRPr lang="el-GR" sz="1000" dirty="0" smtClean="0">
              <a:solidFill>
                <a:srgbClr val="5075BC"/>
              </a:solidFill>
            </a:endParaRPr>
          </a:p>
        </p:txBody>
      </p:sp>
      <p:pic>
        <p:nvPicPr>
          <p:cNvPr id="8" name="Picture 7"/>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Έθνος, εθνική ιδεολογία και Ιστορία</a:t>
            </a:r>
            <a:endParaRPr lang="el-GR" sz="1000" dirty="0" smtClean="0">
              <a:solidFill>
                <a:srgbClr val="5075BC"/>
              </a:solidFill>
            </a:endParaRPr>
          </a:p>
        </p:txBody>
      </p:sp>
      <p:pic>
        <p:nvPicPr>
          <p:cNvPr id="7" name="Picture 6"/>
          <p:cNvPicPr>
            <a:picLocks noChangeAspect="1"/>
          </p:cNvPicPr>
          <p:nvPr userDrawn="1"/>
        </p:nvPicPr>
        <p:blipFill>
          <a:blip r:embed="rId2"/>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eclass.uoa.gr/courses/ARCH24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opencourses.uoa.gr/courses/ARCH9"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nationalgeographic.gr/iee/bio"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Λογότυπο Εθνικόν και Καποδιστριακόν Πανεπιστήμιον Αθηνών"/>
          <p:cNvPicPr>
            <a:picLocks noChangeAspect="1"/>
          </p:cNvPicPr>
          <p:nvPr/>
        </p:nvPicPr>
        <p:blipFill>
          <a:blip r:embed="rId3"/>
          <a:stretch>
            <a:fillRect/>
          </a:stretch>
        </p:blipFill>
        <p:spPr>
          <a:xfrm>
            <a:off x="179512" y="404664"/>
            <a:ext cx="4147938" cy="817388"/>
          </a:xfrm>
          <a:prstGeom prst="rect">
            <a:avLst/>
          </a:prstGeom>
        </p:spPr>
      </p:pic>
      <p:sp>
        <p:nvSpPr>
          <p:cNvPr id="2" name="Τίτλος 1"/>
          <p:cNvSpPr>
            <a:spLocks noGrp="1"/>
          </p:cNvSpPr>
          <p:nvPr>
            <p:ph type="ctrTitle"/>
          </p:nvPr>
        </p:nvSpPr>
        <p:spPr>
          <a:xfrm>
            <a:off x="467544" y="2006575"/>
            <a:ext cx="8278688" cy="1470025"/>
          </a:xfrm>
        </p:spPr>
        <p:txBody>
          <a:bodyPr/>
          <a:lstStyle/>
          <a:p>
            <a:r>
              <a:rPr lang="en-US" dirty="0" smtClean="0">
                <a:solidFill>
                  <a:srgbClr val="5075BC"/>
                </a:solidFill>
              </a:rPr>
              <a:t>II</a:t>
            </a:r>
            <a:r>
              <a:rPr lang="el-GR" dirty="0" smtClean="0">
                <a:solidFill>
                  <a:srgbClr val="5075BC"/>
                </a:solidFill>
              </a:rPr>
              <a:t>2</a:t>
            </a:r>
            <a:r>
              <a:rPr lang="en-US" dirty="0" smtClean="0">
                <a:solidFill>
                  <a:srgbClr val="5075BC"/>
                </a:solidFill>
              </a:rPr>
              <a:t>9</a:t>
            </a:r>
            <a:r>
              <a:rPr lang="fr-FR" dirty="0" smtClean="0">
                <a:solidFill>
                  <a:srgbClr val="5075BC"/>
                </a:solidFill>
              </a:rPr>
              <a:t> </a:t>
            </a:r>
            <a:r>
              <a:rPr lang="el-GR" dirty="0" smtClean="0">
                <a:solidFill>
                  <a:srgbClr val="5075BC"/>
                </a:solidFill>
              </a:rPr>
              <a:t>Θεωρία της Ιστορίας</a:t>
            </a:r>
            <a:endParaRPr lang="el-GR" dirty="0">
              <a:solidFill>
                <a:srgbClr val="5075BC"/>
              </a:solidFill>
            </a:endParaRPr>
          </a:p>
        </p:txBody>
      </p:sp>
      <p:sp>
        <p:nvSpPr>
          <p:cNvPr id="3" name="Υπότιτλος 2"/>
          <p:cNvSpPr>
            <a:spLocks noGrp="1"/>
          </p:cNvSpPr>
          <p:nvPr>
            <p:ph type="subTitle" idx="1"/>
          </p:nvPr>
        </p:nvSpPr>
        <p:spPr>
          <a:xfrm>
            <a:off x="683568" y="3384823"/>
            <a:ext cx="7776864" cy="1752600"/>
          </a:xfrm>
        </p:spPr>
        <p:txBody>
          <a:bodyPr>
            <a:noAutofit/>
          </a:bodyPr>
          <a:lstStyle/>
          <a:p>
            <a:r>
              <a:rPr lang="el-GR" sz="2800" dirty="0">
                <a:solidFill>
                  <a:srgbClr val="5075BC"/>
                </a:solidFill>
                <a:latin typeface="+mj-lt"/>
                <a:ea typeface="+mj-ea"/>
                <a:cs typeface="+mj-cs"/>
              </a:rPr>
              <a:t>Ενότητα </a:t>
            </a:r>
            <a:r>
              <a:rPr lang="el-GR" sz="2800" dirty="0" smtClean="0">
                <a:solidFill>
                  <a:srgbClr val="5075BC"/>
                </a:solidFill>
                <a:latin typeface="+mj-lt"/>
                <a:ea typeface="+mj-ea"/>
                <a:cs typeface="+mj-cs"/>
              </a:rPr>
              <a:t>16:</a:t>
            </a:r>
            <a:r>
              <a:rPr lang="en-US" sz="2800" dirty="0" smtClean="0">
                <a:solidFill>
                  <a:srgbClr val="5075BC"/>
                </a:solidFill>
                <a:latin typeface="+mj-lt"/>
                <a:ea typeface="+mj-ea"/>
                <a:cs typeface="+mj-cs"/>
              </a:rPr>
              <a:t> </a:t>
            </a:r>
            <a:r>
              <a:rPr lang="el-GR" sz="2800" dirty="0" smtClean="0"/>
              <a:t>Έθνος, εθνική ιδεολογία και Ιστορία</a:t>
            </a:r>
            <a:endParaRPr lang="el-GR" sz="2800" dirty="0"/>
          </a:p>
          <a:p>
            <a:endParaRPr lang="en-US" sz="2800" dirty="0" smtClean="0"/>
          </a:p>
          <a:p>
            <a:r>
              <a:rPr lang="el-GR" sz="2800" dirty="0" smtClean="0"/>
              <a:t>Αντώνης Λιάκος</a:t>
            </a:r>
          </a:p>
          <a:p>
            <a:r>
              <a:rPr lang="el-GR" sz="2800" dirty="0" smtClean="0"/>
              <a:t>Φιλοσοφική Σχολή</a:t>
            </a:r>
          </a:p>
          <a:p>
            <a:r>
              <a:rPr lang="el-GR" sz="2800" dirty="0" smtClean="0"/>
              <a:t>Τμήμα Ιστορίας - Αρχαιολογίας</a:t>
            </a:r>
            <a:endParaRPr lang="en-US" sz="2800" dirty="0" smtClean="0"/>
          </a:p>
          <a:p>
            <a:endParaRPr lang="el-GR" sz="2800" dirty="0" smtClean="0"/>
          </a:p>
        </p:txBody>
      </p:sp>
    </p:spTree>
    <p:extLst>
      <p:ext uri="{BB962C8B-B14F-4D97-AF65-F5344CB8AC3E}">
        <p14:creationId xmlns:p14="http://schemas.microsoft.com/office/powerpoint/2010/main" val="36398888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Επίσκεψις λέξεων, αρχή σοφίας</a:t>
            </a:r>
          </a:p>
        </p:txBody>
      </p:sp>
      <p:sp>
        <p:nvSpPr>
          <p:cNvPr id="3" name="Content Placeholder 2"/>
          <p:cNvSpPr>
            <a:spLocks noGrp="1"/>
          </p:cNvSpPr>
          <p:nvPr>
            <p:ph idx="1"/>
          </p:nvPr>
        </p:nvSpPr>
        <p:spPr>
          <a:xfrm>
            <a:off x="464156" y="1927373"/>
            <a:ext cx="8229600" cy="4525963"/>
          </a:xfrm>
        </p:spPr>
        <p:txBody>
          <a:bodyPr>
            <a:normAutofit/>
          </a:bodyPr>
          <a:lstStyle/>
          <a:p>
            <a:pPr marL="0"/>
            <a:r>
              <a:rPr lang="el-GR" sz="2400" dirty="0"/>
              <a:t>Ο όρος «έθνος» και οι σημασιολογικές του αλλαγές και δυσκολίες. Έθνος, έθνη στην Αρχαιότητα, στον Μεσαίωνα, στον εντός και εκτός Ευρώπης κόσμο ως τον 19ο αιώνα. Ο όρος έθνος με τη νέα σημασία που απέκτησε μετά από τη Γαλλική Επανάσταση, περισσότερο ομοιογενής όρος, με νέα σημασία. </a:t>
            </a:r>
          </a:p>
          <a:p>
            <a:pPr marL="0"/>
            <a:endParaRPr lang="el-GR" dirty="0"/>
          </a:p>
        </p:txBody>
      </p:sp>
    </p:spTree>
    <p:extLst>
      <p:ext uri="{BB962C8B-B14F-4D97-AF65-F5344CB8AC3E}">
        <p14:creationId xmlns:p14="http://schemas.microsoft.com/office/powerpoint/2010/main" val="224141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Στάδια συγκρότησης μιας ιστορικής θεωρίας για το έθνος </a:t>
            </a:r>
            <a:r>
              <a:rPr lang="el-GR" dirty="0" smtClean="0"/>
              <a:t>1</a:t>
            </a:r>
            <a:endParaRPr lang="el-GR" dirty="0"/>
          </a:p>
        </p:txBody>
      </p:sp>
      <p:sp>
        <p:nvSpPr>
          <p:cNvPr id="3" name="Content Placeholder 2"/>
          <p:cNvSpPr>
            <a:spLocks noGrp="1"/>
          </p:cNvSpPr>
          <p:nvPr>
            <p:ph idx="1"/>
          </p:nvPr>
        </p:nvSpPr>
        <p:spPr>
          <a:xfrm>
            <a:off x="464156" y="1711349"/>
            <a:ext cx="8229600" cy="4525963"/>
          </a:xfrm>
        </p:spPr>
        <p:txBody>
          <a:bodyPr>
            <a:noAutofit/>
          </a:bodyPr>
          <a:lstStyle/>
          <a:p>
            <a:pPr marL="0"/>
            <a:r>
              <a:rPr lang="el-GR" sz="2400" dirty="0"/>
              <a:t>Η δημιουργία του κράτους έθνους από τον 16ο αιώνα στη Δ. Ευρώπη. Οι μεγάλες κρατικές οντότητες της εποχής (Γαλλία, Αγγλία, Ισπανία) και η </a:t>
            </a:r>
            <a:r>
              <a:rPr lang="el-GR" sz="2400" dirty="0" err="1"/>
              <a:t>εθνοποίηση</a:t>
            </a:r>
            <a:r>
              <a:rPr lang="el-GR" sz="2400" dirty="0"/>
              <a:t> των πληθυσμών τους.</a:t>
            </a:r>
          </a:p>
          <a:p>
            <a:pPr marL="0"/>
            <a:r>
              <a:rPr lang="el-GR" sz="2400" dirty="0"/>
              <a:t>Η Γαλλική Επανάσταση και η έννοια του έθνους ως «συλλογικής θέλησης». Οι θεωρητικές κληρονομιές της Γαλλικής Επανάστασης για το έθνος. </a:t>
            </a:r>
            <a:r>
              <a:rPr lang="el-GR" sz="2400" dirty="0" err="1"/>
              <a:t>Ρενάν</a:t>
            </a:r>
            <a:r>
              <a:rPr lang="el-GR" sz="2400" dirty="0"/>
              <a:t>: «Το έθνος ως καθημερινό δημοψήφισμα». </a:t>
            </a:r>
            <a:r>
              <a:rPr lang="el-GR" sz="2400" dirty="0" err="1"/>
              <a:t>Ματσίνι</a:t>
            </a:r>
            <a:r>
              <a:rPr lang="el-GR" sz="2400" dirty="0"/>
              <a:t>: «Πατρίδα είναι η συνείδηση ότι εμείς είμαστε η πατρίδα». </a:t>
            </a:r>
          </a:p>
          <a:p>
            <a:pPr marL="0"/>
            <a:r>
              <a:rPr lang="el-GR" sz="2400" dirty="0"/>
              <a:t>Ο φιλελεύθερος εθνικισμός: ατομικισμός, οικονομική πρόοδος, πολιτική αντιπροσώπευση, ελευθερία τύπου, αποτελεσματική κρατική γραφειοκρατία. Ο δημοκρατικός εθνικισμός και το 1848.</a:t>
            </a:r>
          </a:p>
          <a:p>
            <a:pPr marL="0"/>
            <a:endParaRPr lang="el-GR" sz="2400" dirty="0"/>
          </a:p>
        </p:txBody>
      </p:sp>
    </p:spTree>
    <p:extLst>
      <p:ext uri="{BB962C8B-B14F-4D97-AF65-F5344CB8AC3E}">
        <p14:creationId xmlns:p14="http://schemas.microsoft.com/office/powerpoint/2010/main" val="1490809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l-GR" dirty="0"/>
              <a:t>Στάδια συγκρότησης μιας ιστορικής θεωρίας για το έθνος 2</a:t>
            </a:r>
          </a:p>
        </p:txBody>
      </p:sp>
      <p:sp>
        <p:nvSpPr>
          <p:cNvPr id="3" name="Content Placeholder 2"/>
          <p:cNvSpPr>
            <a:spLocks noGrp="1"/>
          </p:cNvSpPr>
          <p:nvPr>
            <p:ph idx="1"/>
          </p:nvPr>
        </p:nvSpPr>
        <p:spPr>
          <a:xfrm>
            <a:off x="464156" y="1711349"/>
            <a:ext cx="8229600" cy="4525963"/>
          </a:xfrm>
        </p:spPr>
        <p:txBody>
          <a:bodyPr>
            <a:normAutofit/>
          </a:bodyPr>
          <a:lstStyle/>
          <a:p>
            <a:pPr marL="0"/>
            <a:r>
              <a:rPr lang="el-GR" sz="2400" dirty="0"/>
              <a:t>Ο γερμανικός ρομαντισμός και η έννοια του πολιτισμικού έθνους. </a:t>
            </a:r>
          </a:p>
          <a:p>
            <a:pPr marL="0"/>
            <a:r>
              <a:rPr lang="el-GR" sz="2400" dirty="0"/>
              <a:t>Χέρντερ: το έθνος βρίσκεται στο πνεύμα του Λαού (</a:t>
            </a:r>
            <a:r>
              <a:rPr lang="el-GR" sz="2400" dirty="0" err="1"/>
              <a:t>Volksgeist</a:t>
            </a:r>
            <a:r>
              <a:rPr lang="el-GR" sz="2400" dirty="0"/>
              <a:t>). Φίχτε: Το έθνος φυσική οντότητα. Οι κληρονομιές του γερμανικού ρομαντισμού στα εθνικά κινήματα. </a:t>
            </a:r>
          </a:p>
          <a:p>
            <a:pPr marL="0"/>
            <a:r>
              <a:rPr lang="el-GR" sz="2400" dirty="0"/>
              <a:t>Έμφαση στην αναβίωση του παρελθόντος, λαογραφία και λαϊκός πολιτισμός. Συνδυασμός με </a:t>
            </a:r>
            <a:r>
              <a:rPr lang="el-GR" sz="2400" dirty="0" smtClean="0"/>
              <a:t>δημοκρατικά, </a:t>
            </a:r>
            <a:r>
              <a:rPr lang="el-GR" sz="2400" dirty="0"/>
              <a:t>αλλά και αυταρχικά στοιχεία. </a:t>
            </a:r>
          </a:p>
          <a:p>
            <a:pPr marL="0"/>
            <a:endParaRPr lang="el-GR" sz="2800" dirty="0"/>
          </a:p>
        </p:txBody>
      </p:sp>
    </p:spTree>
    <p:extLst>
      <p:ext uri="{BB962C8B-B14F-4D97-AF65-F5344CB8AC3E}">
        <p14:creationId xmlns:p14="http://schemas.microsoft.com/office/powerpoint/2010/main" val="3256451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Παράλληλη ορολογία</a:t>
            </a:r>
          </a:p>
        </p:txBody>
      </p:sp>
      <p:sp>
        <p:nvSpPr>
          <p:cNvPr id="3" name="Content Placeholder 2"/>
          <p:cNvSpPr>
            <a:spLocks noGrp="1"/>
          </p:cNvSpPr>
          <p:nvPr>
            <p:ph idx="1"/>
          </p:nvPr>
        </p:nvSpPr>
        <p:spPr>
          <a:xfrm>
            <a:off x="464156" y="1711349"/>
            <a:ext cx="8229600" cy="4525963"/>
          </a:xfrm>
        </p:spPr>
        <p:txBody>
          <a:bodyPr>
            <a:normAutofit/>
          </a:bodyPr>
          <a:lstStyle/>
          <a:p>
            <a:pPr marL="0"/>
            <a:r>
              <a:rPr lang="el-GR" sz="2400" dirty="0"/>
              <a:t>Αποικιοκρατία, ρατσισμός, εθνικισμός, φασισμός</a:t>
            </a:r>
          </a:p>
          <a:p>
            <a:pPr marL="0"/>
            <a:r>
              <a:rPr lang="el-GR" sz="2400" dirty="0"/>
              <a:t> Η ευρεία και η στενή έννοια του εθνικισμού (οι εθνικές αξίες υπεράνω όλων των αξιών).</a:t>
            </a:r>
          </a:p>
          <a:p>
            <a:pPr marL="0"/>
            <a:r>
              <a:rPr lang="el-GR" sz="2400" dirty="0"/>
              <a:t>Ο εθνικισμός στα τέλη του 19ου αι.  Εθνικισμός ως ιδεολογία εθνικής συνοχής, κατάφασης κοινωνικής ιεραρχίας, επιθετικότητας απέναντι σε άλλα έθνη, κατάκτησης αποικιών. Εθνικισμός και φυλετισμός. Εθνικισμός και υπεροχή του δυτικού ανθρώπου.</a:t>
            </a:r>
          </a:p>
          <a:p>
            <a:pPr marL="0"/>
            <a:endParaRPr lang="el-GR" sz="2800" dirty="0"/>
          </a:p>
        </p:txBody>
      </p:sp>
    </p:spTree>
    <p:extLst>
      <p:ext uri="{BB962C8B-B14F-4D97-AF65-F5344CB8AC3E}">
        <p14:creationId xmlns:p14="http://schemas.microsoft.com/office/powerpoint/2010/main" val="2339590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Εθνικισμός στη Δυτική και  Ανατολική Ευρώπη</a:t>
            </a:r>
          </a:p>
        </p:txBody>
      </p:sp>
      <p:sp>
        <p:nvSpPr>
          <p:cNvPr id="3" name="Content Placeholder 2"/>
          <p:cNvSpPr>
            <a:spLocks noGrp="1"/>
          </p:cNvSpPr>
          <p:nvPr>
            <p:ph idx="1"/>
          </p:nvPr>
        </p:nvSpPr>
        <p:spPr>
          <a:xfrm>
            <a:off x="464156" y="1783357"/>
            <a:ext cx="8229600" cy="4525963"/>
          </a:xfrm>
        </p:spPr>
        <p:txBody>
          <a:bodyPr>
            <a:normAutofit/>
          </a:bodyPr>
          <a:lstStyle/>
          <a:p>
            <a:pPr marL="0">
              <a:lnSpc>
                <a:spcPct val="110000"/>
              </a:lnSpc>
            </a:pPr>
            <a:r>
              <a:rPr lang="el-GR" sz="2400" dirty="0"/>
              <a:t>Πολιτικός και πολιτισμικός εθνικισμός;</a:t>
            </a:r>
          </a:p>
          <a:p>
            <a:pPr marL="0">
              <a:lnSpc>
                <a:spcPct val="110000"/>
              </a:lnSpc>
            </a:pPr>
            <a:r>
              <a:rPr lang="el-GR" sz="2400" dirty="0"/>
              <a:t>Ο εθνικισμός στην Ανατολική Ευρώπη. Οι μεγάλες πολιτισμικές διαιρέσεις (θρησκευτικές, κρατικές, γλωσσικές). Η ανάμειξη των πληθυσμών. Η </a:t>
            </a:r>
            <a:r>
              <a:rPr lang="el-GR" sz="2400" dirty="0" err="1"/>
              <a:t>εθνοποίηση</a:t>
            </a:r>
            <a:r>
              <a:rPr lang="el-GR" sz="2400" dirty="0"/>
              <a:t> των πληθυσμών πριν από την εθνική </a:t>
            </a:r>
            <a:r>
              <a:rPr lang="el-GR" sz="2400" dirty="0" err="1"/>
              <a:t>ομογενοποίηση</a:t>
            </a:r>
            <a:r>
              <a:rPr lang="el-GR" sz="2400" dirty="0"/>
              <a:t> του χώρου. Η διεκδίκηση του χώρου, των μειονοτήτων, των παραδόσεων. Ο </a:t>
            </a:r>
            <a:r>
              <a:rPr lang="el-GR" sz="2400" dirty="0" err="1"/>
              <a:t>εθνοτικός</a:t>
            </a:r>
            <a:r>
              <a:rPr lang="el-GR" sz="2400" dirty="0"/>
              <a:t> εθνικισμός: περισσότερο πολιτισμικός και αποκλειστικός παρά πολιτικός και φιλελεύθερος.</a:t>
            </a:r>
          </a:p>
          <a:p>
            <a:pPr marL="0"/>
            <a:endParaRPr lang="el-GR" sz="2400" dirty="0"/>
          </a:p>
        </p:txBody>
      </p:sp>
    </p:spTree>
    <p:extLst>
      <p:ext uri="{BB962C8B-B14F-4D97-AF65-F5344CB8AC3E}">
        <p14:creationId xmlns:p14="http://schemas.microsoft.com/office/powerpoint/2010/main" val="1019013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Ποιοί</a:t>
            </a:r>
            <a:r>
              <a:rPr lang="el-GR" dirty="0"/>
              <a:t> ιστορικοί παράγοντες δημιούργησαν τα έθνη;</a:t>
            </a:r>
          </a:p>
        </p:txBody>
      </p:sp>
      <p:sp>
        <p:nvSpPr>
          <p:cNvPr id="3" name="Content Placeholder 2"/>
          <p:cNvSpPr>
            <a:spLocks noGrp="1"/>
          </p:cNvSpPr>
          <p:nvPr>
            <p:ph idx="1"/>
          </p:nvPr>
        </p:nvSpPr>
        <p:spPr>
          <a:xfrm>
            <a:off x="464156" y="1783357"/>
            <a:ext cx="8229600" cy="4525963"/>
          </a:xfrm>
        </p:spPr>
        <p:txBody>
          <a:bodyPr>
            <a:normAutofit/>
          </a:bodyPr>
          <a:lstStyle/>
          <a:p>
            <a:pPr marL="0"/>
            <a:r>
              <a:rPr lang="el-GR" sz="2400" dirty="0" err="1"/>
              <a:t>Γκέλνερ</a:t>
            </a:r>
            <a:r>
              <a:rPr lang="el-GR" sz="2400" dirty="0"/>
              <a:t>: Η πορεία προς τον εκμοντερνισμό και την εκβιομηχάνιση.</a:t>
            </a:r>
          </a:p>
          <a:p>
            <a:pPr marL="0"/>
            <a:r>
              <a:rPr lang="el-GR" sz="2400" dirty="0" err="1"/>
              <a:t>Ντόιτς</a:t>
            </a:r>
            <a:r>
              <a:rPr lang="el-GR" sz="2400" dirty="0"/>
              <a:t>: Η πύκνωση της επικοινωνίας.</a:t>
            </a:r>
          </a:p>
          <a:p>
            <a:pPr marL="0"/>
            <a:r>
              <a:rPr lang="el-GR" sz="2400" dirty="0" err="1"/>
              <a:t>Αντερσον</a:t>
            </a:r>
            <a:r>
              <a:rPr lang="el-GR" sz="2400" dirty="0"/>
              <a:t>: Ο έντυπος καπιταλισμός (δηλ. η διάδοση της τυπογραφίας και του έντυπου βιβλίου). Το έθνος ως «φαντασιακή κοινότητα».</a:t>
            </a:r>
          </a:p>
          <a:p>
            <a:pPr marL="0"/>
            <a:r>
              <a:rPr lang="el-GR" sz="2400" dirty="0" err="1"/>
              <a:t>Μπουρντιέ</a:t>
            </a:r>
            <a:r>
              <a:rPr lang="el-GR" sz="2400" dirty="0"/>
              <a:t>: Ο ενοποιητικός ρόλος των εθνικών συμβόλων.</a:t>
            </a:r>
          </a:p>
          <a:p>
            <a:pPr marL="0"/>
            <a:endParaRPr lang="el-GR" sz="2800" dirty="0"/>
          </a:p>
        </p:txBody>
      </p:sp>
    </p:spTree>
    <p:extLst>
      <p:ext uri="{BB962C8B-B14F-4D97-AF65-F5344CB8AC3E}">
        <p14:creationId xmlns:p14="http://schemas.microsoft.com/office/powerpoint/2010/main" val="2924617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el-GR" dirty="0"/>
              <a:t>Βιβλιογραφία</a:t>
            </a:r>
          </a:p>
        </p:txBody>
      </p:sp>
      <p:sp>
        <p:nvSpPr>
          <p:cNvPr id="3" name="Content Placeholder 2"/>
          <p:cNvSpPr>
            <a:spLocks noGrp="1"/>
          </p:cNvSpPr>
          <p:nvPr>
            <p:ph idx="1"/>
          </p:nvPr>
        </p:nvSpPr>
        <p:spPr>
          <a:xfrm>
            <a:off x="464156" y="1259632"/>
            <a:ext cx="8229600" cy="5121696"/>
          </a:xfrm>
        </p:spPr>
        <p:txBody>
          <a:bodyPr>
            <a:normAutofit fontScale="62500" lnSpcReduction="20000"/>
          </a:bodyPr>
          <a:lstStyle/>
          <a:p>
            <a:pPr marL="0">
              <a:lnSpc>
                <a:spcPct val="120000"/>
              </a:lnSpc>
            </a:pPr>
            <a:r>
              <a:rPr lang="el-GR" dirty="0" err="1"/>
              <a:t>Stuart</a:t>
            </a:r>
            <a:r>
              <a:rPr lang="el-GR" dirty="0"/>
              <a:t> </a:t>
            </a:r>
            <a:r>
              <a:rPr lang="el-GR" dirty="0" err="1"/>
              <a:t>Woolf</a:t>
            </a:r>
            <a:r>
              <a:rPr lang="el-GR" dirty="0"/>
              <a:t>, O εθνικισμός στην Ευρώπη, Αθήνα, Θεμέλιο, </a:t>
            </a:r>
            <a:r>
              <a:rPr lang="el-GR" dirty="0" smtClean="0"/>
              <a:t>1995.</a:t>
            </a:r>
            <a:endParaRPr lang="el-GR" dirty="0"/>
          </a:p>
          <a:p>
            <a:pPr marL="0">
              <a:lnSpc>
                <a:spcPct val="120000"/>
              </a:lnSpc>
            </a:pPr>
            <a:r>
              <a:rPr lang="el-GR" dirty="0"/>
              <a:t> </a:t>
            </a:r>
            <a:r>
              <a:rPr lang="el-GR" dirty="0" err="1"/>
              <a:t>Μπένεντικτ</a:t>
            </a:r>
            <a:r>
              <a:rPr lang="el-GR" dirty="0"/>
              <a:t> </a:t>
            </a:r>
            <a:r>
              <a:rPr lang="el-GR" dirty="0" err="1"/>
              <a:t>Αντερσον</a:t>
            </a:r>
            <a:r>
              <a:rPr lang="el-GR" dirty="0"/>
              <a:t>, Φαντασιακές κοινότητες, Στοχασμοί για τις απαρχές και τη διάδοση του εθνικισμού, Αθήνα, Νεφέλη </a:t>
            </a:r>
            <a:r>
              <a:rPr lang="el-GR" dirty="0" smtClean="0"/>
              <a:t>1997.</a:t>
            </a:r>
            <a:endParaRPr lang="el-GR" dirty="0"/>
          </a:p>
          <a:p>
            <a:pPr marL="0">
              <a:lnSpc>
                <a:spcPct val="120000"/>
              </a:lnSpc>
            </a:pPr>
            <a:r>
              <a:rPr lang="el-GR" dirty="0" err="1"/>
              <a:t>Ερνεστ</a:t>
            </a:r>
            <a:r>
              <a:rPr lang="el-GR" dirty="0"/>
              <a:t> </a:t>
            </a:r>
            <a:r>
              <a:rPr lang="el-GR" dirty="0" err="1"/>
              <a:t>Γκέλνερ</a:t>
            </a:r>
            <a:r>
              <a:rPr lang="el-GR" dirty="0"/>
              <a:t>, Έθνη και εθνικισμός, Αθήνα, </a:t>
            </a:r>
            <a:r>
              <a:rPr lang="el-GR" dirty="0" smtClean="0"/>
              <a:t>Αλεξάνδρεια</a:t>
            </a:r>
            <a:r>
              <a:rPr lang="el-GR" dirty="0"/>
              <a:t>, </a:t>
            </a:r>
            <a:r>
              <a:rPr lang="el-GR" dirty="0" smtClean="0"/>
              <a:t>1992.</a:t>
            </a:r>
            <a:endParaRPr lang="el-GR" dirty="0"/>
          </a:p>
          <a:p>
            <a:pPr marL="0">
              <a:lnSpc>
                <a:spcPct val="120000"/>
              </a:lnSpc>
            </a:pPr>
            <a:r>
              <a:rPr lang="el-GR" dirty="0"/>
              <a:t>Ε. </a:t>
            </a:r>
            <a:r>
              <a:rPr lang="el-GR" dirty="0" err="1"/>
              <a:t>Χόμπσμπαουμ</a:t>
            </a:r>
            <a:r>
              <a:rPr lang="el-GR" dirty="0"/>
              <a:t>, </a:t>
            </a:r>
            <a:r>
              <a:rPr lang="el-GR" dirty="0" err="1"/>
              <a:t>Εθνη</a:t>
            </a:r>
            <a:r>
              <a:rPr lang="el-GR" dirty="0"/>
              <a:t> και εθνικισμός από το 1780 μέχρι σήμερα, Αθήνα, </a:t>
            </a:r>
            <a:r>
              <a:rPr lang="el-GR" dirty="0" err="1"/>
              <a:t>Καρδαμίτσας</a:t>
            </a:r>
            <a:r>
              <a:rPr lang="el-GR" dirty="0"/>
              <a:t>, </a:t>
            </a:r>
            <a:r>
              <a:rPr lang="el-GR" dirty="0" smtClean="0"/>
              <a:t>1994.</a:t>
            </a:r>
            <a:endParaRPr lang="el-GR" dirty="0"/>
          </a:p>
          <a:p>
            <a:pPr marL="0">
              <a:lnSpc>
                <a:spcPct val="120000"/>
              </a:lnSpc>
            </a:pPr>
            <a:r>
              <a:rPr lang="el-GR" dirty="0"/>
              <a:t>Μ. </a:t>
            </a:r>
            <a:r>
              <a:rPr lang="el-GR" dirty="0" err="1"/>
              <a:t>Χροχ</a:t>
            </a:r>
            <a:r>
              <a:rPr lang="el-GR" dirty="0"/>
              <a:t>-Μ. </a:t>
            </a:r>
            <a:r>
              <a:rPr lang="el-GR" dirty="0" err="1"/>
              <a:t>Τοντόροβα</a:t>
            </a:r>
            <a:r>
              <a:rPr lang="el-GR" dirty="0"/>
              <a:t>, Εθνικό κίνημα και Βαλκάνια, Αθήνα, Θεμέλιο, </a:t>
            </a:r>
            <a:r>
              <a:rPr lang="el-GR" dirty="0" smtClean="0"/>
              <a:t>1996.</a:t>
            </a:r>
            <a:endParaRPr lang="el-GR" dirty="0"/>
          </a:p>
          <a:p>
            <a:pPr marL="0">
              <a:lnSpc>
                <a:spcPct val="120000"/>
              </a:lnSpc>
            </a:pPr>
            <a:r>
              <a:rPr lang="el-GR" dirty="0"/>
              <a:t>Παντελής Λέκκας, Η εθνικιστική ιδεολογία, Αθήνα, Κατάρτι, </a:t>
            </a:r>
            <a:r>
              <a:rPr lang="el-GR" dirty="0" smtClean="0"/>
              <a:t>1996. </a:t>
            </a:r>
            <a:endParaRPr lang="el-GR" dirty="0"/>
          </a:p>
          <a:p>
            <a:pPr marL="0">
              <a:lnSpc>
                <a:spcPct val="120000"/>
              </a:lnSpc>
            </a:pPr>
            <a:r>
              <a:rPr lang="el-GR" dirty="0"/>
              <a:t> A</a:t>
            </a:r>
            <a:r>
              <a:rPr lang="el-GR" dirty="0" smtClean="0"/>
              <a:t>. </a:t>
            </a:r>
            <a:r>
              <a:rPr lang="el-GR" dirty="0" err="1" smtClean="0"/>
              <a:t>Smith</a:t>
            </a:r>
            <a:r>
              <a:rPr lang="el-GR" dirty="0"/>
              <a:t>, Εθνική ταυτότητα, Αθήνα, Οδυσσέας</a:t>
            </a:r>
            <a:r>
              <a:rPr lang="el-GR" dirty="0" smtClean="0"/>
              <a:t>, 2000.</a:t>
            </a:r>
            <a:endParaRPr lang="el-GR" dirty="0"/>
          </a:p>
          <a:p>
            <a:pPr marL="0">
              <a:lnSpc>
                <a:spcPct val="120000"/>
              </a:lnSpc>
            </a:pPr>
            <a:r>
              <a:rPr lang="el-GR" dirty="0"/>
              <a:t>A</a:t>
            </a:r>
            <a:r>
              <a:rPr lang="el-GR" dirty="0" smtClean="0"/>
              <a:t>. Λιάκος</a:t>
            </a:r>
            <a:r>
              <a:rPr lang="el-GR" dirty="0"/>
              <a:t>, Πώς στοχάστηκαν το έθνος αυτοί που ήθελαν να αλλάξουν τον κόσμο; Αθήνα, </a:t>
            </a:r>
            <a:r>
              <a:rPr lang="el-GR" dirty="0" smtClean="0"/>
              <a:t>Πόλις, 2006.</a:t>
            </a:r>
            <a:endParaRPr lang="el-GR" dirty="0"/>
          </a:p>
          <a:p>
            <a:pPr marL="0"/>
            <a:endParaRPr lang="el-GR" dirty="0"/>
          </a:p>
        </p:txBody>
      </p:sp>
    </p:spTree>
    <p:extLst>
      <p:ext uri="{BB962C8B-B14F-4D97-AF65-F5344CB8AC3E}">
        <p14:creationId xmlns:p14="http://schemas.microsoft.com/office/powerpoint/2010/main" val="1562170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a:t>Τέλος Ενότητας</a:t>
            </a:r>
          </a:p>
        </p:txBody>
      </p:sp>
      <p:sp>
        <p:nvSpPr>
          <p:cNvPr id="8" name="Υπότιτλος 7"/>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5227414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9402052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Tree>
    <p:extLst>
      <p:ext uri="{BB962C8B-B14F-4D97-AF65-F5344CB8AC3E}">
        <p14:creationId xmlns:p14="http://schemas.microsoft.com/office/powerpoint/2010/main" val="190956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To </a:t>
            </a:r>
            <a:r>
              <a:rPr lang="el-GR" dirty="0"/>
              <a:t>πρόβλημα: Αποσαφήνιση σχέσεων</a:t>
            </a:r>
          </a:p>
        </p:txBody>
      </p:sp>
      <p:sp>
        <p:nvSpPr>
          <p:cNvPr id="3" name="Content Placeholder 2"/>
          <p:cNvSpPr>
            <a:spLocks noGrp="1"/>
          </p:cNvSpPr>
          <p:nvPr>
            <p:ph idx="1"/>
          </p:nvPr>
        </p:nvSpPr>
        <p:spPr/>
        <p:txBody>
          <a:bodyPr>
            <a:noAutofit/>
          </a:bodyPr>
          <a:lstStyle/>
          <a:p>
            <a:pPr marL="0">
              <a:lnSpc>
                <a:spcPct val="110000"/>
              </a:lnSpc>
            </a:pPr>
            <a:r>
              <a:rPr lang="el-GR" sz="2400" dirty="0" smtClean="0"/>
              <a:t>Η </a:t>
            </a:r>
            <a:r>
              <a:rPr lang="el-GR" sz="2400" dirty="0"/>
              <a:t>ιστορία με τη σημερινή αναγνωρίσιμη μορφή της συμβάδισε με την ανάπτυξη των σύγχρονων εθνών και ανέπτυξε με αυτά μια σχέση εξαρτημένης αμοιβαιότητας. Τα έθνη   έχουν ανάγκη την ιστοριογραφία και αυτή έχει ανάγκη από τα έθνη. </a:t>
            </a:r>
          </a:p>
          <a:p>
            <a:pPr marL="0">
              <a:lnSpc>
                <a:spcPct val="110000"/>
              </a:lnSpc>
            </a:pPr>
            <a:r>
              <a:rPr lang="el-GR" sz="2400" dirty="0" smtClean="0"/>
              <a:t>Η </a:t>
            </a:r>
            <a:r>
              <a:rPr lang="el-GR" sz="2400" dirty="0"/>
              <a:t>σχέση  θεσμική αλλά αφορά  και την παραγωγή   γνώσης και   ιδεολογίας. </a:t>
            </a:r>
          </a:p>
          <a:p>
            <a:pPr marL="0">
              <a:lnSpc>
                <a:spcPct val="110000"/>
              </a:lnSpc>
            </a:pPr>
            <a:r>
              <a:rPr lang="el-GR" sz="2400" dirty="0" smtClean="0"/>
              <a:t>Η </a:t>
            </a:r>
            <a:r>
              <a:rPr lang="el-GR" sz="2400" dirty="0"/>
              <a:t>ιστορία είναι συνυφασμένη με την ανάδυση του σύγχρονου έθνους. Το παρελθόν αποτελεί το κοινό πεδίο ενδιαφέροντος, όπως επίσης και η ανάδειξη αυτού του παρελθόντος στο παρόν και η συγκρότηση ενός ομοιογενούς και ευθύγραμμου χρόνου.</a:t>
            </a:r>
          </a:p>
        </p:txBody>
      </p:sp>
    </p:spTree>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a:t>Το παρόν έργο αποτελεί την έκδοση </a:t>
            </a:r>
            <a:r>
              <a:rPr lang="en-US" sz="2000" dirty="0"/>
              <a:t>1.0</a:t>
            </a:r>
            <a:r>
              <a:rPr lang="el-GR" sz="2000" dirty="0"/>
              <a:t>. </a:t>
            </a:r>
            <a:endParaRPr lang="en-US" sz="2000" dirty="0"/>
          </a:p>
          <a:p>
            <a:pPr marL="0" indent="0">
              <a:buNone/>
            </a:pPr>
            <a:r>
              <a:rPr lang="el-GR" sz="2000" dirty="0"/>
              <a:t>Έχουν προηγηθεί οι κάτωθι εκδόσεις:</a:t>
            </a:r>
          </a:p>
          <a:p>
            <a:pPr lvl="0"/>
            <a:r>
              <a:rPr lang="el-GR" sz="2000" dirty="0"/>
              <a:t>Έκδοση </a:t>
            </a:r>
            <a:r>
              <a:rPr lang="el-GR" sz="2000" dirty="0" smtClean="0"/>
              <a:t>διαθέσιμη </a:t>
            </a:r>
            <a:r>
              <a:rPr lang="el-GR" sz="2000" dirty="0"/>
              <a:t>εδώ. </a:t>
            </a:r>
            <a:r>
              <a:rPr lang="fr-FR" sz="2000" dirty="0">
                <a:solidFill>
                  <a:prstClr val="black"/>
                </a:solidFill>
                <a:hlinkClick r:id="rId3"/>
              </a:rPr>
              <a:t>http://eclass.uoa.gr/courses/ARCH</a:t>
            </a:r>
            <a:r>
              <a:rPr lang="el-GR" sz="2000" dirty="0">
                <a:solidFill>
                  <a:prstClr val="black"/>
                </a:solidFill>
                <a:hlinkClick r:id="rId3"/>
              </a:rPr>
              <a:t>240</a:t>
            </a:r>
            <a:r>
              <a:rPr lang="el-GR" sz="2000" dirty="0" smtClean="0">
                <a:solidFill>
                  <a:srgbClr val="92D050"/>
                </a:solidFill>
              </a:rPr>
              <a:t> </a:t>
            </a:r>
            <a:endParaRPr lang="el-GR" sz="2000" dirty="0">
              <a:solidFill>
                <a:srgbClr val="92D050"/>
              </a:solidFill>
            </a:endParaRPr>
          </a:p>
          <a:p>
            <a:endParaRPr lang="el-GR" sz="2000" dirty="0"/>
          </a:p>
        </p:txBody>
      </p:sp>
    </p:spTree>
    <p:extLst>
      <p:ext uri="{BB962C8B-B14F-4D97-AF65-F5344CB8AC3E}">
        <p14:creationId xmlns:p14="http://schemas.microsoft.com/office/powerpoint/2010/main" val="3980558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 2014. Κώστας </a:t>
            </a:r>
            <a:r>
              <a:rPr lang="el-GR" sz="2000" dirty="0" err="1" smtClean="0"/>
              <a:t>Γαγανάκης</a:t>
            </a:r>
            <a:r>
              <a:rPr lang="el-GR" sz="2000" dirty="0"/>
              <a:t>. «Μάθημα: II29 Θεωρία της Ιστορίας. Ενότητα: </a:t>
            </a:r>
            <a:r>
              <a:rPr lang="el-GR" sz="2000" dirty="0"/>
              <a:t>Έθνος, εθνική ιδεολογία και Ιστορία».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fr-FR" sz="2000" dirty="0">
                <a:hlinkClick r:id="rId3"/>
              </a:rPr>
              <a:t>http://</a:t>
            </a:r>
            <a:r>
              <a:rPr lang="fr-FR" sz="2000" dirty="0" smtClean="0">
                <a:hlinkClick r:id="rId3"/>
              </a:rPr>
              <a:t>opencourses.uoa.gr/courses/ARCH9</a:t>
            </a:r>
            <a:r>
              <a:rPr lang="fr-FR" sz="2000" dirty="0" smtClean="0"/>
              <a:t>  </a:t>
            </a:r>
            <a:endParaRPr lang="el-GR" sz="2000" dirty="0" smtClean="0"/>
          </a:p>
          <a:p>
            <a:pPr marL="0" indent="0">
              <a:buNone/>
            </a:pPr>
            <a:endParaRPr lang="el-GR" sz="2000" dirty="0"/>
          </a:p>
          <a:p>
            <a:endParaRPr lang="el-GR" sz="2000" dirty="0"/>
          </a:p>
        </p:txBody>
      </p:sp>
    </p:spTree>
    <p:extLst>
      <p:ext uri="{BB962C8B-B14F-4D97-AF65-F5344CB8AC3E}">
        <p14:creationId xmlns:p14="http://schemas.microsoft.com/office/powerpoint/2010/main" val="20018016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107504" y="764704"/>
            <a:ext cx="8928992" cy="1440159"/>
          </a:xfrm>
        </p:spPr>
        <p:txBody>
          <a:bodyPr>
            <a:noAutofit/>
          </a:bodyPr>
          <a:lstStyle/>
          <a:p>
            <a:pPr marL="0" indent="0">
              <a:buNone/>
            </a:pPr>
            <a:r>
              <a:rPr lang="el-GR" sz="2000" dirty="0" smtClean="0"/>
              <a:t>Το </a:t>
            </a:r>
            <a:r>
              <a:rPr lang="el-GR" sz="20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solidFill>
                  <a:prstClr val="black"/>
                </a:solidFill>
              </a:rPr>
              <a:t>[1] http://creativecommons.org/licenses/by-nc-sa/4.0/ </a:t>
            </a:r>
            <a:endParaRPr lang="en-US" smtClean="0">
              <a:solidFill>
                <a:prstClr val="black"/>
              </a:solidFill>
            </a:endParaRPr>
          </a:p>
          <a:p>
            <a:endParaRPr lang="el-GR" dirty="0">
              <a:solidFill>
                <a:prstClr val="black"/>
              </a:solidFill>
            </a:endParaRPr>
          </a:p>
          <a:p>
            <a:r>
              <a:rPr lang="el-GR" dirty="0">
                <a:solidFill>
                  <a:prstClr val="black"/>
                </a:solidFill>
              </a:rPr>
              <a:t>Ως </a:t>
            </a:r>
            <a:r>
              <a:rPr lang="el-GR" b="1" dirty="0">
                <a:solidFill>
                  <a:prstClr val="black"/>
                </a:solidFill>
              </a:rPr>
              <a:t>Μη Εμπορική</a:t>
            </a:r>
            <a:r>
              <a:rPr lang="el-GR" dirty="0">
                <a:solidFill>
                  <a:prstClr val="black"/>
                </a:solidFill>
              </a:rPr>
              <a:t> ορίζεται η χρήση:</a:t>
            </a:r>
          </a:p>
          <a:p>
            <a:pPr marL="342900" indent="-342900">
              <a:buFont typeface="Arial" panose="020B0604020202020204" pitchFamily="34" charset="0"/>
              <a:buChar char="•"/>
            </a:pPr>
            <a:r>
              <a:rPr lang="el-GR" dirty="0">
                <a:solidFill>
                  <a:prstClr val="black"/>
                </a:solidFill>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rPr>
              <a:t>αδειοδόχο</a:t>
            </a:r>
            <a:endParaRPr lang="el-GR" dirty="0">
              <a:solidFill>
                <a:prstClr val="black"/>
              </a:solidFill>
            </a:endParaRP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pPr>
            <a:r>
              <a:rPr lang="el-GR" dirty="0">
                <a:solidFill>
                  <a:prstClr val="black"/>
                </a:solidFill>
              </a:rPr>
              <a:t>που</a:t>
            </a:r>
            <a:r>
              <a:rPr lang="en-GB" dirty="0">
                <a:solidFill>
                  <a:prstClr val="black"/>
                </a:solidFill>
              </a:rPr>
              <a:t> </a:t>
            </a:r>
            <a:r>
              <a:rPr lang="el-GR" dirty="0">
                <a:solidFill>
                  <a:prstClr val="black"/>
                </a:solidFill>
              </a:rPr>
              <a:t>δεν προσπορίζει στο διανομέα του έργου και</a:t>
            </a:r>
            <a:r>
              <a:rPr lang="en-GB" dirty="0">
                <a:solidFill>
                  <a:prstClr val="black"/>
                </a:solidFill>
              </a:rPr>
              <a:t> </a:t>
            </a:r>
            <a:r>
              <a:rPr lang="el-GR" dirty="0" err="1">
                <a:solidFill>
                  <a:prstClr val="black"/>
                </a:solidFill>
              </a:rPr>
              <a:t>αδειοδόχο</a:t>
            </a:r>
            <a:r>
              <a:rPr lang="en-GB" dirty="0">
                <a:solidFill>
                  <a:prstClr val="black"/>
                </a:solidFill>
              </a:rPr>
              <a:t> </a:t>
            </a:r>
            <a:r>
              <a:rPr lang="el-GR" dirty="0">
                <a:solidFill>
                  <a:prstClr val="black"/>
                </a:solidFill>
              </a:rPr>
              <a:t>έμμεσο οικονομικό όφελος (π.χ. διαφημίσεις) από την προβολή του έργου σε διαδικτυακό </a:t>
            </a:r>
            <a:r>
              <a:rPr lang="el-GR" dirty="0" smtClean="0">
                <a:solidFill>
                  <a:prstClr val="black"/>
                </a:solidFill>
              </a:rPr>
              <a:t>τόπο</a:t>
            </a:r>
            <a:endParaRPr lang="en-US" dirty="0" smtClean="0">
              <a:solidFill>
                <a:prstClr val="black"/>
              </a:solidFill>
            </a:endParaRPr>
          </a:p>
          <a:p>
            <a:pPr marL="342900" indent="-342900">
              <a:buFont typeface="Arial" panose="020B0604020202020204" pitchFamily="34" charset="0"/>
              <a:buChar char="•"/>
            </a:pPr>
            <a:endParaRPr lang="el-GR" dirty="0">
              <a:solidFill>
                <a:prstClr val="black"/>
              </a:solidFill>
            </a:endParaRPr>
          </a:p>
          <a:p>
            <a:r>
              <a:rPr lang="el-GR" dirty="0" smtClean="0">
                <a:solidFill>
                  <a:prstClr val="black"/>
                </a:solidFill>
              </a:rPr>
              <a:t>Ο </a:t>
            </a:r>
            <a:r>
              <a:rPr lang="el-GR" dirty="0">
                <a:solidFill>
                  <a:prstClr val="black"/>
                </a:solidFill>
              </a:rPr>
              <a:t>δικαιούχος μπορεί να παρέχει στον </a:t>
            </a:r>
            <a:r>
              <a:rPr lang="el-GR" dirty="0" err="1">
                <a:solidFill>
                  <a:prstClr val="black"/>
                </a:solidFill>
              </a:rPr>
              <a:t>αδειοδόχο</a:t>
            </a:r>
            <a:r>
              <a:rPr lang="el-GR" dirty="0">
                <a:solidFill>
                  <a:prstClr val="black"/>
                </a:solidFill>
              </a:rPr>
              <a:t> ξεχωριστή άδεια να χρησιμοποιεί το έργο για εμπορική χρήση, εφόσον αυτό του ζητηθεί</a:t>
            </a:r>
            <a:r>
              <a:rPr lang="el-GR" dirty="0" smtClean="0">
                <a:solidFill>
                  <a:prstClr val="black"/>
                </a:solidFill>
              </a:rPr>
              <a:t>.</a:t>
            </a:r>
            <a:endParaRPr lang="el-GR" dirty="0">
              <a:solidFill>
                <a:prstClr val="black"/>
              </a:solidFill>
            </a:endParaRPr>
          </a:p>
        </p:txBody>
      </p:sp>
    </p:spTree>
    <p:extLst>
      <p:ext uri="{BB962C8B-B14F-4D97-AF65-F5344CB8AC3E}">
        <p14:creationId xmlns:p14="http://schemas.microsoft.com/office/powerpoint/2010/main" val="229907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98919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r>
              <a:rPr lang="en-US" dirty="0" smtClean="0"/>
              <a:t> (1/2)</a:t>
            </a:r>
            <a:endParaRPr lang="el-GR" dirty="0"/>
          </a:p>
        </p:txBody>
      </p:sp>
      <p:sp>
        <p:nvSpPr>
          <p:cNvPr id="3" name="Content Placeholder 2"/>
          <p:cNvSpPr>
            <a:spLocks noGrp="1"/>
          </p:cNvSpPr>
          <p:nvPr>
            <p:ph idx="1"/>
          </p:nvPr>
        </p:nvSpPr>
        <p:spPr>
          <a:xfrm>
            <a:off x="179512" y="1340768"/>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Εικόνες/Σχήματα/Διαγράμματα</a:t>
            </a:r>
            <a:r>
              <a:rPr lang="en-US" sz="2000" b="1" dirty="0" smtClean="0"/>
              <a:t>/</a:t>
            </a:r>
            <a:r>
              <a:rPr lang="el-GR" sz="2000" b="1" dirty="0" smtClean="0"/>
              <a:t>Φωτογραφίες</a:t>
            </a:r>
          </a:p>
          <a:p>
            <a:pPr marL="0" indent="0">
              <a:buNone/>
            </a:pPr>
            <a:r>
              <a:rPr lang="el-GR" sz="2000" b="1" dirty="0" smtClean="0"/>
              <a:t>Εικόνα 1: </a:t>
            </a:r>
            <a:r>
              <a:rPr lang="el-GR" sz="2000" dirty="0" smtClean="0"/>
              <a:t>Κωνσταντίνος </a:t>
            </a:r>
            <a:r>
              <a:rPr lang="el-GR" sz="2000" dirty="0" err="1" smtClean="0"/>
              <a:t>Παπαρρηγόπουλος</a:t>
            </a:r>
            <a:r>
              <a:rPr lang="el-GR" sz="2000" dirty="0" smtClean="0"/>
              <a:t> (</a:t>
            </a:r>
            <a:r>
              <a:rPr lang="el-GR" sz="2000" dirty="0"/>
              <a:t>Κωνσταντινούπολη</a:t>
            </a:r>
            <a:r>
              <a:rPr lang="el-GR" sz="2000" dirty="0" smtClean="0"/>
              <a:t>, 1815-1891 </a:t>
            </a:r>
            <a:r>
              <a:rPr lang="el-GR" sz="2000" dirty="0"/>
              <a:t>Αθήνα</a:t>
            </a:r>
            <a:r>
              <a:rPr lang="el-GR" sz="2000" dirty="0" smtClean="0"/>
              <a:t>)</a:t>
            </a:r>
            <a:r>
              <a:rPr lang="en-US" sz="2000" dirty="0" smtClean="0"/>
              <a:t>. </a:t>
            </a:r>
            <a:r>
              <a:rPr lang="fr-FR" sz="2000" dirty="0" smtClean="0">
                <a:hlinkClick r:id="rId3"/>
              </a:rPr>
              <a:t>http</a:t>
            </a:r>
            <a:r>
              <a:rPr lang="fr-FR" sz="2000" dirty="0">
                <a:hlinkClick r:id="rId3"/>
              </a:rPr>
              <a:t>://</a:t>
            </a:r>
            <a:r>
              <a:rPr lang="fr-FR" sz="2000" dirty="0" smtClean="0">
                <a:hlinkClick r:id="rId3"/>
              </a:rPr>
              <a:t>www.nationalgeographic.gr/iee/bio</a:t>
            </a:r>
            <a:endParaRPr lang="el-GR" sz="2000" dirty="0" smtClean="0"/>
          </a:p>
        </p:txBody>
      </p:sp>
    </p:spTree>
    <p:extLst>
      <p:ext uri="{BB962C8B-B14F-4D97-AF65-F5344CB8AC3E}">
        <p14:creationId xmlns:p14="http://schemas.microsoft.com/office/powerpoint/2010/main" val="374829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1143000"/>
          </a:xfrm>
        </p:spPr>
        <p:txBody>
          <a:bodyPr>
            <a:noAutofit/>
          </a:bodyPr>
          <a:lstStyle/>
          <a:p>
            <a:r>
              <a:rPr lang="el-GR" dirty="0"/>
              <a:t>Σημείωμα Χρήσης Έργων </a:t>
            </a:r>
            <a:r>
              <a:rPr lang="el-GR" dirty="0" smtClean="0"/>
              <a:t>Τρίτων</a:t>
            </a:r>
            <a:r>
              <a:rPr lang="en-US" dirty="0" smtClean="0"/>
              <a:t> (2/2)</a:t>
            </a:r>
            <a:r>
              <a:rPr lang="el-GR" dirty="0" smtClean="0"/>
              <a:t> </a:t>
            </a:r>
            <a:endParaRPr lang="el-GR" dirty="0"/>
          </a:p>
        </p:txBody>
      </p:sp>
      <p:sp>
        <p:nvSpPr>
          <p:cNvPr id="3" name="Content Placeholder 2"/>
          <p:cNvSpPr>
            <a:spLocks noGrp="1"/>
          </p:cNvSpPr>
          <p:nvPr>
            <p:ph idx="1"/>
          </p:nvPr>
        </p:nvSpPr>
        <p:spPr>
          <a:xfrm>
            <a:off x="179512" y="1556792"/>
            <a:ext cx="8712968" cy="4525963"/>
          </a:xfrm>
        </p:spPr>
        <p:txBody>
          <a:bodyPr>
            <a:norm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b="1" dirty="0" smtClean="0"/>
              <a:t>Πίνακες</a:t>
            </a:r>
            <a:endParaRPr lang="el-GR" sz="2000" b="1" dirty="0" smtClean="0"/>
          </a:p>
        </p:txBody>
      </p:sp>
    </p:spTree>
    <p:extLst>
      <p:ext uri="{BB962C8B-B14F-4D97-AF65-F5344CB8AC3E}">
        <p14:creationId xmlns:p14="http://schemas.microsoft.com/office/powerpoint/2010/main" val="2171041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Αμοιβαιότητες και </a:t>
            </a:r>
            <a:r>
              <a:rPr lang="el-GR" dirty="0" smtClean="0"/>
              <a:t>διαφορές 1</a:t>
            </a:r>
            <a:endParaRPr lang="el-GR" dirty="0"/>
          </a:p>
        </p:txBody>
      </p:sp>
      <p:sp>
        <p:nvSpPr>
          <p:cNvPr id="3" name="Content Placeholder 2"/>
          <p:cNvSpPr>
            <a:spLocks noGrp="1"/>
          </p:cNvSpPr>
          <p:nvPr>
            <p:ph idx="1"/>
          </p:nvPr>
        </p:nvSpPr>
        <p:spPr/>
        <p:txBody>
          <a:bodyPr>
            <a:normAutofit/>
          </a:bodyPr>
          <a:lstStyle/>
          <a:p>
            <a:pPr marL="0">
              <a:lnSpc>
                <a:spcPct val="120000"/>
              </a:lnSpc>
            </a:pPr>
            <a:r>
              <a:rPr lang="el-GR" sz="2400" dirty="0"/>
              <a:t>Το έθνος ενδιαφέρεται περισσότερο στην παραγωγή ιδεολογίας (εθνική συνοχή, εθνική υπερηφάνεια, ενίσχυση εθνικής ταυτότητας), η ιστοριογραφία ενδιαφέρεται για την παραγωγή γνώσης για το παρελθόν.  </a:t>
            </a:r>
          </a:p>
          <a:p>
            <a:pPr marL="0">
              <a:lnSpc>
                <a:spcPct val="120000"/>
              </a:lnSpc>
            </a:pPr>
            <a:r>
              <a:rPr lang="el-GR" sz="2400" dirty="0"/>
              <a:t>Η ιστοριογραφία στη διάρκεια της διαδρομής της καθορίστηκε από τις προτεραιότητες και τις ανάγκες του έθνους και στήριξε την εθνική ιδεολογία. Από την </a:t>
            </a:r>
            <a:r>
              <a:rPr lang="el-GR" sz="2400" dirty="0" smtClean="0"/>
              <a:t>άλλη, όμως, </a:t>
            </a:r>
            <a:r>
              <a:rPr lang="el-GR" sz="2400" dirty="0"/>
              <a:t>το έθνος ενσωμάτωσε τα πορίσματα της ιστορικής έρευνας κάνοντας πιο ανοιχτή την έννοια της εθνικής ταυτότητας.</a:t>
            </a:r>
          </a:p>
          <a:p>
            <a:pPr marL="0"/>
            <a:endParaRPr lang="el-GR" sz="2800" dirty="0"/>
          </a:p>
        </p:txBody>
      </p:sp>
    </p:spTree>
    <p:extLst>
      <p:ext uri="{BB962C8B-B14F-4D97-AF65-F5344CB8AC3E}">
        <p14:creationId xmlns:p14="http://schemas.microsoft.com/office/powerpoint/2010/main" val="4273207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l-GR" dirty="0"/>
              <a:t>Αμοιβαιότητες και </a:t>
            </a:r>
            <a:r>
              <a:rPr lang="el-GR" dirty="0" smtClean="0"/>
              <a:t>διαφορές 2</a:t>
            </a:r>
            <a:endParaRPr lang="el-GR" dirty="0"/>
          </a:p>
        </p:txBody>
      </p:sp>
      <p:sp>
        <p:nvSpPr>
          <p:cNvPr id="3" name="Content Placeholder 2"/>
          <p:cNvSpPr>
            <a:spLocks noGrp="1"/>
          </p:cNvSpPr>
          <p:nvPr>
            <p:ph idx="1"/>
          </p:nvPr>
        </p:nvSpPr>
        <p:spPr/>
        <p:txBody>
          <a:bodyPr>
            <a:normAutofit/>
          </a:bodyPr>
          <a:lstStyle/>
          <a:p>
            <a:pPr marL="0">
              <a:lnSpc>
                <a:spcPct val="110000"/>
              </a:lnSpc>
            </a:pPr>
            <a:r>
              <a:rPr lang="el-GR" sz="2400" dirty="0"/>
              <a:t>Βασική στιγμή στη σύμπτωση ανάμεσα στην ιστορία και στην εθνική ιδεολογία ήταν ο γερμανικός ιστορισμός του 19ου αιώνα. Το ζεύγμα αυτό διαδόθηκε και στις άλλες χώρες. Έτσι η δημιουργία της εθνικής ιδεολογίας στηρίχτηκε σε μεγάλα ιστορικά έργα, ιστορίες έθνους. Ενιαία αφηγήματα με πρωταγωνιστή το «λαό» ή το «πνεύμα του λαού». Προσωποποίηση του έθνους. </a:t>
            </a:r>
          </a:p>
          <a:p>
            <a:pPr marL="0">
              <a:lnSpc>
                <a:spcPct val="110000"/>
              </a:lnSpc>
            </a:pPr>
            <a:r>
              <a:rPr lang="el-GR" sz="2400" dirty="0"/>
              <a:t>Η έννοια του «εθνικού ιστορικού». </a:t>
            </a:r>
          </a:p>
          <a:p>
            <a:pPr marL="0"/>
            <a:endParaRPr lang="el-GR" sz="2800" dirty="0"/>
          </a:p>
        </p:txBody>
      </p:sp>
    </p:spTree>
    <p:extLst>
      <p:ext uri="{BB962C8B-B14F-4D97-AF65-F5344CB8AC3E}">
        <p14:creationId xmlns:p14="http://schemas.microsoft.com/office/powerpoint/2010/main" val="703597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Πώς συμβάλλουν οι ιστορικοί στη δημιουργία  </a:t>
            </a:r>
            <a:r>
              <a:rPr lang="el-GR" dirty="0" smtClean="0"/>
              <a:t>έθνους;</a:t>
            </a:r>
            <a:endParaRPr lang="el-GR" dirty="0"/>
          </a:p>
        </p:txBody>
      </p:sp>
      <p:sp>
        <p:nvSpPr>
          <p:cNvPr id="3" name="Content Placeholder 2"/>
          <p:cNvSpPr>
            <a:spLocks noGrp="1"/>
          </p:cNvSpPr>
          <p:nvPr>
            <p:ph idx="1"/>
          </p:nvPr>
        </p:nvSpPr>
        <p:spPr>
          <a:xfrm>
            <a:off x="464156" y="1711349"/>
            <a:ext cx="8229600" cy="4525963"/>
          </a:xfrm>
        </p:spPr>
        <p:txBody>
          <a:bodyPr>
            <a:normAutofit/>
          </a:bodyPr>
          <a:lstStyle/>
          <a:p>
            <a:pPr marL="0">
              <a:lnSpc>
                <a:spcPct val="110000"/>
              </a:lnSpc>
            </a:pPr>
            <a:r>
              <a:rPr lang="el-GR" sz="2400" dirty="0"/>
              <a:t>Ανακάλυψαν το παρελθόν των εθνών, ή μάλλον </a:t>
            </a:r>
            <a:r>
              <a:rPr lang="el-GR" sz="2400" dirty="0" err="1"/>
              <a:t>ανασημασιοδότησαν</a:t>
            </a:r>
            <a:r>
              <a:rPr lang="el-GR" sz="2400" dirty="0"/>
              <a:t> το παρελθόν και μέσα από μια διαδικασία επιλογών (ενσωματώσεων και αποκλεισμών) και το μετέτρεψαν σε εθνικό παρελθόν. </a:t>
            </a:r>
          </a:p>
          <a:p>
            <a:pPr marL="0">
              <a:lnSpc>
                <a:spcPct val="110000"/>
              </a:lnSpc>
            </a:pPr>
            <a:r>
              <a:rPr lang="el-GR" sz="2400" dirty="0"/>
              <a:t>Συγκρότησαν συνέχειες με άξονα το έθνος. Απέσπασαν τον εθνικό χρόνο από τις εσχατολογικές του συνιστώσες και τον </a:t>
            </a:r>
            <a:r>
              <a:rPr lang="el-GR" sz="2400" dirty="0" err="1"/>
              <a:t>εκκοσμίκευσαν</a:t>
            </a:r>
            <a:r>
              <a:rPr lang="el-GR" sz="2400" dirty="0"/>
              <a:t>. </a:t>
            </a:r>
          </a:p>
          <a:p>
            <a:pPr marL="0">
              <a:lnSpc>
                <a:spcPct val="110000"/>
              </a:lnSpc>
            </a:pPr>
            <a:r>
              <a:rPr lang="el-GR" sz="2400" dirty="0"/>
              <a:t>Δημιούργησαν μια κλασική εποχή, ένα χρυσό παρελθόν, μια εποχή πτώσης, και μια εποχή αναβίωσης (Παλιγγενεσία, </a:t>
            </a:r>
            <a:r>
              <a:rPr lang="el-GR" sz="2400" dirty="0" err="1"/>
              <a:t>Risorgimento</a:t>
            </a:r>
            <a:r>
              <a:rPr lang="el-GR" sz="2400" dirty="0"/>
              <a:t>, κλπ</a:t>
            </a:r>
            <a:r>
              <a:rPr lang="el-GR" sz="2400" dirty="0" smtClean="0"/>
              <a:t>.). </a:t>
            </a:r>
            <a:endParaRPr lang="el-GR" sz="2400" dirty="0"/>
          </a:p>
        </p:txBody>
      </p:sp>
    </p:spTree>
    <p:extLst>
      <p:ext uri="{BB962C8B-B14F-4D97-AF65-F5344CB8AC3E}">
        <p14:creationId xmlns:p14="http://schemas.microsoft.com/office/powerpoint/2010/main" val="627899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Η </a:t>
            </a:r>
            <a:r>
              <a:rPr lang="el-GR" dirty="0" smtClean="0"/>
              <a:t>«</a:t>
            </a:r>
            <a:r>
              <a:rPr lang="el-GR" dirty="0" err="1" smtClean="0"/>
              <a:t>εθνοποίηση</a:t>
            </a:r>
            <a:r>
              <a:rPr lang="el-GR" dirty="0" smtClean="0"/>
              <a:t>» των </a:t>
            </a:r>
            <a:r>
              <a:rPr lang="el-GR" dirty="0"/>
              <a:t>μαζών</a:t>
            </a:r>
          </a:p>
        </p:txBody>
      </p:sp>
      <p:sp>
        <p:nvSpPr>
          <p:cNvPr id="3" name="Content Placeholder 2"/>
          <p:cNvSpPr>
            <a:spLocks noGrp="1"/>
          </p:cNvSpPr>
          <p:nvPr>
            <p:ph idx="1"/>
          </p:nvPr>
        </p:nvSpPr>
        <p:spPr/>
        <p:txBody>
          <a:bodyPr>
            <a:normAutofit/>
          </a:bodyPr>
          <a:lstStyle/>
          <a:p>
            <a:pPr marL="0">
              <a:lnSpc>
                <a:spcPct val="120000"/>
              </a:lnSpc>
            </a:pPr>
            <a:r>
              <a:rPr lang="el-GR" sz="2400" dirty="0"/>
              <a:t>Η ιστορία ως βασικός </a:t>
            </a:r>
            <a:r>
              <a:rPr lang="el-GR" sz="2400" dirty="0" err="1"/>
              <a:t>συνελεστής</a:t>
            </a:r>
            <a:r>
              <a:rPr lang="el-GR" sz="2400" dirty="0"/>
              <a:t> της «</a:t>
            </a:r>
            <a:r>
              <a:rPr lang="el-GR" sz="2400" dirty="0" err="1"/>
              <a:t>εθνοποίησης</a:t>
            </a:r>
            <a:r>
              <a:rPr lang="el-GR" sz="2400" dirty="0"/>
              <a:t> των μαζών» (G. </a:t>
            </a:r>
            <a:r>
              <a:rPr lang="el-GR" sz="2400" dirty="0" err="1"/>
              <a:t>Mosse</a:t>
            </a:r>
            <a:r>
              <a:rPr lang="el-GR" sz="2400" dirty="0"/>
              <a:t>).  </a:t>
            </a:r>
          </a:p>
          <a:p>
            <a:pPr marL="0">
              <a:lnSpc>
                <a:spcPct val="120000"/>
              </a:lnSpc>
            </a:pPr>
            <a:r>
              <a:rPr lang="el-GR" sz="2400" dirty="0"/>
              <a:t>Η μετατροπή των πολιτισμικών κ.α. χαρακτηριστικών (γλώσσα, θρησκεία, τρόπος ζωής, έδαφος κλπ.) σε χαρακτηριστικά εθνικά. Δηλαδή η ‘πολιτικοποίησή’ τους, έτσι ώστε να δημιουργείται μια συνείδηση εθνικού </a:t>
            </a:r>
            <a:r>
              <a:rPr lang="el-GR" sz="2400" dirty="0" err="1"/>
              <a:t>συνανήκειν</a:t>
            </a:r>
            <a:r>
              <a:rPr lang="el-GR" sz="2400" dirty="0"/>
              <a:t>, πολιτικής αυτονομίας του έθνους, σύμπτωσης έθνους και κράτους, εθνικοποίησης του κράτους </a:t>
            </a:r>
            <a:r>
              <a:rPr lang="el-GR" sz="2400" dirty="0" smtClean="0"/>
              <a:t>κ.λπ</a:t>
            </a:r>
            <a:r>
              <a:rPr lang="el-GR" sz="2400" dirty="0"/>
              <a:t>. </a:t>
            </a:r>
          </a:p>
          <a:p>
            <a:pPr marL="0">
              <a:lnSpc>
                <a:spcPct val="120000"/>
              </a:lnSpc>
            </a:pPr>
            <a:r>
              <a:rPr lang="el-GR" sz="2400" dirty="0"/>
              <a:t>Εκπαίδευση, μνημεία, τελετουργίες, δημόσιος </a:t>
            </a:r>
            <a:r>
              <a:rPr lang="el-GR" sz="2400" dirty="0" smtClean="0"/>
              <a:t>λόγος.</a:t>
            </a:r>
            <a:endParaRPr lang="el-GR" sz="2400" dirty="0"/>
          </a:p>
          <a:p>
            <a:pPr marL="0"/>
            <a:endParaRPr lang="el-GR" sz="2400" dirty="0"/>
          </a:p>
        </p:txBody>
      </p:sp>
    </p:spTree>
    <p:extLst>
      <p:ext uri="{BB962C8B-B14F-4D97-AF65-F5344CB8AC3E}">
        <p14:creationId xmlns:p14="http://schemas.microsoft.com/office/powerpoint/2010/main" val="1578160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6016" y="5031215"/>
            <a:ext cx="4040398" cy="1143000"/>
          </a:xfrm>
        </p:spPr>
        <p:txBody>
          <a:bodyPr>
            <a:normAutofit fontScale="90000"/>
          </a:bodyPr>
          <a:lstStyle/>
          <a:p>
            <a:pPr algn="l"/>
            <a:r>
              <a:rPr lang="el-GR" sz="2400" dirty="0">
                <a:solidFill>
                  <a:schemeClr val="tx1"/>
                </a:solidFill>
                <a:latin typeface="+mn-lt"/>
              </a:rPr>
              <a:t>Κωνσταντίνος </a:t>
            </a:r>
            <a:r>
              <a:rPr lang="el-GR" sz="2400" dirty="0" err="1">
                <a:solidFill>
                  <a:schemeClr val="tx1"/>
                </a:solidFill>
                <a:latin typeface="+mn-lt"/>
              </a:rPr>
              <a:t>Παπαρρηγόπουλος</a:t>
            </a:r>
            <a:r>
              <a:rPr lang="el-GR" sz="2400" dirty="0">
                <a:solidFill>
                  <a:schemeClr val="tx1"/>
                </a:solidFill>
                <a:latin typeface="+mn-lt"/>
              </a:rPr>
              <a:t/>
            </a:r>
            <a:br>
              <a:rPr lang="el-GR" sz="2400" dirty="0">
                <a:solidFill>
                  <a:schemeClr val="tx1"/>
                </a:solidFill>
                <a:latin typeface="+mn-lt"/>
              </a:rPr>
            </a:br>
            <a:r>
              <a:rPr lang="el-GR" sz="2400" dirty="0">
                <a:solidFill>
                  <a:schemeClr val="tx1"/>
                </a:solidFill>
                <a:latin typeface="+mn-lt"/>
              </a:rPr>
              <a:t>(</a:t>
            </a:r>
            <a:r>
              <a:rPr lang="el-GR" sz="2400" dirty="0" smtClean="0">
                <a:solidFill>
                  <a:schemeClr val="tx1"/>
                </a:solidFill>
                <a:latin typeface="+mn-lt"/>
              </a:rPr>
              <a:t>Κωνσταντινούπολη, 1815-1891 Αθήνα)</a:t>
            </a:r>
            <a:endParaRPr lang="el-GR" sz="2400" dirty="0">
              <a:solidFill>
                <a:schemeClr val="tx1"/>
              </a:solidFill>
              <a:latin typeface="+mn-lt"/>
            </a:endParaRPr>
          </a:p>
        </p:txBody>
      </p:sp>
      <p:sp>
        <p:nvSpPr>
          <p:cNvPr id="3" name="Content Placeholder 2"/>
          <p:cNvSpPr>
            <a:spLocks noGrp="1"/>
          </p:cNvSpPr>
          <p:nvPr>
            <p:ph idx="1"/>
          </p:nvPr>
        </p:nvSpPr>
        <p:spPr>
          <a:xfrm>
            <a:off x="608172" y="1233462"/>
            <a:ext cx="4179852" cy="3888432"/>
          </a:xfrm>
        </p:spPr>
        <p:txBody>
          <a:bodyPr>
            <a:normAutofit fontScale="77500" lnSpcReduction="20000"/>
          </a:bodyPr>
          <a:lstStyle/>
          <a:p>
            <a:pPr marL="0">
              <a:lnSpc>
                <a:spcPct val="110000"/>
              </a:lnSpc>
            </a:pPr>
            <a:r>
              <a:rPr lang="el-GR" sz="3100" dirty="0"/>
              <a:t>«Ιστορία του Ελληνικού Έθνους»  </a:t>
            </a:r>
            <a:r>
              <a:rPr lang="el-GR" sz="3100" dirty="0" smtClean="0"/>
              <a:t>1860-1876.</a:t>
            </a:r>
            <a:endParaRPr lang="el-GR" sz="3100" dirty="0"/>
          </a:p>
          <a:p>
            <a:pPr marL="0">
              <a:lnSpc>
                <a:spcPct val="110000"/>
              </a:lnSpc>
            </a:pPr>
            <a:r>
              <a:rPr lang="el-GR" sz="3100" dirty="0"/>
              <a:t>Συνέχεια, Πολιτισμός, </a:t>
            </a:r>
            <a:r>
              <a:rPr lang="el-GR" sz="3100" dirty="0" smtClean="0"/>
              <a:t>Ταυτότητα.</a:t>
            </a:r>
            <a:endParaRPr lang="el-GR" sz="3100" dirty="0"/>
          </a:p>
          <a:p>
            <a:pPr marL="0">
              <a:lnSpc>
                <a:spcPct val="110000"/>
              </a:lnSpc>
            </a:pPr>
            <a:r>
              <a:rPr lang="el-GR" sz="3100" dirty="0"/>
              <a:t>Αρχαιότητα-Βυζάντιο-Νέος </a:t>
            </a:r>
            <a:r>
              <a:rPr lang="el-GR" sz="3100" dirty="0" smtClean="0"/>
              <a:t>Ελληνισμός.</a:t>
            </a:r>
            <a:endParaRPr lang="el-GR" sz="3100" dirty="0"/>
          </a:p>
          <a:p>
            <a:pPr marL="0">
              <a:lnSpc>
                <a:spcPct val="110000"/>
              </a:lnSpc>
            </a:pPr>
            <a:r>
              <a:rPr lang="el-GR" sz="3100" dirty="0"/>
              <a:t>Ζαμπέλιος, </a:t>
            </a:r>
            <a:r>
              <a:rPr lang="el-GR" sz="3100" dirty="0" err="1" smtClean="0"/>
              <a:t>Φαλμεράϋερ</a:t>
            </a:r>
            <a:r>
              <a:rPr lang="el-GR" sz="3100" dirty="0"/>
              <a:t>, </a:t>
            </a:r>
            <a:r>
              <a:rPr lang="el-GR" sz="3100" dirty="0" smtClean="0"/>
              <a:t>Λάμπρος.</a:t>
            </a:r>
            <a:endParaRPr lang="el-GR" sz="3100" dirty="0"/>
          </a:p>
          <a:p>
            <a:pPr marL="0">
              <a:lnSpc>
                <a:spcPct val="110000"/>
              </a:lnSpc>
            </a:pPr>
            <a:r>
              <a:rPr lang="el-GR" sz="3100" dirty="0"/>
              <a:t>Κ</a:t>
            </a:r>
            <a:r>
              <a:rPr lang="el-GR" sz="3100" dirty="0" smtClean="0"/>
              <a:t>. Θ. Δημαράς</a:t>
            </a:r>
            <a:r>
              <a:rPr lang="el-GR" sz="3100" dirty="0"/>
              <a:t>: </a:t>
            </a:r>
            <a:r>
              <a:rPr lang="el-GR" sz="3100" dirty="0" smtClean="0"/>
              <a:t>Βιογραφία.</a:t>
            </a:r>
            <a:endParaRPr lang="el-GR" sz="3100" dirty="0"/>
          </a:p>
          <a:p>
            <a:pPr marL="0"/>
            <a:endParaRPr lang="el-GR" dirty="0"/>
          </a:p>
        </p:txBody>
      </p:sp>
      <p:pic>
        <p:nvPicPr>
          <p:cNvPr id="4" name="Εικόνα 3"/>
          <p:cNvPicPr>
            <a:picLocks noChangeAspect="1"/>
          </p:cNvPicPr>
          <p:nvPr/>
        </p:nvPicPr>
        <p:blipFill>
          <a:blip r:embed="rId3"/>
          <a:stretch>
            <a:fillRect/>
          </a:stretch>
        </p:blipFill>
        <p:spPr>
          <a:xfrm>
            <a:off x="5724128" y="1195637"/>
            <a:ext cx="1949770" cy="3805883"/>
          </a:xfrm>
          <a:prstGeom prst="rect">
            <a:avLst/>
          </a:prstGeom>
          <a:ln>
            <a:solidFill>
              <a:schemeClr val="tx1"/>
            </a:solidFill>
          </a:ln>
        </p:spPr>
      </p:pic>
      <p:sp>
        <p:nvSpPr>
          <p:cNvPr id="5" name="Θέση κειμένου 1"/>
          <p:cNvSpPr txBox="1">
            <a:spLocks/>
          </p:cNvSpPr>
          <p:nvPr/>
        </p:nvSpPr>
        <p:spPr>
          <a:xfrm>
            <a:off x="5940152" y="657398"/>
            <a:ext cx="1584176" cy="576064"/>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2800" dirty="0" smtClean="0"/>
              <a:t>Εικόνα</a:t>
            </a:r>
            <a:r>
              <a:rPr lang="en-US" sz="2800" dirty="0" smtClean="0"/>
              <a:t> 1.</a:t>
            </a:r>
            <a:endParaRPr lang="el-GR" sz="2800" dirty="0"/>
          </a:p>
          <a:p>
            <a:pPr marL="0" indent="0">
              <a:buNone/>
            </a:pPr>
            <a:endParaRPr lang="el-GR" sz="2800" dirty="0"/>
          </a:p>
        </p:txBody>
      </p:sp>
    </p:spTree>
    <p:extLst>
      <p:ext uri="{BB962C8B-B14F-4D97-AF65-F5344CB8AC3E}">
        <p14:creationId xmlns:p14="http://schemas.microsoft.com/office/powerpoint/2010/main" val="128229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Διάζευξη</a:t>
            </a:r>
            <a:endParaRPr lang="el-GR" dirty="0"/>
          </a:p>
        </p:txBody>
      </p:sp>
      <p:sp>
        <p:nvSpPr>
          <p:cNvPr id="3" name="Content Placeholder 2"/>
          <p:cNvSpPr>
            <a:spLocks noGrp="1"/>
          </p:cNvSpPr>
          <p:nvPr>
            <p:ph idx="1"/>
          </p:nvPr>
        </p:nvSpPr>
        <p:spPr/>
        <p:txBody>
          <a:bodyPr>
            <a:normAutofit/>
          </a:bodyPr>
          <a:lstStyle/>
          <a:p>
            <a:pPr marL="0"/>
            <a:r>
              <a:rPr lang="el-GR" sz="2400" dirty="0"/>
              <a:t>Η ιστορική επιστήμη δηλ. ενώ ξεκίνησε από το λίκνο του έθνους αναπτύχθηκε ως διεθνής επιστήμη. Από το τέλος του </a:t>
            </a:r>
            <a:r>
              <a:rPr lang="el-GR" sz="2400" dirty="0" smtClean="0"/>
              <a:t>Β΄Π. Π</a:t>
            </a:r>
            <a:r>
              <a:rPr lang="el-GR" sz="2400" dirty="0"/>
              <a:t>. άρχισε να αντιμετωπίζει τα </a:t>
            </a:r>
            <a:r>
              <a:rPr lang="el-GR" sz="2400" dirty="0" smtClean="0"/>
              <a:t>έθνη </a:t>
            </a:r>
            <a:r>
              <a:rPr lang="el-GR" sz="2400" dirty="0"/>
              <a:t>συγκριτικά, ως κοινωνικές οντότητες. Υιοθέτησε μια </a:t>
            </a:r>
            <a:r>
              <a:rPr lang="el-GR" sz="2400" dirty="0" err="1"/>
              <a:t>αποστασιοποιημένη</a:t>
            </a:r>
            <a:r>
              <a:rPr lang="el-GR" sz="2400" dirty="0"/>
              <a:t> ματιά, αναζήτησε στις εθνικές ιστορίες περισσότερο </a:t>
            </a:r>
            <a:r>
              <a:rPr lang="el-GR" sz="2400" dirty="0" smtClean="0"/>
              <a:t>κοινά </a:t>
            </a:r>
            <a:r>
              <a:rPr lang="el-GR" sz="2400" dirty="0"/>
              <a:t>χαρακτηριστικά και εξελίξεις, παρά ιδιαιτερότητες. </a:t>
            </a:r>
          </a:p>
        </p:txBody>
      </p:sp>
    </p:spTree>
    <p:extLst>
      <p:ext uri="{BB962C8B-B14F-4D97-AF65-F5344CB8AC3E}">
        <p14:creationId xmlns:p14="http://schemas.microsoft.com/office/powerpoint/2010/main" val="571710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Οι ιστορικοί ως κριτικοί της εθνικής ιδεολογίας </a:t>
            </a:r>
          </a:p>
        </p:txBody>
      </p:sp>
      <p:sp>
        <p:nvSpPr>
          <p:cNvPr id="3" name="Content Placeholder 2"/>
          <p:cNvSpPr>
            <a:spLocks noGrp="1"/>
          </p:cNvSpPr>
          <p:nvPr>
            <p:ph idx="1"/>
          </p:nvPr>
        </p:nvSpPr>
        <p:spPr>
          <a:xfrm>
            <a:off x="464156" y="1783357"/>
            <a:ext cx="8229600" cy="4525963"/>
          </a:xfrm>
        </p:spPr>
        <p:txBody>
          <a:bodyPr>
            <a:normAutofit/>
          </a:bodyPr>
          <a:lstStyle/>
          <a:p>
            <a:pPr marL="0">
              <a:lnSpc>
                <a:spcPct val="120000"/>
              </a:lnSpc>
            </a:pPr>
            <a:r>
              <a:rPr lang="el-GR" sz="2400" dirty="0"/>
              <a:t>Το πρόβλημα: Είναι τα έθνη νέα ή παλαιά; Φυσικές οντότητες ή κατασκευασμένες μέσα από την </a:t>
            </a:r>
            <a:r>
              <a:rPr lang="el-GR" sz="2400" dirty="0" err="1"/>
              <a:t>νεωτερικότητα</a:t>
            </a:r>
            <a:r>
              <a:rPr lang="el-GR" sz="2400" dirty="0"/>
              <a:t> σχέσεις; </a:t>
            </a:r>
          </a:p>
          <a:p>
            <a:pPr marL="0">
              <a:lnSpc>
                <a:spcPct val="120000"/>
              </a:lnSpc>
            </a:pPr>
            <a:r>
              <a:rPr lang="el-GR" sz="2400" dirty="0"/>
              <a:t>Προηγείται η εθνική ιδεολογία του έθνους; </a:t>
            </a:r>
            <a:r>
              <a:rPr lang="el-GR" sz="2400" dirty="0" err="1"/>
              <a:t>Ποιοί</a:t>
            </a:r>
            <a:r>
              <a:rPr lang="el-GR" sz="2400" dirty="0"/>
              <a:t> είναι οι φορείς της; </a:t>
            </a:r>
          </a:p>
          <a:p>
            <a:pPr marL="0">
              <a:lnSpc>
                <a:spcPct val="120000"/>
              </a:lnSpc>
            </a:pPr>
            <a:r>
              <a:rPr lang="el-GR" sz="2400" dirty="0"/>
              <a:t>Επηρεάζονται οι θεωρίες για το έθνος από το εθνικό περιβάλλον μέσα στο οποίο αναπτύσσονται; </a:t>
            </a:r>
          </a:p>
          <a:p>
            <a:pPr marL="0">
              <a:lnSpc>
                <a:spcPct val="120000"/>
              </a:lnSpc>
            </a:pPr>
            <a:r>
              <a:rPr lang="el-GR" sz="2400" dirty="0"/>
              <a:t>Πολλές απαντήσεις, συμπληρωματικές και αποκλίνουσες. </a:t>
            </a:r>
          </a:p>
          <a:p>
            <a:pPr marL="0"/>
            <a:endParaRPr lang="el-GR" sz="2400" dirty="0"/>
          </a:p>
        </p:txBody>
      </p:sp>
    </p:spTree>
    <p:extLst>
      <p:ext uri="{BB962C8B-B14F-4D97-AF65-F5344CB8AC3E}">
        <p14:creationId xmlns:p14="http://schemas.microsoft.com/office/powerpoint/2010/main" val="2187306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1665</TotalTime>
  <Words>1532</Words>
  <Application>Microsoft Office PowerPoint</Application>
  <PresentationFormat>On-screen Show (4:3)</PresentationFormat>
  <Paragraphs>145</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Θέμα του Office</vt:lpstr>
      <vt:lpstr>II29 Θεωρία της Ιστορίας</vt:lpstr>
      <vt:lpstr>To πρόβλημα: Αποσαφήνιση σχέσεων</vt:lpstr>
      <vt:lpstr>Αμοιβαιότητες και διαφορές 1</vt:lpstr>
      <vt:lpstr>Αμοιβαιότητες και διαφορές 2</vt:lpstr>
      <vt:lpstr>Πώς συμβάλλουν οι ιστορικοί στη δημιουργία  έθνους;</vt:lpstr>
      <vt:lpstr>Η «εθνοποίηση» των μαζών</vt:lpstr>
      <vt:lpstr>Κωνσταντίνος Παπαρρηγόπουλος (Κωνσταντινούπολη, 1815-1891 Αθήνα)</vt:lpstr>
      <vt:lpstr>Διάζευξη</vt:lpstr>
      <vt:lpstr>Οι ιστορικοί ως κριτικοί της εθνικής ιδεολογίας </vt:lpstr>
      <vt:lpstr>Επίσκεψις λέξεων, αρχή σοφίας</vt:lpstr>
      <vt:lpstr>Στάδια συγκρότησης μιας ιστορικής θεωρίας για το έθνος 1</vt:lpstr>
      <vt:lpstr>Στάδια συγκρότησης μιας ιστορικής θεωρίας για το έθνος 2</vt:lpstr>
      <vt:lpstr>Παράλληλη ορολογία</vt:lpstr>
      <vt:lpstr>Εθνικισμός στη Δυτική και  Ανατολική Ευρώπη</vt:lpstr>
      <vt:lpstr>Ποιοί ιστορικοί παράγοντες δημιούργησαν τα έθνη;</vt:lpstr>
      <vt:lpstr>Βιβλιογραφία</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(1/2)</vt:lpstr>
      <vt:lpstr>Σημείωμα Χρήσης Έργων Τρίτων (2/2)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ΕΞΑΡΧΟΥ</dc:creator>
  <cp:lastModifiedBy>Costas</cp:lastModifiedBy>
  <cp:revision>204</cp:revision>
  <dcterms:created xsi:type="dcterms:W3CDTF">2012-09-06T09:03:05Z</dcterms:created>
  <dcterms:modified xsi:type="dcterms:W3CDTF">2015-01-21T22:16:26Z</dcterms:modified>
</cp:coreProperties>
</file>