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3"/>
  </p:notesMasterIdLst>
  <p:sldIdLst>
    <p:sldId id="256" r:id="rId3"/>
    <p:sldId id="350" r:id="rId4"/>
    <p:sldId id="351" r:id="rId5"/>
    <p:sldId id="352" r:id="rId6"/>
    <p:sldId id="353" r:id="rId7"/>
    <p:sldId id="382" r:id="rId8"/>
    <p:sldId id="383" r:id="rId9"/>
    <p:sldId id="366" r:id="rId10"/>
    <p:sldId id="367" r:id="rId11"/>
    <p:sldId id="368" r:id="rId12"/>
    <p:sldId id="369" r:id="rId13"/>
    <p:sldId id="355" r:id="rId14"/>
    <p:sldId id="356" r:id="rId15"/>
    <p:sldId id="357" r:id="rId16"/>
    <p:sldId id="328" r:id="rId17"/>
    <p:sldId id="370" r:id="rId18"/>
    <p:sldId id="330" r:id="rId19"/>
    <p:sldId id="331" r:id="rId20"/>
    <p:sldId id="332" r:id="rId21"/>
    <p:sldId id="371" r:id="rId22"/>
    <p:sldId id="333" r:id="rId23"/>
    <p:sldId id="358" r:id="rId24"/>
    <p:sldId id="334" r:id="rId25"/>
    <p:sldId id="373" r:id="rId26"/>
    <p:sldId id="372" r:id="rId27"/>
    <p:sldId id="379" r:id="rId28"/>
    <p:sldId id="336" r:id="rId29"/>
    <p:sldId id="337" r:id="rId30"/>
    <p:sldId id="338" r:id="rId31"/>
    <p:sldId id="381" r:id="rId32"/>
    <p:sldId id="374" r:id="rId33"/>
    <p:sldId id="340" r:id="rId34"/>
    <p:sldId id="342" r:id="rId35"/>
    <p:sldId id="341" r:id="rId36"/>
    <p:sldId id="375" r:id="rId37"/>
    <p:sldId id="343" r:id="rId38"/>
    <p:sldId id="380" r:id="rId39"/>
    <p:sldId id="378" r:id="rId40"/>
    <p:sldId id="345" r:id="rId41"/>
    <p:sldId id="376" r:id="rId42"/>
    <p:sldId id="377" r:id="rId43"/>
    <p:sldId id="348" r:id="rId44"/>
    <p:sldId id="317" r:id="rId45"/>
    <p:sldId id="384" r:id="rId46"/>
    <p:sldId id="360" r:id="rId47"/>
    <p:sldId id="361" r:id="rId48"/>
    <p:sldId id="362" r:id="rId49"/>
    <p:sldId id="387" r:id="rId50"/>
    <p:sldId id="388" r:id="rId51"/>
    <p:sldId id="390" r:id="rId52"/>
  </p:sldIdLst>
  <p:sldSz cx="9144000" cy="6858000" type="screen4x3"/>
  <p:notesSz cx="6858000" cy="9144000"/>
  <p:custDataLst>
    <p:tags r:id="rId5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50"/>
            <p14:sldId id="351"/>
            <p14:sldId id="352"/>
            <p14:sldId id="353"/>
            <p14:sldId id="382"/>
            <p14:sldId id="383"/>
            <p14:sldId id="366"/>
            <p14:sldId id="367"/>
            <p14:sldId id="368"/>
            <p14:sldId id="369"/>
            <p14:sldId id="355"/>
            <p14:sldId id="356"/>
            <p14:sldId id="357"/>
            <p14:sldId id="328"/>
            <p14:sldId id="370"/>
            <p14:sldId id="330"/>
            <p14:sldId id="331"/>
            <p14:sldId id="332"/>
            <p14:sldId id="371"/>
            <p14:sldId id="333"/>
            <p14:sldId id="358"/>
            <p14:sldId id="334"/>
            <p14:sldId id="373"/>
            <p14:sldId id="372"/>
            <p14:sldId id="379"/>
            <p14:sldId id="336"/>
            <p14:sldId id="337"/>
            <p14:sldId id="338"/>
            <p14:sldId id="381"/>
            <p14:sldId id="374"/>
            <p14:sldId id="340"/>
            <p14:sldId id="342"/>
            <p14:sldId id="341"/>
            <p14:sldId id="375"/>
            <p14:sldId id="343"/>
            <p14:sldId id="380"/>
            <p14:sldId id="378"/>
            <p14:sldId id="345"/>
            <p14:sldId id="376"/>
            <p14:sldId id="377"/>
            <p14:sldId id="348"/>
            <p14:sldId id="317"/>
          </p14:sldIdLst>
        </p14:section>
        <p14:section name="Untitled Section" id="{0F1CB131-A6BD-43D0-B8D4-1F27CEF7A05E}">
          <p14:sldIdLst>
            <p14:sldId id="384"/>
            <p14:sldId id="360"/>
            <p14:sldId id="361"/>
            <p14:sldId id="362"/>
            <p14:sldId id="387"/>
            <p14:sldId id="388"/>
            <p14:sldId id="390"/>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16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29/9/2015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2783796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44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45</a:t>
            </a:fld>
            <a:endParaRPr lang="el-GR" altLang="el-GR"/>
          </a:p>
        </p:txBody>
      </p:sp>
    </p:spTree>
    <p:extLst>
      <p:ext uri="{BB962C8B-B14F-4D97-AF65-F5344CB8AC3E}">
        <p14:creationId xmlns:p14="http://schemas.microsoft.com/office/powerpoint/2010/main" val="44848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46</a:t>
            </a:fld>
            <a:endParaRPr lang="el-GR" altLang="el-GR"/>
          </a:p>
        </p:txBody>
      </p:sp>
    </p:spTree>
    <p:extLst>
      <p:ext uri="{BB962C8B-B14F-4D97-AF65-F5344CB8AC3E}">
        <p14:creationId xmlns:p14="http://schemas.microsoft.com/office/powerpoint/2010/main" val="1630173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47</a:t>
            </a:fld>
            <a:endParaRPr lang="el-GR" altLang="el-GR"/>
          </a:p>
        </p:txBody>
      </p:sp>
    </p:spTree>
    <p:extLst>
      <p:ext uri="{BB962C8B-B14F-4D97-AF65-F5344CB8AC3E}">
        <p14:creationId xmlns:p14="http://schemas.microsoft.com/office/powerpoint/2010/main" val="2448492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48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49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87099BD-426E-4E65-A658-0A34013F35B6}" type="slidenum">
              <a:rPr lang="el-GR" altLang="el-GR"/>
              <a:pPr/>
              <a:t>50</a:t>
            </a:fld>
            <a:endParaRPr lang="el-GR" altLang="el-GR"/>
          </a:p>
        </p:txBody>
      </p:sp>
    </p:spTree>
    <p:extLst>
      <p:ext uri="{BB962C8B-B14F-4D97-AF65-F5344CB8AC3E}">
        <p14:creationId xmlns:p14="http://schemas.microsoft.com/office/powerpoint/2010/main" val="1491861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9" name="Picture 8"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jpe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opencourses.uoa.gr/courses/ENL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5.png"/><Relationship Id="rId4" Type="http://schemas.openxmlformats.org/officeDocument/2006/relationships/hyperlink" Target="%5b1%5d%20http:/creativecommons.org/licenses/by-nc-sa/4.0/" TargetMode="Externa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commons.wikimedia.org/wiki/File:Howard_gardner.jp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creativecommons.org/licenses/by-sa/3.0/deed.e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6: </a:t>
            </a:r>
            <a:r>
              <a:rPr lang="en-GB" sz="2800" dirty="0" smtClean="0"/>
              <a:t>Views of Language Acquisition and Learning in Foreign Language Didactics</a:t>
            </a:r>
          </a:p>
          <a:p>
            <a:r>
              <a:rPr lang="en-GB" sz="2800" dirty="0" smtClean="0"/>
              <a:t/>
            </a:r>
            <a:br>
              <a:rPr lang="en-GB" sz="2800" dirty="0" smtClean="0"/>
            </a:br>
            <a:r>
              <a:rPr lang="en-GB" sz="2800" dirty="0" smtClean="0"/>
              <a:t>Evdokia Karavas</a:t>
            </a:r>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(3/4)</a:t>
            </a:r>
            <a:endParaRPr lang="en-GB" dirty="0"/>
          </a:p>
        </p:txBody>
      </p:sp>
      <p:sp>
        <p:nvSpPr>
          <p:cNvPr id="3" name="Θέση περιεχομένου 2"/>
          <p:cNvSpPr>
            <a:spLocks noGrp="1"/>
          </p:cNvSpPr>
          <p:nvPr>
            <p:ph idx="1"/>
          </p:nvPr>
        </p:nvSpPr>
        <p:spPr/>
        <p:txBody>
          <a:bodyPr>
            <a:noAutofit/>
          </a:bodyPr>
          <a:lstStyle/>
          <a:p>
            <a:pPr lvl="0"/>
            <a:r>
              <a:rPr lang="en-GB" sz="2600" b="1" dirty="0" smtClean="0"/>
              <a:t>Stimulus-response-reinforcement</a:t>
            </a:r>
            <a:r>
              <a:rPr lang="en-GB" sz="2600" dirty="0" smtClean="0"/>
              <a:t>: Learners are taught the language in small, sequential steps (structures and then sentence patterns). A small part of the language is presented as a stimulus, to which the learner responds by repeating or by substituting. This is followed by reinforcement by the teacher. By repeating the learner develops habits  Learning a language is seen as acquiring a set of appropriate mechanical habits and errors are frowned upon because they lead to the development of “bad” habits. The role of the teacher is to develop in learners good language habits.</a:t>
            </a:r>
            <a:endParaRPr lang="en-GB" sz="2600" dirty="0"/>
          </a:p>
        </p:txBody>
      </p:sp>
    </p:spTree>
    <p:extLst>
      <p:ext uri="{BB962C8B-B14F-4D97-AF65-F5344CB8AC3E}">
        <p14:creationId xmlns:p14="http://schemas.microsoft.com/office/powerpoint/2010/main" val="2023060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(4/4)</a:t>
            </a:r>
            <a:endParaRPr lang="en-GB" dirty="0"/>
          </a:p>
        </p:txBody>
      </p:sp>
      <p:sp>
        <p:nvSpPr>
          <p:cNvPr id="3" name="Θέση περιεχομένου 2"/>
          <p:cNvSpPr>
            <a:spLocks noGrp="1"/>
          </p:cNvSpPr>
          <p:nvPr>
            <p:ph idx="1"/>
          </p:nvPr>
        </p:nvSpPr>
        <p:spPr/>
        <p:txBody>
          <a:bodyPr>
            <a:noAutofit/>
          </a:bodyPr>
          <a:lstStyle/>
          <a:p>
            <a:pPr lvl="0"/>
            <a:r>
              <a:rPr lang="en-GB" sz="2800" b="1" dirty="0" smtClean="0"/>
              <a:t>Inductive learning</a:t>
            </a:r>
            <a:r>
              <a:rPr lang="en-GB" sz="2800" dirty="0" smtClean="0"/>
              <a:t>: Because learning is a question of habit formation rather than problem solving, any type of explanation is consistently avoided. It is a last resort and always occurs in the final stage, when the language item has been well practiced and the appropriate habit acquired. </a:t>
            </a:r>
            <a:endParaRPr lang="en-GB" sz="2800" dirty="0"/>
          </a:p>
        </p:txBody>
      </p:sp>
    </p:spTree>
    <p:extLst>
      <p:ext uri="{BB962C8B-B14F-4D97-AF65-F5344CB8AC3E}">
        <p14:creationId xmlns:p14="http://schemas.microsoft.com/office/powerpoint/2010/main" val="1791963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Mentalism</a:t>
            </a:r>
            <a:r>
              <a:rPr lang="en-GB" dirty="0" smtClean="0"/>
              <a:t> and Chomsky (1/3)</a:t>
            </a:r>
            <a:endParaRPr lang="en-GB" dirty="0"/>
          </a:p>
        </p:txBody>
      </p:sp>
      <p:sp>
        <p:nvSpPr>
          <p:cNvPr id="3" name="Θέση περιεχομένου 2"/>
          <p:cNvSpPr>
            <a:spLocks noGrp="1"/>
          </p:cNvSpPr>
          <p:nvPr>
            <p:ph idx="1"/>
          </p:nvPr>
        </p:nvSpPr>
        <p:spPr/>
        <p:txBody>
          <a:bodyPr>
            <a:noAutofit/>
          </a:bodyPr>
          <a:lstStyle/>
          <a:p>
            <a:r>
              <a:rPr lang="en-GB" sz="2800" dirty="0" err="1" smtClean="0"/>
              <a:t>Mentalism</a:t>
            </a:r>
            <a:r>
              <a:rPr lang="en-GB" sz="2800" dirty="0" smtClean="0"/>
              <a:t> is the belief that the mind is important for determining human behaviour.</a:t>
            </a:r>
          </a:p>
          <a:p>
            <a:r>
              <a:rPr lang="en-GB" sz="2800" dirty="0" smtClean="0"/>
              <a:t>Chomsky argued that what was missing from the behaviourist concept of learning was a theory of mind - a mentalist perspective, in other words.  The mind was seen to possess a set of deep-seated ways of processing language data that lead to the unconscious discovery of the grammar of the language - </a:t>
            </a:r>
            <a:r>
              <a:rPr lang="en-GB" sz="2800" b="1" dirty="0" smtClean="0"/>
              <a:t>learning as a rule-governed activity.</a:t>
            </a:r>
            <a:endParaRPr lang="en-GB" sz="2800" b="1" dirty="0"/>
          </a:p>
        </p:txBody>
      </p:sp>
    </p:spTree>
    <p:extLst>
      <p:ext uri="{BB962C8B-B14F-4D97-AF65-F5344CB8AC3E}">
        <p14:creationId xmlns:p14="http://schemas.microsoft.com/office/powerpoint/2010/main" val="444122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err="1" smtClean="0"/>
              <a:t>Mentalism</a:t>
            </a:r>
            <a:r>
              <a:rPr lang="en-GB" dirty="0" smtClean="0"/>
              <a:t> and Chomsky (2/3)</a:t>
            </a:r>
            <a:endParaRPr lang="en-GB" dirty="0"/>
          </a:p>
        </p:txBody>
      </p:sp>
      <p:sp>
        <p:nvSpPr>
          <p:cNvPr id="3" name="Θέση περιεχομένου 2"/>
          <p:cNvSpPr>
            <a:spLocks noGrp="1"/>
          </p:cNvSpPr>
          <p:nvPr>
            <p:ph idx="1"/>
          </p:nvPr>
        </p:nvSpPr>
        <p:spPr/>
        <p:txBody>
          <a:bodyPr>
            <a:noAutofit/>
          </a:bodyPr>
          <a:lstStyle/>
          <a:p>
            <a:r>
              <a:rPr lang="en-GB" dirty="0" smtClean="0"/>
              <a:t>He argued that behaviourists failed to recognise the logical problem of language acquisition: children learn more about the language than they could reasonably be expected to learn on the basis of the language samples they hear. They can produce language that they have never heard of.</a:t>
            </a:r>
          </a:p>
        </p:txBody>
      </p:sp>
    </p:spTree>
    <p:extLst>
      <p:ext uri="{BB962C8B-B14F-4D97-AF65-F5344CB8AC3E}">
        <p14:creationId xmlns:p14="http://schemas.microsoft.com/office/powerpoint/2010/main" val="3157183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Mentalism</a:t>
            </a:r>
            <a:r>
              <a:rPr lang="en-GB" dirty="0" smtClean="0"/>
              <a:t> and Chomsky (3/3)</a:t>
            </a:r>
            <a:endParaRPr lang="en-GB" dirty="0"/>
          </a:p>
        </p:txBody>
      </p:sp>
      <p:sp>
        <p:nvSpPr>
          <p:cNvPr id="3" name="Θέση περιεχομένου 2"/>
          <p:cNvSpPr>
            <a:spLocks noGrp="1"/>
          </p:cNvSpPr>
          <p:nvPr>
            <p:ph idx="1"/>
          </p:nvPr>
        </p:nvSpPr>
        <p:spPr/>
        <p:txBody>
          <a:bodyPr>
            <a:noAutofit/>
          </a:bodyPr>
          <a:lstStyle/>
          <a:p>
            <a:r>
              <a:rPr lang="en-GB" sz="2800" dirty="0" smtClean="0"/>
              <a:t>Children’s minds are not blank slates to be filled in by imitating the language they hear from the environment. Children are born with an innate capacity for language learning which allows them to discover for themselves the rules underlying the language.</a:t>
            </a:r>
          </a:p>
          <a:p>
            <a:r>
              <a:rPr lang="en-GB" sz="2800" dirty="0" smtClean="0"/>
              <a:t>This innate ability is called </a:t>
            </a:r>
            <a:r>
              <a:rPr lang="en-GB" sz="2800" b="1" dirty="0" smtClean="0"/>
              <a:t>language acquisition device (LAD)</a:t>
            </a:r>
            <a:r>
              <a:rPr lang="en-GB" sz="2800" dirty="0" smtClean="0"/>
              <a:t> or black box; later on Chomsky referred to this as innate knowledge of the principles of </a:t>
            </a:r>
            <a:r>
              <a:rPr lang="en-GB" sz="2800" b="1" dirty="0" smtClean="0"/>
              <a:t>Universal Grammar (UG)</a:t>
            </a:r>
            <a:r>
              <a:rPr lang="en-GB" sz="2800" dirty="0" smtClean="0"/>
              <a:t>.</a:t>
            </a:r>
            <a:endParaRPr lang="en-GB" sz="2800" b="1" dirty="0" smtClean="0"/>
          </a:p>
          <a:p>
            <a:endParaRPr lang="en-GB" sz="2800" dirty="0"/>
          </a:p>
        </p:txBody>
      </p:sp>
    </p:spTree>
    <p:extLst>
      <p:ext uri="{BB962C8B-B14F-4D97-AF65-F5344CB8AC3E}">
        <p14:creationId xmlns:p14="http://schemas.microsoft.com/office/powerpoint/2010/main" val="1374927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does the language acquisition device work?</a:t>
            </a:r>
            <a:endParaRPr lang="en-GB" dirty="0"/>
          </a:p>
        </p:txBody>
      </p:sp>
      <p:sp>
        <p:nvSpPr>
          <p:cNvPr id="3" name="Content Placeholder 2"/>
          <p:cNvSpPr>
            <a:spLocks noGrp="1"/>
          </p:cNvSpPr>
          <p:nvPr>
            <p:ph idx="1"/>
          </p:nvPr>
        </p:nvSpPr>
        <p:spPr/>
        <p:txBody>
          <a:bodyPr>
            <a:noAutofit/>
          </a:bodyPr>
          <a:lstStyle/>
          <a:p>
            <a:r>
              <a:rPr lang="en-GB" sz="2800" dirty="0" smtClean="0">
                <a:latin typeface="+mj-lt"/>
              </a:rPr>
              <a:t>The language acquisition device contains all the principles which are universal to all languages.</a:t>
            </a:r>
          </a:p>
          <a:p>
            <a:r>
              <a:rPr lang="en-GB" sz="2800" dirty="0" smtClean="0">
                <a:latin typeface="+mj-lt"/>
              </a:rPr>
              <a:t>For language acquisition device to work the child needs samples of natural language which activate the device.</a:t>
            </a:r>
          </a:p>
          <a:p>
            <a:r>
              <a:rPr lang="en-GB" sz="2800" dirty="0" smtClean="0">
                <a:latin typeface="+mj-lt"/>
              </a:rPr>
              <a:t>Once activated, the child is able to discover the structure of the language by matching the innate knowledge of grammatical principles with the structures of the particular language.</a:t>
            </a:r>
          </a:p>
          <a:p>
            <a:pPr>
              <a:buFont typeface="Wingdings" pitchFamily="2" charset="2"/>
              <a:buNone/>
            </a:pPr>
            <a:r>
              <a:rPr lang="en-GB" sz="2800" b="1" dirty="0" smtClean="0">
                <a:latin typeface="+mj-lt"/>
              </a:rPr>
              <a:t>Language Acquisition Device = Universal Grammar</a:t>
            </a:r>
            <a:endParaRPr lang="en-GB" dirty="0"/>
          </a:p>
        </p:txBody>
      </p:sp>
    </p:spTree>
    <p:extLst>
      <p:ext uri="{BB962C8B-B14F-4D97-AF65-F5344CB8AC3E}">
        <p14:creationId xmlns:p14="http://schemas.microsoft.com/office/powerpoint/2010/main" val="336908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Cognitivism</a:t>
            </a:r>
            <a:r>
              <a:rPr lang="en-GB" dirty="0" smtClean="0"/>
              <a:t> (1/2)</a:t>
            </a:r>
            <a:endParaRPr lang="en-GB" dirty="0"/>
          </a:p>
        </p:txBody>
      </p:sp>
      <p:sp>
        <p:nvSpPr>
          <p:cNvPr id="3" name="Θέση περιεχομένου 2"/>
          <p:cNvSpPr>
            <a:spLocks noGrp="1"/>
          </p:cNvSpPr>
          <p:nvPr>
            <p:ph idx="1"/>
          </p:nvPr>
        </p:nvSpPr>
        <p:spPr/>
        <p:txBody>
          <a:bodyPr>
            <a:noAutofit/>
          </a:bodyPr>
          <a:lstStyle/>
          <a:p>
            <a:r>
              <a:rPr lang="en-GB" sz="2800" dirty="0" smtClean="0"/>
              <a:t>Cognitive psychology in contrast to behaviourism is interested in the way the human mind thinks and learns. It is interested in the cognitive processes that are involved in learning and how the learner is involved in the process of learning. </a:t>
            </a:r>
          </a:p>
          <a:p>
            <a:r>
              <a:rPr lang="en-GB" sz="2800" dirty="0" smtClean="0"/>
              <a:t>The learner is seen as an active participant in the learning process using various kind of mental strategies in order to sort out the system of the language being learnt.</a:t>
            </a:r>
            <a:endParaRPr lang="en-GB" sz="2800" dirty="0"/>
          </a:p>
        </p:txBody>
      </p:sp>
    </p:spTree>
    <p:extLst>
      <p:ext uri="{BB962C8B-B14F-4D97-AF65-F5344CB8AC3E}">
        <p14:creationId xmlns:p14="http://schemas.microsoft.com/office/powerpoint/2010/main" val="1051768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Cognitivism</a:t>
            </a:r>
            <a:r>
              <a:rPr lang="en-GB" dirty="0" smtClean="0"/>
              <a:t> (2/2)</a:t>
            </a:r>
            <a:endParaRPr lang="en-GB" dirty="0"/>
          </a:p>
        </p:txBody>
      </p:sp>
      <p:sp>
        <p:nvSpPr>
          <p:cNvPr id="3" name="Content Placeholder 2"/>
          <p:cNvSpPr>
            <a:spLocks noGrp="1"/>
          </p:cNvSpPr>
          <p:nvPr>
            <p:ph idx="1"/>
          </p:nvPr>
        </p:nvSpPr>
        <p:spPr/>
        <p:txBody>
          <a:bodyPr>
            <a:noAutofit/>
          </a:bodyPr>
          <a:lstStyle/>
          <a:p>
            <a:pPr>
              <a:spcBef>
                <a:spcPts val="800"/>
              </a:spcBef>
            </a:pPr>
            <a:r>
              <a:rPr lang="en-GB" sz="2800" dirty="0" smtClean="0">
                <a:latin typeface="+mj-lt"/>
              </a:rPr>
              <a:t>Cognitive theories look beyond </a:t>
            </a:r>
            <a:r>
              <a:rPr lang="en-GB" sz="2800" dirty="0" err="1" smtClean="0">
                <a:latin typeface="+mj-lt"/>
              </a:rPr>
              <a:t>behavior</a:t>
            </a:r>
            <a:r>
              <a:rPr lang="en-GB" sz="2800" dirty="0" smtClean="0">
                <a:latin typeface="+mj-lt"/>
              </a:rPr>
              <a:t> to explain brain-based learning.</a:t>
            </a:r>
            <a:endParaRPr lang="en-GB" sz="2800" dirty="0" smtClean="0">
              <a:solidFill>
                <a:srgbClr val="C00000"/>
              </a:solidFill>
              <a:latin typeface="+mj-lt"/>
            </a:endParaRPr>
          </a:p>
          <a:p>
            <a:pPr>
              <a:spcBef>
                <a:spcPts val="800"/>
              </a:spcBef>
            </a:pPr>
            <a:r>
              <a:rPr lang="en-GB" sz="2800" dirty="0" smtClean="0">
                <a:latin typeface="+mj-lt"/>
              </a:rPr>
              <a:t>Information processing model:</a:t>
            </a:r>
          </a:p>
          <a:p>
            <a:pPr lvl="1">
              <a:spcBef>
                <a:spcPts val="800"/>
              </a:spcBef>
            </a:pPr>
            <a:r>
              <a:rPr lang="en-GB" sz="2400" dirty="0" smtClean="0">
                <a:latin typeface="+mj-lt"/>
              </a:rPr>
              <a:t>Learning happens as a result of brain processes where knowledge is transferred from short to long term memory.</a:t>
            </a:r>
          </a:p>
          <a:p>
            <a:pPr lvl="1">
              <a:spcBef>
                <a:spcPts val="800"/>
              </a:spcBef>
            </a:pPr>
            <a:r>
              <a:rPr lang="en-GB" sz="2400" dirty="0" smtClean="0">
                <a:latin typeface="+mj-lt"/>
              </a:rPr>
              <a:t>In order for this to happen, new information must be linked to old information and information and concepts must be logically organised.</a:t>
            </a:r>
          </a:p>
          <a:p>
            <a:pPr>
              <a:spcBef>
                <a:spcPts val="800"/>
              </a:spcBef>
            </a:pPr>
            <a:r>
              <a:rPr lang="en-GB" sz="2800" dirty="0" smtClean="0">
                <a:latin typeface="+mj-lt"/>
              </a:rPr>
              <a:t>The role of the teacher is to help learners organize new information for later recall.</a:t>
            </a:r>
            <a:endParaRPr lang="en-GB" sz="2800" dirty="0">
              <a:latin typeface="+mj-lt"/>
            </a:endParaRPr>
          </a:p>
        </p:txBody>
      </p:sp>
    </p:spTree>
    <p:extLst>
      <p:ext uri="{BB962C8B-B14F-4D97-AF65-F5344CB8AC3E}">
        <p14:creationId xmlns:p14="http://schemas.microsoft.com/office/powerpoint/2010/main" val="265761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900" dirty="0" err="1" smtClean="0"/>
              <a:t>Cognitivism</a:t>
            </a:r>
            <a:r>
              <a:rPr lang="en-GB" dirty="0" smtClean="0">
                <a:solidFill>
                  <a:srgbClr val="C00000"/>
                </a:solidFill>
              </a:rPr>
              <a:t> </a:t>
            </a:r>
            <a:r>
              <a:rPr lang="en-GB" sz="4900" dirty="0" smtClean="0"/>
              <a:t>and implications for learning</a:t>
            </a:r>
            <a:endParaRPr lang="en-GB" sz="4900" dirty="0"/>
          </a:p>
        </p:txBody>
      </p:sp>
      <p:sp>
        <p:nvSpPr>
          <p:cNvPr id="3" name="Content Placeholder 2"/>
          <p:cNvSpPr>
            <a:spLocks noGrp="1"/>
          </p:cNvSpPr>
          <p:nvPr>
            <p:ph idx="1"/>
          </p:nvPr>
        </p:nvSpPr>
        <p:spPr/>
        <p:txBody>
          <a:bodyPr>
            <a:noAutofit/>
          </a:bodyPr>
          <a:lstStyle/>
          <a:p>
            <a:pPr>
              <a:spcBef>
                <a:spcPts val="800"/>
              </a:spcBef>
            </a:pPr>
            <a:r>
              <a:rPr lang="en-GB" sz="2800" dirty="0" smtClean="0">
                <a:latin typeface="+mj-lt"/>
              </a:rPr>
              <a:t>Learning is an active process in which learners construct new ideas or concepts based upon their current/past knowledge.</a:t>
            </a:r>
          </a:p>
          <a:p>
            <a:pPr>
              <a:spcBef>
                <a:spcPts val="800"/>
              </a:spcBef>
            </a:pPr>
            <a:r>
              <a:rPr lang="en-GB" sz="2800" dirty="0" smtClean="0">
                <a:latin typeface="+mj-lt"/>
              </a:rPr>
              <a:t>The learner selects and transforms information, constructs hypotheses, and makes decisions, relying on a cognitive structure to do so. </a:t>
            </a:r>
          </a:p>
          <a:p>
            <a:pPr>
              <a:spcBef>
                <a:spcPts val="800"/>
              </a:spcBef>
            </a:pPr>
            <a:r>
              <a:rPr lang="en-GB" sz="2800" dirty="0" smtClean="0">
                <a:latin typeface="+mj-lt"/>
              </a:rPr>
              <a:t>Cognitive structure (i.e., schema, mental models) provides meaning and organization to experiences and allows the individual to "go beyond the information given".</a:t>
            </a:r>
            <a:endParaRPr lang="en-GB" sz="2800" dirty="0"/>
          </a:p>
        </p:txBody>
      </p:sp>
    </p:spTree>
    <p:extLst>
      <p:ext uri="{BB962C8B-B14F-4D97-AF65-F5344CB8AC3E}">
        <p14:creationId xmlns:p14="http://schemas.microsoft.com/office/powerpoint/2010/main" val="241382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err="1" smtClean="0"/>
              <a:t>Cognitivism</a:t>
            </a:r>
            <a:r>
              <a:rPr lang="en-GB" dirty="0" smtClean="0"/>
              <a:t> and implications for teaching (1/2)</a:t>
            </a:r>
            <a:endParaRPr lang="en-GB" dirty="0"/>
          </a:p>
        </p:txBody>
      </p:sp>
      <p:sp>
        <p:nvSpPr>
          <p:cNvPr id="3" name="Content Placeholder 2"/>
          <p:cNvSpPr>
            <a:spLocks noGrp="1"/>
          </p:cNvSpPr>
          <p:nvPr>
            <p:ph idx="1"/>
          </p:nvPr>
        </p:nvSpPr>
        <p:spPr/>
        <p:txBody>
          <a:bodyPr>
            <a:noAutofit/>
          </a:bodyPr>
          <a:lstStyle/>
          <a:p>
            <a:r>
              <a:rPr lang="en-GB" sz="2800" dirty="0" smtClean="0"/>
              <a:t>As far as instruction is concerned, the instructor should try and encourage students to discover principles by themselves. </a:t>
            </a:r>
          </a:p>
          <a:p>
            <a:r>
              <a:rPr lang="en-GB" sz="2800" dirty="0" smtClean="0"/>
              <a:t>The instructor and student should engage in an active dialog (i.e., Socratic learning). </a:t>
            </a:r>
          </a:p>
          <a:p>
            <a:r>
              <a:rPr lang="en-GB" sz="2800" dirty="0" smtClean="0"/>
              <a:t>The task of the instructor is to translate information to be learned into a format appropriate to the learner's current state of understanding.</a:t>
            </a:r>
            <a:endParaRPr lang="en-GB" sz="2800" dirty="0"/>
          </a:p>
        </p:txBody>
      </p:sp>
    </p:spTree>
    <p:extLst>
      <p:ext uri="{BB962C8B-B14F-4D97-AF65-F5344CB8AC3E}">
        <p14:creationId xmlns:p14="http://schemas.microsoft.com/office/powerpoint/2010/main" val="176219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unit</a:t>
            </a:r>
            <a:endParaRPr lang="el-GR" dirty="0"/>
          </a:p>
        </p:txBody>
      </p:sp>
      <p:sp>
        <p:nvSpPr>
          <p:cNvPr id="3" name="Θέση περιεχομένου 2"/>
          <p:cNvSpPr>
            <a:spLocks noGrp="1"/>
          </p:cNvSpPr>
          <p:nvPr>
            <p:ph idx="1"/>
          </p:nvPr>
        </p:nvSpPr>
        <p:spPr/>
        <p:txBody>
          <a:bodyPr>
            <a:noAutofit/>
          </a:bodyPr>
          <a:lstStyle/>
          <a:p>
            <a:r>
              <a:rPr lang="en-GB" sz="2800" dirty="0" smtClean="0"/>
              <a:t>The source of language learning theories.</a:t>
            </a:r>
          </a:p>
          <a:p>
            <a:r>
              <a:rPr lang="en-GB" sz="2800" dirty="0" smtClean="0"/>
              <a:t>Principles of Behaviourism.</a:t>
            </a:r>
          </a:p>
          <a:p>
            <a:r>
              <a:rPr lang="en-GB" sz="2800" dirty="0" smtClean="0"/>
              <a:t>Principles of </a:t>
            </a:r>
            <a:r>
              <a:rPr lang="en-GB" sz="2800" dirty="0" err="1" smtClean="0"/>
              <a:t>Mentalism</a:t>
            </a:r>
            <a:r>
              <a:rPr lang="en-GB" sz="2800" dirty="0" smtClean="0"/>
              <a:t> (Chomsky).</a:t>
            </a:r>
          </a:p>
          <a:p>
            <a:r>
              <a:rPr lang="en-GB" sz="2800" dirty="0" smtClean="0"/>
              <a:t>Principles of </a:t>
            </a:r>
            <a:r>
              <a:rPr lang="en-GB" sz="2800" dirty="0" err="1" smtClean="0"/>
              <a:t>Cognitivism</a:t>
            </a:r>
            <a:r>
              <a:rPr lang="en-GB" sz="2800" dirty="0" smtClean="0"/>
              <a:t>.</a:t>
            </a:r>
          </a:p>
          <a:p>
            <a:r>
              <a:rPr lang="en-GB" sz="2800" dirty="0" smtClean="0"/>
              <a:t>Principles of Constructivism.</a:t>
            </a:r>
          </a:p>
          <a:p>
            <a:r>
              <a:rPr lang="en-GB" sz="2800" dirty="0" smtClean="0"/>
              <a:t>Principles of Humanism.</a:t>
            </a:r>
          </a:p>
          <a:p>
            <a:r>
              <a:rPr lang="en-GB" sz="2800" dirty="0" smtClean="0"/>
              <a:t>Principles of Social Interactionism.</a:t>
            </a:r>
          </a:p>
          <a:p>
            <a:r>
              <a:rPr lang="en-GB" sz="2800" dirty="0" smtClean="0"/>
              <a:t>Comprehensible input and comprehensible output.</a:t>
            </a:r>
            <a:endParaRPr lang="en-GB" sz="2800" dirty="0"/>
          </a:p>
        </p:txBody>
      </p:sp>
    </p:spTree>
    <p:extLst>
      <p:ext uri="{BB962C8B-B14F-4D97-AF65-F5344CB8AC3E}">
        <p14:creationId xmlns:p14="http://schemas.microsoft.com/office/powerpoint/2010/main" val="3496114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err="1" smtClean="0"/>
              <a:t>Cognitivism</a:t>
            </a:r>
            <a:r>
              <a:rPr lang="en-GB" dirty="0" smtClean="0"/>
              <a:t> and implications for teaching (2/2)</a:t>
            </a:r>
            <a:endParaRPr lang="en-GB" dirty="0"/>
          </a:p>
        </p:txBody>
      </p:sp>
      <p:sp>
        <p:nvSpPr>
          <p:cNvPr id="3" name="Content Placeholder 2"/>
          <p:cNvSpPr>
            <a:spLocks noGrp="1"/>
          </p:cNvSpPr>
          <p:nvPr>
            <p:ph idx="1"/>
          </p:nvPr>
        </p:nvSpPr>
        <p:spPr/>
        <p:txBody>
          <a:bodyPr>
            <a:noAutofit/>
          </a:bodyPr>
          <a:lstStyle/>
          <a:p>
            <a:pPr marL="342900" lvl="1" indent="-342900">
              <a:buFont typeface="Arial" pitchFamily="34" charset="0"/>
              <a:buChar char="•"/>
            </a:pPr>
            <a:r>
              <a:rPr lang="en-GB" sz="3200" dirty="0" smtClean="0"/>
              <a:t>Curriculum should be organized in a spiral manner so that the student continually builds upon what they have already learned. </a:t>
            </a:r>
          </a:p>
          <a:p>
            <a:pPr marL="342900" lvl="1" indent="-342900">
              <a:buFont typeface="Arial" pitchFamily="34" charset="0"/>
              <a:buChar char="•"/>
            </a:pPr>
            <a:r>
              <a:rPr lang="en-GB" sz="3200" dirty="0" smtClean="0"/>
              <a:t>Inquiry-oriented projects.</a:t>
            </a:r>
          </a:p>
          <a:p>
            <a:pPr marL="342900" lvl="1" indent="-342900">
              <a:buFont typeface="Arial" pitchFamily="34" charset="0"/>
              <a:buChar char="•"/>
            </a:pPr>
            <a:r>
              <a:rPr lang="en-GB" sz="3200" dirty="0" smtClean="0"/>
              <a:t>Opportunities for the testing of hypotheses.</a:t>
            </a:r>
            <a:endParaRPr lang="en-GB" dirty="0" smtClean="0"/>
          </a:p>
          <a:p>
            <a:endParaRPr lang="en-GB" dirty="0"/>
          </a:p>
        </p:txBody>
      </p:sp>
    </p:spTree>
    <p:extLst>
      <p:ext uri="{BB962C8B-B14F-4D97-AF65-F5344CB8AC3E}">
        <p14:creationId xmlns:p14="http://schemas.microsoft.com/office/powerpoint/2010/main" val="76074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Constructivism (1/2)</a:t>
            </a:r>
            <a:endParaRPr lang="en-GB" dirty="0"/>
          </a:p>
        </p:txBody>
      </p:sp>
      <p:sp>
        <p:nvSpPr>
          <p:cNvPr id="3" name="Content Placeholder 2"/>
          <p:cNvSpPr>
            <a:spLocks noGrp="1"/>
          </p:cNvSpPr>
          <p:nvPr>
            <p:ph idx="1"/>
          </p:nvPr>
        </p:nvSpPr>
        <p:spPr/>
        <p:txBody>
          <a:bodyPr>
            <a:noAutofit/>
          </a:bodyPr>
          <a:lstStyle/>
          <a:p>
            <a:r>
              <a:rPr lang="en-GB" dirty="0" smtClean="0">
                <a:latin typeface="+mj-lt"/>
              </a:rPr>
              <a:t>Based on the work of Jean Piaget and Jerome Bruner, Lev </a:t>
            </a:r>
            <a:r>
              <a:rPr lang="en-GB" dirty="0" err="1" smtClean="0">
                <a:latin typeface="+mj-lt"/>
              </a:rPr>
              <a:t>Vygotsky</a:t>
            </a:r>
            <a:r>
              <a:rPr lang="en-GB" dirty="0" smtClean="0">
                <a:latin typeface="+mj-lt"/>
              </a:rPr>
              <a:t>.</a:t>
            </a:r>
          </a:p>
          <a:p>
            <a:r>
              <a:rPr lang="en-GB" dirty="0" smtClean="0">
                <a:latin typeface="+mj-lt"/>
              </a:rPr>
              <a:t>Constructivism views learning as a process in which the learner actively constructs or builds new ideas or concepts. </a:t>
            </a:r>
          </a:p>
        </p:txBody>
      </p:sp>
    </p:spTree>
    <p:extLst>
      <p:ext uri="{BB962C8B-B14F-4D97-AF65-F5344CB8AC3E}">
        <p14:creationId xmlns:p14="http://schemas.microsoft.com/office/powerpoint/2010/main" val="16443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Constructivism (2/2)</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latin typeface="+mj-lt"/>
              </a:rPr>
              <a:t>We can distinguish between:</a:t>
            </a:r>
          </a:p>
          <a:p>
            <a:pPr lvl="0"/>
            <a:r>
              <a:rPr lang="en-GB" b="1" dirty="0" smtClean="0">
                <a:latin typeface="+mj-lt"/>
              </a:rPr>
              <a:t>cognitive constructivism </a:t>
            </a:r>
            <a:r>
              <a:rPr lang="en-GB" dirty="0" smtClean="0">
                <a:latin typeface="+mj-lt"/>
              </a:rPr>
              <a:t>which is about how the individual learner understands things, in terms of developmental stages and learning styles,</a:t>
            </a:r>
          </a:p>
          <a:p>
            <a:r>
              <a:rPr lang="en-GB" b="1" dirty="0" smtClean="0">
                <a:latin typeface="+mj-lt"/>
              </a:rPr>
              <a:t>social constructivism</a:t>
            </a:r>
            <a:r>
              <a:rPr lang="en-GB" dirty="0" smtClean="0">
                <a:latin typeface="+mj-lt"/>
              </a:rPr>
              <a:t>, which emphasises how meanings and understandings grow out of social encounters.</a:t>
            </a:r>
            <a:endParaRPr lang="en-GB" dirty="0">
              <a:latin typeface="+mj-lt"/>
            </a:endParaRPr>
          </a:p>
        </p:txBody>
      </p:sp>
    </p:spTree>
    <p:extLst>
      <p:ext uri="{BB962C8B-B14F-4D97-AF65-F5344CB8AC3E}">
        <p14:creationId xmlns:p14="http://schemas.microsoft.com/office/powerpoint/2010/main" val="211597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Cognitive Constructivism - Piaget</a:t>
            </a:r>
            <a:endParaRPr lang="en-GB" dirty="0"/>
          </a:p>
        </p:txBody>
      </p:sp>
      <p:sp>
        <p:nvSpPr>
          <p:cNvPr id="3" name="Content Placeholder 2"/>
          <p:cNvSpPr>
            <a:spLocks noGrp="1"/>
          </p:cNvSpPr>
          <p:nvPr>
            <p:ph idx="1"/>
          </p:nvPr>
        </p:nvSpPr>
        <p:spPr/>
        <p:txBody>
          <a:bodyPr>
            <a:normAutofit/>
          </a:bodyPr>
          <a:lstStyle/>
          <a:p>
            <a:r>
              <a:rPr lang="en-GB" sz="3000" dirty="0" smtClean="0">
                <a:latin typeface="+mj-lt"/>
              </a:rPr>
              <a:t>From the moment we are born we are actively involved in the process of learning.</a:t>
            </a:r>
          </a:p>
          <a:p>
            <a:r>
              <a:rPr lang="en-GB" sz="3000" dirty="0" smtClean="0">
                <a:latin typeface="+mj-lt"/>
              </a:rPr>
              <a:t>We learn things as a direct result of our experiences but we make sense of those experiences at different stages of our lives. </a:t>
            </a:r>
          </a:p>
          <a:p>
            <a:r>
              <a:rPr lang="en-GB" sz="3000" dirty="0" smtClean="0">
                <a:latin typeface="+mj-lt"/>
              </a:rPr>
              <a:t>Piaget believed that cognitive development occurs through a sequence of successive qualitative changes in cognitive structures.</a:t>
            </a:r>
          </a:p>
        </p:txBody>
      </p:sp>
    </p:spTree>
    <p:extLst>
      <p:ext uri="{BB962C8B-B14F-4D97-AF65-F5344CB8AC3E}">
        <p14:creationId xmlns:p14="http://schemas.microsoft.com/office/powerpoint/2010/main" val="39253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Piaget’s Four Stages of Cognitive Development (1/2)</a:t>
            </a:r>
            <a:endParaRPr lang="en-GB" dirty="0"/>
          </a:p>
        </p:txBody>
      </p:sp>
      <p:sp>
        <p:nvSpPr>
          <p:cNvPr id="3" name="Content Placeholder 2"/>
          <p:cNvSpPr>
            <a:spLocks noGrp="1"/>
          </p:cNvSpPr>
          <p:nvPr>
            <p:ph idx="1"/>
          </p:nvPr>
        </p:nvSpPr>
        <p:spPr/>
        <p:txBody>
          <a:bodyPr>
            <a:normAutofit/>
          </a:bodyPr>
          <a:lstStyle/>
          <a:p>
            <a:pPr>
              <a:lnSpc>
                <a:spcPct val="90000"/>
              </a:lnSpc>
            </a:pPr>
            <a:r>
              <a:rPr lang="en-GB" b="1" dirty="0" smtClean="0"/>
              <a:t>Sensorimotor Stage (birth - 2 years):</a:t>
            </a:r>
            <a:r>
              <a:rPr lang="en-GB" dirty="0" smtClean="0"/>
              <a:t> </a:t>
            </a:r>
          </a:p>
          <a:p>
            <a:pPr lvl="1">
              <a:lnSpc>
                <a:spcPct val="90000"/>
              </a:lnSpc>
            </a:pPr>
            <a:r>
              <a:rPr lang="en-GB" sz="3200" dirty="0" smtClean="0"/>
              <a:t>actions become more intentional and integrated into patterns, there is an increased awareness of self and surroundings. </a:t>
            </a:r>
          </a:p>
          <a:p>
            <a:pPr>
              <a:lnSpc>
                <a:spcPct val="90000"/>
              </a:lnSpc>
            </a:pPr>
            <a:r>
              <a:rPr lang="en-GB" b="1" dirty="0" smtClean="0"/>
              <a:t>Preoperational Thought Stage (2 - 7 years):</a:t>
            </a:r>
            <a:r>
              <a:rPr lang="en-GB" dirty="0" smtClean="0"/>
              <a:t> </a:t>
            </a:r>
          </a:p>
          <a:p>
            <a:pPr lvl="1">
              <a:lnSpc>
                <a:spcPct val="90000"/>
              </a:lnSpc>
            </a:pPr>
            <a:r>
              <a:rPr lang="en-GB" sz="3200" dirty="0" smtClean="0"/>
              <a:t>development of language and conceptual thought occurs.</a:t>
            </a:r>
          </a:p>
        </p:txBody>
      </p:sp>
    </p:spTree>
    <p:extLst>
      <p:ext uri="{BB962C8B-B14F-4D97-AF65-F5344CB8AC3E}">
        <p14:creationId xmlns:p14="http://schemas.microsoft.com/office/powerpoint/2010/main" val="275633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Piaget’s Four Stages of Cognitive Development (2/2)</a:t>
            </a:r>
            <a:endParaRPr lang="en-GB" dirty="0"/>
          </a:p>
        </p:txBody>
      </p:sp>
      <p:sp>
        <p:nvSpPr>
          <p:cNvPr id="3" name="Content Placeholder 2"/>
          <p:cNvSpPr>
            <a:spLocks noGrp="1"/>
          </p:cNvSpPr>
          <p:nvPr>
            <p:ph idx="1"/>
          </p:nvPr>
        </p:nvSpPr>
        <p:spPr/>
        <p:txBody>
          <a:bodyPr>
            <a:normAutofit/>
          </a:bodyPr>
          <a:lstStyle/>
          <a:p>
            <a:r>
              <a:rPr lang="en-GB" b="1" dirty="0" smtClean="0"/>
              <a:t>Concrete Operations Stage (7 - 11 years):</a:t>
            </a:r>
            <a:r>
              <a:rPr lang="en-GB" dirty="0" smtClean="0"/>
              <a:t> </a:t>
            </a:r>
          </a:p>
          <a:p>
            <a:pPr lvl="1"/>
            <a:r>
              <a:rPr lang="en-GB" sz="3200" dirty="0" smtClean="0"/>
              <a:t>increased ability to apply logical thought to concrete problems, thinking is still primarily related to immediate experience.</a:t>
            </a:r>
          </a:p>
          <a:p>
            <a:r>
              <a:rPr lang="en-GB" b="1" dirty="0" smtClean="0"/>
              <a:t>Formal Operations Stage (11 years on):</a:t>
            </a:r>
            <a:r>
              <a:rPr lang="en-GB" dirty="0" smtClean="0"/>
              <a:t> </a:t>
            </a:r>
          </a:p>
          <a:p>
            <a:pPr lvl="1"/>
            <a:r>
              <a:rPr lang="en-GB" sz="3200" dirty="0" smtClean="0"/>
              <a:t>ability to apply logic to a variety of problems; higher order thinking occurs.</a:t>
            </a:r>
            <a:endParaRPr lang="en-GB" sz="3200" dirty="0"/>
          </a:p>
        </p:txBody>
      </p:sp>
    </p:spTree>
    <p:extLst>
      <p:ext uri="{BB962C8B-B14F-4D97-AF65-F5344CB8AC3E}">
        <p14:creationId xmlns:p14="http://schemas.microsoft.com/office/powerpoint/2010/main" val="423191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teaching (1/2)</a:t>
            </a:r>
            <a:endParaRPr lang="en-GB" dirty="0"/>
          </a:p>
        </p:txBody>
      </p:sp>
      <p:sp>
        <p:nvSpPr>
          <p:cNvPr id="3" name="Content Placeholder 2"/>
          <p:cNvSpPr>
            <a:spLocks noGrp="1"/>
          </p:cNvSpPr>
          <p:nvPr>
            <p:ph idx="1"/>
          </p:nvPr>
        </p:nvSpPr>
        <p:spPr/>
        <p:txBody>
          <a:bodyPr>
            <a:noAutofit/>
          </a:bodyPr>
          <a:lstStyle/>
          <a:p>
            <a:r>
              <a:rPr lang="en-GB" sz="2600" b="1" dirty="0" smtClean="0">
                <a:latin typeface="+mj-lt"/>
              </a:rPr>
              <a:t>Learning should be whole, authentic, and "real": </a:t>
            </a:r>
            <a:r>
              <a:rPr lang="en-GB" sz="2600" dirty="0" smtClean="0">
                <a:latin typeface="+mj-lt"/>
              </a:rPr>
              <a:t>Piaget helps us to understand that meaning is constructed as children interact in meaningful ways with the world around them. Thus, That means less emphasis on isolated "skill" exercises that try to teach something like long division or end of sentence punctuation. Students still learn these things in cognitive classrooms, but they are more likely to learn them if they are engaged in meaningful activities (such as operating a class "store" or "bank" or writing and editing a class newspaper). </a:t>
            </a:r>
          </a:p>
        </p:txBody>
      </p:sp>
    </p:spTree>
    <p:extLst>
      <p:ext uri="{BB962C8B-B14F-4D97-AF65-F5344CB8AC3E}">
        <p14:creationId xmlns:p14="http://schemas.microsoft.com/office/powerpoint/2010/main" val="29411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teaching (2/2)</a:t>
            </a:r>
            <a:endParaRPr lang="en-GB" dirty="0"/>
          </a:p>
        </p:txBody>
      </p:sp>
      <p:sp>
        <p:nvSpPr>
          <p:cNvPr id="3" name="Content Placeholder 2"/>
          <p:cNvSpPr>
            <a:spLocks noGrp="1"/>
          </p:cNvSpPr>
          <p:nvPr>
            <p:ph idx="1"/>
          </p:nvPr>
        </p:nvSpPr>
        <p:spPr/>
        <p:txBody>
          <a:bodyPr>
            <a:noAutofit/>
          </a:bodyPr>
          <a:lstStyle/>
          <a:p>
            <a:r>
              <a:rPr lang="en-GB" dirty="0" smtClean="0">
                <a:latin typeface="+mj-lt"/>
              </a:rPr>
              <a:t>The richer the experience, the more elaborate the cognitive structure development.</a:t>
            </a:r>
          </a:p>
          <a:p>
            <a:r>
              <a:rPr lang="en-GB" dirty="0" smtClean="0">
                <a:latin typeface="+mj-lt"/>
              </a:rPr>
              <a:t>Materials and activities should be geared for the appropriate level of cognitive development.</a:t>
            </a:r>
          </a:p>
        </p:txBody>
      </p:sp>
    </p:spTree>
    <p:extLst>
      <p:ext uri="{BB962C8B-B14F-4D97-AF65-F5344CB8AC3E}">
        <p14:creationId xmlns:p14="http://schemas.microsoft.com/office/powerpoint/2010/main" val="29411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Social constructivism - </a:t>
            </a:r>
            <a:r>
              <a:rPr lang="en-GB" dirty="0" err="1" smtClean="0"/>
              <a:t>Vygostky</a:t>
            </a:r>
            <a:endParaRPr lang="en-GB" dirty="0"/>
          </a:p>
        </p:txBody>
      </p:sp>
      <p:sp>
        <p:nvSpPr>
          <p:cNvPr id="3" name="Content Placeholder 2"/>
          <p:cNvSpPr>
            <a:spLocks noGrp="1"/>
          </p:cNvSpPr>
          <p:nvPr>
            <p:ph idx="1"/>
          </p:nvPr>
        </p:nvSpPr>
        <p:spPr/>
        <p:txBody>
          <a:bodyPr>
            <a:normAutofit/>
          </a:bodyPr>
          <a:lstStyle/>
          <a:p>
            <a:r>
              <a:rPr lang="en-GB" sz="2800" dirty="0" smtClean="0">
                <a:latin typeface="+mj-lt"/>
              </a:rPr>
              <a:t>Contemporary notions of social constructivism derive from the work of </a:t>
            </a:r>
            <a:r>
              <a:rPr lang="en-GB" sz="2800" dirty="0" err="1" smtClean="0">
                <a:latin typeface="+mj-lt"/>
              </a:rPr>
              <a:t>Vygotsky</a:t>
            </a:r>
            <a:r>
              <a:rPr lang="en-GB" sz="2800" dirty="0" smtClean="0">
                <a:latin typeface="+mj-lt"/>
              </a:rPr>
              <a:t> and Bruner. </a:t>
            </a:r>
          </a:p>
          <a:p>
            <a:r>
              <a:rPr lang="en-GB" sz="2800" dirty="0" err="1" smtClean="0">
                <a:latin typeface="+mj-lt"/>
              </a:rPr>
              <a:t>Vygotsky’s</a:t>
            </a:r>
            <a:r>
              <a:rPr lang="en-GB" sz="2800" dirty="0" smtClean="0">
                <a:latin typeface="+mj-lt"/>
              </a:rPr>
              <a:t> theory states that knowledge is co-constructed and that individuals learn from one another. It is called a social constructivist theory because in </a:t>
            </a:r>
            <a:r>
              <a:rPr lang="en-GB" sz="2800" dirty="0" err="1" smtClean="0">
                <a:latin typeface="+mj-lt"/>
              </a:rPr>
              <a:t>Vygotsky’s</a:t>
            </a:r>
            <a:r>
              <a:rPr lang="en-GB" sz="2800" dirty="0" smtClean="0">
                <a:latin typeface="+mj-lt"/>
              </a:rPr>
              <a:t> opinion the learner must be engaged in the learning process. Learning happens with the assistance of other people, thus contributing the social aspect of the theory.</a:t>
            </a:r>
            <a:endParaRPr lang="en-GB" sz="2800" dirty="0"/>
          </a:p>
        </p:txBody>
      </p:sp>
    </p:spTree>
    <p:extLst>
      <p:ext uri="{BB962C8B-B14F-4D97-AF65-F5344CB8AC3E}">
        <p14:creationId xmlns:p14="http://schemas.microsoft.com/office/powerpoint/2010/main" val="194454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Interactionist</a:t>
            </a:r>
            <a:r>
              <a:rPr lang="en-GB" dirty="0" smtClean="0"/>
              <a:t> theory</a:t>
            </a:r>
            <a:endParaRPr lang="en-GB" dirty="0"/>
          </a:p>
        </p:txBody>
      </p:sp>
      <p:sp>
        <p:nvSpPr>
          <p:cNvPr id="3" name="Content Placeholder 2"/>
          <p:cNvSpPr>
            <a:spLocks noGrp="1"/>
          </p:cNvSpPr>
          <p:nvPr>
            <p:ph idx="1"/>
          </p:nvPr>
        </p:nvSpPr>
        <p:spPr/>
        <p:txBody>
          <a:bodyPr>
            <a:normAutofit/>
          </a:bodyPr>
          <a:lstStyle/>
          <a:p>
            <a:r>
              <a:rPr lang="en-GB" dirty="0" smtClean="0">
                <a:latin typeface="+mj-lt"/>
              </a:rPr>
              <a:t>Language develops as a result of the interplay between the child and the environment in which the child develops.</a:t>
            </a:r>
          </a:p>
          <a:p>
            <a:r>
              <a:rPr lang="en-GB" dirty="0" smtClean="0">
                <a:latin typeface="+mj-lt"/>
              </a:rPr>
              <a:t>Caretaker speech is modified to suit the capability of the child. This modified language is a crucial element in the language acquisition process.</a:t>
            </a:r>
            <a:endParaRPr lang="en-GB" dirty="0">
              <a:latin typeface="+mj-lt"/>
            </a:endParaRPr>
          </a:p>
        </p:txBody>
      </p:sp>
    </p:spTree>
    <p:extLst>
      <p:ext uri="{BB962C8B-B14F-4D97-AF65-F5344CB8AC3E}">
        <p14:creationId xmlns:p14="http://schemas.microsoft.com/office/powerpoint/2010/main" val="185116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Scientific fields related to learning and language learning (1/2)</a:t>
            </a:r>
            <a:endParaRPr lang="en-GB" dirty="0"/>
          </a:p>
        </p:txBody>
      </p:sp>
      <p:sp>
        <p:nvSpPr>
          <p:cNvPr id="3" name="Θέση περιεχομένου 2"/>
          <p:cNvSpPr>
            <a:spLocks noGrp="1"/>
          </p:cNvSpPr>
          <p:nvPr>
            <p:ph idx="1"/>
          </p:nvPr>
        </p:nvSpPr>
        <p:spPr/>
        <p:txBody>
          <a:bodyPr>
            <a:noAutofit/>
          </a:bodyPr>
          <a:lstStyle/>
          <a:p>
            <a:r>
              <a:rPr lang="en-GB" sz="2800" b="1" dirty="0" smtClean="0"/>
              <a:t>Psychology: </a:t>
            </a:r>
            <a:r>
              <a:rPr lang="en-GB" sz="2800" dirty="0" smtClean="0"/>
              <a:t>a diverse area of study which involves, amongst other things, the study of how humans learn and how they make sense of the world.</a:t>
            </a:r>
          </a:p>
          <a:p>
            <a:r>
              <a:rPr lang="en-GB" sz="2800" b="1" dirty="0" smtClean="0"/>
              <a:t>Psycholinguistics: </a:t>
            </a:r>
            <a:r>
              <a:rPr lang="en-GB" sz="2800" dirty="0" smtClean="0"/>
              <a:t>involves the study of a) the mental processes that a person uses in producing and understanding language and b) how humans learn language (the study of speech perception, the role of memory, concepts and other processes of language use).</a:t>
            </a:r>
            <a:endParaRPr lang="en-GB" sz="2800" dirty="0"/>
          </a:p>
        </p:txBody>
      </p:sp>
    </p:spTree>
    <p:extLst>
      <p:ext uri="{BB962C8B-B14F-4D97-AF65-F5344CB8AC3E}">
        <p14:creationId xmlns:p14="http://schemas.microsoft.com/office/powerpoint/2010/main" val="1580683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summary</a:t>
            </a:r>
            <a:endParaRPr lang="en-GB" dirty="0"/>
          </a:p>
        </p:txBody>
      </p:sp>
      <p:graphicFrame>
        <p:nvGraphicFramePr>
          <p:cNvPr id="4" name="Content Placeholder 3" descr="Behaviourism, cognitivism and constructivism in brief."/>
          <p:cNvGraphicFramePr>
            <a:graphicFrameLocks noGrp="1"/>
          </p:cNvGraphicFramePr>
          <p:nvPr>
            <p:ph idx="1"/>
            <p:custDataLst>
              <p:tags r:id="rId1"/>
            </p:custDataLst>
            <p:extLst>
              <p:ext uri="{D42A27DB-BD31-4B8C-83A1-F6EECF244321}">
                <p14:modId xmlns:p14="http://schemas.microsoft.com/office/powerpoint/2010/main" val="1019835015"/>
              </p:ext>
            </p:extLst>
          </p:nvPr>
        </p:nvGraphicFramePr>
        <p:xfrm>
          <a:off x="463550" y="1557338"/>
          <a:ext cx="8229600" cy="4206240"/>
        </p:xfrm>
        <a:graphic>
          <a:graphicData uri="http://schemas.openxmlformats.org/drawingml/2006/table">
            <a:tbl>
              <a:tblPr firstRow="1" bandRow="1">
                <a:tableStyleId>{69012ECD-51FC-41F1-AA8D-1B2483CD663E}</a:tableStyleId>
              </a:tblPr>
              <a:tblGrid>
                <a:gridCol w="2668290"/>
                <a:gridCol w="5561310"/>
              </a:tblGrid>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Learning Theory</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Learning Process</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smtClean="0">
                          <a:ln>
                            <a:noFill/>
                          </a:ln>
                          <a:effectLst/>
                        </a:rPr>
                        <a:t>Behaviourism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smtClean="0">
                          <a:ln>
                            <a:noFill/>
                          </a:ln>
                          <a:effectLst/>
                        </a:rPr>
                        <a:t>Through stimulus-response positive/ negative reinforcement and punishment.</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err="1" smtClean="0">
                          <a:ln>
                            <a:noFill/>
                          </a:ln>
                          <a:effectLst/>
                        </a:rPr>
                        <a:t>Cognitivism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Rehearsing/organising information and then storing it for long term use.</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smtClean="0">
                          <a:ln>
                            <a:noFill/>
                          </a:ln>
                          <a:effectLst/>
                        </a:rPr>
                        <a:t>Constructivism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Constructing one’s own knowledge through past experiences and group collaboration.</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111507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input: </a:t>
            </a:r>
            <a:r>
              <a:rPr lang="en-GB" dirty="0" err="1" smtClean="0"/>
              <a:t>Krashen</a:t>
            </a:r>
            <a:r>
              <a:rPr lang="en-GB" dirty="0" smtClean="0"/>
              <a:t> (1/3)</a:t>
            </a:r>
            <a:endParaRPr lang="en-GB" dirty="0"/>
          </a:p>
        </p:txBody>
      </p:sp>
      <p:sp>
        <p:nvSpPr>
          <p:cNvPr id="3" name="Content Placeholder 2"/>
          <p:cNvSpPr>
            <a:spLocks noGrp="1"/>
          </p:cNvSpPr>
          <p:nvPr>
            <p:ph idx="1"/>
          </p:nvPr>
        </p:nvSpPr>
        <p:spPr/>
        <p:txBody>
          <a:bodyPr>
            <a:noAutofit/>
          </a:bodyPr>
          <a:lstStyle/>
          <a:p>
            <a:r>
              <a:rPr lang="en-GB" dirty="0" smtClean="0">
                <a:latin typeface="+mj-lt"/>
              </a:rPr>
              <a:t>It is one of the models that adopt the </a:t>
            </a:r>
            <a:r>
              <a:rPr lang="en-GB" dirty="0" err="1" smtClean="0">
                <a:latin typeface="+mj-lt"/>
              </a:rPr>
              <a:t>innatist</a:t>
            </a:r>
            <a:r>
              <a:rPr lang="en-GB" dirty="0" smtClean="0">
                <a:latin typeface="+mj-lt"/>
              </a:rPr>
              <a:t> perspective.</a:t>
            </a:r>
          </a:p>
          <a:p>
            <a:r>
              <a:rPr lang="en-GB" dirty="0" smtClean="0">
                <a:latin typeface="+mj-lt"/>
              </a:rPr>
              <a:t>It was quite influential in the 1970s.</a:t>
            </a:r>
          </a:p>
          <a:p>
            <a:r>
              <a:rPr lang="en-GB" dirty="0" smtClean="0">
                <a:latin typeface="+mj-lt"/>
              </a:rPr>
              <a:t>It emphasizes the role of exposure to comprehensible input in second language acquisition.</a:t>
            </a:r>
          </a:p>
        </p:txBody>
      </p:sp>
    </p:spTree>
    <p:extLst>
      <p:ext uri="{BB962C8B-B14F-4D97-AF65-F5344CB8AC3E}">
        <p14:creationId xmlns:p14="http://schemas.microsoft.com/office/powerpoint/2010/main" val="20046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input: </a:t>
            </a:r>
            <a:r>
              <a:rPr lang="en-GB" dirty="0" err="1" smtClean="0"/>
              <a:t>Krashen</a:t>
            </a:r>
            <a:r>
              <a:rPr lang="en-GB" dirty="0" smtClean="0"/>
              <a:t> (2/3)</a:t>
            </a:r>
            <a:endParaRPr lang="en-GB" dirty="0"/>
          </a:p>
        </p:txBody>
      </p:sp>
      <p:sp>
        <p:nvSpPr>
          <p:cNvPr id="3" name="Content Placeholder 2"/>
          <p:cNvSpPr>
            <a:spLocks noGrp="1"/>
          </p:cNvSpPr>
          <p:nvPr>
            <p:ph idx="1"/>
          </p:nvPr>
        </p:nvSpPr>
        <p:spPr/>
        <p:txBody>
          <a:bodyPr>
            <a:noAutofit/>
          </a:bodyPr>
          <a:lstStyle/>
          <a:p>
            <a:r>
              <a:rPr lang="en-GB" sz="2800" b="1" dirty="0" smtClean="0">
                <a:latin typeface="+mj-lt"/>
              </a:rPr>
              <a:t>Acquisition</a:t>
            </a:r>
            <a:r>
              <a:rPr lang="en-GB" sz="2800" dirty="0" smtClean="0">
                <a:latin typeface="+mj-lt"/>
              </a:rPr>
              <a:t>: acquiring a second language by taking part in meaningful interaction (just like children pick up their mother tongue).</a:t>
            </a:r>
          </a:p>
          <a:p>
            <a:r>
              <a:rPr lang="en-GB" sz="2800" b="1" dirty="0" smtClean="0">
                <a:latin typeface="+mj-lt"/>
              </a:rPr>
              <a:t>Learning</a:t>
            </a:r>
            <a:r>
              <a:rPr lang="en-GB" sz="2800" dirty="0" smtClean="0">
                <a:latin typeface="+mj-lt"/>
              </a:rPr>
              <a:t>: learning a second language in classrooms by consciously studying it, paying attention to grammar and being corrected. </a:t>
            </a:r>
          </a:p>
          <a:p>
            <a:r>
              <a:rPr lang="en-GB" sz="2800" dirty="0" smtClean="0">
                <a:latin typeface="+mj-lt"/>
              </a:rPr>
              <a:t>Only when you acquire language can you use in real communication. We acquire language only by one way: through comprehensible input.</a:t>
            </a:r>
          </a:p>
          <a:p>
            <a:endParaRPr lang="en-GB" sz="2800" dirty="0"/>
          </a:p>
        </p:txBody>
      </p:sp>
    </p:spTree>
    <p:extLst>
      <p:ext uri="{BB962C8B-B14F-4D97-AF65-F5344CB8AC3E}">
        <p14:creationId xmlns:p14="http://schemas.microsoft.com/office/powerpoint/2010/main" val="19710675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input: </a:t>
            </a:r>
            <a:r>
              <a:rPr lang="en-GB" dirty="0" err="1" smtClean="0"/>
              <a:t>Krashen</a:t>
            </a:r>
            <a:r>
              <a:rPr lang="en-GB" dirty="0" smtClean="0"/>
              <a:t> (3/3)</a:t>
            </a:r>
            <a:endParaRPr lang="en-GB" dirty="0"/>
          </a:p>
        </p:txBody>
      </p:sp>
      <p:sp>
        <p:nvSpPr>
          <p:cNvPr id="3" name="Content Placeholder 2"/>
          <p:cNvSpPr>
            <a:spLocks noGrp="1"/>
          </p:cNvSpPr>
          <p:nvPr>
            <p:ph idx="1"/>
          </p:nvPr>
        </p:nvSpPr>
        <p:spPr/>
        <p:txBody>
          <a:bodyPr/>
          <a:lstStyle/>
          <a:p>
            <a:r>
              <a:rPr lang="en-GB" sz="3200" b="1" dirty="0" smtClean="0">
                <a:latin typeface="+mj-lt"/>
              </a:rPr>
              <a:t>Input</a:t>
            </a:r>
            <a:r>
              <a:rPr lang="en-GB" sz="3200" dirty="0" smtClean="0">
                <a:latin typeface="+mj-lt"/>
              </a:rPr>
              <a:t>: the language which the learner is exposed to in the environment.</a:t>
            </a:r>
          </a:p>
          <a:p>
            <a:r>
              <a:rPr lang="en-GB" sz="3200" b="1" dirty="0" smtClean="0">
                <a:latin typeface="+mj-lt"/>
              </a:rPr>
              <a:t>Comprehensible input</a:t>
            </a:r>
            <a:r>
              <a:rPr lang="en-GB" sz="3200" dirty="0" smtClean="0">
                <a:latin typeface="+mj-lt"/>
              </a:rPr>
              <a:t>: language which a learner can understand. Language which is just above the learners’ level of competence.</a:t>
            </a:r>
          </a:p>
        </p:txBody>
      </p:sp>
    </p:spTree>
    <p:extLst>
      <p:ext uri="{BB962C8B-B14F-4D97-AF65-F5344CB8AC3E}">
        <p14:creationId xmlns:p14="http://schemas.microsoft.com/office/powerpoint/2010/main" val="61927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Krashen’s</a:t>
            </a:r>
            <a:r>
              <a:rPr lang="en-GB" dirty="0" smtClean="0"/>
              <a:t> model (1/2)</a:t>
            </a:r>
            <a:endParaRPr lang="en-GB" dirty="0"/>
          </a:p>
        </p:txBody>
      </p:sp>
      <p:sp>
        <p:nvSpPr>
          <p:cNvPr id="3" name="Content Placeholder 2"/>
          <p:cNvSpPr>
            <a:spLocks noGrp="1"/>
          </p:cNvSpPr>
          <p:nvPr>
            <p:ph idx="1"/>
          </p:nvPr>
        </p:nvSpPr>
        <p:spPr/>
        <p:txBody>
          <a:bodyPr>
            <a:noAutofit/>
          </a:bodyPr>
          <a:lstStyle/>
          <a:p>
            <a:pPr marL="0" indent="0">
              <a:spcBef>
                <a:spcPts val="1000"/>
              </a:spcBef>
              <a:buNone/>
            </a:pPr>
            <a:r>
              <a:rPr lang="en-GB" sz="2800" dirty="0" smtClean="0">
                <a:latin typeface="+mj-lt"/>
              </a:rPr>
              <a:t>It is based on 5 hypotheses:</a:t>
            </a:r>
          </a:p>
          <a:p>
            <a:pPr marL="514350" indent="-514350">
              <a:spcBef>
                <a:spcPts val="1000"/>
              </a:spcBef>
              <a:buFont typeface="+mj-lt"/>
              <a:buAutoNum type="arabicPeriod"/>
            </a:pPr>
            <a:r>
              <a:rPr lang="en-GB" sz="2800" b="1" dirty="0" smtClean="0">
                <a:latin typeface="+mj-lt"/>
              </a:rPr>
              <a:t>Acquisition/learning hypothesis</a:t>
            </a:r>
            <a:r>
              <a:rPr lang="en-GB" sz="2800" dirty="0" smtClean="0">
                <a:latin typeface="+mj-lt"/>
              </a:rPr>
              <a:t>: Learning and acquisition are two separate processes.</a:t>
            </a:r>
          </a:p>
          <a:p>
            <a:pPr marL="514350" indent="-514350">
              <a:spcBef>
                <a:spcPts val="1000"/>
              </a:spcBef>
              <a:buFont typeface="+mj-lt"/>
              <a:buAutoNum type="arabicPeriod"/>
            </a:pPr>
            <a:r>
              <a:rPr lang="en-GB" sz="2800" b="1" dirty="0" smtClean="0">
                <a:latin typeface="+mj-lt"/>
              </a:rPr>
              <a:t>Monitor hypothesis</a:t>
            </a:r>
            <a:r>
              <a:rPr lang="en-GB" sz="2800" dirty="0" smtClean="0">
                <a:latin typeface="+mj-lt"/>
              </a:rPr>
              <a:t>: Acquisition is more important than learning since the role of the latter is merely to monitor what one says and writes in the second language.</a:t>
            </a:r>
          </a:p>
          <a:p>
            <a:pPr marL="514350" indent="-514350">
              <a:spcBef>
                <a:spcPts val="1000"/>
              </a:spcBef>
              <a:buFont typeface="+mj-lt"/>
              <a:buAutoNum type="arabicPeriod"/>
            </a:pPr>
            <a:r>
              <a:rPr lang="en-GB" sz="2800" b="1" dirty="0" smtClean="0">
                <a:latin typeface="+mj-lt"/>
              </a:rPr>
              <a:t>The natural order hypothesis</a:t>
            </a:r>
            <a:r>
              <a:rPr lang="en-GB" sz="2800" dirty="0" smtClean="0">
                <a:latin typeface="+mj-lt"/>
              </a:rPr>
              <a:t>: There is a natural order of morpheme acquisition that applies to second language acquisition.</a:t>
            </a:r>
          </a:p>
        </p:txBody>
      </p:sp>
    </p:spTree>
    <p:extLst>
      <p:ext uri="{BB962C8B-B14F-4D97-AF65-F5344CB8AC3E}">
        <p14:creationId xmlns:p14="http://schemas.microsoft.com/office/powerpoint/2010/main" val="24502900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Krashen’s</a:t>
            </a:r>
            <a:r>
              <a:rPr lang="en-GB" dirty="0" smtClean="0"/>
              <a:t> model (2/2)</a:t>
            </a:r>
            <a:endParaRPr lang="en-GB" dirty="0"/>
          </a:p>
        </p:txBody>
      </p:sp>
      <p:sp>
        <p:nvSpPr>
          <p:cNvPr id="3" name="Content Placeholder 2"/>
          <p:cNvSpPr>
            <a:spLocks noGrp="1"/>
          </p:cNvSpPr>
          <p:nvPr>
            <p:ph idx="1"/>
          </p:nvPr>
        </p:nvSpPr>
        <p:spPr/>
        <p:txBody>
          <a:bodyPr>
            <a:noAutofit/>
          </a:bodyPr>
          <a:lstStyle/>
          <a:p>
            <a:pPr marL="514350" indent="-514350">
              <a:buFont typeface="+mj-lt"/>
              <a:buAutoNum type="arabicPeriod" startAt="4"/>
            </a:pPr>
            <a:r>
              <a:rPr lang="en-GB" sz="2800" b="1" dirty="0" smtClean="0">
                <a:latin typeface="+mj-lt"/>
              </a:rPr>
              <a:t>The input hypothesis</a:t>
            </a:r>
            <a:r>
              <a:rPr lang="en-GB" sz="2800" dirty="0" smtClean="0">
                <a:latin typeface="+mj-lt"/>
              </a:rPr>
              <a:t>: The most important point in the instructional process is to provide acquirers with comprehensible input. </a:t>
            </a:r>
          </a:p>
          <a:p>
            <a:pPr marL="514350" indent="-514350">
              <a:buFont typeface="+mj-lt"/>
              <a:buAutoNum type="arabicPeriod" startAt="4"/>
            </a:pPr>
            <a:r>
              <a:rPr lang="en-GB" sz="2800" b="1" dirty="0" smtClean="0">
                <a:latin typeface="+mj-lt"/>
              </a:rPr>
              <a:t>The affective filter hypothesis</a:t>
            </a:r>
            <a:r>
              <a:rPr lang="en-GB" sz="2800" dirty="0" smtClean="0">
                <a:latin typeface="+mj-lt"/>
              </a:rPr>
              <a:t>: The so-called ‘affective filter’ of the acquirer must be clean so that language passes easily through it; in other words, the acquirer must be positively predisposed or motivated so that s/he is open to input.</a:t>
            </a:r>
          </a:p>
        </p:txBody>
      </p:sp>
    </p:spTree>
    <p:extLst>
      <p:ext uri="{BB962C8B-B14F-4D97-AF65-F5344CB8AC3E}">
        <p14:creationId xmlns:p14="http://schemas.microsoft.com/office/powerpoint/2010/main" val="24420561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output: Swain (1/2)</a:t>
            </a:r>
            <a:endParaRPr lang="en-GB" dirty="0"/>
          </a:p>
        </p:txBody>
      </p:sp>
      <p:sp>
        <p:nvSpPr>
          <p:cNvPr id="3" name="Content Placeholder 2"/>
          <p:cNvSpPr>
            <a:spLocks noGrp="1"/>
          </p:cNvSpPr>
          <p:nvPr>
            <p:ph idx="1"/>
          </p:nvPr>
        </p:nvSpPr>
        <p:spPr/>
        <p:txBody>
          <a:bodyPr>
            <a:noAutofit/>
          </a:bodyPr>
          <a:lstStyle/>
          <a:p>
            <a:pPr>
              <a:lnSpc>
                <a:spcPct val="110000"/>
              </a:lnSpc>
            </a:pPr>
            <a:r>
              <a:rPr lang="en-GB" sz="3000" dirty="0" smtClean="0">
                <a:latin typeface="+mj-lt"/>
              </a:rPr>
              <a:t>Language acquisition occurs not only when learners are exposed to comprehensible input but also when they are pushed to produce language precisely and appropriately (comprehensible output).</a:t>
            </a:r>
          </a:p>
          <a:p>
            <a:pPr>
              <a:lnSpc>
                <a:spcPct val="110000"/>
              </a:lnSpc>
            </a:pPr>
            <a:r>
              <a:rPr lang="en-GB" sz="3000" dirty="0" smtClean="0">
                <a:latin typeface="+mj-lt"/>
              </a:rPr>
              <a:t>Learners learn to speak by speaking.</a:t>
            </a:r>
          </a:p>
          <a:p>
            <a:pPr>
              <a:lnSpc>
                <a:spcPct val="110000"/>
              </a:lnSpc>
            </a:pPr>
            <a:r>
              <a:rPr lang="en-GB" sz="3000" dirty="0" smtClean="0">
                <a:latin typeface="+mj-lt"/>
              </a:rPr>
              <a:t>They need to be pushed to use alternative means of expression when communication breaks down.</a:t>
            </a:r>
          </a:p>
          <a:p>
            <a:pPr>
              <a:lnSpc>
                <a:spcPct val="110000"/>
              </a:lnSpc>
              <a:buNone/>
            </a:pPr>
            <a:endParaRPr lang="en-GB" sz="3000" dirty="0"/>
          </a:p>
        </p:txBody>
      </p:sp>
    </p:spTree>
    <p:extLst>
      <p:ext uri="{BB962C8B-B14F-4D97-AF65-F5344CB8AC3E}">
        <p14:creationId xmlns:p14="http://schemas.microsoft.com/office/powerpoint/2010/main" val="375403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output: Swain (2/2)</a:t>
            </a:r>
            <a:endParaRPr lang="en-GB" dirty="0"/>
          </a:p>
        </p:txBody>
      </p:sp>
      <p:sp>
        <p:nvSpPr>
          <p:cNvPr id="3" name="Content Placeholder 2"/>
          <p:cNvSpPr>
            <a:spLocks noGrp="1"/>
          </p:cNvSpPr>
          <p:nvPr>
            <p:ph idx="1"/>
          </p:nvPr>
        </p:nvSpPr>
        <p:spPr/>
        <p:txBody>
          <a:bodyPr>
            <a:noAutofit/>
          </a:bodyPr>
          <a:lstStyle/>
          <a:p>
            <a:pPr>
              <a:lnSpc>
                <a:spcPct val="110000"/>
              </a:lnSpc>
            </a:pPr>
            <a:r>
              <a:rPr lang="en-GB" sz="3000" dirty="0" smtClean="0">
                <a:latin typeface="+mj-lt"/>
              </a:rPr>
              <a:t>Using the foreign language offers learners the chance to try out new forms and expressions.</a:t>
            </a:r>
          </a:p>
          <a:p>
            <a:pPr>
              <a:lnSpc>
                <a:spcPct val="110000"/>
              </a:lnSpc>
            </a:pPr>
            <a:r>
              <a:rPr lang="en-GB" sz="3000" dirty="0" smtClean="0">
                <a:latin typeface="+mj-lt"/>
              </a:rPr>
              <a:t>Being pushed in performance shifts learners’ attention from meaning to form.</a:t>
            </a:r>
          </a:p>
        </p:txBody>
      </p:sp>
    </p:spTree>
    <p:extLst>
      <p:ext uri="{BB962C8B-B14F-4D97-AF65-F5344CB8AC3E}">
        <p14:creationId xmlns:p14="http://schemas.microsoft.com/office/powerpoint/2010/main" val="375403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Humanism and Carl Rogers</a:t>
            </a:r>
            <a:endParaRPr lang="en-GB" dirty="0"/>
          </a:p>
        </p:txBody>
      </p:sp>
      <p:sp>
        <p:nvSpPr>
          <p:cNvPr id="3" name="Θέση περιεχομένου 2"/>
          <p:cNvSpPr>
            <a:spLocks noGrp="1"/>
          </p:cNvSpPr>
          <p:nvPr>
            <p:ph idx="1"/>
          </p:nvPr>
        </p:nvSpPr>
        <p:spPr/>
        <p:txBody>
          <a:bodyPr>
            <a:noAutofit/>
          </a:bodyPr>
          <a:lstStyle/>
          <a:p>
            <a:r>
              <a:rPr lang="en-GB" sz="2800" dirty="0" smtClean="0"/>
              <a:t>Humanism emphasises the importance of the inner world of the individual -  learner’s thoughts, feelings and emotions. These are aspects of the learning process that are important if we are to understand human learning in its totality.</a:t>
            </a:r>
          </a:p>
          <a:p>
            <a:r>
              <a:rPr lang="en-GB" sz="2800" dirty="0" smtClean="0"/>
              <a:t>Significant learning will take place when the subject matter is of personal relevance to the learner ad when it involves active participation of the learner.</a:t>
            </a:r>
          </a:p>
          <a:p>
            <a:r>
              <a:rPr lang="en-GB" sz="2800" dirty="0" smtClean="0"/>
              <a:t>Learning which involves feelings and cognition is more likely to be lasting and pervasive.</a:t>
            </a:r>
            <a:endParaRPr lang="en-GB" sz="2800" dirty="0"/>
          </a:p>
        </p:txBody>
      </p:sp>
    </p:spTree>
    <p:extLst>
      <p:ext uri="{BB962C8B-B14F-4D97-AF65-F5344CB8AC3E}">
        <p14:creationId xmlns:p14="http://schemas.microsoft.com/office/powerpoint/2010/main" val="29387314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GB" dirty="0" smtClean="0"/>
              <a:t>Schumann’s Acculturation Theory (1978) </a:t>
            </a:r>
            <a:endParaRPr lang="en-GB" dirty="0"/>
          </a:p>
        </p:txBody>
      </p:sp>
      <p:sp>
        <p:nvSpPr>
          <p:cNvPr id="3" name="Text Placeholder 2"/>
          <p:cNvSpPr>
            <a:spLocks noGrp="1"/>
          </p:cNvSpPr>
          <p:nvPr>
            <p:ph type="body" idx="1"/>
          </p:nvPr>
        </p:nvSpPr>
        <p:spPr/>
        <p:txBody>
          <a:bodyPr/>
          <a:lstStyle/>
          <a:p>
            <a:r>
              <a:rPr lang="en-GB" dirty="0" smtClean="0"/>
              <a:t>Social distance</a:t>
            </a:r>
            <a:endParaRPr lang="en-GB" dirty="0"/>
          </a:p>
        </p:txBody>
      </p:sp>
      <p:sp>
        <p:nvSpPr>
          <p:cNvPr id="5" name="Content Placeholder 4"/>
          <p:cNvSpPr>
            <a:spLocks noGrp="1"/>
          </p:cNvSpPr>
          <p:nvPr>
            <p:ph sz="half" idx="2"/>
          </p:nvPr>
        </p:nvSpPr>
        <p:spPr/>
        <p:txBody>
          <a:bodyPr>
            <a:normAutofit fontScale="85000" lnSpcReduction="20000"/>
          </a:bodyPr>
          <a:lstStyle/>
          <a:p>
            <a:pPr lvl="0"/>
            <a:r>
              <a:rPr lang="en-GB" dirty="0" smtClean="0"/>
              <a:t>If they feel that the target language and culture is more/less prestigious, or dominant/subordinate over their own.</a:t>
            </a:r>
          </a:p>
          <a:p>
            <a:pPr lvl="0"/>
            <a:r>
              <a:rPr lang="en-GB" dirty="0" smtClean="0"/>
              <a:t>If their living conditions allow them to be integrated in a society or they live in a type of ghetto. </a:t>
            </a:r>
          </a:p>
          <a:p>
            <a:pPr lvl="0"/>
            <a:r>
              <a:rPr lang="en-GB" dirty="0" smtClean="0"/>
              <a:t>If they are living or intend to live in the target culture for a long time.</a:t>
            </a:r>
          </a:p>
          <a:p>
            <a:r>
              <a:rPr lang="en-GB" dirty="0" smtClean="0"/>
              <a:t>If there is social congruence between the source and target language and culture.</a:t>
            </a:r>
            <a:endParaRPr lang="en-GB" dirty="0"/>
          </a:p>
        </p:txBody>
      </p:sp>
      <p:sp>
        <p:nvSpPr>
          <p:cNvPr id="4" name="Text Placeholder 3"/>
          <p:cNvSpPr>
            <a:spLocks noGrp="1"/>
          </p:cNvSpPr>
          <p:nvPr>
            <p:ph type="body" sz="quarter" idx="3"/>
          </p:nvPr>
        </p:nvSpPr>
        <p:spPr/>
        <p:txBody>
          <a:bodyPr/>
          <a:lstStyle/>
          <a:p>
            <a:r>
              <a:rPr lang="en-GB" dirty="0" smtClean="0"/>
              <a:t>Psychological distance</a:t>
            </a:r>
            <a:endParaRPr lang="en-GB" dirty="0"/>
          </a:p>
        </p:txBody>
      </p:sp>
      <p:sp>
        <p:nvSpPr>
          <p:cNvPr id="6" name="Content Placeholder 5"/>
          <p:cNvSpPr>
            <a:spLocks noGrp="1"/>
          </p:cNvSpPr>
          <p:nvPr>
            <p:ph sz="quarter" idx="4"/>
          </p:nvPr>
        </p:nvSpPr>
        <p:spPr>
          <a:xfrm>
            <a:off x="4645025" y="2214016"/>
            <a:ext cx="4175447" cy="3879280"/>
          </a:xfrm>
        </p:spPr>
        <p:txBody>
          <a:bodyPr>
            <a:normAutofit fontScale="85000" lnSpcReduction="10000"/>
          </a:bodyPr>
          <a:lstStyle/>
          <a:p>
            <a:pPr lvl="0"/>
            <a:r>
              <a:rPr lang="en-GB" dirty="0" smtClean="0"/>
              <a:t>If they feel that they have or haven’t control over the new environment and a say in their process of integration.</a:t>
            </a:r>
          </a:p>
          <a:p>
            <a:pPr lvl="0"/>
            <a:r>
              <a:rPr lang="en-GB" dirty="0" smtClean="0"/>
              <a:t>If their initial experience was to undergo a ‘culture shock’.</a:t>
            </a:r>
          </a:p>
          <a:p>
            <a:pPr lvl="0"/>
            <a:r>
              <a:rPr lang="en-GB" dirty="0" smtClean="0"/>
              <a:t>If they feel that no matter what type of attempts they make they are unable to understand or convey their meanings in the target language.</a:t>
            </a:r>
          </a:p>
          <a:p>
            <a:r>
              <a:rPr lang="en-GB" dirty="0" smtClean="0"/>
              <a:t>If they feel that the meanings that they convey are undervalued.</a:t>
            </a:r>
            <a:endParaRPr lang="en-GB" dirty="0"/>
          </a:p>
        </p:txBody>
      </p:sp>
    </p:spTree>
    <p:extLst>
      <p:ext uri="{BB962C8B-B14F-4D97-AF65-F5344CB8AC3E}">
        <p14:creationId xmlns:p14="http://schemas.microsoft.com/office/powerpoint/2010/main" val="26856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additive="base">
                                        <p:cTn id="3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 calcmode="lin" valueType="num">
                                      <p:cBhvr additive="base">
                                        <p:cTn id="4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
                                            <p:txEl>
                                              <p:pRg st="2" end="2"/>
                                            </p:txEl>
                                          </p:spTgt>
                                        </p:tgtEl>
                                        <p:attrNameLst>
                                          <p:attrName>style.visibility</p:attrName>
                                        </p:attrNameLst>
                                      </p:cBhvr>
                                      <p:to>
                                        <p:strVal val="visible"/>
                                      </p:to>
                                    </p:set>
                                    <p:anim calcmode="lin" valueType="num">
                                      <p:cBhvr additive="base">
                                        <p:cTn id="4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6">
                                            <p:txEl>
                                              <p:pRg st="3" end="3"/>
                                            </p:txEl>
                                          </p:spTgt>
                                        </p:tgtEl>
                                        <p:attrNameLst>
                                          <p:attrName>style.visibility</p:attrName>
                                        </p:attrNameLst>
                                      </p:cBhvr>
                                      <p:to>
                                        <p:strVal val="visible"/>
                                      </p:to>
                                    </p:set>
                                    <p:anim calcmode="lin" valueType="num">
                                      <p:cBhvr additive="base">
                                        <p:cTn id="54"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Scientific fields related to learning and language learning (2/2)</a:t>
            </a:r>
            <a:endParaRPr lang="en-GB" dirty="0"/>
          </a:p>
        </p:txBody>
      </p:sp>
      <p:sp>
        <p:nvSpPr>
          <p:cNvPr id="3" name="Θέση περιεχομένου 2"/>
          <p:cNvSpPr>
            <a:spLocks noGrp="1"/>
          </p:cNvSpPr>
          <p:nvPr>
            <p:ph idx="1"/>
          </p:nvPr>
        </p:nvSpPr>
        <p:spPr/>
        <p:txBody>
          <a:bodyPr>
            <a:noAutofit/>
          </a:bodyPr>
          <a:lstStyle/>
          <a:p>
            <a:r>
              <a:rPr lang="en-GB" sz="2800" b="1" dirty="0" smtClean="0"/>
              <a:t>First language acquisition </a:t>
            </a:r>
            <a:r>
              <a:rPr lang="en-GB" sz="2800" dirty="0" smtClean="0"/>
              <a:t>is an area of psycholinguistics which focuses on how children learn their mother tongue.</a:t>
            </a:r>
          </a:p>
          <a:p>
            <a:r>
              <a:rPr lang="en-GB" sz="2800" b="1" dirty="0" smtClean="0"/>
              <a:t>Second language acquisition </a:t>
            </a:r>
            <a:r>
              <a:rPr lang="en-GB" sz="2800" dirty="0" smtClean="0"/>
              <a:t>is an area of applied linguistics and studies the processes by which people develop proficiency in a second or foreign language. These processes are investigated with the expectation that this information may be of use to language teaching.</a:t>
            </a:r>
            <a:endParaRPr lang="en-GB" sz="2800" dirty="0"/>
          </a:p>
        </p:txBody>
      </p:sp>
    </p:spTree>
    <p:extLst>
      <p:ext uri="{BB962C8B-B14F-4D97-AF65-F5344CB8AC3E}">
        <p14:creationId xmlns:p14="http://schemas.microsoft.com/office/powerpoint/2010/main" val="24304367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dirty="0" smtClean="0"/>
              <a:t>Multiple Intelligence Theory </a:t>
            </a:r>
            <a:endParaRPr lang="en-GB" dirty="0"/>
          </a:p>
        </p:txBody>
      </p:sp>
      <p:sp>
        <p:nvSpPr>
          <p:cNvPr id="8" name="Θέση περιεχομένου 7"/>
          <p:cNvSpPr>
            <a:spLocks noGrp="1"/>
          </p:cNvSpPr>
          <p:nvPr>
            <p:ph sz="half" idx="1"/>
          </p:nvPr>
        </p:nvSpPr>
        <p:spPr/>
        <p:txBody>
          <a:bodyPr/>
          <a:lstStyle/>
          <a:p>
            <a:r>
              <a:rPr lang="en-GB" dirty="0" smtClean="0"/>
              <a:t>Proposed by </a:t>
            </a:r>
            <a:r>
              <a:rPr lang="en-GB" sz="2800" dirty="0" smtClean="0"/>
              <a:t>Howard Gardner.</a:t>
            </a:r>
          </a:p>
          <a:p>
            <a:r>
              <a:rPr lang="en-GB" sz="2800" dirty="0" smtClean="0"/>
              <a:t>The theory states that there are seven distinct forms of intelligence (recently an 8th was introduced) that each individual possesses to a different degree. </a:t>
            </a:r>
            <a:endParaRPr lang="en-GB" sz="2800" dirty="0"/>
          </a:p>
        </p:txBody>
      </p:sp>
      <p:pic>
        <p:nvPicPr>
          <p:cNvPr id="10" name="Θέση περιεχομένου 9" descr="Photo of Howard Gardne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148064" y="1628800"/>
            <a:ext cx="2952328" cy="4018875"/>
          </a:xfrm>
        </p:spPr>
      </p:pic>
    </p:spTree>
    <p:extLst>
      <p:ext uri="{BB962C8B-B14F-4D97-AF65-F5344CB8AC3E}">
        <p14:creationId xmlns:p14="http://schemas.microsoft.com/office/powerpoint/2010/main" val="3145281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dirty="0" smtClean="0"/>
              <a:t>Multiple Intelligence Theory: </a:t>
            </a:r>
            <a:br>
              <a:rPr lang="en-GB" dirty="0" smtClean="0"/>
            </a:br>
            <a:r>
              <a:rPr lang="en-GB" dirty="0" smtClean="0"/>
              <a:t>Eight Intelligences</a:t>
            </a:r>
            <a:endParaRPr lang="en-GB" dirty="0"/>
          </a:p>
        </p:txBody>
      </p:sp>
      <p:sp>
        <p:nvSpPr>
          <p:cNvPr id="5" name="Θέση περιεχομένου 4"/>
          <p:cNvSpPr>
            <a:spLocks noGrp="1"/>
          </p:cNvSpPr>
          <p:nvPr>
            <p:ph sz="half" idx="1"/>
          </p:nvPr>
        </p:nvSpPr>
        <p:spPr/>
        <p:txBody>
          <a:bodyPr>
            <a:normAutofit/>
          </a:bodyPr>
          <a:lstStyle/>
          <a:p>
            <a:pPr marL="514350" indent="-514350">
              <a:buFont typeface="+mj-lt"/>
              <a:buAutoNum type="arabicPeriod"/>
            </a:pPr>
            <a:r>
              <a:rPr lang="en-GB" dirty="0" smtClean="0"/>
              <a:t>Verbal/Linguistic.</a:t>
            </a:r>
          </a:p>
          <a:p>
            <a:pPr marL="514350" indent="-514350">
              <a:buFont typeface="+mj-lt"/>
              <a:buAutoNum type="arabicPeriod"/>
            </a:pPr>
            <a:r>
              <a:rPr lang="en-GB" dirty="0" smtClean="0"/>
              <a:t>Logical/Mathematical. </a:t>
            </a:r>
          </a:p>
          <a:p>
            <a:pPr marL="514350" indent="-514350">
              <a:buFont typeface="+mj-lt"/>
              <a:buAutoNum type="arabicPeriod"/>
            </a:pPr>
            <a:r>
              <a:rPr lang="en-GB" dirty="0" smtClean="0"/>
              <a:t>Spatial. </a:t>
            </a:r>
          </a:p>
          <a:p>
            <a:pPr marL="514350" indent="-514350">
              <a:buFont typeface="+mj-lt"/>
              <a:buAutoNum type="arabicPeriod"/>
            </a:pPr>
            <a:r>
              <a:rPr lang="en-GB" dirty="0" smtClean="0"/>
              <a:t>Bodily/</a:t>
            </a:r>
            <a:r>
              <a:rPr lang="en-GB" dirty="0" err="1" smtClean="0"/>
              <a:t>Kinesthetic</a:t>
            </a:r>
            <a:r>
              <a:rPr lang="en-GB" dirty="0"/>
              <a:t>.</a:t>
            </a:r>
          </a:p>
        </p:txBody>
      </p:sp>
      <p:sp>
        <p:nvSpPr>
          <p:cNvPr id="6" name="Θέση περιεχομένου 5"/>
          <p:cNvSpPr>
            <a:spLocks noGrp="1"/>
          </p:cNvSpPr>
          <p:nvPr>
            <p:ph sz="half" idx="2"/>
          </p:nvPr>
        </p:nvSpPr>
        <p:spPr/>
        <p:txBody>
          <a:bodyPr>
            <a:normAutofit/>
          </a:bodyPr>
          <a:lstStyle/>
          <a:p>
            <a:pPr marL="514350" indent="-514350">
              <a:buFont typeface="+mj-lt"/>
              <a:buAutoNum type="arabicPeriod" startAt="5"/>
            </a:pPr>
            <a:r>
              <a:rPr lang="en-GB" dirty="0" smtClean="0"/>
              <a:t>Interpersonal.</a:t>
            </a:r>
          </a:p>
          <a:p>
            <a:pPr marL="514350" indent="-514350">
              <a:buFont typeface="+mj-lt"/>
              <a:buAutoNum type="arabicPeriod" startAt="5"/>
            </a:pPr>
            <a:r>
              <a:rPr lang="en-GB" dirty="0" smtClean="0"/>
              <a:t>Intrapersonal.</a:t>
            </a:r>
          </a:p>
          <a:p>
            <a:pPr marL="514350" indent="-514350">
              <a:buFont typeface="+mj-lt"/>
              <a:buAutoNum type="arabicPeriod" startAt="5"/>
            </a:pPr>
            <a:r>
              <a:rPr lang="en-GB" dirty="0" smtClean="0"/>
              <a:t>Musical.</a:t>
            </a:r>
          </a:p>
          <a:p>
            <a:pPr marL="514350" indent="-514350">
              <a:buFont typeface="+mj-lt"/>
              <a:buAutoNum type="arabicPeriod" startAt="5"/>
            </a:pPr>
            <a:r>
              <a:rPr lang="en-GB" dirty="0" smtClean="0"/>
              <a:t>Naturalistic.</a:t>
            </a:r>
            <a:endParaRPr lang="en-GB" dirty="0"/>
          </a:p>
        </p:txBody>
      </p:sp>
    </p:spTree>
    <p:extLst>
      <p:ext uri="{BB962C8B-B14F-4D97-AF65-F5344CB8AC3E}">
        <p14:creationId xmlns:p14="http://schemas.microsoft.com/office/powerpoint/2010/main" val="5981626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smtClean="0"/>
              <a:t>Multiple Intelligence Theory:</a:t>
            </a:r>
            <a:br>
              <a:rPr lang="en-GB" sz="4000" dirty="0" smtClean="0"/>
            </a:br>
            <a:r>
              <a:rPr lang="en-GB" sz="4000" dirty="0" smtClean="0"/>
              <a:t> Instructional Implications</a:t>
            </a:r>
            <a:endParaRPr lang="en-GB" sz="4000" dirty="0"/>
          </a:p>
        </p:txBody>
      </p:sp>
      <p:sp>
        <p:nvSpPr>
          <p:cNvPr id="3" name="Content Placeholder 2"/>
          <p:cNvSpPr>
            <a:spLocks noGrp="1"/>
          </p:cNvSpPr>
          <p:nvPr>
            <p:ph idx="1"/>
          </p:nvPr>
        </p:nvSpPr>
        <p:spPr/>
        <p:txBody>
          <a:bodyPr>
            <a:noAutofit/>
          </a:bodyPr>
          <a:lstStyle/>
          <a:p>
            <a:pPr>
              <a:spcBef>
                <a:spcPts val="600"/>
              </a:spcBef>
            </a:pPr>
            <a:r>
              <a:rPr lang="en-GB" sz="2800" dirty="0" smtClean="0"/>
              <a:t>Teaching/learning should focus on the strength (particular intelligences) of each person and assessment of learning should measure all forms, not just specific ones. </a:t>
            </a:r>
          </a:p>
          <a:p>
            <a:pPr>
              <a:spcBef>
                <a:spcPts val="600"/>
              </a:spcBef>
            </a:pPr>
            <a:r>
              <a:rPr lang="en-GB" sz="2800" dirty="0" smtClean="0"/>
              <a:t>Individuals should be encouraged to use their preferred intelligences in learning.</a:t>
            </a:r>
          </a:p>
          <a:p>
            <a:pPr>
              <a:spcBef>
                <a:spcPts val="600"/>
              </a:spcBef>
            </a:pPr>
            <a:r>
              <a:rPr lang="en-GB" sz="2800" dirty="0" smtClean="0"/>
              <a:t>Instructional activities should appeal to different forms of intelligence. </a:t>
            </a:r>
          </a:p>
          <a:p>
            <a:pPr>
              <a:spcBef>
                <a:spcPts val="600"/>
              </a:spcBef>
            </a:pPr>
            <a:r>
              <a:rPr lang="en-GB" sz="2800" dirty="0" smtClean="0"/>
              <a:t>Assessment of learning should measure multiple forms of intelligence. </a:t>
            </a:r>
          </a:p>
          <a:p>
            <a:pPr>
              <a:spcBef>
                <a:spcPts val="600"/>
              </a:spcBef>
            </a:pPr>
            <a:endParaRPr lang="en-GB" sz="2800" dirty="0"/>
          </a:p>
        </p:txBody>
      </p:sp>
    </p:spTree>
    <p:extLst>
      <p:ext uri="{BB962C8B-B14F-4D97-AF65-F5344CB8AC3E}">
        <p14:creationId xmlns:p14="http://schemas.microsoft.com/office/powerpoint/2010/main" val="47420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7867075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20211949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7338940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extLst>
      <p:ext uri="{BB962C8B-B14F-4D97-AF65-F5344CB8AC3E}">
        <p14:creationId xmlns:p14="http://schemas.microsoft.com/office/powerpoint/2010/main" val="13616098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 </a:t>
            </a:r>
            <a:r>
              <a:rPr lang="en-GB" altLang="el-GR" sz="2000" dirty="0" err="1" smtClean="0"/>
              <a:t>Evdokia</a:t>
            </a:r>
            <a:r>
              <a:rPr lang="en-GB" altLang="el-GR" sz="2000" dirty="0" smtClean="0"/>
              <a:t> </a:t>
            </a:r>
            <a:r>
              <a:rPr lang="en-GB" altLang="el-GR" sz="2000" dirty="0" err="1" smtClean="0"/>
              <a:t>Karavas</a:t>
            </a:r>
            <a:r>
              <a:rPr lang="en-GB" altLang="el-GR" sz="2000" dirty="0" smtClean="0"/>
              <a:t>. </a:t>
            </a:r>
            <a:r>
              <a:rPr lang="en-GB" altLang="el-GR" sz="2000" dirty="0" err="1" smtClean="0"/>
              <a:t>Evdokia</a:t>
            </a:r>
            <a:r>
              <a:rPr lang="en-GB" altLang="el-GR" sz="2000" dirty="0" smtClean="0"/>
              <a:t> </a:t>
            </a:r>
            <a:r>
              <a:rPr lang="en-GB" altLang="el-GR" sz="2000" dirty="0" err="1" smtClean="0"/>
              <a:t>Karavas</a:t>
            </a:r>
            <a:r>
              <a:rPr lang="en-GB" altLang="el-GR" sz="2000" dirty="0" smtClean="0"/>
              <a:t>. “Applied Linguistics to Foreign Language Teaching and Learning. </a:t>
            </a:r>
            <a:r>
              <a:rPr lang="en-GB" sz="2000" dirty="0" smtClean="0"/>
              <a:t>Views of Language Acquisition and Learning in Foreign Language Didactics”</a:t>
            </a:r>
            <a:r>
              <a:rPr lang="en-GB" altLang="el-GR" sz="2000" dirty="0" smtClean="0"/>
              <a:t>. Edition: 1.0. Athens 2014. </a:t>
            </a:r>
            <a:r>
              <a:rPr lang="en-GB" altLang="el-GR" sz="2000" dirty="0"/>
              <a:t>Available at</a:t>
            </a:r>
            <a:r>
              <a:rPr lang="el-GR" altLang="el-GR" sz="2000" dirty="0"/>
              <a:t>: </a:t>
            </a:r>
            <a:r>
              <a:rPr lang="en-GB" altLang="el-GR" sz="2000">
                <a:hlinkClick r:id="rId3"/>
              </a:rPr>
              <a:t>http://</a:t>
            </a:r>
            <a:r>
              <a:rPr lang="en-GB" altLang="el-GR" sz="2000">
                <a:hlinkClick r:id="rId3" tooltip="Applied Linguistics to Foreign Language Teaching and Learning Open Online Course"/>
              </a:rPr>
              <a:t>opencourses.uoa.gr/courses/ENL5</a:t>
            </a:r>
            <a:r>
              <a:rPr lang="en-GB" altLang="el-GR" sz="2000" smtClean="0">
                <a:hlinkClick r:id="rId3"/>
              </a:rPr>
              <a:t>/</a:t>
            </a:r>
            <a:r>
              <a:rPr lang="en-GB" altLang="el-GR" sz="2000" smtClean="0"/>
              <a:t>.</a:t>
            </a:r>
            <a:endParaRPr lang="en-GB" altLang="el-GR" sz="2000" dirty="0" smtClean="0"/>
          </a:p>
        </p:txBody>
      </p:sp>
    </p:spTree>
    <p:extLst>
      <p:ext uri="{BB962C8B-B14F-4D97-AF65-F5344CB8AC3E}">
        <p14:creationId xmlns:p14="http://schemas.microsoft.com/office/powerpoint/2010/main" val="919830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7031531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a:t>the </a:t>
            </a:r>
            <a:r>
              <a:rPr lang="en-GB" altLang="el-GR" sz="2000"/>
              <a:t>Reference </a:t>
            </a:r>
            <a:r>
              <a:rPr lang="en-GB" altLang="el-GR" sz="2000" smtClean="0"/>
              <a:t>Note</a:t>
            </a:r>
            <a:r>
              <a:rPr lang="el-GR" altLang="el-GR" sz="2000" dirty="0"/>
              <a:t>,</a:t>
            </a:r>
            <a:r>
              <a:rPr lang="en-GB" altLang="el-GR" sz="2000" dirty="0"/>
              <a:t> </a:t>
            </a:r>
          </a:p>
          <a:p>
            <a:pPr lvl="1">
              <a:buFont typeface="Wingdings" panose="05000000000000000000" pitchFamily="2" charset="2"/>
              <a:buChar char="§"/>
            </a:pPr>
            <a:r>
              <a:rPr lang="en-GB" altLang="el-GR" sz="2000" dirty="0"/>
              <a:t>the Licensing Note</a:t>
            </a:r>
            <a:r>
              <a:rPr lang="el-GR" altLang="el-GR" sz="2000"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sz="2000" dirty="0"/>
              <a:t>,</a:t>
            </a:r>
            <a:endParaRPr lang="en-GB" altLang="el-GR" sz="2000" dirty="0"/>
          </a:p>
          <a:p>
            <a:pPr lvl="1">
              <a:buFont typeface="Wingdings" panose="05000000000000000000" pitchFamily="2" charset="2"/>
              <a:buChar char="§"/>
            </a:pPr>
            <a:r>
              <a:rPr lang="en-GB" altLang="el-GR" sz="2000" dirty="0"/>
              <a:t>the Use of Third Parties Work Note (if available</a:t>
            </a:r>
            <a:r>
              <a:rPr lang="en-GB" altLang="el-GR" sz="2000" dirty="0" smtClean="0"/>
              <a:t>), </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250660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Main Principles (1/3)</a:t>
            </a:r>
            <a:endParaRPr lang="en-GB" dirty="0"/>
          </a:p>
        </p:txBody>
      </p:sp>
      <p:sp>
        <p:nvSpPr>
          <p:cNvPr id="3" name="Θέση περιεχομένου 2"/>
          <p:cNvSpPr>
            <a:spLocks noGrp="1"/>
          </p:cNvSpPr>
          <p:nvPr>
            <p:ph idx="1"/>
          </p:nvPr>
        </p:nvSpPr>
        <p:spPr/>
        <p:txBody>
          <a:bodyPr>
            <a:normAutofit/>
          </a:bodyPr>
          <a:lstStyle/>
          <a:p>
            <a:pPr>
              <a:lnSpc>
                <a:spcPct val="90000"/>
              </a:lnSpc>
            </a:pPr>
            <a:r>
              <a:rPr lang="en-GB" dirty="0" smtClean="0"/>
              <a:t>Main protagonists: Ivan Pavlov, John Watson, Edward Thorndike, B.F. Skinner.</a:t>
            </a:r>
          </a:p>
          <a:p>
            <a:pPr>
              <a:lnSpc>
                <a:spcPct val="90000"/>
              </a:lnSpc>
            </a:pPr>
            <a:r>
              <a:rPr lang="en-GB" dirty="0" smtClean="0"/>
              <a:t>Learning happens when a correct response is demonstrated following the presentation of a specific environmental stimulus.</a:t>
            </a:r>
          </a:p>
          <a:p>
            <a:pPr>
              <a:lnSpc>
                <a:spcPct val="90000"/>
              </a:lnSpc>
            </a:pPr>
            <a:r>
              <a:rPr lang="en-GB" b="1" dirty="0" smtClean="0"/>
              <a:t>Learning is changed behaviour</a:t>
            </a:r>
            <a:r>
              <a:rPr lang="en-GB" dirty="0" smtClean="0"/>
              <a:t>.</a:t>
            </a:r>
          </a:p>
        </p:txBody>
      </p:sp>
    </p:spTree>
    <p:extLst>
      <p:ext uri="{BB962C8B-B14F-4D97-AF65-F5344CB8AC3E}">
        <p14:creationId xmlns:p14="http://schemas.microsoft.com/office/powerpoint/2010/main" val="1387966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n-GB" altLang="el-GR" dirty="0" smtClean="0"/>
              <a:t>Note of use of third parties work </a:t>
            </a:r>
            <a:endParaRPr lang="en-GB" dirty="0"/>
          </a:p>
        </p:txBody>
      </p:sp>
      <p:sp>
        <p:nvSpPr>
          <p:cNvPr id="38915" name="Content Placeholder 2"/>
          <p:cNvSpPr>
            <a:spLocks noGrp="1"/>
          </p:cNvSpPr>
          <p:nvPr>
            <p:ph idx="1"/>
          </p:nvPr>
        </p:nvSpPr>
        <p:spPr/>
        <p:txBody>
          <a:bodyPr>
            <a:noAutofit/>
          </a:bodyPr>
          <a:lstStyle/>
          <a:p>
            <a:pPr marL="0" indent="0">
              <a:spcBef>
                <a:spcPts val="1000"/>
              </a:spcBef>
              <a:buFont typeface="Arial" panose="020B0604020202020204" pitchFamily="34" charset="0"/>
              <a:buNone/>
            </a:pPr>
            <a:r>
              <a:rPr lang="en-GB" altLang="el-GR" sz="2000" dirty="0" smtClean="0"/>
              <a:t>This work makes use of the following works:</a:t>
            </a:r>
          </a:p>
          <a:p>
            <a:pPr marL="0" indent="0">
              <a:spcBef>
                <a:spcPts val="1000"/>
              </a:spcBef>
              <a:buNone/>
            </a:pPr>
            <a:r>
              <a:rPr lang="en-GB" altLang="el-GR" sz="2000" dirty="0" smtClean="0"/>
              <a:t>Image 1: </a:t>
            </a:r>
            <a:r>
              <a:rPr lang="en-GB" altLang="el-GR" sz="2000" dirty="0" smtClean="0">
                <a:hlinkClick r:id="rId3"/>
              </a:rPr>
              <a:t>Howard Gardner</a:t>
            </a:r>
            <a:r>
              <a:rPr lang="en-GB" altLang="el-GR" sz="2000" dirty="0" smtClean="0"/>
              <a:t>, </a:t>
            </a:r>
            <a:r>
              <a:rPr lang="en-GB" sz="2000" dirty="0"/>
              <a:t> </a:t>
            </a:r>
            <a:r>
              <a:rPr lang="en-GB" sz="2000" dirty="0">
                <a:hlinkClick r:id="rId4" tooltip="w:en:Creative Commons"/>
              </a:rPr>
              <a:t>Creative Commons Attribution-Share Alike 3.0 </a:t>
            </a:r>
            <a:r>
              <a:rPr lang="en-GB" sz="2000" dirty="0" err="1" smtClean="0">
                <a:hlinkClick r:id="rId4" tooltip="w:en:Creative Commons"/>
              </a:rPr>
              <a:t>Unported</a:t>
            </a:r>
            <a:r>
              <a:rPr lang="en-GB" altLang="el-GR" sz="2000" smtClean="0"/>
              <a:t>, Wikimedia Commons.</a:t>
            </a:r>
            <a:endParaRPr lang="en-GB" sz="2000" dirty="0" smtClean="0">
              <a:solidFill>
                <a:prstClr val="black"/>
              </a:solidFill>
            </a:endParaRPr>
          </a:p>
        </p:txBody>
      </p:sp>
    </p:spTree>
    <p:extLst>
      <p:ext uri="{BB962C8B-B14F-4D97-AF65-F5344CB8AC3E}">
        <p14:creationId xmlns:p14="http://schemas.microsoft.com/office/powerpoint/2010/main" val="2667927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Behaviourism: Main Principles (</a:t>
            </a:r>
            <a:r>
              <a:rPr lang="en-GB" dirty="0" smtClean="0"/>
              <a:t>2/3)</a:t>
            </a:r>
            <a:endParaRPr lang="en-GB" dirty="0"/>
          </a:p>
        </p:txBody>
      </p:sp>
      <p:sp>
        <p:nvSpPr>
          <p:cNvPr id="3" name="Θέση περιεχομένου 2"/>
          <p:cNvSpPr>
            <a:spLocks noGrp="1"/>
          </p:cNvSpPr>
          <p:nvPr>
            <p:ph idx="1"/>
          </p:nvPr>
        </p:nvSpPr>
        <p:spPr/>
        <p:txBody>
          <a:bodyPr>
            <a:noAutofit/>
          </a:bodyPr>
          <a:lstStyle/>
          <a:p>
            <a:pPr lvl="0">
              <a:spcAft>
                <a:spcPts val="1200"/>
              </a:spcAft>
            </a:pPr>
            <a:r>
              <a:rPr lang="en-GB" sz="2800" b="1" dirty="0"/>
              <a:t>Conditioning</a:t>
            </a:r>
            <a:r>
              <a:rPr lang="en-GB" sz="2800" dirty="0"/>
              <a:t>: Learning is seen as a process of developing connections  between a stimulus and a response. This process is called conditioning.</a:t>
            </a:r>
          </a:p>
          <a:p>
            <a:pPr lvl="0">
              <a:spcBef>
                <a:spcPts val="600"/>
              </a:spcBef>
              <a:spcAft>
                <a:spcPts val="1200"/>
              </a:spcAft>
            </a:pPr>
            <a:r>
              <a:rPr lang="en-GB" sz="2800" b="1" dirty="0"/>
              <a:t>Habit formation</a:t>
            </a:r>
            <a:r>
              <a:rPr lang="en-GB" sz="2800" dirty="0"/>
              <a:t>: An individual responds to a stimulus by behaving in a particular way. If the behaviour is reinforced (i.e. rewards or punishment) then the likelihood of that behaviour occurring on a subsequent occasion will be increased or decreased. As the behaviour is reinforced, habits are formed. </a:t>
            </a:r>
          </a:p>
        </p:txBody>
      </p:sp>
    </p:spTree>
    <p:extLst>
      <p:ext uri="{BB962C8B-B14F-4D97-AF65-F5344CB8AC3E}">
        <p14:creationId xmlns:p14="http://schemas.microsoft.com/office/powerpoint/2010/main" val="344440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Behaviourism: Main Principles </a:t>
            </a:r>
            <a:r>
              <a:rPr lang="en-GB" dirty="0" smtClean="0"/>
              <a:t>(3/3)</a:t>
            </a:r>
            <a:endParaRPr lang="en-GB" dirty="0"/>
          </a:p>
        </p:txBody>
      </p:sp>
      <p:sp>
        <p:nvSpPr>
          <p:cNvPr id="3" name="Θέση περιεχομένου 2"/>
          <p:cNvSpPr>
            <a:spLocks noGrp="1"/>
          </p:cNvSpPr>
          <p:nvPr>
            <p:ph idx="1"/>
          </p:nvPr>
        </p:nvSpPr>
        <p:spPr/>
        <p:txBody>
          <a:bodyPr>
            <a:noAutofit/>
          </a:bodyPr>
          <a:lstStyle/>
          <a:p>
            <a:pPr lvl="0">
              <a:spcBef>
                <a:spcPts val="600"/>
              </a:spcBef>
            </a:pPr>
            <a:r>
              <a:rPr lang="en-GB" sz="3000" b="1" dirty="0" smtClean="0"/>
              <a:t>Importance </a:t>
            </a:r>
            <a:r>
              <a:rPr lang="en-GB" sz="3000" b="1" dirty="0"/>
              <a:t>of environment</a:t>
            </a:r>
            <a:r>
              <a:rPr lang="en-GB" sz="3000" dirty="0"/>
              <a:t>: Learning is a result of environmental rather than genetic factors. The child is born as a clean slate and the environment writes its messages on this clean slate.</a:t>
            </a:r>
          </a:p>
        </p:txBody>
      </p:sp>
    </p:spTree>
    <p:extLst>
      <p:ext uri="{BB962C8B-B14F-4D97-AF65-F5344CB8AC3E}">
        <p14:creationId xmlns:p14="http://schemas.microsoft.com/office/powerpoint/2010/main" val="1178723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(1/4)</a:t>
            </a:r>
            <a:endParaRPr lang="en-GB" dirty="0"/>
          </a:p>
        </p:txBody>
      </p:sp>
      <p:sp>
        <p:nvSpPr>
          <p:cNvPr id="3" name="Θέση περιεχομένου 2"/>
          <p:cNvSpPr>
            <a:spLocks noGrp="1"/>
          </p:cNvSpPr>
          <p:nvPr>
            <p:ph idx="1"/>
          </p:nvPr>
        </p:nvSpPr>
        <p:spPr/>
        <p:txBody>
          <a:bodyPr>
            <a:noAutofit/>
          </a:bodyPr>
          <a:lstStyle/>
          <a:p>
            <a:r>
              <a:rPr lang="en-GB" sz="2800" dirty="0" smtClean="0"/>
              <a:t>It had a powerful influence on second and foreign language teaching between the 1940s and the 1970s.</a:t>
            </a:r>
          </a:p>
          <a:p>
            <a:r>
              <a:rPr lang="en-GB" sz="2800" dirty="0" smtClean="0"/>
              <a:t>Influenced the development of the </a:t>
            </a:r>
            <a:r>
              <a:rPr lang="en-GB" sz="2800" dirty="0" err="1" smtClean="0"/>
              <a:t>audiolingual</a:t>
            </a:r>
            <a:r>
              <a:rPr lang="en-GB" sz="2800" dirty="0" smtClean="0"/>
              <a:t> method.</a:t>
            </a:r>
          </a:p>
          <a:p>
            <a:r>
              <a:rPr lang="en-GB" sz="2800" dirty="0" smtClean="0"/>
              <a:t>Instruction is to elicit the desired response from the learner who is presented with a target stimulus.</a:t>
            </a:r>
          </a:p>
          <a:p>
            <a:r>
              <a:rPr lang="en-GB" sz="2800" dirty="0" smtClean="0"/>
              <a:t>Student as passive receiver of information memorized dialogues and sentence patterns by heart.</a:t>
            </a:r>
            <a:endParaRPr lang="en-GB" sz="2800" dirty="0"/>
          </a:p>
        </p:txBody>
      </p:sp>
    </p:spTree>
    <p:extLst>
      <p:ext uri="{BB962C8B-B14F-4D97-AF65-F5344CB8AC3E}">
        <p14:creationId xmlns:p14="http://schemas.microsoft.com/office/powerpoint/2010/main" val="1430662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(2/4)</a:t>
            </a:r>
            <a:endParaRPr lang="en-GB" dirty="0"/>
          </a:p>
        </p:txBody>
      </p:sp>
      <p:sp>
        <p:nvSpPr>
          <p:cNvPr id="3" name="Θέση περιεχομένου 2"/>
          <p:cNvSpPr>
            <a:spLocks noGrp="1"/>
          </p:cNvSpPr>
          <p:nvPr>
            <p:ph idx="1"/>
          </p:nvPr>
        </p:nvSpPr>
        <p:spPr/>
        <p:txBody>
          <a:bodyPr>
            <a:noAutofit/>
          </a:bodyPr>
          <a:lstStyle/>
          <a:p>
            <a:r>
              <a:rPr lang="en-GB" sz="3000" dirty="0" smtClean="0"/>
              <a:t>Based on rewards and punishments.</a:t>
            </a:r>
          </a:p>
          <a:p>
            <a:r>
              <a:rPr lang="en-GB" sz="3000" dirty="0" smtClean="0"/>
              <a:t>Responsibility for student learning rests squarely with the teacher.</a:t>
            </a:r>
          </a:p>
          <a:p>
            <a:r>
              <a:rPr lang="en-GB" sz="3000" dirty="0" smtClean="0"/>
              <a:t>Lecture-based, highly structured.</a:t>
            </a:r>
          </a:p>
          <a:p>
            <a:r>
              <a:rPr lang="en-GB" sz="3000" b="1" dirty="0" smtClean="0"/>
              <a:t>Primacy of speech</a:t>
            </a:r>
            <a:r>
              <a:rPr lang="en-GB" sz="3000" dirty="0" smtClean="0"/>
              <a:t>: considers speech as primary partly because it is the first medium that the child masters. Skills are taught in a specific order: Listening and speaking then reading/writing.</a:t>
            </a:r>
            <a:endParaRPr lang="en-GB" sz="3000" dirty="0"/>
          </a:p>
        </p:txBody>
      </p:sp>
    </p:spTree>
    <p:extLst>
      <p:ext uri="{BB962C8B-B14F-4D97-AF65-F5344CB8AC3E}">
        <p14:creationId xmlns:p14="http://schemas.microsoft.com/office/powerpoint/2010/main" val="40369312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9:49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1FCD53F4-48A3-4E2C-88C4-809F9FE3EBF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4607</TotalTime>
  <Words>2982</Words>
  <Application>Microsoft Office PowerPoint</Application>
  <PresentationFormat>On-screen Show (4:3)</PresentationFormat>
  <Paragraphs>215</Paragraphs>
  <Slides>50</Slides>
  <Notes>9</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Θέμα του Office</vt:lpstr>
      <vt:lpstr> Applied Linguistics to Foreign Language Teaching and Learning</vt:lpstr>
      <vt:lpstr>Main issues of this unit</vt:lpstr>
      <vt:lpstr>Scientific fields related to learning and language learning (1/2)</vt:lpstr>
      <vt:lpstr>Scientific fields related to learning and language learning (2/2)</vt:lpstr>
      <vt:lpstr>Behaviourism: Main Principles (1/3)</vt:lpstr>
      <vt:lpstr>Behaviourism: Main Principles (2/3)</vt:lpstr>
      <vt:lpstr>Behaviourism: Main Principles (3/3)</vt:lpstr>
      <vt:lpstr>Behaviourism and foreign language teaching (1/4)</vt:lpstr>
      <vt:lpstr>Behaviourism and foreign language teaching (2/4)</vt:lpstr>
      <vt:lpstr>Behaviourism and foreign language teaching (3/4)</vt:lpstr>
      <vt:lpstr>Behaviourism and foreign language teaching (4/4)</vt:lpstr>
      <vt:lpstr>Mentalism and Chomsky (1/3)</vt:lpstr>
      <vt:lpstr>Mentalism and Chomsky (2/3)</vt:lpstr>
      <vt:lpstr>Mentalism and Chomsky (3/3)</vt:lpstr>
      <vt:lpstr>How does the language acquisition device work?</vt:lpstr>
      <vt:lpstr>Cognitivism (1/2)</vt:lpstr>
      <vt:lpstr>Cognitivism (2/2)</vt:lpstr>
      <vt:lpstr>Cognitivism and implications for learning</vt:lpstr>
      <vt:lpstr>Cognitivism and implications for teaching (1/2)</vt:lpstr>
      <vt:lpstr>Cognitivism and implications for teaching (2/2)</vt:lpstr>
      <vt:lpstr>Constructivism (1/2)</vt:lpstr>
      <vt:lpstr>Constructivism (2/2)</vt:lpstr>
      <vt:lpstr>Cognitive Constructivism - Piaget</vt:lpstr>
      <vt:lpstr>Piaget’s Four Stages of Cognitive Development (1/2)</vt:lpstr>
      <vt:lpstr>Piaget’s Four Stages of Cognitive Development (2/2)</vt:lpstr>
      <vt:lpstr>Implications for teaching (1/2)</vt:lpstr>
      <vt:lpstr>Implications for teaching (2/2)</vt:lpstr>
      <vt:lpstr>Social constructivism - Vygostky</vt:lpstr>
      <vt:lpstr>Interactionist theory</vt:lpstr>
      <vt:lpstr>In summary</vt:lpstr>
      <vt:lpstr>Comprehensible input: Krashen (1/3)</vt:lpstr>
      <vt:lpstr>Comprehensible input: Krashen (2/3)</vt:lpstr>
      <vt:lpstr>Comprehensible input: Krashen (3/3)</vt:lpstr>
      <vt:lpstr>Krashen’s model (1/2)</vt:lpstr>
      <vt:lpstr>Krashen’s model (2/2)</vt:lpstr>
      <vt:lpstr>Comprehensible output: Swain (1/2)</vt:lpstr>
      <vt:lpstr>Comprehensible output: Swain (2/2)</vt:lpstr>
      <vt:lpstr>Humanism and Carl Rogers</vt:lpstr>
      <vt:lpstr>Schumann’s Acculturation Theory (1978) </vt:lpstr>
      <vt:lpstr>Multiple Intelligence Theory </vt:lpstr>
      <vt:lpstr>Multiple Intelligence Theory:  Eight Intelligences</vt:lpstr>
      <vt:lpstr>Multiple Intelligence Theory:  Instructional Implications</vt:lpstr>
      <vt:lpstr>End of Unit</vt:lpstr>
      <vt:lpstr>Financing</vt:lpstr>
      <vt:lpstr>Notes</vt:lpstr>
      <vt:lpstr>Note on History of Published Version </vt:lpstr>
      <vt:lpstr>Reference Note </vt:lpstr>
      <vt:lpstr>Licensing Note </vt:lpstr>
      <vt:lpstr>Preservation Notices</vt:lpstr>
      <vt:lpstr>Note of use of third parties work </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of Language Acquisition and Learning in Foreign Language Didactics</dc:title>
  <dc:subject>Applied Linguistics to Foreign Language Teaching and Learning</dc:subject>
  <dc:creator>Evdokia Karavas</dc:creator>
  <cp:keywords>theories of learning, language learning, second language acquisition, behaviourism, cognitivism, constructivism, comprehensible input theory</cp:keywords>
  <dc:description>This presentation focuses on the area of psycholinguistics and second language acquisition providing an overview of the main theories of language learning (e.g. behavioursim, cognitivism, constructivism, social interactionism), their principles and how they have affected language teaching practices in the classroom.</dc:description>
  <cp:lastModifiedBy>Smaragda Papadopoulou</cp:lastModifiedBy>
  <cp:revision>248</cp:revision>
  <dcterms:created xsi:type="dcterms:W3CDTF">2012-09-06T09:03:05Z</dcterms:created>
  <dcterms:modified xsi:type="dcterms:W3CDTF">2015-09-29T08:36:21Z</dcterms:modified>
  <cp:category>Foreign Language Teaching and Learning</cp:category>
</cp:coreProperties>
</file>