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tags/tag5.xml" ContentType="application/vnd.openxmlformats-officedocument.presentationml.tags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2"/>
  </p:sldMasterIdLst>
  <p:notesMasterIdLst>
    <p:notesMasterId r:id="rId20"/>
  </p:notesMasterIdLst>
  <p:sldIdLst>
    <p:sldId id="324" r:id="rId3"/>
    <p:sldId id="308" r:id="rId4"/>
    <p:sldId id="309" r:id="rId5"/>
    <p:sldId id="310" r:id="rId6"/>
    <p:sldId id="312" r:id="rId7"/>
    <p:sldId id="318" r:id="rId8"/>
    <p:sldId id="320" r:id="rId9"/>
    <p:sldId id="321" r:id="rId10"/>
    <p:sldId id="322" r:id="rId11"/>
    <p:sldId id="323" r:id="rId12"/>
    <p:sldId id="290" r:id="rId13"/>
    <p:sldId id="295" r:id="rId14"/>
    <p:sldId id="299" r:id="rId15"/>
    <p:sldId id="292" r:id="rId16"/>
    <p:sldId id="291" r:id="rId17"/>
    <p:sldId id="325" r:id="rId18"/>
    <p:sldId id="293" r:id="rId19"/>
  </p:sldIdLst>
  <p:sldSz cx="9144000" cy="6858000" type="screen4x3"/>
  <p:notesSz cx="6858000" cy="9144000"/>
  <p:custDataLst>
    <p:tags r:id="rId21"/>
  </p:custDataLst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7512F115-2FCC-49EE-8759-A71F26F5819E}">
          <p14:sldIdLst>
            <p14:sldId id="324"/>
            <p14:sldId id="308"/>
            <p14:sldId id="309"/>
            <p14:sldId id="310"/>
            <p14:sldId id="312"/>
            <p14:sldId id="318"/>
            <p14:sldId id="320"/>
            <p14:sldId id="321"/>
            <p14:sldId id="322"/>
            <p14:sldId id="323"/>
            <p14:sldId id="290"/>
            <p14:sldId id="295"/>
            <p14:sldId id="299"/>
            <p14:sldId id="292"/>
            <p14:sldId id="291"/>
            <p14:sldId id="325"/>
          </p14:sldIdLst>
        </p14:section>
        <p14:section name="Untitled Section" id="{0F1CB131-A6BD-43D0-B8D4-1F27CEF7A05E}">
          <p14:sldIdLst>
            <p14:sldId id="293"/>
          </p14:sldIdLst>
        </p14:section>
      </p14:sectionLst>
    </p:ex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user" initials="u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075BC"/>
    <a:srgbClr val="4F81BD"/>
    <a:srgbClr val="50ABB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377" autoAdjust="0"/>
    <p:restoredTop sz="99309" autoAdjust="0"/>
  </p:normalViewPr>
  <p:slideViewPr>
    <p:cSldViewPr>
      <p:cViewPr varScale="1">
        <p:scale>
          <a:sx n="57" d="100"/>
          <a:sy n="57" d="100"/>
        </p:scale>
        <p:origin x="-3216" y="-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tableStyles" Target="tableStyles.xml"/><Relationship Id="rId3" Type="http://schemas.openxmlformats.org/officeDocument/2006/relationships/slide" Target="slides/slide1.xml"/><Relationship Id="rId21" Type="http://schemas.openxmlformats.org/officeDocument/2006/relationships/tags" Target="tags/tag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16" Type="http://schemas.openxmlformats.org/officeDocument/2006/relationships/slide" Target="slides/slide14.xml"/><Relationship Id="rId20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17A379C-B41D-45E1-80CB-01FC82FDADA9}" type="datetimeFigureOut">
              <a:rPr lang="el-GR" smtClean="0"/>
              <a:t>29/10/2015</a:t>
            </a:fld>
            <a:endParaRPr lang="el-GR"/>
          </a:p>
        </p:txBody>
      </p:sp>
      <p:sp>
        <p:nvSpPr>
          <p:cNvPr id="4" name="Θέση εικόνας διαφάνειας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Θέση σημειώσεων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BA60D4E-153C-481E-9C52-31B1E4926C1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9553540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itchFamily="34" charset="0"/>
              <a:buChar char="•"/>
            </a:pPr>
            <a:endParaRPr lang="el-GR" dirty="0">
              <a:solidFill>
                <a:srgbClr val="FF0000"/>
              </a:solidFill>
            </a:endParaRPr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1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99281275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itchFamily="34" charset="0"/>
              <a:buChar char="•"/>
            </a:pP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11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44598466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12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74972113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13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0518073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14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53750971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15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31016591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16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07537072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17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1451231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683568" y="3886200"/>
            <a:ext cx="7776864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dirty="0" smtClean="0"/>
              <a:t>Στυλ κύριου υπότιτλου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2452477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>
                <a:solidFill>
                  <a:schemeClr val="accent1"/>
                </a:solidFill>
              </a:defRPr>
            </a:lvl1pPr>
          </a:lstStyle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αριθμού διαφάνειας 5"/>
          <p:cNvSpPr txBox="1">
            <a:spLocks/>
          </p:cNvSpPr>
          <p:nvPr userDrawn="1"/>
        </p:nvSpPr>
        <p:spPr>
          <a:xfrm>
            <a:off x="8644854" y="6441971"/>
            <a:ext cx="432869" cy="2681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3C4726A-630D-4CB4-B088-BAB00F4188E9}" type="slidenum">
              <a:rPr lang="el-GR" smtClean="0">
                <a:solidFill>
                  <a:srgbClr val="5075BC"/>
                </a:solidFill>
              </a:rPr>
              <a:pPr algn="ctr"/>
              <a:t>‹#›</a:t>
            </a:fld>
            <a:endParaRPr lang="el-GR" dirty="0">
              <a:solidFill>
                <a:srgbClr val="5075BC"/>
              </a:solidFill>
            </a:endParaRPr>
          </a:p>
        </p:txBody>
      </p:sp>
      <p:sp>
        <p:nvSpPr>
          <p:cNvPr id="5" name="2 - Θέση υποσέλιδου"/>
          <p:cNvSpPr txBox="1">
            <a:spLocks/>
          </p:cNvSpPr>
          <p:nvPr userDrawn="1"/>
        </p:nvSpPr>
        <p:spPr bwMode="auto">
          <a:xfrm>
            <a:off x="539552" y="6441600"/>
            <a:ext cx="7992887" cy="2681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miter lim="800000"/>
            <a:headEnd/>
            <a:tailEnd/>
          </a:ln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1000" dirty="0" smtClean="0">
                <a:solidFill>
                  <a:srgbClr val="5075BC"/>
                </a:solidFill>
              </a:rPr>
              <a:t>Συναισθήματα</a:t>
            </a: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8723" y="6255465"/>
            <a:ext cx="431834" cy="570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861566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>
              <a:defRPr b="0">
                <a:solidFill>
                  <a:srgbClr val="5075BC"/>
                </a:solidFill>
              </a:defRPr>
            </a:lvl1pPr>
          </a:lstStyle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23861268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>
                <a:solidFill>
                  <a:srgbClr val="5075BC"/>
                </a:solidFill>
              </a:defRPr>
            </a:lvl1pPr>
          </a:lstStyle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464156" y="1556792"/>
            <a:ext cx="8229600" cy="4525963"/>
          </a:xfrm>
        </p:spPr>
        <p:txBody>
          <a:bodyPr/>
          <a:lstStyle>
            <a:lvl1pPr>
              <a:spcBef>
                <a:spcPts val="1200"/>
              </a:spcBef>
              <a:defRPr/>
            </a:lvl1pPr>
            <a:lvl2pPr>
              <a:spcBef>
                <a:spcPts val="1200"/>
              </a:spcBef>
              <a:defRPr/>
            </a:lvl2pPr>
            <a:lvl3pPr>
              <a:spcBef>
                <a:spcPts val="1200"/>
              </a:spcBef>
              <a:defRPr/>
            </a:lvl3pPr>
            <a:lvl4pPr>
              <a:spcBef>
                <a:spcPts val="1200"/>
              </a:spcBef>
              <a:defRPr/>
            </a:lvl4pPr>
            <a:lvl5pPr>
              <a:spcBef>
                <a:spcPts val="1200"/>
              </a:spcBef>
              <a:defRPr/>
            </a:lvl5pPr>
          </a:lstStyle>
          <a:p>
            <a:pPr lvl="0"/>
            <a:r>
              <a:rPr lang="el-GR" dirty="0" smtClean="0"/>
              <a:t>Στυλ υποδείγματος κειμένου</a:t>
            </a:r>
          </a:p>
          <a:p>
            <a:pPr lvl="1"/>
            <a:r>
              <a:rPr lang="el-GR" dirty="0" smtClean="0"/>
              <a:t>Δεύτερου επιπέδου</a:t>
            </a:r>
          </a:p>
          <a:p>
            <a:pPr lvl="2"/>
            <a:r>
              <a:rPr lang="el-GR" dirty="0" smtClean="0"/>
              <a:t>Τρίτου επιπέδου</a:t>
            </a:r>
          </a:p>
          <a:p>
            <a:pPr lvl="3"/>
            <a:r>
              <a:rPr lang="el-GR" dirty="0" smtClean="0"/>
              <a:t>Τέταρτου επιπέδου</a:t>
            </a:r>
          </a:p>
          <a:p>
            <a:pPr lvl="4"/>
            <a:r>
              <a:rPr lang="el-GR" dirty="0" smtClean="0"/>
              <a:t>Πέμπτου επιπέδου</a:t>
            </a:r>
            <a:endParaRPr lang="el-GR" dirty="0"/>
          </a:p>
        </p:txBody>
      </p:sp>
      <p:sp>
        <p:nvSpPr>
          <p:cNvPr id="4" name="Θέση αριθμού διαφάνειας 5" descr="[DECORATIVE]"/>
          <p:cNvSpPr txBox="1">
            <a:spLocks/>
          </p:cNvSpPr>
          <p:nvPr userDrawn="1"/>
        </p:nvSpPr>
        <p:spPr>
          <a:xfrm>
            <a:off x="8644854" y="6441971"/>
            <a:ext cx="432869" cy="2681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3C4726A-630D-4CB4-B088-BAB00F4188E9}" type="slidenum">
              <a:rPr lang="el-GR" smtClean="0">
                <a:solidFill>
                  <a:srgbClr val="5075BC"/>
                </a:solidFill>
              </a:rPr>
              <a:pPr algn="ctr"/>
              <a:t>‹#›</a:t>
            </a:fld>
            <a:endParaRPr lang="el-GR" dirty="0">
              <a:solidFill>
                <a:srgbClr val="5075BC"/>
              </a:solidFill>
            </a:endParaRPr>
          </a:p>
        </p:txBody>
      </p:sp>
      <p:sp>
        <p:nvSpPr>
          <p:cNvPr id="5" name="2 - Θέση υποσέλιδου" descr="[DECORATIVE]"/>
          <p:cNvSpPr txBox="1">
            <a:spLocks/>
          </p:cNvSpPr>
          <p:nvPr userDrawn="1"/>
        </p:nvSpPr>
        <p:spPr bwMode="auto">
          <a:xfrm>
            <a:off x="539552" y="6441600"/>
            <a:ext cx="7992887" cy="2681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miter lim="800000"/>
            <a:headEnd/>
            <a:tailEnd/>
          </a:ln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1000" dirty="0" smtClean="0">
                <a:solidFill>
                  <a:srgbClr val="5075BC"/>
                </a:solidFill>
              </a:rPr>
              <a:t>Συναισθήματα</a:t>
            </a:r>
          </a:p>
        </p:txBody>
      </p:sp>
      <p:pic>
        <p:nvPicPr>
          <p:cNvPr id="6" name="Picture 5" descr="[DECORATIVE]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8723" y="6255465"/>
            <a:ext cx="431834" cy="570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751880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0" cap="none" baseline="0">
                <a:solidFill>
                  <a:srgbClr val="5075BC"/>
                </a:solidFill>
              </a:defRPr>
            </a:lvl1pPr>
          </a:lstStyle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dirty="0" smtClean="0"/>
              <a:t>Στυλ υποδείγματος κειμένου</a:t>
            </a:r>
          </a:p>
        </p:txBody>
      </p:sp>
    </p:spTree>
    <p:extLst>
      <p:ext uri="{BB962C8B-B14F-4D97-AF65-F5344CB8AC3E}">
        <p14:creationId xmlns:p14="http://schemas.microsoft.com/office/powerpoint/2010/main" val="121208612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>
                <a:solidFill>
                  <a:srgbClr val="5075BC"/>
                </a:solidFill>
              </a:defRPr>
            </a:lvl1pPr>
          </a:lstStyle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αριθμού διαφάνειας 5" descr="[DECORATIVE]"/>
          <p:cNvSpPr txBox="1">
            <a:spLocks/>
          </p:cNvSpPr>
          <p:nvPr userDrawn="1"/>
        </p:nvSpPr>
        <p:spPr>
          <a:xfrm>
            <a:off x="8644854" y="6441971"/>
            <a:ext cx="432869" cy="2681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3C4726A-630D-4CB4-B088-BAB00F4188E9}" type="slidenum">
              <a:rPr lang="el-GR" smtClean="0">
                <a:solidFill>
                  <a:srgbClr val="5075BC"/>
                </a:solidFill>
              </a:rPr>
              <a:pPr algn="ctr"/>
              <a:t>‹#›</a:t>
            </a:fld>
            <a:endParaRPr lang="el-GR" dirty="0">
              <a:solidFill>
                <a:srgbClr val="5075BC"/>
              </a:solidFill>
            </a:endParaRPr>
          </a:p>
        </p:txBody>
      </p:sp>
      <p:sp>
        <p:nvSpPr>
          <p:cNvPr id="6" name="2 - Θέση υποσέλιδου" descr="[DECORATIVE]"/>
          <p:cNvSpPr txBox="1">
            <a:spLocks/>
          </p:cNvSpPr>
          <p:nvPr userDrawn="1"/>
        </p:nvSpPr>
        <p:spPr bwMode="auto">
          <a:xfrm>
            <a:off x="539552" y="6441600"/>
            <a:ext cx="7992887" cy="2681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miter lim="800000"/>
            <a:headEnd/>
            <a:tailEnd/>
          </a:ln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1000" dirty="0" smtClean="0">
                <a:solidFill>
                  <a:srgbClr val="5075BC"/>
                </a:solidFill>
              </a:rPr>
              <a:t>Συναισθήματα</a:t>
            </a:r>
          </a:p>
        </p:txBody>
      </p:sp>
      <p:pic>
        <p:nvPicPr>
          <p:cNvPr id="7" name="Picture 6" descr="[DECORATIVE]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8723" y="6255465"/>
            <a:ext cx="431834" cy="570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325092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5075BC"/>
                </a:solidFill>
              </a:defRPr>
            </a:lvl1pPr>
          </a:lstStyle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457200" y="1574254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57200" y="2214016"/>
            <a:ext cx="4040188" cy="38792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κειμένου 4"/>
          <p:cNvSpPr>
            <a:spLocks noGrp="1"/>
          </p:cNvSpPr>
          <p:nvPr>
            <p:ph type="body" sz="quarter" idx="3"/>
          </p:nvPr>
        </p:nvSpPr>
        <p:spPr>
          <a:xfrm>
            <a:off x="4645025" y="1574254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4645025" y="2214016"/>
            <a:ext cx="4041775" cy="38792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Θέση αριθμού διαφάνειας 5"/>
          <p:cNvSpPr txBox="1">
            <a:spLocks/>
          </p:cNvSpPr>
          <p:nvPr userDrawn="1"/>
        </p:nvSpPr>
        <p:spPr>
          <a:xfrm>
            <a:off x="8644854" y="6441971"/>
            <a:ext cx="432869" cy="2681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3C4726A-630D-4CB4-B088-BAB00F4188E9}" type="slidenum">
              <a:rPr lang="el-GR" smtClean="0">
                <a:solidFill>
                  <a:srgbClr val="5075BC"/>
                </a:solidFill>
              </a:rPr>
              <a:pPr algn="ctr"/>
              <a:t>‹#›</a:t>
            </a:fld>
            <a:endParaRPr lang="el-GR" dirty="0">
              <a:solidFill>
                <a:srgbClr val="5075BC"/>
              </a:solidFill>
            </a:endParaRPr>
          </a:p>
        </p:txBody>
      </p:sp>
      <p:sp>
        <p:nvSpPr>
          <p:cNvPr id="8" name="2 - Θέση υποσέλιδου"/>
          <p:cNvSpPr txBox="1">
            <a:spLocks/>
          </p:cNvSpPr>
          <p:nvPr userDrawn="1"/>
        </p:nvSpPr>
        <p:spPr bwMode="auto">
          <a:xfrm>
            <a:off x="539552" y="6441600"/>
            <a:ext cx="7992887" cy="2681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miter lim="800000"/>
            <a:headEnd/>
            <a:tailEnd/>
          </a:ln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1000" dirty="0" smtClean="0">
                <a:solidFill>
                  <a:srgbClr val="5075BC"/>
                </a:solidFill>
              </a:rPr>
              <a:t>Συναισθήματα</a:t>
            </a: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8723" y="6255465"/>
            <a:ext cx="431834" cy="570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611275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>
                <a:solidFill>
                  <a:schemeClr val="accent1"/>
                </a:solidFill>
              </a:defRPr>
            </a:lvl1pPr>
          </a:lstStyle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Θέση αριθμού διαφάνειας 5"/>
          <p:cNvSpPr txBox="1">
            <a:spLocks/>
          </p:cNvSpPr>
          <p:nvPr userDrawn="1"/>
        </p:nvSpPr>
        <p:spPr>
          <a:xfrm>
            <a:off x="8644854" y="6441971"/>
            <a:ext cx="432869" cy="2681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3C4726A-630D-4CB4-B088-BAB00F4188E9}" type="slidenum">
              <a:rPr lang="el-GR" smtClean="0">
                <a:solidFill>
                  <a:srgbClr val="5075BC"/>
                </a:solidFill>
              </a:rPr>
              <a:pPr algn="ctr"/>
              <a:t>‹#›</a:t>
            </a:fld>
            <a:endParaRPr lang="el-GR" dirty="0">
              <a:solidFill>
                <a:srgbClr val="5075BC"/>
              </a:solidFill>
            </a:endParaRPr>
          </a:p>
        </p:txBody>
      </p:sp>
      <p:sp>
        <p:nvSpPr>
          <p:cNvPr id="4" name="2 - Θέση υποσέλιδου"/>
          <p:cNvSpPr txBox="1">
            <a:spLocks/>
          </p:cNvSpPr>
          <p:nvPr userDrawn="1"/>
        </p:nvSpPr>
        <p:spPr bwMode="auto">
          <a:xfrm>
            <a:off x="539552" y="6441600"/>
            <a:ext cx="7992887" cy="2681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miter lim="800000"/>
            <a:headEnd/>
            <a:tailEnd/>
          </a:ln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1000" dirty="0" smtClean="0">
                <a:solidFill>
                  <a:srgbClr val="5075BC"/>
                </a:solidFill>
              </a:rPr>
              <a:t>Συναισθήματα</a:t>
            </a:r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8723" y="6255465"/>
            <a:ext cx="431834" cy="570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579460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0962021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3575050" y="1556792"/>
            <a:ext cx="5111750" cy="460851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457200" y="1556792"/>
            <a:ext cx="3008313" cy="4608512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dirty="0" smtClean="0"/>
              <a:t>Στυλ υποδείγματος κειμένου</a:t>
            </a:r>
          </a:p>
        </p:txBody>
      </p:sp>
      <p:sp>
        <p:nvSpPr>
          <p:cNvPr id="6" name="Τίτλος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600" cy="11448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l-GR" b="0">
                <a:solidFill>
                  <a:schemeClr val="accent1"/>
                </a:solidFill>
              </a:defRPr>
            </a:lvl1pPr>
          </a:lstStyle>
          <a:p>
            <a:pPr lvl="0"/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5" name="Θέση αριθμού διαφάνειας 5"/>
          <p:cNvSpPr txBox="1">
            <a:spLocks/>
          </p:cNvSpPr>
          <p:nvPr userDrawn="1"/>
        </p:nvSpPr>
        <p:spPr>
          <a:xfrm>
            <a:off x="8644854" y="6441971"/>
            <a:ext cx="432869" cy="2681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3C4726A-630D-4CB4-B088-BAB00F4188E9}" type="slidenum">
              <a:rPr lang="el-GR" smtClean="0">
                <a:solidFill>
                  <a:srgbClr val="5075BC"/>
                </a:solidFill>
              </a:rPr>
              <a:pPr algn="ctr"/>
              <a:t>‹#›</a:t>
            </a:fld>
            <a:endParaRPr lang="el-GR" dirty="0">
              <a:solidFill>
                <a:srgbClr val="5075BC"/>
              </a:solidFill>
            </a:endParaRPr>
          </a:p>
        </p:txBody>
      </p:sp>
      <p:sp>
        <p:nvSpPr>
          <p:cNvPr id="7" name="2 - Θέση υποσέλιδου"/>
          <p:cNvSpPr txBox="1">
            <a:spLocks/>
          </p:cNvSpPr>
          <p:nvPr userDrawn="1"/>
        </p:nvSpPr>
        <p:spPr bwMode="auto">
          <a:xfrm>
            <a:off x="539552" y="6441600"/>
            <a:ext cx="7992887" cy="2681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miter lim="800000"/>
            <a:headEnd/>
            <a:tailEnd/>
          </a:ln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1000" dirty="0" smtClean="0">
                <a:solidFill>
                  <a:srgbClr val="5075BC"/>
                </a:solidFill>
              </a:rPr>
              <a:t>Συναισθήματα</a:t>
            </a: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8723" y="6255465"/>
            <a:ext cx="431834" cy="570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317152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εικόνας 2"/>
          <p:cNvSpPr>
            <a:spLocks noGrp="1"/>
          </p:cNvSpPr>
          <p:nvPr>
            <p:ph type="pic" idx="1"/>
          </p:nvPr>
        </p:nvSpPr>
        <p:spPr>
          <a:xfrm>
            <a:off x="1792288" y="1556792"/>
            <a:ext cx="5486400" cy="3456384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 dirty="0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1792288" y="5157192"/>
            <a:ext cx="5486400" cy="1015008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dirty="0" smtClean="0"/>
              <a:t>Στυλ υποδείγματος κειμένου</a:t>
            </a:r>
          </a:p>
        </p:txBody>
      </p:sp>
      <p:sp>
        <p:nvSpPr>
          <p:cNvPr id="9" name="Τίτλος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600" cy="11448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l-GR" b="0">
                <a:solidFill>
                  <a:schemeClr val="accent1"/>
                </a:solidFill>
              </a:defRPr>
            </a:lvl1pPr>
          </a:lstStyle>
          <a:p>
            <a:pPr lvl="0"/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5" name="Θέση αριθμού διαφάνειας 5"/>
          <p:cNvSpPr txBox="1">
            <a:spLocks/>
          </p:cNvSpPr>
          <p:nvPr userDrawn="1"/>
        </p:nvSpPr>
        <p:spPr>
          <a:xfrm>
            <a:off x="8644854" y="6441971"/>
            <a:ext cx="432869" cy="2681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3C4726A-630D-4CB4-B088-BAB00F4188E9}" type="slidenum">
              <a:rPr lang="el-GR" smtClean="0">
                <a:solidFill>
                  <a:srgbClr val="5075BC"/>
                </a:solidFill>
              </a:rPr>
              <a:pPr algn="ctr"/>
              <a:t>‹#›</a:t>
            </a:fld>
            <a:endParaRPr lang="el-GR" dirty="0">
              <a:solidFill>
                <a:srgbClr val="5075BC"/>
              </a:solidFill>
            </a:endParaRPr>
          </a:p>
        </p:txBody>
      </p:sp>
      <p:sp>
        <p:nvSpPr>
          <p:cNvPr id="6" name="2 - Θέση υποσέλιδου"/>
          <p:cNvSpPr txBox="1">
            <a:spLocks/>
          </p:cNvSpPr>
          <p:nvPr userDrawn="1"/>
        </p:nvSpPr>
        <p:spPr bwMode="auto">
          <a:xfrm>
            <a:off x="539552" y="6441600"/>
            <a:ext cx="7992887" cy="2681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miter lim="800000"/>
            <a:headEnd/>
            <a:tailEnd/>
          </a:ln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1000" dirty="0" smtClean="0">
                <a:solidFill>
                  <a:srgbClr val="5075BC"/>
                </a:solidFill>
              </a:rPr>
              <a:t>Συναισθήματα</a:t>
            </a:r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8723" y="6255465"/>
            <a:ext cx="431834" cy="570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507760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9838095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60" r:id="rId8"/>
    <p:sldLayoutId id="2147483661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b="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Relationship Id="rId4" Type="http://schemas.openxmlformats.org/officeDocument/2006/relationships/image" Target="../media/image14.jpe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://opencourses.uoa.gr/courses/ECD5/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Relationship Id="rId5" Type="http://schemas.openxmlformats.org/officeDocument/2006/relationships/image" Target="../media/image15.png"/><Relationship Id="rId4" Type="http://schemas.openxmlformats.org/officeDocument/2006/relationships/hyperlink" Target="%5b1%5d%20http:/creativecommons.org/licenses/by-nc-sa/4.0/" TargetMode="Externa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biblionet.gr/book/186332/%CE%A7%CE%B1%CF%84%CE%B6%CE%B7%CE%BC%CF%80%CE%BF%CE%BD%CF%84%CF%8C%CE%B6%CE%B7,_%CE%9C%CE%B1%CF%81%CE%B9%CE%BB%CE%AF%CF%84%CE%B1/%CE%97_%CE%95%CF%85%CF%84%CF%85%CF%87%CE%BF%CF%8D%CF%80%CE%BF%CE%BB%CE%B7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Λογότυπο Εθνικόν και Καποδιστριακόν Πανεπιστήμιον Αθηνών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9512" y="404664"/>
            <a:ext cx="4147938" cy="817388"/>
          </a:xfrm>
          <a:prstGeom prst="rect">
            <a:avLst/>
          </a:prstGeom>
        </p:spPr>
      </p:pic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685800" y="2006575"/>
            <a:ext cx="7772400" cy="1470025"/>
          </a:xfrm>
        </p:spPr>
        <p:txBody>
          <a:bodyPr>
            <a:normAutofit/>
          </a:bodyPr>
          <a:lstStyle/>
          <a:p>
            <a:r>
              <a:rPr lang="el-GR" sz="4000" dirty="0"/>
              <a:t>Το Εικονογραφημένο Βιβλίο στην Προσχολική Εκπαίδευση</a:t>
            </a:r>
            <a:endParaRPr lang="el-GR" sz="4000" dirty="0">
              <a:solidFill>
                <a:srgbClr val="5075BC"/>
              </a:solidFill>
            </a:endParaRPr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683568" y="3384822"/>
            <a:ext cx="7776864" cy="2492449"/>
          </a:xfrm>
        </p:spPr>
        <p:txBody>
          <a:bodyPr>
            <a:noAutofit/>
          </a:bodyPr>
          <a:lstStyle/>
          <a:p>
            <a:r>
              <a:rPr lang="el-GR" sz="2800" dirty="0" smtClean="0">
                <a:solidFill>
                  <a:srgbClr val="5075BC"/>
                </a:solidFill>
                <a:latin typeface="+mj-lt"/>
                <a:ea typeface="+mj-ea"/>
                <a:cs typeface="+mj-cs"/>
              </a:rPr>
              <a:t>Ενότητα </a:t>
            </a:r>
            <a:r>
              <a:rPr lang="en-US" sz="2800" dirty="0" smtClean="0">
                <a:solidFill>
                  <a:srgbClr val="5075BC"/>
                </a:solidFill>
                <a:latin typeface="+mj-lt"/>
                <a:ea typeface="+mj-ea"/>
                <a:cs typeface="+mj-cs"/>
              </a:rPr>
              <a:t>1.1</a:t>
            </a:r>
            <a:r>
              <a:rPr lang="el-GR" sz="2800" dirty="0" smtClean="0">
                <a:solidFill>
                  <a:srgbClr val="5075BC"/>
                </a:solidFill>
                <a:latin typeface="+mj-lt"/>
                <a:ea typeface="+mj-ea"/>
                <a:cs typeface="+mj-cs"/>
              </a:rPr>
              <a:t>:</a:t>
            </a:r>
            <a:r>
              <a:rPr lang="en-US" sz="2800" dirty="0" smtClean="0">
                <a:solidFill>
                  <a:srgbClr val="5075BC"/>
                </a:solidFill>
                <a:latin typeface="+mj-lt"/>
                <a:ea typeface="+mj-ea"/>
                <a:cs typeface="+mj-cs"/>
              </a:rPr>
              <a:t> </a:t>
            </a:r>
            <a:r>
              <a:rPr lang="el-GR" sz="2800" dirty="0" smtClean="0"/>
              <a:t>Συναισθήματα</a:t>
            </a:r>
            <a:endParaRPr lang="en-GB" sz="2800" dirty="0" smtClean="0"/>
          </a:p>
          <a:p>
            <a:endParaRPr lang="el-GR" sz="2800" dirty="0" smtClean="0"/>
          </a:p>
          <a:p>
            <a:r>
              <a:rPr lang="el-GR" sz="2800" dirty="0" smtClean="0"/>
              <a:t>Αγγελική Γιαννικοπούλου</a:t>
            </a:r>
          </a:p>
          <a:p>
            <a:r>
              <a:rPr lang="el-GR" sz="2800" dirty="0" smtClean="0"/>
              <a:t>Τμήμα </a:t>
            </a:r>
            <a:r>
              <a:rPr lang="el-GR" sz="2800" dirty="0"/>
              <a:t>Εκπαίδευσης και Αγωγής στην Προσχολική Ηλικία (ΤΕΑΠΗ)</a:t>
            </a:r>
            <a:endParaRPr lang="en-US" sz="2800" dirty="0" smtClean="0"/>
          </a:p>
          <a:p>
            <a:endParaRPr lang="el-GR" sz="2800" dirty="0" smtClean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7075101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/>
              <a:t>Τ</a:t>
            </a:r>
            <a:r>
              <a:rPr lang="el-GR" dirty="0" smtClean="0"/>
              <a:t>ο τελικό αποτέλεσμα</a:t>
            </a:r>
            <a:endParaRPr lang="en-GB" dirty="0"/>
          </a:p>
        </p:txBody>
      </p:sp>
      <p:pic>
        <p:nvPicPr>
          <p:cNvPr id="6" name="Picture 2" descr="Το αερόστατο και οι ζωγραφιές."/>
          <p:cNvPicPr>
            <a:picLocks noGrp="1" noChangeAspect="1" noChangeArrowheads="1"/>
          </p:cNvPicPr>
          <p:nvPr>
            <p:ph idx="1"/>
          </p:nvPr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561042" y="1557338"/>
            <a:ext cx="6034616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68590182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Χρηματοδότηση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525963"/>
          </a:xfrm>
        </p:spPr>
        <p:txBody>
          <a:bodyPr>
            <a:normAutofit/>
          </a:bodyPr>
          <a:lstStyle/>
          <a:p>
            <a:r>
              <a:rPr lang="el-GR" sz="2000" dirty="0" smtClean="0"/>
              <a:t>Το παρόν εκπαιδευτικό υλικό έχει αναπτυχθεί </a:t>
            </a:r>
            <a:r>
              <a:rPr lang="el-GR" sz="2000" dirty="0" err="1" smtClean="0"/>
              <a:t>στ</a:t>
            </a:r>
            <a:r>
              <a:rPr lang="en-US" sz="2000" dirty="0" smtClean="0"/>
              <a:t>o</a:t>
            </a:r>
            <a:r>
              <a:rPr lang="el-GR" sz="2000" dirty="0" smtClean="0"/>
              <a:t> </a:t>
            </a:r>
            <a:r>
              <a:rPr lang="el-GR" sz="2000" dirty="0" err="1" smtClean="0"/>
              <a:t>πλαίσι</a:t>
            </a:r>
            <a:r>
              <a:rPr lang="en-US" sz="2000" dirty="0" smtClean="0"/>
              <a:t>o</a:t>
            </a:r>
            <a:r>
              <a:rPr lang="el-GR" sz="2000" dirty="0" smtClean="0"/>
              <a:t> του εκπαιδευτικού έργου του διδάσκοντα.</a:t>
            </a:r>
            <a:endParaRPr lang="en-US" sz="2000" dirty="0" smtClean="0"/>
          </a:p>
          <a:p>
            <a:r>
              <a:rPr lang="el-GR" sz="2000" dirty="0" smtClean="0"/>
              <a:t>Το έργο «</a:t>
            </a:r>
            <a:r>
              <a:rPr lang="el-GR" sz="2000" b="1" dirty="0" smtClean="0"/>
              <a:t>Ανοικτά Ακαδημαϊκά Μαθήματα στο Πανεπιστήμιο Αθηνών</a:t>
            </a:r>
            <a:r>
              <a:rPr lang="el-GR" sz="2000" dirty="0" smtClean="0"/>
              <a:t>» έχει χρηματοδοτήσει μόνο την αναδιαμόρφωση του εκπαιδευτικού υλικού. </a:t>
            </a:r>
            <a:endParaRPr lang="en-US" sz="2000" dirty="0" smtClean="0"/>
          </a:p>
          <a:p>
            <a:r>
              <a:rPr lang="el-GR" sz="2000" dirty="0" smtClean="0"/>
              <a:t>Το έργο υλοποιείται στο πλαίσιο του Επιχειρησιακού Προγράμματος «Εκπαίδευση και Δια Βίου Μάθηση» και συγχρηματοδοτείται από την Ευρωπαϊκή Ένωση (Ευρωπαϊκό Κοινωνικό Ταμείο) και από εθνικούς πόρους.</a:t>
            </a:r>
          </a:p>
        </p:txBody>
      </p:sp>
      <p:pic>
        <p:nvPicPr>
          <p:cNvPr id="7" name="Picture 6" descr="Λογότυπο Επιχειρησιακού Προγράμματος Εκπαίδευση και Δια βίου Μάθηση"/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619672" y="4653136"/>
            <a:ext cx="5501640" cy="1386840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8064584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4400" dirty="0" smtClean="0"/>
              <a:t>Σημειώματα</a:t>
            </a:r>
            <a:endParaRPr lang="el-GR" sz="4400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248574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>
            <a:noAutofit/>
          </a:bodyPr>
          <a:lstStyle/>
          <a:p>
            <a:r>
              <a:rPr lang="el-GR" dirty="0"/>
              <a:t>Σημείωμα Ιστορικού </a:t>
            </a:r>
            <a:r>
              <a:rPr lang="el-GR" dirty="0" smtClean="0"/>
              <a:t>Εκδόσεων</a:t>
            </a:r>
            <a:r>
              <a:rPr lang="en-US" dirty="0" smtClean="0"/>
              <a:t> </a:t>
            </a:r>
            <a:r>
              <a:rPr lang="el-GR" dirty="0" smtClean="0"/>
              <a:t>Έργου</a:t>
            </a:r>
            <a:endParaRPr lang="el-GR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234220" y="1556792"/>
            <a:ext cx="8586252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l-GR" sz="2000" dirty="0" smtClean="0"/>
              <a:t>Το </a:t>
            </a:r>
            <a:r>
              <a:rPr lang="el-GR" sz="2000" dirty="0"/>
              <a:t>παρόν έργο αποτελεί την έκδοση </a:t>
            </a:r>
            <a:r>
              <a:rPr lang="el-GR" sz="2000" dirty="0" smtClean="0"/>
              <a:t>1.0.  </a:t>
            </a:r>
            <a:endParaRPr lang="el-GR" sz="2000" dirty="0"/>
          </a:p>
        </p:txBody>
      </p:sp>
    </p:spTree>
    <p:extLst>
      <p:ext uri="{BB962C8B-B14F-4D97-AF65-F5344CB8AC3E}">
        <p14:creationId xmlns:p14="http://schemas.microsoft.com/office/powerpoint/2010/main" val="11605714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/>
              <a:t>Σημείωμα </a:t>
            </a:r>
            <a:r>
              <a:rPr lang="el-GR" dirty="0" smtClean="0"/>
              <a:t>Αναφοράς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l-GR" sz="2000" dirty="0" smtClean="0"/>
              <a:t>Copyright </a:t>
            </a:r>
            <a:r>
              <a:rPr lang="el-GR" sz="2000" dirty="0" err="1" smtClean="0"/>
              <a:t>Εθνικόν</a:t>
            </a:r>
            <a:r>
              <a:rPr lang="el-GR" sz="2000" dirty="0" smtClean="0"/>
              <a:t> και </a:t>
            </a:r>
            <a:r>
              <a:rPr lang="el-GR" sz="2000" dirty="0" err="1" smtClean="0"/>
              <a:t>Καποδιστριακόν</a:t>
            </a:r>
            <a:r>
              <a:rPr lang="el-GR" sz="2000" dirty="0" smtClean="0"/>
              <a:t> </a:t>
            </a:r>
            <a:r>
              <a:rPr lang="el-GR" sz="2000" dirty="0" err="1" smtClean="0"/>
              <a:t>Πανεπιστήμιον</a:t>
            </a:r>
            <a:r>
              <a:rPr lang="el-GR" sz="2000" dirty="0" smtClean="0"/>
              <a:t> Αθηνών</a:t>
            </a:r>
            <a:r>
              <a:rPr lang="en-US" sz="2000" dirty="0" smtClean="0"/>
              <a:t>, </a:t>
            </a:r>
            <a:r>
              <a:rPr lang="el-GR" sz="2000" dirty="0" smtClean="0"/>
              <a:t>Αγγελική </a:t>
            </a:r>
            <a:r>
              <a:rPr lang="el-GR" sz="2000" dirty="0" err="1" smtClean="0"/>
              <a:t>Γιαννικοπούλου</a:t>
            </a:r>
            <a:r>
              <a:rPr lang="el-GR" sz="2000" dirty="0" smtClean="0"/>
              <a:t> 2015. </a:t>
            </a:r>
            <a:r>
              <a:rPr lang="el-GR" sz="2000" dirty="0"/>
              <a:t>Μαρία </a:t>
            </a:r>
            <a:r>
              <a:rPr lang="el-GR" sz="2000" smtClean="0"/>
              <a:t>Φράγκου, Αγγελική </a:t>
            </a:r>
            <a:r>
              <a:rPr lang="el-GR" sz="2000" dirty="0" err="1" smtClean="0"/>
              <a:t>Γιαννικοπούλου</a:t>
            </a:r>
            <a:r>
              <a:rPr lang="el-GR" sz="2000" dirty="0"/>
              <a:t>. «Το Εικονογραφημένο Βιβλίο στην Προσχολική </a:t>
            </a:r>
            <a:r>
              <a:rPr lang="el-GR" sz="2000" dirty="0" smtClean="0"/>
              <a:t>Εκπαίδευση. Συναισθήματα</a:t>
            </a:r>
            <a:r>
              <a:rPr lang="el-GR" sz="2000" dirty="0"/>
              <a:t>. Η </a:t>
            </a:r>
            <a:r>
              <a:rPr lang="el-GR" sz="2000" dirty="0" err="1" smtClean="0"/>
              <a:t>Ευτυχούπολη</a:t>
            </a:r>
            <a:r>
              <a:rPr lang="el-GR" sz="2000" dirty="0" smtClean="0"/>
              <a:t>». </a:t>
            </a:r>
            <a:r>
              <a:rPr lang="el-GR" sz="2000" dirty="0"/>
              <a:t>Έκδοση: </a:t>
            </a:r>
            <a:r>
              <a:rPr lang="el-GR" sz="2000" dirty="0" smtClean="0"/>
              <a:t>1.0</a:t>
            </a:r>
            <a:r>
              <a:rPr lang="el-GR" sz="2000" dirty="0"/>
              <a:t>. Αθήνα </a:t>
            </a:r>
            <a:r>
              <a:rPr lang="el-GR" sz="2000" dirty="0" smtClean="0"/>
              <a:t>2015. </a:t>
            </a:r>
            <a:r>
              <a:rPr lang="el-GR" sz="2000" dirty="0"/>
              <a:t>Διαθέσιμο από τη δικτυακή διεύθυνση: </a:t>
            </a:r>
            <a:r>
              <a:rPr lang="en-GB" sz="2000" dirty="0">
                <a:hlinkClick r:id="rId3" tooltip="Ανοιχτό Μάθημα: Το Εικονογραφημένο Βιβλίο στην Προσχολική Εκπαίδευση"/>
              </a:rPr>
              <a:t>http://opencourses.uoa.gr/courses/ECD5/</a:t>
            </a:r>
            <a:r>
              <a:rPr lang="el-GR" sz="2000" dirty="0" smtClean="0"/>
              <a:t>.</a:t>
            </a:r>
            <a:endParaRPr lang="el-GR" sz="2000" dirty="0"/>
          </a:p>
          <a:p>
            <a:endParaRPr lang="el-GR" sz="2000" dirty="0"/>
          </a:p>
        </p:txBody>
      </p:sp>
    </p:spTree>
    <p:extLst>
      <p:ext uri="{BB962C8B-B14F-4D97-AF65-F5344CB8AC3E}">
        <p14:creationId xmlns:p14="http://schemas.microsoft.com/office/powerpoint/2010/main" val="12082530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162272"/>
            <a:ext cx="8229600" cy="1143000"/>
          </a:xfrm>
        </p:spPr>
        <p:txBody>
          <a:bodyPr>
            <a:normAutofit/>
          </a:bodyPr>
          <a:lstStyle/>
          <a:p>
            <a:r>
              <a:rPr lang="el-GR" dirty="0"/>
              <a:t>Σημείωμα </a:t>
            </a:r>
            <a:r>
              <a:rPr lang="el-GR" dirty="0" smtClean="0"/>
              <a:t>Αδειοδότησης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504" y="764704"/>
            <a:ext cx="8928992" cy="144015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l-GR" sz="2000" dirty="0" smtClean="0"/>
              <a:t>Το </a:t>
            </a:r>
            <a:r>
              <a:rPr lang="el-GR" sz="2000" dirty="0"/>
              <a:t>παρόν υλικό διατίθεται με τους όρους της άδειας χρήσης Creative Commons Αναφορά, Μη Εμπορική Χρήση Παρόμοια Διανομή 4.0 [1] ή μεταγενέστερη, Διεθνής </a:t>
            </a:r>
            <a:r>
              <a:rPr lang="el-GR" sz="2000" dirty="0" smtClean="0"/>
              <a:t>Έκδοση. Εξαιρούνται </a:t>
            </a:r>
            <a:r>
              <a:rPr lang="el-GR" sz="2000" dirty="0"/>
              <a:t>τα αυτοτελή έργα τρίτων π.χ. φωτογραφίες, διαγράμματα </a:t>
            </a:r>
            <a:r>
              <a:rPr lang="el-GR" sz="2000" dirty="0" smtClean="0"/>
              <a:t>κ.λπ</a:t>
            </a:r>
            <a:r>
              <a:rPr lang="el-GR" sz="2000" dirty="0"/>
              <a:t>.,  τα οποία εμπεριέχονται σε αυτό και τα οποία αναφέρονται μαζί με τους όρους χρήσης τους στο «Σημείωμα Χρήσης Έργων Τρίτων</a:t>
            </a:r>
            <a:r>
              <a:rPr lang="el-GR" sz="2000" dirty="0" smtClean="0"/>
              <a:t>».                     </a:t>
            </a:r>
          </a:p>
          <a:p>
            <a:pPr marL="0" indent="0">
              <a:buNone/>
            </a:pPr>
            <a:endParaRPr lang="el-GR" sz="2000" dirty="0"/>
          </a:p>
        </p:txBody>
      </p:sp>
      <p:pic>
        <p:nvPicPr>
          <p:cNvPr id="2056" name="Picture 22" descr="Λογότυπο για Άδειες χρήσης Creative Commons BY-NC-ND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747670" y="2420888"/>
            <a:ext cx="1648660" cy="5760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107504" y="2924944"/>
            <a:ext cx="9036496" cy="345638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normAutofit/>
          </a:bodyPr>
          <a:lstStyle/>
          <a:p>
            <a:r>
              <a:rPr lang="el-GR" dirty="0"/>
              <a:t>[1] http://creativecommons.org/licenses/by-nc-sa/4.0/ </a:t>
            </a:r>
            <a:endParaRPr lang="en-US" dirty="0" smtClean="0"/>
          </a:p>
          <a:p>
            <a:endParaRPr lang="el-GR" dirty="0"/>
          </a:p>
          <a:p>
            <a:r>
              <a:rPr lang="el-GR" dirty="0"/>
              <a:t>Ως </a:t>
            </a:r>
            <a:r>
              <a:rPr lang="el-GR" b="1" dirty="0"/>
              <a:t>Μη Εμπορική</a:t>
            </a:r>
            <a:r>
              <a:rPr lang="el-GR" dirty="0"/>
              <a:t> ορίζεται η χρήση: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l-GR" dirty="0"/>
              <a:t>που δεν περιλαμβάνει άμεσο ή έμμεσο οικονομικό όφελος από </a:t>
            </a:r>
            <a:r>
              <a:rPr lang="el-GR" dirty="0" smtClean="0"/>
              <a:t>τη </a:t>
            </a:r>
            <a:r>
              <a:rPr lang="el-GR" dirty="0"/>
              <a:t>χρήση του έργου, για </a:t>
            </a:r>
            <a:r>
              <a:rPr lang="el-GR" dirty="0" smtClean="0"/>
              <a:t>τον </a:t>
            </a:r>
            <a:r>
              <a:rPr lang="el-GR" dirty="0"/>
              <a:t>διανομέα του έργου και </a:t>
            </a:r>
            <a:r>
              <a:rPr lang="el-GR" dirty="0" err="1" smtClean="0"/>
              <a:t>αδειοδόχο</a:t>
            </a:r>
            <a:r>
              <a:rPr lang="el-GR" dirty="0" smtClean="0"/>
              <a:t>.</a:t>
            </a:r>
            <a:endParaRPr lang="el-GR" dirty="0"/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l-GR" dirty="0"/>
              <a:t>που</a:t>
            </a:r>
            <a:r>
              <a:rPr lang="en-GB" dirty="0"/>
              <a:t> </a:t>
            </a:r>
            <a:r>
              <a:rPr lang="el-GR" dirty="0"/>
              <a:t>δεν περιλαμβάνει οικονομική συναλλαγή ως προϋπόθεση για τη χρήση ή πρόσβαση στο </a:t>
            </a:r>
            <a:r>
              <a:rPr lang="el-GR" dirty="0" smtClean="0"/>
              <a:t>έργο.</a:t>
            </a:r>
            <a:endParaRPr lang="el-GR" dirty="0"/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l-GR" dirty="0"/>
              <a:t>που</a:t>
            </a:r>
            <a:r>
              <a:rPr lang="en-GB" dirty="0"/>
              <a:t> </a:t>
            </a:r>
            <a:r>
              <a:rPr lang="el-GR" dirty="0"/>
              <a:t>δεν προσπορίζει </a:t>
            </a:r>
            <a:r>
              <a:rPr lang="el-GR" dirty="0" smtClean="0"/>
              <a:t>στον </a:t>
            </a:r>
            <a:r>
              <a:rPr lang="el-GR" dirty="0"/>
              <a:t>διανομέα του έργου και</a:t>
            </a:r>
            <a:r>
              <a:rPr lang="en-GB" dirty="0"/>
              <a:t> </a:t>
            </a:r>
            <a:r>
              <a:rPr lang="el-GR" dirty="0" err="1"/>
              <a:t>αδειοδόχο</a:t>
            </a:r>
            <a:r>
              <a:rPr lang="en-GB" dirty="0"/>
              <a:t> </a:t>
            </a:r>
            <a:r>
              <a:rPr lang="el-GR" dirty="0"/>
              <a:t>έμμεσο οικονομικό όφελος (π.χ. διαφημίσεις) από την προβολή του έργου σε διαδικτυακό </a:t>
            </a:r>
            <a:r>
              <a:rPr lang="el-GR" dirty="0" smtClean="0"/>
              <a:t>τόπο.</a:t>
            </a:r>
            <a:endParaRPr lang="en-US" dirty="0" smtClean="0"/>
          </a:p>
          <a:p>
            <a:pPr marL="342900" lvl="0" indent="-342900">
              <a:buFont typeface="Arial" panose="020B0604020202020204" pitchFamily="34" charset="0"/>
              <a:buChar char="•"/>
            </a:pPr>
            <a:endParaRPr lang="el-GR" dirty="0"/>
          </a:p>
          <a:p>
            <a:r>
              <a:rPr lang="el-GR" dirty="0" smtClean="0"/>
              <a:t>Ο </a:t>
            </a:r>
            <a:r>
              <a:rPr lang="el-GR" dirty="0"/>
              <a:t>δικαιούχος μπορεί να παρέχει στον </a:t>
            </a:r>
            <a:r>
              <a:rPr lang="el-GR" dirty="0" err="1"/>
              <a:t>αδειοδόχο</a:t>
            </a:r>
            <a:r>
              <a:rPr lang="el-GR" dirty="0"/>
              <a:t> ξεχωριστή άδεια να χρησιμοποιεί το έργο για εμπορική χρήση, εφόσον αυτό του ζητηθεί</a:t>
            </a:r>
            <a:r>
              <a:rPr lang="el-GR" dirty="0" smtClean="0"/>
              <a:t>.</a:t>
            </a:r>
            <a:endParaRPr lang="el-GR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623648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/>
              <a:t>Διατήρηση </a:t>
            </a:r>
            <a:r>
              <a:rPr lang="el-GR" dirty="0" smtClean="0"/>
              <a:t>Σημειωμάτων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l-GR" sz="2400" dirty="0" smtClean="0"/>
              <a:t>Οποιαδήποτε </a:t>
            </a:r>
            <a:r>
              <a:rPr lang="el-GR" sz="2400" dirty="0"/>
              <a:t>αναπαραγωγή ή διασκευή του υλικού θα πρέπει να συμπεριλαμβάνει: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l-GR" sz="2000" dirty="0" smtClean="0"/>
              <a:t>το Σημείωμα Αν</a:t>
            </a:r>
            <a:r>
              <a:rPr lang="en-US" sz="2000" dirty="0" smtClean="0"/>
              <a:t>α</a:t>
            </a:r>
            <a:r>
              <a:rPr lang="el-GR" sz="2000" dirty="0" smtClean="0"/>
              <a:t>φοράς,</a:t>
            </a:r>
            <a:endParaRPr lang="el-GR" sz="2000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el-GR" sz="2000" dirty="0"/>
              <a:t>τ</a:t>
            </a:r>
            <a:r>
              <a:rPr lang="el-GR" sz="2000" dirty="0" smtClean="0"/>
              <a:t>ο Σημείωμα </a:t>
            </a:r>
            <a:r>
              <a:rPr lang="el-GR" sz="2000" dirty="0" err="1" smtClean="0"/>
              <a:t>Αδειοδότησης</a:t>
            </a:r>
            <a:r>
              <a:rPr lang="el-GR" sz="2000" dirty="0" smtClean="0"/>
              <a:t>,</a:t>
            </a:r>
            <a:endParaRPr lang="el-GR" sz="2000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el-GR" sz="2000" dirty="0" smtClean="0"/>
              <a:t>τη δήλωση Διατήρησης Σημειωμάτων,</a:t>
            </a:r>
            <a:endParaRPr lang="el-GR" sz="2000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el-GR" sz="2000" dirty="0"/>
              <a:t>τ</a:t>
            </a:r>
            <a:r>
              <a:rPr lang="el-GR" sz="2000" dirty="0" smtClean="0"/>
              <a:t>ο Σημείωμα Χρήσης Έργων Τρίτων </a:t>
            </a:r>
            <a:r>
              <a:rPr lang="el-GR" sz="2000" dirty="0"/>
              <a:t>(εφόσον υπάρχει</a:t>
            </a:r>
            <a:r>
              <a:rPr lang="el-GR" sz="2000" dirty="0" smtClean="0"/>
              <a:t>),</a:t>
            </a:r>
            <a:endParaRPr lang="el-GR" sz="2000" dirty="0"/>
          </a:p>
          <a:p>
            <a:pPr marL="0" indent="0">
              <a:buNone/>
            </a:pPr>
            <a:r>
              <a:rPr lang="el-GR" sz="2400" dirty="0"/>
              <a:t>μαζί με τους </a:t>
            </a:r>
            <a:r>
              <a:rPr lang="el-GR" sz="2400" dirty="0" smtClean="0"/>
              <a:t>συνοδευτικούς </a:t>
            </a:r>
            <a:r>
              <a:rPr lang="el-GR" sz="2400" dirty="0" err="1" smtClean="0"/>
              <a:t>υπερσυνδέσμους</a:t>
            </a:r>
            <a:r>
              <a:rPr lang="el-GR" sz="2400" dirty="0"/>
              <a:t>.</a:t>
            </a:r>
          </a:p>
          <a:p>
            <a:endParaRPr lang="el-GR" sz="2000" dirty="0"/>
          </a:p>
        </p:txBody>
      </p:sp>
    </p:spTree>
    <p:extLst>
      <p:ext uri="{BB962C8B-B14F-4D97-AF65-F5344CB8AC3E}">
        <p14:creationId xmlns:p14="http://schemas.microsoft.com/office/powerpoint/2010/main" val="40270394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l-GR" dirty="0"/>
              <a:t>Σημείωμα Χρήσης Έργων </a:t>
            </a:r>
            <a:r>
              <a:rPr lang="el-GR" dirty="0" smtClean="0"/>
              <a:t>Τρίτων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l-GR" sz="2000" dirty="0" smtClean="0"/>
              <a:t>Το </a:t>
            </a:r>
            <a:r>
              <a:rPr lang="el-GR" sz="2000" dirty="0"/>
              <a:t>Έργο αυτό κάνει χρήση των ακόλουθων έργων</a:t>
            </a:r>
            <a:r>
              <a:rPr lang="el-GR" sz="2000" dirty="0" smtClean="0"/>
              <a:t>:</a:t>
            </a:r>
          </a:p>
          <a:p>
            <a:pPr marL="0" indent="0">
              <a:buNone/>
            </a:pPr>
            <a:r>
              <a:rPr lang="el-GR" sz="2000" dirty="0"/>
              <a:t>Εικόνα 1: Εξώφυλλο του βιβλίου </a:t>
            </a:r>
            <a:r>
              <a:rPr lang="el-GR" sz="2000" dirty="0" smtClean="0"/>
              <a:t>«</a:t>
            </a:r>
            <a:r>
              <a:rPr lang="el-GR" sz="2000" dirty="0" smtClean="0">
                <a:hlinkClick r:id="rId3"/>
              </a:rPr>
              <a:t>Η </a:t>
            </a:r>
            <a:r>
              <a:rPr lang="el-GR" sz="2000" dirty="0" err="1" smtClean="0">
                <a:hlinkClick r:id="rId3"/>
              </a:rPr>
              <a:t>Ευτυχούπολη</a:t>
            </a:r>
            <a:r>
              <a:rPr lang="el-GR" sz="2000" dirty="0" smtClean="0"/>
              <a:t>» </a:t>
            </a:r>
            <a:r>
              <a:rPr lang="el-GR" sz="2000" dirty="0"/>
              <a:t>/ </a:t>
            </a:r>
            <a:r>
              <a:rPr lang="el-GR" sz="2000" dirty="0" err="1"/>
              <a:t>Μαριλίτα</a:t>
            </a:r>
            <a:r>
              <a:rPr lang="el-GR" sz="2000" dirty="0"/>
              <a:t> </a:t>
            </a:r>
            <a:r>
              <a:rPr lang="el-GR" sz="2000" dirty="0" err="1"/>
              <a:t>Χατζημποντόζη</a:t>
            </a:r>
            <a:r>
              <a:rPr lang="el-GR" sz="2000" dirty="0"/>
              <a:t> · εικονογράφηση Γιώργος Πετρίδης. - Αθήνα: Ψυχογιός, 2013</a:t>
            </a:r>
            <a:r>
              <a:rPr lang="el-GR" sz="2000" dirty="0" smtClean="0"/>
              <a:t>. </a:t>
            </a:r>
            <a:r>
              <a:rPr lang="en-GB" sz="2000" dirty="0" err="1" smtClean="0"/>
              <a:t>Biblionet</a:t>
            </a:r>
            <a:r>
              <a:rPr lang="en-GB" sz="2000" dirty="0" smtClean="0"/>
              <a:t>.</a:t>
            </a:r>
            <a:endParaRPr lang="el-GR" sz="2000" dirty="0"/>
          </a:p>
          <a:p>
            <a:pPr marL="0" indent="0">
              <a:buNone/>
            </a:pPr>
            <a:endParaRPr lang="el-GR" sz="2000" dirty="0"/>
          </a:p>
        </p:txBody>
      </p:sp>
    </p:spTree>
    <p:extLst>
      <p:ext uri="{BB962C8B-B14F-4D97-AF65-F5344CB8AC3E}">
        <p14:creationId xmlns:p14="http://schemas.microsoft.com/office/powerpoint/2010/main" val="23530459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/>
              <a:t>Διδακτική Πρακτική</a:t>
            </a:r>
            <a:endParaRPr lang="en-GB" dirty="0"/>
          </a:p>
        </p:txBody>
      </p:sp>
      <p:sp>
        <p:nvSpPr>
          <p:cNvPr id="7" name="Θέση περιεχομένου 6"/>
          <p:cNvSpPr>
            <a:spLocks noGrp="1"/>
          </p:cNvSpPr>
          <p:nvPr>
            <p:ph sz="half"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l-GR" sz="2400" b="1" dirty="0"/>
              <a:t>Διδακτική </a:t>
            </a:r>
            <a:r>
              <a:rPr lang="el-GR" sz="2400" b="1" dirty="0" smtClean="0"/>
              <a:t>πρακτική</a:t>
            </a:r>
            <a:r>
              <a:rPr lang="en-GB" sz="2400" dirty="0" smtClean="0"/>
              <a:t>:</a:t>
            </a:r>
          </a:p>
          <a:p>
            <a:pPr marL="0" indent="0">
              <a:spcBef>
                <a:spcPts val="0"/>
              </a:spcBef>
              <a:buNone/>
            </a:pPr>
            <a:r>
              <a:rPr lang="el-GR" sz="2400" dirty="0" smtClean="0"/>
              <a:t>Μαρία Φράγκου.</a:t>
            </a:r>
          </a:p>
          <a:p>
            <a:pPr marL="0" indent="0">
              <a:spcBef>
                <a:spcPts val="1200"/>
              </a:spcBef>
              <a:spcAft>
                <a:spcPts val="600"/>
              </a:spcAft>
              <a:buNone/>
            </a:pPr>
            <a:r>
              <a:rPr lang="el-GR" sz="2400" b="1" dirty="0" smtClean="0"/>
              <a:t>Βιβλίο</a:t>
            </a:r>
            <a:r>
              <a:rPr lang="el-GR" sz="2400" dirty="0" smtClean="0"/>
              <a:t>: </a:t>
            </a:r>
            <a:r>
              <a:rPr lang="el-GR" sz="2400" dirty="0" err="1"/>
              <a:t>Χατζημποντόζη</a:t>
            </a:r>
            <a:r>
              <a:rPr lang="el-GR" sz="2400" dirty="0"/>
              <a:t>, </a:t>
            </a:r>
            <a:r>
              <a:rPr lang="el-GR" sz="2400" dirty="0" err="1"/>
              <a:t>Μαριλίτα</a:t>
            </a:r>
            <a:r>
              <a:rPr lang="el-GR" sz="2400" dirty="0"/>
              <a:t>. </a:t>
            </a:r>
            <a:r>
              <a:rPr lang="el-GR" sz="2400" b="1" dirty="0"/>
              <a:t>Η </a:t>
            </a:r>
            <a:r>
              <a:rPr lang="el-GR" sz="2400" b="1" dirty="0" err="1"/>
              <a:t>Ευτυχούπολη</a:t>
            </a:r>
            <a:r>
              <a:rPr lang="el-GR" sz="2400" b="1" dirty="0"/>
              <a:t> </a:t>
            </a:r>
            <a:r>
              <a:rPr lang="el-GR" sz="2400" dirty="0"/>
              <a:t>/ </a:t>
            </a:r>
            <a:r>
              <a:rPr lang="el-GR" sz="2400" dirty="0" err="1"/>
              <a:t>Μαριλίτα</a:t>
            </a:r>
            <a:r>
              <a:rPr lang="el-GR" sz="2400" dirty="0"/>
              <a:t> </a:t>
            </a:r>
            <a:r>
              <a:rPr lang="el-GR" sz="2400" dirty="0" err="1"/>
              <a:t>Χατζημποντόζη</a:t>
            </a:r>
            <a:r>
              <a:rPr lang="el-GR" sz="2400" dirty="0"/>
              <a:t> · εικονογράφηση Γιώργος Πετρίδης</a:t>
            </a:r>
            <a:r>
              <a:rPr lang="el-GR" sz="2400" dirty="0" smtClean="0"/>
              <a:t>. </a:t>
            </a:r>
            <a:r>
              <a:rPr lang="el-GR" sz="2400" dirty="0"/>
              <a:t>- </a:t>
            </a:r>
            <a:r>
              <a:rPr lang="el-GR" sz="2400" dirty="0" smtClean="0"/>
              <a:t>Αθήνα: </a:t>
            </a:r>
            <a:r>
              <a:rPr lang="el-GR" sz="2400" dirty="0"/>
              <a:t>Ψυχογιός, 2013</a:t>
            </a:r>
            <a:r>
              <a:rPr lang="el-GR" sz="2400" dirty="0" smtClean="0"/>
              <a:t>.</a:t>
            </a:r>
            <a:endParaRPr lang="en-GB" sz="2400" dirty="0"/>
          </a:p>
        </p:txBody>
      </p:sp>
      <p:pic>
        <p:nvPicPr>
          <p:cNvPr id="8" name="Picture 3" descr="Εξώφυλλο του βιβλίου &quot;Ευτυχούπολη&quot;.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932041" y="1600200"/>
            <a:ext cx="3405882" cy="41923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4499992" y="5445224"/>
            <a:ext cx="472173" cy="360040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noAutofit/>
          </a:bodyPr>
          <a:lstStyle/>
          <a:p>
            <a:r>
              <a:rPr lang="el-GR" b="1" dirty="0" smtClean="0">
                <a:latin typeface="+mj-lt"/>
              </a:rPr>
              <a:t>[1]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675371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Πριν την ανάγνωση</a:t>
            </a:r>
            <a:endParaRPr lang="en-GB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826768" cy="4525963"/>
          </a:xfrm>
        </p:spPr>
        <p:txBody>
          <a:bodyPr>
            <a:noAutofit/>
          </a:bodyPr>
          <a:lstStyle/>
          <a:p>
            <a:pPr marL="0" indent="0">
              <a:spcBef>
                <a:spcPts val="600"/>
              </a:spcBef>
              <a:buNone/>
            </a:pPr>
            <a:r>
              <a:rPr lang="el-GR" sz="2600" dirty="0"/>
              <a:t>Η εισαγωγή στο βιβλίο έγινε με την κατασκευή ενός αερόστατου. 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el-GR" sz="2600" dirty="0"/>
              <a:t>Απαιτήθηκαν: </a:t>
            </a:r>
            <a:endParaRPr lang="el-GR" sz="2600" dirty="0" smtClean="0"/>
          </a:p>
          <a:p>
            <a:pPr>
              <a:spcBef>
                <a:spcPts val="600"/>
              </a:spcBef>
            </a:pPr>
            <a:r>
              <a:rPr lang="el-GR" sz="2600" dirty="0" smtClean="0"/>
              <a:t>μπαλόνι</a:t>
            </a:r>
            <a:r>
              <a:rPr lang="el-GR" sz="2600" dirty="0"/>
              <a:t>, </a:t>
            </a:r>
            <a:endParaRPr lang="el-GR" sz="2600" dirty="0" smtClean="0"/>
          </a:p>
          <a:p>
            <a:pPr>
              <a:spcBef>
                <a:spcPts val="600"/>
              </a:spcBef>
            </a:pPr>
            <a:r>
              <a:rPr lang="el-GR" sz="2600" dirty="0" smtClean="0"/>
              <a:t>εφημερίδες</a:t>
            </a:r>
            <a:r>
              <a:rPr lang="el-GR" sz="2600" dirty="0"/>
              <a:t>, </a:t>
            </a:r>
            <a:endParaRPr lang="el-GR" sz="2600" dirty="0" smtClean="0"/>
          </a:p>
          <a:p>
            <a:pPr>
              <a:spcBef>
                <a:spcPts val="600"/>
              </a:spcBef>
            </a:pPr>
            <a:r>
              <a:rPr lang="el-GR" sz="2600" dirty="0" err="1" smtClean="0"/>
              <a:t>ατλακόλ</a:t>
            </a:r>
            <a:r>
              <a:rPr lang="el-GR" sz="2600" dirty="0"/>
              <a:t>, </a:t>
            </a:r>
            <a:endParaRPr lang="el-GR" sz="2600" dirty="0" smtClean="0"/>
          </a:p>
          <a:p>
            <a:pPr>
              <a:spcBef>
                <a:spcPts val="600"/>
              </a:spcBef>
            </a:pPr>
            <a:r>
              <a:rPr lang="el-GR" sz="2600" dirty="0" smtClean="0"/>
              <a:t>κουτί </a:t>
            </a:r>
          </a:p>
          <a:p>
            <a:pPr>
              <a:spcBef>
                <a:spcPts val="600"/>
              </a:spcBef>
            </a:pPr>
            <a:r>
              <a:rPr lang="el-GR" sz="2600" dirty="0" smtClean="0"/>
              <a:t>παπουτσιών</a:t>
            </a:r>
            <a:r>
              <a:rPr lang="el-GR" sz="2600" dirty="0"/>
              <a:t>, </a:t>
            </a:r>
            <a:endParaRPr lang="el-GR" sz="2600" dirty="0" smtClean="0"/>
          </a:p>
          <a:p>
            <a:pPr>
              <a:spcBef>
                <a:spcPts val="600"/>
              </a:spcBef>
            </a:pPr>
            <a:r>
              <a:rPr lang="el-GR" sz="2600" dirty="0" smtClean="0"/>
              <a:t>κορδέλες.</a:t>
            </a:r>
            <a:endParaRPr lang="el-GR" sz="2600" dirty="0"/>
          </a:p>
        </p:txBody>
      </p:sp>
      <p:pic>
        <p:nvPicPr>
          <p:cNvPr id="10" name="Picture 2" descr="Η κατασκευή του αερόστατου με πινέλα και μπογιές."/>
          <p:cNvPicPr>
            <a:picLocks noGrp="1" noChangeAspect="1" noChangeArrowheads="1"/>
          </p:cNvPicPr>
          <p:nvPr>
            <p:ph sz="half" idx="2"/>
          </p:nvPr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4648200" y="1749794"/>
            <a:ext cx="4038600" cy="4226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7762967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0" indent="0"/>
            <a:r>
              <a:rPr lang="el-GR" dirty="0"/>
              <a:t>Παρουσίαση </a:t>
            </a:r>
            <a:r>
              <a:rPr lang="el-GR" dirty="0" smtClean="0"/>
              <a:t>βιβλίου - εξωφύλλου</a:t>
            </a:r>
            <a:endParaRPr lang="el-GR" dirty="0"/>
          </a:p>
        </p:txBody>
      </p:sp>
      <p:pic>
        <p:nvPicPr>
          <p:cNvPr id="6" name="Picture 2" descr="Τα παιδιά κοιτάζουν με προσοχή το εξώφυλλο."/>
          <p:cNvPicPr>
            <a:picLocks noGrp="1" noChangeAspect="1" noChangeArrowheads="1"/>
          </p:cNvPicPr>
          <p:nvPr>
            <p:ph idx="1"/>
          </p:nvPr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 bwMode="auto">
          <a:xfrm>
            <a:off x="1561042" y="1557338"/>
            <a:ext cx="6034616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1055257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Κατά την ανάγνωση</a:t>
            </a:r>
            <a:endParaRPr lang="en-GB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457199" y="1600200"/>
            <a:ext cx="4154557" cy="4525963"/>
          </a:xfrm>
        </p:spPr>
        <p:txBody>
          <a:bodyPr>
            <a:no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el-GR" sz="2400" dirty="0"/>
              <a:t>Στη διάρκεια της ανάγνωσης συζητήσαμε το λόγο και το στόχο του ταξιδιού του Ευτύχιου και της </a:t>
            </a:r>
            <a:r>
              <a:rPr lang="el-GR" sz="2400" dirty="0" err="1" smtClean="0"/>
              <a:t>Ευτυχούλας</a:t>
            </a:r>
            <a:r>
              <a:rPr lang="el-GR" sz="2400" dirty="0" smtClean="0"/>
              <a:t>.</a:t>
            </a:r>
            <a:endParaRPr lang="el-GR" sz="2400" dirty="0"/>
          </a:p>
          <a:p>
            <a:pPr marL="0" indent="0">
              <a:spcBef>
                <a:spcPts val="0"/>
              </a:spcBef>
              <a:buNone/>
            </a:pPr>
            <a:r>
              <a:rPr lang="el-GR" sz="2400" dirty="0"/>
              <a:t>Ρώτησα τα </a:t>
            </a:r>
            <a:r>
              <a:rPr lang="el-GR" sz="2400" dirty="0" smtClean="0"/>
              <a:t>παιδιά:</a:t>
            </a:r>
          </a:p>
          <a:p>
            <a:pPr>
              <a:spcBef>
                <a:spcPts val="0"/>
              </a:spcBef>
            </a:pPr>
            <a:r>
              <a:rPr lang="el-GR" sz="2400" dirty="0" smtClean="0"/>
              <a:t>αν </a:t>
            </a:r>
            <a:r>
              <a:rPr lang="el-GR" sz="2400" dirty="0"/>
              <a:t>κατάλαβαν ποιο είναι το μυστικό της </a:t>
            </a:r>
            <a:r>
              <a:rPr lang="el-GR" sz="2400" dirty="0" smtClean="0"/>
              <a:t>Ευτυχίας,</a:t>
            </a:r>
            <a:endParaRPr lang="el-GR" sz="2400" dirty="0"/>
          </a:p>
          <a:p>
            <a:pPr>
              <a:spcBef>
                <a:spcPts val="0"/>
              </a:spcBef>
            </a:pPr>
            <a:r>
              <a:rPr lang="el-GR" sz="2400" dirty="0" smtClean="0"/>
              <a:t>αν </a:t>
            </a:r>
            <a:r>
              <a:rPr lang="el-GR" sz="2400" dirty="0"/>
              <a:t>είναι ίδιο για </a:t>
            </a:r>
            <a:r>
              <a:rPr lang="el-GR" sz="2400" dirty="0" smtClean="0"/>
              <a:t>όλους,</a:t>
            </a:r>
            <a:endParaRPr lang="el-GR" sz="2400" dirty="0"/>
          </a:p>
          <a:p>
            <a:pPr>
              <a:spcBef>
                <a:spcPts val="0"/>
              </a:spcBef>
            </a:pPr>
            <a:r>
              <a:rPr lang="el-GR" sz="2400" dirty="0" smtClean="0"/>
              <a:t>αν </a:t>
            </a:r>
            <a:r>
              <a:rPr lang="el-GR" sz="2400" dirty="0"/>
              <a:t>μπόρεσαν να βοηθήσουν οι ήρωες όσους συνάντησαν στο ταξίδι </a:t>
            </a:r>
            <a:r>
              <a:rPr lang="el-GR" sz="2400" dirty="0" smtClean="0"/>
              <a:t>τους,</a:t>
            </a:r>
            <a:endParaRPr lang="el-GR" sz="2400" dirty="0"/>
          </a:p>
          <a:p>
            <a:pPr>
              <a:spcBef>
                <a:spcPts val="0"/>
              </a:spcBef>
            </a:pPr>
            <a:r>
              <a:rPr lang="el-GR" sz="2400" dirty="0" smtClean="0"/>
              <a:t>αν </a:t>
            </a:r>
            <a:r>
              <a:rPr lang="el-GR" sz="2400" dirty="0"/>
              <a:t>ακόμα </a:t>
            </a:r>
            <a:r>
              <a:rPr lang="el-GR" sz="2400" dirty="0" smtClean="0"/>
              <a:t>ταξιδεύουν.</a:t>
            </a:r>
            <a:endParaRPr lang="el-GR" sz="2400" dirty="0"/>
          </a:p>
        </p:txBody>
      </p:sp>
      <p:pic>
        <p:nvPicPr>
          <p:cNvPr id="6" name="Picture 2" descr="Η νηπιαγωγός διβάζει το βιβλίο."/>
          <p:cNvPicPr>
            <a:picLocks noGrp="1" noChangeAspect="1" noChangeArrowheads="1"/>
          </p:cNvPicPr>
          <p:nvPr>
            <p:ph sz="half" idx="2"/>
          </p:nvPr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4775110" y="1700808"/>
            <a:ext cx="3685322" cy="41271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9621245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Μετά την ανάγνωση</a:t>
            </a:r>
            <a:endParaRPr lang="en-GB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23146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l-GR" sz="2600" dirty="0"/>
              <a:t>Τα παιδιά έγραψαν το </a:t>
            </a:r>
            <a:r>
              <a:rPr lang="el-GR" sz="2600" dirty="0" smtClean="0"/>
              <a:t>όνομά </a:t>
            </a:r>
            <a:r>
              <a:rPr lang="el-GR" sz="2600" dirty="0"/>
              <a:t>τους σε αυτοκόλλητο άσπρο χαρτί και το κόλλησαν πάνω στο μπαλόνι του αερόστατου.</a:t>
            </a:r>
          </a:p>
        </p:txBody>
      </p:sp>
      <p:pic>
        <p:nvPicPr>
          <p:cNvPr id="8" name="Picture 2" descr="Ο Σπύρος κολλάει το όνομά του στο αερόστατο.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 bwMode="auto">
          <a:xfrm>
            <a:off x="3059113" y="1752799"/>
            <a:ext cx="5627687" cy="42207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151264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Εικαστική δραστηριότητα</a:t>
            </a:r>
            <a:endParaRPr lang="en-GB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10744" cy="4525963"/>
          </a:xfrm>
        </p:spPr>
        <p:txBody>
          <a:bodyPr>
            <a:noAutofit/>
          </a:bodyPr>
          <a:lstStyle/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el-GR" sz="2600" dirty="0"/>
              <a:t>Τα παιδιά πάνω σε χαρτί βελουτέ ζωγράφισαν το δικό τους μυστικό της ευτυχίας. </a:t>
            </a:r>
          </a:p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el-GR" sz="2600" dirty="0"/>
              <a:t>Συμφώνησαν ότι μόνο πάνω </a:t>
            </a:r>
            <a:r>
              <a:rPr lang="el-GR" sz="2600" dirty="0" smtClean="0"/>
              <a:t>σ’ ένα  </a:t>
            </a:r>
            <a:r>
              <a:rPr lang="el-GR" sz="2600" dirty="0"/>
              <a:t>βελουτέ  χαρτί μπορεί να γραφτεί το μυστικό της Ευτυχίας γιατί είναι λείο και απαλό!</a:t>
            </a:r>
          </a:p>
        </p:txBody>
      </p:sp>
      <p:pic>
        <p:nvPicPr>
          <p:cNvPr id="11" name="Picture 2" descr="Ζωγραφιά σε βελουτέ χαρτί."/>
          <p:cNvPicPr>
            <a:picLocks noGrp="1" noChangeAspect="1" noChangeArrowheads="1"/>
          </p:cNvPicPr>
          <p:nvPr>
            <p:ph sz="half" idx="2"/>
          </p:nvPr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4491805" y="1772816"/>
            <a:ext cx="4194995" cy="38164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6661762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Τα έργα των παιδιών (1/2)</a:t>
            </a:r>
            <a:endParaRPr lang="en-GB" dirty="0"/>
          </a:p>
        </p:txBody>
      </p:sp>
      <p:pic>
        <p:nvPicPr>
          <p:cNvPr id="15" name="Picture 2" descr="Ζωγραφιές των παιδιών με τις λέξεις ΕΥΤΥΧΙΑ και ΑΡΕΤΗ."/>
          <p:cNvPicPr>
            <a:picLocks noGrp="1" noChangeAspect="1" noChangeArrowheads="1"/>
          </p:cNvPicPr>
          <p:nvPr>
            <p:ph sz="half" idx="1"/>
          </p:nvPr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631567" y="2176113"/>
            <a:ext cx="3689865" cy="33741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" name="Picture 2" descr="Ζωγραφιά με τη λέξη ΑΡΕΤΗ.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648200" y="2350323"/>
            <a:ext cx="4038600" cy="30257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27497288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Τα έργα των </a:t>
            </a:r>
            <a:r>
              <a:rPr lang="el-GR" dirty="0" smtClean="0"/>
              <a:t>παιδιών (2/2)</a:t>
            </a:r>
            <a:endParaRPr lang="en-GB" dirty="0"/>
          </a:p>
        </p:txBody>
      </p:sp>
      <p:pic>
        <p:nvPicPr>
          <p:cNvPr id="7" name="Picture 2" descr="Ζωγραφιά με τη λέξη ΕΥΤΥΧΙΑ."/>
          <p:cNvPicPr>
            <a:picLocks noGrp="1" noChangeAspect="1" noChangeArrowheads="1"/>
          </p:cNvPicPr>
          <p:nvPr>
            <p:ph sz="half" idx="2"/>
          </p:nvPr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4831946" y="2162397"/>
            <a:ext cx="3671108" cy="34015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2" descr="Ζωγραφιά με τη λέξη ΕΥΤΥΧΙΑ."/>
          <p:cNvPicPr>
            <a:picLocks noGrp="1" noChangeAspect="1" noChangeArrowheads="1"/>
          </p:cNvPicPr>
          <p:nvPr>
            <p:ph sz="half" idx="1"/>
          </p:nvPr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57200" y="2348706"/>
            <a:ext cx="4038600" cy="302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740380372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HECKTIMEDATE" val="10/29/2015 1:00:56 AM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READINGORDER" val="7,2,3,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READINGORDER" val="4,7,8,5,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READINGORDER" val="2,3,7,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READINGORDER" val="2,3,2056,6,"/>
</p:tagLst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/>
      <a:bodyPr vert="horz" lIns="91440" tIns="45720" rIns="91440" bIns="45720" rtlCol="0" anchor="ctr">
        <a:normAutofit/>
      </a:bodyPr>
      <a:lstStyle>
        <a:defPPr>
          <a:defRPr dirty="0" smtClean="0"/>
        </a:defPPr>
      </a:lstStyle>
    </a:txDef>
  </a:objectDefaults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��< ? x m l   v e r s i o n = " 1 . 0 "   e n c o d i n g = " u t f - 1 6 " ? > < D o c u m e n t S e t t i n g s   x m l n s : x s i = " h t t p : / / w w w . w 3 . o r g / 2 0 0 1 / X M L S c h e m a - i n s t a n c e "   x m l n s : x s d = " h t t p : / / w w w . w 3 . o r g / 2 0 0 1 / X M L S c h e m a "   x m l n s = " h t t p : / / w w w . z h a w . c h / A c c e s s i b i l i t y A d d I n " >  
     < C h e c k R e a d i n g O r d e r > t r u e < / C h e c k R e a d i n g O r d e r >  
     < C h e c k T a b l e H e a d e r > t r u e < / C h e c k T a b l e H e a d e r >  
     < C h e c k S l i d e T i t l e > t r u e < / C h e c k S l i d e T i t l e >  
     < C h e c k L a n g u a g e S e t t i n g > t r u e < / C h e c k L a n g u a g e S e t t i n g >  
     < C h e c k A l t T e x t > t r u e < / C h e c k A l t T e x t >  
     < C h e c k T e x t S i z e > f a l s e < / C h e c k T e x t S i z e >  
     < C h e c k S c r e e n T i p > f a l s e < / C h e c k S c r e e n T i p >  
     < S h o w S h a p e N a m e C o l u m n > f a l s e < / S h o w S h a p e N a m e C o l u m n >  
     < S h o w I s s u e D e s c r i p t i o n > t r u e < / S h o w I s s u e D e s c r i p t i o n >  
 < / D o c u m e n t S e t t i n g s > 
</file>

<file path=customXml/itemProps1.xml><?xml version="1.0" encoding="utf-8"?>
<ds:datastoreItem xmlns:ds="http://schemas.openxmlformats.org/officeDocument/2006/customXml" ds:itemID="{007CB53B-7208-461E-9F05-02CCF8C0A8BC}">
  <ds:schemaRefs>
    <ds:schemaRef ds:uri="http://www.w3.org/2001/XMLSchema"/>
    <ds:schemaRef ds:uri="http://www.zhaw.ch/AccessibilityAddIn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1726</TotalTime>
  <Words>543</Words>
  <Application>Microsoft Office PowerPoint</Application>
  <PresentationFormat>On-screen Show (4:3)</PresentationFormat>
  <Paragraphs>72</Paragraphs>
  <Slides>17</Slides>
  <Notes>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Θέμα του Office</vt:lpstr>
      <vt:lpstr>Το Εικονογραφημένο Βιβλίο στην Προσχολική Εκπαίδευση</vt:lpstr>
      <vt:lpstr>Διδακτική Πρακτική</vt:lpstr>
      <vt:lpstr>Πριν την ανάγνωση</vt:lpstr>
      <vt:lpstr>Παρουσίαση βιβλίου - εξωφύλλου</vt:lpstr>
      <vt:lpstr>Κατά την ανάγνωση</vt:lpstr>
      <vt:lpstr>Μετά την ανάγνωση</vt:lpstr>
      <vt:lpstr>Εικαστική δραστηριότητα</vt:lpstr>
      <vt:lpstr>Τα έργα των παιδιών (1/2)</vt:lpstr>
      <vt:lpstr>Τα έργα των παιδιών (2/2)</vt:lpstr>
      <vt:lpstr>Το τελικό αποτέλεσμα</vt:lpstr>
      <vt:lpstr>Χρηματοδότηση</vt:lpstr>
      <vt:lpstr>Σημειώματα</vt:lpstr>
      <vt:lpstr>Σημείωμα Ιστορικού Εκδόσεων Έργου</vt:lpstr>
      <vt:lpstr>Σημείωμα Αναφοράς</vt:lpstr>
      <vt:lpstr>Σημείωμα Αδειοδότησης</vt:lpstr>
      <vt:lpstr>Διατήρηση Σημειωμάτων</vt:lpstr>
      <vt:lpstr>Σημείωμα Χρήσης Έργων Τρίτων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Η Ευτυχούπολη </dc:title>
  <dc:subject>Το Εικονογραφημένο Βιβλίο στην Προσχολική Εκπαίδευση</dc:subject>
  <dc:creator> Αγγελική Γιαννικοπούλου</dc:creator>
  <cp:lastModifiedBy>Smaragda Papadopoulou</cp:lastModifiedBy>
  <cp:revision>204</cp:revision>
  <dcterms:created xsi:type="dcterms:W3CDTF">2012-09-06T09:03:05Z</dcterms:created>
  <dcterms:modified xsi:type="dcterms:W3CDTF">2015-10-28T23:01:11Z</dcterms:modified>
  <cp:category>Συναισθήματα</cp:category>
</cp:coreProperties>
</file>