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66" r:id="rId3"/>
    <p:sldId id="265" r:id="rId4"/>
    <p:sldId id="274" r:id="rId5"/>
    <p:sldId id="296" r:id="rId6"/>
    <p:sldId id="297" r:id="rId7"/>
    <p:sldId id="298" r:id="rId8"/>
    <p:sldId id="299" r:id="rId9"/>
    <p:sldId id="300" r:id="rId10"/>
    <p:sldId id="301" r:id="rId11"/>
    <p:sldId id="302" r:id="rId12"/>
    <p:sldId id="303" r:id="rId13"/>
    <p:sldId id="304" r:id="rId14"/>
    <p:sldId id="305" r:id="rId15"/>
    <p:sldId id="306" r:id="rId16"/>
    <p:sldId id="307" r:id="rId17"/>
    <p:sldId id="308" r:id="rId18"/>
    <p:sldId id="309" r:id="rId19"/>
    <p:sldId id="310" r:id="rId20"/>
    <p:sldId id="311" r:id="rId21"/>
    <p:sldId id="312" r:id="rId22"/>
    <p:sldId id="313" r:id="rId23"/>
    <p:sldId id="314" r:id="rId24"/>
    <p:sldId id="315" r:id="rId25"/>
    <p:sldId id="316" r:id="rId26"/>
    <p:sldId id="317" r:id="rId27"/>
    <p:sldId id="318" r:id="rId28"/>
    <p:sldId id="280" r:id="rId29"/>
    <p:sldId id="290" r:id="rId30"/>
    <p:sldId id="295" r:id="rId31"/>
    <p:sldId id="292" r:id="rId32"/>
    <p:sldId id="291" r:id="rId33"/>
    <p:sldId id="294" r:id="rId3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 id="266"/>
            <p14:sldId id="265"/>
            <p14:sldId id="274"/>
            <p14:sldId id="296"/>
            <p14:sldId id="297"/>
            <p14:sldId id="298"/>
            <p14:sldId id="299"/>
            <p14:sldId id="300"/>
            <p14:sldId id="301"/>
            <p14:sldId id="302"/>
            <p14:sldId id="303"/>
            <p14:sldId id="304"/>
            <p14:sldId id="305"/>
            <p14:sldId id="306"/>
            <p14:sldId id="307"/>
            <p14:sldId id="308"/>
            <p14:sldId id="309"/>
            <p14:sldId id="310"/>
            <p14:sldId id="311"/>
            <p14:sldId id="312"/>
            <p14:sldId id="313"/>
            <p14:sldId id="314"/>
            <p14:sldId id="315"/>
            <p14:sldId id="316"/>
            <p14:sldId id="317"/>
            <p14:sldId id="318"/>
            <p14:sldId id="280"/>
            <p14:sldId id="290"/>
            <p14:sldId id="295"/>
            <p14:sldId id="292"/>
            <p14:sldId id="291"/>
            <p14:sldId id="29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varScale="1">
        <p:scale>
          <a:sx n="71" d="100"/>
          <a:sy n="71" d="100"/>
        </p:scale>
        <p:origin x="72" y="83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5/7/2015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939394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614465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1022162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3067176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26034373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9110433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1023611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4934049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27273605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3318945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9095130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0320446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17783764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17822337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12472354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9937408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38436953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28366821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34899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651485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2304617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4155266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3006443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Διδακτικές καταστάσεις και διδακτικό συμβόλαιο </a:t>
            </a: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2006575"/>
            <a:ext cx="7772400" cy="1470025"/>
          </a:xfrm>
        </p:spPr>
        <p:txBody>
          <a:bodyPr/>
          <a:lstStyle/>
          <a:p>
            <a:r>
              <a:rPr lang="el-GR" dirty="0">
                <a:solidFill>
                  <a:srgbClr val="5075BC"/>
                </a:solidFill>
              </a:rPr>
              <a:t>ΔΙΔΑΚΤΙΚΗ ΜΑΘΗΜΑΤΙΚΩΝ </a:t>
            </a:r>
            <a:r>
              <a:rPr lang="en-US" dirty="0">
                <a:solidFill>
                  <a:srgbClr val="5075BC"/>
                </a:solidFill>
              </a:rPr>
              <a:t>I </a:t>
            </a:r>
            <a:endParaRPr lang="el-GR" dirty="0">
              <a:solidFill>
                <a:srgbClr val="5075BC"/>
              </a:solidFill>
            </a:endParaRPr>
          </a:p>
        </p:txBody>
      </p:sp>
      <p:sp>
        <p:nvSpPr>
          <p:cNvPr id="3" name="Υπότιτλος 2"/>
          <p:cNvSpPr>
            <a:spLocks noGrp="1"/>
          </p:cNvSpPr>
          <p:nvPr>
            <p:ph type="subTitle" idx="1"/>
          </p:nvPr>
        </p:nvSpPr>
        <p:spPr>
          <a:xfrm>
            <a:off x="683568" y="3384823"/>
            <a:ext cx="7776864" cy="1752600"/>
          </a:xfrm>
        </p:spPr>
        <p:txBody>
          <a:bodyPr>
            <a:noAutofit/>
          </a:bodyPr>
          <a:lstStyle/>
          <a:p>
            <a:r>
              <a:rPr lang="el-GR" sz="2800" dirty="0">
                <a:solidFill>
                  <a:srgbClr val="5075BC"/>
                </a:solidFill>
                <a:latin typeface="+mj-lt"/>
                <a:ea typeface="+mj-ea"/>
                <a:cs typeface="+mj-cs"/>
              </a:rPr>
              <a:t>Ενότητα 8</a:t>
            </a:r>
            <a:r>
              <a:rPr lang="el-GR" sz="2800" dirty="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el-GR" sz="2800" dirty="0"/>
              <a:t>Διδακτικές καταστάσεις και διδακτικό συμβόλαιο </a:t>
            </a:r>
            <a:endParaRPr lang="el-GR" sz="2800" dirty="0" smtClean="0"/>
          </a:p>
          <a:p>
            <a:endParaRPr lang="en-US" sz="2800" dirty="0" smtClean="0"/>
          </a:p>
          <a:p>
            <a:r>
              <a:rPr lang="el-GR" sz="2800" dirty="0"/>
              <a:t>Γιώργος Ψυχάρης</a:t>
            </a:r>
          </a:p>
          <a:p>
            <a:r>
              <a:rPr lang="el-GR" sz="2800" dirty="0"/>
              <a:t>Σχολή Θετικών επιστημών</a:t>
            </a:r>
          </a:p>
          <a:p>
            <a:r>
              <a:rPr lang="el-GR" sz="2800" dirty="0"/>
              <a:t>Τμήμα Μαθηματικό</a:t>
            </a:r>
          </a:p>
          <a:p>
            <a:endParaRPr lang="el-GR" sz="2800" dirty="0" smtClean="0"/>
          </a:p>
        </p:txBody>
      </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Ρήξη του διδακτικού </a:t>
            </a:r>
            <a:r>
              <a:rPr lang="el-GR" dirty="0" smtClean="0"/>
              <a:t>συμβολαίου</a:t>
            </a:r>
            <a:r>
              <a:rPr lang="en-US" dirty="0" smtClean="0"/>
              <a:t> (2/3)</a:t>
            </a:r>
            <a:r>
              <a:rPr lang="el-GR" dirty="0" smtClean="0"/>
              <a:t> </a:t>
            </a:r>
            <a:endParaRPr lang="el-GR" dirty="0"/>
          </a:p>
        </p:txBody>
      </p:sp>
      <p:sp>
        <p:nvSpPr>
          <p:cNvPr id="3" name="Θέση περιεχομένου 2"/>
          <p:cNvSpPr>
            <a:spLocks noGrp="1"/>
          </p:cNvSpPr>
          <p:nvPr>
            <p:ph idx="1"/>
          </p:nvPr>
        </p:nvSpPr>
        <p:spPr/>
        <p:txBody>
          <a:bodyPr>
            <a:normAutofit fontScale="85000" lnSpcReduction="20000"/>
          </a:bodyPr>
          <a:lstStyle/>
          <a:p>
            <a:pPr>
              <a:buFontTx/>
              <a:buChar char="•"/>
            </a:pPr>
            <a:r>
              <a:rPr lang="el-GR" altLang="el-GR" sz="2800" dirty="0"/>
              <a:t>Παράδειγμα ρήξης του συμβολαίου – Γεωμετρία (Γυμνάσιο) </a:t>
            </a:r>
          </a:p>
          <a:p>
            <a:r>
              <a:rPr lang="el-GR" altLang="el-GR" sz="2800" i="1" u="sng" dirty="0"/>
              <a:t>1</a:t>
            </a:r>
            <a:r>
              <a:rPr lang="el-GR" altLang="el-GR" sz="2800" i="1" u="sng" baseline="30000" dirty="0"/>
              <a:t>ο</a:t>
            </a:r>
            <a:r>
              <a:rPr lang="el-GR" altLang="el-GR" sz="2800" i="1" u="sng" dirty="0"/>
              <a:t> συμβόλαιο</a:t>
            </a:r>
            <a:r>
              <a:rPr lang="el-GR" altLang="el-GR" sz="2800" i="1" dirty="0"/>
              <a:t> (Αρχικό στάδιο) </a:t>
            </a:r>
            <a:r>
              <a:rPr lang="el-GR" altLang="el-GR" sz="2800" dirty="0"/>
              <a:t>: Οι μαθητές καλούνται να αναγνωρίσουν εικόνες και σχήματα, να μάθουν να χρησιμοποιούν τα όργανα σχεδιασμού για να αναπτύξουν γραφική επιδεξιότητα. Τα σχέδια είναι συγκεκριμένα γεωμετρικά αντικείμενα στα οποία μπορούν να ασκήσουν άμεσα μια πράξη (είναι τα </a:t>
            </a:r>
            <a:r>
              <a:rPr lang="el-GR" altLang="el-GR" sz="2800" i="1" dirty="0"/>
              <a:t>σημαινόμενα, </a:t>
            </a:r>
            <a:r>
              <a:rPr lang="el-GR" altLang="el-GR" sz="2800" dirty="0" err="1"/>
              <a:t>signifiés</a:t>
            </a:r>
            <a:r>
              <a:rPr lang="el-GR" altLang="el-GR" sz="2800" dirty="0"/>
              <a:t>). </a:t>
            </a:r>
          </a:p>
          <a:p>
            <a:r>
              <a:rPr lang="el-GR" altLang="el-GR" sz="2800" i="1" u="sng" dirty="0"/>
              <a:t>2</a:t>
            </a:r>
            <a:r>
              <a:rPr lang="el-GR" altLang="el-GR" sz="2800" i="1" u="sng" baseline="30000" dirty="0"/>
              <a:t>ο</a:t>
            </a:r>
            <a:r>
              <a:rPr lang="el-GR" altLang="el-GR" sz="2800" i="1" u="sng" dirty="0"/>
              <a:t> συμβόλαιο</a:t>
            </a:r>
            <a:r>
              <a:rPr lang="el-GR" altLang="el-GR" sz="2800" i="1" dirty="0"/>
              <a:t> (Επόμενο στάδιο): </a:t>
            </a:r>
            <a:r>
              <a:rPr lang="el-GR" altLang="el-GR" sz="2800" dirty="0"/>
              <a:t>Οι μαθητές οφείλουν</a:t>
            </a:r>
            <a:r>
              <a:rPr lang="el-GR" altLang="el-GR" sz="2800" i="1" dirty="0"/>
              <a:t> </a:t>
            </a:r>
            <a:r>
              <a:rPr lang="el-GR" altLang="el-GR" sz="2800" dirty="0"/>
              <a:t>προοδευτικά, οφείλουν να δουν τα γεωμετρικά σχήματα ως  αναπαραστάσεις αφηρημένων, ιδεατών αντικείμενων. Τα σχέδια στα τετράδια των μαθητών αναπαριστούν μια μόνο εικόνα. (Τα σχέδια αποκτούν έτσι μια υπόσταση </a:t>
            </a:r>
            <a:r>
              <a:rPr lang="el-GR" altLang="el-GR" sz="2800" i="1" dirty="0"/>
              <a:t>σημαίνοντος </a:t>
            </a:r>
            <a:r>
              <a:rPr lang="el-GR" altLang="el-GR" sz="2800" dirty="0"/>
              <a:t>- </a:t>
            </a:r>
            <a:r>
              <a:rPr lang="el-GR" altLang="el-GR" sz="2800" dirty="0" err="1"/>
              <a:t>signifiant</a:t>
            </a:r>
            <a:r>
              <a:rPr lang="el-GR" altLang="el-GR" sz="2800" dirty="0"/>
              <a:t>). </a:t>
            </a:r>
            <a:endParaRPr lang="el-GR" altLang="el-GR" sz="2800" i="1" dirty="0"/>
          </a:p>
        </p:txBody>
      </p:sp>
    </p:spTree>
    <p:extLst>
      <p:ext uri="{BB962C8B-B14F-4D97-AF65-F5344CB8AC3E}">
        <p14:creationId xmlns:p14="http://schemas.microsoft.com/office/powerpoint/2010/main" val="31926804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Ρήξη του διδακτικού </a:t>
            </a:r>
            <a:r>
              <a:rPr lang="el-GR" dirty="0" smtClean="0"/>
              <a:t>συμβολαίου</a:t>
            </a:r>
            <a:r>
              <a:rPr lang="en-US" dirty="0" smtClean="0"/>
              <a:t> (3/3)</a:t>
            </a:r>
            <a:r>
              <a:rPr lang="el-GR" dirty="0" smtClean="0"/>
              <a:t> </a:t>
            </a:r>
            <a:endParaRPr lang="el-GR" dirty="0"/>
          </a:p>
        </p:txBody>
      </p:sp>
      <p:sp>
        <p:nvSpPr>
          <p:cNvPr id="5" name="Θέση περιεχομένου 4"/>
          <p:cNvSpPr>
            <a:spLocks noGrp="1"/>
          </p:cNvSpPr>
          <p:nvPr>
            <p:ph idx="1"/>
          </p:nvPr>
        </p:nvSpPr>
        <p:spPr/>
        <p:txBody>
          <a:bodyPr>
            <a:noAutofit/>
          </a:bodyPr>
          <a:lstStyle/>
          <a:p>
            <a:pPr>
              <a:spcAft>
                <a:spcPct val="25000"/>
              </a:spcAft>
            </a:pPr>
            <a:r>
              <a:rPr lang="el-GR" altLang="el-GR" sz="2400" dirty="0"/>
              <a:t>Ποιος τύπος απάντησης αναμένεται σε ερωτήσεις όπως: "επαληθεύστε ότι τα τμήματα AB και ΓΔ είναι ίσα"; </a:t>
            </a:r>
          </a:p>
          <a:p>
            <a:pPr>
              <a:spcAft>
                <a:spcPct val="25000"/>
              </a:spcAft>
            </a:pPr>
            <a:r>
              <a:rPr lang="el-GR" altLang="el-GR" sz="2400" dirty="0" smtClean="0"/>
              <a:t>Στο </a:t>
            </a:r>
            <a:r>
              <a:rPr lang="el-GR" altLang="el-GR" sz="2400" dirty="0"/>
              <a:t>πρώτο συμβόλαιο, ο μαθητής οφείλει να κάνει ένα επιμελημένο σχέδιο και με το διαβήτη ή τον βαθμονομημένο χάρακα οφείλει να πραγματοποιήσει αυτή την επαλήθευση. </a:t>
            </a:r>
          </a:p>
          <a:p>
            <a:r>
              <a:rPr lang="el-GR" altLang="el-GR" sz="2400" dirty="0" smtClean="0"/>
              <a:t>Στο </a:t>
            </a:r>
            <a:r>
              <a:rPr lang="el-GR" altLang="el-GR" sz="2400" dirty="0"/>
              <a:t>δεύτερο συμβόλαιο, πρέπει να ερευνήσει τις υποθέσεις που έχουν επιτρέψει τη δημιουργία του σχήματος, έτσι ώστε η αναφορά σε μια γνωστή ιδιότητα να επιτρέπει την δικαιολόγηση της απάντησης, που είναι έγκυρη ανεξάρτητα από το χαρτί στο οποίο σχεδιάστηκε αυτή η εικόνα. </a:t>
            </a:r>
          </a:p>
        </p:txBody>
      </p:sp>
    </p:spTree>
    <p:extLst>
      <p:ext uri="{BB962C8B-B14F-4D97-AF65-F5344CB8AC3E}">
        <p14:creationId xmlns:p14="http://schemas.microsoft.com/office/powerpoint/2010/main" val="2786025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Ενδεικτικοί τύποι διδακτικών </a:t>
            </a:r>
            <a:r>
              <a:rPr lang="el-GR" dirty="0" smtClean="0"/>
              <a:t>συμβολαίων</a:t>
            </a:r>
            <a:r>
              <a:rPr lang="en-US" dirty="0" smtClean="0"/>
              <a:t> (1/2)</a:t>
            </a:r>
            <a:r>
              <a:rPr lang="el-GR" dirty="0" smtClean="0"/>
              <a:t> </a:t>
            </a:r>
            <a:endParaRPr lang="el-GR" dirty="0"/>
          </a:p>
        </p:txBody>
      </p:sp>
      <p:sp>
        <p:nvSpPr>
          <p:cNvPr id="3" name="Θέση περιεχομένου 2"/>
          <p:cNvSpPr>
            <a:spLocks noGrp="1"/>
          </p:cNvSpPr>
          <p:nvPr>
            <p:ph idx="1"/>
          </p:nvPr>
        </p:nvSpPr>
        <p:spPr/>
        <p:txBody>
          <a:bodyPr>
            <a:normAutofit fontScale="62500" lnSpcReduction="20000"/>
          </a:bodyPr>
          <a:lstStyle/>
          <a:p>
            <a:r>
              <a:rPr lang="el-GR" sz="2800" dirty="0"/>
              <a:t>«Πιστή αναπαραγωγή» (</a:t>
            </a:r>
            <a:r>
              <a:rPr lang="el-GR" sz="2800" dirty="0" err="1"/>
              <a:t>formal</a:t>
            </a:r>
            <a:r>
              <a:rPr lang="el-GR" sz="2800" dirty="0"/>
              <a:t> </a:t>
            </a:r>
            <a:r>
              <a:rPr lang="el-GR" sz="2800" dirty="0" err="1"/>
              <a:t>reproduction</a:t>
            </a:r>
            <a:r>
              <a:rPr lang="el-GR" sz="2800" dirty="0"/>
              <a:t>). </a:t>
            </a:r>
          </a:p>
          <a:p>
            <a:pPr marL="0" indent="0">
              <a:buNone/>
            </a:pPr>
            <a:r>
              <a:rPr lang="el-GR" sz="2800" dirty="0"/>
              <a:t>  - </a:t>
            </a:r>
            <a:r>
              <a:rPr lang="el-GR" sz="2800" dirty="0" err="1"/>
              <a:t>Oι</a:t>
            </a:r>
            <a:r>
              <a:rPr lang="el-GR" sz="2800" dirty="0"/>
              <a:t> μαθητές ακολουθούν οδηγίες για τη σωστή απάντηση</a:t>
            </a:r>
          </a:p>
          <a:p>
            <a:pPr marL="0" indent="0">
              <a:buNone/>
            </a:pPr>
            <a:r>
              <a:rPr lang="el-GR" sz="2800" dirty="0"/>
              <a:t>   - Βασικές διδακτικές τεχνικές: επανάληψη και μίμηση </a:t>
            </a:r>
          </a:p>
          <a:p>
            <a:r>
              <a:rPr lang="el-GR" sz="2800" dirty="0" smtClean="0"/>
              <a:t>«</a:t>
            </a:r>
            <a:r>
              <a:rPr lang="el-GR" sz="2800" dirty="0"/>
              <a:t>Εμπειρισμός» (</a:t>
            </a:r>
            <a:r>
              <a:rPr lang="el-GR" sz="2800" dirty="0" err="1"/>
              <a:t>Sensory</a:t>
            </a:r>
            <a:r>
              <a:rPr lang="el-GR" sz="2800" dirty="0"/>
              <a:t> </a:t>
            </a:r>
            <a:r>
              <a:rPr lang="el-GR" sz="2800" dirty="0" err="1"/>
              <a:t>empirisism</a:t>
            </a:r>
            <a:r>
              <a:rPr lang="el-GR" sz="2800" dirty="0"/>
              <a:t>). </a:t>
            </a:r>
          </a:p>
          <a:p>
            <a:pPr marL="0" indent="0">
              <a:buNone/>
            </a:pPr>
            <a:r>
              <a:rPr lang="el-GR" sz="2800" dirty="0"/>
              <a:t>   - Η διδασκαλία επικεντρώνεται στο να δείξει στους</a:t>
            </a:r>
          </a:p>
          <a:p>
            <a:pPr marL="0" indent="0">
              <a:buNone/>
            </a:pPr>
            <a:r>
              <a:rPr lang="el-GR" sz="2800" dirty="0"/>
              <a:t>    μαθητές ποια είναι η σωστή απάντηση </a:t>
            </a:r>
          </a:p>
          <a:p>
            <a:pPr marL="0" indent="0">
              <a:buNone/>
            </a:pPr>
            <a:r>
              <a:rPr lang="el-GR" sz="2800" dirty="0"/>
              <a:t>   - Όχι εγγύηση κατανόησης</a:t>
            </a:r>
          </a:p>
          <a:p>
            <a:r>
              <a:rPr lang="el-GR" sz="2800" dirty="0"/>
              <a:t> «</a:t>
            </a:r>
            <a:r>
              <a:rPr lang="el-GR" sz="2800" dirty="0" err="1"/>
              <a:t>Κονστρουκτιβιστικά</a:t>
            </a:r>
            <a:r>
              <a:rPr lang="el-GR" sz="2800" dirty="0"/>
              <a:t> συμβόλαια» (</a:t>
            </a:r>
            <a:r>
              <a:rPr lang="el-GR" sz="2800" dirty="0" err="1"/>
              <a:t>Constructivist</a:t>
            </a:r>
            <a:endParaRPr lang="el-GR" sz="2800" dirty="0"/>
          </a:p>
          <a:p>
            <a:pPr marL="0" indent="0">
              <a:buNone/>
            </a:pPr>
            <a:r>
              <a:rPr lang="el-GR" sz="2800" dirty="0"/>
              <a:t>    </a:t>
            </a:r>
            <a:r>
              <a:rPr lang="el-GR" sz="2800" dirty="0" err="1"/>
              <a:t>contracts</a:t>
            </a:r>
            <a:r>
              <a:rPr lang="el-GR" sz="2800" dirty="0"/>
              <a:t>)</a:t>
            </a:r>
          </a:p>
          <a:p>
            <a:pPr marL="0" indent="0">
              <a:buNone/>
            </a:pPr>
            <a:r>
              <a:rPr lang="el-GR" sz="2800" dirty="0"/>
              <a:t>    - Για να έχουμε πραγματική κατανόηση οι μαθητές είναι</a:t>
            </a:r>
          </a:p>
          <a:p>
            <a:pPr marL="0" indent="0">
              <a:buNone/>
            </a:pPr>
            <a:r>
              <a:rPr lang="el-GR" sz="2800" dirty="0"/>
              <a:t>    αναγκαίο “να συμμετέχουν σε όλα τα στάδια μιας</a:t>
            </a:r>
          </a:p>
          <a:p>
            <a:pPr marL="0" indent="0">
              <a:buNone/>
            </a:pPr>
            <a:r>
              <a:rPr lang="el-GR" sz="2800" dirty="0"/>
              <a:t>    μαθηματικής δραστηριότητας”. </a:t>
            </a:r>
          </a:p>
        </p:txBody>
      </p:sp>
    </p:spTree>
    <p:extLst>
      <p:ext uri="{BB962C8B-B14F-4D97-AF65-F5344CB8AC3E}">
        <p14:creationId xmlns:p14="http://schemas.microsoft.com/office/powerpoint/2010/main" val="21289795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Ενδεικτικοί τύποι διδακτικών </a:t>
            </a:r>
            <a:r>
              <a:rPr lang="el-GR" dirty="0" smtClean="0"/>
              <a:t>συμβολαίων</a:t>
            </a:r>
            <a:r>
              <a:rPr lang="en-US" dirty="0" smtClean="0"/>
              <a:t> (2/2)</a:t>
            </a:r>
            <a:r>
              <a:rPr lang="el-GR" dirty="0" smtClean="0"/>
              <a:t> </a:t>
            </a:r>
            <a:endParaRPr lang="el-GR" dirty="0"/>
          </a:p>
        </p:txBody>
      </p:sp>
      <p:sp>
        <p:nvSpPr>
          <p:cNvPr id="5" name="Θέση περιεχομένου 4"/>
          <p:cNvSpPr>
            <a:spLocks noGrp="1"/>
          </p:cNvSpPr>
          <p:nvPr>
            <p:ph idx="1"/>
          </p:nvPr>
        </p:nvSpPr>
        <p:spPr/>
        <p:txBody>
          <a:bodyPr>
            <a:noAutofit/>
          </a:bodyPr>
          <a:lstStyle/>
          <a:p>
            <a:r>
              <a:rPr lang="el-GR" sz="2400" dirty="0"/>
              <a:t>Άλλοι ερευνητές συνδέσουν στενά το εκάστοτε διδακτικό συμβόλαιο με την μαθηματική γνώση που πρόκειται να διδαχτεί.</a:t>
            </a:r>
          </a:p>
          <a:p>
            <a:r>
              <a:rPr lang="el-GR" sz="2400" dirty="0" smtClean="0"/>
              <a:t>Άλλοι </a:t>
            </a:r>
            <a:r>
              <a:rPr lang="el-GR" sz="2400" dirty="0"/>
              <a:t>ερευνητές συνδέουν το διδακτικό συμβόλαιο με την Ζώνη Επικείμενης Ανάπτυξης και τις δυνατότητες ανάπτυξης μέσω των μαθηματικών δραστηριοτήτων (π.χ. διάσταση αριθμητικής – άλγεβρας κ.λπ.).  </a:t>
            </a:r>
          </a:p>
          <a:p>
            <a:endParaRPr lang="el-GR" sz="2400" dirty="0"/>
          </a:p>
        </p:txBody>
      </p:sp>
    </p:spTree>
    <p:extLst>
      <p:ext uri="{BB962C8B-B14F-4D97-AF65-F5344CB8AC3E}">
        <p14:creationId xmlns:p14="http://schemas.microsoft.com/office/powerpoint/2010/main" val="8627192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Παραδείγματα από την </a:t>
            </a:r>
            <a:r>
              <a:rPr lang="el-GR" dirty="0" smtClean="0"/>
              <a:t>έρευνα</a:t>
            </a:r>
            <a:r>
              <a:rPr lang="en-US" dirty="0" smtClean="0"/>
              <a:t> (1/2)</a:t>
            </a:r>
            <a:endParaRPr lang="el-GR" dirty="0"/>
          </a:p>
        </p:txBody>
      </p:sp>
      <p:sp>
        <p:nvSpPr>
          <p:cNvPr id="3" name="Θέση περιεχομένου 2"/>
          <p:cNvSpPr>
            <a:spLocks noGrp="1"/>
          </p:cNvSpPr>
          <p:nvPr>
            <p:ph idx="1"/>
          </p:nvPr>
        </p:nvSpPr>
        <p:spPr/>
        <p:txBody>
          <a:bodyPr>
            <a:normAutofit/>
          </a:bodyPr>
          <a:lstStyle/>
          <a:p>
            <a:r>
              <a:rPr lang="el-GR" sz="2800" dirty="0"/>
              <a:t>Γραμμικές συναρτήσεις και αλγεβρικές εξισώσεις σε μαθητές Γ´ Λυκείου </a:t>
            </a:r>
          </a:p>
          <a:p>
            <a:r>
              <a:rPr lang="el-GR" sz="2800" dirty="0" smtClean="0"/>
              <a:t>Ταύτιση </a:t>
            </a:r>
            <a:r>
              <a:rPr lang="el-GR" sz="2800" dirty="0"/>
              <a:t>συνάρτησης με γραμμική σχέση</a:t>
            </a:r>
          </a:p>
          <a:p>
            <a:pPr marL="0" indent="0">
              <a:buNone/>
            </a:pPr>
            <a:r>
              <a:rPr lang="el-GR" sz="2800" dirty="0"/>
              <a:t> Συνήθη λάθη</a:t>
            </a:r>
          </a:p>
          <a:p>
            <a:pPr marL="0" indent="0">
              <a:buNone/>
            </a:pPr>
            <a:endParaRPr lang="el-GR" sz="2800" dirty="0"/>
          </a:p>
        </p:txBody>
      </p:sp>
      <p:pic>
        <p:nvPicPr>
          <p:cNvPr id="5" name="Εικόνα 4"/>
          <p:cNvPicPr>
            <a:picLocks noChangeAspect="1"/>
          </p:cNvPicPr>
          <p:nvPr/>
        </p:nvPicPr>
        <p:blipFill>
          <a:blip r:embed="rId3"/>
          <a:stretch>
            <a:fillRect/>
          </a:stretch>
        </p:blipFill>
        <p:spPr>
          <a:xfrm>
            <a:off x="683568" y="3645024"/>
            <a:ext cx="3096678" cy="1672478"/>
          </a:xfrm>
          <a:prstGeom prst="rect">
            <a:avLst/>
          </a:prstGeom>
        </p:spPr>
      </p:pic>
      <p:pic>
        <p:nvPicPr>
          <p:cNvPr id="6" name="Εικόνα 5"/>
          <p:cNvPicPr>
            <a:picLocks noChangeAspect="1"/>
          </p:cNvPicPr>
          <p:nvPr/>
        </p:nvPicPr>
        <p:blipFill>
          <a:blip r:embed="rId4"/>
          <a:stretch>
            <a:fillRect/>
          </a:stretch>
        </p:blipFill>
        <p:spPr>
          <a:xfrm>
            <a:off x="680537" y="4462172"/>
            <a:ext cx="2796311" cy="1479208"/>
          </a:xfrm>
          <a:prstGeom prst="rect">
            <a:avLst/>
          </a:prstGeom>
        </p:spPr>
      </p:pic>
      <p:pic>
        <p:nvPicPr>
          <p:cNvPr id="7" name="Εικόνα 6"/>
          <p:cNvPicPr>
            <a:picLocks noChangeAspect="1"/>
          </p:cNvPicPr>
          <p:nvPr/>
        </p:nvPicPr>
        <p:blipFill>
          <a:blip r:embed="rId5"/>
          <a:stretch>
            <a:fillRect/>
          </a:stretch>
        </p:blipFill>
        <p:spPr>
          <a:xfrm>
            <a:off x="4657186" y="3654659"/>
            <a:ext cx="3168339" cy="934397"/>
          </a:xfrm>
          <a:prstGeom prst="rect">
            <a:avLst/>
          </a:prstGeom>
        </p:spPr>
      </p:pic>
      <p:pic>
        <p:nvPicPr>
          <p:cNvPr id="8" name="Εικόνα 7"/>
          <p:cNvPicPr>
            <a:picLocks noChangeAspect="1"/>
          </p:cNvPicPr>
          <p:nvPr/>
        </p:nvPicPr>
        <p:blipFill>
          <a:blip r:embed="rId6"/>
          <a:stretch>
            <a:fillRect/>
          </a:stretch>
        </p:blipFill>
        <p:spPr>
          <a:xfrm>
            <a:off x="680537" y="5269531"/>
            <a:ext cx="5979897" cy="719820"/>
          </a:xfrm>
          <a:prstGeom prst="rect">
            <a:avLst/>
          </a:prstGeom>
        </p:spPr>
      </p:pic>
      <p:pic>
        <p:nvPicPr>
          <p:cNvPr id="9" name="Εικόνα 8"/>
          <p:cNvPicPr>
            <a:picLocks noChangeAspect="1"/>
          </p:cNvPicPr>
          <p:nvPr/>
        </p:nvPicPr>
        <p:blipFill>
          <a:blip r:embed="rId7"/>
          <a:stretch>
            <a:fillRect/>
          </a:stretch>
        </p:blipFill>
        <p:spPr>
          <a:xfrm>
            <a:off x="4355976" y="4669330"/>
            <a:ext cx="4177694" cy="646773"/>
          </a:xfrm>
          <a:prstGeom prst="rect">
            <a:avLst/>
          </a:prstGeom>
        </p:spPr>
      </p:pic>
    </p:spTree>
    <p:extLst>
      <p:ext uri="{BB962C8B-B14F-4D97-AF65-F5344CB8AC3E}">
        <p14:creationId xmlns:p14="http://schemas.microsoft.com/office/powerpoint/2010/main" val="19105740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Παραδείγματα από την </a:t>
            </a:r>
            <a:r>
              <a:rPr lang="el-GR" dirty="0" smtClean="0"/>
              <a:t>έρευνα</a:t>
            </a:r>
            <a:r>
              <a:rPr lang="en-US" dirty="0" smtClean="0"/>
              <a:t> (2/2)</a:t>
            </a:r>
            <a:endParaRPr lang="el-GR" dirty="0"/>
          </a:p>
        </p:txBody>
      </p:sp>
      <p:pic>
        <p:nvPicPr>
          <p:cNvPr id="3" name="Εικόνα 2"/>
          <p:cNvPicPr>
            <a:picLocks noChangeAspect="1"/>
          </p:cNvPicPr>
          <p:nvPr/>
        </p:nvPicPr>
        <p:blipFill>
          <a:blip r:embed="rId3"/>
          <a:stretch>
            <a:fillRect/>
          </a:stretch>
        </p:blipFill>
        <p:spPr>
          <a:xfrm>
            <a:off x="1601553" y="1417638"/>
            <a:ext cx="5940893" cy="4836110"/>
          </a:xfrm>
          <a:prstGeom prst="rect">
            <a:avLst/>
          </a:prstGeom>
        </p:spPr>
      </p:pic>
    </p:spTree>
    <p:extLst>
      <p:ext uri="{BB962C8B-B14F-4D97-AF65-F5344CB8AC3E}">
        <p14:creationId xmlns:p14="http://schemas.microsoft.com/office/powerpoint/2010/main" val="30552854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Έρευνα για τα νοήματα της διαίρεσης στα σχολικά </a:t>
            </a:r>
            <a:r>
              <a:rPr lang="el-GR" dirty="0" smtClean="0"/>
              <a:t>βιβλία</a:t>
            </a:r>
            <a:r>
              <a:rPr lang="en-US" dirty="0" smtClean="0"/>
              <a:t> (1/2)</a:t>
            </a:r>
            <a:endParaRPr lang="el-GR" dirty="0"/>
          </a:p>
        </p:txBody>
      </p:sp>
      <p:sp>
        <p:nvSpPr>
          <p:cNvPr id="3" name="Θέση περιεχομένου 2"/>
          <p:cNvSpPr>
            <a:spLocks noGrp="1"/>
          </p:cNvSpPr>
          <p:nvPr>
            <p:ph idx="1"/>
          </p:nvPr>
        </p:nvSpPr>
        <p:spPr/>
        <p:txBody>
          <a:bodyPr>
            <a:normAutofit fontScale="92500" lnSpcReduction="10000"/>
          </a:bodyPr>
          <a:lstStyle/>
          <a:p>
            <a:r>
              <a:rPr lang="el-GR" sz="2800" dirty="0"/>
              <a:t>Έρευνα της Α. </a:t>
            </a:r>
            <a:r>
              <a:rPr lang="el-GR" sz="2800" dirty="0" err="1"/>
              <a:t>Sierpinska</a:t>
            </a:r>
            <a:r>
              <a:rPr lang="el-GR" sz="2800" dirty="0"/>
              <a:t> με φοιτητές για τα νοήματα της διαίρεσης όπως παρουσιάζονται σε δύο σχολικά βιβλία</a:t>
            </a:r>
          </a:p>
          <a:p>
            <a:r>
              <a:rPr lang="el-GR" sz="2800" dirty="0"/>
              <a:t> Μέθοδος έρευνας: Εστίαση σε δύο παραμέτρους </a:t>
            </a:r>
          </a:p>
          <a:p>
            <a:pPr marL="0" indent="0">
              <a:buNone/>
            </a:pPr>
            <a:r>
              <a:rPr lang="el-GR" sz="2800" dirty="0"/>
              <a:t>  - Στις μαθηματικές έννοιες και τεχνικές που είναι επαρκείς για τη λύση των προβλημάτων</a:t>
            </a:r>
          </a:p>
          <a:p>
            <a:pPr marL="0" indent="0">
              <a:buNone/>
            </a:pPr>
            <a:r>
              <a:rPr lang="el-GR" sz="2800" dirty="0"/>
              <a:t>  - Στις μαθηματικές έννοιες και τεχνικές που αναμένεται να χρησιμοποιήσουν οι μαθητές με βάση το (άρρητο) ‘διδακτικό συμβόλαιο’ οι κανόνες του οποίου μεταφέρονται μέσω του πλαισίου του προβλήματος. </a:t>
            </a:r>
          </a:p>
          <a:p>
            <a:r>
              <a:rPr lang="el-GR" sz="2800" dirty="0"/>
              <a:t>Κατηγοριοποίηση των προβλημάτων διαίρεσης</a:t>
            </a:r>
          </a:p>
        </p:txBody>
      </p:sp>
    </p:spTree>
    <p:extLst>
      <p:ext uri="{BB962C8B-B14F-4D97-AF65-F5344CB8AC3E}">
        <p14:creationId xmlns:p14="http://schemas.microsoft.com/office/powerpoint/2010/main" val="15895053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Έρευνα για τα νοήματα της διαίρεσης στα σχολικά </a:t>
            </a:r>
            <a:r>
              <a:rPr lang="el-GR" dirty="0" smtClean="0"/>
              <a:t>βιβλία</a:t>
            </a:r>
            <a:r>
              <a:rPr lang="en-US" dirty="0" smtClean="0"/>
              <a:t> (2/2)</a:t>
            </a:r>
            <a:endParaRPr lang="el-GR" dirty="0"/>
          </a:p>
        </p:txBody>
      </p:sp>
      <p:sp>
        <p:nvSpPr>
          <p:cNvPr id="5" name="Θέση περιεχομένου 4"/>
          <p:cNvSpPr>
            <a:spLocks noGrp="1"/>
          </p:cNvSpPr>
          <p:nvPr>
            <p:ph idx="1"/>
          </p:nvPr>
        </p:nvSpPr>
        <p:spPr/>
        <p:txBody>
          <a:bodyPr>
            <a:noAutofit/>
          </a:bodyPr>
          <a:lstStyle/>
          <a:p>
            <a:r>
              <a:rPr lang="el-GR" sz="2400" dirty="0"/>
              <a:t>Κατηγοριοποίηση των προβλημάτων διαίρεσης</a:t>
            </a:r>
          </a:p>
          <a:p>
            <a:r>
              <a:rPr lang="el-GR" sz="2400" dirty="0"/>
              <a:t>Ομάδες φοιτητών κατηγοριοποίησαν τα προβλήματα διαίρεσης σε συγκεκριμένα σχολικά βιβλία στις ΗΠΑ με βάση μια σειρά κριτηρίων όπως για παράδειγμα:</a:t>
            </a:r>
          </a:p>
          <a:p>
            <a:r>
              <a:rPr lang="el-GR" sz="2400" dirty="0"/>
              <a:t> Τύπος εμπλεκόμενων μεγεθών: καθαροί αριθμοί, μετρήσεις ή λόγοι μετρήσεων, χρηματικά ποσά</a:t>
            </a:r>
          </a:p>
          <a:p>
            <a:r>
              <a:rPr lang="el-GR" sz="2400" dirty="0"/>
              <a:t> Είδος εμπλεκόμενων αριθμών: φυσικοί, κλάσματα, δεκαδικοί, ακέραιοι, ρητοί.</a:t>
            </a:r>
          </a:p>
        </p:txBody>
      </p:sp>
    </p:spTree>
    <p:extLst>
      <p:ext uri="{BB962C8B-B14F-4D97-AF65-F5344CB8AC3E}">
        <p14:creationId xmlns:p14="http://schemas.microsoft.com/office/powerpoint/2010/main" val="19782754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Κατηγοριοποίηση των προβλημάτων </a:t>
            </a:r>
            <a:r>
              <a:rPr lang="el-GR" dirty="0" smtClean="0"/>
              <a:t>διαίρεσης</a:t>
            </a:r>
            <a:r>
              <a:rPr lang="en-US" dirty="0" smtClean="0"/>
              <a:t> (1/4)</a:t>
            </a:r>
            <a:endParaRPr lang="el-GR" dirty="0"/>
          </a:p>
        </p:txBody>
      </p:sp>
      <p:sp>
        <p:nvSpPr>
          <p:cNvPr id="3" name="Θέση περιεχομένου 2"/>
          <p:cNvSpPr>
            <a:spLocks noGrp="1"/>
          </p:cNvSpPr>
          <p:nvPr>
            <p:ph idx="1"/>
          </p:nvPr>
        </p:nvSpPr>
        <p:spPr/>
        <p:txBody>
          <a:bodyPr>
            <a:normAutofit/>
          </a:bodyPr>
          <a:lstStyle/>
          <a:p>
            <a:pPr marL="0" indent="0">
              <a:buNone/>
            </a:pPr>
            <a:r>
              <a:rPr lang="el-GR" sz="2800" dirty="0"/>
              <a:t>Παράδειγμα 1: Η συνταγή που θα χρησιμοποιήσει η κ. </a:t>
            </a:r>
            <a:r>
              <a:rPr lang="el-GR" sz="2800" dirty="0" err="1"/>
              <a:t>White</a:t>
            </a:r>
            <a:r>
              <a:rPr lang="el-GR" sz="2800" dirty="0"/>
              <a:t> για να φτιάξει μπισκότα απαιτεί 3/8 μιας κούπας σοκολάτα. Η ίδια έχει μόνο ¼ μιας κούπας σοκολάτα. Ποιο κλάσμα από όλη τη συνταγή μπορεί να φτιάξει με τη συγκεκριμένη ποσότητα σοκολάτας;  </a:t>
            </a:r>
          </a:p>
          <a:p>
            <a:pPr marL="0" indent="0">
              <a:buNone/>
            </a:pPr>
            <a:r>
              <a:rPr lang="el-GR" sz="2800" dirty="0"/>
              <a:t>Το πρόβλημα μπορεί να λυθεί με παράκαμψη της πράξης που αναμένεται από τους συγγραφείς: </a:t>
            </a:r>
          </a:p>
        </p:txBody>
      </p:sp>
      <p:pic>
        <p:nvPicPr>
          <p:cNvPr id="4" name="Εικόνα 3"/>
          <p:cNvPicPr>
            <a:picLocks noChangeAspect="1"/>
          </p:cNvPicPr>
          <p:nvPr/>
        </p:nvPicPr>
        <p:blipFill>
          <a:blip r:embed="rId3"/>
          <a:stretch>
            <a:fillRect/>
          </a:stretch>
        </p:blipFill>
        <p:spPr>
          <a:xfrm>
            <a:off x="2670024" y="4869160"/>
            <a:ext cx="3817864" cy="1078969"/>
          </a:xfrm>
          <a:prstGeom prst="rect">
            <a:avLst/>
          </a:prstGeom>
        </p:spPr>
      </p:pic>
    </p:spTree>
    <p:extLst>
      <p:ext uri="{BB962C8B-B14F-4D97-AF65-F5344CB8AC3E}">
        <p14:creationId xmlns:p14="http://schemas.microsoft.com/office/powerpoint/2010/main" val="29269212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Κατηγοριοποίηση των προβλημάτων </a:t>
            </a:r>
            <a:r>
              <a:rPr lang="el-GR" dirty="0" smtClean="0"/>
              <a:t>διαίρεσης</a:t>
            </a:r>
            <a:r>
              <a:rPr lang="en-US" dirty="0" smtClean="0"/>
              <a:t> (2/4)</a:t>
            </a:r>
            <a:endParaRPr lang="el-GR" dirty="0"/>
          </a:p>
        </p:txBody>
      </p:sp>
      <p:sp>
        <p:nvSpPr>
          <p:cNvPr id="5" name="Θέση περιεχομένου 4"/>
          <p:cNvSpPr>
            <a:spLocks noGrp="1"/>
          </p:cNvSpPr>
          <p:nvPr>
            <p:ph idx="1"/>
          </p:nvPr>
        </p:nvSpPr>
        <p:spPr/>
        <p:txBody>
          <a:bodyPr>
            <a:noAutofit/>
          </a:bodyPr>
          <a:lstStyle/>
          <a:p>
            <a:pPr marL="0" indent="0">
              <a:buNone/>
            </a:pPr>
            <a:r>
              <a:rPr lang="el-GR" sz="2400" dirty="0"/>
              <a:t>Παράδειγμα 1: Η συνταγή που θα χρησιμοποιήσει η κ. </a:t>
            </a:r>
            <a:r>
              <a:rPr lang="el-GR" sz="2400" dirty="0" err="1"/>
              <a:t>White</a:t>
            </a:r>
            <a:r>
              <a:rPr lang="el-GR" sz="2400" dirty="0"/>
              <a:t> για να φτιάξει μπισκότα απαιτεί 3/8 μιας κούπας σοκολάτα. Η ίδια έχει μόνο ¼ μιας κούπας σοκολάτα. Ποιο κλάσμα από όλη τη συνταγή μπορεί να φτιάξει με τη συγκεκριμένη ποσότητα σοκολάτας;  </a:t>
            </a:r>
          </a:p>
          <a:p>
            <a:pPr marL="0" indent="0">
              <a:buNone/>
            </a:pPr>
            <a:r>
              <a:rPr lang="el-GR" sz="2400" dirty="0" smtClean="0"/>
              <a:t>Λύση </a:t>
            </a:r>
            <a:r>
              <a:rPr lang="el-GR" sz="2400" dirty="0"/>
              <a:t>με χρήση της έννοιας της διαίρεσης ως αναπαράστασης λόγου ποσοτήτων και της έννοιας της ισοδυναμίας κλασμάτων.  </a:t>
            </a:r>
          </a:p>
          <a:p>
            <a:pPr marL="0" indent="0">
              <a:buNone/>
            </a:pPr>
            <a:r>
              <a:rPr lang="el-GR" sz="2400" dirty="0"/>
              <a:t>Χρησιμοποιώντας το ότι ¼=2/8, τότε η κ. </a:t>
            </a:r>
            <a:r>
              <a:rPr lang="el-GR" sz="2400" dirty="0" err="1"/>
              <a:t>White</a:t>
            </a:r>
            <a:r>
              <a:rPr lang="el-GR" sz="2400" dirty="0"/>
              <a:t> έχει 2/8 και χρειάζεται 3/8. Άρα η σοκολάτα που έχει σε σχέση με την απαιτούμενη είναι η σχέση 2 προς 3. </a:t>
            </a:r>
          </a:p>
          <a:p>
            <a:pPr marL="0" indent="0">
              <a:buNone/>
            </a:pPr>
            <a:r>
              <a:rPr lang="el-GR" sz="2400" dirty="0"/>
              <a:t>Δηλαδή, μπορεί να φτιάξει τα 2/3 της συνταγής. </a:t>
            </a:r>
          </a:p>
          <a:p>
            <a:pPr marL="0" indent="0">
              <a:buNone/>
            </a:pPr>
            <a:endParaRPr lang="el-GR" sz="2400" dirty="0"/>
          </a:p>
          <a:p>
            <a:pPr marL="0" indent="0">
              <a:buNone/>
            </a:pPr>
            <a:endParaRPr lang="el-GR" sz="2400" dirty="0"/>
          </a:p>
        </p:txBody>
      </p:sp>
    </p:spTree>
    <p:extLst>
      <p:ext uri="{BB962C8B-B14F-4D97-AF65-F5344CB8AC3E}">
        <p14:creationId xmlns:p14="http://schemas.microsoft.com/office/powerpoint/2010/main" val="2019842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p:txBody>
          <a:bodyPr/>
          <a:lstStyle/>
          <a:p>
            <a:r>
              <a:rPr lang="el-GR" dirty="0"/>
              <a:t>ΔΙΔΑΚΤΙΚΗ ΜΑΘΗΜΑΤΙΚΩΝ </a:t>
            </a:r>
            <a:r>
              <a:rPr lang="en-US" dirty="0"/>
              <a:t>I </a:t>
            </a:r>
            <a:endParaRPr lang="el-GR" dirty="0"/>
          </a:p>
        </p:txBody>
      </p:sp>
      <p:sp>
        <p:nvSpPr>
          <p:cNvPr id="5" name="Υπότιτλος 4"/>
          <p:cNvSpPr>
            <a:spLocks noGrp="1"/>
          </p:cNvSpPr>
          <p:nvPr>
            <p:ph type="subTitle" idx="1"/>
          </p:nvPr>
        </p:nvSpPr>
        <p:spPr/>
        <p:txBody>
          <a:bodyPr/>
          <a:lstStyle/>
          <a:p>
            <a:r>
              <a:rPr lang="el-GR" dirty="0"/>
              <a:t>Γιώργος Ψυχάρης</a:t>
            </a:r>
          </a:p>
        </p:txBody>
      </p:sp>
    </p:spTree>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Κατηγοριοποίηση των προβλημάτων </a:t>
            </a:r>
            <a:r>
              <a:rPr lang="el-GR" dirty="0" smtClean="0"/>
              <a:t>διαίρεσης</a:t>
            </a:r>
            <a:r>
              <a:rPr lang="en-US" dirty="0" smtClean="0"/>
              <a:t> (3/4)</a:t>
            </a:r>
            <a:endParaRPr lang="el-GR" dirty="0"/>
          </a:p>
        </p:txBody>
      </p:sp>
      <p:sp>
        <p:nvSpPr>
          <p:cNvPr id="3" name="Θέση περιεχομένου 2"/>
          <p:cNvSpPr>
            <a:spLocks noGrp="1"/>
          </p:cNvSpPr>
          <p:nvPr>
            <p:ph idx="1"/>
          </p:nvPr>
        </p:nvSpPr>
        <p:spPr/>
        <p:txBody>
          <a:bodyPr>
            <a:normAutofit/>
          </a:bodyPr>
          <a:lstStyle/>
          <a:p>
            <a:pPr marL="0" indent="0">
              <a:buNone/>
            </a:pPr>
            <a:r>
              <a:rPr lang="el-GR" sz="2800" dirty="0"/>
              <a:t>Παράδειγμα 2: Κάνε τη διαίρεση και γράψε το αποτέλεσμα στην απλούστερη μορφή (ενν. 3/2 ως 1 και 1/2)</a:t>
            </a:r>
          </a:p>
          <a:p>
            <a:pPr marL="0" indent="0">
              <a:buNone/>
            </a:pPr>
            <a:endParaRPr lang="el-GR" sz="2800" dirty="0"/>
          </a:p>
          <a:p>
            <a:pPr marL="0" indent="0">
              <a:buNone/>
            </a:pPr>
            <a:endParaRPr lang="el-GR" sz="2800" dirty="0"/>
          </a:p>
          <a:p>
            <a:pPr marL="0" indent="0">
              <a:buNone/>
            </a:pPr>
            <a:r>
              <a:rPr lang="el-GR" sz="2800" dirty="0"/>
              <a:t>Η διαίρεση ως λόγος και πάλι:  3/5=6/10</a:t>
            </a:r>
          </a:p>
          <a:p>
            <a:pPr marL="0" indent="0">
              <a:buNone/>
            </a:pPr>
            <a:r>
              <a:rPr lang="el-GR" sz="2800" dirty="0"/>
              <a:t>Έτσι, το 9/10 προς 6/10 είναι 9 προς 6. </a:t>
            </a:r>
          </a:p>
          <a:p>
            <a:pPr marL="0" indent="0">
              <a:buNone/>
            </a:pPr>
            <a:r>
              <a:rPr lang="el-GR" sz="2800" dirty="0"/>
              <a:t>Δηλαδή: 3 προς 2. </a:t>
            </a:r>
          </a:p>
        </p:txBody>
      </p:sp>
      <p:pic>
        <p:nvPicPr>
          <p:cNvPr id="4" name="Εικόνα 3"/>
          <p:cNvPicPr>
            <a:picLocks noChangeAspect="1"/>
          </p:cNvPicPr>
          <p:nvPr/>
        </p:nvPicPr>
        <p:blipFill>
          <a:blip r:embed="rId3"/>
          <a:stretch>
            <a:fillRect/>
          </a:stretch>
        </p:blipFill>
        <p:spPr>
          <a:xfrm>
            <a:off x="3779153" y="2924944"/>
            <a:ext cx="1585694" cy="1005922"/>
          </a:xfrm>
          <a:prstGeom prst="rect">
            <a:avLst/>
          </a:prstGeom>
        </p:spPr>
      </p:pic>
    </p:spTree>
    <p:extLst>
      <p:ext uri="{BB962C8B-B14F-4D97-AF65-F5344CB8AC3E}">
        <p14:creationId xmlns:p14="http://schemas.microsoft.com/office/powerpoint/2010/main" val="25389013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Κατηγοριοποίηση των προβλημάτων </a:t>
            </a:r>
            <a:r>
              <a:rPr lang="el-GR" dirty="0" smtClean="0"/>
              <a:t>διαίρεσης</a:t>
            </a:r>
            <a:r>
              <a:rPr lang="en-US" dirty="0" smtClean="0"/>
              <a:t> (4/4)</a:t>
            </a:r>
            <a:endParaRPr lang="el-GR" dirty="0"/>
          </a:p>
        </p:txBody>
      </p:sp>
      <p:sp>
        <p:nvSpPr>
          <p:cNvPr id="5" name="Θέση περιεχομένου 4"/>
          <p:cNvSpPr>
            <a:spLocks noGrp="1"/>
          </p:cNvSpPr>
          <p:nvPr>
            <p:ph idx="1"/>
          </p:nvPr>
        </p:nvSpPr>
        <p:spPr/>
        <p:txBody>
          <a:bodyPr>
            <a:noAutofit/>
          </a:bodyPr>
          <a:lstStyle/>
          <a:p>
            <a:pPr marL="0" indent="0">
              <a:buNone/>
            </a:pPr>
            <a:r>
              <a:rPr lang="el-GR" sz="2400" dirty="0"/>
              <a:t>Παράδειγμα 3: Ένα πηλίκο ισούται με το διαιρέτη και είναι 4 φορές μεγαλύτερο από το διαιρετέο. Ποιος είναι ο διαιρετέος;  </a:t>
            </a:r>
          </a:p>
          <a:p>
            <a:r>
              <a:rPr lang="el-GR" sz="2400" dirty="0" smtClean="0"/>
              <a:t>Για </a:t>
            </a:r>
            <a:r>
              <a:rPr lang="el-GR" sz="2400" dirty="0"/>
              <a:t>τη λύση δεν χρειάζεται η διαίρεση ως </a:t>
            </a:r>
            <a:r>
              <a:rPr lang="el-GR" sz="2400" dirty="0" err="1"/>
              <a:t>πολ</a:t>
            </a:r>
            <a:r>
              <a:rPr lang="el-GR" sz="2400" dirty="0"/>
              <a:t>/</a:t>
            </a:r>
            <a:r>
              <a:rPr lang="el-GR" sz="2400" dirty="0" err="1"/>
              <a:t>μός</a:t>
            </a:r>
            <a:r>
              <a:rPr lang="el-GR" sz="2400" dirty="0"/>
              <a:t> με τον αντίστροφο. Η κατανόηση της διαίρεσης ως λόγου και του λόγου ως αριθμού είναι αρκετή.</a:t>
            </a:r>
          </a:p>
          <a:p>
            <a:r>
              <a:rPr lang="el-GR" sz="2400" dirty="0"/>
              <a:t> Αν a o διαιρετέος και b ο διαιρέτης, τότε είναι </a:t>
            </a:r>
          </a:p>
          <a:p>
            <a:pPr marL="0" indent="0">
              <a:buNone/>
            </a:pPr>
            <a:r>
              <a:rPr lang="el-GR" sz="2400" dirty="0"/>
              <a:t>    a:b=b   και    a:b=4a. Αυτό σημαίνει ότι: b=4a. </a:t>
            </a:r>
          </a:p>
          <a:p>
            <a:pPr marL="0" indent="0">
              <a:buNone/>
            </a:pPr>
            <a:r>
              <a:rPr lang="el-GR" sz="2400" dirty="0"/>
              <a:t>Οπότε: a:b=a:4a=1/4. </a:t>
            </a:r>
            <a:r>
              <a:rPr lang="el-GR" sz="2400" dirty="0" err="1"/>
              <a:t>Aλλά</a:t>
            </a:r>
            <a:r>
              <a:rPr lang="el-GR" sz="2400" dirty="0"/>
              <a:t>: a:b=b, έτσι b=1/4</a:t>
            </a:r>
          </a:p>
          <a:p>
            <a:pPr marL="0" indent="0">
              <a:buNone/>
            </a:pPr>
            <a:r>
              <a:rPr lang="el-GR" sz="2400" dirty="0" err="1"/>
              <a:t>Aλλά</a:t>
            </a:r>
            <a:r>
              <a:rPr lang="el-GR" sz="2400" dirty="0"/>
              <a:t> b=4a έτσι το a είναι ¼ του b. Δηλαδή:</a:t>
            </a:r>
          </a:p>
          <a:p>
            <a:pPr marL="0" indent="0">
              <a:buNone/>
            </a:pPr>
            <a:r>
              <a:rPr lang="el-GR" sz="2400" dirty="0"/>
              <a:t>                                     a=1/16</a:t>
            </a:r>
          </a:p>
          <a:p>
            <a:pPr marL="0" indent="0">
              <a:buNone/>
            </a:pPr>
            <a:endParaRPr lang="el-GR" sz="2400" dirty="0"/>
          </a:p>
        </p:txBody>
      </p:sp>
    </p:spTree>
    <p:extLst>
      <p:ext uri="{BB962C8B-B14F-4D97-AF65-F5344CB8AC3E}">
        <p14:creationId xmlns:p14="http://schemas.microsoft.com/office/powerpoint/2010/main" val="26495913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Το διδακτικό συμβόλαιο του σχολικού βιβλίου</a:t>
            </a:r>
          </a:p>
        </p:txBody>
      </p:sp>
      <p:sp>
        <p:nvSpPr>
          <p:cNvPr id="3" name="Θέση περιεχομένου 2"/>
          <p:cNvSpPr>
            <a:spLocks noGrp="1"/>
          </p:cNvSpPr>
          <p:nvPr>
            <p:ph idx="1"/>
          </p:nvPr>
        </p:nvSpPr>
        <p:spPr/>
        <p:txBody>
          <a:bodyPr>
            <a:normAutofit fontScale="85000" lnSpcReduction="20000"/>
          </a:bodyPr>
          <a:lstStyle/>
          <a:p>
            <a:pPr>
              <a:spcAft>
                <a:spcPct val="15000"/>
              </a:spcAft>
              <a:buFontTx/>
              <a:buAutoNum type="arabicPeriod"/>
            </a:pPr>
            <a:r>
              <a:rPr lang="el-GR" altLang="el-GR" sz="2800" dirty="0"/>
              <a:t>Στο βιβλίο προηγούνταν ως παραδείγματα προβλήματα που είχαν λυθεί με διαίρεση. </a:t>
            </a:r>
          </a:p>
          <a:p>
            <a:pPr>
              <a:spcAft>
                <a:spcPct val="15000"/>
              </a:spcAft>
              <a:buFontTx/>
              <a:buAutoNum type="arabicPeriod"/>
            </a:pPr>
            <a:r>
              <a:rPr lang="el-GR" altLang="el-GR" sz="2800" dirty="0"/>
              <a:t>Η λύση των προβλημάτων που είδαμε εδώ, χωρίς το (άρρητο) διδακτικό συμβόλαιο που μεταφέρουν τα λυμένα παραδείγματα του βιβλίου, δεν απαιτεί τη γνώση της διαίρεσης ως μια αριθμητική πράξη σε αριθμούς. Η γνώση του λόγου ακεραίων είναι επαρκής. </a:t>
            </a:r>
          </a:p>
          <a:p>
            <a:pPr>
              <a:spcAft>
                <a:spcPct val="15000"/>
              </a:spcAft>
              <a:buFontTx/>
              <a:buAutoNum type="arabicPeriod"/>
            </a:pPr>
            <a:r>
              <a:rPr lang="el-GR" altLang="el-GR" sz="2800" dirty="0"/>
              <a:t>Στο βιβλίο, η αλγεβρική έννοια της διαίρεσης δεν προκύπτει μέσα από μια εννοιολογική αναγκαιότητα.</a:t>
            </a:r>
          </a:p>
          <a:p>
            <a:pPr>
              <a:spcAft>
                <a:spcPct val="15000"/>
              </a:spcAft>
              <a:buFontTx/>
              <a:buAutoNum type="arabicPeriod"/>
            </a:pPr>
            <a:r>
              <a:rPr lang="el-GR" altLang="el-GR" sz="2800" dirty="0"/>
              <a:t>Η άρρητη διδακτική προσέγγιση που υποβάλλεται μέσω </a:t>
            </a:r>
            <a:r>
              <a:rPr lang="el-GR" altLang="el-GR" sz="2800" dirty="0" err="1"/>
              <a:t>μέσω</a:t>
            </a:r>
            <a:r>
              <a:rPr lang="el-GR" altLang="el-GR" sz="2800" dirty="0"/>
              <a:t> του διδακτικού συμβολαίου αναφέρεται σε μια κατάσταση επισημοποίησης όπου η διαίρεση διδάσκεται ως κανόνας και όχι ως μαθηματική έννοια. </a:t>
            </a:r>
          </a:p>
        </p:txBody>
      </p:sp>
    </p:spTree>
    <p:extLst>
      <p:ext uri="{BB962C8B-B14F-4D97-AF65-F5344CB8AC3E}">
        <p14:creationId xmlns:p14="http://schemas.microsoft.com/office/powerpoint/2010/main" val="6095075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Επιδράσεις του διδακτικού </a:t>
            </a:r>
            <a:r>
              <a:rPr lang="el-GR" dirty="0" smtClean="0"/>
              <a:t>συμβολαίου</a:t>
            </a:r>
            <a:r>
              <a:rPr lang="en-US" dirty="0" smtClean="0"/>
              <a:t> (1/5)</a:t>
            </a:r>
            <a:endParaRPr lang="el-GR" dirty="0"/>
          </a:p>
        </p:txBody>
      </p:sp>
      <p:sp>
        <p:nvSpPr>
          <p:cNvPr id="5" name="Θέση περιεχομένου 4"/>
          <p:cNvSpPr>
            <a:spLocks noGrp="1"/>
          </p:cNvSpPr>
          <p:nvPr>
            <p:ph idx="1"/>
          </p:nvPr>
        </p:nvSpPr>
        <p:spPr/>
        <p:txBody>
          <a:bodyPr>
            <a:noAutofit/>
          </a:bodyPr>
          <a:lstStyle/>
          <a:p>
            <a:r>
              <a:rPr lang="el-GR" sz="2000" dirty="0"/>
              <a:t>Φαινόμενο </a:t>
            </a:r>
            <a:r>
              <a:rPr lang="el-GR" sz="2000" dirty="0" err="1"/>
              <a:t>Jourdain</a:t>
            </a:r>
            <a:endParaRPr lang="el-GR" sz="2000" dirty="0"/>
          </a:p>
          <a:p>
            <a:pPr marL="0" indent="0">
              <a:buNone/>
            </a:pPr>
            <a:r>
              <a:rPr lang="el-GR" sz="2000" dirty="0"/>
              <a:t>Μια συνηθισμένη συμπεριφορά του μαθητή ερμηνεύεται ως εκδήλωση μιας επιστημονικής γνώσης</a:t>
            </a:r>
          </a:p>
          <a:p>
            <a:r>
              <a:rPr lang="el-GR" sz="2000" dirty="0"/>
              <a:t>Φαινόμενο </a:t>
            </a:r>
            <a:r>
              <a:rPr lang="el-GR" sz="2000" dirty="0" err="1"/>
              <a:t>Topaze</a:t>
            </a:r>
            <a:endParaRPr lang="el-GR" sz="2000" dirty="0"/>
          </a:p>
          <a:p>
            <a:pPr marL="0" indent="0">
              <a:buNone/>
            </a:pPr>
            <a:r>
              <a:rPr lang="el-GR" sz="2000" dirty="0"/>
              <a:t>Όταν ο μαθητής συναντά μια δυσκολία, ο εκπαιδευτικός οικειοποιείται το ρόλο του μαθητή και τη λύνει με κάποιο τρόπο, αντί να αφήσει το μαθητή να την ξεπεράσει με τις δικές του δυνάμεις.</a:t>
            </a:r>
          </a:p>
          <a:p>
            <a:r>
              <a:rPr lang="el-GR" sz="2000" dirty="0" err="1"/>
              <a:t>Μεταγνωστικό</a:t>
            </a:r>
            <a:r>
              <a:rPr lang="el-GR" sz="2000" dirty="0"/>
              <a:t> ολίσθημα </a:t>
            </a:r>
          </a:p>
          <a:p>
            <a:pPr marL="0" indent="0">
              <a:buNone/>
            </a:pPr>
            <a:r>
              <a:rPr lang="el-GR" sz="2000" dirty="0"/>
              <a:t>Μια τεχνική, που κρίνεται χρήσιμη για τη λύση ενός προβλήματος γίνεται η ίδια αντικείμενο μελέτης και συσκοτίζει την πραγματική γνώση που πρέπει να διδαχθεί. </a:t>
            </a:r>
          </a:p>
        </p:txBody>
      </p:sp>
    </p:spTree>
    <p:extLst>
      <p:ext uri="{BB962C8B-B14F-4D97-AF65-F5344CB8AC3E}">
        <p14:creationId xmlns:p14="http://schemas.microsoft.com/office/powerpoint/2010/main" val="14085814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Επιδράσεις του διδακτικού </a:t>
            </a:r>
            <a:r>
              <a:rPr lang="el-GR" dirty="0" smtClean="0"/>
              <a:t>συμβολαίου</a:t>
            </a:r>
            <a:r>
              <a:rPr lang="en-US" dirty="0" smtClean="0"/>
              <a:t> (2/5)</a:t>
            </a:r>
            <a:r>
              <a:rPr lang="el-GR" dirty="0" smtClean="0"/>
              <a:t> </a:t>
            </a:r>
            <a:endParaRPr lang="el-GR" dirty="0"/>
          </a:p>
        </p:txBody>
      </p:sp>
      <p:sp>
        <p:nvSpPr>
          <p:cNvPr id="3" name="Θέση περιεχομένου 2"/>
          <p:cNvSpPr>
            <a:spLocks noGrp="1"/>
          </p:cNvSpPr>
          <p:nvPr>
            <p:ph idx="1"/>
          </p:nvPr>
        </p:nvSpPr>
        <p:spPr/>
        <p:txBody>
          <a:bodyPr>
            <a:normAutofit fontScale="77500" lnSpcReduction="20000"/>
          </a:bodyPr>
          <a:lstStyle/>
          <a:p>
            <a:pPr marL="0" indent="0">
              <a:buNone/>
            </a:pPr>
            <a:r>
              <a:rPr lang="el-GR" sz="2800" dirty="0"/>
              <a:t>Φαινόμενο </a:t>
            </a:r>
            <a:r>
              <a:rPr lang="el-GR" sz="2800" dirty="0" err="1"/>
              <a:t>Jourdain</a:t>
            </a:r>
            <a:endParaRPr lang="el-GR" sz="2800" dirty="0"/>
          </a:p>
          <a:p>
            <a:pPr marL="0" indent="0">
              <a:buNone/>
            </a:pPr>
            <a:r>
              <a:rPr lang="el-GR" sz="2800" dirty="0"/>
              <a:t>- Ο εκπαιδευτικός αναγνωρίζει την ένδειξη μιας επιστημονικής γνώσης στις απαντήσεις του μαθητή</a:t>
            </a:r>
          </a:p>
          <a:p>
            <a:pPr marL="0" indent="0">
              <a:buNone/>
            </a:pPr>
            <a:r>
              <a:rPr lang="el-GR" sz="2800" dirty="0"/>
              <a:t>- Ο μαθητής χρησιμοποιεί ένα παράδειγμα και ο καθηγητής βλέπει εκεί τη δομή της γνώσης</a:t>
            </a:r>
          </a:p>
          <a:p>
            <a:pPr marL="0" indent="0">
              <a:buNone/>
            </a:pPr>
            <a:r>
              <a:rPr lang="el-GR" sz="2800" dirty="0"/>
              <a:t>Παράδειγμα</a:t>
            </a:r>
          </a:p>
          <a:p>
            <a:pPr marL="0" indent="0">
              <a:buNone/>
            </a:pPr>
            <a:r>
              <a:rPr lang="el-GR" sz="2800" dirty="0"/>
              <a:t>Μαθητής: 2x1=2, 1x2=2</a:t>
            </a:r>
          </a:p>
          <a:p>
            <a:pPr marL="0" indent="0">
              <a:buNone/>
            </a:pPr>
            <a:r>
              <a:rPr lang="el-GR" sz="2800" dirty="0"/>
              <a:t>Καθηγητής: Ωραία, γνωρίζεις ότι το 1 είναι ουδέτερο για τον πολλαπλασιασμό και ότι η αντιμετάθεση των αριθμών δεν επηρεάζει τον πολλαπλασιασμό.</a:t>
            </a:r>
          </a:p>
          <a:p>
            <a:pPr marL="0" indent="0">
              <a:buNone/>
            </a:pPr>
            <a:r>
              <a:rPr lang="el-GR" sz="2800" dirty="0"/>
              <a:t>Ο μαθητής απαντά μέσω μιας συνηθισμένης αναγνώρισης και ο καθηγητής βεβαιώνει την αξία αυτής της δραστηριότητας μέσω ενός μαθηματικού και επιστημονικού λόγου.</a:t>
            </a:r>
          </a:p>
        </p:txBody>
      </p:sp>
    </p:spTree>
    <p:extLst>
      <p:ext uri="{BB962C8B-B14F-4D97-AF65-F5344CB8AC3E}">
        <p14:creationId xmlns:p14="http://schemas.microsoft.com/office/powerpoint/2010/main" val="6086039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Επιδράσεις του διδακτικού συμβολαίου </a:t>
            </a:r>
            <a:r>
              <a:rPr lang="en-US" dirty="0" smtClean="0"/>
              <a:t>(3/5)</a:t>
            </a:r>
            <a:endParaRPr lang="el-GR" dirty="0"/>
          </a:p>
        </p:txBody>
      </p:sp>
      <p:sp>
        <p:nvSpPr>
          <p:cNvPr id="5" name="Θέση περιεχομένου 4"/>
          <p:cNvSpPr>
            <a:spLocks noGrp="1"/>
          </p:cNvSpPr>
          <p:nvPr>
            <p:ph idx="1"/>
          </p:nvPr>
        </p:nvSpPr>
        <p:spPr/>
        <p:txBody>
          <a:bodyPr>
            <a:noAutofit/>
          </a:bodyPr>
          <a:lstStyle/>
          <a:p>
            <a:pPr>
              <a:spcAft>
                <a:spcPct val="10000"/>
              </a:spcAft>
            </a:pPr>
            <a:r>
              <a:rPr lang="el-GR" altLang="el-GR" sz="2600" dirty="0"/>
              <a:t>Φαινόμενο</a:t>
            </a:r>
            <a:r>
              <a:rPr lang="fr-FR" altLang="el-GR" sz="2600" dirty="0"/>
              <a:t> </a:t>
            </a:r>
            <a:r>
              <a:rPr lang="en-US" altLang="el-GR" sz="2600" dirty="0" err="1"/>
              <a:t>Topaze</a:t>
            </a:r>
            <a:endParaRPr lang="el-GR" altLang="el-GR" sz="2600" dirty="0"/>
          </a:p>
          <a:p>
            <a:pPr>
              <a:buFontTx/>
              <a:buChar char="-"/>
            </a:pPr>
            <a:r>
              <a:rPr lang="el-GR" altLang="el-GR" sz="2600" dirty="0"/>
              <a:t> Ο εκπαιδευτικός</a:t>
            </a:r>
            <a:r>
              <a:rPr lang="en-US" altLang="el-GR" sz="2600" dirty="0"/>
              <a:t> </a:t>
            </a:r>
            <a:r>
              <a:rPr lang="el-GR" altLang="el-GR" sz="2600" dirty="0"/>
              <a:t>αναλαμβάνει το ρόλο του μαθητή </a:t>
            </a:r>
          </a:p>
          <a:p>
            <a:pPr>
              <a:buFontTx/>
              <a:buChar char="-"/>
            </a:pPr>
            <a:r>
              <a:rPr lang="el-GR" altLang="el-GR" sz="2600" dirty="0"/>
              <a:t> </a:t>
            </a:r>
            <a:r>
              <a:rPr lang="el-GR" altLang="el-GR" dirty="0"/>
              <a:t>Ο </a:t>
            </a:r>
            <a:r>
              <a:rPr lang="el-GR" altLang="el-GR" sz="2600" dirty="0"/>
              <a:t>εκπαιδευτικός</a:t>
            </a:r>
            <a:r>
              <a:rPr lang="en-US" altLang="el-GR" sz="2600" dirty="0"/>
              <a:t> </a:t>
            </a:r>
            <a:r>
              <a:rPr lang="el-GR" altLang="el-GR" sz="2600" dirty="0"/>
              <a:t>υποβάλλει την απάντηση μέσα από διάφανους </a:t>
            </a:r>
            <a:r>
              <a:rPr lang="el-GR" altLang="el-GR" sz="2600" dirty="0" smtClean="0"/>
              <a:t>κανόνες</a:t>
            </a:r>
            <a:endParaRPr lang="el-GR" altLang="el-GR" sz="2600" dirty="0"/>
          </a:p>
        </p:txBody>
      </p:sp>
    </p:spTree>
    <p:extLst>
      <p:ext uri="{BB962C8B-B14F-4D97-AF65-F5344CB8AC3E}">
        <p14:creationId xmlns:p14="http://schemas.microsoft.com/office/powerpoint/2010/main" val="11079737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Επιδράσεις του διδακτικού συμβολαίου </a:t>
            </a:r>
            <a:r>
              <a:rPr lang="en-US" dirty="0" smtClean="0"/>
              <a:t>(4/5)</a:t>
            </a:r>
            <a:endParaRPr lang="el-GR" dirty="0"/>
          </a:p>
        </p:txBody>
      </p:sp>
      <p:sp>
        <p:nvSpPr>
          <p:cNvPr id="3" name="Θέση περιεχομένου 2"/>
          <p:cNvSpPr>
            <a:spLocks noGrp="1"/>
          </p:cNvSpPr>
          <p:nvPr>
            <p:ph idx="1"/>
          </p:nvPr>
        </p:nvSpPr>
        <p:spPr/>
        <p:txBody>
          <a:bodyPr>
            <a:normAutofit/>
          </a:bodyPr>
          <a:lstStyle/>
          <a:p>
            <a:pPr marL="0" indent="0">
              <a:buNone/>
            </a:pPr>
            <a:r>
              <a:rPr lang="el-GR" altLang="el-GR" sz="2500" dirty="0"/>
              <a:t>Παράδειγμα</a:t>
            </a:r>
          </a:p>
          <a:p>
            <a:pPr marL="0" indent="0">
              <a:buNone/>
            </a:pPr>
            <a:r>
              <a:rPr lang="el-GR" altLang="el-GR" sz="2500" dirty="0"/>
              <a:t>Πέρασμα από τον πολλαπλασιασμό στην πρόσθεση</a:t>
            </a:r>
            <a:endParaRPr lang="fr-FR" altLang="el-GR" sz="2500" dirty="0"/>
          </a:p>
          <a:p>
            <a:pPr lvl="1"/>
            <a:r>
              <a:rPr lang="el-GR" altLang="el-GR" sz="2500" dirty="0"/>
              <a:t>Ο δάσκαλος</a:t>
            </a:r>
            <a:r>
              <a:rPr lang="fr-FR" altLang="el-GR" sz="2500" dirty="0"/>
              <a:t>: 5x4</a:t>
            </a:r>
            <a:r>
              <a:rPr lang="el-GR" altLang="el-GR" sz="2500" dirty="0"/>
              <a:t> (5 φορές το 4: επανάληψη του 4)</a:t>
            </a:r>
            <a:r>
              <a:rPr lang="en-US" altLang="el-GR" sz="2500" dirty="0"/>
              <a:t>.</a:t>
            </a:r>
            <a:endParaRPr lang="fr-FR" altLang="el-GR" sz="2500" dirty="0"/>
          </a:p>
          <a:p>
            <a:pPr lvl="1"/>
            <a:r>
              <a:rPr lang="el-GR" altLang="el-GR" sz="2500" dirty="0"/>
              <a:t>Ο μαθητής</a:t>
            </a:r>
            <a:r>
              <a:rPr lang="fr-FR" altLang="el-GR" sz="2500" dirty="0"/>
              <a:t>: 4+4+4+4+4=20.</a:t>
            </a:r>
          </a:p>
          <a:p>
            <a:pPr lvl="1"/>
            <a:r>
              <a:rPr lang="el-GR" altLang="el-GR" sz="2500" dirty="0"/>
              <a:t>Ο δάσκαλος απλοποιεί την εργασία ενεργώντας με τέτοιο τρόπο, ώστε</a:t>
            </a:r>
            <a:r>
              <a:rPr lang="fr-FR" altLang="el-GR" sz="2500" dirty="0"/>
              <a:t> </a:t>
            </a:r>
            <a:r>
              <a:rPr lang="el-GR" altLang="el-GR" sz="2500" dirty="0"/>
              <a:t>ο μαθητής να επιτυγχάνει τη σωστή απάντηση με μια συνηθισμένη κατανόηση των ερωτήσεων του δασκάλου και όχι μέσω μιας ειδικής αυθεντικής μαθηματικής δραστηριότητας πάνω στην προτεινόμενη δομή.</a:t>
            </a:r>
            <a:r>
              <a:rPr lang="el-GR" altLang="el-GR" sz="2400" dirty="0"/>
              <a:t> </a:t>
            </a:r>
          </a:p>
          <a:p>
            <a:pPr marL="0" indent="0">
              <a:buNone/>
            </a:pPr>
            <a:endParaRPr lang="el-GR" sz="2400" dirty="0"/>
          </a:p>
        </p:txBody>
      </p:sp>
    </p:spTree>
    <p:extLst>
      <p:ext uri="{BB962C8B-B14F-4D97-AF65-F5344CB8AC3E}">
        <p14:creationId xmlns:p14="http://schemas.microsoft.com/office/powerpoint/2010/main" val="10852250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Επιδράσεις του διδακτικού </a:t>
            </a:r>
            <a:r>
              <a:rPr lang="el-GR" dirty="0" smtClean="0"/>
              <a:t>συμβολαίου</a:t>
            </a:r>
            <a:r>
              <a:rPr lang="en-US" dirty="0" smtClean="0"/>
              <a:t> (5/5)</a:t>
            </a:r>
            <a:r>
              <a:rPr lang="el-GR" dirty="0" smtClean="0"/>
              <a:t> </a:t>
            </a:r>
            <a:endParaRPr lang="el-GR" dirty="0"/>
          </a:p>
        </p:txBody>
      </p:sp>
      <p:sp>
        <p:nvSpPr>
          <p:cNvPr id="5" name="Θέση περιεχομένου 4"/>
          <p:cNvSpPr>
            <a:spLocks noGrp="1"/>
          </p:cNvSpPr>
          <p:nvPr>
            <p:ph idx="1"/>
          </p:nvPr>
        </p:nvSpPr>
        <p:spPr/>
        <p:txBody>
          <a:bodyPr>
            <a:noAutofit/>
          </a:bodyPr>
          <a:lstStyle/>
          <a:p>
            <a:pPr>
              <a:spcAft>
                <a:spcPct val="10000"/>
              </a:spcAft>
            </a:pPr>
            <a:r>
              <a:rPr lang="el-GR" altLang="el-GR" sz="2400" dirty="0" err="1"/>
              <a:t>Μεταγνωστικό</a:t>
            </a:r>
            <a:r>
              <a:rPr lang="el-GR" altLang="el-GR" sz="2400" dirty="0"/>
              <a:t> ολίσθημα </a:t>
            </a:r>
          </a:p>
          <a:p>
            <a:pPr marL="0" indent="0">
              <a:buNone/>
            </a:pPr>
            <a:r>
              <a:rPr lang="el-GR" altLang="el-GR" sz="2400" dirty="0"/>
              <a:t>Μια τεχνική, που κρίνεται χρήσιμη για τη λύση ενός προβλήματος γίνεται η ίδια αντικείμενο μελέτης και συσκοτίζει την πραγματική γνώση που πρέπει να διδαχθεί. </a:t>
            </a:r>
          </a:p>
          <a:p>
            <a:r>
              <a:rPr lang="el-GR" altLang="el-GR" sz="2400" dirty="0"/>
              <a:t>Παράδειγμα</a:t>
            </a:r>
          </a:p>
          <a:p>
            <a:pPr marL="0" indent="0">
              <a:buNone/>
            </a:pPr>
            <a:r>
              <a:rPr lang="el-GR" altLang="el-GR" sz="2400" dirty="0" smtClean="0"/>
              <a:t>Οι </a:t>
            </a:r>
            <a:r>
              <a:rPr lang="el-GR" altLang="el-GR" sz="2400" dirty="0"/>
              <a:t>κανόνες χρήσης των πινάκων αναλογιών, που χρησιμοποιούνται διδακτικά χωρίς να γίνεται επεξεργασία σε βάθος της έννοιας (π.χ. διερεύνηση μεταβολών). </a:t>
            </a:r>
          </a:p>
          <a:p>
            <a:pPr marL="0" indent="0">
              <a:buNone/>
            </a:pPr>
            <a:endParaRPr lang="el-GR" sz="2400" dirty="0"/>
          </a:p>
        </p:txBody>
      </p:sp>
    </p:spTree>
    <p:extLst>
      <p:ext uri="{BB962C8B-B14F-4D97-AF65-F5344CB8AC3E}">
        <p14:creationId xmlns:p14="http://schemas.microsoft.com/office/powerpoint/2010/main" val="32851550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Επισκόπηση του μαθήματος</a:t>
            </a:r>
          </a:p>
        </p:txBody>
      </p:sp>
      <p:sp>
        <p:nvSpPr>
          <p:cNvPr id="5" name="Θέση περιεχομένου 4"/>
          <p:cNvSpPr>
            <a:spLocks noGrp="1"/>
          </p:cNvSpPr>
          <p:nvPr>
            <p:ph idx="1"/>
          </p:nvPr>
        </p:nvSpPr>
        <p:spPr/>
        <p:txBody>
          <a:bodyPr>
            <a:noAutofit/>
          </a:bodyPr>
          <a:lstStyle/>
          <a:p>
            <a:r>
              <a:rPr lang="el-GR" sz="2400" dirty="0"/>
              <a:t>Η έννοια του διδακτικού συμβολαίου </a:t>
            </a:r>
          </a:p>
          <a:p>
            <a:r>
              <a:rPr lang="el-GR" sz="2400" dirty="0"/>
              <a:t>Κανόνες του διδακτικού συμβολαίου </a:t>
            </a:r>
          </a:p>
          <a:p>
            <a:r>
              <a:rPr lang="el-GR" sz="2400" dirty="0"/>
              <a:t>Ρήξεις του διδακτικού συμβολαίου</a:t>
            </a:r>
          </a:p>
          <a:p>
            <a:r>
              <a:rPr lang="el-GR" sz="2400" dirty="0"/>
              <a:t>Τύποι διδακτικών συμβολαίων </a:t>
            </a:r>
          </a:p>
          <a:p>
            <a:r>
              <a:rPr lang="el-GR" sz="2400" dirty="0"/>
              <a:t>Παραδείγματα από την έρευνα </a:t>
            </a:r>
          </a:p>
          <a:p>
            <a:r>
              <a:rPr lang="el-GR" sz="2400" dirty="0"/>
              <a:t>Επιδράσεις του διδακτικού συμβολαίου</a:t>
            </a:r>
          </a:p>
        </p:txBody>
      </p:sp>
    </p:spTree>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Tree>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a:t>Copyright</a:t>
            </a:r>
            <a:r>
              <a:rPr lang="el-GR" sz="2000" dirty="0"/>
              <a:t> </a:t>
            </a:r>
            <a:r>
              <a:rPr lang="el-GR" sz="2000" dirty="0" err="1"/>
              <a:t>Εθνικόν</a:t>
            </a:r>
            <a:r>
              <a:rPr lang="el-GR" sz="2000" dirty="0"/>
              <a:t> και </a:t>
            </a:r>
            <a:r>
              <a:rPr lang="el-GR" sz="2000" dirty="0" err="1"/>
              <a:t>Καποδιστριακόν</a:t>
            </a:r>
            <a:r>
              <a:rPr lang="el-GR" sz="2000" dirty="0"/>
              <a:t> </a:t>
            </a:r>
            <a:r>
              <a:rPr lang="el-GR" sz="2000" dirty="0" err="1"/>
              <a:t>Πανεπιστήμιον</a:t>
            </a:r>
            <a:r>
              <a:rPr lang="el-GR" sz="2000" dirty="0"/>
              <a:t> Αθηνών, Γιώργος Ψυχάρης, 2014. Γιώργος Ψυχάρης. «Διδακτική Μαθηματικών I. Διδακτικές καταστάσεις και διδακτικό συμβόλαιο ». Έκδοση: 1.0. Αθήνα 2014. Διαθέσιμο από τη δικτυακή διεύθυνση: http://opencourses.uoa.gr/courses/MATH307</a:t>
            </a:r>
            <a:r>
              <a:rPr lang="el-GR" sz="2000" dirty="0" smtClean="0"/>
              <a:t>.</a:t>
            </a:r>
            <a:endParaRPr lang="el-GR" sz="2000" dirty="0"/>
          </a:p>
        </p:txBody>
      </p:sp>
    </p:spTree>
    <p:extLst>
      <p:ext uri="{BB962C8B-B14F-4D97-AF65-F5344CB8AC3E}">
        <p14:creationId xmlns:p14="http://schemas.microsoft.com/office/powerpoint/2010/main" val="12082530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26236483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247519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έννοια του διδακτικού </a:t>
            </a:r>
            <a:r>
              <a:rPr lang="el-GR" dirty="0" smtClean="0"/>
              <a:t>συμβολαίου</a:t>
            </a:r>
            <a:r>
              <a:rPr lang="en-US" dirty="0" smtClean="0"/>
              <a:t> (1/2)</a:t>
            </a:r>
            <a:endParaRPr lang="el-GR" dirty="0"/>
          </a:p>
        </p:txBody>
      </p:sp>
      <p:sp>
        <p:nvSpPr>
          <p:cNvPr id="3" name="Θέση περιεχομένου 2"/>
          <p:cNvSpPr>
            <a:spLocks noGrp="1"/>
          </p:cNvSpPr>
          <p:nvPr>
            <p:ph idx="1"/>
          </p:nvPr>
        </p:nvSpPr>
        <p:spPr/>
        <p:txBody>
          <a:bodyPr>
            <a:normAutofit/>
          </a:bodyPr>
          <a:lstStyle/>
          <a:p>
            <a:pPr marL="0" indent="0">
              <a:buNone/>
            </a:pPr>
            <a:r>
              <a:rPr lang="el-GR" sz="2800" dirty="0"/>
              <a:t>«Καλούμε διδακτικό συμβόλαιο, το σύνολο των συμπεριφορών του διδάσκοντος που αναμένονται από το μαθητή και το σύνολο των συμπεριφορών του μαθητή που αναμένονται από το διδάσκοντα ... Αυτό το συμβόλαιο είναι το σύνολο των κανόνων που προσδιορίζουν εν μέρει ρητά αλλά κυρίως </a:t>
            </a:r>
            <a:r>
              <a:rPr lang="el-GR" sz="2800" dirty="0" err="1"/>
              <a:t>υπόρρητα</a:t>
            </a:r>
            <a:r>
              <a:rPr lang="el-GR" sz="2800" dirty="0"/>
              <a:t> αυτά που ο συμμετέχων στη διδακτική σχέση θα διαχειρίζεται και για τα οποία θα είναι με τον ένα ή με τον άλλο τρόπο υπόλογος απέναντι στον άλλον.» (</a:t>
            </a:r>
            <a:r>
              <a:rPr lang="el-GR" sz="2800" dirty="0" err="1"/>
              <a:t>Henry</a:t>
            </a:r>
            <a:r>
              <a:rPr lang="el-GR" sz="2800" dirty="0"/>
              <a:t> 2002, σ. 69). </a:t>
            </a:r>
          </a:p>
        </p:txBody>
      </p:sp>
    </p:spTree>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Η έννοια του διδακτικού </a:t>
            </a:r>
            <a:r>
              <a:rPr lang="el-GR" dirty="0" smtClean="0"/>
              <a:t>συμβολαίου</a:t>
            </a:r>
            <a:r>
              <a:rPr lang="en-US" dirty="0" smtClean="0"/>
              <a:t> (2/2)</a:t>
            </a:r>
            <a:endParaRPr lang="el-GR" dirty="0"/>
          </a:p>
        </p:txBody>
      </p:sp>
      <p:sp>
        <p:nvSpPr>
          <p:cNvPr id="5" name="Θέση περιεχομένου 4"/>
          <p:cNvSpPr>
            <a:spLocks noGrp="1"/>
          </p:cNvSpPr>
          <p:nvPr>
            <p:ph idx="1"/>
          </p:nvPr>
        </p:nvSpPr>
        <p:spPr/>
        <p:txBody>
          <a:bodyPr>
            <a:noAutofit/>
          </a:bodyPr>
          <a:lstStyle/>
          <a:p>
            <a:r>
              <a:rPr lang="el-GR" sz="2400" dirty="0"/>
              <a:t>σύνολο υπονοούμενων κανόνων που κατασκευάζεται μέσα από την επανάληψη στο πλαίσιο της σχολικής πρακτικής </a:t>
            </a:r>
          </a:p>
          <a:p>
            <a:r>
              <a:rPr lang="el-GR" sz="2400" dirty="0"/>
              <a:t> καθορισμός αντίστοιχων ρόλων μαθητή και  εκπαιδευτικού </a:t>
            </a:r>
          </a:p>
          <a:p>
            <a:pPr marL="0" indent="0">
              <a:buNone/>
            </a:pPr>
            <a:r>
              <a:rPr lang="el-GR" sz="2400" dirty="0"/>
              <a:t>    - μέσα στην τάξη </a:t>
            </a:r>
          </a:p>
          <a:p>
            <a:pPr marL="0" indent="0">
              <a:buNone/>
            </a:pPr>
            <a:r>
              <a:rPr lang="el-GR" sz="2400" dirty="0"/>
              <a:t>    - σε σχέση με τη γνώση</a:t>
            </a:r>
          </a:p>
          <a:p>
            <a:pPr marL="0" indent="0">
              <a:buNone/>
            </a:pPr>
            <a:r>
              <a:rPr lang="el-GR" sz="2400" dirty="0" smtClean="0"/>
              <a:t>Από </a:t>
            </a:r>
            <a:r>
              <a:rPr lang="el-GR" sz="2400" dirty="0"/>
              <a:t>τη μεριά του μαθητή: Ο μαθητής προσπαθεί να αποκωδικοποιήσει την προσδοκία του δασκάλου του, με βάση μόνο τους όρους της ερώτησης – οδηγίας που του απευθύνει, για να δώσει μια «σωστή»- ταιριαστή απάντηση, χωρίς να έχει δώσει ένα νόημα στην ερώτηση - οδηγία.</a:t>
            </a:r>
          </a:p>
          <a:p>
            <a:pPr marL="0" indent="0">
              <a:buNone/>
            </a:pPr>
            <a:endParaRPr lang="el-GR" sz="2400" dirty="0"/>
          </a:p>
        </p:txBody>
      </p:sp>
    </p:spTree>
    <p:extLst>
      <p:ext uri="{BB962C8B-B14F-4D97-AF65-F5344CB8AC3E}">
        <p14:creationId xmlns:p14="http://schemas.microsoft.com/office/powerpoint/2010/main" val="1981259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dirty="0"/>
              <a:t>Το διδακτικό συμβόλαιο συνδέεται με τη στρατηγική διδασκαλίας και τη γνώση </a:t>
            </a:r>
          </a:p>
        </p:txBody>
      </p:sp>
      <p:sp>
        <p:nvSpPr>
          <p:cNvPr id="3" name="Θέση περιεχομένου 2"/>
          <p:cNvSpPr>
            <a:spLocks noGrp="1"/>
          </p:cNvSpPr>
          <p:nvPr>
            <p:ph idx="1"/>
          </p:nvPr>
        </p:nvSpPr>
        <p:spPr/>
        <p:txBody>
          <a:bodyPr>
            <a:normAutofit/>
          </a:bodyPr>
          <a:lstStyle/>
          <a:p>
            <a:pPr>
              <a:spcBef>
                <a:spcPct val="0"/>
              </a:spcBef>
              <a:spcAft>
                <a:spcPct val="50000"/>
              </a:spcAft>
              <a:buFontTx/>
              <a:buChar char="•"/>
            </a:pPr>
            <a:r>
              <a:rPr lang="el-GR" altLang="el-GR" sz="2800" dirty="0"/>
              <a:t>Το διδακτικό συμβόλαιο εξαρτάται από τη στρατηγική διδασκαλίας, τους διδακτικούς στόχους, την επιστημολογία του εκπαιδευτικού, την αξιολόγηση κ.λπ.</a:t>
            </a:r>
          </a:p>
          <a:p>
            <a:pPr>
              <a:spcBef>
                <a:spcPct val="0"/>
              </a:spcBef>
              <a:spcAft>
                <a:spcPct val="50000"/>
              </a:spcAft>
              <a:buFontTx/>
              <a:buChar char="•"/>
            </a:pPr>
            <a:r>
              <a:rPr lang="el-GR" altLang="el-GR" sz="2800" dirty="0" smtClean="0"/>
              <a:t>Η </a:t>
            </a:r>
            <a:r>
              <a:rPr lang="el-GR" altLang="el-GR" sz="2800" dirty="0"/>
              <a:t>απόκτηση της γνώσης από τους μαθητές αποτελεί ακρογωνιαίο λίθο του διδακτικού συμβολαίου</a:t>
            </a:r>
          </a:p>
          <a:p>
            <a:pPr>
              <a:spcBef>
                <a:spcPct val="0"/>
              </a:spcBef>
              <a:spcAft>
                <a:spcPct val="50000"/>
              </a:spcAft>
              <a:buFontTx/>
              <a:buChar char="•"/>
            </a:pPr>
            <a:r>
              <a:rPr lang="el-GR" altLang="el-GR" sz="2800" dirty="0"/>
              <a:t>Οι </a:t>
            </a:r>
            <a:r>
              <a:rPr lang="el-GR" altLang="el-GR" sz="2800" dirty="0" err="1"/>
              <a:t>υπόρρητοι</a:t>
            </a:r>
            <a:r>
              <a:rPr lang="el-GR" altLang="el-GR" sz="2800" dirty="0"/>
              <a:t> κανόνες του συμβολαίου επηρεάζουν την συμπεριφορές των μαθητών  </a:t>
            </a:r>
          </a:p>
        </p:txBody>
      </p:sp>
    </p:spTree>
    <p:extLst>
      <p:ext uri="{BB962C8B-B14F-4D97-AF65-F5344CB8AC3E}">
        <p14:creationId xmlns:p14="http://schemas.microsoft.com/office/powerpoint/2010/main" val="20587881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Παράδειγμα </a:t>
            </a:r>
          </a:p>
        </p:txBody>
      </p:sp>
      <p:sp>
        <p:nvSpPr>
          <p:cNvPr id="5" name="Θέση περιεχομένου 4"/>
          <p:cNvSpPr>
            <a:spLocks noGrp="1"/>
          </p:cNvSpPr>
          <p:nvPr>
            <p:ph idx="1"/>
          </p:nvPr>
        </p:nvSpPr>
        <p:spPr/>
        <p:txBody>
          <a:bodyPr>
            <a:noAutofit/>
          </a:bodyPr>
          <a:lstStyle/>
          <a:p>
            <a:pPr>
              <a:spcBef>
                <a:spcPct val="0"/>
              </a:spcBef>
              <a:spcAft>
                <a:spcPct val="50000"/>
              </a:spcAft>
              <a:buFontTx/>
              <a:buChar char="•"/>
            </a:pPr>
            <a:r>
              <a:rPr lang="el-GR" altLang="el-GR" sz="2400" dirty="0"/>
              <a:t>Το πρόβλημα της ηλικίας του καπετάνιου </a:t>
            </a:r>
          </a:p>
          <a:p>
            <a:r>
              <a:rPr lang="el-GR" altLang="el-GR" sz="2400" dirty="0"/>
              <a:t>Ένας δάσκαλος έδωσε σε</a:t>
            </a:r>
            <a:r>
              <a:rPr lang="fr-FR" altLang="el-GR" sz="2400" dirty="0"/>
              <a:t> 97 </a:t>
            </a:r>
            <a:r>
              <a:rPr lang="el-GR" altLang="el-GR" sz="2400" dirty="0"/>
              <a:t>μαθητές της Α΄ και  Β΄ τάξης Γυμνασίου το παρακάτω πρόβλημα</a:t>
            </a:r>
            <a:r>
              <a:rPr lang="fr-FR" altLang="el-GR" sz="2400" dirty="0"/>
              <a:t>:</a:t>
            </a:r>
          </a:p>
          <a:p>
            <a:pPr>
              <a:spcAft>
                <a:spcPct val="25000"/>
              </a:spcAft>
            </a:pPr>
            <a:r>
              <a:rPr lang="el-GR" altLang="el-GR" sz="2400" dirty="0"/>
              <a:t>«Πάνω σε ένα πλοίο υπάρχουν</a:t>
            </a:r>
            <a:r>
              <a:rPr lang="fr-FR" altLang="el-GR" sz="2400" dirty="0"/>
              <a:t> 26 </a:t>
            </a:r>
            <a:r>
              <a:rPr lang="el-GR" altLang="el-GR" sz="2400" dirty="0"/>
              <a:t>πρόβατα και</a:t>
            </a:r>
            <a:r>
              <a:rPr lang="fr-FR" altLang="el-GR" sz="2400" dirty="0"/>
              <a:t> 10 </a:t>
            </a:r>
            <a:r>
              <a:rPr lang="el-GR" altLang="el-GR" sz="2400" dirty="0"/>
              <a:t>κατσίκες</a:t>
            </a:r>
            <a:r>
              <a:rPr lang="fr-FR" altLang="el-GR" sz="2400" dirty="0"/>
              <a:t>. </a:t>
            </a:r>
            <a:r>
              <a:rPr lang="el-GR" altLang="el-GR" sz="2400" dirty="0"/>
              <a:t>Ποια είναι η ηλικία του καπετάνιου;» </a:t>
            </a:r>
            <a:endParaRPr lang="fr-FR" altLang="el-GR" sz="2400" dirty="0"/>
          </a:p>
          <a:p>
            <a:r>
              <a:rPr lang="el-GR" altLang="el-GR" sz="2400" i="1" dirty="0">
                <a:solidFill>
                  <a:schemeClr val="tx2"/>
                </a:solidFill>
              </a:rPr>
              <a:t>Από </a:t>
            </a:r>
            <a:r>
              <a:rPr lang="fr-FR" altLang="el-GR" sz="2400" i="1" dirty="0">
                <a:solidFill>
                  <a:schemeClr val="tx2"/>
                </a:solidFill>
              </a:rPr>
              <a:t>97 </a:t>
            </a:r>
            <a:r>
              <a:rPr lang="el-GR" altLang="el-GR" sz="2400" i="1" dirty="0">
                <a:solidFill>
                  <a:schemeClr val="tx2"/>
                </a:solidFill>
              </a:rPr>
              <a:t>μαθητές, οι </a:t>
            </a:r>
            <a:r>
              <a:rPr lang="fr-FR" altLang="el-GR" sz="2400" i="1" dirty="0">
                <a:solidFill>
                  <a:schemeClr val="tx2"/>
                </a:solidFill>
              </a:rPr>
              <a:t>76 </a:t>
            </a:r>
            <a:r>
              <a:rPr lang="el-GR" altLang="el-GR" sz="2400" i="1" dirty="0">
                <a:solidFill>
                  <a:schemeClr val="tx2"/>
                </a:solidFill>
              </a:rPr>
              <a:t>απάντησαν χρησιμοποιώντας τους αριθμούς της εκφώνησης.</a:t>
            </a:r>
          </a:p>
          <a:p>
            <a:pPr>
              <a:lnSpc>
                <a:spcPct val="40000"/>
              </a:lnSpc>
            </a:pPr>
            <a:endParaRPr lang="el-GR" altLang="el-GR" sz="2400" i="1" dirty="0">
              <a:solidFill>
                <a:schemeClr val="tx2"/>
              </a:solidFill>
            </a:endParaRPr>
          </a:p>
          <a:p>
            <a:r>
              <a:rPr lang="el-GR" altLang="el-GR" sz="2400" dirty="0" smtClean="0"/>
              <a:t>Ίδια </a:t>
            </a:r>
            <a:r>
              <a:rPr lang="el-GR" altLang="el-GR" sz="2400" dirty="0"/>
              <a:t>δομή με </a:t>
            </a:r>
            <a:r>
              <a:rPr lang="fr-FR" altLang="el-GR" sz="2400" dirty="0" err="1"/>
              <a:t>έν</a:t>
            </a:r>
            <a:r>
              <a:rPr lang="fr-FR" altLang="el-GR" sz="2400" dirty="0"/>
              <a:t>α</a:t>
            </a:r>
            <a:r>
              <a:rPr lang="el-GR" altLang="el-GR" sz="2400" dirty="0"/>
              <a:t> </a:t>
            </a:r>
            <a:r>
              <a:rPr lang="fr-FR" altLang="el-GR" sz="2400" dirty="0" err="1"/>
              <a:t>τυ</a:t>
            </a:r>
            <a:r>
              <a:rPr lang="fr-FR" altLang="el-GR" sz="2400" dirty="0"/>
              <a:t>πικ</a:t>
            </a:r>
            <a:r>
              <a:rPr lang="el-GR" altLang="el-GR" sz="2400" dirty="0"/>
              <a:t>ό πρόβλημα πρόσθεσης </a:t>
            </a:r>
            <a:endParaRPr lang="en-US" altLang="el-GR" sz="2400" dirty="0"/>
          </a:p>
          <a:p>
            <a:pPr marL="0" indent="0">
              <a:buNone/>
            </a:pPr>
            <a:endParaRPr lang="el-GR" sz="2400" dirty="0"/>
          </a:p>
        </p:txBody>
      </p:sp>
    </p:spTree>
    <p:extLst>
      <p:ext uri="{BB962C8B-B14F-4D97-AF65-F5344CB8AC3E}">
        <p14:creationId xmlns:p14="http://schemas.microsoft.com/office/powerpoint/2010/main" val="27548784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Κανόνες του </a:t>
            </a:r>
            <a:r>
              <a:rPr lang="el-GR" dirty="0" smtClean="0"/>
              <a:t>συμβολαίου</a:t>
            </a:r>
            <a:endParaRPr lang="el-GR" dirty="0"/>
          </a:p>
        </p:txBody>
      </p:sp>
      <p:sp>
        <p:nvSpPr>
          <p:cNvPr id="3" name="Θέση περιεχομένου 2"/>
          <p:cNvSpPr>
            <a:spLocks noGrp="1"/>
          </p:cNvSpPr>
          <p:nvPr>
            <p:ph idx="1"/>
          </p:nvPr>
        </p:nvSpPr>
        <p:spPr/>
        <p:txBody>
          <a:bodyPr>
            <a:normAutofit fontScale="85000" lnSpcReduction="10000"/>
          </a:bodyPr>
          <a:lstStyle/>
          <a:p>
            <a:pPr>
              <a:spcAft>
                <a:spcPct val="30000"/>
              </a:spcAft>
              <a:buFontTx/>
              <a:buChar char="•"/>
            </a:pPr>
            <a:r>
              <a:rPr lang="el-GR" altLang="el-GR" sz="2800" dirty="0"/>
              <a:t>Στα μαθηματικά ένα πρόβλημα λύνεται κάνοντας πράξεις. </a:t>
            </a:r>
          </a:p>
          <a:p>
            <a:pPr>
              <a:spcAft>
                <a:spcPct val="30000"/>
              </a:spcAft>
              <a:buFontTx/>
              <a:buChar char="•"/>
            </a:pPr>
            <a:r>
              <a:rPr lang="el-GR" altLang="el-GR" sz="2800" dirty="0"/>
              <a:t>Οι ερωτήσεις που τίθενται δεν έχουν προφανή σχέση με την καθημερινή πραγματικότητα ακόμη κι αν εμφανίζονται έτσι. </a:t>
            </a:r>
          </a:p>
          <a:p>
            <a:pPr>
              <a:spcAft>
                <a:spcPct val="30000"/>
              </a:spcAft>
              <a:buFontTx/>
              <a:buChar char="•"/>
            </a:pPr>
            <a:r>
              <a:rPr lang="el-GR" altLang="el-GR" sz="2800" dirty="0"/>
              <a:t>Ένα πρόβλημα έχει μία και μόνη απάντηση.</a:t>
            </a:r>
            <a:endParaRPr lang="fr-FR" altLang="el-GR" sz="2800" dirty="0"/>
          </a:p>
          <a:p>
            <a:pPr>
              <a:spcAft>
                <a:spcPct val="30000"/>
              </a:spcAft>
              <a:buFontTx/>
              <a:buChar char="•"/>
            </a:pPr>
            <a:r>
              <a:rPr lang="el-GR" altLang="el-GR" sz="2800" dirty="0"/>
              <a:t>Για να βρεθεί αυτή η απάντηση πρέπει να χρησιμοποιηθούν όλα τα δεδομένα του προβλήματος.</a:t>
            </a:r>
          </a:p>
          <a:p>
            <a:pPr>
              <a:spcAft>
                <a:spcPct val="30000"/>
              </a:spcAft>
              <a:buFontTx/>
              <a:buChar char="•"/>
            </a:pPr>
            <a:r>
              <a:rPr lang="el-GR" altLang="el-GR" sz="2800" dirty="0"/>
              <a:t>Δεν είναι απαραίτητη καμιά άλλη ένδειξη.</a:t>
            </a:r>
          </a:p>
          <a:p>
            <a:pPr>
              <a:spcAft>
                <a:spcPct val="30000"/>
              </a:spcAft>
              <a:buFontTx/>
              <a:buChar char="•"/>
            </a:pPr>
            <a:r>
              <a:rPr lang="el-GR" altLang="el-GR" sz="2800" dirty="0"/>
              <a:t>Η λύση θα βρεθεί στις διδαγμένες γνώσεις.</a:t>
            </a:r>
            <a:endParaRPr lang="el-GR" sz="2800" dirty="0"/>
          </a:p>
        </p:txBody>
      </p:sp>
    </p:spTree>
    <p:extLst>
      <p:ext uri="{BB962C8B-B14F-4D97-AF65-F5344CB8AC3E}">
        <p14:creationId xmlns:p14="http://schemas.microsoft.com/office/powerpoint/2010/main" val="42283845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Ρήξη του διδακτικού </a:t>
            </a:r>
            <a:r>
              <a:rPr lang="el-GR" dirty="0" smtClean="0"/>
              <a:t>συμβολαίου</a:t>
            </a:r>
            <a:r>
              <a:rPr lang="en-US" dirty="0" smtClean="0"/>
              <a:t> (1/3)</a:t>
            </a:r>
            <a:r>
              <a:rPr lang="el-GR" dirty="0" smtClean="0"/>
              <a:t> </a:t>
            </a:r>
            <a:endParaRPr lang="el-GR" dirty="0"/>
          </a:p>
        </p:txBody>
      </p:sp>
      <p:sp>
        <p:nvSpPr>
          <p:cNvPr id="5" name="Θέση περιεχομένου 4"/>
          <p:cNvSpPr>
            <a:spLocks noGrp="1"/>
          </p:cNvSpPr>
          <p:nvPr>
            <p:ph idx="1"/>
          </p:nvPr>
        </p:nvSpPr>
        <p:spPr/>
        <p:txBody>
          <a:bodyPr>
            <a:noAutofit/>
          </a:bodyPr>
          <a:lstStyle/>
          <a:p>
            <a:pPr>
              <a:spcBef>
                <a:spcPct val="0"/>
              </a:spcBef>
              <a:spcAft>
                <a:spcPct val="80000"/>
              </a:spcAft>
              <a:buFontTx/>
              <a:buChar char="•"/>
            </a:pPr>
            <a:r>
              <a:rPr lang="el-GR" altLang="el-GR" sz="2400" dirty="0"/>
              <a:t>Το διδακτικό συμβόλαιο εκδηλώνεται όταν παραβιαστεί (ρήξη του συμβολαίου).</a:t>
            </a:r>
          </a:p>
          <a:p>
            <a:pPr>
              <a:spcBef>
                <a:spcPct val="0"/>
              </a:spcBef>
              <a:spcAft>
                <a:spcPct val="80000"/>
              </a:spcAft>
              <a:buFontTx/>
              <a:buChar char="•"/>
            </a:pPr>
            <a:r>
              <a:rPr lang="el-GR" altLang="el-GR" sz="2400" dirty="0"/>
              <a:t>Μεγάλο μέρος των δυσκολιών των μαθητών εξηγείται από το γεγονός ότι το συμβόλαιο δεν έχει τεθεί σωστά ή δεν έχει κατανοηθεί. </a:t>
            </a:r>
          </a:p>
          <a:p>
            <a:pPr>
              <a:spcBef>
                <a:spcPct val="0"/>
              </a:spcBef>
              <a:spcAft>
                <a:spcPct val="80000"/>
              </a:spcAft>
              <a:buFontTx/>
              <a:buChar char="•"/>
            </a:pPr>
            <a:r>
              <a:rPr lang="el-GR" altLang="el-GR" sz="2400" dirty="0"/>
              <a:t>Στη διαδικασία της μάθησης περιλαμβάνονται  ρήξεις του διδακτικού συμβολαίου.</a:t>
            </a:r>
          </a:p>
        </p:txBody>
      </p:sp>
    </p:spTree>
    <p:extLst>
      <p:ext uri="{BB962C8B-B14F-4D97-AF65-F5344CB8AC3E}">
        <p14:creationId xmlns:p14="http://schemas.microsoft.com/office/powerpoint/2010/main" val="1406382126"/>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1595</TotalTime>
  <Words>2117</Words>
  <Application>Microsoft Office PowerPoint</Application>
  <PresentationFormat>Προβολή στην οθόνη (4:3)</PresentationFormat>
  <Paragraphs>227</Paragraphs>
  <Slides>33</Slides>
  <Notes>33</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33</vt:i4>
      </vt:variant>
    </vt:vector>
  </HeadingPairs>
  <TitlesOfParts>
    <vt:vector size="38" baseType="lpstr">
      <vt:lpstr>ＭＳ Ｐゴシック</vt:lpstr>
      <vt:lpstr>Arial</vt:lpstr>
      <vt:lpstr>Calibri</vt:lpstr>
      <vt:lpstr>Wingdings</vt:lpstr>
      <vt:lpstr>Θέμα του Office</vt:lpstr>
      <vt:lpstr>ΔΙΔΑΚΤΙΚΗ ΜΑΘΗΜΑΤΙΚΩΝ I </vt:lpstr>
      <vt:lpstr>ΔΙΔΑΚΤΙΚΗ ΜΑΘΗΜΑΤΙΚΩΝ I </vt:lpstr>
      <vt:lpstr>Επισκόπηση του μαθήματος</vt:lpstr>
      <vt:lpstr>Η έννοια του διδακτικού συμβολαίου (1/2)</vt:lpstr>
      <vt:lpstr>Η έννοια του διδακτικού συμβολαίου (2/2)</vt:lpstr>
      <vt:lpstr>Το διδακτικό συμβόλαιο συνδέεται με τη στρατηγική διδασκαλίας και τη γνώση </vt:lpstr>
      <vt:lpstr>Παράδειγμα </vt:lpstr>
      <vt:lpstr>Κανόνες του συμβολαίου</vt:lpstr>
      <vt:lpstr>Ρήξη του διδακτικού συμβολαίου (1/3) </vt:lpstr>
      <vt:lpstr>Ρήξη του διδακτικού συμβολαίου (2/3) </vt:lpstr>
      <vt:lpstr>Ρήξη του διδακτικού συμβολαίου (3/3) </vt:lpstr>
      <vt:lpstr>Ενδεικτικοί τύποι διδακτικών συμβολαίων (1/2) </vt:lpstr>
      <vt:lpstr>Ενδεικτικοί τύποι διδακτικών συμβολαίων (2/2) </vt:lpstr>
      <vt:lpstr>Παραδείγματα από την έρευνα (1/2)</vt:lpstr>
      <vt:lpstr>Παραδείγματα από την έρευνα (2/2)</vt:lpstr>
      <vt:lpstr>Έρευνα για τα νοήματα της διαίρεσης στα σχολικά βιβλία (1/2)</vt:lpstr>
      <vt:lpstr>Έρευνα για τα νοήματα της διαίρεσης στα σχολικά βιβλία (2/2)</vt:lpstr>
      <vt:lpstr>Κατηγοριοποίηση των προβλημάτων διαίρεσης (1/4)</vt:lpstr>
      <vt:lpstr>Κατηγοριοποίηση των προβλημάτων διαίρεσης (2/4)</vt:lpstr>
      <vt:lpstr>Κατηγοριοποίηση των προβλημάτων διαίρεσης (3/4)</vt:lpstr>
      <vt:lpstr>Κατηγοριοποίηση των προβλημάτων διαίρεσης (4/4)</vt:lpstr>
      <vt:lpstr>Το διδακτικό συμβόλαιο του σχολικού βιβλίου</vt:lpstr>
      <vt:lpstr>Επιδράσεις του διδακτικού συμβολαίου (1/5)</vt:lpstr>
      <vt:lpstr>Επιδράσεις του διδακτικού συμβολαίου (2/5) </vt:lpstr>
      <vt:lpstr>Επιδράσεις του διδακτικού συμβολαίου (3/5)</vt:lpstr>
      <vt:lpstr>Επιδράσεις του διδακτικού συμβολαίου (4/5)</vt:lpstr>
      <vt:lpstr>Επιδράσεις του διδακτικού συμβολαίου (5/5) </vt:lpstr>
      <vt:lpstr>Τέλος Ενότητας</vt:lpstr>
      <vt:lpstr>Χρηματοδότηση</vt:lpstr>
      <vt:lpstr>Σημειώματα</vt:lpstr>
      <vt:lpstr>Σημείωμα Αναφοράς</vt:lpstr>
      <vt:lpstr>Σημείωμα Αδειοδότησης</vt:lpstr>
      <vt:lpstr>Διατήρηση Σημειωμάτων</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Aggeliki Zoupa</cp:lastModifiedBy>
  <cp:revision>184</cp:revision>
  <dcterms:created xsi:type="dcterms:W3CDTF">2012-09-06T09:03:05Z</dcterms:created>
  <dcterms:modified xsi:type="dcterms:W3CDTF">2015-07-05T12:55:51Z</dcterms:modified>
</cp:coreProperties>
</file>