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9"/>
  </p:notesMasterIdLst>
  <p:sldIdLst>
    <p:sldId id="331" r:id="rId3"/>
    <p:sldId id="371" r:id="rId4"/>
    <p:sldId id="372" r:id="rId5"/>
    <p:sldId id="373" r:id="rId6"/>
    <p:sldId id="374" r:id="rId7"/>
    <p:sldId id="375" r:id="rId8"/>
    <p:sldId id="376" r:id="rId9"/>
    <p:sldId id="378" r:id="rId10"/>
    <p:sldId id="377" r:id="rId11"/>
    <p:sldId id="290" r:id="rId12"/>
    <p:sldId id="295" r:id="rId13"/>
    <p:sldId id="299" r:id="rId14"/>
    <p:sldId id="332" r:id="rId15"/>
    <p:sldId id="333" r:id="rId16"/>
    <p:sldId id="334" r:id="rId17"/>
    <p:sldId id="293" r:id="rId18"/>
  </p:sldIdLst>
  <p:sldSz cx="9144000" cy="6858000" type="screen4x3"/>
  <p:notesSz cx="6858000" cy="9144000"/>
  <p:custDataLst>
    <p:tags r:id="rId2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71"/>
            <p14:sldId id="372"/>
            <p14:sldId id="373"/>
            <p14:sldId id="374"/>
            <p14:sldId id="375"/>
            <p14:sldId id="376"/>
            <p14:sldId id="378"/>
            <p14:sldId id="377"/>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1" d="100"/>
          <a:sy n="71" d="100"/>
        </p:scale>
        <p:origin x="-7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13</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14</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Η Υλικότητα του Βιβλίου</a:t>
            </a: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hyperlink" Target="%5b1%5d%20http:/creativecommons.org/licenses/by-nc-sa/4.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3.2:</a:t>
            </a:r>
            <a:r>
              <a:rPr lang="en-US" sz="2800" dirty="0">
                <a:solidFill>
                  <a:srgbClr val="5075BC"/>
                </a:solidFill>
                <a:latin typeface="+mj-lt"/>
                <a:ea typeface="+mj-ea"/>
                <a:cs typeface="+mj-cs"/>
              </a:rPr>
              <a:t> </a:t>
            </a:r>
            <a:r>
              <a:rPr lang="el-GR" sz="2800" dirty="0" smtClean="0"/>
              <a:t>Υλικότητα Βιβλίου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2016. Αικατερίνη</a:t>
            </a:r>
            <a:r>
              <a:rPr lang="en-US" sz="2000" dirty="0"/>
              <a:t> </a:t>
            </a:r>
            <a:r>
              <a:rPr lang="el-GR" sz="2000" dirty="0" err="1"/>
              <a:t>Φρονιμάκη</a:t>
            </a:r>
            <a:r>
              <a:rPr lang="el-GR" sz="2000" dirty="0"/>
              <a:t>,</a:t>
            </a:r>
            <a:r>
              <a:rPr lang="en-GB" sz="2000" dirty="0" smtClean="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Υλικότητα Βιβλίου. </a:t>
            </a:r>
            <a:r>
              <a:rPr lang="el-GR" sz="2000" dirty="0"/>
              <a:t>Ένα ψαράκι μια </a:t>
            </a:r>
            <a:r>
              <a:rPr lang="el-GR" sz="2000" dirty="0" smtClean="0"/>
              <a:t>φορά». Έκδοση: 1.0. Αθήνα 2016. Διαθέσιμο από τη δικτυακή διεύθυνση: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pPr marL="0" indent="0">
              <a:buNone/>
            </a:pPr>
            <a:r>
              <a:rPr lang="el-GR" sz="2000" dirty="0" smtClean="0"/>
              <a:t>Εικόνα 1: Εξώφυλλο του βιβλίου «Ένα </a:t>
            </a:r>
            <a:r>
              <a:rPr lang="el-GR" sz="2000" dirty="0"/>
              <a:t>ψαράκι μια φορά</a:t>
            </a:r>
            <a:r>
              <a:rPr lang="el-GR" sz="2000" dirty="0" smtClean="0"/>
              <a:t>…» </a:t>
            </a:r>
            <a:r>
              <a:rPr lang="el-GR" sz="2000" dirty="0"/>
              <a:t>/ κείμενο &amp; εικονογράφηση : </a:t>
            </a:r>
            <a:r>
              <a:rPr lang="el-GR" sz="2000" dirty="0" err="1"/>
              <a:t>Κηθ</a:t>
            </a:r>
            <a:r>
              <a:rPr lang="el-GR" sz="2000" dirty="0"/>
              <a:t> </a:t>
            </a:r>
            <a:r>
              <a:rPr lang="el-GR" sz="2000" dirty="0" err="1"/>
              <a:t>Φώκνερ</a:t>
            </a:r>
            <a:r>
              <a:rPr lang="el-GR" sz="2000" dirty="0"/>
              <a:t> &amp; </a:t>
            </a:r>
            <a:r>
              <a:rPr lang="el-GR" sz="2000" dirty="0" err="1"/>
              <a:t>Τζόναθαν</a:t>
            </a:r>
            <a:r>
              <a:rPr lang="el-GR" sz="2000" dirty="0"/>
              <a:t> </a:t>
            </a:r>
            <a:r>
              <a:rPr lang="el-GR" sz="2000" dirty="0" err="1"/>
              <a:t>Λαμπέρτ</a:t>
            </a:r>
            <a:r>
              <a:rPr lang="el-GR" sz="2000" dirty="0"/>
              <a:t> – Αθήνα , Μίνωας 1994</a:t>
            </a:r>
          </a:p>
          <a:p>
            <a:pPr marL="0" indent="0">
              <a:buNone/>
            </a:pPr>
            <a:endParaRPr lang="en-US" sz="2000" dirty="0" smtClean="0"/>
          </a:p>
          <a:p>
            <a:pPr marL="0" indent="0">
              <a:buNone/>
            </a:pPr>
            <a:endParaRPr lang="el-GR" sz="2000" dirty="0"/>
          </a:p>
          <a:p>
            <a:pPr marL="0" indent="0">
              <a:buNone/>
            </a:pP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a:xfrm>
            <a:off x="457200" y="1600200"/>
            <a:ext cx="4690864" cy="4525963"/>
          </a:xfrm>
        </p:spPr>
        <p:txBody>
          <a:bodyPr>
            <a:noAutofit/>
          </a:bodyPr>
          <a:lstStyle/>
          <a:p>
            <a:pPr marL="0" indent="0">
              <a:buNone/>
            </a:pPr>
            <a:r>
              <a:rPr lang="el-GR" sz="2400" b="1" dirty="0"/>
              <a:t>Διδακτική </a:t>
            </a:r>
            <a:r>
              <a:rPr lang="el-GR" sz="2400" b="1" dirty="0" smtClean="0"/>
              <a:t>πρακτική</a:t>
            </a:r>
            <a:r>
              <a:rPr lang="en-GB" sz="2400" dirty="0" smtClean="0"/>
              <a:t>:</a:t>
            </a:r>
          </a:p>
          <a:p>
            <a:pPr marL="0" indent="0">
              <a:spcBef>
                <a:spcPts val="0"/>
              </a:spcBef>
              <a:buNone/>
            </a:pPr>
            <a:r>
              <a:rPr lang="el-GR" sz="2400" dirty="0" smtClean="0"/>
              <a:t>Αικατερίνη</a:t>
            </a:r>
            <a:r>
              <a:rPr lang="en-US" sz="2400" dirty="0" smtClean="0"/>
              <a:t> </a:t>
            </a:r>
            <a:r>
              <a:rPr lang="el-GR" sz="2400" dirty="0" err="1" smtClean="0"/>
              <a:t>Φρονιμάκη</a:t>
            </a:r>
            <a:r>
              <a:rPr lang="en-GB" sz="2400" dirty="0" smtClean="0"/>
              <a:t>.</a:t>
            </a:r>
            <a:endParaRPr lang="el-GR" sz="2400" dirty="0" smtClean="0"/>
          </a:p>
          <a:p>
            <a:pPr marL="0" indent="0">
              <a:spcBef>
                <a:spcPts val="1200"/>
              </a:spcBef>
              <a:spcAft>
                <a:spcPts val="600"/>
              </a:spcAft>
              <a:buNone/>
            </a:pPr>
            <a:r>
              <a:rPr lang="el-GR" sz="2400" b="1" dirty="0" smtClean="0"/>
              <a:t>Βιβλίο</a:t>
            </a:r>
            <a:r>
              <a:rPr lang="el-GR" sz="2400" i="1" dirty="0" smtClean="0"/>
              <a:t>: </a:t>
            </a:r>
            <a:r>
              <a:rPr lang="el-GR" sz="2400" b="1" dirty="0" smtClean="0"/>
              <a:t>Ένα </a:t>
            </a:r>
            <a:r>
              <a:rPr lang="el-GR" sz="2400" b="1" dirty="0"/>
              <a:t>ψαράκι μια φορά</a:t>
            </a:r>
            <a:r>
              <a:rPr lang="el-GR" sz="2400" b="1" dirty="0" smtClean="0"/>
              <a:t>…</a:t>
            </a:r>
            <a:r>
              <a:rPr lang="el-GR" sz="2400" dirty="0" smtClean="0"/>
              <a:t> </a:t>
            </a:r>
            <a:r>
              <a:rPr lang="el-GR" sz="2400" dirty="0"/>
              <a:t>/ κείμενο &amp; εικονογράφηση : </a:t>
            </a:r>
            <a:r>
              <a:rPr lang="el-GR" sz="2400" dirty="0" err="1"/>
              <a:t>Κηθ</a:t>
            </a:r>
            <a:r>
              <a:rPr lang="el-GR" sz="2400" dirty="0"/>
              <a:t> </a:t>
            </a:r>
            <a:r>
              <a:rPr lang="el-GR" sz="2400" dirty="0" err="1"/>
              <a:t>Φώκνερ</a:t>
            </a:r>
            <a:r>
              <a:rPr lang="el-GR" sz="2400" dirty="0"/>
              <a:t> &amp; </a:t>
            </a:r>
            <a:r>
              <a:rPr lang="el-GR" sz="2400" dirty="0" err="1"/>
              <a:t>Τζόναθαν</a:t>
            </a:r>
            <a:r>
              <a:rPr lang="el-GR" sz="2400" dirty="0"/>
              <a:t> </a:t>
            </a:r>
            <a:r>
              <a:rPr lang="el-GR" sz="2400" dirty="0" err="1"/>
              <a:t>Λαμπέρτ</a:t>
            </a:r>
            <a:r>
              <a:rPr lang="el-GR" sz="2400" dirty="0"/>
              <a:t> – Αθήνα , Μίνωας 1994</a:t>
            </a:r>
          </a:p>
          <a:p>
            <a:pPr marL="0" indent="0">
              <a:spcBef>
                <a:spcPts val="1200"/>
              </a:spcBef>
              <a:spcAft>
                <a:spcPts val="600"/>
              </a:spcAft>
              <a:buNone/>
            </a:pPr>
            <a:r>
              <a:rPr lang="el-GR" sz="2400" b="1" dirty="0" smtClean="0"/>
              <a:t>Θέμα: </a:t>
            </a:r>
            <a:r>
              <a:rPr lang="el-GR" sz="2400" dirty="0"/>
              <a:t>Εξοικείωση των παιδιών με τις αναδιπλούμενες εικόνες και τον ιδιαίτερο στόχο που εξυπηρετούν, δηλαδή τη σταδιακή αύξηση του μεγέθους του κεντρικού ήρωα) .</a:t>
            </a:r>
          </a:p>
          <a:p>
            <a:pPr marL="0" indent="0">
              <a:spcBef>
                <a:spcPts val="1200"/>
              </a:spcBef>
              <a:spcAft>
                <a:spcPts val="600"/>
              </a:spcAft>
              <a:buNone/>
            </a:pPr>
            <a:endParaRPr lang="en-GB" sz="2400" dirty="0"/>
          </a:p>
        </p:txBody>
      </p:sp>
      <p:pic>
        <p:nvPicPr>
          <p:cNvPr id="8" name="Picture 2" descr="Εξώφυλλο"/>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64088" y="1772816"/>
            <a:ext cx="3384376"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40352" y="5342706"/>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spTree>
    <p:custDataLst>
      <p:tags r:id="rId1"/>
    </p:custDataLst>
    <p:extLst>
      <p:ext uri="{BB962C8B-B14F-4D97-AF65-F5344CB8AC3E}">
        <p14:creationId xmlns:p14="http://schemas.microsoft.com/office/powerpoint/2010/main" val="1235594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1"/>
                </a:solidFill>
              </a:rPr>
              <a:t>Λίγα λόγια για το </a:t>
            </a:r>
            <a:r>
              <a:rPr lang="el-GR" dirty="0" smtClean="0">
                <a:solidFill>
                  <a:schemeClr val="accent1"/>
                </a:solidFill>
              </a:rPr>
              <a:t>βιβλίο</a:t>
            </a:r>
            <a:endParaRPr lang="el-GR" dirty="0"/>
          </a:p>
        </p:txBody>
      </p:sp>
      <p:sp>
        <p:nvSpPr>
          <p:cNvPr id="5" name="Content Placeholder 4"/>
          <p:cNvSpPr>
            <a:spLocks noGrp="1"/>
          </p:cNvSpPr>
          <p:nvPr>
            <p:ph idx="1"/>
          </p:nvPr>
        </p:nvSpPr>
        <p:spPr/>
        <p:txBody>
          <a:bodyPr>
            <a:noAutofit/>
          </a:bodyPr>
          <a:lstStyle/>
          <a:p>
            <a:pPr marL="0" indent="0">
              <a:buNone/>
            </a:pPr>
            <a:r>
              <a:rPr lang="el-GR" sz="3000" dirty="0"/>
              <a:t>«Τι συμβαίνει όταν ένα αγόρι πιάνει με την απόχη του ένα μικρό ψαράκι, που τελικά μεγαλώνει μέρα με τη μέρα;». Αυτή είναι η υπόθεση του ιδιαίτερου αυτού βιβλίου, που καταφέρνει να κερδίσει τους μικρούς αναγνώστες μέσα από τις αναδιπλούμενες εικόνες του. Έτσι δίνει στον εκπαιδευτικό την ευκαιρία να μιλήσει  στην τάξη για το πώς η αφήγηση επηρεάζει την υλικότητα του βιβλίου και αντίστροφα.</a:t>
            </a:r>
          </a:p>
          <a:p>
            <a:endParaRPr lang="el-GR" sz="3000" dirty="0"/>
          </a:p>
        </p:txBody>
      </p:sp>
    </p:spTree>
    <p:extLst>
      <p:ext uri="{BB962C8B-B14F-4D97-AF65-F5344CB8AC3E}">
        <p14:creationId xmlns:p14="http://schemas.microsoft.com/office/powerpoint/2010/main" val="3616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1"/>
                </a:solidFill>
              </a:rPr>
              <a:t>Ανάγνωση του βιβλίου </a:t>
            </a:r>
            <a:endParaRPr lang="el-GR" dirty="0"/>
          </a:p>
        </p:txBody>
      </p:sp>
      <p:sp>
        <p:nvSpPr>
          <p:cNvPr id="4" name="Content Placeholder 3"/>
          <p:cNvSpPr>
            <a:spLocks noGrp="1"/>
          </p:cNvSpPr>
          <p:nvPr>
            <p:ph sz="half" idx="1"/>
          </p:nvPr>
        </p:nvSpPr>
        <p:spPr/>
        <p:txBody>
          <a:bodyPr/>
          <a:lstStyle/>
          <a:p>
            <a:pPr marL="0" indent="0">
              <a:buNone/>
            </a:pPr>
            <a:r>
              <a:rPr lang="el-GR" dirty="0"/>
              <a:t>Διαβάσαμε το βιβλίο. Πολλές φορές ζητήθηκε από τα παιδιά να ξεδιπλώσουν εκείνα τις εικόνες.</a:t>
            </a:r>
          </a:p>
          <a:p>
            <a:endParaRPr lang="el-GR" dirty="0"/>
          </a:p>
        </p:txBody>
      </p:sp>
      <p:pic>
        <p:nvPicPr>
          <p:cNvPr id="6" name="Picture 2" descr="Η νηπιαγωγός διαβάζει το βιβλίο."/>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716016" y="1700808"/>
            <a:ext cx="3785723" cy="4289182"/>
          </a:xfrm>
          <a:prstGeom prst="rect">
            <a:avLst/>
          </a:prstGeom>
        </p:spPr>
      </p:pic>
    </p:spTree>
    <p:extLst>
      <p:ext uri="{BB962C8B-B14F-4D97-AF65-F5344CB8AC3E}">
        <p14:creationId xmlns:p14="http://schemas.microsoft.com/office/powerpoint/2010/main" val="276597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1"/>
                </a:solidFill>
              </a:rPr>
              <a:t>Συζήτηση</a:t>
            </a:r>
            <a:endParaRPr lang="el-GR" dirty="0"/>
          </a:p>
        </p:txBody>
      </p:sp>
      <p:sp>
        <p:nvSpPr>
          <p:cNvPr id="3" name="Content Placeholder 2"/>
          <p:cNvSpPr>
            <a:spLocks noGrp="1"/>
          </p:cNvSpPr>
          <p:nvPr>
            <p:ph sz="half" idx="1"/>
          </p:nvPr>
        </p:nvSpPr>
        <p:spPr>
          <a:xfrm>
            <a:off x="457200" y="1600200"/>
            <a:ext cx="4330824" cy="4525963"/>
          </a:xfrm>
        </p:spPr>
        <p:txBody>
          <a:bodyPr>
            <a:noAutofit/>
          </a:bodyPr>
          <a:lstStyle/>
          <a:p>
            <a:pPr marL="0" indent="0">
              <a:buNone/>
            </a:pPr>
            <a:r>
              <a:rPr lang="el-GR" dirty="0"/>
              <a:t>Τα παιδιά ρωτήθηκαν για ποιο λόγο χρησιμοποιούνται οι αναδιπλούμενες </a:t>
            </a:r>
            <a:r>
              <a:rPr lang="el-GR" dirty="0" smtClean="0"/>
              <a:t>εικόνες:     </a:t>
            </a:r>
            <a:endParaRPr lang="el-GR" dirty="0"/>
          </a:p>
          <a:p>
            <a:pPr>
              <a:buFont typeface="Calibri" panose="020F0502020204030204" pitchFamily="34" charset="0"/>
              <a:buChar char="−"/>
            </a:pPr>
            <a:r>
              <a:rPr lang="el-GR" dirty="0" smtClean="0"/>
              <a:t>Επειδή </a:t>
            </a:r>
            <a:r>
              <a:rPr lang="el-GR" dirty="0"/>
              <a:t>δεν χωράει </a:t>
            </a:r>
            <a:r>
              <a:rPr lang="el-GR" dirty="0" smtClean="0"/>
              <a:t>στη σελίδα.</a:t>
            </a:r>
            <a:endParaRPr lang="el-GR" dirty="0"/>
          </a:p>
          <a:p>
            <a:pPr>
              <a:buFont typeface="Calibri" panose="020F0502020204030204" pitchFamily="34" charset="0"/>
              <a:buChar char="−"/>
            </a:pPr>
            <a:r>
              <a:rPr lang="el-GR" dirty="0" smtClean="0"/>
              <a:t>Επειδή </a:t>
            </a:r>
            <a:r>
              <a:rPr lang="el-GR" dirty="0"/>
              <a:t>είναι πολύ μεγάλο </a:t>
            </a:r>
            <a:r>
              <a:rPr lang="el-GR" dirty="0" smtClean="0"/>
              <a:t>ψάρι.</a:t>
            </a:r>
            <a:endParaRPr lang="el-GR" dirty="0"/>
          </a:p>
          <a:p>
            <a:pPr>
              <a:buFont typeface="Calibri" panose="020F0502020204030204" pitchFamily="34" charset="0"/>
              <a:buChar char="−"/>
            </a:pPr>
            <a:r>
              <a:rPr lang="el-GR" dirty="0" smtClean="0"/>
              <a:t>Επειδή </a:t>
            </a:r>
            <a:r>
              <a:rPr lang="el-GR" dirty="0"/>
              <a:t>είναι ολόκληρη </a:t>
            </a:r>
            <a:r>
              <a:rPr lang="el-GR" dirty="0" smtClean="0"/>
              <a:t>φάλαινα.</a:t>
            </a:r>
            <a:endParaRPr lang="el-GR" dirty="0"/>
          </a:p>
          <a:p>
            <a:endParaRPr lang="el-GR" dirty="0"/>
          </a:p>
        </p:txBody>
      </p:sp>
      <p:pic>
        <p:nvPicPr>
          <p:cNvPr id="5" name="Content Placeholder 4" descr="Η νηπιαγωγός διαβάζει το βιβλίο."/>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5029200" y="1700808"/>
            <a:ext cx="3320405" cy="3384376"/>
          </a:xfrm>
          <a:prstGeom prst="rect">
            <a:avLst/>
          </a:prstGeom>
        </p:spPr>
      </p:pic>
    </p:spTree>
    <p:extLst>
      <p:ext uri="{BB962C8B-B14F-4D97-AF65-F5344CB8AC3E}">
        <p14:creationId xmlns:p14="http://schemas.microsoft.com/office/powerpoint/2010/main" val="340967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chemeClr val="accent1"/>
                </a:solidFill>
              </a:rPr>
              <a:t>Δημιουργία και άλλων αναδιπλούμενων εικόνων (</a:t>
            </a:r>
            <a:r>
              <a:rPr lang="el-GR" dirty="0" smtClean="0">
                <a:solidFill>
                  <a:schemeClr val="accent1"/>
                </a:solidFill>
              </a:rPr>
              <a:t>1/4)</a:t>
            </a:r>
            <a:endParaRPr lang="el-GR" dirty="0"/>
          </a:p>
        </p:txBody>
      </p:sp>
      <p:sp>
        <p:nvSpPr>
          <p:cNvPr id="3" name="Content Placeholder 2"/>
          <p:cNvSpPr>
            <a:spLocks noGrp="1"/>
          </p:cNvSpPr>
          <p:nvPr>
            <p:ph sz="half" idx="1"/>
          </p:nvPr>
        </p:nvSpPr>
        <p:spPr/>
        <p:txBody>
          <a:bodyPr>
            <a:normAutofit/>
          </a:bodyPr>
          <a:lstStyle/>
          <a:p>
            <a:pPr marL="0" indent="0">
              <a:buNone/>
            </a:pPr>
            <a:r>
              <a:rPr lang="el-GR" dirty="0"/>
              <a:t>Σκεφτήκαμε τι άλλο θα μεγάλωνε τόσο πολύ ώστε να μην χωρά στη σελίδα ενός βιβλίου.  </a:t>
            </a:r>
            <a:endParaRPr lang="el-GR" dirty="0" smtClean="0"/>
          </a:p>
          <a:p>
            <a:pPr marL="0" indent="0">
              <a:buNone/>
            </a:pPr>
            <a:r>
              <a:rPr lang="el-GR" dirty="0" smtClean="0"/>
              <a:t>Οι </a:t>
            </a:r>
            <a:r>
              <a:rPr lang="el-GR" dirty="0"/>
              <a:t>απαντήσεις των παιδιών </a:t>
            </a:r>
            <a:r>
              <a:rPr lang="el-GR" dirty="0" smtClean="0"/>
              <a:t>ήταν: </a:t>
            </a:r>
            <a:endParaRPr lang="el-GR" dirty="0"/>
          </a:p>
          <a:p>
            <a:pPr marL="0" indent="0">
              <a:buNone/>
            </a:pPr>
            <a:endParaRPr lang="el-GR" dirty="0"/>
          </a:p>
        </p:txBody>
      </p:sp>
      <p:sp>
        <p:nvSpPr>
          <p:cNvPr id="4" name="Content Placeholder 3"/>
          <p:cNvSpPr>
            <a:spLocks noGrp="1"/>
          </p:cNvSpPr>
          <p:nvPr>
            <p:ph sz="half" idx="2"/>
          </p:nvPr>
        </p:nvSpPr>
        <p:spPr/>
        <p:txBody>
          <a:bodyPr>
            <a:normAutofit/>
          </a:bodyPr>
          <a:lstStyle/>
          <a:p>
            <a:pPr algn="just">
              <a:buFont typeface="Calibri" panose="020F0502020204030204" pitchFamily="34" charset="0"/>
              <a:buChar char="−"/>
            </a:pPr>
            <a:r>
              <a:rPr lang="el-GR" dirty="0"/>
              <a:t>μια </a:t>
            </a:r>
            <a:r>
              <a:rPr lang="el-GR" dirty="0" smtClean="0"/>
              <a:t>γατούλα,</a:t>
            </a:r>
            <a:endParaRPr lang="el-GR" dirty="0"/>
          </a:p>
          <a:p>
            <a:pPr algn="just">
              <a:buFont typeface="Calibri" panose="020F0502020204030204" pitchFamily="34" charset="0"/>
              <a:buChar char="−"/>
            </a:pPr>
            <a:r>
              <a:rPr lang="el-GR" dirty="0" smtClean="0"/>
              <a:t>ένα </a:t>
            </a:r>
            <a:r>
              <a:rPr lang="el-GR" dirty="0"/>
              <a:t>παιδάκι που έγινε </a:t>
            </a:r>
            <a:r>
              <a:rPr lang="el-GR" dirty="0" smtClean="0"/>
              <a:t>άνθρωπος,</a:t>
            </a:r>
            <a:endParaRPr lang="el-GR" dirty="0"/>
          </a:p>
          <a:p>
            <a:pPr algn="just">
              <a:buFont typeface="Calibri" panose="020F0502020204030204" pitchFamily="34" charset="0"/>
              <a:buChar char="−"/>
            </a:pPr>
            <a:r>
              <a:rPr lang="el-GR" dirty="0" smtClean="0"/>
              <a:t>ένα λουλούδι,</a:t>
            </a:r>
            <a:endParaRPr lang="el-GR" dirty="0"/>
          </a:p>
          <a:p>
            <a:pPr algn="just">
              <a:buFont typeface="Calibri" panose="020F0502020204030204" pitchFamily="34" charset="0"/>
              <a:buChar char="−"/>
            </a:pPr>
            <a:r>
              <a:rPr lang="el-GR" dirty="0" smtClean="0"/>
              <a:t>ένα δέντρο,</a:t>
            </a:r>
            <a:endParaRPr lang="el-GR" dirty="0"/>
          </a:p>
          <a:p>
            <a:pPr algn="just">
              <a:buFont typeface="Calibri" panose="020F0502020204030204" pitchFamily="34" charset="0"/>
              <a:buChar char="−"/>
            </a:pPr>
            <a:r>
              <a:rPr lang="el-GR" dirty="0" smtClean="0"/>
              <a:t>ένας αετός,</a:t>
            </a:r>
            <a:endParaRPr lang="el-GR" dirty="0"/>
          </a:p>
          <a:p>
            <a:pPr algn="just">
              <a:buFont typeface="Calibri" panose="020F0502020204030204" pitchFamily="34" charset="0"/>
              <a:buChar char="−"/>
            </a:pPr>
            <a:r>
              <a:rPr lang="el-GR" dirty="0" smtClean="0"/>
              <a:t>ένα δελφίνι.</a:t>
            </a:r>
            <a:endParaRPr lang="el-GR" dirty="0"/>
          </a:p>
          <a:p>
            <a:pPr>
              <a:buFont typeface="Calibri" panose="020F0502020204030204" pitchFamily="34" charset="0"/>
              <a:buChar char="−"/>
            </a:pPr>
            <a:endParaRPr lang="el-GR" dirty="0"/>
          </a:p>
        </p:txBody>
      </p:sp>
    </p:spTree>
    <p:extLst>
      <p:ext uri="{BB962C8B-B14F-4D97-AF65-F5344CB8AC3E}">
        <p14:creationId xmlns:p14="http://schemas.microsoft.com/office/powerpoint/2010/main" val="273767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chemeClr val="accent1"/>
                </a:solidFill>
              </a:rPr>
              <a:t>Δημιουργία και άλλων αναδιπλούμενων εικόνων (</a:t>
            </a:r>
            <a:r>
              <a:rPr lang="el-GR" dirty="0" smtClean="0">
                <a:solidFill>
                  <a:schemeClr val="accent1"/>
                </a:solidFill>
              </a:rPr>
              <a:t>2/4)</a:t>
            </a:r>
            <a:endParaRPr lang="el-GR" dirty="0"/>
          </a:p>
        </p:txBody>
      </p:sp>
      <p:sp>
        <p:nvSpPr>
          <p:cNvPr id="3" name="Content Placeholder 2"/>
          <p:cNvSpPr>
            <a:spLocks noGrp="1"/>
          </p:cNvSpPr>
          <p:nvPr>
            <p:ph sz="half" idx="1"/>
          </p:nvPr>
        </p:nvSpPr>
        <p:spPr/>
        <p:txBody>
          <a:bodyPr/>
          <a:lstStyle/>
          <a:p>
            <a:pPr marL="0" indent="0">
              <a:buNone/>
            </a:pPr>
            <a:r>
              <a:rPr lang="el-GR" dirty="0"/>
              <a:t>Διπλώσαμε στα δύο χαρτιά μεσαίου μεγέθους. Ζωγραφίσαμε το μικρό αντικείμενο  στη διπλωμένη μεριά του χαρτιού ενώ το μεγάλο όταν αυτό ξεδιπλώνεται.</a:t>
            </a:r>
          </a:p>
        </p:txBody>
      </p:sp>
      <p:pic>
        <p:nvPicPr>
          <p:cNvPr id="1026" name="Picture 2" descr="τα παιδιά ζωγραφίζουν"/>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844824"/>
            <a:ext cx="4035902" cy="267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21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chemeClr val="accent1"/>
                </a:solidFill>
              </a:rPr>
              <a:t>Δημιουργία και άλλων αναδιπλούμενων εικόνων (</a:t>
            </a:r>
            <a:r>
              <a:rPr lang="el-GR" dirty="0" smtClean="0">
                <a:solidFill>
                  <a:schemeClr val="accent1"/>
                </a:solidFill>
              </a:rPr>
              <a:t>3/4)</a:t>
            </a:r>
            <a:endParaRPr lang="el-GR" dirty="0"/>
          </a:p>
        </p:txBody>
      </p:sp>
      <p:pic>
        <p:nvPicPr>
          <p:cNvPr id="5" name="Content Placeholder 4" descr="αναδιπλούμενες εικόνες"/>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a:stretch/>
        </p:blipFill>
        <p:spPr>
          <a:xfrm>
            <a:off x="702446" y="1600200"/>
            <a:ext cx="3548107" cy="4525963"/>
          </a:xfrm>
          <a:prstGeom prst="rect">
            <a:avLst/>
          </a:prstGeom>
        </p:spPr>
      </p:pic>
      <p:pic>
        <p:nvPicPr>
          <p:cNvPr id="6" name="Content Placeholder 5" descr="αναδιπλούμενες εικόνες"/>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4854827" y="1600200"/>
            <a:ext cx="3625345" cy="4525963"/>
          </a:xfrm>
          <a:prstGeom prst="rect">
            <a:avLst/>
          </a:prstGeom>
        </p:spPr>
      </p:pic>
    </p:spTree>
    <p:extLst>
      <p:ext uri="{BB962C8B-B14F-4D97-AF65-F5344CB8AC3E}">
        <p14:creationId xmlns:p14="http://schemas.microsoft.com/office/powerpoint/2010/main" val="377698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chemeClr val="accent1"/>
                </a:solidFill>
              </a:rPr>
              <a:t>Δημιουργία και άλλων αναδιπλούμενων εικόνων </a:t>
            </a:r>
            <a:r>
              <a:rPr lang="el-GR" dirty="0" smtClean="0">
                <a:solidFill>
                  <a:schemeClr val="accent1"/>
                </a:solidFill>
              </a:rPr>
              <a:t>(4/4</a:t>
            </a:r>
            <a:r>
              <a:rPr lang="el-GR" dirty="0">
                <a:solidFill>
                  <a:schemeClr val="accent1"/>
                </a:solidFill>
              </a:rPr>
              <a:t>)</a:t>
            </a:r>
            <a:endParaRPr lang="el-GR" dirty="0"/>
          </a:p>
        </p:txBody>
      </p:sp>
      <p:sp>
        <p:nvSpPr>
          <p:cNvPr id="3" name="Content Placeholder 2"/>
          <p:cNvSpPr>
            <a:spLocks noGrp="1"/>
          </p:cNvSpPr>
          <p:nvPr>
            <p:ph sz="half" idx="1"/>
          </p:nvPr>
        </p:nvSpPr>
        <p:spPr>
          <a:xfrm>
            <a:off x="457200" y="1600200"/>
            <a:ext cx="4186808" cy="4525963"/>
          </a:xfrm>
        </p:spPr>
        <p:txBody>
          <a:bodyPr>
            <a:normAutofit/>
          </a:bodyPr>
          <a:lstStyle/>
          <a:p>
            <a:pPr marL="0" indent="0">
              <a:buNone/>
            </a:pPr>
            <a:r>
              <a:rPr lang="el-GR" dirty="0"/>
              <a:t>Αφού τελείωσαν με </a:t>
            </a:r>
            <a:r>
              <a:rPr lang="el-GR" dirty="0" smtClean="0"/>
              <a:t>τη </a:t>
            </a:r>
            <a:r>
              <a:rPr lang="el-GR" dirty="0"/>
              <a:t>ζωγραφική, δημιούργησαν ένα ομαδικό εξώφυλλο, στο οποίο  έδωσαν τον τίτλο «Το βιβλίο που μεγαλώνει». Δύο παιδιά ανέλαβαν να γράψουν τον τίτλο και να διακοσμήσουν το εξώφυλλο.</a:t>
            </a:r>
          </a:p>
        </p:txBody>
      </p:sp>
      <p:pic>
        <p:nvPicPr>
          <p:cNvPr id="7" name="Picture 3" descr="Το βιβλίο που μεγαλώνει"/>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860032" y="1700809"/>
            <a:ext cx="3805524" cy="2432280"/>
          </a:xfrm>
          <a:prstGeom prst="rect">
            <a:avLst/>
          </a:prstGeom>
        </p:spPr>
      </p:pic>
    </p:spTree>
    <p:extLst>
      <p:ext uri="{BB962C8B-B14F-4D97-AF65-F5344CB8AC3E}">
        <p14:creationId xmlns:p14="http://schemas.microsoft.com/office/powerpoint/2010/main" val="2090212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3/12/2016 12:55:36 π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8,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97AA9A3-71F0-4978-AD62-BA006172BC2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2747</TotalTime>
  <Words>662</Words>
  <Application>Microsoft Office PowerPoint</Application>
  <PresentationFormat>On-screen Show (4:3)</PresentationFormat>
  <Paragraphs>72</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Ανάγνωση του βιβλίου </vt:lpstr>
      <vt:lpstr>Συζήτηση</vt:lpstr>
      <vt:lpstr>Δημιουργία και άλλων αναδιπλούμενων εικόνων (1/4)</vt:lpstr>
      <vt:lpstr>Δημιουργία και άλλων αναδιπλούμενων εικόνων (2/4)</vt:lpstr>
      <vt:lpstr>Δημιουργία και άλλων αναδιπλούμενων εικόνων (3/4)</vt:lpstr>
      <vt:lpstr>Δημιουργία και άλλων αναδιπλούμενων εικόνων (4/4)</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Ένα ψαράκι μια φορά</dc:title>
  <dc:subject>Το Εικονογραφημένο Βιβλίο στην Προσχολική Εκπαίδευση</dc:subject>
  <dc:creator>Αγγελική Γιαννικοπούλου</dc:creator>
  <cp:lastModifiedBy>takis81 mark</cp:lastModifiedBy>
  <cp:revision>292</cp:revision>
  <dcterms:created xsi:type="dcterms:W3CDTF">2012-09-06T09:03:05Z</dcterms:created>
  <dcterms:modified xsi:type="dcterms:W3CDTF">2016-12-12T23:02:30Z</dcterms:modified>
  <cp:category>Υλικότητα Βιβλίου</cp:category>
</cp:coreProperties>
</file>