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3"/>
  </p:notesMasterIdLst>
  <p:sldIdLst>
    <p:sldId id="331" r:id="rId3"/>
    <p:sldId id="359" r:id="rId4"/>
    <p:sldId id="360" r:id="rId5"/>
    <p:sldId id="361" r:id="rId6"/>
    <p:sldId id="362" r:id="rId7"/>
    <p:sldId id="363" r:id="rId8"/>
    <p:sldId id="364" r:id="rId9"/>
    <p:sldId id="366" r:id="rId10"/>
    <p:sldId id="365" r:id="rId11"/>
    <p:sldId id="367" r:id="rId12"/>
    <p:sldId id="368" r:id="rId13"/>
    <p:sldId id="369" r:id="rId14"/>
    <p:sldId id="370" r:id="rId15"/>
    <p:sldId id="290" r:id="rId16"/>
    <p:sldId id="295" r:id="rId17"/>
    <p:sldId id="299" r:id="rId18"/>
    <p:sldId id="332" r:id="rId19"/>
    <p:sldId id="333" r:id="rId20"/>
    <p:sldId id="334" r:id="rId21"/>
    <p:sldId id="293" r:id="rId22"/>
  </p:sldIdLst>
  <p:sldSz cx="9144000" cy="6858000" type="screen4x3"/>
  <p:notesSz cx="6858000" cy="9144000"/>
  <p:custDataLst>
    <p:tags r:id="rId2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31"/>
            <p14:sldId id="359"/>
            <p14:sldId id="360"/>
            <p14:sldId id="361"/>
            <p14:sldId id="362"/>
            <p14:sldId id="363"/>
            <p14:sldId id="364"/>
            <p14:sldId id="366"/>
            <p14:sldId id="365"/>
            <p14:sldId id="367"/>
            <p14:sldId id="368"/>
            <p14:sldId id="369"/>
            <p14:sldId id="370"/>
            <p14:sldId id="290"/>
            <p14:sldId id="295"/>
            <p14:sldId id="299"/>
            <p14:sldId id="332"/>
            <p14:sldId id="333"/>
            <p14:sldId id="334"/>
          </p14:sldIdLst>
        </p14:section>
        <p14:section name="Untitled Section" id="{0F1CB131-A6BD-43D0-B8D4-1F27CEF7A05E}">
          <p14:sldIdLst>
            <p14:sldId id="29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71" d="100"/>
          <a:sy n="71" d="100"/>
        </p:scale>
        <p:origin x="-139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13/12/2016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a:p>
        </p:txBody>
      </p:sp>
    </p:spTree>
    <p:extLst>
      <p:ext uri="{BB962C8B-B14F-4D97-AF65-F5344CB8AC3E}">
        <p14:creationId xmlns:p14="http://schemas.microsoft.com/office/powerpoint/2010/main" val="290119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17</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18</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19</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Η Υλικότητα του Βιβλίου</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Υλικότητα του Βιβλίου</a:t>
            </a:r>
          </a:p>
        </p:txBody>
      </p:sp>
      <p:pic>
        <p:nvPicPr>
          <p:cNvPr id="6" name="Picture 5"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Υλικότητα του Βιβλίου</a:t>
            </a:r>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Aft>
                <a:spcPts val="0"/>
              </a:spcAft>
              <a:defRPr/>
            </a:pPr>
            <a:r>
              <a:rPr lang="el-GR" sz="1000" kern="1200" dirty="0" smtClean="0">
                <a:solidFill>
                  <a:srgbClr val="5075BC"/>
                </a:solidFill>
                <a:latin typeface="+mn-lt"/>
                <a:ea typeface="+mn-ea"/>
                <a:cs typeface="+mn-cs"/>
              </a:rPr>
              <a:t>Η Υλικότητα του Βιβλίου</a:t>
            </a:r>
          </a:p>
        </p:txBody>
      </p:sp>
      <p:pic>
        <p:nvPicPr>
          <p:cNvPr id="9" name="Picture 8"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Υλικότητα του Βιβλίου</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Η Υλικότητα του Βιβλίου</a:t>
            </a:r>
            <a:endParaRPr lang="en-US" sz="1000" dirty="0">
              <a:solidFill>
                <a:srgbClr val="5075BC"/>
              </a:solidFill>
              <a:ea typeface="ＭＳ Ｐゴシック" pitchFamily="34" charset="-128"/>
              <a:cs typeface="+mn-cs"/>
            </a:endParaRPr>
          </a:p>
        </p:txBody>
      </p:sp>
      <p:pic>
        <p:nvPicPr>
          <p:cNvPr id="8" name="Picture 7"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Η Υλικότητα του Βιβλίου</a:t>
            </a:r>
            <a:endParaRPr lang="en-US" sz="1000" dirty="0">
              <a:solidFill>
                <a:srgbClr val="5075BC"/>
              </a:solidFill>
              <a:ea typeface="ＭＳ Ｐゴシック" pitchFamily="34" charset="-128"/>
              <a:cs typeface="+mn-cs"/>
            </a:endParaRPr>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3.png"/><Relationship Id="rId4" Type="http://schemas.openxmlformats.org/officeDocument/2006/relationships/hyperlink" Target="%5b1%5d%20http:/creativecommons.org/licenses/by-nc-sa/4.0/"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hyperlink" Target="http://shop.tate.org.uk/childrens-books/the-great-journey/invt/1691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3.2:</a:t>
            </a:r>
            <a:r>
              <a:rPr lang="en-US" sz="2800" dirty="0">
                <a:solidFill>
                  <a:srgbClr val="5075BC"/>
                </a:solidFill>
                <a:latin typeface="+mj-lt"/>
                <a:ea typeface="+mj-ea"/>
                <a:cs typeface="+mj-cs"/>
              </a:rPr>
              <a:t> </a:t>
            </a:r>
            <a:r>
              <a:rPr lang="el-GR" sz="2800" dirty="0" smtClean="0"/>
              <a:t>Υλικότητα Βιβλίου</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1254528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1F497D">
                    <a:lumMod val="60000"/>
                    <a:lumOff val="40000"/>
                  </a:srgbClr>
                </a:solidFill>
              </a:rPr>
              <a:t>Το μυστήριο και η λύση του </a:t>
            </a:r>
            <a:r>
              <a:rPr lang="el-GR" dirty="0" smtClean="0">
                <a:solidFill>
                  <a:srgbClr val="1F497D">
                    <a:lumMod val="60000"/>
                    <a:lumOff val="40000"/>
                  </a:srgbClr>
                </a:solidFill>
              </a:rPr>
              <a:t>(2/3</a:t>
            </a:r>
            <a:r>
              <a:rPr lang="el-GR" dirty="0">
                <a:solidFill>
                  <a:srgbClr val="1F497D">
                    <a:lumMod val="60000"/>
                    <a:lumOff val="40000"/>
                  </a:srgbClr>
                </a:solidFill>
              </a:rPr>
              <a:t>)</a:t>
            </a:r>
            <a:endParaRPr lang="el-GR" dirty="0"/>
          </a:p>
        </p:txBody>
      </p:sp>
      <p:sp>
        <p:nvSpPr>
          <p:cNvPr id="3" name="Content Placeholder 2"/>
          <p:cNvSpPr>
            <a:spLocks noGrp="1"/>
          </p:cNvSpPr>
          <p:nvPr>
            <p:ph sz="half" idx="1"/>
          </p:nvPr>
        </p:nvSpPr>
        <p:spPr/>
        <p:txBody>
          <a:bodyPr>
            <a:noAutofit/>
          </a:bodyPr>
          <a:lstStyle/>
          <a:p>
            <a:pPr marL="0" indent="0">
              <a:buNone/>
            </a:pPr>
            <a:r>
              <a:rPr lang="el-GR" dirty="0"/>
              <a:t>Αποφασίσαμε, λοιπόν, να το ανακαλύψουμε τοποθετώντας ένα κομμάτι κόκκινο σελοφάν πάνω σε διάφορες ζωγραφιές και εικόνες. Τα παιδιά πειραματίστηκαν αρκετά. </a:t>
            </a:r>
          </a:p>
        </p:txBody>
      </p:sp>
      <p:pic>
        <p:nvPicPr>
          <p:cNvPr id="5123" name="Picture 3" descr="πριν και μετά το σελοφαν"/>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4008" y="1772816"/>
            <a:ext cx="4038600" cy="3344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7473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a:solidFill>
                  <a:srgbClr val="1F497D">
                    <a:lumMod val="60000"/>
                    <a:lumOff val="40000"/>
                  </a:srgbClr>
                </a:solidFill>
              </a:rPr>
              <a:t>Το μυστήριο και η λύση του </a:t>
            </a:r>
            <a:r>
              <a:rPr lang="el-GR" dirty="0" smtClean="0">
                <a:solidFill>
                  <a:srgbClr val="1F497D">
                    <a:lumMod val="60000"/>
                    <a:lumOff val="40000"/>
                  </a:srgbClr>
                </a:solidFill>
              </a:rPr>
              <a:t>(3/3</a:t>
            </a:r>
            <a:r>
              <a:rPr lang="el-GR" dirty="0">
                <a:solidFill>
                  <a:srgbClr val="1F497D">
                    <a:lumMod val="60000"/>
                    <a:lumOff val="40000"/>
                  </a:srgbClr>
                </a:solidFill>
              </a:rPr>
              <a:t>)</a:t>
            </a:r>
            <a:endParaRPr lang="el-GR" dirty="0"/>
          </a:p>
        </p:txBody>
      </p:sp>
      <p:sp>
        <p:nvSpPr>
          <p:cNvPr id="3" name="Content Placeholder 2"/>
          <p:cNvSpPr>
            <a:spLocks noGrp="1"/>
          </p:cNvSpPr>
          <p:nvPr>
            <p:ph sz="half" idx="1"/>
          </p:nvPr>
        </p:nvSpPr>
        <p:spPr/>
        <p:txBody>
          <a:bodyPr/>
          <a:lstStyle/>
          <a:p>
            <a:pPr marL="0" indent="0">
              <a:buNone/>
            </a:pPr>
            <a:r>
              <a:rPr lang="el-GR" dirty="0"/>
              <a:t>Και με τη βοήθεια κυρίως αυτής της ζωγραφιάς (το κορίτσι που γίνεται αγόρι) </a:t>
            </a:r>
            <a:r>
              <a:rPr lang="el-GR" dirty="0" smtClean="0"/>
              <a:t>κατάλαβαν: </a:t>
            </a:r>
            <a:r>
              <a:rPr lang="el-GR" dirty="0"/>
              <a:t>Το κόκκινο χαρτί εξαφανίζει </a:t>
            </a:r>
            <a:r>
              <a:rPr lang="el-GR" dirty="0" err="1"/>
              <a:t>ό,τι</a:t>
            </a:r>
            <a:r>
              <a:rPr lang="el-GR" dirty="0"/>
              <a:t> έχει ζωγραφιστεί σε ανοιχτές αποχρώσεις του κόκκινου, ροζ ή πορτοκαλί. </a:t>
            </a:r>
          </a:p>
          <a:p>
            <a:endParaRPr lang="el-GR" dirty="0"/>
          </a:p>
        </p:txBody>
      </p:sp>
      <p:pic>
        <p:nvPicPr>
          <p:cNvPr id="4100" name="Picture 4" descr="πριν και μετά το σελοφαν"/>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4008" y="1772816"/>
            <a:ext cx="4038600" cy="3344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7855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solidFill>
                  <a:srgbClr val="1F497D">
                    <a:lumMod val="60000"/>
                    <a:lumOff val="40000"/>
                  </a:srgbClr>
                </a:solidFill>
              </a:rPr>
              <a:t>Οι μαγικές εικόνες των </a:t>
            </a:r>
            <a:r>
              <a:rPr lang="el-GR" dirty="0" smtClean="0">
                <a:solidFill>
                  <a:srgbClr val="1F497D">
                    <a:lumMod val="60000"/>
                    <a:lumOff val="40000"/>
                  </a:srgbClr>
                </a:solidFill>
              </a:rPr>
              <a:t>παιδιών (1/2)</a:t>
            </a:r>
            <a:endParaRPr lang="el-GR" dirty="0"/>
          </a:p>
        </p:txBody>
      </p:sp>
      <p:sp>
        <p:nvSpPr>
          <p:cNvPr id="3" name="Content Placeholder 2"/>
          <p:cNvSpPr>
            <a:spLocks noGrp="1"/>
          </p:cNvSpPr>
          <p:nvPr>
            <p:ph sz="half" idx="1"/>
          </p:nvPr>
        </p:nvSpPr>
        <p:spPr/>
        <p:txBody>
          <a:bodyPr/>
          <a:lstStyle/>
          <a:p>
            <a:pPr marL="0" indent="0">
              <a:buNone/>
            </a:pPr>
            <a:r>
              <a:rPr lang="el-GR" dirty="0"/>
              <a:t>Τώρα που λύθηκαν τα μάγια τα παιδιά μπορούν να φτιάξουν τις δικές τους ζωγραφιές και να εξαφανίσουν </a:t>
            </a:r>
            <a:r>
              <a:rPr lang="el-GR" dirty="0" err="1"/>
              <a:t>ό,τι</a:t>
            </a:r>
            <a:r>
              <a:rPr lang="el-GR" dirty="0"/>
              <a:t> θέλουν. </a:t>
            </a:r>
          </a:p>
          <a:p>
            <a:endParaRPr lang="el-GR" dirty="0"/>
          </a:p>
        </p:txBody>
      </p:sp>
      <p:pic>
        <p:nvPicPr>
          <p:cNvPr id="7" name="Picture 4" descr="Μαγική εικόνα"/>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a:stretch/>
        </p:blipFill>
        <p:spPr>
          <a:xfrm>
            <a:off x="4648162" y="1772816"/>
            <a:ext cx="3986663" cy="3600400"/>
          </a:xfrm>
          <a:prstGeom prst="rect">
            <a:avLst/>
          </a:prstGeom>
        </p:spPr>
      </p:pic>
    </p:spTree>
    <p:extLst>
      <p:ext uri="{BB962C8B-B14F-4D97-AF65-F5344CB8AC3E}">
        <p14:creationId xmlns:p14="http://schemas.microsoft.com/office/powerpoint/2010/main" val="3276799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solidFill>
                  <a:srgbClr val="1F497D">
                    <a:lumMod val="60000"/>
                    <a:lumOff val="40000"/>
                  </a:srgbClr>
                </a:solidFill>
              </a:rPr>
              <a:t>Οι μαγικές εικόνες των παιδιών </a:t>
            </a:r>
            <a:r>
              <a:rPr lang="el-GR" dirty="0" smtClean="0">
                <a:solidFill>
                  <a:srgbClr val="1F497D">
                    <a:lumMod val="60000"/>
                    <a:lumOff val="40000"/>
                  </a:srgbClr>
                </a:solidFill>
              </a:rPr>
              <a:t>(2/2</a:t>
            </a:r>
            <a:r>
              <a:rPr lang="el-GR" dirty="0">
                <a:solidFill>
                  <a:srgbClr val="1F497D">
                    <a:lumMod val="60000"/>
                    <a:lumOff val="40000"/>
                  </a:srgbClr>
                </a:solidFill>
              </a:rPr>
              <a:t>)</a:t>
            </a:r>
            <a:endParaRPr lang="el-GR" dirty="0"/>
          </a:p>
        </p:txBody>
      </p:sp>
      <p:sp>
        <p:nvSpPr>
          <p:cNvPr id="3" name="Content Placeholder 2"/>
          <p:cNvSpPr>
            <a:spLocks noGrp="1"/>
          </p:cNvSpPr>
          <p:nvPr>
            <p:ph sz="half" idx="1"/>
          </p:nvPr>
        </p:nvSpPr>
        <p:spPr/>
        <p:txBody>
          <a:bodyPr/>
          <a:lstStyle/>
          <a:p>
            <a:pPr marL="0" indent="0">
              <a:buNone/>
            </a:pPr>
            <a:r>
              <a:rPr lang="el-GR" dirty="0"/>
              <a:t>Π.χ. Η Σοφία χάνει τους γάτους της, καθώς εξαφανίζονται αμέσως μόλις το κόκκινο σελοφάν τοποθετηθεί πάνω στη ζωγραφιά. Και τους ξαναβρίσκει κάθε φορά που εκείνο αφαιρείται. </a:t>
            </a:r>
          </a:p>
          <a:p>
            <a:endParaRPr lang="el-GR" dirty="0"/>
          </a:p>
        </p:txBody>
      </p:sp>
      <p:pic>
        <p:nvPicPr>
          <p:cNvPr id="5" name="Content Placeholder 3" descr="Μαγική εικόνα"/>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a:stretch/>
        </p:blipFill>
        <p:spPr>
          <a:xfrm>
            <a:off x="4644008" y="1772816"/>
            <a:ext cx="4038600" cy="2645727"/>
          </a:xfrm>
          <a:prstGeom prst="rect">
            <a:avLst/>
          </a:prstGeom>
        </p:spPr>
      </p:pic>
    </p:spTree>
    <p:extLst>
      <p:ext uri="{BB962C8B-B14F-4D97-AF65-F5344CB8AC3E}">
        <p14:creationId xmlns:p14="http://schemas.microsoft.com/office/powerpoint/2010/main" val="2413259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smtClean="0"/>
              <a:t>Αγγελική </a:t>
            </a:r>
            <a:r>
              <a:rPr lang="el-GR" sz="2000" dirty="0" err="1" smtClean="0"/>
              <a:t>Γιαννικοπούλου</a:t>
            </a:r>
            <a:r>
              <a:rPr lang="el-GR" sz="2000" smtClean="0"/>
              <a:t> 2016. </a:t>
            </a:r>
            <a:r>
              <a:rPr lang="el-GR" sz="2000" dirty="0"/>
              <a:t>Θεοφανώ </a:t>
            </a:r>
            <a:r>
              <a:rPr lang="el-GR" sz="2000" dirty="0" err="1"/>
              <a:t>Λαουλάκου</a:t>
            </a:r>
            <a:r>
              <a:rPr lang="en-GB" sz="2000" dirty="0" smtClean="0"/>
              <a:t>, </a:t>
            </a:r>
            <a:r>
              <a:rPr lang="el-GR" sz="2000" dirty="0" smtClean="0"/>
              <a:t>Αγγελική </a:t>
            </a:r>
            <a:r>
              <a:rPr lang="el-GR" sz="2000" dirty="0" err="1" smtClean="0"/>
              <a:t>Γιαννικοπούλου</a:t>
            </a:r>
            <a:r>
              <a:rPr lang="el-GR" sz="2000" dirty="0" smtClean="0"/>
              <a:t>. «Το Εικονογραφημένο Βιβλίο στην Προσχολική Εκπαίδευση. Υλικότητα Βιβλίου. </a:t>
            </a:r>
            <a:r>
              <a:rPr lang="el-GR" sz="2000" dirty="0"/>
              <a:t>Τ</a:t>
            </a:r>
            <a:r>
              <a:rPr lang="en-US" sz="2000" dirty="0"/>
              <a:t>he great journey</a:t>
            </a:r>
            <a:r>
              <a:rPr lang="el-GR" sz="2000" dirty="0" smtClean="0"/>
              <a:t>». Έκδοση: 1.0. Αθήνα 2016. Διαθέσιμο από τη δικτυακή διεύθυνση: </a:t>
            </a:r>
            <a:r>
              <a:rPr lang="en-GB" sz="2000" dirty="0" smtClean="0">
                <a:hlinkClick r:id="rId3" tooltip="Ανοιχτό Μάθημα: Το Εικονογραφημένο Βιβλίο στην Προσχολική Εκπαίδευση"/>
              </a:rPr>
              <a:t>http://opencourses.uoa.gr/courses/ECD5/</a:t>
            </a:r>
            <a:r>
              <a:rPr lang="el-GR" sz="2000" dirty="0" smtClean="0"/>
              <a:t>.</a:t>
            </a:r>
          </a:p>
          <a:p>
            <a:pPr fontAlgn="auto">
              <a:spcAft>
                <a:spcPts val="0"/>
              </a:spcAft>
              <a:defRPr/>
            </a:pPr>
            <a:endParaRPr lang="el-GR" sz="2000" dirty="0"/>
          </a:p>
        </p:txBody>
      </p:sp>
    </p:spTree>
    <p:extLst>
      <p:ext uri="{BB962C8B-B14F-4D97-AF65-F5344CB8AC3E}">
        <p14:creationId xmlns:p14="http://schemas.microsoft.com/office/powerpoint/2010/main" val="336415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034042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4101976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2">
                    <a:lumMod val="60000"/>
                    <a:lumOff val="40000"/>
                  </a:schemeClr>
                </a:solidFill>
              </a:rPr>
              <a:t>Διδακτική πρακτική</a:t>
            </a:r>
          </a:p>
        </p:txBody>
      </p:sp>
      <p:sp>
        <p:nvSpPr>
          <p:cNvPr id="3" name="Content Placeholder 2"/>
          <p:cNvSpPr>
            <a:spLocks noGrp="1"/>
          </p:cNvSpPr>
          <p:nvPr>
            <p:ph sz="half" idx="1"/>
          </p:nvPr>
        </p:nvSpPr>
        <p:spPr/>
        <p:txBody>
          <a:bodyPr>
            <a:normAutofit fontScale="92500"/>
          </a:bodyPr>
          <a:lstStyle/>
          <a:p>
            <a:pPr marL="0" indent="0">
              <a:buNone/>
            </a:pPr>
            <a:r>
              <a:rPr lang="el-GR" sz="2400" b="1" dirty="0" smtClean="0"/>
              <a:t>Διδακτική πρακτική</a:t>
            </a:r>
            <a:r>
              <a:rPr lang="en-GB" sz="2400" dirty="0" smtClean="0"/>
              <a:t>:</a:t>
            </a:r>
            <a:r>
              <a:rPr lang="el-GR" sz="2400" dirty="0" smtClean="0"/>
              <a:t> </a:t>
            </a:r>
          </a:p>
          <a:p>
            <a:pPr marL="0" indent="0">
              <a:spcBef>
                <a:spcPts val="0"/>
              </a:spcBef>
              <a:buNone/>
            </a:pPr>
            <a:r>
              <a:rPr lang="el-GR" sz="2400" dirty="0" smtClean="0"/>
              <a:t>Θεοφανώ </a:t>
            </a:r>
            <a:r>
              <a:rPr lang="el-GR" sz="2400" dirty="0" err="1" smtClean="0"/>
              <a:t>Λαουλάκου</a:t>
            </a:r>
            <a:r>
              <a:rPr lang="el-GR" sz="2400" dirty="0" smtClean="0"/>
              <a:t>.</a:t>
            </a:r>
          </a:p>
          <a:p>
            <a:pPr marL="0" indent="0">
              <a:spcBef>
                <a:spcPts val="1200"/>
              </a:spcBef>
              <a:buNone/>
            </a:pPr>
            <a:r>
              <a:rPr lang="el-GR" altLang="en-US" sz="2400" b="1" dirty="0" smtClean="0"/>
              <a:t>Βιβλίο</a:t>
            </a:r>
            <a:r>
              <a:rPr lang="el-GR" altLang="en-US" sz="2400" dirty="0" smtClean="0"/>
              <a:t>:</a:t>
            </a:r>
            <a:r>
              <a:rPr lang="en-US" altLang="en-US" sz="2400" dirty="0"/>
              <a:t> </a:t>
            </a:r>
            <a:r>
              <a:rPr lang="en-US" altLang="en-US" sz="2400" dirty="0" err="1" smtClean="0"/>
              <a:t>Agathe</a:t>
            </a:r>
            <a:r>
              <a:rPr lang="en-US" altLang="en-US" sz="2400" dirty="0" smtClean="0"/>
              <a:t>, </a:t>
            </a:r>
            <a:r>
              <a:rPr lang="en-US" altLang="en-US" sz="2400" dirty="0" err="1" smtClean="0"/>
              <a:t>Demois</a:t>
            </a:r>
            <a:r>
              <a:rPr lang="en-US" altLang="en-US" sz="2400" dirty="0" smtClean="0"/>
              <a:t>  – Vincent, </a:t>
            </a:r>
            <a:r>
              <a:rPr lang="en-US" altLang="en-US" sz="2400" dirty="0" err="1" smtClean="0"/>
              <a:t>Godeau</a:t>
            </a:r>
            <a:r>
              <a:rPr lang="el-GR" sz="2400" dirty="0" smtClean="0"/>
              <a:t>. </a:t>
            </a:r>
            <a:r>
              <a:rPr lang="el-GR" sz="2400" b="1" dirty="0" smtClean="0"/>
              <a:t>Τ</a:t>
            </a:r>
            <a:r>
              <a:rPr lang="en-US" sz="2400" b="1" dirty="0" smtClean="0"/>
              <a:t>he great journey</a:t>
            </a:r>
            <a:r>
              <a:rPr lang="el-GR" sz="2400" dirty="0" smtClean="0"/>
              <a:t>/</a:t>
            </a:r>
            <a:r>
              <a:rPr lang="en-US" sz="2400" dirty="0" smtClean="0"/>
              <a:t> </a:t>
            </a:r>
            <a:r>
              <a:rPr lang="el-GR" sz="2400" dirty="0" smtClean="0"/>
              <a:t>1η </a:t>
            </a:r>
            <a:r>
              <a:rPr lang="el-GR" sz="2400" dirty="0" err="1" smtClean="0"/>
              <a:t>έκδ</a:t>
            </a:r>
            <a:r>
              <a:rPr lang="el-GR" sz="2400" dirty="0" smtClean="0"/>
              <a:t>. στα Αγγλικά - </a:t>
            </a:r>
            <a:r>
              <a:rPr lang="en-US" sz="2400" dirty="0" smtClean="0"/>
              <a:t>London</a:t>
            </a:r>
            <a:r>
              <a:rPr lang="el-GR" sz="2400" dirty="0" smtClean="0"/>
              <a:t>: Εκδόσεις </a:t>
            </a:r>
            <a:r>
              <a:rPr lang="en-US" sz="2400" dirty="0" smtClean="0"/>
              <a:t>Tate Publishing</a:t>
            </a:r>
            <a:r>
              <a:rPr lang="el-GR" sz="2400" dirty="0" smtClean="0"/>
              <a:t>, 20</a:t>
            </a:r>
            <a:r>
              <a:rPr lang="en-US" sz="2400" dirty="0" smtClean="0"/>
              <a:t>15</a:t>
            </a:r>
            <a:r>
              <a:rPr lang="el-GR" sz="2400" dirty="0" smtClean="0"/>
              <a:t>.</a:t>
            </a:r>
          </a:p>
          <a:p>
            <a:pPr marL="0" indent="0">
              <a:spcBef>
                <a:spcPts val="1200"/>
              </a:spcBef>
              <a:buNone/>
            </a:pPr>
            <a:r>
              <a:rPr lang="el-GR" sz="2400" b="1" dirty="0" smtClean="0"/>
              <a:t>Θέμα</a:t>
            </a:r>
            <a:r>
              <a:rPr lang="el-GR" sz="2400" dirty="0" smtClean="0"/>
              <a:t>: ‘Μαγικά’ βιβλία με κρυμμένες εικόνες που εμφανίζονται κάτω από ειδικές συνθήκες (με τη βοήθεια ενός ‘φακού’ από κόκκινο σελοφάν)</a:t>
            </a:r>
            <a:endParaRPr lang="el-GR" dirty="0"/>
          </a:p>
        </p:txBody>
      </p:sp>
      <p:pic>
        <p:nvPicPr>
          <p:cNvPr id="6" name="Εικόνα 3" descr="Εξώφυλλο"/>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a:stretch/>
        </p:blipFill>
        <p:spPr>
          <a:xfrm>
            <a:off x="4990395" y="1600200"/>
            <a:ext cx="3354209" cy="4525963"/>
          </a:xfrm>
          <a:prstGeom prst="rect">
            <a:avLst/>
          </a:prstGeom>
        </p:spPr>
      </p:pic>
      <p:sp>
        <p:nvSpPr>
          <p:cNvPr id="7" name="TextBox 6"/>
          <p:cNvSpPr txBox="1"/>
          <p:nvPr/>
        </p:nvSpPr>
        <p:spPr>
          <a:xfrm>
            <a:off x="4459867" y="5589240"/>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17445133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endParaRPr lang="en-US" sz="2000" dirty="0" smtClean="0"/>
          </a:p>
          <a:p>
            <a:pPr marL="0" indent="0">
              <a:buNone/>
            </a:pPr>
            <a:r>
              <a:rPr lang="el-GR" sz="2000" dirty="0" smtClean="0"/>
              <a:t>Εικόνα 1, 2, 3, 4, 5: Εξώφυλλο και ενδεικτικές σελίδες του βιβλίου</a:t>
            </a:r>
            <a:r>
              <a:rPr lang="en-US" sz="2000" dirty="0" smtClean="0"/>
              <a:t> “</a:t>
            </a:r>
            <a:r>
              <a:rPr lang="el-GR" sz="2000" dirty="0" smtClean="0">
                <a:hlinkClick r:id="rId3"/>
              </a:rPr>
              <a:t>Τ</a:t>
            </a:r>
            <a:r>
              <a:rPr lang="en-US" sz="2000" dirty="0">
                <a:hlinkClick r:id="rId3"/>
              </a:rPr>
              <a:t>he great </a:t>
            </a:r>
            <a:r>
              <a:rPr lang="en-US" sz="2000" dirty="0" smtClean="0">
                <a:hlinkClick r:id="rId3"/>
              </a:rPr>
              <a:t>journey</a:t>
            </a:r>
            <a:r>
              <a:rPr lang="en-US" sz="2000" dirty="0" smtClean="0"/>
              <a:t>”, Tate </a:t>
            </a:r>
            <a:r>
              <a:rPr lang="en-US" sz="2000" dirty="0"/>
              <a:t>Publishing, 2015.</a:t>
            </a:r>
          </a:p>
          <a:p>
            <a:pPr marL="0" indent="0">
              <a:buNone/>
            </a:pPr>
            <a:endParaRPr lang="el-GR" sz="2000" dirty="0"/>
          </a:p>
          <a:p>
            <a:pPr marL="0" indent="0">
              <a:buNone/>
            </a:pPr>
            <a:endParaRPr lang="en-GB"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chemeClr val="tx2">
                    <a:lumMod val="60000"/>
                    <a:lumOff val="40000"/>
                  </a:schemeClr>
                </a:solidFill>
              </a:rPr>
              <a:t>Λίγα λόγια για το </a:t>
            </a:r>
            <a:r>
              <a:rPr lang="el-GR" dirty="0" smtClean="0">
                <a:solidFill>
                  <a:schemeClr val="tx2">
                    <a:lumMod val="60000"/>
                    <a:lumOff val="40000"/>
                  </a:schemeClr>
                </a:solidFill>
              </a:rPr>
              <a:t>βιβλίο (1/2)</a:t>
            </a:r>
            <a:endParaRPr lang="el-GR" dirty="0"/>
          </a:p>
        </p:txBody>
      </p:sp>
      <p:sp>
        <p:nvSpPr>
          <p:cNvPr id="3" name="Content Placeholder 2"/>
          <p:cNvSpPr>
            <a:spLocks noGrp="1"/>
          </p:cNvSpPr>
          <p:nvPr>
            <p:ph sz="half" idx="1"/>
          </p:nvPr>
        </p:nvSpPr>
        <p:spPr/>
        <p:txBody>
          <a:bodyPr>
            <a:noAutofit/>
          </a:bodyPr>
          <a:lstStyle/>
          <a:p>
            <a:pPr marL="0" indent="0">
              <a:buNone/>
            </a:pPr>
            <a:r>
              <a:rPr lang="el-GR" sz="2500" dirty="0"/>
              <a:t>Ήρθε η ώρα της αναχώρησης! Κάθε χρόνο πουλιά από όλο τον κόσμο αφήνουν τις φωλιές τους και ταξιδεύουν για να εγκατασταθούν στη ζούγκλα. Είναι η πρώτη φορά που το πουλί με το κόκκινο ράμφος θα κάνει αυτό το απίστευτο ταξίδι και έχει πολύ δρόμο μπροστά του. </a:t>
            </a:r>
          </a:p>
          <a:p>
            <a:endParaRPr lang="el-GR" sz="2500" dirty="0"/>
          </a:p>
        </p:txBody>
      </p:sp>
      <p:pic>
        <p:nvPicPr>
          <p:cNvPr id="5" name="Εικόνα 4" descr="Σελίδες βιβλίου"/>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a:stretch/>
        </p:blipFill>
        <p:spPr>
          <a:xfrm>
            <a:off x="4716016" y="1844824"/>
            <a:ext cx="3852023" cy="3240360"/>
          </a:xfrm>
          <a:prstGeom prst="rect">
            <a:avLst/>
          </a:prstGeom>
        </p:spPr>
      </p:pic>
      <p:sp>
        <p:nvSpPr>
          <p:cNvPr id="6" name="TextBox 5"/>
          <p:cNvSpPr txBox="1"/>
          <p:nvPr/>
        </p:nvSpPr>
        <p:spPr>
          <a:xfrm>
            <a:off x="8028384" y="5229200"/>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Tree>
    <p:custDataLst>
      <p:tags r:id="rId1"/>
    </p:custDataLst>
    <p:extLst>
      <p:ext uri="{BB962C8B-B14F-4D97-AF65-F5344CB8AC3E}">
        <p14:creationId xmlns:p14="http://schemas.microsoft.com/office/powerpoint/2010/main" val="3600417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chemeClr val="tx2">
                    <a:lumMod val="60000"/>
                    <a:lumOff val="40000"/>
                  </a:schemeClr>
                </a:solidFill>
              </a:rPr>
              <a:t>Λίγα λόγια για το βιβλίο </a:t>
            </a:r>
            <a:r>
              <a:rPr lang="el-GR" dirty="0" smtClean="0">
                <a:solidFill>
                  <a:schemeClr val="tx2">
                    <a:lumMod val="60000"/>
                    <a:lumOff val="40000"/>
                  </a:schemeClr>
                </a:solidFill>
              </a:rPr>
              <a:t>(2/2</a:t>
            </a:r>
            <a:r>
              <a:rPr lang="el-GR" dirty="0">
                <a:solidFill>
                  <a:schemeClr val="tx2">
                    <a:lumMod val="60000"/>
                    <a:lumOff val="40000"/>
                  </a:schemeClr>
                </a:solidFill>
              </a:rPr>
              <a:t>)</a:t>
            </a:r>
            <a:endParaRPr lang="el-GR" dirty="0"/>
          </a:p>
        </p:txBody>
      </p:sp>
      <p:sp>
        <p:nvSpPr>
          <p:cNvPr id="3" name="Content Placeholder 2"/>
          <p:cNvSpPr>
            <a:spLocks noGrp="1"/>
          </p:cNvSpPr>
          <p:nvPr>
            <p:ph sz="half" idx="1"/>
          </p:nvPr>
        </p:nvSpPr>
        <p:spPr/>
        <p:txBody>
          <a:bodyPr>
            <a:normAutofit lnSpcReduction="10000"/>
          </a:bodyPr>
          <a:lstStyle/>
          <a:p>
            <a:pPr marL="0" indent="0">
              <a:buNone/>
            </a:pPr>
            <a:r>
              <a:rPr lang="el-GR" dirty="0"/>
              <a:t>Ακολουθώντας το πουλί με το κόκκινο ράμφος στο ταξίδι του για την άλλη άκρη του κόσμου και χρησιμοποιώντας το ‘μαγικό’ φακό που περιέχει το βιβλίο, ανακαλύπτουμε τι κρύβεται στις μονόχρωμες, κόκκινες εικόνες που βλέπουμε. </a:t>
            </a:r>
          </a:p>
          <a:p>
            <a:endParaRPr lang="el-GR" dirty="0"/>
          </a:p>
        </p:txBody>
      </p:sp>
      <p:pic>
        <p:nvPicPr>
          <p:cNvPr id="5" name="Εικόνα 4" descr="Σελίδες βιβλίου"/>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a:stretch/>
        </p:blipFill>
        <p:spPr>
          <a:xfrm>
            <a:off x="4591297" y="1772816"/>
            <a:ext cx="4108824" cy="3456384"/>
          </a:xfrm>
          <a:prstGeom prst="rect">
            <a:avLst/>
          </a:prstGeom>
        </p:spPr>
      </p:pic>
      <p:sp>
        <p:nvSpPr>
          <p:cNvPr id="6" name="TextBox 5"/>
          <p:cNvSpPr txBox="1"/>
          <p:nvPr/>
        </p:nvSpPr>
        <p:spPr>
          <a:xfrm>
            <a:off x="8172400" y="5409220"/>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Tree>
    <p:custDataLst>
      <p:tags r:id="rId1"/>
    </p:custDataLst>
    <p:extLst>
      <p:ext uri="{BB962C8B-B14F-4D97-AF65-F5344CB8AC3E}">
        <p14:creationId xmlns:p14="http://schemas.microsoft.com/office/powerpoint/2010/main" val="2970024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Ανάγνωση του βιβλίου (</a:t>
            </a:r>
            <a:r>
              <a:rPr lang="el-GR" dirty="0" smtClean="0"/>
              <a:t>1/4)</a:t>
            </a:r>
            <a:endParaRPr lang="el-GR" dirty="0"/>
          </a:p>
        </p:txBody>
      </p:sp>
      <p:sp>
        <p:nvSpPr>
          <p:cNvPr id="3" name="Content Placeholder 2"/>
          <p:cNvSpPr>
            <a:spLocks noGrp="1"/>
          </p:cNvSpPr>
          <p:nvPr>
            <p:ph sz="half" idx="1"/>
          </p:nvPr>
        </p:nvSpPr>
        <p:spPr>
          <a:xfrm>
            <a:off x="457200" y="1600200"/>
            <a:ext cx="4690864" cy="4525963"/>
          </a:xfrm>
        </p:spPr>
        <p:txBody>
          <a:bodyPr>
            <a:noAutofit/>
          </a:bodyPr>
          <a:lstStyle/>
          <a:p>
            <a:pPr marL="0" indent="0">
              <a:buNone/>
            </a:pPr>
            <a:r>
              <a:rPr lang="el-GR" dirty="0"/>
              <a:t>«Το Πουλί με το Κόκκινο Ράμφος ξεκίνησε να φύγει  από το </a:t>
            </a:r>
            <a:r>
              <a:rPr lang="el-GR" dirty="0" smtClean="0"/>
              <a:t>δάσος.</a:t>
            </a:r>
          </a:p>
          <a:p>
            <a:pPr marL="0" indent="0">
              <a:buNone/>
            </a:pPr>
            <a:r>
              <a:rPr lang="el-GR" dirty="0" smtClean="0"/>
              <a:t>Δεν </a:t>
            </a:r>
            <a:r>
              <a:rPr lang="el-GR" dirty="0"/>
              <a:t>υπήρχε καθόλου αέρας, παρ’ όλα αυτά τα φύλλα των δέντρων κινούνταν με έναν πολύ ασυνήθιστο τρόπο». </a:t>
            </a:r>
          </a:p>
        </p:txBody>
      </p:sp>
      <p:pic>
        <p:nvPicPr>
          <p:cNvPr id="5" name="Εικόνα 7" descr="Σελίδα βιβλίου"/>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2" t="-695"/>
          <a:stretch/>
        </p:blipFill>
        <p:spPr>
          <a:xfrm>
            <a:off x="5292080" y="1844824"/>
            <a:ext cx="3281199" cy="3854539"/>
          </a:xfrm>
          <a:prstGeom prst="rect">
            <a:avLst/>
          </a:prstGeom>
        </p:spPr>
      </p:pic>
      <p:sp>
        <p:nvSpPr>
          <p:cNvPr id="6" name="TextBox 5"/>
          <p:cNvSpPr txBox="1"/>
          <p:nvPr/>
        </p:nvSpPr>
        <p:spPr>
          <a:xfrm>
            <a:off x="4836537" y="5409220"/>
            <a:ext cx="472173" cy="360040"/>
          </a:xfrm>
          <a:prstGeom prst="rect">
            <a:avLst/>
          </a:prstGeom>
        </p:spPr>
        <p:txBody>
          <a:bodyPr vert="horz" wrap="square" lIns="91440" tIns="45720" rIns="91440" bIns="45720" rtlCol="0" anchor="ctr">
            <a:noAutofit/>
          </a:bodyPr>
          <a:lstStyle/>
          <a:p>
            <a:r>
              <a:rPr lang="el-GR" b="1" dirty="0" smtClean="0">
                <a:latin typeface="+mj-lt"/>
              </a:rPr>
              <a:t>[3]</a:t>
            </a:r>
          </a:p>
        </p:txBody>
      </p:sp>
    </p:spTree>
    <p:custDataLst>
      <p:tags r:id="rId1"/>
    </p:custDataLst>
    <p:extLst>
      <p:ext uri="{BB962C8B-B14F-4D97-AF65-F5344CB8AC3E}">
        <p14:creationId xmlns:p14="http://schemas.microsoft.com/office/powerpoint/2010/main" val="3406129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rgbClr val="1F497D">
                    <a:lumMod val="60000"/>
                    <a:lumOff val="40000"/>
                  </a:srgbClr>
                </a:solidFill>
              </a:rPr>
              <a:t>Ανάγνωση του βιβλίου </a:t>
            </a:r>
            <a:r>
              <a:rPr lang="el-GR" dirty="0" smtClean="0">
                <a:solidFill>
                  <a:srgbClr val="1F497D">
                    <a:lumMod val="60000"/>
                    <a:lumOff val="40000"/>
                  </a:srgbClr>
                </a:solidFill>
              </a:rPr>
              <a:t>(2/4)</a:t>
            </a:r>
            <a:endParaRPr lang="el-GR" dirty="0"/>
          </a:p>
        </p:txBody>
      </p:sp>
      <p:sp>
        <p:nvSpPr>
          <p:cNvPr id="3" name="Content Placeholder 2"/>
          <p:cNvSpPr>
            <a:spLocks noGrp="1"/>
          </p:cNvSpPr>
          <p:nvPr>
            <p:ph sz="half" idx="1"/>
          </p:nvPr>
        </p:nvSpPr>
        <p:spPr>
          <a:xfrm>
            <a:off x="457200" y="1600200"/>
            <a:ext cx="3106688" cy="4525963"/>
          </a:xfrm>
        </p:spPr>
        <p:txBody>
          <a:bodyPr/>
          <a:lstStyle/>
          <a:p>
            <a:pPr marL="0" indent="0">
              <a:buNone/>
            </a:pPr>
            <a:r>
              <a:rPr lang="el-GR" dirty="0"/>
              <a:t>Με τη βοήθεια του ‘μαγικού’ φακού ανακαλύπτουμε τι κρύβεται πίσω από τα φύλλα του δέντρου και τα κάνει να κινούνται…</a:t>
            </a:r>
          </a:p>
          <a:p>
            <a:endParaRPr lang="el-GR" dirty="0"/>
          </a:p>
        </p:txBody>
      </p:sp>
      <p:pic>
        <p:nvPicPr>
          <p:cNvPr id="5" name="Θέση περιεχομένου 3" descr="Σελίδα βιβλίου"/>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779912" y="1772816"/>
            <a:ext cx="4864199" cy="2733062"/>
          </a:xfrm>
          <a:prstGeom prst="rect">
            <a:avLst/>
          </a:prstGeom>
        </p:spPr>
      </p:pic>
      <p:sp>
        <p:nvSpPr>
          <p:cNvPr id="6" name="TextBox 5"/>
          <p:cNvSpPr txBox="1"/>
          <p:nvPr/>
        </p:nvSpPr>
        <p:spPr>
          <a:xfrm>
            <a:off x="8244408" y="4653136"/>
            <a:ext cx="472173" cy="360040"/>
          </a:xfrm>
          <a:prstGeom prst="rect">
            <a:avLst/>
          </a:prstGeom>
        </p:spPr>
        <p:txBody>
          <a:bodyPr vert="horz" wrap="square" lIns="91440" tIns="45720" rIns="91440" bIns="45720" rtlCol="0" anchor="ctr">
            <a:noAutofit/>
          </a:bodyPr>
          <a:lstStyle/>
          <a:p>
            <a:r>
              <a:rPr lang="el-GR" b="1" dirty="0" smtClean="0">
                <a:latin typeface="+mj-lt"/>
              </a:rPr>
              <a:t>[4]</a:t>
            </a:r>
          </a:p>
        </p:txBody>
      </p:sp>
    </p:spTree>
    <p:custDataLst>
      <p:tags r:id="rId1"/>
    </p:custDataLst>
    <p:extLst>
      <p:ext uri="{BB962C8B-B14F-4D97-AF65-F5344CB8AC3E}">
        <p14:creationId xmlns:p14="http://schemas.microsoft.com/office/powerpoint/2010/main" val="1979943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Ανάγνωση </a:t>
            </a:r>
            <a:r>
              <a:rPr lang="el-GR" dirty="0"/>
              <a:t>του βιβλίου </a:t>
            </a:r>
            <a:r>
              <a:rPr lang="el-GR" dirty="0" smtClean="0"/>
              <a:t>(3/4)</a:t>
            </a:r>
            <a:endParaRPr lang="el-GR" dirty="0"/>
          </a:p>
        </p:txBody>
      </p:sp>
      <p:sp>
        <p:nvSpPr>
          <p:cNvPr id="3" name="Content Placeholder 2"/>
          <p:cNvSpPr>
            <a:spLocks noGrp="1"/>
          </p:cNvSpPr>
          <p:nvPr>
            <p:ph sz="half" idx="1"/>
          </p:nvPr>
        </p:nvSpPr>
        <p:spPr>
          <a:xfrm>
            <a:off x="457200" y="1600200"/>
            <a:ext cx="4042792" cy="4525963"/>
          </a:xfrm>
        </p:spPr>
        <p:txBody>
          <a:bodyPr>
            <a:noAutofit/>
          </a:bodyPr>
          <a:lstStyle/>
          <a:p>
            <a:pPr marL="0" indent="0">
              <a:buNone/>
            </a:pPr>
            <a:r>
              <a:rPr lang="el-GR" dirty="0"/>
              <a:t>Στη γωνιά της ανάγνωσης μικρές ομάδες παιδιών διάβαζαν το βιβλίο. Συγχρόνως έπαιζαν παιχνίδια με τις κρυφές εικόνες βάζοντας δοκιμασίες ο ένας στον </a:t>
            </a:r>
            <a:r>
              <a:rPr lang="el-GR" dirty="0" smtClean="0"/>
              <a:t>άλλον</a:t>
            </a:r>
            <a:r>
              <a:rPr lang="el-GR" dirty="0"/>
              <a:t>.</a:t>
            </a:r>
          </a:p>
        </p:txBody>
      </p:sp>
      <p:pic>
        <p:nvPicPr>
          <p:cNvPr id="5" name="Content Placeholder 4" descr="Τα παιδιά με το βιβλίο"/>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a:stretch/>
        </p:blipFill>
        <p:spPr>
          <a:xfrm>
            <a:off x="4644008" y="1772816"/>
            <a:ext cx="4038600" cy="2775363"/>
          </a:xfrm>
          <a:prstGeom prst="rect">
            <a:avLst/>
          </a:prstGeom>
        </p:spPr>
      </p:pic>
    </p:spTree>
    <p:extLst>
      <p:ext uri="{BB962C8B-B14F-4D97-AF65-F5344CB8AC3E}">
        <p14:creationId xmlns:p14="http://schemas.microsoft.com/office/powerpoint/2010/main" val="25304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Ανάγνωση </a:t>
            </a:r>
            <a:r>
              <a:rPr lang="el-GR" dirty="0"/>
              <a:t>του βιβλίου </a:t>
            </a:r>
            <a:r>
              <a:rPr lang="el-GR" dirty="0" smtClean="0"/>
              <a:t>(4/4)</a:t>
            </a:r>
            <a:endParaRPr lang="el-GR" dirty="0"/>
          </a:p>
        </p:txBody>
      </p:sp>
      <p:sp>
        <p:nvSpPr>
          <p:cNvPr id="3" name="Content Placeholder 2"/>
          <p:cNvSpPr>
            <a:spLocks noGrp="1"/>
          </p:cNvSpPr>
          <p:nvPr>
            <p:ph sz="half" idx="1"/>
          </p:nvPr>
        </p:nvSpPr>
        <p:spPr>
          <a:xfrm>
            <a:off x="457200" y="1600200"/>
            <a:ext cx="4042792" cy="4525963"/>
          </a:xfrm>
        </p:spPr>
        <p:txBody>
          <a:bodyPr>
            <a:noAutofit/>
          </a:bodyPr>
          <a:lstStyle/>
          <a:p>
            <a:r>
              <a:rPr lang="el-GR" dirty="0"/>
              <a:t>Π.χ. Βρες τα μυρμήγκια που  κάνουν </a:t>
            </a:r>
            <a:r>
              <a:rPr lang="el-GR" dirty="0" smtClean="0"/>
              <a:t>γυμναστική</a:t>
            </a:r>
            <a:r>
              <a:rPr lang="el-GR" dirty="0"/>
              <a:t>.</a:t>
            </a:r>
          </a:p>
          <a:p>
            <a:r>
              <a:rPr lang="el-GR" dirty="0"/>
              <a:t>Βρες τον πίθηκο που παίζει </a:t>
            </a:r>
            <a:r>
              <a:rPr lang="el-GR" dirty="0" smtClean="0"/>
              <a:t>τσέλο</a:t>
            </a:r>
            <a:r>
              <a:rPr lang="el-GR" dirty="0"/>
              <a:t>.</a:t>
            </a:r>
          </a:p>
          <a:p>
            <a:r>
              <a:rPr lang="el-GR" dirty="0"/>
              <a:t>Πώς κινείται το τρένο; </a:t>
            </a:r>
          </a:p>
        </p:txBody>
      </p:sp>
      <p:pic>
        <p:nvPicPr>
          <p:cNvPr id="5" name="Content Placeholder 4" descr="Τα παιδιά με το βιβλίο"/>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a:stretch/>
        </p:blipFill>
        <p:spPr>
          <a:xfrm>
            <a:off x="4644008" y="1772816"/>
            <a:ext cx="4038600" cy="2775363"/>
          </a:xfrm>
          <a:prstGeom prst="rect">
            <a:avLst/>
          </a:prstGeom>
        </p:spPr>
      </p:pic>
    </p:spTree>
    <p:extLst>
      <p:ext uri="{BB962C8B-B14F-4D97-AF65-F5344CB8AC3E}">
        <p14:creationId xmlns:p14="http://schemas.microsoft.com/office/powerpoint/2010/main" val="2039327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1F497D">
                    <a:lumMod val="60000"/>
                    <a:lumOff val="40000"/>
                  </a:srgbClr>
                </a:solidFill>
              </a:rPr>
              <a:t>Το μυστήριο και η λύση του (</a:t>
            </a:r>
            <a:r>
              <a:rPr lang="el-GR" dirty="0" smtClean="0">
                <a:solidFill>
                  <a:srgbClr val="1F497D">
                    <a:lumMod val="60000"/>
                    <a:lumOff val="40000"/>
                  </a:srgbClr>
                </a:solidFill>
              </a:rPr>
              <a:t>1/3)</a:t>
            </a:r>
            <a:endParaRPr lang="el-GR" dirty="0"/>
          </a:p>
        </p:txBody>
      </p:sp>
      <p:sp>
        <p:nvSpPr>
          <p:cNvPr id="3" name="Content Placeholder 2"/>
          <p:cNvSpPr>
            <a:spLocks noGrp="1"/>
          </p:cNvSpPr>
          <p:nvPr>
            <p:ph sz="half" idx="1"/>
          </p:nvPr>
        </p:nvSpPr>
        <p:spPr>
          <a:xfrm>
            <a:off x="457200" y="1600200"/>
            <a:ext cx="5770984" cy="4525963"/>
          </a:xfrm>
        </p:spPr>
        <p:txBody>
          <a:bodyPr>
            <a:normAutofit/>
          </a:bodyPr>
          <a:lstStyle/>
          <a:p>
            <a:pPr marL="0" indent="0">
              <a:buNone/>
            </a:pPr>
            <a:r>
              <a:rPr lang="el-GR" dirty="0"/>
              <a:t>Αφού είχαμε διαβάσει όλοι το βιβλίο, αναρωτιόμασταν τι συνέβαινε: </a:t>
            </a:r>
            <a:endParaRPr lang="el-GR" dirty="0" smtClean="0"/>
          </a:p>
          <a:p>
            <a:pPr marL="0" indent="0">
              <a:buNone/>
            </a:pPr>
            <a:r>
              <a:rPr lang="el-GR" dirty="0" smtClean="0"/>
              <a:t>Πώς </a:t>
            </a:r>
            <a:r>
              <a:rPr lang="el-GR" dirty="0"/>
              <a:t>κρύβονταν οι εικόνες με το μπλε μελάνι κάτω από αυτές με το κόκκινο, και γιατί με έναν κόκκινο φακό χάνονταν οι εικόνες με το κόκκινο και βλέπαμε πεντακάθαρα τις ‘κρυμμένες’ με  το μπλε;</a:t>
            </a:r>
          </a:p>
          <a:p>
            <a:endParaRPr lang="el-GR" dirty="0"/>
          </a:p>
        </p:txBody>
      </p:sp>
      <p:pic>
        <p:nvPicPr>
          <p:cNvPr id="3074" name="Picture 2" descr="Σελίδες βιβλίου"/>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00192" y="1556792"/>
            <a:ext cx="222277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796136" y="5769260"/>
            <a:ext cx="472173" cy="360040"/>
          </a:xfrm>
          <a:prstGeom prst="rect">
            <a:avLst/>
          </a:prstGeom>
        </p:spPr>
        <p:txBody>
          <a:bodyPr vert="horz" wrap="square" lIns="91440" tIns="45720" rIns="91440" bIns="45720" rtlCol="0" anchor="ctr">
            <a:noAutofit/>
          </a:bodyPr>
          <a:lstStyle/>
          <a:p>
            <a:r>
              <a:rPr lang="el-GR" b="1" dirty="0" smtClean="0">
                <a:latin typeface="+mj-lt"/>
              </a:rPr>
              <a:t>[5]</a:t>
            </a:r>
          </a:p>
        </p:txBody>
      </p:sp>
    </p:spTree>
    <p:custDataLst>
      <p:tags r:id="rId1"/>
    </p:custDataLst>
    <p:extLst>
      <p:ext uri="{BB962C8B-B14F-4D97-AF65-F5344CB8AC3E}">
        <p14:creationId xmlns:p14="http://schemas.microsoft.com/office/powerpoint/2010/main" val="14127062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3/12/2016 12:53:34 π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2,3,6,7,"/>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3,3074,10,"/>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17EDA114-125F-4081-8E63-21E6DC350491}">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2665</TotalTime>
  <Words>862</Words>
  <Application>Microsoft Office PowerPoint</Application>
  <PresentationFormat>On-screen Show (4:3)</PresentationFormat>
  <Paragraphs>79</Paragraphs>
  <Slides>20</Slides>
  <Notes>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Θέμα του Office</vt:lpstr>
      <vt:lpstr>Το Εικονογραφημένο Βιβλίο στην Προσχολική Εκπαίδευση</vt:lpstr>
      <vt:lpstr>Διδακτική πρακτική</vt:lpstr>
      <vt:lpstr>Λίγα λόγια για το βιβλίο (1/2)</vt:lpstr>
      <vt:lpstr>Λίγα λόγια για το βιβλίο (2/2)</vt:lpstr>
      <vt:lpstr>Ανάγνωση του βιβλίου (1/4)</vt:lpstr>
      <vt:lpstr>Ανάγνωση του βιβλίου (2/4)</vt:lpstr>
      <vt:lpstr>Ανάγνωση του βιβλίου (3/4)</vt:lpstr>
      <vt:lpstr>Ανάγνωση του βιβλίου (4/4)</vt:lpstr>
      <vt:lpstr>Το μυστήριο και η λύση του (1/3)</vt:lpstr>
      <vt:lpstr>Το μυστήριο και η λύση του (2/3)</vt:lpstr>
      <vt:lpstr>Το μυστήριο και η λύση του (3/3)</vt:lpstr>
      <vt:lpstr>Οι μαγικές εικόνες των παιδιών (1/2)</vt:lpstr>
      <vt:lpstr>Οι μαγικές εικόνες των παιδιών (2/2)</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Τhe great journey</dc:title>
  <dc:subject>Το Εικονογραφημένο Βιβλίο στην Προσχολική Εκπαίδευση</dc:subject>
  <dc:creator>Αγγελική Γιαννικοπούλου</dc:creator>
  <cp:lastModifiedBy>takis81 mark</cp:lastModifiedBy>
  <cp:revision>277</cp:revision>
  <dcterms:created xsi:type="dcterms:W3CDTF">2012-09-06T09:03:05Z</dcterms:created>
  <dcterms:modified xsi:type="dcterms:W3CDTF">2016-12-12T23:02:49Z</dcterms:modified>
  <cp:category>Υλικότητα Βιβλίου</cp:category>
</cp:coreProperties>
</file>