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343" r:id="rId3"/>
    <p:sldId id="326" r:id="rId4"/>
    <p:sldId id="344" r:id="rId5"/>
    <p:sldId id="345" r:id="rId6"/>
    <p:sldId id="346" r:id="rId7"/>
    <p:sldId id="347" r:id="rId8"/>
    <p:sldId id="348" r:id="rId9"/>
    <p:sldId id="349" r:id="rId10"/>
    <p:sldId id="350" r:id="rId11"/>
    <p:sldId id="301" r:id="rId12"/>
    <p:sldId id="351" r:id="rId13"/>
    <p:sldId id="352" r:id="rId14"/>
    <p:sldId id="353" r:id="rId15"/>
    <p:sldId id="354" r:id="rId16"/>
    <p:sldId id="327" r:id="rId17"/>
    <p:sldId id="302" r:id="rId18"/>
    <p:sldId id="303" r:id="rId19"/>
    <p:sldId id="361" r:id="rId20"/>
    <p:sldId id="355" r:id="rId21"/>
    <p:sldId id="356" r:id="rId22"/>
    <p:sldId id="329" r:id="rId23"/>
    <p:sldId id="357" r:id="rId24"/>
    <p:sldId id="358" r:id="rId25"/>
    <p:sldId id="359" r:id="rId26"/>
    <p:sldId id="360" r:id="rId27"/>
    <p:sldId id="280" r:id="rId28"/>
    <p:sldId id="290" r:id="rId29"/>
    <p:sldId id="295" r:id="rId30"/>
    <p:sldId id="299" r:id="rId31"/>
    <p:sldId id="292" r:id="rId32"/>
    <p:sldId id="291" r:id="rId33"/>
    <p:sldId id="294" r:id="rId34"/>
    <p:sldId id="362" r:id="rId3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43"/>
            <p14:sldId id="326"/>
            <p14:sldId id="344"/>
            <p14:sldId id="345"/>
            <p14:sldId id="346"/>
            <p14:sldId id="347"/>
            <p14:sldId id="348"/>
            <p14:sldId id="349"/>
            <p14:sldId id="350"/>
            <p14:sldId id="301"/>
            <p14:sldId id="351"/>
            <p14:sldId id="352"/>
            <p14:sldId id="353"/>
            <p14:sldId id="354"/>
            <p14:sldId id="327"/>
            <p14:sldId id="302"/>
            <p14:sldId id="303"/>
            <p14:sldId id="361"/>
            <p14:sldId id="355"/>
            <p14:sldId id="356"/>
            <p14:sldId id="329"/>
            <p14:sldId id="357"/>
            <p14:sldId id="358"/>
            <p14:sldId id="359"/>
            <p14:sldId id="360"/>
            <p14:sldId id="280"/>
            <p14:sldId id="290"/>
            <p14:sldId id="295"/>
            <p14:sldId id="299"/>
            <p14:sldId id="292"/>
            <p14:sldId id="291"/>
            <p14:sldId id="294"/>
          </p14:sldIdLst>
        </p14:section>
        <p14:section name="Untitled Section" id="{0F1CB131-A6BD-43D0-B8D4-1F27CEF7A05E}">
          <p14:sldIdLst>
            <p14:sldId id="36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953735"/>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81" d="100"/>
          <a:sy n="81" d="100"/>
        </p:scale>
        <p:origin x="102" y="7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31/5/2016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16246348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1875819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25819174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13277125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9498313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37797504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14302012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33165376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32435087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479983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19680859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7717837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29893180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11346466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40501177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1981962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8012249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28</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29</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30</a:t>
            </a:fld>
            <a:endParaRPr lang="el-GR"/>
          </a:p>
        </p:txBody>
      </p:sp>
    </p:spTree>
    <p:extLst>
      <p:ext uri="{BB962C8B-B14F-4D97-AF65-F5344CB8AC3E}">
        <p14:creationId xmlns:p14="http://schemas.microsoft.com/office/powerpoint/2010/main" val="405180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380300550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31</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32</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33</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34</a:t>
            </a:fld>
            <a:endParaRPr lang="el-GR"/>
          </a:p>
        </p:txBody>
      </p:sp>
    </p:spTree>
    <p:extLst>
      <p:ext uri="{BB962C8B-B14F-4D97-AF65-F5344CB8AC3E}">
        <p14:creationId xmlns:p14="http://schemas.microsoft.com/office/powerpoint/2010/main" val="29381560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a:t>
            </a:fld>
            <a:endParaRPr lang="el-GR"/>
          </a:p>
        </p:txBody>
      </p:sp>
    </p:spTree>
    <p:extLst>
      <p:ext uri="{BB962C8B-B14F-4D97-AF65-F5344CB8AC3E}">
        <p14:creationId xmlns:p14="http://schemas.microsoft.com/office/powerpoint/2010/main" val="20208328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29507125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3809878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1948971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38008794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3731093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rgbClr val="5075BC"/>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n-US" sz="1000" kern="1200" dirty="0" smtClean="0">
                <a:solidFill>
                  <a:srgbClr val="5075BC"/>
                </a:solidFill>
                <a:latin typeface="+mn-lt"/>
                <a:ea typeface="+mn-ea"/>
                <a:cs typeface="+mn-cs"/>
              </a:rPr>
              <a:t>Γνωστική και κοινωνιογνωστική σύγκρουση </a:t>
            </a:r>
            <a:endParaRPr lang="el-GR" altLang="en-US" sz="1000" kern="1200" dirty="0" smtClean="0">
              <a:solidFill>
                <a:srgbClr val="5075BC"/>
              </a:solidFill>
              <a:latin typeface="+mn-lt"/>
              <a:ea typeface="+mn-ea"/>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n-US" sz="1000" kern="1200" dirty="0" smtClean="0">
                <a:solidFill>
                  <a:srgbClr val="5075BC"/>
                </a:solidFill>
                <a:latin typeface="+mn-lt"/>
                <a:ea typeface="+mn-ea"/>
                <a:cs typeface="+mn-cs"/>
              </a:rPr>
              <a:t>Γνωστική και κοινωνιογνωστική σύγκρουση </a:t>
            </a:r>
            <a:endParaRPr lang="el-GR" altLang="en-US" sz="1000" kern="1200" dirty="0" smtClean="0">
              <a:solidFill>
                <a:srgbClr val="5075BC"/>
              </a:solidFill>
              <a:latin typeface="+mn-lt"/>
              <a:ea typeface="+mn-ea"/>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n-US" sz="1000" kern="1200" dirty="0" smtClean="0">
                <a:solidFill>
                  <a:srgbClr val="5075BC"/>
                </a:solidFill>
                <a:latin typeface="+mn-lt"/>
                <a:ea typeface="+mn-ea"/>
                <a:cs typeface="+mn-cs"/>
              </a:rPr>
              <a:t>Γνωστική και κοινωνιογνωστική σύγκρουση </a:t>
            </a:r>
            <a:endParaRPr lang="el-GR" altLang="en-US" sz="1000" kern="1200" dirty="0" smtClean="0">
              <a:solidFill>
                <a:srgbClr val="5075BC"/>
              </a:solidFill>
              <a:latin typeface="+mn-lt"/>
              <a:ea typeface="+mn-ea"/>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n-US" sz="1000" kern="1200" dirty="0" smtClean="0">
                <a:solidFill>
                  <a:srgbClr val="5075BC"/>
                </a:solidFill>
                <a:latin typeface="+mn-lt"/>
                <a:ea typeface="+mn-ea"/>
                <a:cs typeface="+mn-cs"/>
              </a:rPr>
              <a:t>Γνωστική και κοινωνιογνωστική σύγκρουση </a:t>
            </a:r>
            <a:endParaRPr lang="el-GR" altLang="en-US" sz="1000" kern="1200" dirty="0" smtClean="0">
              <a:solidFill>
                <a:srgbClr val="5075BC"/>
              </a:solidFill>
              <a:latin typeface="+mn-lt"/>
              <a:ea typeface="+mn-ea"/>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n-US" sz="1000" kern="1200" dirty="0" smtClean="0">
                <a:solidFill>
                  <a:srgbClr val="5075BC"/>
                </a:solidFill>
                <a:latin typeface="+mn-lt"/>
                <a:ea typeface="+mn-ea"/>
                <a:cs typeface="+mn-cs"/>
              </a:rPr>
              <a:t>Γνωστική και κοινωνιογνωστική σύγκρουση </a:t>
            </a:r>
            <a:endParaRPr lang="el-GR" altLang="en-US" sz="1000" kern="1200" dirty="0" smtClean="0">
              <a:solidFill>
                <a:srgbClr val="5075BC"/>
              </a:solidFill>
              <a:latin typeface="+mn-lt"/>
              <a:ea typeface="+mn-ea"/>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rgbClr val="5075BC"/>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n-US" sz="1000" kern="1200" dirty="0" smtClean="0">
                <a:solidFill>
                  <a:srgbClr val="5075BC"/>
                </a:solidFill>
                <a:latin typeface="+mn-lt"/>
                <a:ea typeface="+mn-ea"/>
                <a:cs typeface="+mn-cs"/>
              </a:rPr>
              <a:t>Γνωστική και κοινωνιογνωστική σύγκρουση </a:t>
            </a:r>
            <a:endParaRPr lang="el-GR" altLang="en-US" sz="1000" kern="1200" dirty="0" smtClean="0">
              <a:solidFill>
                <a:srgbClr val="5075BC"/>
              </a:solidFill>
              <a:latin typeface="+mn-lt"/>
              <a:ea typeface="+mn-ea"/>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rgbClr val="5075BC"/>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n-US" sz="1000" kern="1200" dirty="0" smtClean="0">
                <a:solidFill>
                  <a:srgbClr val="5075BC"/>
                </a:solidFill>
                <a:latin typeface="+mn-lt"/>
                <a:ea typeface="+mn-ea"/>
                <a:cs typeface="+mn-cs"/>
              </a:rPr>
              <a:t>Γνωστική και κοινωνιογνωστική σύγκρουση </a:t>
            </a:r>
            <a:endParaRPr lang="el-GR" altLang="en-US" sz="1000" kern="1200" dirty="0" smtClean="0">
              <a:solidFill>
                <a:srgbClr val="5075BC"/>
              </a:solidFill>
              <a:latin typeface="+mn-lt"/>
              <a:ea typeface="+mn-ea"/>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rgbClr val="5075BC"/>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onlinelibrary.wiley.com/doi/10.1002/(SICI)1098-237X(199706)81:3%3c%3e1.0.CO;2-D/issuetoc"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www.kleidiakaiantikleidia.net/"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opencourses.uoa.gr/courses/ECD111"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istockphoto.com/photo/child-thinking-with-question-mark-on-blackboard-gm533035735-56125236"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hyperlink" Target="https://soseducation.wordpress.com/category/super-pedago/page/5/" TargetMode="External"/><Relationship Id="rId5" Type="http://schemas.openxmlformats.org/officeDocument/2006/relationships/hyperlink" Target="http://www.pinterest.com/" TargetMode="External"/><Relationship Id="rId4" Type="http://schemas.openxmlformats.org/officeDocument/2006/relationships/hyperlink" Target="https://www.pinterest.com/soleintention/cooperation/"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p:txBody>
          <a:bodyPr>
            <a:noAutofit/>
          </a:bodyPr>
          <a:lstStyle/>
          <a:p>
            <a:r>
              <a:rPr lang="el-GR" sz="3600" dirty="0" smtClean="0"/>
              <a:t>Σύγχρονες </a:t>
            </a:r>
            <a:r>
              <a:rPr lang="el-GR" sz="3600" dirty="0"/>
              <a:t>Διδακτικές Προσεγγίσεις Ι: Αξιοποίηση βασικών θεωρητικών εννοιών στην εκπαιδευτική </a:t>
            </a:r>
            <a:r>
              <a:rPr lang="el-GR" sz="3600" dirty="0" smtClean="0"/>
              <a:t>πράξη</a:t>
            </a:r>
            <a:endParaRPr lang="el-GR" sz="3600" dirty="0">
              <a:solidFill>
                <a:srgbClr val="5075BC"/>
              </a:solidFill>
            </a:endParaRPr>
          </a:p>
        </p:txBody>
      </p:sp>
      <p:sp>
        <p:nvSpPr>
          <p:cNvPr id="3" name="Υπότιτλος 2"/>
          <p:cNvSpPr>
            <a:spLocks noGrp="1"/>
          </p:cNvSpPr>
          <p:nvPr>
            <p:ph type="subTitle" idx="1"/>
          </p:nvPr>
        </p:nvSpPr>
        <p:spPr>
          <a:xfrm>
            <a:off x="179512" y="3958208"/>
            <a:ext cx="8784976" cy="2783160"/>
          </a:xfrm>
        </p:spPr>
        <p:txBody>
          <a:bodyPr>
            <a:noAutofit/>
          </a:bodyPr>
          <a:lstStyle/>
          <a:p>
            <a:r>
              <a:rPr lang="el-GR" sz="2600" dirty="0" smtClean="0">
                <a:solidFill>
                  <a:srgbClr val="5075BC"/>
                </a:solidFill>
                <a:ea typeface="+mj-ea"/>
                <a:cs typeface="+mj-cs"/>
              </a:rPr>
              <a:t>Ενότητα </a:t>
            </a:r>
            <a:r>
              <a:rPr lang="en-US" sz="2600" dirty="0">
                <a:solidFill>
                  <a:srgbClr val="5075BC"/>
                </a:solidFill>
                <a:ea typeface="+mj-ea"/>
                <a:cs typeface="+mj-cs"/>
              </a:rPr>
              <a:t>6</a:t>
            </a:r>
            <a:r>
              <a:rPr lang="el-GR" sz="2600" dirty="0" smtClean="0">
                <a:solidFill>
                  <a:srgbClr val="5075BC"/>
                </a:solidFill>
                <a:ea typeface="+mj-ea"/>
                <a:cs typeface="+mj-cs"/>
              </a:rPr>
              <a:t>:</a:t>
            </a:r>
            <a:r>
              <a:rPr lang="en-US" sz="2600" dirty="0" smtClean="0">
                <a:solidFill>
                  <a:srgbClr val="5075BC"/>
                </a:solidFill>
                <a:ea typeface="+mj-ea"/>
                <a:cs typeface="+mj-cs"/>
              </a:rPr>
              <a:t> </a:t>
            </a:r>
            <a:r>
              <a:rPr lang="el-GR" altLang="en-US" sz="2800" dirty="0"/>
              <a:t>Η γνωστική και η κοινωνιογνωστική σύγκρουση </a:t>
            </a:r>
            <a:endParaRPr lang="en-US" altLang="en-US" sz="2800" dirty="0" smtClean="0"/>
          </a:p>
          <a:p>
            <a:endParaRPr lang="en-US" sz="2600" dirty="0" smtClean="0"/>
          </a:p>
          <a:p>
            <a:r>
              <a:rPr lang="el-GR" sz="2600" dirty="0" smtClean="0"/>
              <a:t>Μαρία </a:t>
            </a:r>
            <a:r>
              <a:rPr lang="el-GR" sz="2600" dirty="0"/>
              <a:t>Σφυρόερα</a:t>
            </a:r>
          </a:p>
          <a:p>
            <a:r>
              <a:rPr lang="el-GR" sz="2600" dirty="0"/>
              <a:t>Σχολή</a:t>
            </a:r>
            <a:r>
              <a:rPr lang="en-US" sz="2600" dirty="0"/>
              <a:t> </a:t>
            </a:r>
            <a:r>
              <a:rPr lang="el-GR" sz="2600" dirty="0"/>
              <a:t>Επιστημών της Αγωγής</a:t>
            </a:r>
          </a:p>
          <a:p>
            <a:r>
              <a:rPr lang="el-GR" sz="2600" dirty="0"/>
              <a:t>Τμήμα Εκπαίδευσης και Αγωγής </a:t>
            </a:r>
            <a:r>
              <a:rPr lang="el-GR" sz="2600" dirty="0" smtClean="0"/>
              <a:t>στην </a:t>
            </a:r>
            <a:r>
              <a:rPr lang="el-GR" sz="2600" dirty="0"/>
              <a:t>Προσχολική </a:t>
            </a:r>
            <a:r>
              <a:rPr lang="el-GR" sz="2600" dirty="0" smtClean="0"/>
              <a:t>Ηλικία</a:t>
            </a:r>
            <a:endParaRPr lang="en-US" sz="2600" dirty="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dirty="0"/>
          </a:p>
        </p:txBody>
      </p:sp>
      <p:sp>
        <p:nvSpPr>
          <p:cNvPr id="3" name="Θέση περιεχομένου 2"/>
          <p:cNvSpPr>
            <a:spLocks noGrp="1"/>
          </p:cNvSpPr>
          <p:nvPr>
            <p:ph idx="1"/>
          </p:nvPr>
        </p:nvSpPr>
        <p:spPr/>
        <p:txBody>
          <a:bodyPr>
            <a:normAutofit fontScale="62500" lnSpcReduction="20000"/>
          </a:bodyPr>
          <a:lstStyle/>
          <a:p>
            <a:pPr>
              <a:defRPr/>
            </a:pPr>
            <a:r>
              <a:rPr lang="en-US" dirty="0" err="1" smtClean="0"/>
              <a:t>Foulin</a:t>
            </a:r>
            <a:r>
              <a:rPr lang="en-US" dirty="0" smtClean="0"/>
              <a:t> </a:t>
            </a:r>
            <a:r>
              <a:rPr lang="en-US" dirty="0"/>
              <a:t>J</a:t>
            </a:r>
            <a:r>
              <a:rPr lang="el-GR" dirty="0"/>
              <a:t>.-</a:t>
            </a:r>
            <a:r>
              <a:rPr lang="en-US" dirty="0"/>
              <a:t>N</a:t>
            </a:r>
            <a:r>
              <a:rPr lang="el-GR" dirty="0"/>
              <a:t>., </a:t>
            </a:r>
            <a:r>
              <a:rPr lang="en-US" dirty="0" err="1"/>
              <a:t>Mouchon</a:t>
            </a:r>
            <a:r>
              <a:rPr lang="en-US" dirty="0"/>
              <a:t> S</a:t>
            </a:r>
            <a:r>
              <a:rPr lang="el-GR" dirty="0"/>
              <a:t>. (2002), </a:t>
            </a:r>
            <a:r>
              <a:rPr lang="en-US" i="1" dirty="0"/>
              <a:t>E</a:t>
            </a:r>
            <a:r>
              <a:rPr lang="el-GR" i="1" dirty="0"/>
              <a:t>κπαιδευτική Ψυχολογία</a:t>
            </a:r>
            <a:r>
              <a:rPr lang="el-GR" dirty="0"/>
              <a:t>, Αθήνα: Μεταίχμιο</a:t>
            </a:r>
            <a:endParaRPr lang="en-US" dirty="0"/>
          </a:p>
          <a:p>
            <a:pPr>
              <a:defRPr/>
            </a:pPr>
            <a:r>
              <a:rPr lang="en-US" dirty="0" err="1"/>
              <a:t>Guzzetti</a:t>
            </a:r>
            <a:r>
              <a:rPr lang="en-US" dirty="0"/>
              <a:t>, B.J. &amp; Glass, G.V. (1993). Promoting conceptual change in science: A comparative</a:t>
            </a:r>
            <a:r>
              <a:rPr lang="el-GR" dirty="0"/>
              <a:t> </a:t>
            </a:r>
            <a:r>
              <a:rPr lang="en-US" dirty="0"/>
              <a:t>meta-analysis of instructional interventions from reading education and science education.</a:t>
            </a:r>
            <a:r>
              <a:rPr lang="el-GR" dirty="0"/>
              <a:t> </a:t>
            </a:r>
            <a:r>
              <a:rPr lang="en-US" i="1" dirty="0"/>
              <a:t>Reading Research Quarterly</a:t>
            </a:r>
            <a:r>
              <a:rPr lang="en-US" dirty="0"/>
              <a:t>, 28, 116 – 159</a:t>
            </a:r>
            <a:r>
              <a:rPr lang="el-GR" dirty="0"/>
              <a:t>.</a:t>
            </a:r>
            <a:endParaRPr lang="en-US" dirty="0"/>
          </a:p>
          <a:p>
            <a:pPr>
              <a:defRPr/>
            </a:pPr>
            <a:r>
              <a:rPr lang="en-US" dirty="0" err="1"/>
              <a:t>Laplante</a:t>
            </a:r>
            <a:r>
              <a:rPr lang="en-US" dirty="0"/>
              <a:t>, B. (1997) </a:t>
            </a:r>
            <a:r>
              <a:rPr lang="el-GR" dirty="0"/>
              <a:t>Τ</a:t>
            </a:r>
            <a:r>
              <a:rPr lang="en-US" dirty="0" err="1"/>
              <a:t>eachers</a:t>
            </a:r>
            <a:r>
              <a:rPr lang="en-US" dirty="0"/>
              <a:t>' beliefs and instructional strategies in science: Pushing analysis further</a:t>
            </a:r>
            <a:r>
              <a:rPr lang="el-GR" dirty="0"/>
              <a:t>.</a:t>
            </a:r>
            <a:r>
              <a:rPr lang="en-US" dirty="0"/>
              <a:t> In </a:t>
            </a:r>
            <a:r>
              <a:rPr lang="en-US" i="1" dirty="0"/>
              <a:t>Science Education</a:t>
            </a:r>
            <a:r>
              <a:rPr lang="en-US" dirty="0"/>
              <a:t>, </a:t>
            </a:r>
            <a:r>
              <a:rPr lang="en-US" dirty="0">
                <a:hlinkClick r:id="rId3"/>
              </a:rPr>
              <a:t>Volume 81, Issue 3, </a:t>
            </a:r>
            <a:r>
              <a:rPr lang="en-US" dirty="0"/>
              <a:t>pages 277–294, June 199</a:t>
            </a:r>
            <a:r>
              <a:rPr lang="el-GR" dirty="0"/>
              <a:t>.</a:t>
            </a:r>
            <a:endParaRPr lang="en-US" dirty="0"/>
          </a:p>
          <a:p>
            <a:pPr>
              <a:defRPr/>
            </a:pPr>
            <a:r>
              <a:rPr lang="en-US" dirty="0" err="1"/>
              <a:t>Raynal</a:t>
            </a:r>
            <a:r>
              <a:rPr lang="en-US" dirty="0"/>
              <a:t>, F. &amp; </a:t>
            </a:r>
            <a:r>
              <a:rPr lang="en-US" dirty="0" err="1"/>
              <a:t>Rieunier</a:t>
            </a:r>
            <a:r>
              <a:rPr lang="en-US" dirty="0"/>
              <a:t>, A. (1997). </a:t>
            </a:r>
            <a:r>
              <a:rPr lang="en-US" i="1" dirty="0" err="1"/>
              <a:t>Pedagogie</a:t>
            </a:r>
            <a:r>
              <a:rPr lang="en-US" i="1" dirty="0"/>
              <a:t>: </a:t>
            </a:r>
            <a:r>
              <a:rPr lang="en-US" i="1" dirty="0" err="1"/>
              <a:t>dictionnaire</a:t>
            </a:r>
            <a:r>
              <a:rPr lang="en-US" i="1" dirty="0"/>
              <a:t> des concepts </a:t>
            </a:r>
            <a:r>
              <a:rPr lang="en-US" i="1" dirty="0" err="1"/>
              <a:t>cles</a:t>
            </a:r>
            <a:r>
              <a:rPr lang="en-US" dirty="0"/>
              <a:t>. Paris: ESF </a:t>
            </a:r>
            <a:r>
              <a:rPr lang="en-US" dirty="0" err="1"/>
              <a:t>Editeur</a:t>
            </a:r>
            <a:r>
              <a:rPr lang="en-US" dirty="0"/>
              <a:t>. </a:t>
            </a:r>
            <a:endParaRPr lang="el-GR" dirty="0"/>
          </a:p>
          <a:p>
            <a:pPr>
              <a:defRPr/>
            </a:pPr>
            <a:r>
              <a:rPr lang="el-GR" dirty="0"/>
              <a:t>Σφυρόερα, Μ. (2003). Το</a:t>
            </a:r>
            <a:r>
              <a:rPr lang="en-US" dirty="0"/>
              <a:t> </a:t>
            </a:r>
            <a:r>
              <a:rPr lang="el-GR" dirty="0"/>
              <a:t>λάθος</a:t>
            </a:r>
            <a:r>
              <a:rPr lang="en-US" dirty="0"/>
              <a:t> </a:t>
            </a:r>
            <a:r>
              <a:rPr lang="el-GR" dirty="0"/>
              <a:t>ως</a:t>
            </a:r>
            <a:r>
              <a:rPr lang="en-US" dirty="0"/>
              <a:t> </a:t>
            </a:r>
            <a:r>
              <a:rPr lang="el-GR" dirty="0"/>
              <a:t>εργαλείο</a:t>
            </a:r>
            <a:r>
              <a:rPr lang="en-US" dirty="0"/>
              <a:t> </a:t>
            </a:r>
            <a:r>
              <a:rPr lang="el-GR" dirty="0"/>
              <a:t>μάθησης</a:t>
            </a:r>
            <a:r>
              <a:rPr lang="en-US" dirty="0"/>
              <a:t> </a:t>
            </a:r>
            <a:r>
              <a:rPr lang="el-GR" dirty="0"/>
              <a:t>και διδασκαλίας, στο “</a:t>
            </a:r>
            <a:r>
              <a:rPr lang="el-GR" i="1" dirty="0"/>
              <a:t>Κλειδιά και Αντικλείδια</a:t>
            </a:r>
            <a:r>
              <a:rPr lang="el-GR" dirty="0"/>
              <a:t>”,  Ανδρούσου, Α.  (επιστημ. υπεύθυνη), ΥΠΕΠΘ, Πανεπιστήμιο Αθηνών- Πρόγραμμα Εκπαίδευσης Μουσουλμανοπαίδων, </a:t>
            </a:r>
            <a:r>
              <a:rPr lang="el-GR" u="sng" dirty="0" smtClean="0">
                <a:hlinkClick r:id="rId4"/>
              </a:rPr>
              <a:t>www.kleidiakaiantikleidia.net</a:t>
            </a:r>
            <a:endParaRPr lang="el-GR" dirty="0"/>
          </a:p>
        </p:txBody>
      </p:sp>
    </p:spTree>
    <p:extLst>
      <p:ext uri="{BB962C8B-B14F-4D97-AF65-F5344CB8AC3E}">
        <p14:creationId xmlns:p14="http://schemas.microsoft.com/office/powerpoint/2010/main" val="38514374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n-US" dirty="0"/>
              <a:t>Η κοινωνιογνωστική σύγκρουση</a:t>
            </a:r>
            <a:endParaRPr lang="el-GR" dirty="0"/>
          </a:p>
        </p:txBody>
      </p:sp>
      <p:sp>
        <p:nvSpPr>
          <p:cNvPr id="3" name="Θέση περιεχομένου 2"/>
          <p:cNvSpPr>
            <a:spLocks noGrp="1"/>
          </p:cNvSpPr>
          <p:nvPr>
            <p:ph idx="1"/>
          </p:nvPr>
        </p:nvSpPr>
        <p:spPr/>
        <p:txBody>
          <a:bodyPr>
            <a:normAutofit/>
          </a:bodyPr>
          <a:lstStyle/>
          <a:p>
            <a:r>
              <a:rPr lang="en-US" altLang="el-GR" sz="2800" dirty="0"/>
              <a:t>Η </a:t>
            </a:r>
            <a:r>
              <a:rPr lang="en-US" altLang="el-GR" sz="2800" b="1" dirty="0" err="1"/>
              <a:t>κοινωνικογνωστική</a:t>
            </a:r>
            <a:r>
              <a:rPr lang="en-US" altLang="el-GR" sz="2800" b="1" dirty="0"/>
              <a:t> </a:t>
            </a:r>
            <a:r>
              <a:rPr lang="en-US" altLang="el-GR" sz="2800" b="1" dirty="0" err="1"/>
              <a:t>σύγκρουση</a:t>
            </a:r>
            <a:r>
              <a:rPr lang="en-US" altLang="el-GR" sz="2800" dirty="0"/>
              <a:t> α</a:t>
            </a:r>
            <a:r>
              <a:rPr lang="en-US" altLang="el-GR" sz="2800" dirty="0" err="1"/>
              <a:t>ντιλ</a:t>
            </a:r>
            <a:r>
              <a:rPr lang="en-US" altLang="el-GR" sz="2800" dirty="0"/>
              <a:t>αμβάνεται τη μάθηση ως διαδικασία προσωπικής οικοδόμησης μέσω γνωστικών συγκρούσεων κοινωνικής προέλευσης </a:t>
            </a:r>
            <a:r>
              <a:rPr lang="en-US" altLang="el-GR" sz="2800" dirty="0">
                <a:solidFill>
                  <a:srgbClr val="0000FF"/>
                </a:solidFill>
              </a:rPr>
              <a:t>[Doise &amp; Mugny 1989]</a:t>
            </a:r>
            <a:r>
              <a:rPr lang="en-US" altLang="el-GR" sz="2800" dirty="0"/>
              <a:t>. </a:t>
            </a:r>
            <a:endParaRPr lang="el-GR" altLang="el-GR" sz="2800" dirty="0"/>
          </a:p>
          <a:p>
            <a:endParaRPr lang="el-GR" altLang="en-US" sz="2800" dirty="0"/>
          </a:p>
        </p:txBody>
      </p:sp>
      <p:pic>
        <p:nvPicPr>
          <p:cNvPr id="4" name="Picture 1" descr="C:\Users\user\Desktop\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73278" y="3557041"/>
            <a:ext cx="2243138" cy="260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619940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dirty="0"/>
          </a:p>
        </p:txBody>
      </p:sp>
      <p:sp>
        <p:nvSpPr>
          <p:cNvPr id="3" name="Θέση περιεχομένου 2"/>
          <p:cNvSpPr>
            <a:spLocks noGrp="1"/>
          </p:cNvSpPr>
          <p:nvPr>
            <p:ph idx="1"/>
          </p:nvPr>
        </p:nvSpPr>
        <p:spPr/>
        <p:txBody>
          <a:bodyPr>
            <a:normAutofit lnSpcReduction="10000"/>
          </a:bodyPr>
          <a:lstStyle/>
          <a:p>
            <a:r>
              <a:rPr lang="el-GR" altLang="en-US" dirty="0"/>
              <a:t>Σύμφωνα με τον </a:t>
            </a:r>
            <a:r>
              <a:rPr lang="en-US" altLang="en-US" dirty="0" err="1"/>
              <a:t>Gilly</a:t>
            </a:r>
            <a:r>
              <a:rPr lang="en-US" altLang="en-US" dirty="0"/>
              <a:t> (</a:t>
            </a:r>
            <a:r>
              <a:rPr lang="el-GR" altLang="en-US" dirty="0"/>
              <a:t>στο </a:t>
            </a:r>
            <a:r>
              <a:rPr lang="en-US" altLang="en-US" dirty="0" err="1"/>
              <a:t>Perret</a:t>
            </a:r>
            <a:r>
              <a:rPr lang="en-US" altLang="en-US" dirty="0"/>
              <a:t>-Clermont &amp; Nicolet</a:t>
            </a:r>
            <a:r>
              <a:rPr lang="el-GR" altLang="en-US" dirty="0"/>
              <a:t>,</a:t>
            </a:r>
            <a:r>
              <a:rPr lang="en-US" altLang="en-US" dirty="0"/>
              <a:t>1988) </a:t>
            </a:r>
            <a:r>
              <a:rPr lang="el-GR" altLang="en-US" dirty="0"/>
              <a:t> η κοινωνιογνωστική σύγκρουση ορίζεται ως «η αλληλεπιδραστική δυναμική, η οποία χαρακτηρίζεται από μία ενεργό συνεργασία στην οποία λαμβάνεται υπόψη η απάντηση ή η οπτική του άλλου και στην οποία γίνεται έρευνα και από κοινού προσπάθεια για το ξεπέρασμα των διαφορών και αντιφάσεων με στόχο την ανεύρεση κοινής απάντησης».</a:t>
            </a:r>
          </a:p>
        </p:txBody>
      </p:sp>
    </p:spTree>
    <p:extLst>
      <p:ext uri="{BB962C8B-B14F-4D97-AF65-F5344CB8AC3E}">
        <p14:creationId xmlns:p14="http://schemas.microsoft.com/office/powerpoint/2010/main" val="33698036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dirty="0"/>
          </a:p>
        </p:txBody>
      </p:sp>
      <p:sp>
        <p:nvSpPr>
          <p:cNvPr id="3" name="Θέση περιεχομένου 2"/>
          <p:cNvSpPr>
            <a:spLocks noGrp="1"/>
          </p:cNvSpPr>
          <p:nvPr>
            <p:ph idx="1"/>
          </p:nvPr>
        </p:nvSpPr>
        <p:spPr/>
        <p:txBody>
          <a:bodyPr>
            <a:normAutofit fontScale="70000" lnSpcReduction="20000"/>
          </a:bodyPr>
          <a:lstStyle/>
          <a:p>
            <a:pPr>
              <a:buNone/>
            </a:pPr>
            <a:r>
              <a:rPr lang="el-GR" altLang="en-US" dirty="0"/>
              <a:t>	Πρόκειται, δηλαδή, για τη διαδικασία κατά την οποία, όταν το άτομο αντιμετωπίζοντας ένα πρόβλημα διατυπώνει κάποια εκτίμηση, </a:t>
            </a:r>
            <a:r>
              <a:rPr lang="el-GR" altLang="en-US" u="sng" dirty="0"/>
              <a:t>δέχεται από το κοινωνικό περιβάλλον μια συγκροτημένη αντίδραση </a:t>
            </a:r>
            <a:r>
              <a:rPr lang="el-GR" altLang="en-US" dirty="0"/>
              <a:t>που υπερασπίζεται με σαφήνεια απόψεις αντίθετες από τη δική του. </a:t>
            </a:r>
          </a:p>
          <a:p>
            <a:pPr>
              <a:buNone/>
            </a:pPr>
            <a:r>
              <a:rPr lang="el-GR" altLang="en-US" dirty="0"/>
              <a:t>	Το άτομο οδηγείται  έτσι στη συνειδητοποίηση ότι εκτός από τη δική του θεώρηση υπάρχουν και άλλες θεωρήσεις, ενώ ταυτόχρονα η κοινωνικογνωστική σύγκρουση του παρέχει και νέες πληροφορίες και το καθιστά ικανό για διαφορετικές απαντήσεις</a:t>
            </a:r>
            <a:r>
              <a:rPr lang="el-GR" altLang="en-US" dirty="0" smtClean="0"/>
              <a:t>.</a:t>
            </a:r>
            <a:endParaRPr lang="el-GR" altLang="en-US" dirty="0"/>
          </a:p>
          <a:p>
            <a:pPr>
              <a:buNone/>
            </a:pPr>
            <a:r>
              <a:rPr lang="el-GR" altLang="en-US" dirty="0"/>
              <a:t>	Με την έννοια αυτή η κοινωνιογνωστική σύγκρουση καθιστά τις γλωσσικές αλληλεπιδράσεις βασικό εργαλείο συγκρότησης της γνώσης και μας παραπέμπει στη θεωρία του </a:t>
            </a:r>
            <a:r>
              <a:rPr lang="en-US" altLang="en-US" dirty="0"/>
              <a:t>Vygotsky</a:t>
            </a:r>
            <a:r>
              <a:rPr lang="en-US" altLang="en-US" dirty="0" smtClean="0"/>
              <a:t>.</a:t>
            </a:r>
            <a:endParaRPr lang="el-GR" altLang="en-US" dirty="0"/>
          </a:p>
        </p:txBody>
      </p:sp>
    </p:spTree>
    <p:extLst>
      <p:ext uri="{BB962C8B-B14F-4D97-AF65-F5344CB8AC3E}">
        <p14:creationId xmlns:p14="http://schemas.microsoft.com/office/powerpoint/2010/main" val="22357688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dirty="0"/>
          </a:p>
        </p:txBody>
      </p:sp>
      <p:sp>
        <p:nvSpPr>
          <p:cNvPr id="3" name="Θέση περιεχομένου 2"/>
          <p:cNvSpPr>
            <a:spLocks noGrp="1"/>
          </p:cNvSpPr>
          <p:nvPr>
            <p:ph idx="1"/>
          </p:nvPr>
        </p:nvSpPr>
        <p:spPr/>
        <p:txBody>
          <a:bodyPr>
            <a:normAutofit fontScale="92500"/>
          </a:bodyPr>
          <a:lstStyle/>
          <a:p>
            <a:pPr marL="0" indent="0">
              <a:buNone/>
            </a:pPr>
            <a:r>
              <a:rPr lang="el-GR" altLang="en-US" dirty="0"/>
              <a:t>Κατά συνέπεια η κοινωνιογνωστική σύγκρουση εμπεριέχει 2 είδη συγκρούσεων:  </a:t>
            </a:r>
            <a:endParaRPr lang="el-GR" altLang="en-US" dirty="0" smtClean="0"/>
          </a:p>
          <a:p>
            <a:pPr marL="514350" indent="-514350">
              <a:buFont typeface="+mj-lt"/>
              <a:buAutoNum type="alphaUcPeriod"/>
            </a:pPr>
            <a:r>
              <a:rPr lang="el-GR" altLang="en-US" dirty="0" smtClean="0"/>
              <a:t>μια </a:t>
            </a:r>
            <a:r>
              <a:rPr lang="el-GR" altLang="en-US" dirty="0"/>
              <a:t>σύγκρουση ανάμεσα στα άτομα (κοινωνική) προερχόμενη από τις διαφορετικές ή αντιφατικές απαντήσεις τους στο πρόβλημα και</a:t>
            </a:r>
          </a:p>
          <a:p>
            <a:pPr marL="514350" indent="-514350">
              <a:buFont typeface="+mj-lt"/>
              <a:buAutoNum type="alphaUcPeriod"/>
            </a:pPr>
            <a:r>
              <a:rPr lang="el-GR" altLang="en-US" dirty="0" smtClean="0"/>
              <a:t>μια </a:t>
            </a:r>
            <a:r>
              <a:rPr lang="el-GR" altLang="en-US" dirty="0"/>
              <a:t>σύγκρουση ενδοατομική (γνωστικής φύσης) η οποία συντελείται μέσα από τη διαφορετικότητα/αντιφατικότητα των απαντήσεων (</a:t>
            </a:r>
            <a:r>
              <a:rPr lang="en-US" altLang="en-US" dirty="0" err="1"/>
              <a:t>Foulin</a:t>
            </a:r>
            <a:r>
              <a:rPr lang="en-US" altLang="en-US" dirty="0"/>
              <a:t> &amp; </a:t>
            </a:r>
            <a:r>
              <a:rPr lang="en-US" altLang="en-US" dirty="0" err="1"/>
              <a:t>Mouchon</a:t>
            </a:r>
            <a:r>
              <a:rPr lang="en-US" altLang="en-US" dirty="0"/>
              <a:t>, 2002</a:t>
            </a:r>
            <a:r>
              <a:rPr lang="en-US" altLang="en-US" dirty="0" smtClean="0"/>
              <a:t>)</a:t>
            </a:r>
            <a:endParaRPr lang="el-GR" altLang="en-US" dirty="0"/>
          </a:p>
        </p:txBody>
      </p:sp>
    </p:spTree>
    <p:extLst>
      <p:ext uri="{BB962C8B-B14F-4D97-AF65-F5344CB8AC3E}">
        <p14:creationId xmlns:p14="http://schemas.microsoft.com/office/powerpoint/2010/main" val="29656137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dirty="0"/>
          </a:p>
        </p:txBody>
      </p:sp>
      <p:sp>
        <p:nvSpPr>
          <p:cNvPr id="3" name="Θέση περιεχομένου 2"/>
          <p:cNvSpPr>
            <a:spLocks noGrp="1"/>
          </p:cNvSpPr>
          <p:nvPr>
            <p:ph idx="1"/>
          </p:nvPr>
        </p:nvSpPr>
        <p:spPr/>
        <p:txBody>
          <a:bodyPr>
            <a:normAutofit fontScale="70000" lnSpcReduction="20000"/>
          </a:bodyPr>
          <a:lstStyle/>
          <a:p>
            <a:r>
              <a:rPr lang="el-GR" altLang="en-US" dirty="0"/>
              <a:t>Όμως : Για να επιτευχθεί στο πλαίσιο μιας κοινωνιογνωστικής σύγκρουσης ατομική γνωστική εξέλιξη είναι αναγκαίο να διασφαλιστούν κάποιες προϋποθέσεις. Σύμφωνα με τους </a:t>
            </a:r>
            <a:r>
              <a:rPr lang="en-US" altLang="en-US" dirty="0" err="1"/>
              <a:t>Foulin</a:t>
            </a:r>
            <a:r>
              <a:rPr lang="en-US" altLang="en-US" dirty="0"/>
              <a:t> &amp; </a:t>
            </a:r>
            <a:r>
              <a:rPr lang="en-US" altLang="en-US" dirty="0" err="1"/>
              <a:t>Mouchon</a:t>
            </a:r>
            <a:r>
              <a:rPr lang="en-US" altLang="en-US" dirty="0"/>
              <a:t> (2002) </a:t>
            </a:r>
            <a:r>
              <a:rPr lang="el-GR" altLang="en-US" dirty="0"/>
              <a:t>δεν αρκεί η ετερογένεια των απαντήσεων αλλά χρειάζονται εκείνες οι προϋποθέσεις  που θα δημιουργήσουν μια </a:t>
            </a:r>
            <a:r>
              <a:rPr lang="el-GR" altLang="en-US" i="1" u="sng" dirty="0"/>
              <a:t>ενεργό δέσμευση </a:t>
            </a:r>
            <a:r>
              <a:rPr lang="el-GR" altLang="en-US" dirty="0"/>
              <a:t>στον καθένα από τους εμπλεκόμενους σχετικά με την αντίκρουση των επιχειρημάτων και τον συντονισμό για την αναζήτηση της απάντησης/λύσης.  Η συμφωνία από ευγένεια ή υποταγή στον άλλο και οι αλληλεπιδράσεις που λειτουργούν με ιεραρχικό τρόπο δεν είναι καθόλου πιο αποτελεσματικές από τις ατομικές ενέργειες. </a:t>
            </a:r>
          </a:p>
          <a:p>
            <a:r>
              <a:rPr lang="el-GR" altLang="en-US" dirty="0"/>
              <a:t>Ο </a:t>
            </a:r>
            <a:r>
              <a:rPr lang="el-GR" altLang="en-US" i="1" u="sng" dirty="0"/>
              <a:t>ρόλος του ενήλικα </a:t>
            </a:r>
            <a:r>
              <a:rPr lang="el-GR" altLang="en-US" dirty="0"/>
              <a:t>για τη διασφάλιση «συμμετρικής σχέσης» ανάμεσα στους εμπλεκόμενους στην κοινωνιογνωστική σύγκρουση είναι σημαντικός</a:t>
            </a:r>
            <a:r>
              <a:rPr lang="el-GR" altLang="en-US" dirty="0" smtClean="0"/>
              <a:t>.</a:t>
            </a:r>
            <a:endParaRPr lang="el-GR" altLang="en-US" dirty="0"/>
          </a:p>
        </p:txBody>
      </p:sp>
    </p:spTree>
    <p:extLst>
      <p:ext uri="{BB962C8B-B14F-4D97-AF65-F5344CB8AC3E}">
        <p14:creationId xmlns:p14="http://schemas.microsoft.com/office/powerpoint/2010/main" val="6517815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 Θέση περιεχομένου"/>
          <p:cNvSpPr txBox="1">
            <a:spLocks/>
          </p:cNvSpPr>
          <p:nvPr/>
        </p:nvSpPr>
        <p:spPr>
          <a:xfrm>
            <a:off x="323528" y="411231"/>
            <a:ext cx="8385819" cy="5250018"/>
          </a:xfrm>
          <a:prstGeom prst="rect">
            <a:avLst/>
          </a:prstGeom>
          <a:ln>
            <a:miter lim="800000"/>
            <a:headEnd/>
            <a:tailEnd/>
          </a:ln>
        </p:spPr>
        <p:txBody>
          <a:bodyPr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8">
              <a:buFont typeface="Arial" pitchFamily="34" charset="0"/>
              <a:buNone/>
              <a:defRPr/>
            </a:pPr>
            <a:r>
              <a:rPr lang="el-GR" sz="3200" b="1" dirty="0" smtClean="0"/>
              <a:t>	Η</a:t>
            </a:r>
            <a:r>
              <a:rPr lang="el-GR" sz="3200" b="1" dirty="0" smtClean="0">
                <a:solidFill>
                  <a:schemeClr val="bg1"/>
                </a:solidFill>
              </a:rPr>
              <a:t> </a:t>
            </a:r>
            <a:r>
              <a:rPr lang="el-GR" sz="3200" b="1" dirty="0" smtClean="0"/>
              <a:t>κοινωνιο-γνωστική</a:t>
            </a:r>
            <a:r>
              <a:rPr lang="en-US" sz="3200" b="1" dirty="0" smtClean="0"/>
              <a:t> </a:t>
            </a:r>
            <a:r>
              <a:rPr lang="el-GR" sz="3200" b="1" dirty="0" smtClean="0"/>
              <a:t>σύγκρουση ενισχύεται σε συνθήκες επίλυσης προβλήματος και δουλειάς σε ομάδες</a:t>
            </a:r>
          </a:p>
          <a:p>
            <a:pPr>
              <a:defRPr/>
            </a:pPr>
            <a:r>
              <a:rPr lang="el-GR" sz="3500" b="1" dirty="0" smtClean="0"/>
              <a:t>Ενώ παράλληλα, κάθε άτομο χρειάζεται να εμπλέκεται στη διαδικασία και να προβληματίζεται, αφού η συνύπαρξη στην ομάδα από μόνη της δεν βοηθά…</a:t>
            </a:r>
          </a:p>
        </p:txBody>
      </p:sp>
      <p:sp>
        <p:nvSpPr>
          <p:cNvPr id="6" name="3 - Οδοντωτό δεξιό βέλος"/>
          <p:cNvSpPr/>
          <p:nvPr/>
        </p:nvSpPr>
        <p:spPr>
          <a:xfrm>
            <a:off x="1143000" y="1714500"/>
            <a:ext cx="1571625" cy="214313"/>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Tree>
    <p:extLst>
      <p:ext uri="{BB962C8B-B14F-4D97-AF65-F5344CB8AC3E}">
        <p14:creationId xmlns:p14="http://schemas.microsoft.com/office/powerpoint/2010/main" val="21556610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a:t>	Παραδείγματα για επεξεργασία</a:t>
            </a:r>
            <a:r>
              <a:rPr lang="el-GR" sz="4000" dirty="0" smtClean="0"/>
              <a:t>:</a:t>
            </a:r>
            <a:endParaRPr lang="el-GR" sz="4000" dirty="0"/>
          </a:p>
        </p:txBody>
      </p:sp>
      <p:sp>
        <p:nvSpPr>
          <p:cNvPr id="3" name="Θέση περιεχομένου 2"/>
          <p:cNvSpPr>
            <a:spLocks noGrp="1"/>
          </p:cNvSpPr>
          <p:nvPr>
            <p:ph idx="1"/>
          </p:nvPr>
        </p:nvSpPr>
        <p:spPr/>
        <p:txBody>
          <a:bodyPr>
            <a:normAutofit/>
          </a:bodyPr>
          <a:lstStyle/>
          <a:p>
            <a:pPr>
              <a:buNone/>
              <a:defRPr/>
            </a:pPr>
            <a:r>
              <a:rPr lang="el-GR" sz="2800" dirty="0"/>
              <a:t>	Δύο μαθητές έχουν να επιλύσουν το εξής πρόβλημα:</a:t>
            </a:r>
          </a:p>
          <a:p>
            <a:pPr>
              <a:buNone/>
              <a:defRPr/>
            </a:pPr>
            <a:r>
              <a:rPr lang="el-GR" sz="2800" dirty="0"/>
              <a:t>	</a:t>
            </a:r>
            <a:r>
              <a:rPr lang="el-GR" sz="2800" dirty="0">
                <a:solidFill>
                  <a:schemeClr val="accent2">
                    <a:lumMod val="50000"/>
                  </a:schemeClr>
                </a:solidFill>
              </a:rPr>
              <a:t>Η Ελένη έχει 30 καραμέλες και δίνει 5 στη Λία, 12 στη Χαρά και 7 στον Κώστα. Πόσες της μένουν;</a:t>
            </a:r>
          </a:p>
          <a:p>
            <a:pPr>
              <a:buNone/>
              <a:defRPr/>
            </a:pPr>
            <a:r>
              <a:rPr lang="el-GR" sz="2800" dirty="0"/>
              <a:t>	Η Παυλίνα βρίσκει 24. Προσθέτει το 5 + 12 + 7, αλλά ξεχνάει να το αφαιρέσει από το 30</a:t>
            </a:r>
          </a:p>
          <a:p>
            <a:pPr>
              <a:buNone/>
              <a:defRPr/>
            </a:pPr>
            <a:endParaRPr lang="el-GR" sz="2800" dirty="0"/>
          </a:p>
          <a:p>
            <a:pPr>
              <a:buNone/>
              <a:defRPr/>
            </a:pPr>
            <a:r>
              <a:rPr lang="el-GR" sz="2800" dirty="0"/>
              <a:t>	Η Λουκία βρίσκει 13. Αφαιρεί το 5 + 12 από το 30 αλλά ξεχνάει το 7</a:t>
            </a:r>
            <a:r>
              <a:rPr lang="el-GR" sz="2800" dirty="0" smtClean="0"/>
              <a:t>.</a:t>
            </a:r>
            <a:endParaRPr lang="el-GR" sz="2800" dirty="0"/>
          </a:p>
        </p:txBody>
      </p:sp>
    </p:spTree>
    <p:extLst>
      <p:ext uri="{BB962C8B-B14F-4D97-AF65-F5344CB8AC3E}">
        <p14:creationId xmlns:p14="http://schemas.microsoft.com/office/powerpoint/2010/main" val="34909906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endParaRPr lang="el-GR" dirty="0"/>
          </a:p>
        </p:txBody>
      </p:sp>
      <p:sp>
        <p:nvSpPr>
          <p:cNvPr id="3" name="Θέση περιεχομένου 2"/>
          <p:cNvSpPr>
            <a:spLocks noGrp="1"/>
          </p:cNvSpPr>
          <p:nvPr>
            <p:ph idx="1"/>
          </p:nvPr>
        </p:nvSpPr>
        <p:spPr/>
        <p:txBody>
          <a:bodyPr>
            <a:normAutofit fontScale="92500"/>
          </a:bodyPr>
          <a:lstStyle/>
          <a:p>
            <a:pPr>
              <a:lnSpc>
                <a:spcPct val="90000"/>
              </a:lnSpc>
            </a:pPr>
            <a:r>
              <a:rPr lang="el-GR" altLang="en-US" dirty="0"/>
              <a:t>Συγκρίνουν τα αποτελέσματά τους και βλέπουν ότι έχουν βρει κάτι διαφορετικό. </a:t>
            </a:r>
            <a:r>
              <a:rPr lang="el-GR" altLang="en-US" dirty="0">
                <a:solidFill>
                  <a:srgbClr val="FF0000"/>
                </a:solidFill>
              </a:rPr>
              <a:t>Διαφωνούν</a:t>
            </a:r>
            <a:r>
              <a:rPr lang="el-GR" altLang="en-US" dirty="0"/>
              <a:t>. Στη συνέχεια η κάθε μία </a:t>
            </a:r>
            <a:r>
              <a:rPr lang="el-GR" altLang="en-US" dirty="0">
                <a:solidFill>
                  <a:schemeClr val="accent2"/>
                </a:solidFill>
              </a:rPr>
              <a:t>εξηγεί</a:t>
            </a:r>
            <a:r>
              <a:rPr lang="el-GR" altLang="en-US" dirty="0"/>
              <a:t> στην άλλη πώς σκέφτηκε. Έτσι η μία συνειδητοποιεί ότι δεν πρόσθεσε το 7 και η άλλη ότι δεν έκανε αφαίρεση από το 30…</a:t>
            </a:r>
          </a:p>
          <a:p>
            <a:pPr>
              <a:lnSpc>
                <a:spcPct val="90000"/>
              </a:lnSpc>
            </a:pPr>
            <a:r>
              <a:rPr lang="el-GR" altLang="en-US" dirty="0"/>
              <a:t>Αντιπαραβάλλοντας τις οπτικές τους θα βρούνε μαζί μια λύση… κι ενδεχομένως και η καθεμία μόνη της να μπορεί στη συνέχεια να λύσει ένα αντίστοιχο πρόβλημα</a:t>
            </a:r>
            <a:r>
              <a:rPr lang="el-GR" altLang="en-US" dirty="0">
                <a:solidFill>
                  <a:schemeClr val="accent2"/>
                </a:solidFill>
              </a:rPr>
              <a:t>…(μεταβίβαση</a:t>
            </a:r>
            <a:r>
              <a:rPr lang="el-GR" altLang="en-US" dirty="0" smtClean="0">
                <a:solidFill>
                  <a:schemeClr val="accent2"/>
                </a:solidFill>
              </a:rPr>
              <a:t>)</a:t>
            </a:r>
            <a:endParaRPr lang="el-GR" altLang="en-US" dirty="0">
              <a:solidFill>
                <a:schemeClr val="accent2"/>
              </a:solidFill>
            </a:endParaRPr>
          </a:p>
        </p:txBody>
      </p:sp>
    </p:spTree>
    <p:extLst>
      <p:ext uri="{BB962C8B-B14F-4D97-AF65-F5344CB8AC3E}">
        <p14:creationId xmlns:p14="http://schemas.microsoft.com/office/powerpoint/2010/main" val="27347024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n-US" dirty="0"/>
              <a:t>Για να υπάρξει κοινωνιο-γνωστική σύγκρουση  είναι βασικό να ζητιέται από τα παιδιά </a:t>
            </a:r>
            <a:r>
              <a:rPr lang="el-GR" altLang="en-US" dirty="0">
                <a:solidFill>
                  <a:schemeClr val="accent2"/>
                </a:solidFill>
              </a:rPr>
              <a:t>να εξηγούν τις επιλογές ή τον τρόπο σκέψης τους</a:t>
            </a:r>
            <a:r>
              <a:rPr lang="el-GR" altLang="en-US" dirty="0"/>
              <a:t>. Διαφορετικά υπάρχει περίπτωση να μη μετακινηθούν από την αρχική τους άποψη ή να αφήσουν να ψάχνει τη λύση αυτός που θεωρούν ότι ξέρει/μπορεί.</a:t>
            </a:r>
          </a:p>
          <a:p>
            <a:r>
              <a:rPr lang="el-GR" altLang="en-US" dirty="0"/>
              <a:t>Για τον εκπαιδευτικό υπάρχουν διάφορες τεχνικές όταν δουλεύει σε ομάδα. Αυτός που είναι πιο κοντά  στην απάντηση μένει να επιχειρηματολογήσει τελευταίος</a:t>
            </a:r>
            <a:r>
              <a:rPr lang="el-GR" altLang="en-US" dirty="0" smtClean="0"/>
              <a:t>…</a:t>
            </a:r>
            <a:endParaRPr lang="el-GR" altLang="en-US" dirty="0"/>
          </a:p>
        </p:txBody>
      </p:sp>
    </p:spTree>
    <p:extLst>
      <p:ext uri="{BB962C8B-B14F-4D97-AF65-F5344CB8AC3E}">
        <p14:creationId xmlns:p14="http://schemas.microsoft.com/office/powerpoint/2010/main" val="38247143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l-GR" altLang="en-US" dirty="0"/>
              <a:t>Ενότητα 6: Η γνωστική και η κοινωνιογνωστική σύγκρουση</a:t>
            </a:r>
            <a:endParaRPr lang="en-US" dirty="0"/>
          </a:p>
        </p:txBody>
      </p:sp>
      <p:sp>
        <p:nvSpPr>
          <p:cNvPr id="5" name="2 - Υπότιτλος"/>
          <p:cNvSpPr txBox="1">
            <a:spLocks/>
          </p:cNvSpPr>
          <p:nvPr/>
        </p:nvSpPr>
        <p:spPr>
          <a:xfrm>
            <a:off x="1371600" y="4437112"/>
            <a:ext cx="6400800" cy="1080120"/>
          </a:xfrm>
          <a:prstGeom prst="rect">
            <a:avLst/>
          </a:prstGeom>
        </p:spPr>
        <p:txBody>
          <a:bodyPr rtlCol="0">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el-GR" dirty="0" smtClean="0"/>
              <a:t>Ο ρόλος της στην ανάπτυξη της σκέψης και στην οικοδόμηση της γνώσης</a:t>
            </a:r>
            <a:endParaRPr lang="el-GR" dirty="0"/>
          </a:p>
        </p:txBody>
      </p:sp>
      <p:pic>
        <p:nvPicPr>
          <p:cNvPr id="6" name="Picture 2" descr="Αποτέλεσμα εικόνας για κοινωνικογνωστική σύγκρουση"/>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3625" y="2274590"/>
            <a:ext cx="1847850"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C:\Users\user\Pictures\untitle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0188" y="1988840"/>
            <a:ext cx="2143125"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42565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2800" dirty="0"/>
              <a:t>Νέο παράδειγμα για τη συλλογική οικοδόμηση της γνώσης μέσω της κοινωνιογνωστικής σύγκρουσης με ενισχυμένο το ρόλο του </a:t>
            </a:r>
            <a:r>
              <a:rPr lang="el-GR" sz="2800" dirty="0" smtClean="0"/>
              <a:t>εκπαιδευτικού</a:t>
            </a:r>
            <a:endParaRPr lang="el-GR" sz="2800" dirty="0"/>
          </a:p>
        </p:txBody>
      </p:sp>
      <p:sp>
        <p:nvSpPr>
          <p:cNvPr id="3" name="Θέση περιεχομένου 2"/>
          <p:cNvSpPr>
            <a:spLocks noGrp="1"/>
          </p:cNvSpPr>
          <p:nvPr>
            <p:ph idx="1"/>
          </p:nvPr>
        </p:nvSpPr>
        <p:spPr/>
        <p:txBody>
          <a:bodyPr>
            <a:normAutofit fontScale="92500" lnSpcReduction="20000"/>
          </a:bodyPr>
          <a:lstStyle/>
          <a:p>
            <a:pPr>
              <a:defRPr/>
            </a:pPr>
            <a:r>
              <a:rPr lang="el-GR" dirty="0">
                <a:solidFill>
                  <a:schemeClr val="accent2">
                    <a:lumMod val="50000"/>
                  </a:schemeClr>
                </a:solidFill>
              </a:rPr>
              <a:t>Αρχική ερώτηση:</a:t>
            </a:r>
          </a:p>
          <a:p>
            <a:pPr>
              <a:buNone/>
              <a:defRPr/>
            </a:pPr>
            <a:r>
              <a:rPr lang="el-GR" dirty="0"/>
              <a:t>	Γιατί κάποια αντικείμενα επιπλέουν ενώ άλλα βουλιάζουν;</a:t>
            </a:r>
          </a:p>
          <a:p>
            <a:pPr>
              <a:defRPr/>
            </a:pPr>
            <a:r>
              <a:rPr lang="el-GR" dirty="0">
                <a:solidFill>
                  <a:schemeClr val="accent2">
                    <a:lumMod val="50000"/>
                  </a:schemeClr>
                </a:solidFill>
              </a:rPr>
              <a:t>Αρχικές ιδέες:</a:t>
            </a:r>
          </a:p>
          <a:p>
            <a:pPr>
              <a:buNone/>
              <a:defRPr/>
            </a:pPr>
            <a:r>
              <a:rPr lang="el-GR" dirty="0"/>
              <a:t>	- Γιατί έχουν αέρα.</a:t>
            </a:r>
          </a:p>
          <a:p>
            <a:pPr>
              <a:buNone/>
              <a:defRPr/>
            </a:pPr>
            <a:r>
              <a:rPr lang="el-GR" dirty="0"/>
              <a:t>	- Εξαρτάται από το αν υπάρχει πολύ νερό.</a:t>
            </a:r>
          </a:p>
          <a:p>
            <a:pPr>
              <a:buNone/>
              <a:defRPr/>
            </a:pPr>
            <a:r>
              <a:rPr lang="el-GR" dirty="0"/>
              <a:t>	-Τα πανιά και η μηχανή τα κάνουν να επιπλέουν.</a:t>
            </a:r>
          </a:p>
          <a:p>
            <a:pPr>
              <a:buNone/>
              <a:defRPr/>
            </a:pPr>
            <a:r>
              <a:rPr lang="el-GR" dirty="0"/>
              <a:t>	-Τα λεπτά αντικείμενα επιπλέουν.</a:t>
            </a:r>
          </a:p>
          <a:p>
            <a:pPr>
              <a:buNone/>
              <a:defRPr/>
            </a:pPr>
            <a:r>
              <a:rPr lang="el-GR" dirty="0"/>
              <a:t>	- Εξαρτάται από το πάχος των αντικειμένων</a:t>
            </a:r>
            <a:r>
              <a:rPr lang="el-GR" dirty="0" smtClean="0"/>
              <a:t>.</a:t>
            </a:r>
            <a:endParaRPr lang="el-GR" dirty="0"/>
          </a:p>
        </p:txBody>
      </p:sp>
    </p:spTree>
    <p:extLst>
      <p:ext uri="{BB962C8B-B14F-4D97-AF65-F5344CB8AC3E}">
        <p14:creationId xmlns:p14="http://schemas.microsoft.com/office/powerpoint/2010/main" val="24589834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n-US" sz="3200" dirty="0"/>
              <a:t>Ο εκπαιδευτικός αρχίζει να δρα…</a:t>
            </a:r>
            <a:br>
              <a:rPr lang="el-GR" altLang="en-US" sz="3200" dirty="0"/>
            </a:br>
            <a:r>
              <a:rPr lang="el-GR" altLang="en-US" sz="3200" dirty="0"/>
              <a:t>Τι κάνει; Πώς θα σχολιάζατε αυτό που </a:t>
            </a:r>
            <a:r>
              <a:rPr lang="el-GR" altLang="en-US" sz="3200" dirty="0" smtClean="0"/>
              <a:t>κάνει;</a:t>
            </a:r>
            <a:endParaRPr lang="el-GR" sz="3200" dirty="0"/>
          </a:p>
        </p:txBody>
      </p:sp>
      <p:sp>
        <p:nvSpPr>
          <p:cNvPr id="3" name="Θέση περιεχομένου 2"/>
          <p:cNvSpPr>
            <a:spLocks noGrp="1"/>
          </p:cNvSpPr>
          <p:nvPr>
            <p:ph idx="1"/>
          </p:nvPr>
        </p:nvSpPr>
        <p:spPr/>
        <p:txBody>
          <a:bodyPr>
            <a:normAutofit lnSpcReduction="10000"/>
          </a:bodyPr>
          <a:lstStyle/>
          <a:p>
            <a:r>
              <a:rPr lang="el-GR" altLang="en-US" dirty="0"/>
              <a:t>Πώς κατά τη γνώμη σου η ποσότητα του νερού επηρεάζει το αν κάτι επιπλέει ή βουλιάζει; Μια ψαρόβαρκα επιπλέει καλύτερα σε μια βαθιά λίμνη από ότι σε μια ρηχή;</a:t>
            </a:r>
          </a:p>
          <a:p>
            <a:r>
              <a:rPr lang="el-GR" altLang="en-US" dirty="0"/>
              <a:t>Αν διπλώσουμε τα πανιά και σβήσουμε τη μηχανή η βάρκα θα βουλιάξει;</a:t>
            </a:r>
          </a:p>
          <a:p>
            <a:r>
              <a:rPr lang="el-GR" altLang="en-US" dirty="0"/>
              <a:t>Ο Γιάννης λέει ότι επιπλέουν αν έχουν αέρα.. Έχετε ένα παράδειγμα</a:t>
            </a:r>
            <a:r>
              <a:rPr lang="el-GR" altLang="en-US" dirty="0" smtClean="0"/>
              <a:t>;</a:t>
            </a:r>
            <a:endParaRPr lang="el-GR" altLang="en-US" dirty="0"/>
          </a:p>
        </p:txBody>
      </p:sp>
    </p:spTree>
    <p:extLst>
      <p:ext uri="{BB962C8B-B14F-4D97-AF65-F5344CB8AC3E}">
        <p14:creationId xmlns:p14="http://schemas.microsoft.com/office/powerpoint/2010/main" val="33928886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n-US" dirty="0">
                <a:latin typeface="Arial" panose="020B0604020202020204" pitchFamily="34" charset="0"/>
              </a:rPr>
              <a:t>Τύποι δυαδικής αλληλεπίδρασης</a:t>
            </a:r>
            <a:endParaRPr lang="el-GR" dirty="0"/>
          </a:p>
        </p:txBody>
      </p:sp>
      <p:sp>
        <p:nvSpPr>
          <p:cNvPr id="3" name="Θέση περιεχομένου 2"/>
          <p:cNvSpPr>
            <a:spLocks noGrp="1"/>
          </p:cNvSpPr>
          <p:nvPr>
            <p:ph idx="1"/>
          </p:nvPr>
        </p:nvSpPr>
        <p:spPr/>
        <p:txBody>
          <a:bodyPr>
            <a:noAutofit/>
          </a:bodyPr>
          <a:lstStyle/>
          <a:p>
            <a:pPr>
              <a:buNone/>
            </a:pPr>
            <a:r>
              <a:rPr lang="el-GR" altLang="en-US" sz="2400" b="1" dirty="0" smtClean="0">
                <a:solidFill>
                  <a:schemeClr val="accent2"/>
                </a:solidFill>
              </a:rPr>
              <a:t>Τύπος  </a:t>
            </a:r>
            <a:r>
              <a:rPr lang="el-GR" altLang="en-US" sz="2400" b="1" dirty="0">
                <a:solidFill>
                  <a:schemeClr val="accent2"/>
                </a:solidFill>
              </a:rPr>
              <a:t>Αλληλεπίδρασης 1</a:t>
            </a:r>
          </a:p>
          <a:p>
            <a:pPr>
              <a:buNone/>
            </a:pPr>
            <a:r>
              <a:rPr lang="el-GR" altLang="en-US" sz="2400" dirty="0" smtClean="0"/>
              <a:t>Ο </a:t>
            </a:r>
            <a:r>
              <a:rPr lang="el-GR" altLang="en-US" sz="2400" dirty="0"/>
              <a:t>Α. βρίσκει τη λύση και την προτείνει στον Β.</a:t>
            </a:r>
          </a:p>
          <a:p>
            <a:pPr>
              <a:buNone/>
            </a:pPr>
            <a:r>
              <a:rPr lang="el-GR" altLang="en-US" sz="2400" dirty="0" smtClean="0"/>
              <a:t>Ο </a:t>
            </a:r>
            <a:r>
              <a:rPr lang="el-GR" altLang="en-US" sz="2400" dirty="0"/>
              <a:t>Β. ακούει και συμφωνεί επικυρώνοντας την </a:t>
            </a:r>
            <a:r>
              <a:rPr lang="el-GR" altLang="en-US" sz="2400" dirty="0" smtClean="0"/>
              <a:t>πρόταση </a:t>
            </a:r>
          </a:p>
          <a:p>
            <a:pPr>
              <a:buNone/>
            </a:pPr>
            <a:r>
              <a:rPr lang="el-GR" altLang="en-US" sz="2400" dirty="0" smtClean="0"/>
              <a:t>του </a:t>
            </a:r>
            <a:r>
              <a:rPr lang="el-GR" altLang="en-US" sz="2400" dirty="0"/>
              <a:t>Α.</a:t>
            </a:r>
          </a:p>
          <a:p>
            <a:pPr>
              <a:buNone/>
            </a:pPr>
            <a:r>
              <a:rPr lang="el-GR" altLang="en-US" sz="2400" dirty="0" smtClean="0">
                <a:solidFill>
                  <a:schemeClr val="accent2"/>
                </a:solidFill>
              </a:rPr>
              <a:t>Ο </a:t>
            </a:r>
            <a:r>
              <a:rPr lang="el-GR" altLang="en-US" sz="2400" dirty="0">
                <a:solidFill>
                  <a:schemeClr val="accent2"/>
                </a:solidFill>
              </a:rPr>
              <a:t>Β. είναι παθητικός;</a:t>
            </a:r>
          </a:p>
          <a:p>
            <a:pPr>
              <a:buNone/>
            </a:pPr>
            <a:r>
              <a:rPr lang="el-GR" altLang="en-US" sz="2400" dirty="0" smtClean="0"/>
              <a:t>Ενδέχεται </a:t>
            </a:r>
            <a:r>
              <a:rPr lang="el-GR" altLang="en-US" sz="2400" dirty="0"/>
              <a:t>να μην είναι, αν αναδομεί νοητικά την </a:t>
            </a:r>
            <a:endParaRPr lang="el-GR" altLang="en-US" sz="2400" dirty="0" smtClean="0"/>
          </a:p>
          <a:p>
            <a:pPr>
              <a:buNone/>
            </a:pPr>
            <a:r>
              <a:rPr lang="el-GR" altLang="en-US" sz="2400" dirty="0" smtClean="0"/>
              <a:t>πορεία </a:t>
            </a:r>
            <a:r>
              <a:rPr lang="el-GR" altLang="en-US" sz="2400" dirty="0"/>
              <a:t>που έκανε ο Α.</a:t>
            </a:r>
          </a:p>
          <a:p>
            <a:pPr>
              <a:buNone/>
            </a:pPr>
            <a:r>
              <a:rPr lang="el-GR" altLang="en-US" sz="2400" dirty="0" smtClean="0"/>
              <a:t>Πρόκειται </a:t>
            </a:r>
            <a:r>
              <a:rPr lang="el-GR" altLang="en-US" sz="2400" dirty="0"/>
              <a:t>για μια αλληλεπίδραση αλλά χωρίς εμφανή </a:t>
            </a:r>
            <a:endParaRPr lang="el-GR" altLang="en-US" sz="2400" dirty="0" smtClean="0"/>
          </a:p>
          <a:p>
            <a:pPr>
              <a:buNone/>
            </a:pPr>
            <a:r>
              <a:rPr lang="el-GR" altLang="en-US" sz="2400" dirty="0" smtClean="0"/>
              <a:t>κοινωνιογνωστική σύγκρουση</a:t>
            </a:r>
            <a:r>
              <a:rPr lang="el-GR" altLang="en-US" sz="2400" dirty="0" smtClean="0">
                <a:solidFill>
                  <a:schemeClr val="accent2"/>
                </a:solidFill>
              </a:rPr>
              <a:t>.</a:t>
            </a:r>
            <a:endParaRPr lang="el-GR" altLang="en-US" sz="2400" dirty="0"/>
          </a:p>
        </p:txBody>
      </p:sp>
    </p:spTree>
    <p:extLst>
      <p:ext uri="{BB962C8B-B14F-4D97-AF65-F5344CB8AC3E}">
        <p14:creationId xmlns:p14="http://schemas.microsoft.com/office/powerpoint/2010/main" val="40115979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n-US" sz="4000" dirty="0">
                <a:latin typeface="Arial" panose="020B0604020202020204" pitchFamily="34" charset="0"/>
              </a:rPr>
              <a:t>Τύπος αλληλεπίδρασης </a:t>
            </a:r>
            <a:r>
              <a:rPr lang="el-GR" altLang="en-US" sz="4000" dirty="0" smtClean="0">
                <a:latin typeface="Arial" panose="020B0604020202020204" pitchFamily="34" charset="0"/>
              </a:rPr>
              <a:t>2</a:t>
            </a:r>
            <a:endParaRPr lang="el-GR" sz="4000" dirty="0">
              <a:latin typeface="Arial" panose="020B0604020202020204" pitchFamily="34" charset="0"/>
            </a:endParaRPr>
          </a:p>
        </p:txBody>
      </p:sp>
      <p:sp>
        <p:nvSpPr>
          <p:cNvPr id="3" name="Θέση περιεχομένου 2"/>
          <p:cNvSpPr>
            <a:spLocks noGrp="1"/>
          </p:cNvSpPr>
          <p:nvPr>
            <p:ph idx="1"/>
          </p:nvPr>
        </p:nvSpPr>
        <p:spPr/>
        <p:txBody>
          <a:bodyPr>
            <a:noAutofit/>
          </a:bodyPr>
          <a:lstStyle/>
          <a:p>
            <a:r>
              <a:rPr lang="el-GR" altLang="en-US" sz="2400" dirty="0"/>
              <a:t>Ο Α. αρχίζει να επιλύει το πρόβλημα.</a:t>
            </a:r>
          </a:p>
          <a:p>
            <a:r>
              <a:rPr lang="el-GR" altLang="en-US" sz="2400" dirty="0"/>
              <a:t>Ο Β. συνεχίζει ακολουθώντας είτε την πορεία του Α  είτε μια διαφορετική πορεία</a:t>
            </a:r>
          </a:p>
          <a:p>
            <a:r>
              <a:rPr lang="el-GR" altLang="en-US" sz="2400" dirty="0"/>
              <a:t>Εδώ είτε ενισχύεται ο αρχικός τρόπος επίλυσης (περίπτωση 1η)</a:t>
            </a:r>
          </a:p>
          <a:p>
            <a:pPr>
              <a:buNone/>
            </a:pPr>
            <a:r>
              <a:rPr lang="el-GR" altLang="en-US" sz="2400" dirty="0"/>
              <a:t>	είτε αρχίζει να εμφανίζεται μια πρώτη σύγκρουση (περίπτωση </a:t>
            </a:r>
            <a:r>
              <a:rPr lang="el-GR" altLang="en-US" sz="2400" dirty="0" smtClean="0"/>
              <a:t>2η)</a:t>
            </a:r>
          </a:p>
        </p:txBody>
      </p:sp>
    </p:spTree>
    <p:extLst>
      <p:ext uri="{BB962C8B-B14F-4D97-AF65-F5344CB8AC3E}">
        <p14:creationId xmlns:p14="http://schemas.microsoft.com/office/powerpoint/2010/main" val="39949525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n-US" sz="4000" dirty="0">
                <a:latin typeface="Arial" panose="020B0604020202020204" pitchFamily="34" charset="0"/>
              </a:rPr>
              <a:t>Τύπος αλληλεπίδρασης </a:t>
            </a:r>
            <a:r>
              <a:rPr lang="el-GR" altLang="en-US" sz="4000" dirty="0">
                <a:latin typeface="Arial" panose="020B0604020202020204" pitchFamily="34" charset="0"/>
              </a:rPr>
              <a:t>3</a:t>
            </a:r>
            <a:endParaRPr lang="el-GR" sz="4000" dirty="0">
              <a:latin typeface="Arial" panose="020B0604020202020204" pitchFamily="34" charset="0"/>
            </a:endParaRPr>
          </a:p>
        </p:txBody>
      </p:sp>
      <p:sp>
        <p:nvSpPr>
          <p:cNvPr id="3" name="Θέση περιεχομένου 2"/>
          <p:cNvSpPr>
            <a:spLocks noGrp="1"/>
          </p:cNvSpPr>
          <p:nvPr>
            <p:ph idx="1"/>
          </p:nvPr>
        </p:nvSpPr>
        <p:spPr/>
        <p:txBody>
          <a:bodyPr>
            <a:noAutofit/>
          </a:bodyPr>
          <a:lstStyle/>
          <a:p>
            <a:pPr>
              <a:lnSpc>
                <a:spcPct val="90000"/>
              </a:lnSpc>
            </a:pPr>
            <a:r>
              <a:rPr lang="el-GR" altLang="en-US" sz="2400" dirty="0"/>
              <a:t>Ο Α. αρχίζει την επίλυση του προβλήματος</a:t>
            </a:r>
          </a:p>
          <a:p>
            <a:pPr>
              <a:lnSpc>
                <a:spcPct val="90000"/>
              </a:lnSpc>
            </a:pPr>
            <a:r>
              <a:rPr lang="el-GR" altLang="en-US" sz="2400" dirty="0"/>
              <a:t>Ο Β. διαφωνεί, χωρίς να επιχειρηματολογεί και χωρίς να προτείνει κάτι διαφορετικό</a:t>
            </a:r>
          </a:p>
          <a:p>
            <a:pPr>
              <a:lnSpc>
                <a:spcPct val="90000"/>
              </a:lnSpc>
            </a:pPr>
            <a:endParaRPr lang="el-GR" altLang="en-US" sz="2400" dirty="0"/>
          </a:p>
          <a:p>
            <a:pPr>
              <a:lnSpc>
                <a:spcPct val="90000"/>
              </a:lnSpc>
            </a:pPr>
            <a:r>
              <a:rPr lang="el-GR" altLang="en-US" sz="2400" dirty="0"/>
              <a:t>Ο Α. είτε «κλείνεται» στη δική του προσέγγιση, είτε την τροποποιεί. Είναι μια πρώτη μορφή κοινωνιογνωστικής σύγκρουσης</a:t>
            </a:r>
          </a:p>
          <a:p>
            <a:pPr marL="0" indent="0">
              <a:buNone/>
            </a:pPr>
            <a:endParaRPr lang="el-GR" altLang="en-US" sz="2400" dirty="0" smtClean="0"/>
          </a:p>
        </p:txBody>
      </p:sp>
    </p:spTree>
    <p:extLst>
      <p:ext uri="{BB962C8B-B14F-4D97-AF65-F5344CB8AC3E}">
        <p14:creationId xmlns:p14="http://schemas.microsoft.com/office/powerpoint/2010/main" val="33335571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n-US" sz="4000" dirty="0">
                <a:latin typeface="Arial" panose="020B0604020202020204" pitchFamily="34" charset="0"/>
              </a:rPr>
              <a:t>Τύπος αλληλεπίδρασης </a:t>
            </a:r>
            <a:r>
              <a:rPr lang="el-GR" altLang="en-US" sz="4000" dirty="0" smtClean="0">
                <a:latin typeface="Arial" panose="020B0604020202020204" pitchFamily="34" charset="0"/>
              </a:rPr>
              <a:t>4</a:t>
            </a:r>
            <a:endParaRPr lang="el-GR" sz="4000" dirty="0">
              <a:latin typeface="Arial" panose="020B0604020202020204" pitchFamily="34" charset="0"/>
            </a:endParaRPr>
          </a:p>
        </p:txBody>
      </p:sp>
      <p:sp>
        <p:nvSpPr>
          <p:cNvPr id="3" name="Θέση περιεχομένου 2"/>
          <p:cNvSpPr>
            <a:spLocks noGrp="1"/>
          </p:cNvSpPr>
          <p:nvPr>
            <p:ph idx="1"/>
          </p:nvPr>
        </p:nvSpPr>
        <p:spPr/>
        <p:txBody>
          <a:bodyPr>
            <a:noAutofit/>
          </a:bodyPr>
          <a:lstStyle/>
          <a:p>
            <a:pPr algn="just">
              <a:lnSpc>
                <a:spcPct val="90000"/>
              </a:lnSpc>
            </a:pPr>
            <a:r>
              <a:rPr lang="el-GR" altLang="en-US" sz="2400" dirty="0"/>
              <a:t>Ο Α. αρχίζει την επίλυση του προβλήματος</a:t>
            </a:r>
          </a:p>
          <a:p>
            <a:pPr algn="just">
              <a:lnSpc>
                <a:spcPct val="90000"/>
              </a:lnSpc>
            </a:pPr>
            <a:r>
              <a:rPr lang="el-GR" altLang="en-US" sz="2400" dirty="0"/>
              <a:t>Ο Β. διαφωνεί και επιχειρηματολογεί.</a:t>
            </a:r>
          </a:p>
          <a:p>
            <a:pPr algn="just">
              <a:lnSpc>
                <a:spcPct val="90000"/>
              </a:lnSpc>
            </a:pPr>
            <a:r>
              <a:rPr lang="el-GR" altLang="en-US" sz="2400" dirty="0"/>
              <a:t>Ο Α. ακούει την επιχειρηματολογία και αντιδρά αντιπροτείνοντας τη δική του.</a:t>
            </a:r>
          </a:p>
          <a:p>
            <a:pPr algn="just">
              <a:lnSpc>
                <a:spcPct val="90000"/>
              </a:lnSpc>
            </a:pPr>
            <a:r>
              <a:rPr lang="el-GR" altLang="en-US" sz="2400" dirty="0"/>
              <a:t>….</a:t>
            </a:r>
          </a:p>
          <a:p>
            <a:pPr algn="just">
              <a:lnSpc>
                <a:spcPct val="90000"/>
              </a:lnSpc>
            </a:pPr>
            <a:r>
              <a:rPr lang="el-GR" altLang="en-US" sz="2400" dirty="0"/>
              <a:t>Η αλληλεπίδραση συνεχίζεται και οι Α. και Β. φτάνουν μαζί στη λύση. Σε αυτή την πορεία ενίοτε υπερισχύει η θέση του Α και ενίοτε του Β. Πρόκειται για μια κοινωνιογνωστική σύγκρουση</a:t>
            </a:r>
            <a:r>
              <a:rPr lang="el-GR" altLang="en-US" sz="2400" dirty="0" smtClean="0"/>
              <a:t>.</a:t>
            </a:r>
            <a:endParaRPr lang="el-GR" altLang="en-US" sz="2400" dirty="0"/>
          </a:p>
        </p:txBody>
      </p:sp>
    </p:spTree>
    <p:extLst>
      <p:ext uri="{BB962C8B-B14F-4D97-AF65-F5344CB8AC3E}">
        <p14:creationId xmlns:p14="http://schemas.microsoft.com/office/powerpoint/2010/main" val="36366567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endParaRPr lang="el-GR" sz="4000" dirty="0">
              <a:latin typeface="Arial" panose="020B0604020202020204" pitchFamily="34" charset="0"/>
            </a:endParaRPr>
          </a:p>
        </p:txBody>
      </p:sp>
      <p:sp>
        <p:nvSpPr>
          <p:cNvPr id="3" name="Θέση περιεχομένου 2"/>
          <p:cNvSpPr>
            <a:spLocks noGrp="1"/>
          </p:cNvSpPr>
          <p:nvPr>
            <p:ph idx="1"/>
          </p:nvPr>
        </p:nvSpPr>
        <p:spPr/>
        <p:txBody>
          <a:bodyPr>
            <a:noAutofit/>
          </a:bodyPr>
          <a:lstStyle/>
          <a:p>
            <a:r>
              <a:rPr lang="el-GR" altLang="en-US" sz="2400" dirty="0"/>
              <a:t>D</a:t>
            </a:r>
            <a:r>
              <a:rPr lang="en-US" altLang="en-US" sz="2400" dirty="0" err="1"/>
              <a:t>oise</a:t>
            </a:r>
            <a:r>
              <a:rPr lang="el-GR" altLang="en-US" sz="2400" dirty="0"/>
              <a:t>,  W. &amp;  M</a:t>
            </a:r>
            <a:r>
              <a:rPr lang="en-US" altLang="en-US" sz="2400" dirty="0" err="1"/>
              <a:t>ugny</a:t>
            </a:r>
            <a:r>
              <a:rPr lang="el-GR" altLang="en-US" sz="2400" dirty="0"/>
              <a:t> G. (1989).  </a:t>
            </a:r>
            <a:r>
              <a:rPr lang="el-GR" altLang="en-US" sz="2400" i="1" dirty="0"/>
              <a:t>Η κοινωνική ανάπτυξη της νοημοσύνης</a:t>
            </a:r>
            <a:r>
              <a:rPr lang="el-GR" altLang="en-US" sz="2400" dirty="0"/>
              <a:t>, Αθήνα: Πατάκης</a:t>
            </a:r>
            <a:endParaRPr lang="en-US" altLang="en-US" sz="2400" dirty="0"/>
          </a:p>
          <a:p>
            <a:r>
              <a:rPr lang="en-US" altLang="en-US" sz="2400" dirty="0" err="1"/>
              <a:t>Foulin</a:t>
            </a:r>
            <a:r>
              <a:rPr lang="en-US" altLang="en-US" sz="2400" dirty="0"/>
              <a:t> J</a:t>
            </a:r>
            <a:r>
              <a:rPr lang="el-GR" altLang="en-US" sz="2400" dirty="0"/>
              <a:t>.-</a:t>
            </a:r>
            <a:r>
              <a:rPr lang="en-US" altLang="en-US" sz="2400" dirty="0"/>
              <a:t>N</a:t>
            </a:r>
            <a:r>
              <a:rPr lang="el-GR" altLang="en-US" sz="2400" dirty="0"/>
              <a:t>., </a:t>
            </a:r>
            <a:r>
              <a:rPr lang="en-US" altLang="en-US" sz="2400" dirty="0" err="1"/>
              <a:t>Mouchon</a:t>
            </a:r>
            <a:r>
              <a:rPr lang="en-US" altLang="en-US" sz="2400" dirty="0"/>
              <a:t> S</a:t>
            </a:r>
            <a:r>
              <a:rPr lang="el-GR" altLang="en-US" sz="2400" dirty="0"/>
              <a:t>. (2002), </a:t>
            </a:r>
            <a:r>
              <a:rPr lang="en-US" altLang="en-US" sz="2400" i="1" dirty="0"/>
              <a:t>E</a:t>
            </a:r>
            <a:r>
              <a:rPr lang="el-GR" altLang="en-US" sz="2400" i="1" dirty="0"/>
              <a:t>κπαιδευτική Ψυχολογία</a:t>
            </a:r>
            <a:r>
              <a:rPr lang="el-GR" altLang="en-US" sz="2400" dirty="0"/>
              <a:t>, Αθήνα: Μεταίχμιο</a:t>
            </a:r>
            <a:endParaRPr lang="en-US" altLang="en-US" sz="2400" dirty="0"/>
          </a:p>
          <a:p>
            <a:r>
              <a:rPr lang="en-US" altLang="en-US" sz="2400" dirty="0" err="1"/>
              <a:t>Perret</a:t>
            </a:r>
            <a:r>
              <a:rPr lang="en-US" altLang="en-US" sz="2400" dirty="0"/>
              <a:t>- Clermont, A.- N., Nicolet, M. (1988). </a:t>
            </a:r>
            <a:r>
              <a:rPr lang="en-US" altLang="en-US" sz="2400" i="1" dirty="0" err="1"/>
              <a:t>Interagir</a:t>
            </a:r>
            <a:r>
              <a:rPr lang="en-US" altLang="en-US" sz="2400" i="1" dirty="0"/>
              <a:t> et </a:t>
            </a:r>
            <a:r>
              <a:rPr lang="en-US" altLang="en-US" sz="2400" i="1" dirty="0" err="1"/>
              <a:t>connaitre</a:t>
            </a:r>
            <a:r>
              <a:rPr lang="en-US" altLang="en-US" sz="2400" dirty="0"/>
              <a:t>, </a:t>
            </a:r>
            <a:r>
              <a:rPr lang="en-US" altLang="en-US" sz="2400" dirty="0" err="1"/>
              <a:t>Delval</a:t>
            </a:r>
            <a:r>
              <a:rPr lang="en-US" altLang="en-US" sz="2400" dirty="0" smtClean="0"/>
              <a:t>.</a:t>
            </a:r>
            <a:endParaRPr lang="en-US" altLang="en-US" sz="2400" dirty="0"/>
          </a:p>
        </p:txBody>
      </p:sp>
    </p:spTree>
    <p:extLst>
      <p:ext uri="{BB962C8B-B14F-4D97-AF65-F5344CB8AC3E}">
        <p14:creationId xmlns:p14="http://schemas.microsoft.com/office/powerpoint/2010/main" val="26031164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στο πλαίσιο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
        <p:nvSpPr>
          <p:cNvPr id="5" name="Text Placeholder 4"/>
          <p:cNvSpPr>
            <a:spLocks noGrp="1"/>
          </p:cNvSpPr>
          <p:nvPr>
            <p:ph type="body" idx="1"/>
          </p:nvPr>
        </p:nvSpPr>
        <p:spPr/>
        <p:txBody>
          <a:bodyPr/>
          <a:lstStyle/>
          <a:p>
            <a:endParaRPr lang="el-GR"/>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 Η γνωστική σύγκρουση</a:t>
            </a:r>
            <a:endParaRPr lang="el-GR" dirty="0"/>
          </a:p>
        </p:txBody>
      </p:sp>
      <p:sp>
        <p:nvSpPr>
          <p:cNvPr id="3" name="Θέση περιεχομένου 2"/>
          <p:cNvSpPr>
            <a:spLocks noGrp="1"/>
          </p:cNvSpPr>
          <p:nvPr>
            <p:ph idx="1"/>
          </p:nvPr>
        </p:nvSpPr>
        <p:spPr/>
        <p:txBody>
          <a:bodyPr>
            <a:normAutofit/>
          </a:bodyPr>
          <a:lstStyle/>
          <a:p>
            <a:pPr marL="0" indent="0">
              <a:lnSpc>
                <a:spcPct val="80000"/>
              </a:lnSpc>
              <a:buNone/>
            </a:pPr>
            <a:r>
              <a:rPr lang="el-GR" altLang="en-US" sz="2800" dirty="0" smtClean="0"/>
              <a:t>Η </a:t>
            </a:r>
            <a:r>
              <a:rPr lang="el-GR" altLang="en-US" sz="2800" dirty="0"/>
              <a:t>γνωστική σύγκρουση περιγράφεται ως η </a:t>
            </a:r>
            <a:r>
              <a:rPr lang="el-GR" altLang="en-US" sz="2800" i="1" dirty="0"/>
              <a:t>γνωστική ανισορροπία </a:t>
            </a:r>
            <a:r>
              <a:rPr lang="el-GR" altLang="en-US" sz="2800" dirty="0"/>
              <a:t>που προκαλείται όταν το άτομο αντιλαμβάνεται μια διαφορά, ασυμβατότητα ή αντίφαση ανάμεσα σε αυτό που πίστευε (στις ιδέες του, στις αναπαραστάσεις του για μια πραγματικότητα  ή σε κάτι που θεωρούσε ότι μπορεί να κάνει) και σε κάτι νέο που διαπιστώνει σχετικά με αυτή την πραγματικότητα. Με αυτή την έννοια, η «ανισορροπία» της πιαζετιανής θεωρίας και η έννοια της γνωστικής σύγκρουσης είναι σχεδόν συνώνυμες (</a:t>
            </a:r>
            <a:r>
              <a:rPr lang="en-US" altLang="en-US" sz="2800" dirty="0" err="1"/>
              <a:t>Raynal</a:t>
            </a:r>
            <a:r>
              <a:rPr lang="en-US" altLang="en-US" sz="2800" dirty="0"/>
              <a:t> &amp; </a:t>
            </a:r>
            <a:r>
              <a:rPr lang="en-US" altLang="en-US" sz="2800" dirty="0" err="1"/>
              <a:t>Rieunier</a:t>
            </a:r>
            <a:r>
              <a:rPr lang="en-US" altLang="en-US" sz="2800" dirty="0"/>
              <a:t>, 1997).</a:t>
            </a:r>
            <a:endParaRPr lang="el-GR" altLang="en-US" sz="2500" dirty="0"/>
          </a:p>
        </p:txBody>
      </p:sp>
    </p:spTree>
    <p:extLst>
      <p:ext uri="{BB962C8B-B14F-4D97-AF65-F5344CB8AC3E}">
        <p14:creationId xmlns:p14="http://schemas.microsoft.com/office/powerpoint/2010/main" val="42910198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1143000"/>
          </a:xfrm>
        </p:spPr>
        <p:txBody>
          <a:bodyPr>
            <a:noAutofit/>
          </a:bodyPr>
          <a:lstStyle/>
          <a:p>
            <a:r>
              <a:rPr lang="el-GR" dirty="0"/>
              <a:t>Σημείωμα Ιστορικού </a:t>
            </a:r>
            <a:r>
              <a:rPr lang="el-GR" dirty="0" smtClean="0"/>
              <a:t>Εκδόσεων</a:t>
            </a:r>
            <a:r>
              <a:rPr lang="en-US" dirty="0" smtClean="0"/>
              <a:t> </a:t>
            </a:r>
            <a:r>
              <a:rPr lang="el-GR" dirty="0" smtClean="0"/>
              <a:t>Έργου</a:t>
            </a:r>
            <a:endParaRPr lang="el-GR" dirty="0"/>
          </a:p>
        </p:txBody>
      </p:sp>
      <p:sp>
        <p:nvSpPr>
          <p:cNvPr id="5" name="Content Placeholder 4"/>
          <p:cNvSpPr>
            <a:spLocks noGrp="1"/>
          </p:cNvSpPr>
          <p:nvPr>
            <p:ph idx="1"/>
          </p:nvPr>
        </p:nvSpPr>
        <p:spPr>
          <a:xfrm>
            <a:off x="234220" y="1556792"/>
            <a:ext cx="8586252" cy="4525963"/>
          </a:xfrm>
        </p:spPr>
        <p:txBody>
          <a:bodyPr>
            <a:normAutofit/>
          </a:bodyPr>
          <a:lstStyle/>
          <a:p>
            <a:pPr marL="0" indent="0">
              <a:buNone/>
            </a:pPr>
            <a:r>
              <a:rPr lang="el-GR" sz="2000" dirty="0" smtClean="0"/>
              <a:t>Το </a:t>
            </a:r>
            <a:r>
              <a:rPr lang="el-GR" sz="2000" dirty="0"/>
              <a:t>παρόν έργο αποτελεί την έκδοση </a:t>
            </a:r>
            <a:r>
              <a:rPr lang="en-US" sz="2000" dirty="0" smtClean="0"/>
              <a:t>1.0.</a:t>
            </a:r>
            <a:endParaRPr lang="el-GR" sz="2000" dirty="0"/>
          </a:p>
        </p:txBody>
      </p:sp>
    </p:spTree>
    <p:extLst>
      <p:ext uri="{BB962C8B-B14F-4D97-AF65-F5344CB8AC3E}">
        <p14:creationId xmlns:p14="http://schemas.microsoft.com/office/powerpoint/2010/main" val="11605714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sz="2000" dirty="0"/>
              <a:t>Μαρία </a:t>
            </a:r>
            <a:r>
              <a:rPr lang="el-GR" sz="2000" dirty="0" smtClean="0"/>
              <a:t>Σφυρόερα</a:t>
            </a:r>
            <a:r>
              <a:rPr lang="en-US" sz="2000" dirty="0" smtClean="0"/>
              <a:t> 2015</a:t>
            </a:r>
            <a:r>
              <a:rPr lang="el-GR" sz="2000" dirty="0" smtClean="0"/>
              <a:t>.</a:t>
            </a:r>
            <a:r>
              <a:rPr lang="el-GR" sz="2000" dirty="0"/>
              <a:t> Μαρία Σφυρόερα. «Σύγχρονες Διδακτικές Προσεγγίσεις Ι: Αξιοποίηση βασικών θεωρητικών εννοιών στην εκπαιδευτική </a:t>
            </a:r>
            <a:r>
              <a:rPr lang="el-GR" sz="2000" dirty="0" smtClean="0"/>
              <a:t>πράξη. </a:t>
            </a:r>
            <a:r>
              <a:rPr lang="el-GR" altLang="en-US" sz="2000" dirty="0"/>
              <a:t>Η γνωστική και η κοινωνιογνωστική </a:t>
            </a:r>
            <a:r>
              <a:rPr lang="el-GR" altLang="en-US" sz="2000" dirty="0" smtClean="0"/>
              <a:t>σύγκρουση</a:t>
            </a:r>
            <a:r>
              <a:rPr lang="el-GR" sz="2000" dirty="0" smtClean="0"/>
              <a:t>». </a:t>
            </a:r>
            <a:r>
              <a:rPr lang="el-GR" sz="2000" dirty="0"/>
              <a:t>Έκδοση: 1.0. Αθήνα 201</a:t>
            </a:r>
            <a:r>
              <a:rPr lang="en-US" sz="2000" dirty="0"/>
              <a:t>5</a:t>
            </a:r>
            <a:r>
              <a:rPr lang="el-GR" sz="2000" dirty="0"/>
              <a:t>. Διαθέσιμο από τη δικτυακή διεύθυνση: </a:t>
            </a:r>
            <a:r>
              <a:rPr lang="en-US" sz="2000" dirty="0">
                <a:hlinkClick r:id="rId3"/>
              </a:rPr>
              <a:t>http://</a:t>
            </a:r>
            <a:r>
              <a:rPr lang="en-US" sz="2000" dirty="0" smtClean="0">
                <a:hlinkClick r:id="rId3"/>
              </a:rPr>
              <a:t>opencourses.uoa.gr/courses/ECD111</a:t>
            </a:r>
            <a:r>
              <a:rPr lang="el-GR" sz="2000" dirty="0" smtClean="0"/>
              <a:t>.</a:t>
            </a:r>
            <a:endParaRPr lang="el-GR" sz="2000" dirty="0"/>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9144000" cy="1143000"/>
          </a:xfrm>
        </p:spPr>
        <p:txBody>
          <a:bodyPr>
            <a:noAutofit/>
          </a:bodyPr>
          <a:lstStyle/>
          <a:p>
            <a:r>
              <a:rPr lang="el-GR" dirty="0"/>
              <a:t>Σημείωμα Χρήσης Έργων </a:t>
            </a:r>
            <a:r>
              <a:rPr lang="el-GR" dirty="0" smtClean="0"/>
              <a:t>Τρίτων</a:t>
            </a:r>
            <a:endParaRPr lang="el-GR" dirty="0"/>
          </a:p>
        </p:txBody>
      </p:sp>
      <p:sp>
        <p:nvSpPr>
          <p:cNvPr id="3" name="Content Placeholder 2"/>
          <p:cNvSpPr>
            <a:spLocks noGrp="1"/>
          </p:cNvSpPr>
          <p:nvPr>
            <p:ph idx="1"/>
          </p:nvPr>
        </p:nvSpPr>
        <p:spPr>
          <a:xfrm>
            <a:off x="179512" y="1556792"/>
            <a:ext cx="8856984" cy="4525963"/>
          </a:xfrm>
        </p:spPr>
        <p:txBody>
          <a:bodyPr>
            <a:noAutofit/>
          </a:bodyPr>
          <a:lstStyle/>
          <a:p>
            <a:pPr marL="0" indent="0">
              <a:buNone/>
            </a:pPr>
            <a:r>
              <a:rPr lang="el-GR" sz="2000" dirty="0" smtClean="0"/>
              <a:t>Το </a:t>
            </a:r>
            <a:r>
              <a:rPr lang="el-GR" sz="2000" dirty="0"/>
              <a:t>Έργο αυτό κάνει χρήση των ακόλουθων έργων:</a:t>
            </a:r>
          </a:p>
          <a:p>
            <a:pPr marL="0" indent="0">
              <a:buNone/>
            </a:pPr>
            <a:r>
              <a:rPr lang="el-GR" sz="2000" b="1" dirty="0" smtClean="0"/>
              <a:t>Εικόνες/Σχήματα/Διαγράμματα</a:t>
            </a:r>
            <a:r>
              <a:rPr lang="en-US" sz="2000" b="1" dirty="0" smtClean="0"/>
              <a:t>/</a:t>
            </a:r>
            <a:r>
              <a:rPr lang="el-GR" sz="2000" b="1" dirty="0" smtClean="0"/>
              <a:t>Φωτογραφίες</a:t>
            </a:r>
          </a:p>
          <a:p>
            <a:pPr marL="0" indent="0">
              <a:buNone/>
            </a:pPr>
            <a:r>
              <a:rPr lang="el-GR" sz="2000" dirty="0"/>
              <a:t>Εικόνα 1: </a:t>
            </a:r>
            <a:r>
              <a:rPr lang="en-US" sz="2000" dirty="0" smtClean="0"/>
              <a:t>[</a:t>
            </a:r>
            <a:r>
              <a:rPr lang="el-GR" sz="2000" dirty="0" smtClean="0"/>
              <a:t>διαφάνεια </a:t>
            </a:r>
            <a:r>
              <a:rPr lang="en-US" sz="2000" dirty="0" smtClean="0"/>
              <a:t>2</a:t>
            </a:r>
            <a:r>
              <a:rPr lang="el-GR" sz="2000" dirty="0" smtClean="0"/>
              <a:t>, αριστερά</a:t>
            </a:r>
            <a:r>
              <a:rPr lang="en-US" sz="2000" dirty="0" smtClean="0"/>
              <a:t>] Copyrighted</a:t>
            </a:r>
            <a:r>
              <a:rPr lang="en-US" sz="2000" dirty="0"/>
              <a:t>. </a:t>
            </a:r>
            <a:r>
              <a:rPr lang="el-GR" sz="2000" dirty="0" smtClean="0"/>
              <a:t>Σύνδεσμος:</a:t>
            </a:r>
            <a:r>
              <a:rPr lang="en-US" sz="2000" dirty="0" smtClean="0"/>
              <a:t> </a:t>
            </a:r>
            <a:r>
              <a:rPr lang="en-US" sz="2000" dirty="0">
                <a:hlinkClick r:id="rId3"/>
              </a:rPr>
              <a:t>http://</a:t>
            </a:r>
            <a:r>
              <a:rPr lang="en-US" sz="2000" dirty="0" smtClean="0">
                <a:hlinkClick r:id="rId3"/>
              </a:rPr>
              <a:t>www.istockphoto.com/photo/child-thinking-with-question-mark-on-blackboard-gm533035735-56125236</a:t>
            </a:r>
            <a:r>
              <a:rPr lang="el-GR" sz="2000" dirty="0" smtClean="0"/>
              <a:t>. </a:t>
            </a:r>
            <a:r>
              <a:rPr lang="el-GR" sz="2000" dirty="0"/>
              <a:t>Πηγή: </a:t>
            </a:r>
            <a:r>
              <a:rPr lang="en-US" sz="2000" dirty="0" smtClean="0">
                <a:solidFill>
                  <a:srgbClr val="FF0000"/>
                </a:solidFill>
                <a:hlinkClick r:id="rId3"/>
              </a:rPr>
              <a:t>www.istockphoto.com/photo</a:t>
            </a:r>
            <a:r>
              <a:rPr lang="el-GR" sz="2000" dirty="0" smtClean="0"/>
              <a:t>.</a:t>
            </a:r>
            <a:r>
              <a:rPr lang="el-GR" sz="2000" dirty="0" smtClean="0">
                <a:solidFill>
                  <a:srgbClr val="FF0000"/>
                </a:solidFill>
              </a:rPr>
              <a:t> </a:t>
            </a:r>
            <a:endParaRPr lang="el-GR" sz="2000" dirty="0" smtClean="0">
              <a:solidFill>
                <a:srgbClr val="FF0000"/>
              </a:solidFill>
            </a:endParaRPr>
          </a:p>
          <a:p>
            <a:pPr marL="0" indent="0">
              <a:buNone/>
            </a:pPr>
            <a:r>
              <a:rPr lang="el-GR" sz="2000" dirty="0"/>
              <a:t>Εικόνα 2: </a:t>
            </a:r>
            <a:r>
              <a:rPr lang="en-US" sz="2000" dirty="0" smtClean="0"/>
              <a:t>[</a:t>
            </a:r>
            <a:r>
              <a:rPr lang="el-GR" sz="2000" dirty="0" smtClean="0"/>
              <a:t>διαφάνεια </a:t>
            </a:r>
            <a:r>
              <a:rPr lang="el-GR" sz="2000" dirty="0" smtClean="0"/>
              <a:t>2, δεξιά</a:t>
            </a:r>
            <a:r>
              <a:rPr lang="en-US" sz="2000" dirty="0" smtClean="0"/>
              <a:t>] </a:t>
            </a:r>
            <a:r>
              <a:rPr lang="en-US" sz="2000" dirty="0" smtClean="0"/>
              <a:t>Copyrighted</a:t>
            </a:r>
            <a:r>
              <a:rPr lang="en-US" sz="2000" dirty="0"/>
              <a:t>. </a:t>
            </a:r>
            <a:r>
              <a:rPr lang="el-GR" sz="2000" dirty="0"/>
              <a:t>Σύνδεσμος:</a:t>
            </a:r>
            <a:r>
              <a:rPr lang="en-US" sz="2000" dirty="0"/>
              <a:t> </a:t>
            </a:r>
            <a:r>
              <a:rPr lang="en-US" sz="2000" dirty="0" smtClean="0">
                <a:hlinkClick r:id="rId4"/>
              </a:rPr>
              <a:t>https</a:t>
            </a:r>
            <a:r>
              <a:rPr lang="en-US" sz="2000" dirty="0">
                <a:hlinkClick r:id="rId4"/>
              </a:rPr>
              <a:t>://www.pinterest.com/soleintention/cooperation</a:t>
            </a:r>
            <a:r>
              <a:rPr lang="en-US" sz="2000" dirty="0" smtClean="0">
                <a:hlinkClick r:id="rId4"/>
              </a:rPr>
              <a:t>/</a:t>
            </a:r>
            <a:r>
              <a:rPr lang="en-US" sz="2000" dirty="0"/>
              <a:t>. </a:t>
            </a:r>
            <a:r>
              <a:rPr lang="el-GR" sz="2000" dirty="0"/>
              <a:t>Πηγή: </a:t>
            </a:r>
            <a:r>
              <a:rPr lang="en-US" sz="2000" dirty="0" smtClean="0">
                <a:hlinkClick r:id="rId5"/>
              </a:rPr>
              <a:t>www.pinterest.com</a:t>
            </a:r>
            <a:r>
              <a:rPr lang="en-US" sz="2000" dirty="0" smtClean="0"/>
              <a:t>. </a:t>
            </a:r>
            <a:endParaRPr lang="el-GR" sz="2000" dirty="0"/>
          </a:p>
          <a:p>
            <a:pPr marL="0" indent="0">
              <a:buNone/>
            </a:pPr>
            <a:r>
              <a:rPr lang="el-GR" sz="2000" dirty="0"/>
              <a:t>Εικόνα 3: </a:t>
            </a:r>
            <a:r>
              <a:rPr lang="en-US" sz="2000" dirty="0" smtClean="0"/>
              <a:t>[</a:t>
            </a:r>
            <a:r>
              <a:rPr lang="el-GR" sz="2000" dirty="0" smtClean="0"/>
              <a:t>διαφάνεια </a:t>
            </a:r>
            <a:r>
              <a:rPr lang="el-GR" sz="2000" dirty="0" smtClean="0"/>
              <a:t>11</a:t>
            </a:r>
            <a:r>
              <a:rPr lang="en-US" sz="2000"/>
              <a:t>] Copyrighted. </a:t>
            </a:r>
            <a:r>
              <a:rPr lang="el-GR" sz="2000" smtClean="0"/>
              <a:t>Σύνδεσμος</a:t>
            </a:r>
            <a:r>
              <a:rPr lang="el-GR" sz="2000" dirty="0" smtClean="0"/>
              <a:t>:</a:t>
            </a:r>
            <a:r>
              <a:rPr lang="en-US" sz="2000" dirty="0"/>
              <a:t> </a:t>
            </a:r>
            <a:r>
              <a:rPr lang="en-US" sz="2000" dirty="0">
                <a:hlinkClick r:id="rId6"/>
              </a:rPr>
              <a:t>https://soseducation.wordpress.com/category/super-pedago/page/5</a:t>
            </a:r>
            <a:r>
              <a:rPr lang="en-US" sz="2000" dirty="0" smtClean="0">
                <a:hlinkClick r:id="rId6"/>
              </a:rPr>
              <a:t>/</a:t>
            </a:r>
            <a:r>
              <a:rPr lang="en-US" sz="2000" dirty="0" smtClean="0"/>
              <a:t>. </a:t>
            </a:r>
            <a:r>
              <a:rPr lang="el-GR" sz="2000" dirty="0"/>
              <a:t>Πηγή: </a:t>
            </a:r>
            <a:r>
              <a:rPr lang="en-US" sz="2000" dirty="0" smtClean="0">
                <a:hlinkClick r:id="rId6"/>
              </a:rPr>
              <a:t>soseducation.wordpress.com</a:t>
            </a:r>
            <a:r>
              <a:rPr lang="en-US" sz="2000" dirty="0" smtClean="0"/>
              <a:t>. </a:t>
            </a:r>
            <a:endParaRPr lang="el-GR" sz="2000" dirty="0"/>
          </a:p>
        </p:txBody>
      </p:sp>
    </p:spTree>
    <p:extLst>
      <p:ext uri="{BB962C8B-B14F-4D97-AF65-F5344CB8AC3E}">
        <p14:creationId xmlns:p14="http://schemas.microsoft.com/office/powerpoint/2010/main" val="24022407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n-US" sz="4000" dirty="0"/>
              <a:t>Η γνωστική σύγκρουση: πηγή εσωτερικού κινήτρου για μάθηση</a:t>
            </a:r>
            <a:endParaRPr lang="el-GR" sz="4000" dirty="0"/>
          </a:p>
        </p:txBody>
      </p:sp>
      <p:sp>
        <p:nvSpPr>
          <p:cNvPr id="3" name="Θέση περιεχομένου 2"/>
          <p:cNvSpPr>
            <a:spLocks noGrp="1"/>
          </p:cNvSpPr>
          <p:nvPr>
            <p:ph idx="1"/>
          </p:nvPr>
        </p:nvSpPr>
        <p:spPr/>
        <p:txBody>
          <a:bodyPr>
            <a:normAutofit lnSpcReduction="10000"/>
          </a:bodyPr>
          <a:lstStyle/>
          <a:p>
            <a:pPr>
              <a:defRPr/>
            </a:pPr>
            <a:r>
              <a:rPr lang="el-GR" dirty="0"/>
              <a:t>Η ασυμβατότητα αυτή μπορεί αρχικά να είναι ασυνείδητη. Η συνειδητοποίησή της προκαλεί εσωτερική ένταση γνωστικής φύσης (</a:t>
            </a:r>
            <a:r>
              <a:rPr lang="en-US" dirty="0" err="1"/>
              <a:t>Foulin</a:t>
            </a:r>
            <a:r>
              <a:rPr lang="en-US" dirty="0"/>
              <a:t> &amp; </a:t>
            </a:r>
            <a:r>
              <a:rPr lang="en-US" dirty="0" err="1"/>
              <a:t>Mouchon</a:t>
            </a:r>
            <a:r>
              <a:rPr lang="en-US" dirty="0"/>
              <a:t>, 2002). </a:t>
            </a:r>
            <a:r>
              <a:rPr lang="el-GR" dirty="0"/>
              <a:t>Έτσι, ένα άτομο </a:t>
            </a:r>
            <a:r>
              <a:rPr lang="el-GR" b="1" i="1" dirty="0"/>
              <a:t>κινητοποιείται να μάθει </a:t>
            </a:r>
            <a:r>
              <a:rPr lang="el-GR" dirty="0"/>
              <a:t>όταν συνειδητοποιεί μια τέτοια σύγκρουση ανάμεσα σε αυτό που ήξερε για μια κατάσταση (</a:t>
            </a:r>
            <a:r>
              <a:rPr lang="el-GR" i="1" dirty="0"/>
              <a:t>«Νομίζω ότι ξέρω να λύνω αυτό το πρόβλημα!») </a:t>
            </a:r>
            <a:r>
              <a:rPr lang="el-GR" dirty="0"/>
              <a:t>και σε αυτό που αντιλαμβάνεται:(«Ωχ! Αυτό δε δουλεύει!!!») (</a:t>
            </a:r>
            <a:r>
              <a:rPr lang="en-US" dirty="0" err="1"/>
              <a:t>Raynal</a:t>
            </a:r>
            <a:r>
              <a:rPr lang="en-US" dirty="0"/>
              <a:t> &amp; </a:t>
            </a:r>
            <a:r>
              <a:rPr lang="en-US" dirty="0" err="1"/>
              <a:t>Rieunier</a:t>
            </a:r>
            <a:r>
              <a:rPr lang="en-US" dirty="0"/>
              <a:t>, 1997). </a:t>
            </a:r>
            <a:endParaRPr lang="el-GR" dirty="0"/>
          </a:p>
        </p:txBody>
      </p:sp>
    </p:spTree>
    <p:extLst>
      <p:ext uri="{BB962C8B-B14F-4D97-AF65-F5344CB8AC3E}">
        <p14:creationId xmlns:p14="http://schemas.microsoft.com/office/powerpoint/2010/main" val="21640774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n-US" sz="4000" dirty="0"/>
              <a:t>Εκπαιδευτικές συνέπειες</a:t>
            </a:r>
            <a:r>
              <a:rPr lang="el-GR" altLang="en-US" sz="4000" dirty="0" smtClean="0"/>
              <a:t>…</a:t>
            </a:r>
            <a:endParaRPr lang="el-GR" sz="4000" dirty="0"/>
          </a:p>
        </p:txBody>
      </p:sp>
      <p:sp>
        <p:nvSpPr>
          <p:cNvPr id="3" name="Θέση περιεχομένου 2"/>
          <p:cNvSpPr>
            <a:spLocks noGrp="1"/>
          </p:cNvSpPr>
          <p:nvPr>
            <p:ph idx="1"/>
          </p:nvPr>
        </p:nvSpPr>
        <p:spPr/>
        <p:txBody>
          <a:bodyPr>
            <a:normAutofit fontScale="62500" lnSpcReduction="20000"/>
          </a:bodyPr>
          <a:lstStyle/>
          <a:p>
            <a:pPr>
              <a:defRPr/>
            </a:pPr>
            <a:r>
              <a:rPr lang="el-GR" dirty="0"/>
              <a:t>Ανισορροπία ή σύγκρουση προκαλείται κάθε φορά που το παιδί καλείται να κάνει κάτι περισσότερο από αυτό που ήδη ξέρει ή ξέρει να κάνει, κάθε φορά που οι γνώσεις του (ή οι δεξιότητές του) δεν επαρκούν για την επίλυση ενός προβλήματος που του έχει τεθεί. Μέσα από αυτή την ιδιαίτερα σύνθετη διαδικασία το παιδί έρχεται αντιμέτωπο με τα «λάθη» του, τις αντιλήψεις του για τον κόσμο που το περιβάλλει, συνειδητοποιεί τα όρια αυτών που ξέρει ή νομίζει ότι ξέρει και προσπαθεί να οικοδομήσει νέες γνώσεις, αλλάζοντας ταυτόχρονα τις νοητικές του δομές και ανακαλύπτοντας νέες στρατηγικές, με άλλα λόγια μαθαίνει. Με βάση λοιπόν αυτή τη θεώρηση «</a:t>
            </a:r>
            <a:r>
              <a:rPr lang="el-GR" b="1" dirty="0"/>
              <a:t>μαθαίνω» σημαίνει «παίρνω το ρίσκο να κάνω λάθη</a:t>
            </a:r>
            <a:r>
              <a:rPr lang="el-GR" dirty="0"/>
              <a:t>». Τα παιδιά δε θα μάθαιναν αν δεν έκαναν λάθη. Τα λάθη αποτελούν λοιπόν για αυτά «εργαλείο μάθησης», αφού τα βοηθούν στο να προχωρήσουν πέρα από αυτά που ήδη ξέρουν. Απαραίτητη προϋπόθεση, βέβαια, για να μετατραπούν σε «εργαλείο μάθησης» είναι να τα χειριστεί ανάλογα ο εκπαιδευτικό</a:t>
            </a:r>
            <a:r>
              <a:rPr lang="en-US" dirty="0"/>
              <a:t> (</a:t>
            </a:r>
            <a:r>
              <a:rPr lang="el-GR" dirty="0"/>
              <a:t>Σφυρόερα, 2003</a:t>
            </a:r>
            <a:r>
              <a:rPr lang="el-GR" dirty="0" smtClean="0"/>
              <a:t>).</a:t>
            </a:r>
            <a:endParaRPr lang="el-GR" dirty="0"/>
          </a:p>
        </p:txBody>
      </p:sp>
    </p:spTree>
    <p:extLst>
      <p:ext uri="{BB962C8B-B14F-4D97-AF65-F5344CB8AC3E}">
        <p14:creationId xmlns:p14="http://schemas.microsoft.com/office/powerpoint/2010/main" val="22396684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a:bodyPr>
          <a:lstStyle/>
          <a:p>
            <a:r>
              <a:rPr lang="el-GR" altLang="en-US" dirty="0"/>
              <a:t>Κατά συνέπεια η γνωστική σύγκρουση προκαλείται μέσα σε νοητικά προκλητικά περιβάλλοντα που ενεργοποιούν διαδικασίες σκέψης. Ο εκπαιδευτικός παίζει σημαντικό ρόλο στη διαμόρφωση τέτοιων περιβαλλόντων που φέρνουν τα άτομα αντιμέτωπα με τα όρια της σκέψης τους.</a:t>
            </a:r>
          </a:p>
        </p:txBody>
      </p:sp>
    </p:spTree>
    <p:extLst>
      <p:ext uri="{BB962C8B-B14F-4D97-AF65-F5344CB8AC3E}">
        <p14:creationId xmlns:p14="http://schemas.microsoft.com/office/powerpoint/2010/main" val="35663638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altLang="en-US" dirty="0"/>
              <a:t>Ένα παράδειγμα… για συζήτηση</a:t>
            </a:r>
            <a:endParaRPr lang="en-US" dirty="0"/>
          </a:p>
        </p:txBody>
      </p:sp>
      <p:sp>
        <p:nvSpPr>
          <p:cNvPr id="3" name="Θέση περιεχομένου 2"/>
          <p:cNvSpPr>
            <a:spLocks noGrp="1"/>
          </p:cNvSpPr>
          <p:nvPr>
            <p:ph idx="1"/>
          </p:nvPr>
        </p:nvSpPr>
        <p:spPr/>
        <p:txBody>
          <a:bodyPr>
            <a:normAutofit fontScale="62500" lnSpcReduction="20000"/>
          </a:bodyPr>
          <a:lstStyle/>
          <a:p>
            <a:pPr>
              <a:defRPr/>
            </a:pPr>
            <a:r>
              <a:rPr lang="el-GR" dirty="0"/>
              <a:t>Η Ελίζα,  όπως όλοι οι άλλοι μαθητές της τάξης της, προετοιμάζεται να εξηγήσει (ατομικά) με λόγια και σχέδια αυτό που ξέρει σχετικά με το κύτταρο.  Μόλις όλοι οι μαθητές ολοκληρώνουν τη δουλειά τους, ο εκπαιδευτικός συγκεντρώνει τα γραπτά τους, τα οποία αποτυπώνουν τις αναπαραστάσεις τους για να τα παρουσιάσει στο επόμενο μάθημα. Θα παρουσιάσει τρία από αυτά, ανάμεσα στα οποία και αυτό της Ελίζας. Κατά τη διάρκεια της παρουσίασης γίνεται συνειδητό ότι η ζωγραφιά της Ελίζας μοιάζει περισσότερο με βακτήριο παρά με κύτταρο. </a:t>
            </a:r>
            <a:r>
              <a:rPr lang="en-US" dirty="0"/>
              <a:t>B</a:t>
            </a:r>
            <a:r>
              <a:rPr lang="el-GR" dirty="0"/>
              <a:t>λέποντας το σχέδιό της που διαφοροποιείται ιδιαίτερα από τα άλλα δύο, υπάρχουν βάσιμοι λόγοι να στοιχηματίσουμε ότι η Ελίζα, μέχρι τώρα πεισμένη για την ορθότητα της αναπαράστασής της, θα αρχίσει να αμφιβάλει. Η Ελίζα, όπως και οι υπόλοιποι βρίσκονται στην ίδια κατάσταση, έχουν ζήσει μια εμπειρία που προκάλεσε μια γνωστική σύγκρουση που δεν θα μπορέσει να επιλυθεί παρά μόνο με την αναθεώρηση των αρχικών τους αντιλήψεων μέσω της κατάλληλης διαμεσολάβησης του ενήλικα (</a:t>
            </a:r>
            <a:r>
              <a:rPr lang="en-US" dirty="0" err="1"/>
              <a:t>Laplante</a:t>
            </a:r>
            <a:r>
              <a:rPr lang="en-US" dirty="0"/>
              <a:t>, 1997</a:t>
            </a:r>
            <a:r>
              <a:rPr lang="en-US" dirty="0" smtClean="0"/>
              <a:t>)</a:t>
            </a:r>
            <a:r>
              <a:rPr lang="el-GR" dirty="0" smtClean="0"/>
              <a:t>.</a:t>
            </a:r>
            <a:endParaRPr lang="el-GR" dirty="0"/>
          </a:p>
        </p:txBody>
      </p:sp>
    </p:spTree>
    <p:extLst>
      <p:ext uri="{BB962C8B-B14F-4D97-AF65-F5344CB8AC3E}">
        <p14:creationId xmlns:p14="http://schemas.microsoft.com/office/powerpoint/2010/main" val="16421829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dirty="0"/>
          </a:p>
        </p:txBody>
      </p:sp>
      <p:sp>
        <p:nvSpPr>
          <p:cNvPr id="3" name="Θέση περιεχομένου 2"/>
          <p:cNvSpPr>
            <a:spLocks noGrp="1"/>
          </p:cNvSpPr>
          <p:nvPr>
            <p:ph idx="1"/>
          </p:nvPr>
        </p:nvSpPr>
        <p:spPr/>
        <p:txBody>
          <a:bodyPr>
            <a:normAutofit lnSpcReduction="10000"/>
          </a:bodyPr>
          <a:lstStyle/>
          <a:p>
            <a:pPr algn="just">
              <a:buNone/>
            </a:pPr>
            <a:r>
              <a:rPr lang="el-GR" altLang="en-US" dirty="0"/>
              <a:t>	Η </a:t>
            </a:r>
            <a:r>
              <a:rPr lang="el-GR" altLang="en-US" i="1" dirty="0"/>
              <a:t>γνωστική σύγκρουση </a:t>
            </a:r>
            <a:r>
              <a:rPr lang="el-GR" altLang="en-US" dirty="0"/>
              <a:t>εμφανίζεται στη βιβλιογραφία και ως </a:t>
            </a:r>
            <a:r>
              <a:rPr lang="el-GR" altLang="en-US" i="1" dirty="0"/>
              <a:t>διδακτική στρατηγική  </a:t>
            </a:r>
            <a:r>
              <a:rPr lang="el-GR" altLang="en-US" dirty="0"/>
              <a:t>κατά την οποία προκαλείται «αντιπαράθεση»  </a:t>
            </a:r>
          </a:p>
          <a:p>
            <a:pPr algn="just">
              <a:buNone/>
            </a:pPr>
            <a:r>
              <a:rPr lang="el-GR" altLang="en-US" dirty="0"/>
              <a:t>	ανάμεσα σε δύο μορφές θεώρησης: </a:t>
            </a:r>
          </a:p>
          <a:p>
            <a:pPr algn="just">
              <a:buNone/>
            </a:pPr>
            <a:r>
              <a:rPr lang="el-GR" altLang="en-US" dirty="0"/>
              <a:t>	Α) τη βασιζόμενη στις ιδέες των μαθητών και</a:t>
            </a:r>
          </a:p>
          <a:p>
            <a:pPr algn="just">
              <a:buNone/>
            </a:pPr>
            <a:r>
              <a:rPr lang="el-GR" altLang="en-US" dirty="0"/>
              <a:t> 	Β) την επιστημονική</a:t>
            </a:r>
          </a:p>
          <a:p>
            <a:pPr>
              <a:buNone/>
            </a:pPr>
            <a:r>
              <a:rPr lang="el-GR" altLang="en-US" dirty="0"/>
              <a:t>	Στόχος της είναι η αναδιοργάνωση των γνώσεων και η εννοιολογική αλλαγή</a:t>
            </a:r>
            <a:r>
              <a:rPr lang="el-GR" altLang="en-US" dirty="0" smtClean="0"/>
              <a:t>.</a:t>
            </a:r>
            <a:endParaRPr lang="el-GR" altLang="en-US" dirty="0"/>
          </a:p>
        </p:txBody>
      </p:sp>
    </p:spTree>
    <p:extLst>
      <p:ext uri="{BB962C8B-B14F-4D97-AF65-F5344CB8AC3E}">
        <p14:creationId xmlns:p14="http://schemas.microsoft.com/office/powerpoint/2010/main" val="25522621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dirty="0"/>
          </a:p>
        </p:txBody>
      </p:sp>
      <p:sp>
        <p:nvSpPr>
          <p:cNvPr id="3" name="Θέση περιεχομένου 2"/>
          <p:cNvSpPr>
            <a:spLocks noGrp="1"/>
          </p:cNvSpPr>
          <p:nvPr>
            <p:ph idx="1"/>
          </p:nvPr>
        </p:nvSpPr>
        <p:spPr/>
        <p:txBody>
          <a:bodyPr>
            <a:normAutofit lnSpcReduction="10000"/>
          </a:bodyPr>
          <a:lstStyle/>
          <a:p>
            <a:pPr>
              <a:defRPr/>
            </a:pPr>
            <a:r>
              <a:rPr lang="el-GR" dirty="0"/>
              <a:t>Βέβαια, η στρατηγική της γνωστικής σύγκρουσης δεν είναι πάντα αποτελεσματική. Έρευνες  (</a:t>
            </a:r>
            <a:r>
              <a:rPr lang="en-GB" dirty="0" err="1"/>
              <a:t>Guzetti</a:t>
            </a:r>
            <a:r>
              <a:rPr lang="el-GR" dirty="0"/>
              <a:t> &amp; </a:t>
            </a:r>
            <a:r>
              <a:rPr lang="en-GB" dirty="0"/>
              <a:t>Glass</a:t>
            </a:r>
            <a:r>
              <a:rPr lang="el-GR" dirty="0"/>
              <a:t>, 1993) έδειξαν μία σειρά από αντιξοότητες.</a:t>
            </a:r>
          </a:p>
          <a:p>
            <a:pPr>
              <a:defRPr/>
            </a:pPr>
            <a:r>
              <a:rPr lang="el-GR" dirty="0"/>
              <a:t>Η σημαντικότερη από αυτές είναι η συχνά εμφανιζόμενη δυσκολία του να πεισθούν οι διδασκόμενοι να αναγνωρίσουν τη γνωστική σύγκρουση</a:t>
            </a:r>
            <a:r>
              <a:rPr lang="en-US" dirty="0"/>
              <a:t>, </a:t>
            </a:r>
            <a:r>
              <a:rPr lang="el-GR" dirty="0"/>
              <a:t>καθώς και ενίοτε η ισχυροποίηση των αρχικών ιδεών</a:t>
            </a:r>
            <a:r>
              <a:rPr lang="el-GR" dirty="0" smtClean="0"/>
              <a:t>.</a:t>
            </a:r>
            <a:endParaRPr lang="el-GR" b="1" dirty="0"/>
          </a:p>
        </p:txBody>
      </p:sp>
    </p:spTree>
    <p:extLst>
      <p:ext uri="{BB962C8B-B14F-4D97-AF65-F5344CB8AC3E}">
        <p14:creationId xmlns:p14="http://schemas.microsoft.com/office/powerpoint/2010/main" val="2043884085"/>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2996</TotalTime>
  <Words>2013</Words>
  <Application>Microsoft Office PowerPoint</Application>
  <PresentationFormat>On-screen Show (4:3)</PresentationFormat>
  <Paragraphs>184</Paragraphs>
  <Slides>34</Slides>
  <Notes>33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Wingdings</vt:lpstr>
      <vt:lpstr>Θέμα του Office</vt:lpstr>
      <vt:lpstr>Σύγχρονες Διδακτικές Προσεγγίσεις Ι: Αξιοποίηση βασικών θεωρητικών εννοιών στην εκπαιδευτική πράξη</vt:lpstr>
      <vt:lpstr>Ενότητα 6: Η γνωστική και η κοινωνιογνωστική σύγκρουση</vt:lpstr>
      <vt:lpstr> Η γνωστική σύγκρουση</vt:lpstr>
      <vt:lpstr>Η γνωστική σύγκρουση: πηγή εσωτερικού κινήτρου για μάθηση</vt:lpstr>
      <vt:lpstr>Εκπαιδευτικές συνέπειες…</vt:lpstr>
      <vt:lpstr>PowerPoint Presentation</vt:lpstr>
      <vt:lpstr>Ένα παράδειγμα… για συζήτηση</vt:lpstr>
      <vt:lpstr>PowerPoint Presentation</vt:lpstr>
      <vt:lpstr>PowerPoint Presentation</vt:lpstr>
      <vt:lpstr>PowerPoint Presentation</vt:lpstr>
      <vt:lpstr>Η κοινωνιογνωστική σύγκρουση</vt:lpstr>
      <vt:lpstr>PowerPoint Presentation</vt:lpstr>
      <vt:lpstr>PowerPoint Presentation</vt:lpstr>
      <vt:lpstr>PowerPoint Presentation</vt:lpstr>
      <vt:lpstr>PowerPoint Presentation</vt:lpstr>
      <vt:lpstr>PowerPoint Presentation</vt:lpstr>
      <vt:lpstr> Παραδείγματα για επεξεργασία:</vt:lpstr>
      <vt:lpstr>PowerPoint Presentation</vt:lpstr>
      <vt:lpstr>PowerPoint Presentation</vt:lpstr>
      <vt:lpstr>Νέο παράδειγμα για τη συλλογική οικοδόμηση της γνώσης μέσω της κοινωνιογνωστικής σύγκρουσης με ενισχυμένο το ρόλο του εκπαιδευτικού</vt:lpstr>
      <vt:lpstr>Ο εκπαιδευτικός αρχίζει να δρα… Τι κάνει; Πώς θα σχολιάζατε αυτό που κάνει;</vt:lpstr>
      <vt:lpstr>Τύποι δυαδικής αλληλεπίδρασης</vt:lpstr>
      <vt:lpstr>Τύπος αλληλεπίδρασης 2</vt:lpstr>
      <vt:lpstr>Τύπος αλληλεπίδρασης 3</vt:lpstr>
      <vt:lpstr>Τύπος αλληλεπίδρασης 4</vt:lpstr>
      <vt:lpstr>PowerPoint Presentation</vt:lpstr>
      <vt:lpstr>Τέλος Ενότητας</vt:lpstr>
      <vt:lpstr>Χρηματοδότηση</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lpstr>Σημείωμα Χρήσης Έργων Τρίτων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giannis</cp:lastModifiedBy>
  <cp:revision>234</cp:revision>
  <dcterms:created xsi:type="dcterms:W3CDTF">2012-09-06T09:03:05Z</dcterms:created>
  <dcterms:modified xsi:type="dcterms:W3CDTF">2016-05-31T16:35:50Z</dcterms:modified>
</cp:coreProperties>
</file>