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312" r:id="rId3"/>
    <p:sldId id="313" r:id="rId4"/>
    <p:sldId id="302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  <p:sldId id="280" r:id="rId17"/>
    <p:sldId id="290" r:id="rId18"/>
    <p:sldId id="295" r:id="rId19"/>
    <p:sldId id="299" r:id="rId20"/>
    <p:sldId id="292" r:id="rId21"/>
    <p:sldId id="291" r:id="rId22"/>
    <p:sldId id="294" r:id="rId23"/>
    <p:sldId id="330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312"/>
            <p14:sldId id="313"/>
            <p14:sldId id="302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280"/>
            <p14:sldId id="290"/>
            <p14:sldId id="295"/>
            <p14:sldId id="299"/>
            <p14:sldId id="292"/>
            <p14:sldId id="291"/>
            <p14:sldId id="294"/>
          </p14:sldIdLst>
        </p14:section>
        <p14:section name="Untitled Section" id="{0F1CB131-A6BD-43D0-B8D4-1F27CEF7A05E}">
          <p14:sldIdLst>
            <p14:sldId id="33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54" autoAdjust="0"/>
    <p:restoredTop sz="99309" autoAdjust="0"/>
  </p:normalViewPr>
  <p:slideViewPr>
    <p:cSldViewPr>
      <p:cViewPr varScale="1">
        <p:scale>
          <a:sx n="75" d="100"/>
          <a:sy n="75" d="100"/>
        </p:scale>
        <p:origin x="54" y="9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2/11/2015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51258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25715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28461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18819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97650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50047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21498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5053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1473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3583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1568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5899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09915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69473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4806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Παιδαγωγικός μηχανισμός, παιδαγωγικός λόγος, παιδαγωγικές ταυτότητες </a:t>
            </a:r>
            <a:endParaRPr lang="el-GR" alt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Παιδαγωγικός μηχανισμός, παιδαγωγικός λόγος, παιδαγωγικές ταυτότητες 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Παιδαγωγικός μηχανισμός, παιδαγωγικός λόγος, παιδαγωγικές ταυτότητες 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Παιδαγωγικός μηχανισμός, παιδαγωγικός λόγος, παιδαγωγικές ταυτότητες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Παιδαγωγικός μηχανισμός, παιδαγωγικός λόγος, παιδαγωγικές ταυτότητες 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Παιδαγωγικός μηχανισμός, παιδαγωγικός λόγος, παιδαγωγικές ταυτότητες 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Παιδαγωγικός μηχανισμός, παιδαγωγικός λόγος, παιδαγωγικές ταυτότητες 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th.gr/virtualschool/2.4/Praxis/Lamnias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eclass.uoa.gr/courses/ENL131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vasil@ecd.uoa.g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ECD105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fullwiki.org/Basil_Bernstein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hefullwiki.org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Basil_bernstein_by_LGdL.jp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altLang="en-US" dirty="0" smtClean="0">
                <a:solidFill>
                  <a:srgbClr val="5075BC"/>
                </a:solidFill>
              </a:rPr>
              <a:t>Οι </a:t>
            </a:r>
            <a:r>
              <a:rPr lang="el-GR" altLang="en-US" dirty="0">
                <a:solidFill>
                  <a:srgbClr val="5075BC"/>
                </a:solidFill>
              </a:rPr>
              <a:t>κοινωνικές παράμετροι </a:t>
            </a:r>
            <a:r>
              <a:rPr lang="en-US" altLang="en-US" dirty="0">
                <a:solidFill>
                  <a:srgbClr val="5075BC"/>
                </a:solidFill>
              </a:rPr>
              <a:t/>
            </a:r>
            <a:br>
              <a:rPr lang="en-US" altLang="en-US" dirty="0">
                <a:solidFill>
                  <a:srgbClr val="5075BC"/>
                </a:solidFill>
              </a:rPr>
            </a:br>
            <a:r>
              <a:rPr lang="el-GR" altLang="en-US" dirty="0">
                <a:solidFill>
                  <a:srgbClr val="5075BC"/>
                </a:solidFill>
              </a:rPr>
              <a:t>της εκπαιδευτικής διαδικασίας 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5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altLang="en-US" sz="2800" dirty="0"/>
              <a:t>Παιδαγωγικός μηχανισμός, παιδαγωγικός λόγος, παιδαγωγικές ταυτότητες </a:t>
            </a:r>
            <a:endParaRPr lang="en-US" altLang="en-US" sz="2800" dirty="0"/>
          </a:p>
          <a:p>
            <a:pPr>
              <a:lnSpc>
                <a:spcPct val="80000"/>
              </a:lnSpc>
            </a:pPr>
            <a:endParaRPr lang="el-GR" altLang="en-US" sz="2800" dirty="0" smtClean="0"/>
          </a:p>
          <a:p>
            <a:pPr>
              <a:lnSpc>
                <a:spcPct val="80000"/>
              </a:lnSpc>
            </a:pPr>
            <a:r>
              <a:rPr lang="el-GR" altLang="en-US" sz="2800" dirty="0" smtClean="0"/>
              <a:t>Αλεξάνδρα </a:t>
            </a:r>
            <a:r>
              <a:rPr lang="el-GR" altLang="en-US" sz="2800" dirty="0"/>
              <a:t>Βασιλοπούλου</a:t>
            </a:r>
          </a:p>
          <a:p>
            <a:r>
              <a:rPr lang="el-GR" sz="2800" dirty="0" smtClean="0"/>
              <a:t>Σχολή</a:t>
            </a:r>
            <a:r>
              <a:rPr lang="en-US" sz="2800" dirty="0" smtClean="0"/>
              <a:t> </a:t>
            </a:r>
            <a:r>
              <a:rPr lang="el-GR" sz="2800" dirty="0" smtClean="0"/>
              <a:t>Επιστημών της Αγωγής</a:t>
            </a:r>
          </a:p>
          <a:p>
            <a:r>
              <a:rPr lang="el-GR" sz="2800" dirty="0" smtClean="0"/>
              <a:t>Τμήμα </a:t>
            </a:r>
            <a:r>
              <a:rPr lang="el-GR" sz="2800" dirty="0"/>
              <a:t>Εκπαίδευσης και Αγωγής στην Προσχολική Ηλικία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3600" dirty="0"/>
              <a:t>Σχήμα: Κοινωνιολογική Ανάλυση Εκπαιδευτικής Πρακτικής (Σολομών 1997)</a:t>
            </a:r>
            <a:endParaRPr lang="el-GR" sz="3600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25915" y="1414553"/>
            <a:ext cx="6492170" cy="4459634"/>
          </a:xfrm>
          <a:prstGeom prst="rect">
            <a:avLst/>
          </a:prstGeom>
          <a:noFill/>
          <a:ln/>
        </p:spPr>
      </p:pic>
      <p:sp>
        <p:nvSpPr>
          <p:cNvPr id="2" name="Rectangle 1"/>
          <p:cNvSpPr/>
          <p:nvPr/>
        </p:nvSpPr>
        <p:spPr>
          <a:xfrm>
            <a:off x="457200" y="5877272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altLang="en-US" sz="1400" dirty="0"/>
              <a:t>Σολομών, Ι. (1997) Σχήμα: Κοινωνιολογική Ανάλυση Εκπαιδευτικής Πρακτικής, στα πλαίσια του μαθήματος του Ι. Σολομών ¨Κοινωνιολογία της Εκπαίδευσης ΙΙ¨, εαρινό εξάμηνο 1997, Αθήνα: ΤΕΑΠΗ</a:t>
            </a:r>
            <a:r>
              <a:rPr lang="el-GR" altLang="en-US" sz="1400" dirty="0" smtClean="0"/>
              <a:t>.</a:t>
            </a:r>
            <a:endParaRPr lang="el-GR" alt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7939258" y="5634167"/>
            <a:ext cx="313184" cy="2400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62500" lnSpcReduction="20000"/>
          </a:bodyPr>
          <a:lstStyle/>
          <a:p>
            <a:r>
              <a:rPr lang="el-GR" dirty="0"/>
              <a:t>2</a:t>
            </a: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308441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/>
              <a:t>Κάθετος και οριζόντιος λόγος (</a:t>
            </a:r>
            <a:r>
              <a:rPr lang="en-US" altLang="en-US" dirty="0"/>
              <a:t>Bernstein 2000b</a:t>
            </a:r>
            <a:r>
              <a:rPr lang="el-GR" altLang="en-US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n-US" sz="2800" u="sng" dirty="0"/>
              <a:t>Οριζόντιος λόγος:</a:t>
            </a:r>
            <a:r>
              <a:rPr lang="el-GR" altLang="en-US" sz="2800" dirty="0"/>
              <a:t> κοινή</a:t>
            </a:r>
            <a:r>
              <a:rPr lang="en-US" altLang="en-US" sz="2800" dirty="0"/>
              <a:t>/</a:t>
            </a:r>
            <a:r>
              <a:rPr lang="el-GR" altLang="en-US" sz="2800" dirty="0"/>
              <a:t>καθημερινή γνώση, τμηματικά οργανωμένη</a:t>
            </a:r>
            <a:r>
              <a:rPr lang="en-US" altLang="en-US" sz="2800" dirty="0"/>
              <a:t>,</a:t>
            </a:r>
            <a:r>
              <a:rPr lang="el-GR" altLang="en-US" sz="2800" dirty="0"/>
              <a:t> τοπικός</a:t>
            </a:r>
            <a:r>
              <a:rPr lang="en-US" altLang="en-US" sz="2800" dirty="0"/>
              <a:t> </a:t>
            </a:r>
            <a:r>
              <a:rPr lang="el-GR" altLang="en-US" sz="2800" dirty="0"/>
              <a:t>λόγος, εξαρτημένος από το πλαίσιο</a:t>
            </a:r>
            <a:r>
              <a:rPr lang="en-US" altLang="en-US" sz="2800" dirty="0"/>
              <a:t>.</a:t>
            </a:r>
            <a:r>
              <a:rPr lang="el-GR" altLang="en-US" sz="2800" dirty="0"/>
              <a:t> Αφετηρία στην καθημερινή ζωή.</a:t>
            </a:r>
          </a:p>
          <a:p>
            <a:r>
              <a:rPr lang="el-GR" altLang="en-US" sz="2800" u="sng" dirty="0"/>
              <a:t>Κάθετος λόγος:</a:t>
            </a:r>
            <a:r>
              <a:rPr lang="el-GR" altLang="en-US" sz="2800" dirty="0"/>
              <a:t> εξειδικευμένες γλώσσες, δομική συνοχή, σε συνθήκες θεσμικού/επίσημου λόγου. Αφετηρία στους επίσημους θεσμούς.</a:t>
            </a:r>
          </a:p>
        </p:txBody>
      </p:sp>
    </p:spTree>
    <p:extLst>
      <p:ext uri="{BB962C8B-B14F-4D97-AF65-F5344CB8AC3E}">
        <p14:creationId xmlns:p14="http://schemas.microsoft.com/office/powerpoint/2010/main" val="183562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Εφαρμογές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n-US" sz="2800" dirty="0"/>
              <a:t>Moss (2000, 2001)</a:t>
            </a:r>
            <a:r>
              <a:rPr lang="el-GR" altLang="en-US" sz="2800" dirty="0"/>
              <a:t> στη μελέτη του γραμματισμού</a:t>
            </a:r>
          </a:p>
          <a:p>
            <a:r>
              <a:rPr lang="en-GB" altLang="en-US" sz="2800" dirty="0" err="1"/>
              <a:t>Sikoyo</a:t>
            </a:r>
            <a:r>
              <a:rPr lang="en-GB" altLang="en-US" sz="2800" dirty="0"/>
              <a:t> &amp; </a:t>
            </a:r>
            <a:r>
              <a:rPr lang="en-GB" altLang="en-US" sz="2800" dirty="0" err="1"/>
              <a:t>Jacklin</a:t>
            </a:r>
            <a:r>
              <a:rPr lang="en-GB" altLang="en-US" sz="2800" dirty="0"/>
              <a:t> (2009)</a:t>
            </a:r>
            <a:r>
              <a:rPr lang="el-GR" altLang="en-US" sz="2800" dirty="0"/>
              <a:t> για τη σχέση καθημερινής και σχολικής γνώσης στο </a:t>
            </a:r>
            <a:r>
              <a:rPr lang="el-GR" altLang="en-US" sz="2800" dirty="0" smtClean="0"/>
              <a:t>δημοτικό</a:t>
            </a:r>
            <a:endParaRPr lang="el-G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8986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Moss 2000, 2001, 2002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altLang="en-US" sz="2800" dirty="0"/>
              <a:t>H </a:t>
            </a:r>
            <a:r>
              <a:rPr lang="el-GR" altLang="en-US" sz="2800" dirty="0"/>
              <a:t>γνώση της οργάνωσης αλληλουχίας στις πρακτικές γραμματισμού είναι χαρακτηριστικό του κάθετου λόγου (σχολικής γνώσης) (</a:t>
            </a:r>
            <a:r>
              <a:rPr lang="en-GB" altLang="en-US" sz="2800" dirty="0"/>
              <a:t>Moss</a:t>
            </a:r>
            <a:r>
              <a:rPr lang="el-GR" altLang="en-US" sz="2800" dirty="0"/>
              <a:t> 2001</a:t>
            </a:r>
            <a:r>
              <a:rPr lang="el-GR" altLang="en-US" sz="2800" dirty="0" smtClean="0"/>
              <a:t>).</a:t>
            </a:r>
            <a:endParaRPr lang="el-G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80825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800" dirty="0" smtClean="0"/>
              <a:t>“</a:t>
            </a:r>
            <a:r>
              <a:rPr lang="el-GR" altLang="en-US" sz="2800" dirty="0"/>
              <a:t>Οι μορφές γνώσης στο σχολείο είναι οργανωμένες σε αλληλουχίες. Αυτό που γνωρίζει κανείς τώρα παίρνει νόημα από αυτό που ακολουθεί καθώς και από αυτό που προηγείται. Με αυτή την έννοια η γνώση που θεσπίζεται σε μια δεδομένη στιγμή σε επίσημα περιβάλλοντα/πλαίσια δεν είναι ποτέ αυτόνομη αλλά συνεχώς παραπέμπει στο μέλλον και στο παρελθόν, δημιουργώντας ισχυρές τροχιές εξέλιξης</a:t>
            </a:r>
            <a:r>
              <a:rPr lang="en-US" altLang="en-US" sz="2800" dirty="0"/>
              <a:t>”</a:t>
            </a:r>
            <a:r>
              <a:rPr lang="el-GR" altLang="en-US" sz="2800" dirty="0"/>
              <a:t> </a:t>
            </a:r>
            <a:r>
              <a:rPr lang="en-US" altLang="en-US" sz="2800" dirty="0"/>
              <a:t>(Moss 2001: 155-6).</a:t>
            </a:r>
            <a:endParaRPr lang="el-GR" altLang="en-US" sz="2800" dirty="0"/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97936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Βιβλιογραφία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en-US" sz="1100" dirty="0"/>
              <a:t>Bernstein, Β. (19</a:t>
            </a:r>
            <a:r>
              <a:rPr lang="en-GB" altLang="en-US" sz="1100" dirty="0"/>
              <a:t>90</a:t>
            </a:r>
            <a:r>
              <a:rPr lang="en-US" altLang="en-US" sz="1100" dirty="0"/>
              <a:t>) </a:t>
            </a:r>
            <a:r>
              <a:rPr lang="en-US" altLang="en-US" sz="1100" i="1" dirty="0"/>
              <a:t>The Structuring of Pedagogic Discourse</a:t>
            </a:r>
            <a:r>
              <a:rPr lang="en-GB" altLang="en-US" sz="1100" dirty="0"/>
              <a:t>,</a:t>
            </a:r>
            <a:r>
              <a:rPr lang="en-GB" altLang="en-US" sz="1100" i="1" dirty="0"/>
              <a:t> </a:t>
            </a:r>
            <a:r>
              <a:rPr lang="en-US" altLang="en-US" sz="1100" i="1" dirty="0"/>
              <a:t>Class</a:t>
            </a:r>
            <a:r>
              <a:rPr lang="en-GB" altLang="en-US" sz="1100" i="1" dirty="0"/>
              <a:t>, </a:t>
            </a:r>
            <a:r>
              <a:rPr lang="en-US" altLang="en-US" sz="1100" i="1" dirty="0"/>
              <a:t>codes and control</a:t>
            </a:r>
            <a:r>
              <a:rPr lang="en-US" altLang="en-US" sz="1100" dirty="0"/>
              <a:t>, Vol. </a:t>
            </a:r>
            <a:r>
              <a:rPr lang="en-GB" altLang="en-US" sz="1100" dirty="0"/>
              <a:t>4</a:t>
            </a:r>
            <a:r>
              <a:rPr lang="en-US" altLang="en-US" sz="1100" dirty="0"/>
              <a:t>,  London: Routledge.</a:t>
            </a:r>
          </a:p>
          <a:p>
            <a:pPr>
              <a:lnSpc>
                <a:spcPct val="80000"/>
              </a:lnSpc>
            </a:pPr>
            <a:r>
              <a:rPr lang="en-US" altLang="en-US" sz="1100" dirty="0"/>
              <a:t>Bernstein</a:t>
            </a:r>
            <a:r>
              <a:rPr lang="en-GB" altLang="en-US" sz="1100" dirty="0"/>
              <a:t>, </a:t>
            </a:r>
            <a:r>
              <a:rPr lang="en-US" altLang="en-US" sz="1100" dirty="0"/>
              <a:t>B</a:t>
            </a:r>
            <a:r>
              <a:rPr lang="en-GB" altLang="en-US" sz="1100" dirty="0"/>
              <a:t>. (2000a) </a:t>
            </a:r>
            <a:r>
              <a:rPr lang="en-US" altLang="en-US" sz="1100" dirty="0"/>
              <a:t>“The Pedagogic Device” </a:t>
            </a:r>
            <a:r>
              <a:rPr lang="el-GR" altLang="en-US" sz="1100" dirty="0"/>
              <a:t>στο</a:t>
            </a:r>
            <a:r>
              <a:rPr lang="en-US" altLang="en-US" sz="1100" dirty="0"/>
              <a:t> </a:t>
            </a:r>
            <a:r>
              <a:rPr lang="en-US" altLang="en-US" sz="1100" i="1" dirty="0"/>
              <a:t>Pedagogy, Symbolic Control and Identity: Theory, Research, Critique</a:t>
            </a:r>
            <a:r>
              <a:rPr lang="en-US" altLang="en-US" sz="1100" dirty="0"/>
              <a:t>, Oxford: </a:t>
            </a:r>
            <a:r>
              <a:rPr lang="en-US" altLang="en-US" sz="1100" dirty="0" err="1"/>
              <a:t>Rowman</a:t>
            </a:r>
            <a:r>
              <a:rPr lang="en-US" altLang="en-US" sz="1100" dirty="0"/>
              <a:t> &amp; Littlefield. </a:t>
            </a:r>
            <a:endParaRPr lang="el-GR" altLang="en-US" sz="1100" dirty="0"/>
          </a:p>
          <a:p>
            <a:pPr>
              <a:lnSpc>
                <a:spcPct val="80000"/>
              </a:lnSpc>
            </a:pPr>
            <a:r>
              <a:rPr lang="en-US" altLang="en-US" sz="1100" dirty="0"/>
              <a:t>Bernstein</a:t>
            </a:r>
            <a:r>
              <a:rPr lang="en-GB" altLang="en-US" sz="1100" dirty="0"/>
              <a:t>, </a:t>
            </a:r>
            <a:r>
              <a:rPr lang="en-US" altLang="en-US" sz="1100" dirty="0"/>
              <a:t>B</a:t>
            </a:r>
            <a:r>
              <a:rPr lang="en-GB" altLang="en-US" sz="1100" dirty="0"/>
              <a:t>. </a:t>
            </a:r>
            <a:r>
              <a:rPr lang="en-US" altLang="en-US" sz="1100" dirty="0"/>
              <a:t>(2000b) “Vertical and Horizontal Discourse: An Essay” </a:t>
            </a:r>
            <a:r>
              <a:rPr lang="el-GR" altLang="en-US" sz="1100" dirty="0"/>
              <a:t>στο</a:t>
            </a:r>
            <a:r>
              <a:rPr lang="en-US" altLang="en-US" sz="1100" dirty="0"/>
              <a:t> </a:t>
            </a:r>
            <a:r>
              <a:rPr lang="en-US" altLang="en-US" sz="1100" i="1" dirty="0"/>
              <a:t>Pedagogy, Symbolic Control and Identity: Theory, Research, Critique</a:t>
            </a:r>
            <a:r>
              <a:rPr lang="en-US" altLang="en-US" sz="1100" dirty="0"/>
              <a:t>, Oxford: </a:t>
            </a:r>
            <a:r>
              <a:rPr lang="en-US" altLang="en-US" sz="1100" dirty="0" err="1"/>
              <a:t>Rowman</a:t>
            </a:r>
            <a:r>
              <a:rPr lang="en-US" altLang="en-US" sz="1100" dirty="0"/>
              <a:t> &amp; Littlefield. </a:t>
            </a:r>
            <a:endParaRPr lang="el-GR" altLang="en-US" sz="1100" dirty="0"/>
          </a:p>
          <a:p>
            <a:pPr>
              <a:lnSpc>
                <a:spcPct val="80000"/>
              </a:lnSpc>
            </a:pPr>
            <a:r>
              <a:rPr lang="el-GR" altLang="en-US" sz="1100" dirty="0"/>
              <a:t>Σολομών</a:t>
            </a:r>
            <a:r>
              <a:rPr lang="en-US" altLang="en-US" sz="1100" dirty="0"/>
              <a:t>, </a:t>
            </a:r>
            <a:r>
              <a:rPr lang="el-GR" altLang="en-US" sz="1100" dirty="0"/>
              <a:t>Ι (1997), Διαλέξεις μαθήματος, ΤΕΑΠΗ, ΕΚΠΑ.</a:t>
            </a:r>
          </a:p>
          <a:p>
            <a:pPr>
              <a:lnSpc>
                <a:spcPct val="80000"/>
              </a:lnSpc>
            </a:pPr>
            <a:r>
              <a:rPr lang="el-GR" altLang="en-US" sz="1100" dirty="0"/>
              <a:t>Λάμνιας, Κ. (2001) «Κοινωνικές εξαρτήσεις της παιδαγωγικής γνώσης και τα προγράμματα των παιδαγωγικών τμημάτων» </a:t>
            </a:r>
            <a:r>
              <a:rPr lang="el-GR" altLang="en-US" sz="1100" i="1" dirty="0"/>
              <a:t>Virtual School</a:t>
            </a:r>
            <a:r>
              <a:rPr lang="el-GR" altLang="en-US" sz="1100" dirty="0"/>
              <a:t>, The sciences of Education Online, 2(4), </a:t>
            </a:r>
            <a:r>
              <a:rPr lang="el-GR" altLang="en-US" sz="1100" dirty="0">
                <a:hlinkClick r:id="rId3"/>
              </a:rPr>
              <a:t>http://www.auth.gr/virtualschool/2.4/Praxis/Lamnias.html</a:t>
            </a:r>
            <a:r>
              <a:rPr lang="el-GR" altLang="en-US" sz="1100" dirty="0"/>
              <a:t>. </a:t>
            </a:r>
          </a:p>
          <a:p>
            <a:pPr>
              <a:lnSpc>
                <a:spcPct val="80000"/>
              </a:lnSpc>
            </a:pPr>
            <a:r>
              <a:rPr lang="el-GR" altLang="en-US" sz="1100" dirty="0"/>
              <a:t>Λάμνιας, K. και Α. Τσατσαρώνη (1998-1999) «Oι διαδικασίες αναπλαισίωσης στην πορεία παραγωγής της σχολικής γνώσης: Προϋποθέσεις για την αλλαγή των σχολικών πρακτικών», </a:t>
            </a:r>
            <a:r>
              <a:rPr lang="el-GR" altLang="en-US" sz="1100" i="1" dirty="0"/>
              <a:t>Σύγχρονη Εκπαίδευση</a:t>
            </a:r>
            <a:r>
              <a:rPr lang="el-GR" altLang="en-US" sz="1100" dirty="0"/>
              <a:t>, 103/1998 σελ. 73-80 &amp; 104/1999 σελ. 70-77. </a:t>
            </a:r>
          </a:p>
          <a:p>
            <a:pPr>
              <a:lnSpc>
                <a:spcPct val="80000"/>
              </a:lnSpc>
            </a:pPr>
            <a:r>
              <a:rPr lang="el-GR" altLang="en-US" sz="1100" dirty="0"/>
              <a:t>Μακρυνιώτη, Δ. και Ι. Σολομών (1991) Η εισαγωγή των κοινωνικών επιστημών στην εκπαίδευση των εκπαιδευτικών, </a:t>
            </a:r>
            <a:r>
              <a:rPr lang="el-GR" altLang="en-US" sz="1100" i="1" dirty="0"/>
              <a:t>Το Πανεπιστήμιο στην Ελλάδα Σήμερα, </a:t>
            </a:r>
            <a:r>
              <a:rPr lang="el-GR" altLang="en-US" sz="1100" dirty="0"/>
              <a:t>Ίδρυμα Σάκη Καράγιωργα.</a:t>
            </a:r>
            <a:endParaRPr lang="en-US" altLang="en-US" sz="1100" dirty="0"/>
          </a:p>
          <a:p>
            <a:pPr>
              <a:lnSpc>
                <a:spcPct val="80000"/>
              </a:lnSpc>
            </a:pPr>
            <a:r>
              <a:rPr lang="en-US" altLang="en-US" sz="1100" dirty="0" err="1"/>
              <a:t>Morais</a:t>
            </a:r>
            <a:r>
              <a:rPr lang="en-US" altLang="en-US" sz="1100" dirty="0"/>
              <a:t>, A.M. &amp; I.P. </a:t>
            </a:r>
            <a:r>
              <a:rPr lang="en-US" altLang="en-US" sz="1100" dirty="0" err="1"/>
              <a:t>Neves</a:t>
            </a:r>
            <a:r>
              <a:rPr lang="en-US" altLang="en-US" sz="1100" dirty="0"/>
              <a:t> (2006) Teachers as creators of social contexts for scientific learning: new approaches for teacher education, in in  R. Moore</a:t>
            </a:r>
            <a:r>
              <a:rPr lang="en-GB" altLang="en-US" sz="1100" dirty="0"/>
              <a:t>, M. </a:t>
            </a:r>
            <a:r>
              <a:rPr lang="en-US" altLang="en-US" sz="1100" dirty="0" err="1"/>
              <a:t>Arnot</a:t>
            </a:r>
            <a:r>
              <a:rPr lang="en-GB" altLang="en-US" sz="1100" dirty="0"/>
              <a:t>, J. </a:t>
            </a:r>
            <a:r>
              <a:rPr lang="en-US" altLang="en-US" sz="1100" dirty="0"/>
              <a:t>Beck</a:t>
            </a:r>
            <a:r>
              <a:rPr lang="en-GB" altLang="en-US" sz="1100" dirty="0"/>
              <a:t> &amp; H. </a:t>
            </a:r>
            <a:r>
              <a:rPr lang="en-US" altLang="en-US" sz="1100" dirty="0"/>
              <a:t>Daniels</a:t>
            </a:r>
            <a:r>
              <a:rPr lang="en-GB" altLang="en-US" sz="1100" dirty="0"/>
              <a:t> (eds.) </a:t>
            </a:r>
            <a:r>
              <a:rPr lang="en-US" altLang="en-US" sz="1100" i="1" dirty="0"/>
              <a:t>Knowledge, Power and Educational Reform: Applying the sociology of Basil Bernstein</a:t>
            </a:r>
            <a:r>
              <a:rPr lang="en-US" altLang="en-US" sz="1100" dirty="0"/>
              <a:t>,  Oxon: Routledge, 146-162.</a:t>
            </a:r>
            <a:r>
              <a:rPr lang="el-GR" altLang="en-US" sz="1100" dirty="0"/>
              <a:t> </a:t>
            </a:r>
            <a:endParaRPr lang="en-US" altLang="en-US" sz="1100" dirty="0"/>
          </a:p>
          <a:p>
            <a:pPr>
              <a:lnSpc>
                <a:spcPct val="80000"/>
              </a:lnSpc>
            </a:pPr>
            <a:r>
              <a:rPr lang="en-US" altLang="en-US" sz="1100" dirty="0"/>
              <a:t>Moss, G. (2000) Informal literacies and pedagogic discourse, </a:t>
            </a:r>
            <a:r>
              <a:rPr lang="en-US" altLang="en-US" sz="1100" i="1" dirty="0"/>
              <a:t>Linguistics and Education</a:t>
            </a:r>
            <a:r>
              <a:rPr lang="en-US" altLang="en-US" sz="1100" dirty="0"/>
              <a:t>, 11(1): 47-64.</a:t>
            </a:r>
          </a:p>
          <a:p>
            <a:pPr>
              <a:lnSpc>
                <a:spcPct val="80000"/>
              </a:lnSpc>
            </a:pPr>
            <a:r>
              <a:rPr lang="en-GB" altLang="en-US" sz="1100" dirty="0"/>
              <a:t>Moss, G. (2001) On literacy and the social organisation of knowledge inside and outside school, </a:t>
            </a:r>
            <a:r>
              <a:rPr lang="en-GB" altLang="en-US" sz="1100" i="1" dirty="0"/>
              <a:t>Language and Education</a:t>
            </a:r>
            <a:r>
              <a:rPr lang="en-GB" altLang="en-US" sz="1100" dirty="0"/>
              <a:t>, 15(2&amp;3): 146-161.</a:t>
            </a:r>
            <a:endParaRPr lang="el-GR" altLang="en-US" sz="1100" dirty="0"/>
          </a:p>
          <a:p>
            <a:pPr>
              <a:lnSpc>
                <a:spcPct val="80000"/>
              </a:lnSpc>
            </a:pPr>
            <a:r>
              <a:rPr lang="en-GB" altLang="en-US" sz="1100" dirty="0" err="1"/>
              <a:t>Sikoyo</a:t>
            </a:r>
            <a:r>
              <a:rPr lang="en-GB" altLang="en-US" sz="1100" dirty="0"/>
              <a:t>, L. N. &amp; H. </a:t>
            </a:r>
            <a:r>
              <a:rPr lang="en-GB" altLang="en-US" sz="1100" dirty="0" err="1"/>
              <a:t>Jacklin</a:t>
            </a:r>
            <a:r>
              <a:rPr lang="en-GB" altLang="en-US" sz="1100" dirty="0"/>
              <a:t> (2009) Exploring the boundary between school science and everyday knowledge in primary school pedagogic practices, </a:t>
            </a:r>
            <a:r>
              <a:rPr lang="en-GB" altLang="en-US" sz="1100" i="1" dirty="0"/>
              <a:t>British Journal of Sociology of Education</a:t>
            </a:r>
            <a:r>
              <a:rPr lang="en-GB" altLang="en-US" sz="1100" dirty="0"/>
              <a:t>, 30(6):713-726.</a:t>
            </a:r>
            <a:endParaRPr lang="el-GR" altLang="en-US" sz="1100" dirty="0"/>
          </a:p>
          <a:p>
            <a:pPr>
              <a:lnSpc>
                <a:spcPct val="80000"/>
              </a:lnSpc>
            </a:pPr>
            <a:r>
              <a:rPr lang="en-GB" altLang="en-US" sz="1100" dirty="0"/>
              <a:t>Singh, </a:t>
            </a:r>
            <a:r>
              <a:rPr lang="en-US" altLang="en-US" sz="1100" dirty="0"/>
              <a:t>P</a:t>
            </a:r>
            <a:r>
              <a:rPr lang="en-GB" altLang="en-US" sz="1100" dirty="0"/>
              <a:t>. (2002) “Pedagogic Knowledge: Bernstein’s theory of the pedagogic device” </a:t>
            </a:r>
            <a:r>
              <a:rPr lang="en-US" altLang="en-US" sz="1100" i="1" dirty="0"/>
              <a:t>British Journal of Sociology of Education</a:t>
            </a:r>
            <a:r>
              <a:rPr lang="en-US" altLang="en-US" sz="1100" dirty="0"/>
              <a:t>, 23(4): 571-582.</a:t>
            </a:r>
            <a:endParaRPr lang="el-GR" altLang="en-US" sz="1100" dirty="0"/>
          </a:p>
          <a:p>
            <a:pPr>
              <a:lnSpc>
                <a:spcPct val="80000"/>
              </a:lnSpc>
              <a:buFontTx/>
              <a:buNone/>
            </a:pPr>
            <a:endParaRPr lang="el-G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80628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n-US" sz="2000" dirty="0" smtClean="0"/>
              <a:t>1.0</a:t>
            </a:r>
            <a:r>
              <a:rPr lang="el-GR" sz="2000" dirty="0" smtClean="0"/>
              <a:t>.  </a:t>
            </a:r>
            <a:endParaRPr lang="el-GR" sz="2000" dirty="0"/>
          </a:p>
          <a:p>
            <a:pPr marL="0" indent="0">
              <a:buNone/>
            </a:pPr>
            <a:r>
              <a:rPr lang="el-GR" sz="2000" dirty="0"/>
              <a:t>Έχουν προηγηθεί οι κάτωθι εκδόσεις:</a:t>
            </a:r>
          </a:p>
          <a:p>
            <a:r>
              <a:rPr lang="el-GR" sz="2000" dirty="0" smtClean="0"/>
              <a:t>Έκδοση διαθέσιμη </a:t>
            </a:r>
            <a:r>
              <a:rPr lang="el-GR" sz="2000" dirty="0">
                <a:hlinkClick r:id="rId3"/>
              </a:rPr>
              <a:t>εδώ</a:t>
            </a:r>
            <a:r>
              <a:rPr lang="el-GR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/>
              <a:t>Οι κοινωνικές παράμετροι 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l-GR" altLang="en-US" dirty="0"/>
              <a:t>της εκπαιδευτικής διαδικασίας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el-GR" altLang="en-US" sz="28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l-GR" altLang="en-US" sz="2800" dirty="0"/>
              <a:t>Χειμερινό εξάμηνο 201</a:t>
            </a:r>
            <a:r>
              <a:rPr lang="en-US" altLang="en-US" sz="2800" dirty="0"/>
              <a:t>5</a:t>
            </a:r>
            <a:endParaRPr lang="el-GR" altLang="en-US" sz="2800" dirty="0"/>
          </a:p>
          <a:p>
            <a:pPr marL="0" indent="0">
              <a:lnSpc>
                <a:spcPct val="80000"/>
              </a:lnSpc>
              <a:buNone/>
            </a:pPr>
            <a:endParaRPr lang="el-GR" altLang="en-US" sz="2800" dirty="0"/>
          </a:p>
          <a:p>
            <a:pPr marL="0" indent="0">
              <a:lnSpc>
                <a:spcPct val="80000"/>
              </a:lnSpc>
              <a:buNone/>
            </a:pPr>
            <a:r>
              <a:rPr lang="el-GR" altLang="en-US" sz="2800" dirty="0"/>
              <a:t>Διδάσκουσα: Αλεξάνδρα Βασιλοπούλου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800" dirty="0">
                <a:hlinkClick r:id="rId3"/>
              </a:rPr>
              <a:t>avasil@ecd.uoa.gr</a:t>
            </a:r>
            <a:endParaRPr lang="en-US" altLang="en-US" sz="2800" dirty="0"/>
          </a:p>
          <a:p>
            <a:pPr marL="0" indent="0">
              <a:lnSpc>
                <a:spcPct val="80000"/>
              </a:lnSpc>
              <a:buNone/>
            </a:pPr>
            <a:endParaRPr lang="el-GR" altLang="en-US" sz="2800" dirty="0"/>
          </a:p>
          <a:p>
            <a:pPr marL="0" indent="0">
              <a:lnSpc>
                <a:spcPct val="80000"/>
              </a:lnSpc>
              <a:buNone/>
            </a:pPr>
            <a:r>
              <a:rPr lang="el-GR" altLang="en-US" sz="2800" dirty="0"/>
              <a:t>Μάθημα 5</a:t>
            </a:r>
            <a:r>
              <a:rPr lang="el-GR" altLang="en-US" sz="2800" baseline="30000" dirty="0"/>
              <a:t>ο</a:t>
            </a:r>
            <a:r>
              <a:rPr lang="el-GR" altLang="en-US" sz="2800" dirty="0"/>
              <a:t>: Παιδαγωγικός μηχανισμός, παιδαγωγικός λόγος, παιδαγωγικές ταυτότητες 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3630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 smtClean="0"/>
              <a:t>Αλεξάνδρα Βασιλοπούλου </a:t>
            </a:r>
            <a:r>
              <a:rPr lang="en-US" sz="2000" dirty="0" smtClean="0"/>
              <a:t>2015</a:t>
            </a:r>
            <a:r>
              <a:rPr lang="el-GR" sz="2000" dirty="0" smtClean="0"/>
              <a:t>. Αλεξάνδρα Βασιλοπούλου. «</a:t>
            </a:r>
            <a:r>
              <a:rPr lang="el-GR" sz="2000" dirty="0"/>
              <a:t>Οι κοινωνικές παράμετροι </a:t>
            </a:r>
            <a:br>
              <a:rPr lang="el-GR" sz="2000" dirty="0"/>
            </a:br>
            <a:r>
              <a:rPr lang="el-GR" sz="2000" dirty="0"/>
              <a:t>της εκπαιδευτικής διαδικασίας. Εισαγωγή</a:t>
            </a:r>
            <a:r>
              <a:rPr lang="el-GR" sz="2000" dirty="0" smtClean="0"/>
              <a:t>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2015.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GB" sz="2000" dirty="0" smtClean="0">
                <a:hlinkClick r:id="rId3"/>
              </a:rPr>
              <a:t>opencourses.uoa.gr/courses/ECD105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85698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>
              <a:buNone/>
            </a:pPr>
            <a:r>
              <a:rPr lang="el-GR" sz="2000" b="1" dirty="0" smtClean="0"/>
              <a:t>Εικόνες/Σχήματα/Διαγράμματα</a:t>
            </a:r>
            <a:r>
              <a:rPr lang="en-US" sz="2000" b="1" dirty="0" smtClean="0"/>
              <a:t>/</a:t>
            </a:r>
            <a:r>
              <a:rPr lang="el-GR" sz="2000" b="1" dirty="0" smtClean="0"/>
              <a:t>Φωτογραφίες</a:t>
            </a:r>
          </a:p>
          <a:p>
            <a:pPr marL="0" indent="0">
              <a:buNone/>
            </a:pPr>
            <a:r>
              <a:rPr lang="el-GR" sz="2000" dirty="0"/>
              <a:t>Εικόνα 1: ΜΠΑΖΙΛ ΜΠΕΡΝΣΤΑΪΝ. </a:t>
            </a:r>
            <a:r>
              <a:rPr lang="en-US" sz="2000" dirty="0"/>
              <a:t>Copyrighted. </a:t>
            </a:r>
            <a:r>
              <a:rPr lang="el-GR" sz="2000" dirty="0"/>
              <a:t>Σύνδεσμος</a:t>
            </a:r>
            <a:r>
              <a:rPr lang="en-US" sz="2000" dirty="0"/>
              <a:t>: </a:t>
            </a:r>
            <a:r>
              <a:rPr lang="en-US" sz="2000" dirty="0">
                <a:hlinkClick r:id="rId3"/>
              </a:rPr>
              <a:t>http://www.thefullwiki.org/Basil_Bernstein</a:t>
            </a:r>
            <a:r>
              <a:rPr lang="el-GR" sz="2000" dirty="0"/>
              <a:t>. Πηγή</a:t>
            </a:r>
            <a:r>
              <a:rPr lang="en-US" sz="2000" dirty="0"/>
              <a:t>: </a:t>
            </a:r>
            <a:r>
              <a:rPr lang="en-US" sz="2000" dirty="0">
                <a:hlinkClick r:id="rId4"/>
              </a:rPr>
              <a:t>www.thefullwiki.org</a:t>
            </a:r>
            <a:r>
              <a:rPr lang="el-GR" sz="2000" dirty="0"/>
              <a:t>.</a:t>
            </a:r>
          </a:p>
          <a:p>
            <a:pPr marL="0" indent="0">
              <a:buNone/>
            </a:pPr>
            <a:r>
              <a:rPr lang="el-GR" sz="2000" dirty="0" smtClean="0"/>
              <a:t>Εικόνα </a:t>
            </a:r>
            <a:r>
              <a:rPr lang="el-GR" sz="2000" dirty="0"/>
              <a:t>2</a:t>
            </a:r>
            <a:r>
              <a:rPr lang="el-GR" sz="2000" dirty="0" smtClean="0"/>
              <a:t>: </a:t>
            </a:r>
            <a:r>
              <a:rPr lang="el-GR" altLang="en-US" sz="2000" dirty="0"/>
              <a:t>Σολομών, Ι. (1997) Σχήμα: Κοινωνιολογική Ανάλυση Εκπαιδευτικής Πρακτικής, στα πλαίσια του μαθήματος του Ι. Σολομών ¨Κοινωνιολογία της Εκπαίδευσης ΙΙ¨, εαρινό εξάμηνο 1997, Αθήνα: </a:t>
            </a:r>
            <a:r>
              <a:rPr lang="el-GR" altLang="en-US" sz="2000" dirty="0" smtClean="0"/>
              <a:t>ΤΕΑΠΗ. </a:t>
            </a:r>
            <a:r>
              <a:rPr lang="en-US" sz="2000" dirty="0" smtClean="0"/>
              <a:t>Copyrighted.</a:t>
            </a:r>
          </a:p>
        </p:txBody>
      </p:sp>
    </p:spTree>
    <p:extLst>
      <p:ext uri="{BB962C8B-B14F-4D97-AF65-F5344CB8AC3E}">
        <p14:creationId xmlns:p14="http://schemas.microsoft.com/office/powerpoint/2010/main" val="92231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altLang="en-US" dirty="0"/>
              <a:t>Basil Bernstein</a:t>
            </a:r>
            <a:endParaRPr lang="el-GR" alt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endParaRPr lang="el-GR" altLang="en-US" sz="2000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l-GR" altLang="en-US" sz="2000" dirty="0"/>
              <a:t>Θεωρία των παιδαγωγικών πρακτικών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l-GR" altLang="en-US" sz="2000" dirty="0"/>
          </a:p>
          <a:p>
            <a:pPr marL="609600" indent="-609600">
              <a:lnSpc>
                <a:spcPct val="90000"/>
              </a:lnSpc>
            </a:pPr>
            <a:r>
              <a:rPr lang="en-US" altLang="en-US" sz="2000" dirty="0"/>
              <a:t>Bernstein, Β. (1975) </a:t>
            </a:r>
            <a:r>
              <a:rPr lang="en-US" altLang="en-US" sz="2000" i="1" dirty="0"/>
              <a:t>Class</a:t>
            </a:r>
            <a:r>
              <a:rPr lang="en-GB" altLang="en-US" sz="2000" i="1" dirty="0"/>
              <a:t>, </a:t>
            </a:r>
            <a:r>
              <a:rPr lang="en-US" altLang="en-US" sz="2000" i="1" dirty="0"/>
              <a:t>codes and control</a:t>
            </a:r>
            <a:r>
              <a:rPr lang="en-US" altLang="en-US" sz="2000" dirty="0"/>
              <a:t>, Vol. </a:t>
            </a:r>
            <a:r>
              <a:rPr lang="en-GB" altLang="en-US" sz="2000" dirty="0"/>
              <a:t>3</a:t>
            </a:r>
            <a:r>
              <a:rPr lang="en-US" altLang="en-US" sz="2000" dirty="0"/>
              <a:t>, London: Routledge &amp; Kegan Paul.              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000" dirty="0"/>
              <a:t>Bernstein</a:t>
            </a:r>
            <a:r>
              <a:rPr lang="el-GR" altLang="en-US" sz="2000" dirty="0"/>
              <a:t>, Β. [1989,1991](2000) </a:t>
            </a:r>
            <a:r>
              <a:rPr lang="el-GR" altLang="en-US" sz="2000" i="1" dirty="0"/>
              <a:t>Παιδαγωγικοί Κώδικες και Κοινωνικός Έλεγχος</a:t>
            </a:r>
            <a:r>
              <a:rPr lang="el-GR" altLang="en-US" sz="2000" dirty="0"/>
              <a:t>, (εισαγωγή-μετάφραση Ι. Σολομών), Αθήνα: Αλεξάνδρεια. </a:t>
            </a:r>
            <a:endParaRPr lang="el-GR" altLang="en-US" sz="2000" dirty="0" smtClean="0"/>
          </a:p>
          <a:p>
            <a:pPr marL="609600" indent="-609600">
              <a:lnSpc>
                <a:spcPct val="90000"/>
              </a:lnSpc>
            </a:pPr>
            <a:r>
              <a:rPr lang="en-US" altLang="en-US" sz="2000" dirty="0" smtClean="0"/>
              <a:t>Bernstein</a:t>
            </a:r>
            <a:r>
              <a:rPr lang="en-US" altLang="en-US" sz="2000" dirty="0"/>
              <a:t>, Β. (19</a:t>
            </a:r>
            <a:r>
              <a:rPr lang="en-GB" altLang="en-US" sz="2000" dirty="0"/>
              <a:t>90</a:t>
            </a:r>
            <a:r>
              <a:rPr lang="en-US" altLang="en-US" sz="2000" dirty="0"/>
              <a:t>) </a:t>
            </a:r>
            <a:r>
              <a:rPr lang="en-US" altLang="en-US" sz="2000" i="1" dirty="0"/>
              <a:t>The Structuring of Pedagogic Discourse</a:t>
            </a:r>
            <a:r>
              <a:rPr lang="en-GB" altLang="en-US" sz="2000" dirty="0"/>
              <a:t>,</a:t>
            </a:r>
            <a:r>
              <a:rPr lang="en-US" altLang="en-US" sz="2000" i="1" dirty="0"/>
              <a:t> Class</a:t>
            </a:r>
            <a:r>
              <a:rPr lang="en-GB" altLang="en-US" sz="2000" i="1" dirty="0"/>
              <a:t>, </a:t>
            </a:r>
            <a:r>
              <a:rPr lang="en-US" altLang="en-US" sz="2000" i="1" dirty="0"/>
              <a:t>codes and control</a:t>
            </a:r>
            <a:r>
              <a:rPr lang="en-US" altLang="en-US" sz="2000" dirty="0"/>
              <a:t>, Vol. </a:t>
            </a:r>
            <a:r>
              <a:rPr lang="en-GB" altLang="en-US" sz="2000" dirty="0"/>
              <a:t>4</a:t>
            </a:r>
            <a:r>
              <a:rPr lang="en-US" altLang="en-US" sz="2000" dirty="0"/>
              <a:t>,  London: Routledge.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000" dirty="0"/>
              <a:t>Bernstein, Β. [</a:t>
            </a:r>
            <a:r>
              <a:rPr lang="en-GB" altLang="en-US" sz="2000" dirty="0"/>
              <a:t>1996](</a:t>
            </a:r>
            <a:r>
              <a:rPr lang="en-US" altLang="en-US" sz="2000" dirty="0"/>
              <a:t>2000 </a:t>
            </a:r>
            <a:r>
              <a:rPr lang="el-GR" altLang="en-US" sz="2000" dirty="0"/>
              <a:t>αναθεωρημένη</a:t>
            </a:r>
            <a:r>
              <a:rPr lang="en-GB" altLang="en-US" sz="2000" dirty="0"/>
              <a:t> </a:t>
            </a:r>
            <a:r>
              <a:rPr lang="el-GR" altLang="en-US" sz="2000" dirty="0"/>
              <a:t>έκδοση</a:t>
            </a:r>
            <a:r>
              <a:rPr lang="en-GB" altLang="en-US" sz="2000" dirty="0"/>
              <a:t>) </a:t>
            </a:r>
            <a:r>
              <a:rPr lang="en-US" altLang="en-US" sz="2000" i="1" dirty="0"/>
              <a:t>Pedagogy, Symbolic Control and Identity: Theory, Research, Critique</a:t>
            </a:r>
            <a:r>
              <a:rPr lang="en-US" altLang="en-US" sz="2000" dirty="0"/>
              <a:t>, Oxford: </a:t>
            </a:r>
            <a:r>
              <a:rPr lang="en-US" altLang="en-US" sz="2000" dirty="0" err="1"/>
              <a:t>Rowman</a:t>
            </a:r>
            <a:r>
              <a:rPr lang="en-US" altLang="en-US" sz="2000" dirty="0"/>
              <a:t> &amp; Littlefield.</a:t>
            </a:r>
            <a:endParaRPr lang="el-GR" altLang="en-US" sz="2000" dirty="0"/>
          </a:p>
        </p:txBody>
      </p:sp>
      <p:pic>
        <p:nvPicPr>
          <p:cNvPr id="6" name="Picture 4" descr="180px-Basil_bernstein_by_LGdL">
            <a:hlinkClick r:id="rId3" tooltip="Basil Bernstein.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300" y="502310"/>
            <a:ext cx="1714500" cy="202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373616" y="2232100"/>
            <a:ext cx="313184" cy="2400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62500" lnSpcReduction="20000"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8972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/>
              <a:t>Παιδαγωγικός μηχανισμός</a:t>
            </a:r>
            <a:br>
              <a:rPr lang="el-GR" altLang="en-US" dirty="0"/>
            </a:br>
            <a:r>
              <a:rPr lang="en-US" altLang="en-US" dirty="0"/>
              <a:t>“The Pedagogic Device”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n-US" dirty="0"/>
              <a:t>Κανόνες (κατανομής, αναπλαισίωσης, αξιολόγησης) μέσω των οποίων η γνώση μετατρέπεται σε παιδαγωγική επικοινωνία. Θεωρία του τρόπου με τον οποίο κατασκευάζεται ο παιδαγωγικός λόγος (και η κοινωνική του βάση</a:t>
            </a:r>
            <a:r>
              <a:rPr lang="el-GR" altLang="en-US" dirty="0" smtClean="0"/>
              <a:t>).</a:t>
            </a:r>
            <a:endParaRPr lang="el-GR" altLang="en-US" dirty="0"/>
          </a:p>
          <a:p>
            <a:pPr>
              <a:lnSpc>
                <a:spcPct val="90000"/>
              </a:lnSpc>
            </a:pPr>
            <a:endParaRPr lang="el-GR" altLang="en-US" smtClean="0"/>
          </a:p>
          <a:p>
            <a:pPr>
              <a:lnSpc>
                <a:spcPct val="90000"/>
              </a:lnSpc>
            </a:pPr>
            <a:r>
              <a:rPr lang="en-US" altLang="en-US" smtClean="0"/>
              <a:t>Bernstein </a:t>
            </a:r>
            <a:r>
              <a:rPr lang="en-US" altLang="en-US" dirty="0"/>
              <a:t>(2000a)</a:t>
            </a:r>
            <a:r>
              <a:rPr lang="el-GR" altLang="en-US" dirty="0"/>
              <a:t> 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GB" altLang="en-US" dirty="0"/>
              <a:t>Singh (2002)</a:t>
            </a:r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187394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3 πεδία/κανόνες παιδαγωγικού μηχανισμού:</a:t>
            </a:r>
          </a:p>
          <a:p>
            <a:r>
              <a:rPr lang="el-GR" dirty="0"/>
              <a:t>Παραγωγή</a:t>
            </a:r>
          </a:p>
          <a:p>
            <a:r>
              <a:rPr lang="el-GR" dirty="0"/>
              <a:t>Αναπλαισίωση </a:t>
            </a:r>
          </a:p>
          <a:p>
            <a:r>
              <a:rPr lang="el-GR" dirty="0" smtClean="0"/>
              <a:t>Αναπαραγωγή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>Οι </a:t>
            </a:r>
            <a:r>
              <a:rPr lang="el-GR" dirty="0"/>
              <a:t>κανόνες του παιδαγωγικού μηχανισμού δεν είναι ουδέτεροι αλλά ιδεολογικά φορτισμένοι (Bernstein 2000a: 28</a:t>
            </a:r>
            <a:r>
              <a:rPr lang="el-GR" dirty="0" smtClean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1366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Παιδαγωγικός λόγος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altLang="en-US" sz="1600" dirty="0"/>
              <a:t>Παιδαγωγικός λόγος: Οι κανόνες ενσωμάτωσης και σύνδεσης δύο λόγων: διδακτικού και ρυθμιστικού. Όχι γλωσσολογική σημασία (</a:t>
            </a:r>
            <a:r>
              <a:rPr lang="en-US" altLang="en-US" sz="1600" dirty="0"/>
              <a:t>Bernstein 1990: 183-4, 2000: 31-2</a:t>
            </a:r>
            <a:r>
              <a:rPr lang="el-GR" altLang="en-US" sz="1600" dirty="0"/>
              <a:t>)</a:t>
            </a:r>
          </a:p>
          <a:p>
            <a:pPr>
              <a:lnSpc>
                <a:spcPct val="80000"/>
              </a:lnSpc>
            </a:pPr>
            <a:r>
              <a:rPr lang="el-GR" altLang="en-US" sz="1600" dirty="0" smtClean="0"/>
              <a:t>Διδακτικός </a:t>
            </a:r>
            <a:r>
              <a:rPr lang="el-GR" altLang="en-US" sz="1600" dirty="0"/>
              <a:t>λόγος/ «τι»: «μετάδοση/κατάκτηση συγκεκριμένων ικανοτήτων» (</a:t>
            </a:r>
            <a:r>
              <a:rPr lang="en-US" altLang="en-US" sz="1600" dirty="0"/>
              <a:t>Bernstein 1990</a:t>
            </a:r>
            <a:r>
              <a:rPr lang="el-GR" altLang="en-US" sz="1600" dirty="0"/>
              <a:t>: 211), το μήνυμα που αναμεταδίδεται (</a:t>
            </a:r>
            <a:r>
              <a:rPr lang="en-US" altLang="en-US" sz="1600" dirty="0"/>
              <a:t>Bernstein 1996</a:t>
            </a:r>
            <a:r>
              <a:rPr lang="el-GR" altLang="en-US" sz="1600" dirty="0"/>
              <a:t>)</a:t>
            </a:r>
          </a:p>
          <a:p>
            <a:pPr>
              <a:lnSpc>
                <a:spcPct val="80000"/>
              </a:lnSpc>
            </a:pPr>
            <a:r>
              <a:rPr lang="el-GR" altLang="en-US" sz="1600" dirty="0"/>
              <a:t>Ρυθμιστικός λόγος/ «πώς»: «μετάδοση αρχών τάξης, σχέσης και ταυτότητας» (</a:t>
            </a:r>
            <a:r>
              <a:rPr lang="en-US" altLang="en-US" sz="1600" dirty="0"/>
              <a:t>Bernstein 1990</a:t>
            </a:r>
            <a:r>
              <a:rPr lang="el-GR" altLang="en-US" sz="1600" dirty="0"/>
              <a:t>: 211), εξειδικευμένες διεπιδραστικές πρακτικές (</a:t>
            </a:r>
            <a:r>
              <a:rPr lang="en-US" altLang="en-US" sz="1600" dirty="0"/>
              <a:t>Bernstein 1996</a:t>
            </a:r>
            <a:r>
              <a:rPr lang="el-GR" altLang="en-US" sz="1600" dirty="0"/>
              <a:t>)</a:t>
            </a:r>
          </a:p>
          <a:p>
            <a:pPr>
              <a:lnSpc>
                <a:spcPct val="80000"/>
              </a:lnSpc>
            </a:pPr>
            <a:r>
              <a:rPr lang="el-GR" altLang="en-US" sz="1600" dirty="0"/>
              <a:t>Ο ρυθμιστικός λόγος είναι κυρίαρχος, παρατηρείται αφομοίωση του διδακτικού από τον ρυθμιστικό λόγο γιατί ο ρυθμιστικός λόγος παρέχει τους κανόνες ευταξίας του διδακτικού λόγου, διαμορφώνει αυτό που έχει επιλεγεί, ποια θα είναι η αλληλουχία και ο ρυθμός μετάδοσής του (</a:t>
            </a:r>
            <a:r>
              <a:rPr lang="en-US" altLang="en-US" sz="1600" dirty="0"/>
              <a:t>Bernstein 2000a</a:t>
            </a:r>
            <a:r>
              <a:rPr lang="el-GR" altLang="en-US" sz="1600" dirty="0"/>
              <a:t>: 34)</a:t>
            </a:r>
            <a:r>
              <a:rPr lang="en-US" altLang="en-US" sz="1600" dirty="0"/>
              <a:t>.</a:t>
            </a:r>
            <a:endParaRPr lang="el-GR" altLang="en-US" sz="1600" dirty="0"/>
          </a:p>
          <a:p>
            <a:pPr>
              <a:lnSpc>
                <a:spcPct val="80000"/>
              </a:lnSpc>
            </a:pPr>
            <a:r>
              <a:rPr lang="el-GR" altLang="en-US" sz="1600" dirty="0"/>
              <a:t>Η γνώση είναι ενσωματωμένη στο θεσμικό πλαίσιο (Σολομών 1997): </a:t>
            </a:r>
            <a:endParaRPr lang="en-GB" altLang="en-US" sz="1600" dirty="0"/>
          </a:p>
          <a:p>
            <a:pPr>
              <a:lnSpc>
                <a:spcPct val="80000"/>
              </a:lnSpc>
            </a:pPr>
            <a:r>
              <a:rPr lang="en-GB" altLang="en-US" sz="1600" dirty="0"/>
              <a:t>__</a:t>
            </a:r>
            <a:r>
              <a:rPr lang="el-GR" altLang="en-US" sz="1600" dirty="0"/>
              <a:t>ΔΛ</a:t>
            </a:r>
            <a:r>
              <a:rPr lang="en-GB" altLang="en-US" sz="1600" dirty="0"/>
              <a:t>__</a:t>
            </a:r>
            <a:r>
              <a:rPr lang="el-GR" altLang="en-US" sz="1600" dirty="0"/>
              <a:t>διδακτικός (</a:t>
            </a:r>
            <a:r>
              <a:rPr lang="en-US" altLang="en-US" sz="1600" dirty="0"/>
              <a:t>instructional</a:t>
            </a:r>
            <a:r>
              <a:rPr lang="el-GR" altLang="en-US" sz="1600" dirty="0"/>
              <a:t>) λόγος</a:t>
            </a:r>
            <a:endParaRPr lang="en-GB" altLang="en-US" sz="16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GB" altLang="en-US" sz="1600" dirty="0"/>
              <a:t>       </a:t>
            </a:r>
            <a:r>
              <a:rPr lang="el-GR" altLang="en-US" sz="1600" dirty="0"/>
              <a:t>   ΡΛ</a:t>
            </a:r>
            <a:r>
              <a:rPr lang="en-GB" altLang="en-US" sz="1600" dirty="0"/>
              <a:t>   </a:t>
            </a:r>
            <a:r>
              <a:rPr lang="el-GR" altLang="en-US" sz="1600" dirty="0"/>
              <a:t>ρυθμιστικός (</a:t>
            </a:r>
            <a:r>
              <a:rPr lang="en-US" altLang="en-US" sz="1600" dirty="0"/>
              <a:t>regulative</a:t>
            </a:r>
            <a:r>
              <a:rPr lang="el-GR" altLang="en-US" sz="1600" dirty="0"/>
              <a:t>) λόγος </a:t>
            </a:r>
            <a:endParaRPr lang="en-US" altLang="en-US" sz="16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                                        (Bernstein 2000a: 32)</a:t>
            </a:r>
          </a:p>
          <a:p>
            <a:pPr>
              <a:lnSpc>
                <a:spcPct val="80000"/>
              </a:lnSpc>
            </a:pPr>
            <a:r>
              <a:rPr lang="en-US" altLang="en-US" sz="1600" dirty="0" smtClean="0"/>
              <a:t>Y</a:t>
            </a:r>
            <a:r>
              <a:rPr lang="el-GR" altLang="en-US" sz="1600" dirty="0"/>
              <a:t>πάρχει μόνο ένας λόγος στην εκπαίδευση: Μετάδοση δεξιοτήτων και μετάδοση αξιών δε διαχωρίζονται (</a:t>
            </a:r>
            <a:r>
              <a:rPr lang="en-US" altLang="en-US" sz="1600" dirty="0"/>
              <a:t>Bernstein</a:t>
            </a:r>
            <a:r>
              <a:rPr lang="el-GR" altLang="en-US" sz="1600" dirty="0"/>
              <a:t> 2000</a:t>
            </a:r>
            <a:r>
              <a:rPr lang="en-US" altLang="en-US" sz="1600" dirty="0"/>
              <a:t>a</a:t>
            </a:r>
            <a:r>
              <a:rPr lang="el-GR" altLang="en-US" sz="1600" dirty="0"/>
              <a:t>: 31-32). Η εμπειρική έκφανση του παιδαγωγικού λόγου αν και αποτελείται από δύο μέρη, είναι τελικά ένα μόνο κείμενο.</a:t>
            </a:r>
          </a:p>
        </p:txBody>
      </p:sp>
    </p:spTree>
    <p:extLst>
      <p:ext uri="{BB962C8B-B14F-4D97-AF65-F5344CB8AC3E}">
        <p14:creationId xmlns:p14="http://schemas.microsoft.com/office/powerpoint/2010/main" val="366072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Αναπλαισίωση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altLang="en-US" sz="2400" dirty="0" smtClean="0"/>
              <a:t>Μέσα </a:t>
            </a:r>
            <a:r>
              <a:rPr lang="el-GR" altLang="en-US" sz="2400" dirty="0"/>
              <a:t>από την αρχή αναπλαισίωσης</a:t>
            </a:r>
            <a:r>
              <a:rPr lang="en-US" altLang="en-US" sz="2400" dirty="0"/>
              <a:t> </a:t>
            </a:r>
            <a:r>
              <a:rPr lang="el-GR" altLang="en-US" sz="2400" dirty="0"/>
              <a:t>ο παιδαγωγικός λόγος «οικειοποιείται, μετεγκαθιστά, επανεστιάζει και συνδέει άλλους λόγους επιλεκτικά» για να συγκροτηθεί ως τέτοιος (</a:t>
            </a:r>
            <a:r>
              <a:rPr lang="en-US" altLang="en-US" sz="2400" dirty="0"/>
              <a:t>Bernstein 2000a: 33</a:t>
            </a:r>
            <a:r>
              <a:rPr lang="el-GR" altLang="en-US" sz="2400" dirty="0"/>
              <a:t>)</a:t>
            </a:r>
            <a:endParaRPr lang="en-US" altLang="en-US" sz="2400" dirty="0"/>
          </a:p>
          <a:p>
            <a:pPr>
              <a:lnSpc>
                <a:spcPct val="80000"/>
              </a:lnSpc>
            </a:pPr>
            <a:r>
              <a:rPr lang="el-GR" altLang="en-US" sz="2400" dirty="0"/>
              <a:t>Αναπλαισίωση ως προς το «τι» της γνώσης:</a:t>
            </a:r>
            <a:r>
              <a:rPr lang="en-US" altLang="en-US" sz="2400" dirty="0"/>
              <a:t> </a:t>
            </a:r>
            <a:r>
              <a:rPr lang="el-GR" altLang="en-US" sz="2400" dirty="0"/>
              <a:t>επιλογή, προσαρμογή και διαφοροποίηση της γνώσης στα μέτρα των μαθητών.</a:t>
            </a:r>
          </a:p>
          <a:p>
            <a:pPr>
              <a:lnSpc>
                <a:spcPct val="80000"/>
              </a:lnSpc>
            </a:pPr>
            <a:r>
              <a:rPr lang="el-GR" altLang="en-US" sz="2400" dirty="0"/>
              <a:t>Αναπλαισίωση ως προς το «πώς» της γνώσης: πώς προκύπτει ο παιδαγωγικός λόγος μέσα από τον διδακτικό και κυρίως τον ρυθμιστικό λόγο. Απαιτείται μια «θεωρία διδασκαλίας»</a:t>
            </a:r>
            <a:r>
              <a:rPr lang="en-US" altLang="en-US" sz="2400" dirty="0"/>
              <a:t>‘theory of instruction’</a:t>
            </a:r>
            <a:r>
              <a:rPr lang="el-GR" altLang="en-US" sz="2400" dirty="0"/>
              <a:t> (</a:t>
            </a:r>
            <a:r>
              <a:rPr lang="en-US" altLang="en-US" sz="2400" dirty="0"/>
              <a:t>Bernstein 2000a</a:t>
            </a:r>
            <a:r>
              <a:rPr lang="el-GR" altLang="en-US" sz="2400" dirty="0"/>
              <a:t>: 34-5, </a:t>
            </a:r>
            <a:r>
              <a:rPr lang="en-US" altLang="en-US" sz="2400" dirty="0"/>
              <a:t>Nicolson-</a:t>
            </a:r>
            <a:r>
              <a:rPr lang="en-US" altLang="en-US" sz="2400" dirty="0" err="1"/>
              <a:t>Setz</a:t>
            </a:r>
            <a:r>
              <a:rPr lang="en-US" altLang="en-US" sz="2400" dirty="0"/>
              <a:t> 2007: 79</a:t>
            </a:r>
            <a:r>
              <a:rPr lang="el-GR" altLang="en-US" sz="24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0612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/>
              <a:t>Πεδία Αναπλαισίωσης (</a:t>
            </a:r>
            <a:r>
              <a:rPr lang="en-US" altLang="en-US" dirty="0"/>
              <a:t>Bernstein 2000a</a:t>
            </a:r>
            <a:r>
              <a:rPr lang="el-GR" altLang="en-US" dirty="0"/>
              <a:t>, </a:t>
            </a:r>
            <a:r>
              <a:rPr lang="en-US" altLang="en-US" dirty="0"/>
              <a:t>Singh</a:t>
            </a:r>
            <a:r>
              <a:rPr lang="el-GR" altLang="en-US" dirty="0"/>
              <a:t> 2002</a:t>
            </a:r>
            <a:r>
              <a:rPr lang="el-GR" altLang="en-US" dirty="0" smtClean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n-US" sz="2800" dirty="0"/>
              <a:t>Επίσημο Πεδίο Αναπλαισίωσης (</a:t>
            </a:r>
            <a:r>
              <a:rPr lang="en-US" altLang="en-US" sz="2800" dirty="0"/>
              <a:t>ORF</a:t>
            </a:r>
            <a:r>
              <a:rPr lang="el-GR" altLang="en-US" sz="2800" dirty="0"/>
              <a:t>): εξειδικευμένοι φορείς του κράτους, σύμβουλοι, τοπικές εκπαιδευτικές υπηρεσίες</a:t>
            </a:r>
          </a:p>
          <a:p>
            <a:r>
              <a:rPr lang="el-GR" altLang="en-US" sz="2800" dirty="0"/>
              <a:t>Παιδαγωγικό Πεδίο Αναπλαισίωσης (</a:t>
            </a:r>
            <a:r>
              <a:rPr lang="en-US" altLang="en-US" sz="2800" dirty="0"/>
              <a:t>PRF</a:t>
            </a:r>
            <a:r>
              <a:rPr lang="el-GR" altLang="en-US" sz="2800" dirty="0"/>
              <a:t>): παιδαγωγικά τμήματα, έρευνα στο πλαίσιό τους, επιστημονικές επιτροπές, εξειδικευμένα περιοδικά, εκδοτικοί οίκοι </a:t>
            </a:r>
          </a:p>
        </p:txBody>
      </p:sp>
    </p:spTree>
    <p:extLst>
      <p:ext uri="{BB962C8B-B14F-4D97-AF65-F5344CB8AC3E}">
        <p14:creationId xmlns:p14="http://schemas.microsoft.com/office/powerpoint/2010/main" val="107293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/>
              <a:t>«Θεωρία</a:t>
            </a:r>
            <a:r>
              <a:rPr lang="en-US" altLang="en-US" dirty="0"/>
              <a:t> </a:t>
            </a:r>
            <a:r>
              <a:rPr lang="el-GR" altLang="en-US" dirty="0"/>
              <a:t>αγωγής»</a:t>
            </a:r>
            <a:br>
              <a:rPr lang="el-GR" altLang="en-US" dirty="0"/>
            </a:br>
            <a:r>
              <a:rPr lang="en-US" altLang="en-US" dirty="0"/>
              <a:t>‘</a:t>
            </a:r>
            <a:r>
              <a:rPr lang="el-GR" altLang="en-US" dirty="0"/>
              <a:t>Τ</a:t>
            </a:r>
            <a:r>
              <a:rPr lang="en-US" altLang="en-US" dirty="0" err="1"/>
              <a:t>heory</a:t>
            </a:r>
            <a:r>
              <a:rPr lang="en-US" altLang="en-US" dirty="0"/>
              <a:t> of instruction’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n-US" sz="2800" dirty="0"/>
              <a:t>Γνώση των χαρακτηριστικών των μαθητών, των εκπαιδευτικών και της μεταξύ τους σχέσης, με ιδεολογική χροιά (</a:t>
            </a:r>
            <a:r>
              <a:rPr lang="en-US" altLang="en-US" sz="2800" dirty="0"/>
              <a:t>Bernstein 1990</a:t>
            </a:r>
            <a:r>
              <a:rPr lang="el-GR" altLang="en-US" sz="2800" dirty="0"/>
              <a:t>: 34-5, </a:t>
            </a:r>
            <a:r>
              <a:rPr lang="en-GB" altLang="en-US" sz="2800" dirty="0"/>
              <a:t>Nicolson-</a:t>
            </a:r>
            <a:r>
              <a:rPr lang="en-GB" altLang="en-US" sz="2800" dirty="0" err="1"/>
              <a:t>Setz</a:t>
            </a:r>
            <a:r>
              <a:rPr lang="el-GR" altLang="en-US" sz="2800" dirty="0"/>
              <a:t> </a:t>
            </a:r>
            <a:r>
              <a:rPr lang="en-GB" altLang="en-US" sz="2800" dirty="0"/>
              <a:t>2007</a:t>
            </a:r>
            <a:r>
              <a:rPr lang="el-GR" altLang="en-US" sz="2800" dirty="0"/>
              <a:t>: 82), </a:t>
            </a:r>
          </a:p>
          <a:p>
            <a:pPr>
              <a:lnSpc>
                <a:spcPct val="90000"/>
              </a:lnSpc>
            </a:pPr>
            <a:r>
              <a:rPr lang="el-GR" altLang="en-US" sz="2800" dirty="0"/>
              <a:t>Μέρος του ρυθμιστικού λόγου για το τι θεωρείται αποτελεσματική διδασκαλία και μάθηση για ένα δεδομένο πλαίσιο </a:t>
            </a:r>
            <a:r>
              <a:rPr lang="en-US" altLang="en-US" sz="2800" dirty="0"/>
              <a:t>(Bernstein 1990: 189)</a:t>
            </a:r>
            <a:r>
              <a:rPr lang="el-GR" altLang="en-US" sz="2800" dirty="0" smtClean="0"/>
              <a:t>.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8632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1681</TotalTime>
  <Words>1632</Words>
  <Application>Microsoft Office PowerPoint</Application>
  <PresentationFormat>On-screen Show (4:3)</PresentationFormat>
  <Paragraphs>149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Θέμα του Office</vt:lpstr>
      <vt:lpstr>Οι κοινωνικές παράμετροι  της εκπαιδευτικής διαδικασίας </vt:lpstr>
      <vt:lpstr>Οι κοινωνικές παράμετροι  της εκπαιδευτικής διαδικασίας</vt:lpstr>
      <vt:lpstr>Basil Bernstein</vt:lpstr>
      <vt:lpstr>Παιδαγωγικός μηχανισμός “The Pedagogic Device”</vt:lpstr>
      <vt:lpstr>PowerPoint Presentation</vt:lpstr>
      <vt:lpstr>Παιδαγωγικός λόγος</vt:lpstr>
      <vt:lpstr>Αναπλαισίωση</vt:lpstr>
      <vt:lpstr>Πεδία Αναπλαισίωσης (Bernstein 2000a, Singh 2002)</vt:lpstr>
      <vt:lpstr>«Θεωρία αγωγής» ‘Τheory of instruction’</vt:lpstr>
      <vt:lpstr>Σχήμα: Κοινωνιολογική Ανάλυση Εκπαιδευτικής Πρακτικής (Σολομών 1997)</vt:lpstr>
      <vt:lpstr>Κάθετος και οριζόντιος λόγος (Bernstein 2000b)</vt:lpstr>
      <vt:lpstr>Εφαρμογές</vt:lpstr>
      <vt:lpstr>Moss 2000, 2001, 2002</vt:lpstr>
      <vt:lpstr>PowerPoint Presentation</vt:lpstr>
      <vt:lpstr>Βιβλιογραφία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giannis</cp:lastModifiedBy>
  <cp:revision>203</cp:revision>
  <dcterms:created xsi:type="dcterms:W3CDTF">2012-09-06T09:03:05Z</dcterms:created>
  <dcterms:modified xsi:type="dcterms:W3CDTF">2015-11-02T16:23:15Z</dcterms:modified>
</cp:coreProperties>
</file>