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85"/>
  </p:notesMasterIdLst>
  <p:sldIdLst>
    <p:sldId id="417" r:id="rId2"/>
    <p:sldId id="419" r:id="rId3"/>
    <p:sldId id="420" r:id="rId4"/>
    <p:sldId id="421" r:id="rId5"/>
    <p:sldId id="423" r:id="rId6"/>
    <p:sldId id="425" r:id="rId7"/>
    <p:sldId id="485" r:id="rId8"/>
    <p:sldId id="486" r:id="rId9"/>
    <p:sldId id="487" r:id="rId10"/>
    <p:sldId id="429" r:id="rId11"/>
    <p:sldId id="430" r:id="rId12"/>
    <p:sldId id="431" r:id="rId13"/>
    <p:sldId id="488" r:id="rId14"/>
    <p:sldId id="490" r:id="rId15"/>
    <p:sldId id="489" r:id="rId16"/>
    <p:sldId id="435" r:id="rId17"/>
    <p:sldId id="491" r:id="rId18"/>
    <p:sldId id="437" r:id="rId19"/>
    <p:sldId id="438" r:id="rId20"/>
    <p:sldId id="439" r:id="rId21"/>
    <p:sldId id="440" r:id="rId22"/>
    <p:sldId id="492" r:id="rId23"/>
    <p:sldId id="493" r:id="rId24"/>
    <p:sldId id="443" r:id="rId25"/>
    <p:sldId id="494" r:id="rId26"/>
    <p:sldId id="445" r:id="rId27"/>
    <p:sldId id="446" r:id="rId28"/>
    <p:sldId id="447" r:id="rId29"/>
    <p:sldId id="495" r:id="rId30"/>
    <p:sldId id="496" r:id="rId31"/>
    <p:sldId id="450" r:id="rId32"/>
    <p:sldId id="451" r:id="rId33"/>
    <p:sldId id="497" r:id="rId34"/>
    <p:sldId id="498" r:id="rId35"/>
    <p:sldId id="454" r:id="rId36"/>
    <p:sldId id="455" r:id="rId37"/>
    <p:sldId id="456" r:id="rId38"/>
    <p:sldId id="457" r:id="rId39"/>
    <p:sldId id="458" r:id="rId40"/>
    <p:sldId id="459" r:id="rId41"/>
    <p:sldId id="460" r:id="rId42"/>
    <p:sldId id="461" r:id="rId43"/>
    <p:sldId id="462" r:id="rId44"/>
    <p:sldId id="463" r:id="rId45"/>
    <p:sldId id="464" r:id="rId46"/>
    <p:sldId id="465" r:id="rId47"/>
    <p:sldId id="466" r:id="rId48"/>
    <p:sldId id="467" r:id="rId49"/>
    <p:sldId id="468" r:id="rId50"/>
    <p:sldId id="469" r:id="rId51"/>
    <p:sldId id="470" r:id="rId52"/>
    <p:sldId id="471" r:id="rId53"/>
    <p:sldId id="472" r:id="rId54"/>
    <p:sldId id="473" r:id="rId55"/>
    <p:sldId id="474" r:id="rId56"/>
    <p:sldId id="475" r:id="rId57"/>
    <p:sldId id="476" r:id="rId58"/>
    <p:sldId id="477" r:id="rId59"/>
    <p:sldId id="478" r:id="rId60"/>
    <p:sldId id="479" r:id="rId61"/>
    <p:sldId id="480" r:id="rId62"/>
    <p:sldId id="481" r:id="rId63"/>
    <p:sldId id="482" r:id="rId64"/>
    <p:sldId id="483" r:id="rId65"/>
    <p:sldId id="484" r:id="rId66"/>
    <p:sldId id="410" r:id="rId67"/>
    <p:sldId id="411" r:id="rId68"/>
    <p:sldId id="412" r:id="rId69"/>
    <p:sldId id="509" r:id="rId70"/>
    <p:sldId id="510" r:id="rId71"/>
    <p:sldId id="414" r:id="rId72"/>
    <p:sldId id="415" r:id="rId73"/>
    <p:sldId id="416" r:id="rId74"/>
    <p:sldId id="499" r:id="rId75"/>
    <p:sldId id="500" r:id="rId76"/>
    <p:sldId id="501" r:id="rId77"/>
    <p:sldId id="502" r:id="rId78"/>
    <p:sldId id="503" r:id="rId79"/>
    <p:sldId id="504" r:id="rId80"/>
    <p:sldId id="505" r:id="rId81"/>
    <p:sldId id="506" r:id="rId82"/>
    <p:sldId id="507" r:id="rId83"/>
    <p:sldId id="508" r:id="rId8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CC"/>
    <a:srgbClr val="006699"/>
    <a:srgbClr val="F2F1E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630" autoAdjust="0"/>
    <p:restoredTop sz="77794" autoAdjust="0"/>
  </p:normalViewPr>
  <p:slideViewPr>
    <p:cSldViewPr snapToGrid="0">
      <p:cViewPr varScale="1">
        <p:scale>
          <a:sx n="84" d="100"/>
          <a:sy n="84" d="100"/>
        </p:scale>
        <p:origin x="-46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8062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71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29.xml"/><Relationship Id="rId13" Type="http://schemas.openxmlformats.org/officeDocument/2006/relationships/slide" Target="slides/slide46.xml"/><Relationship Id="rId18" Type="http://schemas.openxmlformats.org/officeDocument/2006/relationships/slide" Target="slides/slide58.xml"/><Relationship Id="rId3" Type="http://schemas.openxmlformats.org/officeDocument/2006/relationships/slide" Target="slides/slide19.xml"/><Relationship Id="rId7" Type="http://schemas.openxmlformats.org/officeDocument/2006/relationships/slide" Target="slides/slide28.xml"/><Relationship Id="rId12" Type="http://schemas.openxmlformats.org/officeDocument/2006/relationships/slide" Target="slides/slide44.xml"/><Relationship Id="rId17" Type="http://schemas.openxmlformats.org/officeDocument/2006/relationships/slide" Target="slides/slide57.xml"/><Relationship Id="rId2" Type="http://schemas.openxmlformats.org/officeDocument/2006/relationships/slide" Target="slides/slide17.xml"/><Relationship Id="rId16" Type="http://schemas.openxmlformats.org/officeDocument/2006/relationships/slide" Target="slides/slide53.xml"/><Relationship Id="rId20" Type="http://schemas.openxmlformats.org/officeDocument/2006/relationships/slide" Target="slides/slide65.xml"/><Relationship Id="rId1" Type="http://schemas.openxmlformats.org/officeDocument/2006/relationships/slide" Target="slides/slide16.xml"/><Relationship Id="rId6" Type="http://schemas.openxmlformats.org/officeDocument/2006/relationships/slide" Target="slides/slide26.xml"/><Relationship Id="rId11" Type="http://schemas.openxmlformats.org/officeDocument/2006/relationships/slide" Target="slides/slide37.xml"/><Relationship Id="rId5" Type="http://schemas.openxmlformats.org/officeDocument/2006/relationships/slide" Target="slides/slide24.xml"/><Relationship Id="rId15" Type="http://schemas.openxmlformats.org/officeDocument/2006/relationships/slide" Target="slides/slide52.xml"/><Relationship Id="rId10" Type="http://schemas.openxmlformats.org/officeDocument/2006/relationships/slide" Target="slides/slide35.xml"/><Relationship Id="rId19" Type="http://schemas.openxmlformats.org/officeDocument/2006/relationships/slide" Target="slides/slide64.xml"/><Relationship Id="rId4" Type="http://schemas.openxmlformats.org/officeDocument/2006/relationships/slide" Target="slides/slide20.xml"/><Relationship Id="rId9" Type="http://schemas.openxmlformats.org/officeDocument/2006/relationships/slide" Target="slides/slide30.xml"/><Relationship Id="rId14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A15CB-E518-42D0-B086-3B1AF5864A87}" type="datetimeFigureOut">
              <a:rPr lang="en-US" smtClean="0"/>
              <a:pPr/>
              <a:t>19-Oct-16</a:t>
            </a:fld>
            <a:endParaRPr lang="en-US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DB2FB-1A1E-483C-8906-5BB705B55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3658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1232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38657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26581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11243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64732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03504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Εικόνα 1. </a:t>
            </a:r>
            <a:r>
              <a:rPr lang="en-US" dirty="0" smtClean="0"/>
              <a:t>Copyright © The McGraw Hill </a:t>
            </a:r>
            <a:r>
              <a:rPr lang="en-US" dirty="0" err="1" smtClean="0"/>
              <a:t>Companiew</a:t>
            </a:r>
            <a:r>
              <a:rPr lang="en-US" dirty="0" smtClean="0"/>
              <a:t>, Inc.  Permission required for reproduction or display.  </a:t>
            </a:r>
            <a:r>
              <a:rPr lang="el-GR" dirty="0" smtClean="0"/>
              <a:t>Σύνδεσμος: </a:t>
            </a:r>
            <a:r>
              <a:rPr lang="en-US" dirty="0" smtClean="0"/>
              <a:t>http://mrbsclassroom.ning.com/photo/3-major-ocean-life-zones?context=album&amp;albumId=4043958%3AAlbum%3A16814. </a:t>
            </a:r>
            <a:r>
              <a:rPr lang="el-GR" dirty="0" smtClean="0"/>
              <a:t>Πηγή:</a:t>
            </a:r>
            <a:r>
              <a:rPr lang="en-US" dirty="0" smtClean="0"/>
              <a:t>http://mrbsclassroom.ning.com/.</a:t>
            </a:r>
          </a:p>
          <a:p>
            <a:endParaRPr lang="en-US" dirty="0" smtClean="0"/>
          </a:p>
          <a:p>
            <a:r>
              <a:rPr lang="el-GR" dirty="0" smtClean="0"/>
              <a:t>Εικόνα 2. </a:t>
            </a:r>
            <a:r>
              <a:rPr lang="en-US" dirty="0" smtClean="0"/>
              <a:t>Comparison of Canadian and US Copyright in Schools</a:t>
            </a:r>
          </a:p>
          <a:p>
            <a:r>
              <a:rPr lang="en-US" dirty="0" smtClean="0"/>
              <a:t>Copyright Matters! Q &amp; A for Teachers. </a:t>
            </a:r>
            <a:r>
              <a:rPr lang="el-GR" dirty="0" smtClean="0"/>
              <a:t>Σύνδεσμος: </a:t>
            </a:r>
            <a:r>
              <a:rPr lang="en-US" dirty="0" smtClean="0"/>
              <a:t>http://hrsbstaff.ednet.ns.ca/boudrepl/Oceans/2%20Marine%20Biome/Marine%20Biome%20Index.htm. </a:t>
            </a:r>
            <a:r>
              <a:rPr lang="el-GR" dirty="0" smtClean="0"/>
              <a:t>Πηγή:</a:t>
            </a:r>
            <a:r>
              <a:rPr lang="en-US" dirty="0" smtClean="0"/>
              <a:t>http://hrsbstaff.ednet.ns.ca/.</a:t>
            </a:r>
          </a:p>
          <a:p>
            <a:endParaRPr lang="en-US" dirty="0" smtClean="0"/>
          </a:p>
          <a:p>
            <a:r>
              <a:rPr lang="el-GR" dirty="0" smtClean="0"/>
              <a:t>Εικόνα 3. © 2015 </a:t>
            </a:r>
            <a:r>
              <a:rPr lang="en-US" dirty="0" smtClean="0"/>
              <a:t>Media Bakery, All rights reserved. Butterfly Blenny (</a:t>
            </a:r>
            <a:r>
              <a:rPr lang="en-US" dirty="0" err="1" smtClean="0"/>
              <a:t>Blennius</a:t>
            </a:r>
            <a:r>
              <a:rPr lang="en-US" dirty="0" smtClean="0"/>
              <a:t> </a:t>
            </a:r>
            <a:r>
              <a:rPr lang="en-US" dirty="0" err="1" smtClean="0"/>
              <a:t>ocellaris</a:t>
            </a:r>
            <a:r>
              <a:rPr lang="en-US" dirty="0" smtClean="0"/>
              <a:t>). Galicia, Spain. </a:t>
            </a:r>
            <a:r>
              <a:rPr lang="el-GR" dirty="0" smtClean="0"/>
              <a:t>Σύνδεσμος:</a:t>
            </a:r>
            <a:r>
              <a:rPr lang="en-US" dirty="0" smtClean="0"/>
              <a:t>http://www.mediabakery.com/AFS0152340-Butterfly-Blenny-Blennius-ocellaris-Galicia-Spain.html. </a:t>
            </a:r>
            <a:r>
              <a:rPr lang="el-GR" dirty="0" smtClean="0"/>
              <a:t>Πηγή:</a:t>
            </a:r>
            <a:r>
              <a:rPr lang="en-US" dirty="0" smtClean="0"/>
              <a:t>http://www.mediabakery.com/.</a:t>
            </a:r>
          </a:p>
          <a:p>
            <a:endParaRPr lang="en-US" dirty="0" smtClean="0"/>
          </a:p>
          <a:p>
            <a:r>
              <a:rPr lang="el-GR" dirty="0" smtClean="0"/>
              <a:t>Εικόνα 4. </a:t>
            </a:r>
            <a:r>
              <a:rPr lang="en-US" dirty="0" smtClean="0"/>
              <a:t>Black goby. </a:t>
            </a:r>
            <a:r>
              <a:rPr lang="en-US" dirty="0" err="1" smtClean="0"/>
              <a:t>Obius</a:t>
            </a:r>
            <a:r>
              <a:rPr lang="en-US" dirty="0" smtClean="0"/>
              <a:t> </a:t>
            </a:r>
            <a:r>
              <a:rPr lang="en-US" dirty="0" err="1" smtClean="0"/>
              <a:t>niger</a:t>
            </a:r>
            <a:r>
              <a:rPr lang="en-US" dirty="0" smtClean="0"/>
              <a:t>. </a:t>
            </a:r>
            <a:r>
              <a:rPr lang="el-GR" dirty="0" smtClean="0"/>
              <a:t>Σύνδεσμος:</a:t>
            </a:r>
            <a:r>
              <a:rPr lang="en-US" dirty="0" smtClean="0"/>
              <a:t>http://users.sch.gr/kassetas/zzzzzzFISHES1.htm.  </a:t>
            </a:r>
            <a:r>
              <a:rPr lang="el-GR" dirty="0" smtClean="0"/>
              <a:t>Πηγή:</a:t>
            </a:r>
            <a:r>
              <a:rPr lang="en-US" dirty="0" smtClean="0"/>
              <a:t>http://users.sch.gr.</a:t>
            </a:r>
          </a:p>
          <a:p>
            <a:endParaRPr lang="en-US" dirty="0" smtClean="0"/>
          </a:p>
          <a:p>
            <a:r>
              <a:rPr lang="el-GR" dirty="0" smtClean="0"/>
              <a:t>Εικόνα 5. </a:t>
            </a:r>
            <a:r>
              <a:rPr lang="en-US" dirty="0" err="1" smtClean="0"/>
              <a:t>Blennius</a:t>
            </a:r>
            <a:r>
              <a:rPr lang="en-US" dirty="0" smtClean="0"/>
              <a:t> </a:t>
            </a:r>
            <a:r>
              <a:rPr lang="en-US" dirty="0" err="1" smtClean="0"/>
              <a:t>ocellaris</a:t>
            </a:r>
            <a:r>
              <a:rPr lang="en-US" dirty="0" smtClean="0"/>
              <a:t>, </a:t>
            </a:r>
            <a:r>
              <a:rPr lang="en-US" dirty="0" err="1" smtClean="0"/>
              <a:t>Blennie</a:t>
            </a:r>
            <a:r>
              <a:rPr lang="en-US" dirty="0" smtClean="0"/>
              <a:t> </a:t>
            </a:r>
            <a:r>
              <a:rPr lang="en-US" dirty="0" err="1" smtClean="0"/>
              <a:t>ocellée</a:t>
            </a:r>
            <a:r>
              <a:rPr lang="en-US" dirty="0" smtClean="0"/>
              <a:t>. C. </a:t>
            </a:r>
            <a:r>
              <a:rPr lang="en-US" dirty="0" err="1" smtClean="0"/>
              <a:t>Coudre</a:t>
            </a:r>
            <a:r>
              <a:rPr lang="en-US" dirty="0" smtClean="0"/>
              <a:t>. </a:t>
            </a:r>
            <a:r>
              <a:rPr lang="el-GR" dirty="0" smtClean="0"/>
              <a:t>Σύνδεσμος: </a:t>
            </a:r>
            <a:r>
              <a:rPr lang="en-US" dirty="0" smtClean="0"/>
              <a:t>http://www.cotebleue.org/0377.html. </a:t>
            </a:r>
            <a:r>
              <a:rPr lang="el-GR" dirty="0" smtClean="0"/>
              <a:t>Πηγή:</a:t>
            </a:r>
            <a:r>
              <a:rPr lang="en-US" dirty="0" smtClean="0"/>
              <a:t>http://www.cotebleue.org.</a:t>
            </a:r>
          </a:p>
          <a:p>
            <a:endParaRPr lang="en-US" dirty="0" smtClean="0"/>
          </a:p>
          <a:p>
            <a:r>
              <a:rPr lang="el-GR" dirty="0" smtClean="0"/>
              <a:t>Εικόνα 6. </a:t>
            </a:r>
            <a:r>
              <a:rPr lang="en-US" dirty="0" err="1" smtClean="0"/>
              <a:t>Amphiprion</a:t>
            </a:r>
            <a:r>
              <a:rPr lang="en-US" dirty="0" smtClean="0"/>
              <a:t> </a:t>
            </a:r>
            <a:r>
              <a:rPr lang="en-US" dirty="0" err="1" smtClean="0"/>
              <a:t>nigripes</a:t>
            </a:r>
            <a:r>
              <a:rPr lang="en-US" dirty="0" smtClean="0"/>
              <a:t> . Copyright © 1999-2015 by </a:t>
            </a:r>
            <a:r>
              <a:rPr lang="en-US" dirty="0" err="1" smtClean="0"/>
              <a:t>FishWise</a:t>
            </a:r>
            <a:r>
              <a:rPr lang="en-US" dirty="0" smtClean="0"/>
              <a:t> CC. All rights reserved. </a:t>
            </a:r>
            <a:r>
              <a:rPr lang="el-GR" dirty="0" smtClean="0"/>
              <a:t>Σύνδεσμος: </a:t>
            </a:r>
            <a:r>
              <a:rPr lang="en-US" dirty="0" smtClean="0"/>
              <a:t>http://www.fishwisepro.com/Pictures/default.aspx?PictureId=1&amp;Find=1&amp;seoctl00_ContentPlaceHolder1_dv=page4. </a:t>
            </a:r>
            <a:r>
              <a:rPr lang="el-GR" dirty="0" smtClean="0"/>
              <a:t>Πηγή:</a:t>
            </a:r>
            <a:r>
              <a:rPr lang="en-US" dirty="0" smtClean="0"/>
              <a:t>http://www.fishwisepro.com</a:t>
            </a:r>
          </a:p>
          <a:p>
            <a:endParaRPr lang="en-US" dirty="0" smtClean="0"/>
          </a:p>
          <a:p>
            <a:r>
              <a:rPr lang="el-GR" dirty="0" smtClean="0"/>
              <a:t>Εικόνα 7. Σύνδεσμος: </a:t>
            </a:r>
            <a:r>
              <a:rPr lang="en-US" dirty="0" smtClean="0"/>
              <a:t>http://www.resimsitesi.com/baliklar/kahverengi-muren-baligi/5. </a:t>
            </a:r>
            <a:r>
              <a:rPr lang="el-GR" dirty="0" smtClean="0"/>
              <a:t>Πηγή:</a:t>
            </a:r>
            <a:r>
              <a:rPr lang="en-US" dirty="0" smtClean="0"/>
              <a:t>http://www.resimsitesi.com/</a:t>
            </a:r>
          </a:p>
          <a:p>
            <a:endParaRPr lang="en-US" dirty="0" smtClean="0"/>
          </a:p>
          <a:p>
            <a:r>
              <a:rPr lang="el-GR" dirty="0" smtClean="0"/>
              <a:t>Εικόνα 8. </a:t>
            </a:r>
            <a:r>
              <a:rPr lang="en-US" dirty="0" err="1" smtClean="0"/>
              <a:t>Labrus</a:t>
            </a:r>
            <a:r>
              <a:rPr lang="en-US" dirty="0" smtClean="0"/>
              <a:t> </a:t>
            </a:r>
            <a:r>
              <a:rPr lang="en-US" dirty="0" err="1" smtClean="0"/>
              <a:t>viridis</a:t>
            </a:r>
            <a:r>
              <a:rPr lang="en-US" dirty="0" smtClean="0"/>
              <a:t>. Copyright Jordi </a:t>
            </a:r>
            <a:r>
              <a:rPr lang="en-US" dirty="0" err="1" smtClean="0"/>
              <a:t>Reglas</a:t>
            </a:r>
            <a:r>
              <a:rPr lang="en-US" dirty="0" smtClean="0"/>
              <a:t>.  </a:t>
            </a:r>
            <a:r>
              <a:rPr lang="el-GR" dirty="0" smtClean="0"/>
              <a:t>Σύνδεσμος:</a:t>
            </a:r>
            <a:r>
              <a:rPr lang="en-US" dirty="0" smtClean="0"/>
              <a:t>http://www.cibsub.cat/bioespecie_es-labrus_viridis-38618 </a:t>
            </a:r>
            <a:r>
              <a:rPr lang="el-GR" dirty="0" smtClean="0"/>
              <a:t>Πηγή:</a:t>
            </a:r>
            <a:r>
              <a:rPr lang="en-US" dirty="0" smtClean="0"/>
              <a:t>http://www.cibsub.cat/.</a:t>
            </a:r>
          </a:p>
          <a:p>
            <a:endParaRPr lang="en-US" dirty="0" smtClean="0"/>
          </a:p>
          <a:p>
            <a:r>
              <a:rPr lang="el-GR" dirty="0" smtClean="0"/>
              <a:t>Εικόνα 9. </a:t>
            </a:r>
            <a:r>
              <a:rPr lang="en-US" dirty="0" err="1" smtClean="0"/>
              <a:t>Coris</a:t>
            </a:r>
            <a:r>
              <a:rPr lang="en-US" dirty="0" smtClean="0"/>
              <a:t> </a:t>
            </a:r>
            <a:r>
              <a:rPr lang="en-US" dirty="0" err="1" smtClean="0"/>
              <a:t>julis</a:t>
            </a:r>
            <a:r>
              <a:rPr lang="en-US" dirty="0" smtClean="0"/>
              <a:t>. Wikipedia The Free Encyclopedia. Creative Commons Attribution-</a:t>
            </a:r>
            <a:r>
              <a:rPr lang="en-US" dirty="0" err="1" smtClean="0"/>
              <a:t>ShareAlike</a:t>
            </a:r>
            <a:r>
              <a:rPr lang="en-US" dirty="0" smtClean="0"/>
              <a:t> License·  </a:t>
            </a:r>
            <a:r>
              <a:rPr lang="el-GR" dirty="0" smtClean="0"/>
              <a:t>Σύνδεσμος:</a:t>
            </a:r>
            <a:r>
              <a:rPr lang="en-US" dirty="0" smtClean="0"/>
              <a:t>https://el.wikipedia.org/wiki/%CE%93%CF%8D%CE%BB%CE%BF%CF%82.  </a:t>
            </a:r>
            <a:r>
              <a:rPr lang="el-GR" dirty="0" smtClean="0"/>
              <a:t>Πηγή:</a:t>
            </a:r>
            <a:r>
              <a:rPr lang="en-US" dirty="0" smtClean="0"/>
              <a:t>https://el.wikipedia.org/wiki.</a:t>
            </a:r>
          </a:p>
          <a:p>
            <a:endParaRPr lang="en-US" dirty="0" smtClean="0"/>
          </a:p>
          <a:p>
            <a:r>
              <a:rPr lang="el-GR" dirty="0" smtClean="0"/>
              <a:t>Εικόνα 10. </a:t>
            </a:r>
            <a:r>
              <a:rPr lang="en-US" dirty="0" err="1" smtClean="0"/>
              <a:t>Dentex</a:t>
            </a:r>
            <a:r>
              <a:rPr lang="en-US" dirty="0" smtClean="0"/>
              <a:t> </a:t>
            </a:r>
            <a:r>
              <a:rPr lang="en-US" dirty="0" err="1" smtClean="0"/>
              <a:t>dentex</a:t>
            </a:r>
            <a:r>
              <a:rPr lang="en-US" dirty="0" smtClean="0"/>
              <a:t>. Picture by </a:t>
            </a:r>
            <a:r>
              <a:rPr lang="en-US" dirty="0" err="1" smtClean="0"/>
              <a:t>Patzner</a:t>
            </a:r>
            <a:r>
              <a:rPr lang="en-US" dirty="0" smtClean="0"/>
              <a:t>, R. </a:t>
            </a:r>
            <a:r>
              <a:rPr lang="el-GR" dirty="0" smtClean="0"/>
              <a:t>Σύνδεσμος: </a:t>
            </a:r>
            <a:r>
              <a:rPr lang="en-US" dirty="0" smtClean="0"/>
              <a:t>http://www.fishbase.org/Summary/SpeciesSummary.php?ID=439&amp;genusname=Dentex&amp;speciesname=dentex&amp;AT=Dentex+dentex&amp;lang=English/Summary/SpeciesSummary.php?ID=439&amp;genusname=Dentex&amp;speciesname=dentex&amp;AT=Dentex+dentex&amp;lang=English. </a:t>
            </a:r>
            <a:r>
              <a:rPr lang="el-GR" dirty="0" smtClean="0"/>
              <a:t>Πηγή:</a:t>
            </a:r>
            <a:r>
              <a:rPr lang="en-US" dirty="0" smtClean="0"/>
              <a:t>http://www.fishbase.org</a:t>
            </a:r>
          </a:p>
          <a:p>
            <a:endParaRPr lang="en-US" dirty="0" smtClean="0"/>
          </a:p>
          <a:p>
            <a:r>
              <a:rPr lang="el-GR" dirty="0" smtClean="0"/>
              <a:t>Εικόνα 11. </a:t>
            </a:r>
            <a:r>
              <a:rPr lang="en-US" dirty="0" err="1" smtClean="0"/>
              <a:t>Hippocuampus</a:t>
            </a:r>
            <a:r>
              <a:rPr lang="en-US" dirty="0" smtClean="0"/>
              <a:t> </a:t>
            </a:r>
            <a:r>
              <a:rPr lang="en-US" dirty="0" err="1" smtClean="0"/>
              <a:t>Reidi</a:t>
            </a:r>
            <a:r>
              <a:rPr lang="en-US" dirty="0" smtClean="0"/>
              <a:t>.  Copyright J.E. Randall, Hawaii </a:t>
            </a:r>
            <a:r>
              <a:rPr lang="en-US" dirty="0" err="1" smtClean="0"/>
              <a:t>Eingestellt</a:t>
            </a:r>
            <a:r>
              <a:rPr lang="en-US" dirty="0" smtClean="0"/>
              <a:t> von </a:t>
            </a:r>
            <a:r>
              <a:rPr lang="en-US" dirty="0" err="1" smtClean="0"/>
              <a:t>AndiV</a:t>
            </a:r>
            <a:r>
              <a:rPr lang="en-US" dirty="0" smtClean="0"/>
              <a:t>. </a:t>
            </a:r>
            <a:r>
              <a:rPr lang="el-GR" dirty="0" smtClean="0"/>
              <a:t>Σύνδεσμος: </a:t>
            </a:r>
            <a:r>
              <a:rPr lang="en-US" dirty="0" smtClean="0"/>
              <a:t>https://www.meerwasser-lexikon.de/tiere/163_Hippocampus_reidi.htm. </a:t>
            </a:r>
            <a:r>
              <a:rPr lang="el-GR" dirty="0" smtClean="0"/>
              <a:t>Πηγή:</a:t>
            </a:r>
            <a:r>
              <a:rPr lang="en-US" dirty="0" smtClean="0"/>
              <a:t>https://www.meerwasser-lexikon.de</a:t>
            </a:r>
          </a:p>
          <a:p>
            <a:endParaRPr lang="en-US" dirty="0" smtClean="0"/>
          </a:p>
          <a:p>
            <a:r>
              <a:rPr lang="el-GR" dirty="0" smtClean="0"/>
              <a:t>Εικόνα 12. </a:t>
            </a:r>
            <a:r>
              <a:rPr lang="en-US" dirty="0" err="1" smtClean="0"/>
              <a:t>Sphyraena</a:t>
            </a:r>
            <a:r>
              <a:rPr lang="en-US" dirty="0" smtClean="0"/>
              <a:t> </a:t>
            </a:r>
            <a:r>
              <a:rPr lang="en-US" dirty="0" err="1" smtClean="0"/>
              <a:t>viridensis</a:t>
            </a:r>
            <a:r>
              <a:rPr lang="en-US" dirty="0" smtClean="0"/>
              <a:t>. Canary Is., by </a:t>
            </a:r>
            <a:r>
              <a:rPr lang="en-US" dirty="0" err="1" smtClean="0"/>
              <a:t>Minguell</a:t>
            </a:r>
            <a:r>
              <a:rPr lang="en-US" dirty="0" smtClean="0"/>
              <a:t>, C. (Spvir_u1.jpg).  </a:t>
            </a:r>
            <a:r>
              <a:rPr lang="el-GR" dirty="0" smtClean="0"/>
              <a:t>Σύνδεσμος: </a:t>
            </a:r>
            <a:r>
              <a:rPr lang="en-US" dirty="0" smtClean="0"/>
              <a:t>http://www.fishbase.org/photos/thumbnailssummary.php?ID=10202. </a:t>
            </a:r>
            <a:r>
              <a:rPr lang="el-GR" dirty="0" smtClean="0"/>
              <a:t>Πηγή:</a:t>
            </a:r>
            <a:r>
              <a:rPr lang="en-US" dirty="0" smtClean="0"/>
              <a:t>http://www.fishbase.org.</a:t>
            </a:r>
          </a:p>
          <a:p>
            <a:endParaRPr lang="en-US" dirty="0" smtClean="0"/>
          </a:p>
          <a:p>
            <a:r>
              <a:rPr lang="el-GR" dirty="0" smtClean="0"/>
              <a:t>Εικόνα 13. (</a:t>
            </a:r>
            <a:r>
              <a:rPr lang="en-US" dirty="0" err="1" smtClean="0"/>
              <a:t>Mola</a:t>
            </a:r>
            <a:r>
              <a:rPr lang="en-US" dirty="0" smtClean="0"/>
              <a:t> </a:t>
            </a:r>
            <a:r>
              <a:rPr lang="en-US" dirty="0" err="1" smtClean="0"/>
              <a:t>mola</a:t>
            </a:r>
            <a:r>
              <a:rPr lang="en-US" dirty="0" smtClean="0"/>
              <a:t>) Ocean sunfish. Photo by </a:t>
            </a:r>
            <a:r>
              <a:rPr lang="en-US" dirty="0" err="1" smtClean="0"/>
              <a:t>Gotshall</a:t>
            </a:r>
            <a:r>
              <a:rPr lang="en-US" dirty="0" smtClean="0"/>
              <a:t>, Daniel W.  </a:t>
            </a:r>
            <a:r>
              <a:rPr lang="el-GR" dirty="0" smtClean="0"/>
              <a:t>Σύνδεσμος: </a:t>
            </a:r>
            <a:r>
              <a:rPr lang="en-US" dirty="0" smtClean="0"/>
              <a:t>http://www.explorecrete.com/greek/fish-2gr.html. </a:t>
            </a:r>
            <a:r>
              <a:rPr lang="el-GR" dirty="0" smtClean="0"/>
              <a:t>Πηγή:</a:t>
            </a:r>
            <a:r>
              <a:rPr lang="en-US" dirty="0" smtClean="0"/>
              <a:t>http://www.explorecrete.com/.</a:t>
            </a:r>
          </a:p>
          <a:p>
            <a:endParaRPr lang="en-US" dirty="0" smtClean="0"/>
          </a:p>
          <a:p>
            <a:r>
              <a:rPr lang="el-GR" dirty="0" smtClean="0"/>
              <a:t>Εικόνα 14. </a:t>
            </a:r>
            <a:r>
              <a:rPr lang="en-US" dirty="0" smtClean="0"/>
              <a:t>Copyright © PQ Open Source 2009. All Rights Reserved. </a:t>
            </a:r>
            <a:r>
              <a:rPr lang="el-GR" dirty="0" smtClean="0"/>
              <a:t>Σύνδεσμος:</a:t>
            </a:r>
            <a:r>
              <a:rPr lang="en-US" dirty="0" smtClean="0"/>
              <a:t>http://www.ilmaredamare.com/index.php?option=com_content&amp;view=article&amp;id=61:tonno-alalungamthunnus-alalunga&amp;catid=34:a </a:t>
            </a:r>
            <a:r>
              <a:rPr lang="el-GR" dirty="0" smtClean="0"/>
              <a:t>Πηγή:</a:t>
            </a:r>
            <a:r>
              <a:rPr lang="en-US" dirty="0" smtClean="0"/>
              <a:t>http://www.ilmaredamare.com/. </a:t>
            </a:r>
          </a:p>
          <a:p>
            <a:endParaRPr lang="en-US" dirty="0" smtClean="0"/>
          </a:p>
          <a:p>
            <a:r>
              <a:rPr lang="el-GR" dirty="0" smtClean="0"/>
              <a:t>Εικόνα 15. </a:t>
            </a:r>
            <a:r>
              <a:rPr lang="en-US" dirty="0" smtClean="0"/>
              <a:t>Copyright ©2000 - 2015, </a:t>
            </a:r>
            <a:r>
              <a:rPr lang="en-US" dirty="0" err="1" smtClean="0"/>
              <a:t>Jelsoft</a:t>
            </a:r>
            <a:r>
              <a:rPr lang="en-US" dirty="0" smtClean="0"/>
              <a:t> Enterprises Ltd. </a:t>
            </a:r>
            <a:r>
              <a:rPr lang="el-GR" dirty="0" smtClean="0"/>
              <a:t>Σύνδεσμος:</a:t>
            </a:r>
            <a:r>
              <a:rPr lang="en-US" dirty="0" smtClean="0"/>
              <a:t>http://www.baliktayiz.com/forum/showthread.php?310-USKUMRU-ve-KOLYOZ.  </a:t>
            </a:r>
            <a:r>
              <a:rPr lang="el-GR" dirty="0" smtClean="0"/>
              <a:t>Πηγή:</a:t>
            </a:r>
            <a:r>
              <a:rPr lang="en-US" dirty="0" smtClean="0"/>
              <a:t>http://www.baliktayiz.com. </a:t>
            </a:r>
          </a:p>
          <a:p>
            <a:endParaRPr lang="en-US" dirty="0" smtClean="0"/>
          </a:p>
          <a:p>
            <a:r>
              <a:rPr lang="el-GR" dirty="0" smtClean="0"/>
              <a:t>Εικόνα 16. &gt;&lt;((((°&gt; © 1998-2015 </a:t>
            </a:r>
            <a:r>
              <a:rPr lang="en-US" dirty="0" err="1" smtClean="0"/>
              <a:t>MarineBio</a:t>
            </a:r>
            <a:r>
              <a:rPr lang="en-US" dirty="0" smtClean="0"/>
              <a:t> Copyright &amp; Terms of Use. Privacy </a:t>
            </a:r>
            <a:r>
              <a:rPr lang="en-US" dirty="0" err="1" smtClean="0"/>
              <a:t>Polic</a:t>
            </a:r>
            <a:r>
              <a:rPr lang="en-US" dirty="0" smtClean="0"/>
              <a:t>. </a:t>
            </a:r>
            <a:r>
              <a:rPr lang="el-GR" dirty="0" smtClean="0"/>
              <a:t>Σύνδεσμος: </a:t>
            </a:r>
            <a:r>
              <a:rPr lang="en-US" dirty="0" smtClean="0"/>
              <a:t>http://marinebio.org/species.asp?id=236. </a:t>
            </a:r>
            <a:r>
              <a:rPr lang="el-GR" dirty="0" smtClean="0"/>
              <a:t>Πηγή:</a:t>
            </a:r>
            <a:r>
              <a:rPr lang="en-US" dirty="0" smtClean="0"/>
              <a:t>http://marinebio.org.</a:t>
            </a:r>
          </a:p>
          <a:p>
            <a:endParaRPr lang="en-US" dirty="0" smtClean="0"/>
          </a:p>
          <a:p>
            <a:r>
              <a:rPr lang="el-GR" dirty="0" smtClean="0"/>
              <a:t>Εικόνα 17. </a:t>
            </a:r>
            <a:r>
              <a:rPr lang="en-US" dirty="0" smtClean="0"/>
              <a:t>Copyright © 2014 </a:t>
            </a:r>
            <a:r>
              <a:rPr lang="en-US" dirty="0" err="1" smtClean="0"/>
              <a:t>fishfishme</a:t>
            </a:r>
            <a:r>
              <a:rPr lang="en-US" dirty="0" smtClean="0"/>
              <a:t>. </a:t>
            </a:r>
            <a:r>
              <a:rPr lang="el-GR" dirty="0" smtClean="0"/>
              <a:t>Σύνδεσμος: </a:t>
            </a:r>
            <a:r>
              <a:rPr lang="en-US" dirty="0" smtClean="0"/>
              <a:t>http://www.fishfishme.com/blog/top-ten-fish-south-africa/. </a:t>
            </a:r>
            <a:r>
              <a:rPr lang="el-GR" dirty="0" smtClean="0"/>
              <a:t>Πηγή:</a:t>
            </a:r>
            <a:r>
              <a:rPr lang="en-US" dirty="0" smtClean="0"/>
              <a:t>http://www.fishfishme.com/.</a:t>
            </a:r>
          </a:p>
          <a:p>
            <a:endParaRPr lang="en-US" dirty="0" smtClean="0"/>
          </a:p>
          <a:p>
            <a:r>
              <a:rPr lang="el-GR" dirty="0" smtClean="0"/>
              <a:t>Εικόνα 18. </a:t>
            </a:r>
            <a:r>
              <a:rPr lang="en-US" dirty="0" err="1" smtClean="0"/>
              <a:t>Sardina</a:t>
            </a:r>
            <a:r>
              <a:rPr lang="en-US" dirty="0" smtClean="0"/>
              <a:t> </a:t>
            </a:r>
            <a:r>
              <a:rPr lang="en-US" dirty="0" err="1" smtClean="0"/>
              <a:t>pilchardus</a:t>
            </a:r>
            <a:r>
              <a:rPr lang="en-US" dirty="0" smtClean="0"/>
              <a:t>. </a:t>
            </a:r>
            <a:r>
              <a:rPr lang="en-US" dirty="0" err="1" smtClean="0"/>
              <a:t>licenza</a:t>
            </a:r>
            <a:r>
              <a:rPr lang="en-US" dirty="0" smtClean="0"/>
              <a:t> Creative Commons </a:t>
            </a:r>
            <a:r>
              <a:rPr lang="en-US" dirty="0" err="1" smtClean="0"/>
              <a:t>Attribuzione-Condividi</a:t>
            </a:r>
            <a:r>
              <a:rPr lang="en-US" dirty="0" smtClean="0"/>
              <a:t> </a:t>
            </a:r>
            <a:r>
              <a:rPr lang="en-US" dirty="0" err="1" smtClean="0"/>
              <a:t>allo</a:t>
            </a:r>
            <a:r>
              <a:rPr lang="en-US" dirty="0" smtClean="0"/>
              <a:t> </a:t>
            </a:r>
            <a:r>
              <a:rPr lang="en-US" dirty="0" err="1" smtClean="0"/>
              <a:t>stesso</a:t>
            </a:r>
            <a:r>
              <a:rPr lang="en-US" dirty="0" smtClean="0"/>
              <a:t> </a:t>
            </a:r>
            <a:r>
              <a:rPr lang="en-US" dirty="0" err="1" smtClean="0"/>
              <a:t>modo</a:t>
            </a:r>
            <a:r>
              <a:rPr lang="en-US" dirty="0" smtClean="0"/>
              <a:t>. </a:t>
            </a:r>
            <a:r>
              <a:rPr lang="el-GR" dirty="0" smtClean="0"/>
              <a:t>Σύνδεσμος:</a:t>
            </a:r>
            <a:r>
              <a:rPr lang="en-US" dirty="0" smtClean="0"/>
              <a:t>https://it.wikipedia.org/wiki/Sardina_pilchardus.  </a:t>
            </a:r>
            <a:r>
              <a:rPr lang="el-GR" dirty="0" smtClean="0"/>
              <a:t>Πηγή:</a:t>
            </a:r>
            <a:r>
              <a:rPr lang="en-US" dirty="0" smtClean="0"/>
              <a:t>https://it.wikipedia.org.</a:t>
            </a:r>
          </a:p>
          <a:p>
            <a:endParaRPr lang="en-US" dirty="0" smtClean="0"/>
          </a:p>
          <a:p>
            <a:r>
              <a:rPr lang="el-GR" dirty="0" smtClean="0"/>
              <a:t>Εικόνα 19. </a:t>
            </a:r>
            <a:r>
              <a:rPr lang="en-US" dirty="0" smtClean="0"/>
              <a:t>Tuna Surprise by Don Ray. ©2015, Wild Wings Catalog Home. All images contained herein are the property of Wild Wings Catalog Home and are to be used only with permission from Wild Wings Catalog Home. </a:t>
            </a:r>
            <a:r>
              <a:rPr lang="el-GR" dirty="0" smtClean="0"/>
              <a:t>Σύνδεσμος: </a:t>
            </a:r>
            <a:r>
              <a:rPr lang="en-US" dirty="0" smtClean="0"/>
              <a:t>http://www.wildwings.com/DirectionsWEB/webcart_category.php?pcatid=BY-ARTIST&amp;catid=RAY. </a:t>
            </a:r>
            <a:r>
              <a:rPr lang="el-GR" dirty="0" smtClean="0"/>
              <a:t>Πηγή:</a:t>
            </a:r>
            <a:r>
              <a:rPr lang="en-US" dirty="0" smtClean="0"/>
              <a:t>http://www.wildwings.com. </a:t>
            </a:r>
          </a:p>
          <a:p>
            <a:endParaRPr lang="en-US" dirty="0" smtClean="0"/>
          </a:p>
          <a:p>
            <a:r>
              <a:rPr lang="el-GR" dirty="0" smtClean="0"/>
              <a:t>Εικόνα 20. Σύνδεσμος:</a:t>
            </a:r>
            <a:r>
              <a:rPr lang="en-US" dirty="0" smtClean="0"/>
              <a:t>http://www.aerasnews.gr/140351/skotonoun-ta-delfinia-gia-ta-dontia-tous/ </a:t>
            </a:r>
            <a:r>
              <a:rPr lang="el-GR" dirty="0" smtClean="0"/>
              <a:t>Πηγή: </a:t>
            </a:r>
            <a:r>
              <a:rPr lang="en-US" dirty="0" smtClean="0"/>
              <a:t>newsbeast.gr</a:t>
            </a:r>
          </a:p>
          <a:p>
            <a:endParaRPr lang="en-US" dirty="0" smtClean="0"/>
          </a:p>
          <a:p>
            <a:r>
              <a:rPr lang="el-GR" dirty="0" smtClean="0"/>
              <a:t>Εικόνα 21. </a:t>
            </a:r>
            <a:r>
              <a:rPr lang="en-US" dirty="0" smtClean="0"/>
              <a:t>Copyright The McGraw Hill Companies, Inc. Permission required for reproduction or display. </a:t>
            </a:r>
            <a:r>
              <a:rPr lang="el-GR" dirty="0" smtClean="0"/>
              <a:t>Σύνδεσμος: </a:t>
            </a:r>
            <a:r>
              <a:rPr lang="en-US" dirty="0" smtClean="0"/>
              <a:t>http://imgarcade.com/1/mesopelagic-fish/. </a:t>
            </a:r>
            <a:r>
              <a:rPr lang="el-GR" dirty="0" smtClean="0"/>
              <a:t>Πηγή:</a:t>
            </a:r>
            <a:r>
              <a:rPr lang="en-US" dirty="0" smtClean="0"/>
              <a:t>http://imgarcade.com.</a:t>
            </a:r>
          </a:p>
          <a:p>
            <a:endParaRPr lang="en-US" dirty="0" smtClean="0"/>
          </a:p>
          <a:p>
            <a:r>
              <a:rPr lang="el-GR" dirty="0" smtClean="0"/>
              <a:t>Εικόνα </a:t>
            </a:r>
            <a:r>
              <a:rPr lang="en-US" dirty="0" smtClean="0"/>
              <a:t>22</a:t>
            </a:r>
            <a:r>
              <a:rPr lang="el-GR" dirty="0" smtClean="0"/>
              <a:t>. </a:t>
            </a:r>
            <a:r>
              <a:rPr lang="en-US" dirty="0" smtClean="0"/>
              <a:t>LinkedIn Corporation © 2015. </a:t>
            </a:r>
            <a:r>
              <a:rPr lang="el-GR" dirty="0" smtClean="0"/>
              <a:t>Σύνδεσμος: </a:t>
            </a:r>
            <a:r>
              <a:rPr lang="en-US" dirty="0" smtClean="0"/>
              <a:t>http://www.slideshare.net/jrudyr/ocean-depths-habitat (slides 14,15). </a:t>
            </a:r>
            <a:r>
              <a:rPr lang="el-GR" dirty="0" smtClean="0"/>
              <a:t>Πηγή: </a:t>
            </a:r>
            <a:r>
              <a:rPr lang="en-US" dirty="0" smtClean="0"/>
              <a:t>http://www.slideshare.net.</a:t>
            </a:r>
          </a:p>
          <a:p>
            <a:r>
              <a:rPr lang="el-GR" dirty="0" smtClean="0"/>
              <a:t>Εικόνα 23. </a:t>
            </a:r>
            <a:r>
              <a:rPr lang="en-US" dirty="0" smtClean="0"/>
              <a:t>LinkedIn Corporation © 2015. </a:t>
            </a:r>
            <a:r>
              <a:rPr lang="el-GR" dirty="0" smtClean="0"/>
              <a:t>Σύνδεσμος: </a:t>
            </a:r>
            <a:r>
              <a:rPr lang="en-US" dirty="0" smtClean="0"/>
              <a:t>http://www.slideshare.net/jrudyr/ocean-depths-habitat (slides 14,15). </a:t>
            </a:r>
            <a:r>
              <a:rPr lang="el-GR" dirty="0" smtClean="0"/>
              <a:t>Πηγή: </a:t>
            </a:r>
            <a:r>
              <a:rPr lang="en-US" dirty="0" smtClean="0"/>
              <a:t>http://www.slideshare.net.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4393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58462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8598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454426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148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688110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969594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90760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617029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339828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6005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71647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660150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758802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baseline="0" dirty="0" smtClean="0"/>
          </a:p>
          <a:p>
            <a:r>
              <a:rPr lang="el-GR" baseline="0" dirty="0" smtClean="0"/>
              <a:t>  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84325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57053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2641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20940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996847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26251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209155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57211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29220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750581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1559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40682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9479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3766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07869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3130160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62970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03930250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70224211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694518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3155764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7300693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1325582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597203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2697645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22315780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03616726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6983978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12853632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50330688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72546950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66880296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3226200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771051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4948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75422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32460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2991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51819"/>
            <a:ext cx="7772400" cy="1415846"/>
          </a:xfrm>
        </p:spPr>
        <p:txBody>
          <a:bodyPr anchor="b"/>
          <a:lstStyle>
            <a:lvl1pPr algn="ctr">
              <a:defRPr sz="6000"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99" y="3602037"/>
            <a:ext cx="6894871" cy="2710273"/>
          </a:xfrm>
        </p:spPr>
        <p:txBody>
          <a:bodyPr/>
          <a:lstStyle>
            <a:lvl1pPr marL="0" indent="0" algn="ctr">
              <a:buNone/>
              <a:defRPr lang="en-US" sz="2400" b="1" smtClean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l-GR" sz="2800" dirty="0" smtClean="0"/>
          </a:p>
        </p:txBody>
      </p:sp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85800" y="621594"/>
            <a:ext cx="4147938" cy="81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361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12"/>
          </p:nvPr>
        </p:nvSpPr>
        <p:spPr>
          <a:xfrm>
            <a:off x="3790950" y="1828800"/>
            <a:ext cx="4724400" cy="43799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28650" y="1798638"/>
            <a:ext cx="3101975" cy="4410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701184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4022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κειμένου 5"/>
          <p:cNvSpPr>
            <a:spLocks noGrp="1"/>
          </p:cNvSpPr>
          <p:nvPr>
            <p:ph type="body" sz="quarter" idx="12"/>
          </p:nvPr>
        </p:nvSpPr>
        <p:spPr>
          <a:xfrm>
            <a:off x="628650" y="1855788"/>
            <a:ext cx="7886700" cy="230505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8" name="Θέση εικόνας 7"/>
          <p:cNvSpPr>
            <a:spLocks noGrp="1"/>
          </p:cNvSpPr>
          <p:nvPr>
            <p:ph type="pic" sz="quarter" idx="13"/>
          </p:nvPr>
        </p:nvSpPr>
        <p:spPr>
          <a:xfrm>
            <a:off x="628650" y="4214813"/>
            <a:ext cx="7886700" cy="19478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9479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24388" y="1853430"/>
            <a:ext cx="3890962" cy="20692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24388" y="4048124"/>
            <a:ext cx="3890962" cy="2114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8650" y="1854200"/>
            <a:ext cx="3890963" cy="4308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2668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24388" y="1853430"/>
            <a:ext cx="3890962" cy="20692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24388" y="4048124"/>
            <a:ext cx="3890962" cy="2114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28650" y="1853430"/>
            <a:ext cx="3836988" cy="43092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154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30238" y="2160588"/>
            <a:ext cx="2949575" cy="37004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2833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7393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2"/>
          </p:nvPr>
        </p:nvSpPr>
        <p:spPr>
          <a:xfrm>
            <a:off x="628650" y="1854200"/>
            <a:ext cx="7886700" cy="3860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147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28650" y="1866900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9"/>
          <p:cNvSpPr>
            <a:spLocks noGrp="1"/>
          </p:cNvSpPr>
          <p:nvPr>
            <p:ph sz="quarter" idx="17"/>
          </p:nvPr>
        </p:nvSpPr>
        <p:spPr>
          <a:xfrm>
            <a:off x="628650" y="406059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9"/>
          <p:cNvSpPr>
            <a:spLocks noGrp="1"/>
          </p:cNvSpPr>
          <p:nvPr>
            <p:ph sz="quarter" idx="18"/>
          </p:nvPr>
        </p:nvSpPr>
        <p:spPr>
          <a:xfrm>
            <a:off x="4724400" y="184833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9"/>
          <p:cNvSpPr>
            <a:spLocks noGrp="1"/>
          </p:cNvSpPr>
          <p:nvPr>
            <p:ph sz="quarter" idx="19"/>
          </p:nvPr>
        </p:nvSpPr>
        <p:spPr>
          <a:xfrm>
            <a:off x="4737100" y="406059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38603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8650" y="1866900"/>
            <a:ext cx="3778250" cy="2032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37100" y="1854200"/>
            <a:ext cx="3778250" cy="20447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682875" y="4075111"/>
            <a:ext cx="3778250" cy="2032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4026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3919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27050" y="2311400"/>
            <a:ext cx="2520950" cy="31877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302000" y="2311400"/>
            <a:ext cx="2501900" cy="31877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076950" y="2311400"/>
            <a:ext cx="2495550" cy="3187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7252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5075BC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61458">
            <a:off x="858904" y="3912368"/>
            <a:ext cx="864017" cy="571191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61458">
            <a:off x="858904" y="3912368"/>
            <a:ext cx="864017" cy="57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5753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Ενότητα  3η. Οικολογία Ιχθύων</a:t>
            </a:r>
            <a:endParaRPr lang="el-GR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7850D0-6A6D-44A2-8E81-A0112D1D86C7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39244901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533400"/>
            <a:ext cx="7793037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1143000"/>
            <a:ext cx="3810000" cy="49895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145088" y="1143000"/>
            <a:ext cx="3810000" cy="4989513"/>
          </a:xfrm>
        </p:spPr>
        <p:txBody>
          <a:bodyPr/>
          <a:lstStyle/>
          <a:p>
            <a:pPr lvl="0"/>
            <a:endParaRPr lang="el-GR" noProof="0" smtClean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Ενότητα  3η. Οικολογία Ιχθύων</a:t>
            </a:r>
            <a:endParaRPr lang="el-GR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673DB0-ECD9-42C6-9FB1-62D991354718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1758573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0713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378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15" y="3386622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02953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08622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79135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Θέση εικόνας 6"/>
          <p:cNvSpPr>
            <a:spLocks noGrp="1"/>
          </p:cNvSpPr>
          <p:nvPr>
            <p:ph type="pic" sz="quarter" idx="13"/>
          </p:nvPr>
        </p:nvSpPr>
        <p:spPr>
          <a:xfrm>
            <a:off x="628651" y="1794694"/>
            <a:ext cx="7886699" cy="383693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l-GR" dirty="0"/>
          </a:p>
        </p:txBody>
      </p:sp>
      <p:sp>
        <p:nvSpPr>
          <p:cNvPr id="9" name="Θέση κειμένου 8"/>
          <p:cNvSpPr>
            <a:spLocks noGrp="1"/>
          </p:cNvSpPr>
          <p:nvPr>
            <p:ph type="body" sz="quarter" idx="14"/>
          </p:nvPr>
        </p:nvSpPr>
        <p:spPr>
          <a:xfrm>
            <a:off x="628650" y="5735636"/>
            <a:ext cx="7940675" cy="485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896607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SmartArt 5"/>
          <p:cNvSpPr>
            <a:spLocks noGrp="1"/>
          </p:cNvSpPr>
          <p:nvPr>
            <p:ph type="dgm" sz="quarter" idx="12"/>
          </p:nvPr>
        </p:nvSpPr>
        <p:spPr>
          <a:xfrm>
            <a:off x="628650" y="1858963"/>
            <a:ext cx="7886700" cy="4261618"/>
          </a:xfrm>
        </p:spPr>
        <p:txBody>
          <a:bodyPr/>
          <a:lstStyle/>
          <a:p>
            <a:r>
              <a:rPr lang="en-US" smtClean="0"/>
              <a:t>Click icon to add SmartArt graphic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115136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εικόνας 5"/>
          <p:cNvSpPr>
            <a:spLocks noGrp="1"/>
          </p:cNvSpPr>
          <p:nvPr>
            <p:ph type="pic" sz="quarter" idx="12"/>
          </p:nvPr>
        </p:nvSpPr>
        <p:spPr>
          <a:xfrm>
            <a:off x="628650" y="1843088"/>
            <a:ext cx="5300663" cy="426243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091238" y="1843088"/>
            <a:ext cx="2595562" cy="4233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30882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3889" y="6325416"/>
            <a:ext cx="6830668" cy="2809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4557" y="6325416"/>
            <a:ext cx="550793" cy="2809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 userDrawn="1"/>
        </p:nvPicPr>
        <p:blipFill rotWithShape="1">
          <a:blip r:embed="rId25" cstate="print"/>
          <a:srcRect l="1" r="85167"/>
          <a:stretch/>
        </p:blipFill>
        <p:spPr>
          <a:xfrm>
            <a:off x="628650" y="6164722"/>
            <a:ext cx="505239" cy="622325"/>
          </a:xfrm>
          <a:prstGeom prst="rect">
            <a:avLst/>
          </a:prstGeom>
        </p:spPr>
      </p:pic>
      <p:cxnSp>
        <p:nvCxnSpPr>
          <p:cNvPr id="18" name="Straight Connector 17"/>
          <p:cNvCxnSpPr/>
          <p:nvPr userDrawn="1"/>
        </p:nvCxnSpPr>
        <p:spPr>
          <a:xfrm>
            <a:off x="1133889" y="6261916"/>
            <a:ext cx="7381461" cy="0"/>
          </a:xfrm>
          <a:prstGeom prst="line">
            <a:avLst/>
          </a:prstGeom>
          <a:ln w="38100">
            <a:solidFill>
              <a:srgbClr val="00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3585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79" r:id="rId5"/>
    <p:sldLayoutId id="2147483686" r:id="rId6"/>
    <p:sldLayoutId id="2147483666" r:id="rId7"/>
    <p:sldLayoutId id="2147483671" r:id="rId8"/>
    <p:sldLayoutId id="2147483672" r:id="rId9"/>
    <p:sldLayoutId id="2147483673" r:id="rId10"/>
    <p:sldLayoutId id="2147483674" r:id="rId11"/>
    <p:sldLayoutId id="2147483685" r:id="rId12"/>
    <p:sldLayoutId id="2147483681" r:id="rId13"/>
    <p:sldLayoutId id="2147483682" r:id="rId14"/>
    <p:sldLayoutId id="2147483680" r:id="rId15"/>
    <p:sldLayoutId id="2147483669" r:id="rId16"/>
    <p:sldLayoutId id="2147483675" r:id="rId17"/>
    <p:sldLayoutId id="2147483676" r:id="rId18"/>
    <p:sldLayoutId id="2147483678" r:id="rId19"/>
    <p:sldLayoutId id="2147483677" r:id="rId20"/>
    <p:sldLayoutId id="2147483683" r:id="rId21"/>
    <p:sldLayoutId id="2147483687" r:id="rId22"/>
    <p:sldLayoutId id="2147483688" r:id="rId23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66CC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/>
              <a:t>Ιχθυολογία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>
                <a:solidFill>
                  <a:srgbClr val="0066CC"/>
                </a:solidFill>
              </a:rPr>
              <a:t>Ενότητα </a:t>
            </a:r>
            <a:r>
              <a:rPr lang="el-GR" dirty="0" smtClean="0">
                <a:solidFill>
                  <a:srgbClr val="0066CC"/>
                </a:solidFill>
              </a:rPr>
              <a:t> 3</a:t>
            </a:r>
            <a:r>
              <a:rPr lang="el-GR" baseline="30000" dirty="0" smtClean="0">
                <a:solidFill>
                  <a:srgbClr val="0066CC"/>
                </a:solidFill>
              </a:rPr>
              <a:t>η</a:t>
            </a:r>
            <a:r>
              <a:rPr lang="en-US" dirty="0" smtClean="0">
                <a:solidFill>
                  <a:srgbClr val="0066CC"/>
                </a:solidFill>
              </a:rPr>
              <a:t>.</a:t>
            </a:r>
            <a:r>
              <a:rPr lang="el-GR" dirty="0" smtClean="0">
                <a:solidFill>
                  <a:srgbClr val="0066CC"/>
                </a:solidFill>
              </a:rPr>
              <a:t> Οικολογία Ιχθύων</a:t>
            </a:r>
          </a:p>
          <a:p>
            <a:endParaRPr lang="el-GR" dirty="0"/>
          </a:p>
          <a:p>
            <a:r>
              <a:rPr lang="el-GR" dirty="0"/>
              <a:t>Περσεφόνη Μεγαλοφώνου</a:t>
            </a:r>
            <a:r>
              <a:rPr lang="el-GR"/>
              <a:t>, </a:t>
            </a:r>
            <a:r>
              <a:rPr lang="el-GR" smtClean="0"/>
              <a:t>Αναπλ. </a:t>
            </a:r>
            <a:r>
              <a:rPr lang="el-GR" dirty="0"/>
              <a:t>Καθηγήτρια</a:t>
            </a:r>
          </a:p>
          <a:p>
            <a:r>
              <a:rPr lang="el-GR" dirty="0"/>
              <a:t>Σχολή Θετικών Επιστημών</a:t>
            </a:r>
          </a:p>
          <a:p>
            <a:r>
              <a:rPr lang="el-GR" dirty="0"/>
              <a:t>Τμήμα Βιολογίας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2274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 smtClean="0"/>
              <a:t>Ψάρια της </a:t>
            </a:r>
            <a:r>
              <a:rPr lang="el-GR" altLang="el-GR" dirty="0" err="1" smtClean="0"/>
              <a:t>Νηρητικής</a:t>
            </a:r>
            <a:r>
              <a:rPr lang="el-GR" altLang="el-GR" dirty="0" smtClean="0"/>
              <a:t> Ζώνης 1/5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516" t="32578" r="21565" b="13960"/>
          <a:stretch/>
        </p:blipFill>
        <p:spPr bwMode="auto">
          <a:xfrm>
            <a:off x="628650" y="1690689"/>
            <a:ext cx="7844380" cy="4457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704991" y="364241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3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01343" y="413681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</a:t>
            </a:r>
            <a:endParaRPr lang="el-GR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704991" y="573263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5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/>
              <a:t>Ψάρια της </a:t>
            </a:r>
            <a:r>
              <a:rPr lang="el-GR" altLang="el-GR" dirty="0" err="1"/>
              <a:t>Νηρητικής</a:t>
            </a:r>
            <a:r>
              <a:rPr lang="el-GR" altLang="el-GR" dirty="0"/>
              <a:t> </a:t>
            </a:r>
            <a:r>
              <a:rPr lang="el-GR" altLang="el-GR" dirty="0" smtClean="0"/>
              <a:t>Ζώνης 2/5</a:t>
            </a:r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0458" y="1500773"/>
            <a:ext cx="5903084" cy="4351338"/>
          </a:xfrm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-503238" y="736600"/>
            <a:ext cx="9144001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191493" name="Rectangle 5"/>
          <p:cNvSpPr>
            <a:spLocks noChangeArrowheads="1"/>
          </p:cNvSpPr>
          <p:nvPr/>
        </p:nvSpPr>
        <p:spPr bwMode="auto">
          <a:xfrm>
            <a:off x="4856747" y="5852111"/>
            <a:ext cx="350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Amphiprion</a:t>
            </a:r>
            <a:r>
              <a:rPr lang="en-US" sz="16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6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nigripes</a:t>
            </a:r>
            <a:r>
              <a:rPr lang="en-US" sz="1600" dirty="0"/>
              <a:t> </a:t>
            </a:r>
          </a:p>
          <a:p>
            <a:pPr eaLnBrk="0" hangingPunct="0">
              <a:defRPr/>
            </a:pPr>
            <a:endParaRPr lang="en-US" sz="16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260328" y="554416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6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dirty="0"/>
              <a:t>Ψάρια της </a:t>
            </a:r>
            <a:r>
              <a:rPr lang="el-GR" altLang="el-GR" dirty="0" err="1"/>
              <a:t>Νηρητικής</a:t>
            </a:r>
            <a:r>
              <a:rPr lang="el-GR" altLang="el-GR" dirty="0"/>
              <a:t> </a:t>
            </a:r>
            <a:r>
              <a:rPr lang="el-GR" altLang="el-GR" dirty="0" smtClean="0"/>
              <a:t>Ζώνης 3/5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4541" y="1825625"/>
            <a:ext cx="6794918" cy="4351338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 3η. Οικολογία Ιχθύων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50D0-6A6D-44A2-8E81-A0112D1D86C7}" type="slidenum">
              <a:rPr lang="el-GR" altLang="el-GR" smtClean="0"/>
              <a:pPr/>
              <a:t>12</a:t>
            </a:fld>
            <a:endParaRPr lang="el-GR" altLang="el-GR"/>
          </a:p>
        </p:txBody>
      </p:sp>
      <p:sp>
        <p:nvSpPr>
          <p:cNvPr id="6" name="TextBox 5"/>
          <p:cNvSpPr txBox="1"/>
          <p:nvPr/>
        </p:nvSpPr>
        <p:spPr>
          <a:xfrm>
            <a:off x="3541217" y="359255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7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03533" y="425964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8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72824" y="549798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9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/>
              <a:t>Ψάρια της </a:t>
            </a:r>
            <a:r>
              <a:rPr lang="el-GR" altLang="el-GR" dirty="0" err="1"/>
              <a:t>Νηρητικής</a:t>
            </a:r>
            <a:r>
              <a:rPr lang="el-GR" altLang="el-GR" dirty="0"/>
              <a:t> </a:t>
            </a:r>
            <a:r>
              <a:rPr lang="el-GR" altLang="el-GR" dirty="0" smtClean="0"/>
              <a:t>Ζώνης 4/5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-503238" y="736600"/>
            <a:ext cx="9144001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l-GR" alt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9769" y="1500773"/>
            <a:ext cx="6524462" cy="4351338"/>
          </a:xfr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763966" y="5852111"/>
            <a:ext cx="36576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i="1" dirty="0" err="1" smtClean="0"/>
              <a:t>Dentex</a:t>
            </a:r>
            <a:r>
              <a:rPr lang="en-US" sz="1600" b="1" i="1" dirty="0" smtClean="0"/>
              <a:t> </a:t>
            </a:r>
            <a:r>
              <a:rPr lang="en-US" sz="1600" b="1" i="1" dirty="0" err="1" smtClean="0"/>
              <a:t>dentex</a:t>
            </a:r>
            <a:r>
              <a:rPr lang="en-US" sz="1600" b="1" i="1" dirty="0" smtClean="0"/>
              <a:t>, </a:t>
            </a:r>
            <a:r>
              <a:rPr lang="el-GR" sz="1600" b="1" i="1" dirty="0" smtClean="0"/>
              <a:t>Συναγρίδα</a:t>
            </a:r>
            <a:r>
              <a:rPr lang="en-US" sz="1600" dirty="0" smtClean="0"/>
              <a:t> </a:t>
            </a:r>
            <a:endParaRPr lang="en-US" sz="1600" dirty="0"/>
          </a:p>
          <a:p>
            <a:pPr eaLnBrk="0" hangingPunct="0"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486302" y="557511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10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2971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/>
              <a:t>Ψάρια της </a:t>
            </a:r>
            <a:r>
              <a:rPr lang="el-GR" altLang="el-GR" dirty="0" err="1"/>
              <a:t>Νηρητικής</a:t>
            </a:r>
            <a:r>
              <a:rPr lang="el-GR" altLang="el-GR" dirty="0"/>
              <a:t> </a:t>
            </a:r>
            <a:r>
              <a:rPr lang="el-GR" altLang="el-GR" dirty="0" smtClean="0"/>
              <a:t>Ζώνης 5/5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-503238" y="736600"/>
            <a:ext cx="9144001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l-GR" altLang="el-GR"/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4994" y="1500773"/>
            <a:ext cx="5989837" cy="4281798"/>
          </a:xfrm>
        </p:spPr>
      </p:pic>
      <p:sp>
        <p:nvSpPr>
          <p:cNvPr id="5" name="Ορθογώνιο 4"/>
          <p:cNvSpPr/>
          <p:nvPr/>
        </p:nvSpPr>
        <p:spPr>
          <a:xfrm>
            <a:off x="3943350" y="5782571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i="1" dirty="0" err="1"/>
              <a:t>Sphyraena</a:t>
            </a:r>
            <a:r>
              <a:rPr lang="en-US" sz="1600" b="1" i="1" dirty="0"/>
              <a:t> </a:t>
            </a:r>
            <a:r>
              <a:rPr lang="en-US" sz="1600" b="1" i="1" dirty="0" err="1" smtClean="0"/>
              <a:t>viridensis</a:t>
            </a:r>
            <a:r>
              <a:rPr lang="en-US" sz="1600" b="1" i="1" dirty="0" smtClean="0"/>
              <a:t>, </a:t>
            </a:r>
            <a:r>
              <a:rPr lang="el-GR" sz="1600" b="1" i="1" dirty="0" err="1" smtClean="0"/>
              <a:t>Λούτσος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243071" y="550557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12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7778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Hippocampus </a:t>
            </a:r>
            <a:r>
              <a:rPr lang="en-US" i="1" dirty="0" err="1" smtClean="0"/>
              <a:t>reidi</a:t>
            </a:r>
            <a:endParaRPr lang="el-GR" i="1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0863" y="1438763"/>
            <a:ext cx="6416719" cy="4351338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420394" y="551310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11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2299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b="1" dirty="0" smtClean="0"/>
              <a:t>Ωκεάνια  Ζώνη 1/3</a:t>
            </a:r>
            <a:r>
              <a:rPr lang="en-US" altLang="el-GR" dirty="0" smtClean="0"/>
              <a:t> </a:t>
            </a:r>
            <a:endParaRPr lang="en-GB" altLang="el-GR" dirty="0" smtClean="0"/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el-GR" altLang="el-GR" sz="2200" dirty="0"/>
              <a:t>Β</a:t>
            </a:r>
            <a:r>
              <a:rPr lang="en-GB" altLang="el-GR" sz="2200" dirty="0" err="1"/>
              <a:t>ρίσκετ</a:t>
            </a:r>
            <a:r>
              <a:rPr lang="en-GB" altLang="el-GR" sz="2200" dirty="0"/>
              <a:t>αι π</a:t>
            </a:r>
            <a:r>
              <a:rPr lang="el-GR" altLang="el-GR" sz="2200" dirty="0" err="1"/>
              <a:t>έρα</a:t>
            </a:r>
            <a:r>
              <a:rPr lang="en-GB" altLang="el-GR" sz="2200" dirty="0"/>
              <a:t> από </a:t>
            </a:r>
            <a:r>
              <a:rPr lang="en-GB" altLang="el-GR" sz="2200" dirty="0" err="1"/>
              <a:t>την</a:t>
            </a:r>
            <a:r>
              <a:rPr lang="en-GB" altLang="el-GR" sz="2200" dirty="0"/>
              <a:t> ηπ</a:t>
            </a:r>
            <a:r>
              <a:rPr lang="en-GB" altLang="el-GR" sz="2200" dirty="0" err="1"/>
              <a:t>ειρωτική</a:t>
            </a:r>
            <a:r>
              <a:rPr lang="en-GB" altLang="el-GR" sz="2200" dirty="0"/>
              <a:t> </a:t>
            </a:r>
            <a:r>
              <a:rPr lang="en-GB" altLang="el-GR" sz="2200" dirty="0" err="1"/>
              <a:t>υφ</a:t>
            </a:r>
            <a:r>
              <a:rPr lang="en-GB" altLang="el-GR" sz="2200" dirty="0"/>
              <a:t>αλοκρηπίδα. </a:t>
            </a:r>
            <a:endParaRPr lang="el-GR" altLang="el-GR" sz="2200" dirty="0"/>
          </a:p>
          <a:p>
            <a:pPr>
              <a:spcBef>
                <a:spcPct val="50000"/>
              </a:spcBef>
            </a:pPr>
            <a:r>
              <a:rPr lang="en-GB" altLang="el-GR" sz="2200" dirty="0" err="1"/>
              <a:t>Το</a:t>
            </a:r>
            <a:r>
              <a:rPr lang="en-GB" altLang="el-GR" sz="2200" dirty="0"/>
              <a:t> </a:t>
            </a:r>
            <a:r>
              <a:rPr lang="en-GB" altLang="el-GR" sz="2200" dirty="0" err="1"/>
              <a:t>μέγιστο</a:t>
            </a:r>
            <a:r>
              <a:rPr lang="en-GB" altLang="el-GR" sz="2200" dirty="0"/>
              <a:t> β</a:t>
            </a:r>
            <a:r>
              <a:rPr lang="en-GB" altLang="el-GR" sz="2200" dirty="0" err="1"/>
              <a:t>άθος</a:t>
            </a:r>
            <a:r>
              <a:rPr lang="en-GB" altLang="el-GR" sz="2200" dirty="0"/>
              <a:t> </a:t>
            </a:r>
            <a:r>
              <a:rPr lang="en-GB" altLang="el-GR" sz="2200" dirty="0" err="1"/>
              <a:t>της</a:t>
            </a:r>
            <a:r>
              <a:rPr lang="en-GB" altLang="el-GR" sz="2200" dirty="0"/>
              <a:t> </a:t>
            </a:r>
            <a:r>
              <a:rPr lang="en-GB" altLang="el-GR" sz="2200" dirty="0" err="1"/>
              <a:t>ζώνης</a:t>
            </a:r>
            <a:r>
              <a:rPr lang="en-GB" altLang="el-GR" sz="2200" dirty="0"/>
              <a:t> α</a:t>
            </a:r>
            <a:r>
              <a:rPr lang="en-GB" altLang="el-GR" sz="2200" dirty="0" err="1"/>
              <a:t>υτής</a:t>
            </a:r>
            <a:r>
              <a:rPr lang="en-GB" altLang="el-GR" sz="2200" dirty="0"/>
              <a:t> </a:t>
            </a:r>
            <a:r>
              <a:rPr lang="en-GB" altLang="el-GR" sz="2200" dirty="0" err="1"/>
              <a:t>είν</a:t>
            </a:r>
            <a:r>
              <a:rPr lang="en-GB" altLang="el-GR" sz="2200" dirty="0"/>
              <a:t>αι τα </a:t>
            </a:r>
            <a:r>
              <a:rPr lang="el-GR" altLang="el-GR" sz="2200" dirty="0"/>
              <a:t>11.0</a:t>
            </a:r>
            <a:r>
              <a:rPr lang="en-GB" altLang="el-GR" sz="2200" dirty="0"/>
              <a:t>00 </a:t>
            </a:r>
            <a:r>
              <a:rPr lang="el-GR" altLang="el-GR" sz="2200" dirty="0"/>
              <a:t>μ</a:t>
            </a:r>
            <a:r>
              <a:rPr lang="el-GR" altLang="el-GR" sz="2200" dirty="0" smtClean="0"/>
              <a:t>.</a:t>
            </a:r>
            <a:endParaRPr lang="en-US" altLang="el-GR" sz="2200" dirty="0" smtClean="0"/>
          </a:p>
          <a:p>
            <a:pPr>
              <a:spcBef>
                <a:spcPct val="50000"/>
              </a:spcBef>
            </a:pPr>
            <a:endParaRPr lang="en-GB" altLang="el-GR" sz="2200" dirty="0"/>
          </a:p>
          <a:p>
            <a:pPr>
              <a:spcBef>
                <a:spcPct val="50000"/>
              </a:spcBef>
              <a:buClr>
                <a:srgbClr val="0000FF"/>
              </a:buClr>
              <a:buNone/>
            </a:pPr>
            <a:r>
              <a:rPr lang="en-GB" altLang="el-GR" sz="2200" b="1" dirty="0" err="1"/>
              <a:t>Σε</a:t>
            </a:r>
            <a:r>
              <a:rPr lang="en-GB" altLang="el-GR" sz="2200" b="1" dirty="0"/>
              <a:t> </a:t>
            </a:r>
            <a:r>
              <a:rPr lang="en-GB" altLang="el-GR" sz="2200" b="1" dirty="0" smtClean="0"/>
              <a:t>α</a:t>
            </a:r>
            <a:r>
              <a:rPr lang="en-GB" altLang="el-GR" sz="2200" b="1" dirty="0" err="1" smtClean="0"/>
              <a:t>υτή</a:t>
            </a:r>
            <a:r>
              <a:rPr lang="el-GR" altLang="el-GR" sz="2200" b="1" dirty="0" smtClean="0"/>
              <a:t>ν</a:t>
            </a:r>
            <a:r>
              <a:rPr lang="en-GB" altLang="el-GR" sz="2200" b="1" dirty="0" smtClean="0"/>
              <a:t> </a:t>
            </a:r>
            <a:r>
              <a:rPr lang="en-GB" altLang="el-GR" sz="2200" b="1" dirty="0"/>
              <a:t>απα</a:t>
            </a:r>
            <a:r>
              <a:rPr lang="en-GB" altLang="el-GR" sz="2200" b="1" dirty="0" err="1"/>
              <a:t>ντάτ</a:t>
            </a:r>
            <a:r>
              <a:rPr lang="en-GB" altLang="el-GR" sz="2200" b="1" dirty="0"/>
              <a:t>αι </a:t>
            </a:r>
            <a:r>
              <a:rPr lang="el-GR" altLang="el-GR" sz="2200" b="1" dirty="0"/>
              <a:t>μικρό ποσοστό</a:t>
            </a:r>
            <a:r>
              <a:rPr lang="en-GB" altLang="el-GR" sz="2200" b="1" dirty="0"/>
              <a:t> θα</a:t>
            </a:r>
            <a:r>
              <a:rPr lang="en-GB" altLang="el-GR" sz="2200" b="1" dirty="0" err="1"/>
              <a:t>λάσσιων</a:t>
            </a:r>
            <a:r>
              <a:rPr lang="en-GB" altLang="el-GR" sz="2200" b="1" dirty="0"/>
              <a:t> ψα</a:t>
            </a:r>
            <a:r>
              <a:rPr lang="en-GB" altLang="el-GR" sz="2200" b="1" dirty="0" err="1"/>
              <a:t>ριών</a:t>
            </a:r>
            <a:r>
              <a:rPr lang="en-GB" altLang="el-GR" sz="2200" b="1" dirty="0"/>
              <a:t> (</a:t>
            </a:r>
            <a:r>
              <a:rPr lang="el-GR" altLang="el-GR" sz="2200" b="1" dirty="0"/>
              <a:t>22</a:t>
            </a:r>
            <a:r>
              <a:rPr lang="en-GB" altLang="el-GR" sz="2200" b="1" dirty="0"/>
              <a:t> % </a:t>
            </a:r>
            <a:r>
              <a:rPr lang="en-GB" altLang="el-GR" sz="2200" b="1" dirty="0" err="1"/>
              <a:t>των</a:t>
            </a:r>
            <a:r>
              <a:rPr lang="en-GB" altLang="el-GR" sz="2200" b="1" dirty="0"/>
              <a:t> </a:t>
            </a:r>
            <a:r>
              <a:rPr lang="en-GB" altLang="el-GR" sz="2200" b="1" dirty="0" err="1"/>
              <a:t>ειδών</a:t>
            </a:r>
            <a:r>
              <a:rPr lang="en-GB" altLang="el-GR" sz="2200" b="1" dirty="0"/>
              <a:t>). </a:t>
            </a:r>
            <a:endParaRPr lang="el-GR" altLang="el-GR" sz="2200" b="1" dirty="0"/>
          </a:p>
          <a:p>
            <a:pPr>
              <a:spcBef>
                <a:spcPct val="50000"/>
              </a:spcBef>
              <a:buClr>
                <a:srgbClr val="0000FF"/>
              </a:buClr>
              <a:buNone/>
            </a:pPr>
            <a:r>
              <a:rPr lang="en-GB" altLang="el-GR" sz="2200" b="1" dirty="0"/>
              <a:t>Τα π</a:t>
            </a:r>
            <a:r>
              <a:rPr lang="en-GB" altLang="el-GR" sz="2200" b="1" dirty="0" err="1"/>
              <a:t>ερισσότερ</a:t>
            </a:r>
            <a:r>
              <a:rPr lang="en-GB" altLang="el-GR" sz="2200" b="1" dirty="0"/>
              <a:t>α ζουν σε </a:t>
            </a:r>
            <a:r>
              <a:rPr lang="el-GR" altLang="el-GR" sz="2200" b="1" dirty="0"/>
              <a:t>επιφανειακά</a:t>
            </a:r>
            <a:r>
              <a:rPr lang="en-GB" altLang="el-GR" sz="2200" b="1" dirty="0"/>
              <a:t> </a:t>
            </a:r>
            <a:r>
              <a:rPr lang="en-GB" altLang="el-GR" sz="2200" b="1" dirty="0" err="1"/>
              <a:t>νερά</a:t>
            </a:r>
            <a:r>
              <a:rPr lang="en-GB" altLang="el-GR" sz="2400" b="1" dirty="0"/>
              <a:t>.</a:t>
            </a:r>
            <a:endParaRPr lang="el-GR" sz="2400" b="1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b="1" dirty="0" smtClean="0"/>
              <a:t>Ωκεάνια  Ζώνη 2/3</a:t>
            </a:r>
            <a:r>
              <a:rPr lang="en-US" altLang="el-GR" dirty="0" smtClean="0"/>
              <a:t> </a:t>
            </a:r>
            <a:endParaRPr lang="en-GB" altLang="el-GR" dirty="0" smtClean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1108" y="1485655"/>
            <a:ext cx="5801784" cy="4351338"/>
          </a:xfrm>
        </p:spPr>
      </p:pic>
      <p:sp>
        <p:nvSpPr>
          <p:cNvPr id="5" name="Ορθογώνιο 4"/>
          <p:cNvSpPr/>
          <p:nvPr/>
        </p:nvSpPr>
        <p:spPr>
          <a:xfrm>
            <a:off x="1840523" y="5087036"/>
            <a:ext cx="1641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l-GR" sz="1600" i="1" dirty="0" err="1">
                <a:solidFill>
                  <a:schemeClr val="accent2"/>
                </a:solidFill>
              </a:rPr>
              <a:t>Mola</a:t>
            </a:r>
            <a:r>
              <a:rPr lang="en-US" altLang="el-GR" sz="1600" i="1" dirty="0">
                <a:solidFill>
                  <a:schemeClr val="accent2"/>
                </a:solidFill>
              </a:rPr>
              <a:t> </a:t>
            </a:r>
            <a:r>
              <a:rPr lang="en-US" altLang="el-GR" sz="1600" i="1" dirty="0" err="1">
                <a:solidFill>
                  <a:schemeClr val="accent2"/>
                </a:solidFill>
              </a:rPr>
              <a:t>mola</a:t>
            </a:r>
            <a:endParaRPr lang="el-GR" altLang="el-GR" sz="1600" i="1" dirty="0">
              <a:solidFill>
                <a:schemeClr val="accent2"/>
              </a:solidFill>
            </a:endParaRPr>
          </a:p>
          <a:p>
            <a:r>
              <a:rPr lang="el-GR" altLang="el-GR" sz="1600" i="1" dirty="0" err="1">
                <a:solidFill>
                  <a:schemeClr val="accent2"/>
                </a:solidFill>
              </a:rPr>
              <a:t>φεγγαρόψαρο</a:t>
            </a:r>
            <a:endParaRPr lang="en-US" altLang="el-GR" sz="1600" i="1" dirty="0">
              <a:solidFill>
                <a:schemeClr val="accent2"/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131132" y="553331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13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6522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Ωκεάνια Ζώνη 3/3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1633" y="1825625"/>
            <a:ext cx="5980734" cy="4351338"/>
          </a:xfrm>
        </p:spPr>
      </p:pic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-498475" y="720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7" name="TextBox 6"/>
          <p:cNvSpPr txBox="1"/>
          <p:nvPr/>
        </p:nvSpPr>
        <p:spPr>
          <a:xfrm>
            <a:off x="7720440" y="559516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14</a:t>
            </a:r>
            <a:endParaRPr lang="el-GR" sz="1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b="1" dirty="0" err="1" smtClean="0"/>
              <a:t>Επιπελαγική</a:t>
            </a:r>
            <a:r>
              <a:rPr lang="el-GR" altLang="el-GR" b="1" dirty="0" smtClean="0"/>
              <a:t>  Ζώνη</a:t>
            </a:r>
            <a:r>
              <a:rPr lang="en-US" altLang="el-GR" dirty="0" smtClean="0"/>
              <a:t> </a:t>
            </a:r>
            <a:endParaRPr lang="en-GB" altLang="el-GR" dirty="0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n-GB" altLang="el-GR" sz="2400" dirty="0" err="1" smtClean="0"/>
              <a:t>Ξεκινά</a:t>
            </a:r>
            <a:r>
              <a:rPr lang="en-GB" altLang="el-GR" sz="2400" dirty="0" smtClean="0"/>
              <a:t> από </a:t>
            </a:r>
            <a:r>
              <a:rPr lang="en-GB" altLang="el-GR" sz="2400" dirty="0" err="1" smtClean="0"/>
              <a:t>την</a:t>
            </a:r>
            <a:r>
              <a:rPr lang="en-GB" altLang="el-GR" sz="2400" dirty="0" smtClean="0"/>
              <a:t> επ</a:t>
            </a:r>
            <a:r>
              <a:rPr lang="en-GB" altLang="el-GR" sz="2400" dirty="0" err="1" smtClean="0"/>
              <a:t>ιφάνει</a:t>
            </a:r>
            <a:r>
              <a:rPr lang="en-GB" altLang="el-GR" sz="2400" dirty="0" smtClean="0"/>
              <a:t>α της θάλασσας και φτάνει έως τα 200 μέτρα βάθος. </a:t>
            </a:r>
            <a:endParaRPr lang="el-GR" altLang="el-GR" sz="2400" dirty="0" smtClean="0"/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endParaRPr lang="el-GR" altLang="el-GR" sz="2400" dirty="0" smtClean="0"/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n-GB" altLang="el-GR" sz="2400" dirty="0" err="1" smtClean="0"/>
              <a:t>Οι</a:t>
            </a:r>
            <a:r>
              <a:rPr lang="en-GB" altLang="el-GR" sz="2400" dirty="0" smtClean="0"/>
              <a:t> </a:t>
            </a:r>
            <a:r>
              <a:rPr lang="en-GB" altLang="el-GR" sz="2400" dirty="0" err="1" smtClean="0"/>
              <a:t>συνθήκες</a:t>
            </a:r>
            <a:r>
              <a:rPr lang="en-GB" altLang="el-GR" sz="2400" dirty="0" smtClean="0"/>
              <a:t> π</a:t>
            </a:r>
            <a:r>
              <a:rPr lang="en-GB" altLang="el-GR" sz="2400" dirty="0" err="1" smtClean="0"/>
              <a:t>ου</a:t>
            </a:r>
            <a:r>
              <a:rPr lang="en-GB" altLang="el-GR" sz="2400" dirty="0" smtClean="0"/>
              <a:t> επ</a:t>
            </a:r>
            <a:r>
              <a:rPr lang="en-GB" altLang="el-GR" sz="2400" dirty="0" err="1" smtClean="0"/>
              <a:t>ικρ</a:t>
            </a:r>
            <a:r>
              <a:rPr lang="en-GB" altLang="el-GR" sz="2400" dirty="0" smtClean="0"/>
              <a:t>ατούν είναι:</a:t>
            </a:r>
          </a:p>
          <a:p>
            <a:pPr eaLnBrk="1" hangingPunct="1">
              <a:lnSpc>
                <a:spcPct val="100000"/>
              </a:lnSpc>
            </a:pPr>
            <a:r>
              <a:rPr lang="el-GR" altLang="el-GR" sz="2400" dirty="0" smtClean="0"/>
              <a:t>υ</a:t>
            </a:r>
            <a:r>
              <a:rPr lang="en-GB" altLang="el-GR" sz="2400" dirty="0" err="1" smtClean="0"/>
              <a:t>ψηλή</a:t>
            </a:r>
            <a:r>
              <a:rPr lang="en-GB" altLang="el-GR" sz="2400" dirty="0" smtClean="0"/>
              <a:t> </a:t>
            </a:r>
            <a:r>
              <a:rPr lang="en-GB" altLang="el-GR" sz="2400" dirty="0" err="1" smtClean="0"/>
              <a:t>διείσδυση</a:t>
            </a:r>
            <a:r>
              <a:rPr lang="en-GB" altLang="el-GR" sz="2400" dirty="0" smtClean="0"/>
              <a:t> </a:t>
            </a:r>
            <a:r>
              <a:rPr lang="en-GB" altLang="el-GR" sz="2400" dirty="0" err="1" smtClean="0"/>
              <a:t>φωτός</a:t>
            </a:r>
            <a:r>
              <a:rPr lang="el-GR" altLang="el-GR" sz="2400" dirty="0" smtClean="0"/>
              <a:t>,</a:t>
            </a:r>
            <a:endParaRPr lang="en-GB" altLang="el-GR" sz="2400" dirty="0" smtClean="0"/>
          </a:p>
          <a:p>
            <a:pPr eaLnBrk="1" hangingPunct="1">
              <a:lnSpc>
                <a:spcPct val="100000"/>
              </a:lnSpc>
            </a:pPr>
            <a:r>
              <a:rPr lang="el-GR" altLang="el-GR" sz="2400" dirty="0" smtClean="0"/>
              <a:t>σ</a:t>
            </a:r>
            <a:r>
              <a:rPr lang="en-GB" altLang="el-GR" sz="2400" dirty="0" err="1" smtClean="0"/>
              <a:t>ημ</a:t>
            </a:r>
            <a:r>
              <a:rPr lang="en-GB" altLang="el-GR" sz="2400" dirty="0" smtClean="0"/>
              <a:t>αντικές μεταβολές στη θερμοκρασία </a:t>
            </a:r>
          </a:p>
          <a:p>
            <a:pPr eaLnBrk="1" hangingPunct="1">
              <a:lnSpc>
                <a:spcPct val="100000"/>
              </a:lnSpc>
            </a:pPr>
            <a:r>
              <a:rPr lang="el-GR" altLang="el-GR" sz="2400" dirty="0" smtClean="0"/>
              <a:t>υ</a:t>
            </a:r>
            <a:r>
              <a:rPr lang="en-GB" altLang="el-GR" sz="2400" dirty="0" err="1" smtClean="0"/>
              <a:t>ψηλή</a:t>
            </a:r>
            <a:r>
              <a:rPr lang="en-GB" altLang="el-GR" sz="2400" dirty="0" smtClean="0"/>
              <a:t> παρα</a:t>
            </a:r>
            <a:r>
              <a:rPr lang="en-GB" altLang="el-GR" sz="2400" dirty="0" err="1" smtClean="0"/>
              <a:t>γωγικότητ</a:t>
            </a:r>
            <a:r>
              <a:rPr lang="en-GB" altLang="el-GR" sz="2400" dirty="0" smtClean="0"/>
              <a:t>α.</a:t>
            </a:r>
          </a:p>
          <a:p>
            <a:pPr eaLnBrk="1" hangingPunct="1">
              <a:lnSpc>
                <a:spcPct val="100000"/>
              </a:lnSpc>
            </a:pPr>
            <a:endParaRPr lang="en-GB" altLang="el-GR" sz="2400" dirty="0" smtClean="0"/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n-GB" altLang="el-GR" sz="2400" b="1" dirty="0" smtClean="0"/>
              <a:t>Τα </a:t>
            </a:r>
            <a:r>
              <a:rPr lang="en-GB" altLang="el-GR" sz="2400" b="1" dirty="0" err="1" smtClean="0"/>
              <a:t>γνωστά</a:t>
            </a:r>
            <a:r>
              <a:rPr lang="en-GB" altLang="el-GR" sz="2400" b="1" dirty="0" smtClean="0"/>
              <a:t> </a:t>
            </a:r>
            <a:r>
              <a:rPr lang="en-GB" altLang="el-GR" sz="2400" b="1" dirty="0" err="1" smtClean="0"/>
              <a:t>είδη</a:t>
            </a:r>
            <a:r>
              <a:rPr lang="en-GB" altLang="el-GR" sz="2400" b="1" dirty="0" smtClean="0"/>
              <a:t> ψα</a:t>
            </a:r>
            <a:r>
              <a:rPr lang="en-GB" altLang="el-GR" sz="2400" b="1" dirty="0" err="1" smtClean="0"/>
              <a:t>ριών</a:t>
            </a:r>
            <a:r>
              <a:rPr lang="en-GB" altLang="el-GR" sz="2400" b="1" dirty="0" smtClean="0"/>
              <a:t> π</a:t>
            </a:r>
            <a:r>
              <a:rPr lang="en-GB" altLang="el-GR" sz="2400" b="1" dirty="0" err="1" smtClean="0"/>
              <a:t>ου</a:t>
            </a:r>
            <a:r>
              <a:rPr lang="en-GB" altLang="el-GR" sz="2400" b="1" dirty="0" smtClean="0"/>
              <a:t> </a:t>
            </a:r>
            <a:r>
              <a:rPr lang="en-GB" altLang="el-GR" sz="2400" b="1" dirty="0" err="1" smtClean="0"/>
              <a:t>ζουν</a:t>
            </a:r>
            <a:r>
              <a:rPr lang="en-GB" altLang="el-GR" sz="2400" b="1" dirty="0" smtClean="0"/>
              <a:t> </a:t>
            </a:r>
            <a:r>
              <a:rPr lang="en-GB" altLang="el-GR" sz="2400" b="1" dirty="0" err="1" smtClean="0"/>
              <a:t>σε</a:t>
            </a:r>
            <a:r>
              <a:rPr lang="en-GB" altLang="el-GR" sz="2400" b="1" dirty="0" smtClean="0"/>
              <a:t> α</a:t>
            </a:r>
            <a:r>
              <a:rPr lang="en-GB" altLang="el-GR" sz="2400" b="1" dirty="0" err="1" smtClean="0"/>
              <a:t>υτή</a:t>
            </a:r>
            <a:r>
              <a:rPr lang="en-GB" altLang="el-GR" sz="2400" b="1" dirty="0" smtClean="0"/>
              <a:t> </a:t>
            </a:r>
            <a:r>
              <a:rPr lang="en-GB" altLang="el-GR" sz="2400" b="1" dirty="0" err="1" smtClean="0"/>
              <a:t>τη</a:t>
            </a:r>
            <a:r>
              <a:rPr lang="en-GB" altLang="el-GR" sz="2400" b="1" dirty="0" smtClean="0"/>
              <a:t> </a:t>
            </a:r>
            <a:r>
              <a:rPr lang="en-GB" altLang="el-GR" sz="2400" b="1" dirty="0" err="1" smtClean="0"/>
              <a:t>ζώνη</a:t>
            </a:r>
            <a:r>
              <a:rPr lang="en-GB" altLang="el-GR" sz="2400" b="1" dirty="0" smtClean="0"/>
              <a:t> α</a:t>
            </a:r>
            <a:r>
              <a:rPr lang="en-GB" altLang="el-GR" sz="2400" b="1" dirty="0" err="1" smtClean="0"/>
              <a:t>νέρχοντ</a:t>
            </a:r>
            <a:r>
              <a:rPr lang="en-GB" altLang="el-GR" sz="2400" b="1" dirty="0" smtClean="0"/>
              <a:t>αι περίπου σε 250. </a:t>
            </a:r>
            <a:endParaRPr lang="el-GR" altLang="el-GR" sz="2400" b="1" dirty="0" smtClean="0"/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n-GB" altLang="el-GR" sz="2400" b="1" dirty="0" err="1" smtClean="0"/>
              <a:t>Κυρίως</a:t>
            </a:r>
            <a:r>
              <a:rPr lang="en-GB" altLang="el-GR" sz="2400" b="1" dirty="0" smtClean="0"/>
              <a:t> πλα</a:t>
            </a:r>
            <a:r>
              <a:rPr lang="en-GB" altLang="el-GR" sz="2400" b="1" dirty="0" err="1" smtClean="0"/>
              <a:t>γκτονοφάγ</a:t>
            </a:r>
            <a:r>
              <a:rPr lang="en-GB" altLang="el-GR" sz="2400" b="1" dirty="0" smtClean="0"/>
              <a:t>α και σχηματίζουν αγέλες. </a:t>
            </a:r>
            <a:endParaRPr lang="el-GR" altLang="el-GR" sz="2400" b="1" dirty="0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el-GR" sz="2400" dirty="0" smtClean="0">
              <a:solidFill>
                <a:schemeClr val="hlink"/>
              </a:solidFill>
            </a:endParaRPr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b="1" dirty="0" smtClean="0"/>
              <a:t>Κ</a:t>
            </a:r>
            <a:r>
              <a:rPr lang="el-GR" dirty="0" smtClean="0"/>
              <a:t>ατανομή των ψαριών</a:t>
            </a:r>
            <a:endParaRPr lang="el-GR" b="1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noFill/>
          <a:ln w="57150" cmpd="thinThick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  <a:spcBef>
                <a:spcPct val="50000"/>
              </a:spcBef>
            </a:pPr>
            <a:r>
              <a:rPr lang="el-GR" altLang="el-GR" sz="2000" dirty="0" smtClean="0"/>
              <a:t>Τα ψάρια θεωρούνται από τους πιο επιτυχημένους οργανισμούς σε σχέση με την προσαρμογή τους στο περιβάλλον. </a:t>
            </a:r>
            <a:endParaRPr lang="en-US" altLang="el-GR" sz="2000" dirty="0" smtClean="0"/>
          </a:p>
          <a:p>
            <a:pPr eaLnBrk="1" hangingPunct="1">
              <a:lnSpc>
                <a:spcPct val="110000"/>
              </a:lnSpc>
              <a:spcBef>
                <a:spcPct val="50000"/>
              </a:spcBef>
            </a:pPr>
            <a:r>
              <a:rPr lang="el-GR" altLang="el-GR" sz="2000" dirty="0" smtClean="0"/>
              <a:t>Έχουν αναπτύξει μια πολύ μεγάλη </a:t>
            </a:r>
            <a:r>
              <a:rPr lang="el-GR" altLang="el-GR" sz="2000" b="1" dirty="0" smtClean="0"/>
              <a:t>ποικιλία μορφών και μεγεθών</a:t>
            </a:r>
            <a:r>
              <a:rPr lang="el-GR" altLang="el-GR" sz="2000" dirty="0" smtClean="0"/>
              <a:t> και παρουσιάζουν χαρακτηριστικά, που τους δίδουν την δυνατότητα διαβίωσης στα πλέον διαφορετικά περιβάλλοντα</a:t>
            </a:r>
            <a:endParaRPr lang="en-US" altLang="el-GR" sz="2000" dirty="0" smtClean="0"/>
          </a:p>
          <a:p>
            <a:pPr eaLnBrk="1" hangingPunct="1">
              <a:lnSpc>
                <a:spcPct val="110000"/>
              </a:lnSpc>
              <a:spcBef>
                <a:spcPct val="50000"/>
              </a:spcBef>
            </a:pPr>
            <a:r>
              <a:rPr lang="el-GR" altLang="el-GR" sz="2000" dirty="0" smtClean="0"/>
              <a:t>Μέχρι σήμερα έχουν </a:t>
            </a:r>
            <a:r>
              <a:rPr lang="el-GR" altLang="el-GR" sz="2000" dirty="0" err="1" smtClean="0"/>
              <a:t>περιγραφεί</a:t>
            </a:r>
            <a:r>
              <a:rPr lang="el-GR" altLang="el-GR" sz="2000" dirty="0" smtClean="0"/>
              <a:t> πάνω από </a:t>
            </a:r>
            <a:r>
              <a:rPr lang="en-US" altLang="el-GR" sz="2000" dirty="0" smtClean="0"/>
              <a:t>31</a:t>
            </a:r>
            <a:r>
              <a:rPr lang="el-GR" altLang="el-GR" sz="2000" dirty="0" smtClean="0"/>
              <a:t>.000 είδη ψαριών: </a:t>
            </a:r>
            <a:endParaRPr lang="en-US" altLang="el-GR" sz="2000" dirty="0" smtClean="0"/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l-GR" sz="2000" dirty="0" smtClean="0"/>
              <a:t>	</a:t>
            </a:r>
            <a:r>
              <a:rPr lang="el-GR" altLang="el-GR" sz="2000" dirty="0" smtClean="0"/>
              <a:t>50 </a:t>
            </a:r>
            <a:r>
              <a:rPr lang="en-US" altLang="el-GR" sz="2000" dirty="0" smtClean="0"/>
              <a:t>	 </a:t>
            </a:r>
            <a:r>
              <a:rPr lang="el-GR" altLang="el-GR" sz="2000" dirty="0" smtClean="0"/>
              <a:t>  είδη </a:t>
            </a:r>
            <a:r>
              <a:rPr lang="el-GR" altLang="el-GR" sz="2000" dirty="0" err="1" smtClean="0"/>
              <a:t>Αγνάθων</a:t>
            </a:r>
            <a:r>
              <a:rPr lang="el-GR" altLang="el-GR" sz="2000" dirty="0" smtClean="0"/>
              <a:t>, </a:t>
            </a:r>
            <a:endParaRPr lang="en-US" altLang="el-GR" sz="2000" dirty="0" smtClean="0"/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l-GR" sz="2000" dirty="0" smtClean="0"/>
              <a:t>	1.00</a:t>
            </a:r>
            <a:r>
              <a:rPr lang="el-GR" altLang="el-GR" sz="2000" dirty="0" smtClean="0"/>
              <a:t>0 </a:t>
            </a:r>
            <a:r>
              <a:rPr lang="en-US" altLang="el-GR" sz="2000" dirty="0" smtClean="0"/>
              <a:t>  </a:t>
            </a:r>
            <a:r>
              <a:rPr lang="el-GR" altLang="el-GR" sz="2000" dirty="0" smtClean="0"/>
              <a:t>  είδη </a:t>
            </a:r>
            <a:r>
              <a:rPr lang="el-GR" altLang="el-GR" sz="2000" dirty="0" err="1" smtClean="0"/>
              <a:t>Χονδριχθύων</a:t>
            </a:r>
            <a:r>
              <a:rPr lang="el-GR" altLang="el-GR" sz="2000" dirty="0" smtClean="0"/>
              <a:t>,</a:t>
            </a:r>
            <a:endParaRPr lang="en-US" altLang="el-GR" sz="2000" dirty="0" smtClean="0"/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l-GR" sz="2000" dirty="0" smtClean="0"/>
              <a:t>	30</a:t>
            </a:r>
            <a:r>
              <a:rPr lang="el-GR" altLang="el-GR" sz="2000" dirty="0" smtClean="0"/>
              <a:t>.</a:t>
            </a:r>
            <a:r>
              <a:rPr lang="en-US" altLang="el-GR" sz="2000" dirty="0" smtClean="0"/>
              <a:t>0</a:t>
            </a:r>
            <a:r>
              <a:rPr lang="el-GR" altLang="el-GR" sz="2000" dirty="0" smtClean="0"/>
              <a:t>00   είδη </a:t>
            </a:r>
            <a:r>
              <a:rPr lang="el-GR" altLang="el-GR" sz="2000" dirty="0" err="1" smtClean="0"/>
              <a:t>Οστεϊχθύων</a:t>
            </a:r>
            <a:r>
              <a:rPr lang="el-GR" altLang="el-GR" sz="2000" dirty="0" smtClean="0"/>
              <a:t>. </a:t>
            </a:r>
            <a:endParaRPr lang="en-US" altLang="el-GR" sz="2000" dirty="0" smtClean="0"/>
          </a:p>
          <a:p>
            <a:pPr algn="just" eaLnBrk="1" hangingPunct="1">
              <a:lnSpc>
                <a:spcPct val="110000"/>
              </a:lnSpc>
              <a:spcBef>
                <a:spcPct val="50000"/>
              </a:spcBef>
            </a:pPr>
            <a:endParaRPr lang="el-GR" altLang="el-GR" sz="2000" dirty="0" smtClean="0">
              <a:latin typeface="Comic Sans MS" panose="030F0702030302020204" pitchFamily="66" charset="0"/>
            </a:endParaRPr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Επιπελαγικά</a:t>
            </a:r>
            <a:r>
              <a:rPr lang="el-GR" dirty="0" smtClean="0"/>
              <a:t> Ψάρια</a:t>
            </a:r>
            <a:endParaRPr lang="el-GR" dirty="0"/>
          </a:p>
        </p:txBody>
      </p:sp>
      <p:sp>
        <p:nvSpPr>
          <p:cNvPr id="229378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l-GR" sz="2200" b="1" dirty="0" smtClean="0"/>
              <a:t>Διαβιούν σε περιβάλλον με άπλετο φως. 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l-GR" sz="2200" b="1" dirty="0" smtClean="0"/>
              <a:t>Ανάγκη εύρεσης τροφής και αποφυγής θήρευσης από άλλους οργανισμούς. 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l-GR" sz="2200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z="2200" dirty="0" smtClean="0"/>
              <a:t>Καλά αναπτυγμένα αισθητήρια όργανα (όραση, πλευρική γραμμή).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l-GR" sz="22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z="2200" dirty="0" smtClean="0"/>
              <a:t>Προστατευτικός χρωματισμός – </a:t>
            </a:r>
            <a:r>
              <a:rPr lang="el-GR" sz="2200" dirty="0" err="1" smtClean="0"/>
              <a:t>αντισκίαση</a:t>
            </a:r>
            <a:r>
              <a:rPr lang="el-GR" sz="2200" dirty="0" smtClean="0"/>
              <a:t>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l-GR" sz="2200" dirty="0" smtClean="0"/>
              <a:t>Σκοτεινόχρωμη </a:t>
            </a:r>
            <a:r>
              <a:rPr lang="el-GR" sz="2200" dirty="0" err="1" smtClean="0"/>
              <a:t>νωτιαία</a:t>
            </a:r>
            <a:r>
              <a:rPr lang="el-GR" sz="2200" dirty="0" smtClean="0"/>
              <a:t> επιφάνεια,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l-GR" sz="2200" dirty="0" smtClean="0"/>
              <a:t>λευκή ή ασημένια κοιλιακή επιφάνεια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l-GR" dirty="0" smtClean="0"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l-GR" dirty="0" smtClean="0">
              <a:latin typeface="Comic Sans MS" pitchFamily="66" charset="0"/>
            </a:endParaRPr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 dirty="0" smtClean="0"/>
              <a:t>Ψάρια της </a:t>
            </a:r>
            <a:r>
              <a:rPr lang="el-GR" altLang="el-GR" sz="4000" dirty="0" err="1" smtClean="0"/>
              <a:t>Επιπελαγικής</a:t>
            </a:r>
            <a:r>
              <a:rPr lang="el-GR" altLang="el-GR" sz="4000" dirty="0" smtClean="0"/>
              <a:t> Ζώνης 1/3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987" t="28233" r="21565" b="15482"/>
          <a:stretch/>
        </p:blipFill>
        <p:spPr bwMode="auto">
          <a:xfrm>
            <a:off x="895725" y="1486152"/>
            <a:ext cx="7352549" cy="443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 3η. Οικολογία Ιχθύων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50D0-6A6D-44A2-8E81-A0112D1D86C7}" type="slidenum">
              <a:rPr lang="el-GR" altLang="el-GR" smtClean="0"/>
              <a:pPr/>
              <a:t>21</a:t>
            </a:fld>
            <a:endParaRPr lang="el-GR" altLang="el-GR"/>
          </a:p>
        </p:txBody>
      </p:sp>
      <p:sp>
        <p:nvSpPr>
          <p:cNvPr id="6" name="TextBox 5"/>
          <p:cNvSpPr txBox="1"/>
          <p:nvPr/>
        </p:nvSpPr>
        <p:spPr>
          <a:xfrm>
            <a:off x="3377444" y="353088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15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52462" y="536494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16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76238" y="536494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18</a:t>
            </a:r>
            <a:endParaRPr lang="el-GR" sz="1200" dirty="0">
              <a:solidFill>
                <a:schemeClr val="bg1"/>
              </a:solidFill>
            </a:endParaRP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9299" y="2253468"/>
            <a:ext cx="2786939" cy="15544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89299" y="3438551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(c)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68470" y="353088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17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 dirty="0" smtClean="0"/>
              <a:t>Ψάρια της </a:t>
            </a:r>
            <a:r>
              <a:rPr lang="el-GR" altLang="el-GR" sz="4000" dirty="0" err="1" smtClean="0"/>
              <a:t>Επιπελαγικής</a:t>
            </a:r>
            <a:r>
              <a:rPr lang="el-GR" altLang="el-GR" sz="4000" dirty="0" smtClean="0"/>
              <a:t> Ζώνης 2/3</a:t>
            </a:r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1280" y="1380147"/>
            <a:ext cx="5361440" cy="3851589"/>
          </a:xfrm>
        </p:spPr>
      </p:pic>
      <p:sp>
        <p:nvSpPr>
          <p:cNvPr id="4" name="Ορθογώνιο 3"/>
          <p:cNvSpPr/>
          <p:nvPr/>
        </p:nvSpPr>
        <p:spPr>
          <a:xfrm>
            <a:off x="628650" y="5366518"/>
            <a:ext cx="8030308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ct val="20000"/>
              </a:spcBef>
              <a:buClr>
                <a:schemeClr val="tx1"/>
              </a:buClr>
              <a:buSzPct val="55000"/>
              <a:buFont typeface="Calibri" panose="020F0502020204030204" pitchFamily="34" charset="0"/>
              <a:buChar char="•"/>
            </a:pPr>
            <a:r>
              <a:rPr lang="el-GR" altLang="el-GR" sz="1600" dirty="0"/>
              <a:t>Καλά αναπτυγμένα αισθητήρια όργανα (όραση, πλευρική γραμμή) </a:t>
            </a:r>
          </a:p>
          <a:p>
            <a:pPr marL="742950" lvl="1" indent="-285750">
              <a:spcBef>
                <a:spcPct val="20000"/>
              </a:spcBef>
              <a:buClr>
                <a:schemeClr val="tx1"/>
              </a:buClr>
              <a:buSzPct val="55000"/>
              <a:buFont typeface="Calibri" panose="020F0502020204030204" pitchFamily="34" charset="0"/>
              <a:buChar char="•"/>
            </a:pPr>
            <a:r>
              <a:rPr lang="el-GR" altLang="el-GR" sz="1600" dirty="0"/>
              <a:t>Προστατευτικός χρωματισμός – </a:t>
            </a:r>
            <a:r>
              <a:rPr lang="el-GR" altLang="el-GR" sz="1600" dirty="0" err="1" smtClean="0"/>
              <a:t>αντισκίαση</a:t>
            </a:r>
            <a:r>
              <a:rPr lang="el-GR" altLang="el-GR" sz="1600" dirty="0" smtClean="0"/>
              <a:t>: Σκοτεινόχρωμη </a:t>
            </a:r>
            <a:r>
              <a:rPr lang="el-GR" altLang="el-GR" sz="1600" dirty="0" err="1"/>
              <a:t>νωτιαία</a:t>
            </a:r>
            <a:r>
              <a:rPr lang="el-GR" altLang="el-GR" sz="1600" dirty="0"/>
              <a:t> επιφάνεια - λευκή ή ασημένια κοιλιακή</a:t>
            </a: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910960" y="490022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19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8049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 dirty="0" smtClean="0"/>
              <a:t>Ψάρια της </a:t>
            </a:r>
            <a:r>
              <a:rPr lang="el-GR" altLang="el-GR" sz="4000" dirty="0" err="1" smtClean="0"/>
              <a:t>Επιπελαγικής</a:t>
            </a:r>
            <a:r>
              <a:rPr lang="el-GR" altLang="el-GR" sz="4000" dirty="0" smtClean="0"/>
              <a:t> Ζώνης 3/3</a:t>
            </a:r>
          </a:p>
        </p:txBody>
      </p:sp>
      <p:sp>
        <p:nvSpPr>
          <p:cNvPr id="4" name="Ορθογώνιο 3"/>
          <p:cNvSpPr/>
          <p:nvPr/>
        </p:nvSpPr>
        <p:spPr>
          <a:xfrm>
            <a:off x="1116475" y="5833227"/>
            <a:ext cx="7054655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GB" altLang="el-GR" sz="1600" dirty="0" err="1"/>
              <a:t>Το</a:t>
            </a:r>
            <a:r>
              <a:rPr lang="en-GB" altLang="el-GR" sz="1600" dirty="0"/>
              <a:t> </a:t>
            </a:r>
            <a:r>
              <a:rPr lang="en-GB" altLang="el-GR" sz="1600" dirty="0" err="1"/>
              <a:t>σχήμ</a:t>
            </a:r>
            <a:r>
              <a:rPr lang="en-GB" altLang="el-GR" sz="1600" dirty="0"/>
              <a:t>α του σώματός τους είναι υδροδυναμικό </a:t>
            </a:r>
            <a:r>
              <a:rPr lang="en-GB" altLang="el-GR" sz="1600" dirty="0" smtClean="0"/>
              <a:t>και </a:t>
            </a:r>
            <a:r>
              <a:rPr lang="en-GB" altLang="el-GR" sz="1600" dirty="0"/>
              <a:t>είναι ταχύτατοι κολυμβητές. </a:t>
            </a: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6056" y="1352935"/>
            <a:ext cx="6735495" cy="4351338"/>
          </a:xfrm>
        </p:spPr>
      </p:pic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22797" y="537790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20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19998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b="1" dirty="0" err="1" smtClean="0"/>
              <a:t>Μεσοπελαγική</a:t>
            </a:r>
            <a:r>
              <a:rPr lang="el-GR" altLang="el-GR" b="1" dirty="0" smtClean="0"/>
              <a:t> Ζώνη</a:t>
            </a:r>
            <a:r>
              <a:rPr lang="en-US" altLang="el-GR" dirty="0" smtClean="0"/>
              <a:t> </a:t>
            </a:r>
            <a:endParaRPr lang="en-GB" altLang="el-GR" dirty="0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567717"/>
            <a:ext cx="7886700" cy="435133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GB" altLang="el-GR" sz="2200" dirty="0" smtClean="0"/>
              <a:t>Η </a:t>
            </a:r>
            <a:r>
              <a:rPr lang="en-GB" altLang="el-GR" sz="2200" dirty="0" err="1" smtClean="0"/>
              <a:t>Μεσο</a:t>
            </a:r>
            <a:r>
              <a:rPr lang="en-GB" altLang="el-GR" sz="2200" dirty="0" smtClean="0"/>
              <a:t>πελαγική Ζώνη αρχίζει από τα 200 μέτρα βάθος και φτάνει έως τα 1000 μέτρα. </a:t>
            </a:r>
            <a:endParaRPr lang="el-GR" altLang="el-GR" sz="2200" dirty="0" smtClean="0"/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endParaRPr lang="en-US" altLang="el-GR" sz="2200" dirty="0" smtClean="0"/>
          </a:p>
          <a:p>
            <a:pPr eaLnBrk="1" hangingPunct="1">
              <a:lnSpc>
                <a:spcPct val="90000"/>
              </a:lnSpc>
              <a:spcBef>
                <a:spcPct val="25000"/>
              </a:spcBef>
              <a:buFont typeface="Wingdings" panose="05000000000000000000" pitchFamily="2" charset="2"/>
              <a:buNone/>
            </a:pPr>
            <a:r>
              <a:rPr lang="en-US" altLang="el-GR" sz="2200" dirty="0" smtClean="0"/>
              <a:t>	</a:t>
            </a:r>
            <a:r>
              <a:rPr lang="en-GB" altLang="el-GR" sz="2200" dirty="0" err="1" smtClean="0"/>
              <a:t>Οι</a:t>
            </a:r>
            <a:r>
              <a:rPr lang="en-GB" altLang="el-GR" sz="2200" dirty="0" smtClean="0"/>
              <a:t> </a:t>
            </a:r>
            <a:r>
              <a:rPr lang="en-GB" altLang="el-GR" sz="2200" dirty="0" err="1" smtClean="0"/>
              <a:t>συνθήκες</a:t>
            </a:r>
            <a:r>
              <a:rPr lang="en-GB" altLang="el-GR" sz="2200" dirty="0" smtClean="0"/>
              <a:t> π</a:t>
            </a:r>
            <a:r>
              <a:rPr lang="en-GB" altLang="el-GR" sz="2200" dirty="0" err="1" smtClean="0"/>
              <a:t>ου</a:t>
            </a:r>
            <a:r>
              <a:rPr lang="en-GB" altLang="el-GR" sz="2200" dirty="0" smtClean="0"/>
              <a:t> επ</a:t>
            </a:r>
            <a:r>
              <a:rPr lang="en-GB" altLang="el-GR" sz="2200" dirty="0" err="1" smtClean="0"/>
              <a:t>ικρ</a:t>
            </a:r>
            <a:r>
              <a:rPr lang="en-GB" altLang="el-GR" sz="2200" dirty="0" smtClean="0"/>
              <a:t>ατούν είναι:</a:t>
            </a:r>
          </a:p>
          <a:p>
            <a:pPr eaLnBrk="1" hangingPunct="1">
              <a:lnSpc>
                <a:spcPct val="90000"/>
              </a:lnSpc>
              <a:spcBef>
                <a:spcPct val="25000"/>
              </a:spcBef>
            </a:pPr>
            <a:r>
              <a:rPr lang="en-GB" altLang="el-GR" sz="2200" dirty="0" err="1" smtClean="0"/>
              <a:t>Μειωμένη</a:t>
            </a:r>
            <a:r>
              <a:rPr lang="en-GB" altLang="el-GR" sz="2200" dirty="0" smtClean="0"/>
              <a:t> </a:t>
            </a:r>
            <a:r>
              <a:rPr lang="en-GB" altLang="el-GR" sz="2200" dirty="0" err="1" smtClean="0"/>
              <a:t>διείσδυση</a:t>
            </a:r>
            <a:r>
              <a:rPr lang="en-GB" altLang="el-GR" sz="2200" dirty="0" smtClean="0"/>
              <a:t> </a:t>
            </a:r>
            <a:r>
              <a:rPr lang="en-GB" altLang="el-GR" sz="2200" dirty="0" err="1" smtClean="0"/>
              <a:t>φωτός</a:t>
            </a:r>
            <a:r>
              <a:rPr lang="en-GB" altLang="el-GR" sz="2200" dirty="0" smtClean="0"/>
              <a:t>, </a:t>
            </a:r>
            <a:endParaRPr lang="el-GR" altLang="el-GR" sz="2200" dirty="0" smtClean="0"/>
          </a:p>
          <a:p>
            <a:pPr eaLnBrk="1" hangingPunct="1">
              <a:lnSpc>
                <a:spcPct val="90000"/>
              </a:lnSpc>
              <a:spcBef>
                <a:spcPct val="25000"/>
              </a:spcBef>
            </a:pPr>
            <a:r>
              <a:rPr lang="en-GB" altLang="el-GR" sz="2200" dirty="0" smtClean="0"/>
              <a:t>επ</a:t>
            </a:r>
            <a:r>
              <a:rPr lang="en-GB" altLang="el-GR" sz="2200" dirty="0" err="1" smtClean="0"/>
              <a:t>ικρ</a:t>
            </a:r>
            <a:r>
              <a:rPr lang="en-GB" altLang="el-GR" sz="2200" dirty="0" smtClean="0"/>
              <a:t>ατεί το μπλέ-πράσινο φως</a:t>
            </a:r>
            <a:r>
              <a:rPr lang="el-GR" altLang="el-GR" sz="2200" dirty="0" smtClean="0"/>
              <a:t>,</a:t>
            </a:r>
            <a:endParaRPr lang="en-GB" altLang="el-GR" sz="2200" dirty="0" smtClean="0"/>
          </a:p>
          <a:p>
            <a:pPr eaLnBrk="1" hangingPunct="1">
              <a:lnSpc>
                <a:spcPct val="90000"/>
              </a:lnSpc>
              <a:spcBef>
                <a:spcPct val="25000"/>
              </a:spcBef>
            </a:pPr>
            <a:r>
              <a:rPr lang="en-GB" altLang="el-GR" sz="2200" dirty="0" err="1" smtClean="0"/>
              <a:t>Αρκετά</a:t>
            </a:r>
            <a:r>
              <a:rPr lang="en-GB" altLang="el-GR" sz="2200" dirty="0" smtClean="0"/>
              <a:t> </a:t>
            </a:r>
            <a:r>
              <a:rPr lang="en-GB" altLang="el-GR" sz="2200" dirty="0" err="1" smtClean="0"/>
              <a:t>υψηλή</a:t>
            </a:r>
            <a:r>
              <a:rPr lang="en-GB" altLang="el-GR" sz="2200" dirty="0" smtClean="0"/>
              <a:t> β</a:t>
            </a:r>
            <a:r>
              <a:rPr lang="en-GB" altLang="el-GR" sz="2200" dirty="0" err="1" smtClean="0"/>
              <a:t>ιομάζ</a:t>
            </a:r>
            <a:r>
              <a:rPr lang="en-GB" altLang="el-GR" sz="2200" dirty="0" smtClean="0"/>
              <a:t>α</a:t>
            </a:r>
            <a:r>
              <a:rPr lang="el-GR" altLang="el-GR" sz="2200" dirty="0" smtClean="0"/>
              <a:t>,</a:t>
            </a:r>
            <a:endParaRPr lang="en-GB" altLang="el-GR" sz="2200" dirty="0" smtClean="0"/>
          </a:p>
          <a:p>
            <a:pPr eaLnBrk="1" hangingPunct="1">
              <a:lnSpc>
                <a:spcPct val="90000"/>
              </a:lnSpc>
              <a:spcBef>
                <a:spcPct val="25000"/>
              </a:spcBef>
            </a:pPr>
            <a:r>
              <a:rPr lang="en-GB" altLang="el-GR" sz="2200" dirty="0" smtClean="0"/>
              <a:t>Χα</a:t>
            </a:r>
            <a:r>
              <a:rPr lang="en-GB" altLang="el-GR" sz="2200" dirty="0" err="1" smtClean="0"/>
              <a:t>μηλή</a:t>
            </a:r>
            <a:r>
              <a:rPr lang="en-GB" altLang="el-GR" sz="2200" dirty="0" smtClean="0"/>
              <a:t> </a:t>
            </a:r>
            <a:r>
              <a:rPr lang="en-GB" altLang="el-GR" sz="2200" dirty="0" err="1" smtClean="0"/>
              <a:t>θερμοκρ</a:t>
            </a:r>
            <a:r>
              <a:rPr lang="en-GB" altLang="el-GR" sz="2200" dirty="0" smtClean="0"/>
              <a:t>ασία χωρίς μεγάλες διακυμάνσεις.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GB" altLang="el-GR" sz="2200" b="1" dirty="0" smtClean="0"/>
              <a:t>Τα </a:t>
            </a:r>
            <a:r>
              <a:rPr lang="en-GB" altLang="el-GR" sz="2200" b="1" dirty="0" err="1" smtClean="0"/>
              <a:t>γνωστά</a:t>
            </a:r>
            <a:r>
              <a:rPr lang="en-GB" altLang="el-GR" sz="2200" b="1" dirty="0" smtClean="0"/>
              <a:t> </a:t>
            </a:r>
            <a:r>
              <a:rPr lang="en-GB" altLang="el-GR" sz="2200" b="1" dirty="0" err="1" smtClean="0"/>
              <a:t>είδη</a:t>
            </a:r>
            <a:r>
              <a:rPr lang="en-GB" altLang="el-GR" sz="2200" b="1" dirty="0" smtClean="0"/>
              <a:t> </a:t>
            </a:r>
            <a:r>
              <a:rPr lang="en-GB" altLang="el-GR" sz="2200" b="1" dirty="0" err="1" smtClean="0"/>
              <a:t>των</a:t>
            </a:r>
            <a:r>
              <a:rPr lang="en-GB" altLang="el-GR" sz="2200" b="1" dirty="0" smtClean="0"/>
              <a:t> ψα</a:t>
            </a:r>
            <a:r>
              <a:rPr lang="en-GB" altLang="el-GR" sz="2200" b="1" dirty="0" err="1" smtClean="0"/>
              <a:t>ριών</a:t>
            </a:r>
            <a:r>
              <a:rPr lang="en-GB" altLang="el-GR" sz="2200" b="1" dirty="0" smtClean="0"/>
              <a:t> π</a:t>
            </a:r>
            <a:r>
              <a:rPr lang="en-GB" altLang="el-GR" sz="2200" b="1" dirty="0" err="1" smtClean="0"/>
              <a:t>ου</a:t>
            </a:r>
            <a:r>
              <a:rPr lang="en-GB" altLang="el-GR" sz="2200" b="1" dirty="0" smtClean="0"/>
              <a:t> </a:t>
            </a:r>
            <a:r>
              <a:rPr lang="en-GB" altLang="el-GR" sz="2200" b="1" dirty="0" err="1" smtClean="0"/>
              <a:t>ζουν</a:t>
            </a:r>
            <a:r>
              <a:rPr lang="en-GB" altLang="el-GR" sz="2200" b="1" dirty="0" smtClean="0"/>
              <a:t> </a:t>
            </a:r>
            <a:r>
              <a:rPr lang="en-GB" altLang="el-GR" sz="2200" b="1" dirty="0" err="1" smtClean="0"/>
              <a:t>σε</a:t>
            </a:r>
            <a:r>
              <a:rPr lang="en-GB" altLang="el-GR" sz="2200" b="1" dirty="0" smtClean="0"/>
              <a:t> α</a:t>
            </a:r>
            <a:r>
              <a:rPr lang="en-GB" altLang="el-GR" sz="2200" b="1" dirty="0" err="1" smtClean="0"/>
              <a:t>υτή</a:t>
            </a:r>
            <a:r>
              <a:rPr lang="en-GB" altLang="el-GR" sz="2200" b="1" dirty="0" smtClean="0"/>
              <a:t> </a:t>
            </a:r>
            <a:r>
              <a:rPr lang="en-GB" altLang="el-GR" sz="2200" b="1" dirty="0" err="1" smtClean="0"/>
              <a:t>τη</a:t>
            </a:r>
            <a:r>
              <a:rPr lang="en-GB" altLang="el-GR" sz="2200" b="1" dirty="0" smtClean="0"/>
              <a:t> </a:t>
            </a:r>
            <a:r>
              <a:rPr lang="en-GB" altLang="el-GR" sz="2200" b="1" dirty="0" err="1" smtClean="0"/>
              <a:t>ζώνη</a:t>
            </a:r>
            <a:r>
              <a:rPr lang="en-GB" altLang="el-GR" sz="2200" b="1" dirty="0" smtClean="0"/>
              <a:t> α</a:t>
            </a:r>
            <a:r>
              <a:rPr lang="en-GB" altLang="el-GR" sz="2200" b="1" dirty="0" err="1" smtClean="0"/>
              <a:t>νέρχοντ</a:t>
            </a:r>
            <a:r>
              <a:rPr lang="en-GB" altLang="el-GR" sz="2200" b="1" dirty="0" smtClean="0"/>
              <a:t>αι σε 850. </a:t>
            </a:r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Μεσοπελαγικά</a:t>
            </a:r>
            <a:r>
              <a:rPr lang="el-GR" dirty="0" smtClean="0"/>
              <a:t> Ψάρια</a:t>
            </a:r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2872" y="1428809"/>
            <a:ext cx="6238255" cy="4678691"/>
          </a:xfrm>
        </p:spPr>
      </p:pic>
      <p:sp>
        <p:nvSpPr>
          <p:cNvPr id="6" name="TextBox 5"/>
          <p:cNvSpPr txBox="1"/>
          <p:nvPr/>
        </p:nvSpPr>
        <p:spPr>
          <a:xfrm>
            <a:off x="7622797" y="580096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21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xmlns="" val="24180799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Χαρακτηριστικά </a:t>
            </a:r>
            <a:br>
              <a:rPr lang="el-GR" sz="4000" dirty="0" smtClean="0"/>
            </a:br>
            <a:r>
              <a:rPr lang="el-GR" sz="4000" dirty="0" smtClean="0"/>
              <a:t>Μεσοπελαγικών ψαριών</a:t>
            </a:r>
            <a:endParaRPr lang="el-GR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lvl="1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None/>
              <a:defRPr/>
            </a:pPr>
            <a:r>
              <a:rPr lang="el-GR" sz="2200" b="1" dirty="0"/>
              <a:t>Διαβιούν σε περιβάλλον με περιορισμένο φως και ανεπάρκεια </a:t>
            </a:r>
            <a:r>
              <a:rPr lang="el-GR" sz="2200" b="1" dirty="0" smtClean="0"/>
              <a:t>τροφής. </a:t>
            </a:r>
            <a:endParaRPr lang="el-GR" sz="2200" b="1" dirty="0"/>
          </a:p>
          <a:p>
            <a:pPr marL="742950" lvl="1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None/>
              <a:defRPr/>
            </a:pPr>
            <a:endParaRPr lang="el-GR" sz="2200" dirty="0"/>
          </a:p>
          <a:p>
            <a:pPr lvl="1">
              <a:spcBef>
                <a:spcPct val="20000"/>
              </a:spcBef>
              <a:buClr>
                <a:schemeClr val="tx1"/>
              </a:buClr>
              <a:buSzPct val="55000"/>
              <a:defRPr/>
            </a:pPr>
            <a:r>
              <a:rPr lang="el-GR" sz="2200" dirty="0"/>
              <a:t>Μικρό μέγεθος, περιορισμένη </a:t>
            </a:r>
            <a:r>
              <a:rPr lang="el-GR" sz="2200" dirty="0" smtClean="0"/>
              <a:t>αύξηση.  </a:t>
            </a:r>
            <a:endParaRPr lang="el-GR" sz="2200" dirty="0"/>
          </a:p>
          <a:p>
            <a:pPr lvl="1">
              <a:spcBef>
                <a:spcPct val="20000"/>
              </a:spcBef>
              <a:buClr>
                <a:schemeClr val="tx1"/>
              </a:buClr>
              <a:buSzPct val="55000"/>
              <a:defRPr/>
            </a:pPr>
            <a:r>
              <a:rPr lang="el-GR" sz="2200" dirty="0"/>
              <a:t>Μεγάλα </a:t>
            </a:r>
            <a:r>
              <a:rPr lang="el-GR" sz="2200" dirty="0" smtClean="0"/>
              <a:t>στόματα. </a:t>
            </a:r>
            <a:endParaRPr lang="el-GR" sz="2200" dirty="0"/>
          </a:p>
          <a:p>
            <a:pPr lvl="1">
              <a:spcBef>
                <a:spcPct val="20000"/>
              </a:spcBef>
              <a:buClr>
                <a:schemeClr val="tx1"/>
              </a:buClr>
              <a:buSzPct val="55000"/>
              <a:defRPr/>
            </a:pPr>
            <a:r>
              <a:rPr lang="el-GR" sz="2200" dirty="0"/>
              <a:t>Αρθρωτές και εκτατές σιαγόνες, μυτερά </a:t>
            </a:r>
            <a:r>
              <a:rPr lang="el-GR" sz="2200" dirty="0" smtClean="0"/>
              <a:t>δόντια.  </a:t>
            </a:r>
            <a:endParaRPr lang="el-GR" sz="2200" dirty="0"/>
          </a:p>
          <a:p>
            <a:pPr lvl="1">
              <a:spcBef>
                <a:spcPct val="20000"/>
              </a:spcBef>
              <a:buClr>
                <a:schemeClr val="tx1"/>
              </a:buClr>
              <a:buSzPct val="55000"/>
              <a:defRPr/>
            </a:pPr>
            <a:r>
              <a:rPr lang="el-GR" sz="2200" dirty="0" err="1"/>
              <a:t>Κρυπτισμός</a:t>
            </a:r>
            <a:r>
              <a:rPr lang="el-GR" sz="2200" dirty="0"/>
              <a:t>: </a:t>
            </a:r>
            <a:r>
              <a:rPr lang="el-GR" sz="2200" dirty="0" err="1"/>
              <a:t>αντισκίαση</a:t>
            </a:r>
            <a:r>
              <a:rPr lang="el-GR" sz="2200" dirty="0"/>
              <a:t>, </a:t>
            </a:r>
            <a:r>
              <a:rPr lang="el-GR" sz="2200" dirty="0" smtClean="0"/>
              <a:t>διαφάνεια. </a:t>
            </a:r>
            <a:endParaRPr lang="el-GR" sz="2200" dirty="0"/>
          </a:p>
          <a:p>
            <a:pPr lvl="1">
              <a:spcBef>
                <a:spcPct val="20000"/>
              </a:spcBef>
              <a:buClr>
                <a:schemeClr val="tx1"/>
              </a:buClr>
              <a:buSzPct val="55000"/>
              <a:defRPr/>
            </a:pPr>
            <a:r>
              <a:rPr lang="el-GR" sz="2200" dirty="0"/>
              <a:t>Χρώμα σώματος: διαφανές, αργυρό, </a:t>
            </a:r>
            <a:r>
              <a:rPr lang="el-GR" sz="2200" dirty="0" smtClean="0"/>
              <a:t>μαύρο.</a:t>
            </a:r>
            <a:endParaRPr lang="el-GR" sz="2200" dirty="0"/>
          </a:p>
          <a:p>
            <a:pPr lvl="1">
              <a:spcBef>
                <a:spcPct val="20000"/>
              </a:spcBef>
              <a:buClr>
                <a:schemeClr val="tx1"/>
              </a:buClr>
              <a:buSzPct val="55000"/>
              <a:defRPr/>
            </a:pPr>
            <a:r>
              <a:rPr lang="el-GR" sz="2200" dirty="0"/>
              <a:t>Πλευρικά πεπλατυσμένο σώμα για μείωση του </a:t>
            </a:r>
            <a:r>
              <a:rPr lang="el-GR" sz="2200" dirty="0" smtClean="0"/>
              <a:t>περιγράμματος.</a:t>
            </a:r>
            <a:endParaRPr lang="el-GR" sz="2200" dirty="0"/>
          </a:p>
          <a:p>
            <a:pPr lvl="1">
              <a:spcBef>
                <a:spcPct val="20000"/>
              </a:spcBef>
              <a:buClr>
                <a:schemeClr val="hlink"/>
              </a:buClr>
              <a:buSzPct val="55000"/>
              <a:defRPr/>
            </a:pPr>
            <a:endParaRPr lang="el-GR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sz="4000" dirty="0" smtClean="0"/>
              <a:t>Προσαρμογές </a:t>
            </a:r>
            <a:r>
              <a:rPr lang="el-GR" altLang="el-GR" sz="4000" dirty="0" err="1" smtClean="0"/>
              <a:t>μεσοπελαγικών</a:t>
            </a:r>
            <a:r>
              <a:rPr lang="el-GR" altLang="el-GR" sz="4000" dirty="0" smtClean="0"/>
              <a:t> ψαριών</a:t>
            </a:r>
            <a:endParaRPr lang="en-GB" altLang="el-GR" sz="4000" dirty="0" smtClean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346" b="17501"/>
          <a:stretch/>
        </p:blipFill>
        <p:spPr>
          <a:xfrm>
            <a:off x="838053" y="2003249"/>
            <a:ext cx="2901203" cy="2404549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347"/>
          <a:stretch/>
        </p:blipFill>
        <p:spPr>
          <a:xfrm>
            <a:off x="4416673" y="2547776"/>
            <a:ext cx="3886200" cy="2350760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1639565" y="4836080"/>
            <a:ext cx="2438400" cy="5847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el-GR" altLang="el-GR" sz="1600" dirty="0">
                <a:latin typeface="+mn-lt"/>
              </a:rPr>
              <a:t>Οχιά </a:t>
            </a:r>
          </a:p>
          <a:p>
            <a:pPr algn="ctr" eaLnBrk="1" hangingPunct="1"/>
            <a:r>
              <a:rPr lang="en-US" altLang="el-GR" sz="1600" dirty="0" err="1">
                <a:latin typeface="+mn-lt"/>
              </a:rPr>
              <a:t>Chauliodus</a:t>
            </a:r>
            <a:endParaRPr lang="en-US" altLang="el-GR" sz="1600" dirty="0">
              <a:latin typeface="+mn-lt"/>
            </a:endParaRP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5228493" y="5051940"/>
            <a:ext cx="2438400" cy="5847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el-GR" altLang="el-GR" sz="1600" dirty="0" err="1">
                <a:latin typeface="+mn-lt"/>
              </a:rPr>
              <a:t>Μαλακοποντικόψαρο</a:t>
            </a:r>
            <a:r>
              <a:rPr lang="el-GR" altLang="el-GR" sz="1600" dirty="0">
                <a:latin typeface="+mn-lt"/>
              </a:rPr>
              <a:t> </a:t>
            </a:r>
            <a:r>
              <a:rPr lang="en-US" altLang="el-GR" sz="1600" dirty="0" err="1">
                <a:latin typeface="+mn-lt"/>
              </a:rPr>
              <a:t>Malacosteus</a:t>
            </a:r>
            <a:endParaRPr lang="en-US" altLang="el-GR" sz="16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65324" y="410680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22</a:t>
            </a:r>
            <a:endParaRPr lang="el-GR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622797" y="413079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r>
              <a:rPr lang="el-GR" sz="1200" dirty="0" smtClean="0"/>
              <a:t>3</a:t>
            </a:r>
            <a:endParaRPr lang="el-GR" sz="12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sz="4000" dirty="0" smtClean="0"/>
              <a:t>Κατακόρυφες μεταναστεύσεις 1/3</a:t>
            </a:r>
          </a:p>
        </p:txBody>
      </p:sp>
      <p:sp>
        <p:nvSpPr>
          <p:cNvPr id="204803" name="Rectangle 3"/>
          <p:cNvSpPr>
            <a:spLocks noChangeArrowheads="1"/>
          </p:cNvSpPr>
          <p:nvPr/>
        </p:nvSpPr>
        <p:spPr bwMode="auto">
          <a:xfrm>
            <a:off x="726831" y="1690689"/>
            <a:ext cx="82296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5750" indent="-285750"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l-GR" sz="2200" b="1" dirty="0" smtClean="0"/>
              <a:t>Ανεπάρκεια </a:t>
            </a:r>
            <a:r>
              <a:rPr lang="el-GR" sz="2200" b="1" dirty="0"/>
              <a:t>τροφής</a:t>
            </a:r>
          </a:p>
          <a:p>
            <a:pPr marL="285750" indent="-285750"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l-GR" sz="2200" b="1" dirty="0"/>
              <a:t>Προστασία από τους θηρευτές</a:t>
            </a:r>
          </a:p>
          <a:p>
            <a:pPr>
              <a:spcBef>
                <a:spcPct val="50000"/>
              </a:spcBef>
              <a:defRPr/>
            </a:pPr>
            <a:r>
              <a:rPr lang="el-GR" sz="2200" dirty="0"/>
              <a:t>Τ</a:t>
            </a:r>
            <a:r>
              <a:rPr lang="en-GB" sz="2200" dirty="0"/>
              <a:t>η </a:t>
            </a:r>
            <a:r>
              <a:rPr lang="en-GB" sz="2200" dirty="0" err="1"/>
              <a:t>νύχτ</a:t>
            </a:r>
            <a:r>
              <a:rPr lang="en-GB" sz="2200" dirty="0"/>
              <a:t>α </a:t>
            </a:r>
            <a:r>
              <a:rPr lang="el-GR" sz="2200" dirty="0"/>
              <a:t>κ</a:t>
            </a:r>
            <a:r>
              <a:rPr lang="en-GB" sz="2200" dirty="0" err="1"/>
              <a:t>ολυμ</a:t>
            </a:r>
            <a:r>
              <a:rPr lang="en-GB" sz="2200" dirty="0"/>
              <a:t>πούν προς τα επάνω για να τραφούν στα πλούσια επιφανειακά στρώματα</a:t>
            </a:r>
            <a:endParaRPr lang="el-GR" sz="2200" dirty="0"/>
          </a:p>
          <a:p>
            <a:pPr>
              <a:spcBef>
                <a:spcPct val="50000"/>
              </a:spcBef>
              <a:defRPr/>
            </a:pPr>
            <a:r>
              <a:rPr lang="el-GR" sz="2200" dirty="0"/>
              <a:t>Την</a:t>
            </a:r>
            <a:r>
              <a:rPr lang="en-GB" sz="2200" dirty="0"/>
              <a:t> </a:t>
            </a:r>
            <a:r>
              <a:rPr lang="el-GR" sz="2200" dirty="0"/>
              <a:t>η</a:t>
            </a:r>
            <a:r>
              <a:rPr lang="en-GB" sz="2200" dirty="0" err="1"/>
              <a:t>μέρ</a:t>
            </a:r>
            <a:r>
              <a:rPr lang="en-GB" sz="2200" dirty="0"/>
              <a:t>α καταδύονται σε μεγάλα βάθη, όπου εξαιτίας του χαμηλού φωτισμού, αποφεύγουν τους θηρευτές. </a:t>
            </a:r>
            <a:endParaRPr lang="el-GR" sz="2200" dirty="0"/>
          </a:p>
          <a:p>
            <a:pPr>
              <a:spcBef>
                <a:spcPct val="50000"/>
              </a:spcBef>
              <a:defRPr/>
            </a:pPr>
            <a:endParaRPr lang="el-GR" sz="2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  <a:defRPr/>
            </a:pPr>
            <a:r>
              <a:rPr lang="en-GB" sz="2200" b="1" dirty="0" err="1"/>
              <a:t>Σημ</a:t>
            </a:r>
            <a:r>
              <a:rPr lang="en-GB" sz="2200" b="1" dirty="0"/>
              <a:t>αντικ</a:t>
            </a:r>
            <a:r>
              <a:rPr lang="el-GR" sz="2200" b="1" dirty="0" err="1"/>
              <a:t>ές</a:t>
            </a:r>
            <a:r>
              <a:rPr lang="en-GB" sz="2200" b="1" dirty="0"/>
              <a:t> </a:t>
            </a:r>
            <a:r>
              <a:rPr lang="en-GB" sz="2200" b="1" dirty="0" err="1"/>
              <a:t>γι</a:t>
            </a:r>
            <a:r>
              <a:rPr lang="en-GB" sz="2200" b="1" dirty="0"/>
              <a:t>α τη μεταφορά τροφής στα βαθιά νερά.</a:t>
            </a:r>
            <a:endParaRPr lang="el-GR" sz="2200" b="1" dirty="0"/>
          </a:p>
          <a:p>
            <a:pPr>
              <a:spcBef>
                <a:spcPct val="50000"/>
              </a:spcBef>
              <a:defRPr/>
            </a:pPr>
            <a:endParaRPr lang="en-GB" sz="2200" dirty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sz="4000" dirty="0" smtClean="0"/>
              <a:t>Κατακόρυφες μεταναστεύσεις 2/3</a:t>
            </a:r>
          </a:p>
        </p:txBody>
      </p:sp>
      <p:sp>
        <p:nvSpPr>
          <p:cNvPr id="2" name="Θέση περιεχομένου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ct val="50000"/>
              </a:spcBef>
              <a:buNone/>
              <a:defRPr/>
            </a:pPr>
            <a:r>
              <a:rPr lang="en-GB" sz="2200" b="1" dirty="0" err="1"/>
              <a:t>Μετ</a:t>
            </a:r>
            <a:r>
              <a:rPr lang="en-GB" sz="2200" b="1" dirty="0"/>
              <a:t>αναστευτικ</a:t>
            </a:r>
            <a:r>
              <a:rPr lang="el-GR" sz="2200" b="1" dirty="0"/>
              <a:t>ά ψάρια</a:t>
            </a:r>
            <a:endParaRPr lang="en-GB" sz="2200" b="1" dirty="0"/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sz="2200" dirty="0"/>
              <a:t>Κα</a:t>
            </a:r>
            <a:r>
              <a:rPr lang="en-GB" sz="2200" dirty="0" err="1"/>
              <a:t>λά</a:t>
            </a:r>
            <a:r>
              <a:rPr lang="en-GB" sz="2200" dirty="0"/>
              <a:t> αναπ</a:t>
            </a:r>
            <a:r>
              <a:rPr lang="en-GB" sz="2200" dirty="0" err="1"/>
              <a:t>τυγμένοι</a:t>
            </a:r>
            <a:r>
              <a:rPr lang="en-GB" sz="2200" dirty="0"/>
              <a:t> </a:t>
            </a:r>
            <a:r>
              <a:rPr lang="en-GB" sz="2200" dirty="0" err="1"/>
              <a:t>μύες</a:t>
            </a:r>
            <a:r>
              <a:rPr lang="en-GB" sz="2200" dirty="0"/>
              <a:t> και </a:t>
            </a:r>
            <a:r>
              <a:rPr lang="en-GB" sz="2200" dirty="0" err="1" smtClean="0"/>
              <a:t>οστά</a:t>
            </a:r>
            <a:r>
              <a:rPr lang="el-GR" sz="2200" dirty="0" smtClean="0"/>
              <a:t>.</a:t>
            </a:r>
            <a:endParaRPr lang="en-GB" sz="2200" dirty="0"/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sz="2200" dirty="0" err="1"/>
              <a:t>Δι</a:t>
            </a:r>
            <a:r>
              <a:rPr lang="en-GB" sz="2200" dirty="0"/>
              <a:t>ατήρηση νηκτικής </a:t>
            </a:r>
            <a:r>
              <a:rPr lang="en-GB" sz="2200" dirty="0" smtClean="0"/>
              <a:t>κύστης</a:t>
            </a:r>
            <a:r>
              <a:rPr lang="el-GR" sz="2200" dirty="0" smtClean="0"/>
              <a:t>.</a:t>
            </a:r>
            <a:endParaRPr lang="en-GB" sz="2200" dirty="0"/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sz="2200" dirty="0" err="1"/>
              <a:t>Ανοχή</a:t>
            </a:r>
            <a:r>
              <a:rPr lang="en-GB" sz="2200" dirty="0"/>
              <a:t> </a:t>
            </a:r>
            <a:r>
              <a:rPr lang="en-GB" sz="2200" dirty="0" err="1"/>
              <a:t>στις</a:t>
            </a:r>
            <a:r>
              <a:rPr lang="en-GB" sz="2200" dirty="0"/>
              <a:t> </a:t>
            </a:r>
            <a:r>
              <a:rPr lang="en-GB" sz="2200" dirty="0" err="1"/>
              <a:t>μετ</a:t>
            </a:r>
            <a:r>
              <a:rPr lang="en-GB" sz="2200" dirty="0"/>
              <a:t>αβολές πίεσης και </a:t>
            </a:r>
            <a:r>
              <a:rPr lang="en-GB" sz="2200" dirty="0" smtClean="0"/>
              <a:t>θερμοκρασίας</a:t>
            </a:r>
            <a:r>
              <a:rPr lang="el-GR" sz="2200" dirty="0" smtClean="0"/>
              <a:t>.</a:t>
            </a:r>
            <a:endParaRPr lang="el-GR" sz="2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ct val="50000"/>
              </a:spcBef>
              <a:buNone/>
              <a:defRPr/>
            </a:pPr>
            <a:r>
              <a:rPr lang="en-GB" sz="2200" b="1" dirty="0" err="1"/>
              <a:t>Μη</a:t>
            </a:r>
            <a:r>
              <a:rPr lang="en-GB" sz="2200" b="1" dirty="0"/>
              <a:t> </a:t>
            </a:r>
            <a:r>
              <a:rPr lang="en-GB" sz="2200" b="1" dirty="0" err="1"/>
              <a:t>μετ</a:t>
            </a:r>
            <a:r>
              <a:rPr lang="en-GB" sz="2200" b="1" dirty="0"/>
              <a:t>αναστευτικ</a:t>
            </a:r>
            <a:r>
              <a:rPr lang="el-GR" sz="2200" b="1" dirty="0"/>
              <a:t>ά ψάρια</a:t>
            </a:r>
            <a:endParaRPr lang="en-GB" sz="2200" b="1" dirty="0"/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sz="2200" dirty="0" err="1"/>
              <a:t>Πλ</a:t>
            </a:r>
            <a:r>
              <a:rPr lang="en-GB" sz="2200" dirty="0"/>
              <a:t>αδαρή, υδατώδης </a:t>
            </a:r>
            <a:r>
              <a:rPr lang="en-GB" sz="2200" dirty="0" smtClean="0"/>
              <a:t>σάρκα</a:t>
            </a:r>
            <a:r>
              <a:rPr lang="el-GR" sz="2200" dirty="0" smtClean="0"/>
              <a:t>.</a:t>
            </a:r>
            <a:endParaRPr lang="en-GB" sz="2200" dirty="0"/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sz="2200" dirty="0"/>
              <a:t>Απ</a:t>
            </a:r>
            <a:r>
              <a:rPr lang="en-GB" sz="2200" dirty="0" err="1"/>
              <a:t>ώλει</a:t>
            </a:r>
            <a:r>
              <a:rPr lang="en-GB" sz="2200" dirty="0"/>
              <a:t>α νηκτικής </a:t>
            </a:r>
            <a:r>
              <a:rPr lang="en-GB" sz="2200" dirty="0" smtClean="0"/>
              <a:t>κύστης</a:t>
            </a:r>
            <a:r>
              <a:rPr lang="el-GR" sz="2200" dirty="0" smtClean="0"/>
              <a:t>.</a:t>
            </a:r>
            <a:endParaRPr lang="en-GB" sz="2200" dirty="0"/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sz="2200" dirty="0" err="1"/>
              <a:t>Πιο</a:t>
            </a:r>
            <a:r>
              <a:rPr lang="en-GB" sz="2200" dirty="0"/>
              <a:t> </a:t>
            </a:r>
            <a:r>
              <a:rPr lang="en-GB" sz="2200" dirty="0" err="1"/>
              <a:t>ουδέτερη</a:t>
            </a:r>
            <a:r>
              <a:rPr lang="en-GB" sz="2200" dirty="0"/>
              <a:t> </a:t>
            </a:r>
            <a:r>
              <a:rPr lang="en-GB" sz="2200" dirty="0" smtClean="0"/>
              <a:t>π</a:t>
            </a:r>
            <a:r>
              <a:rPr lang="en-GB" sz="2200" dirty="0" err="1" smtClean="0"/>
              <a:t>λευστότητ</a:t>
            </a:r>
            <a:r>
              <a:rPr lang="en-GB" sz="2200" dirty="0" smtClean="0"/>
              <a:t>α</a:t>
            </a:r>
            <a:r>
              <a:rPr lang="el-GR" sz="2200" dirty="0" smtClean="0"/>
              <a:t>.</a:t>
            </a:r>
            <a:endParaRPr lang="en-GB" sz="2200" dirty="0"/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sz="2200" dirty="0"/>
              <a:t>Μαλα</a:t>
            </a:r>
            <a:r>
              <a:rPr lang="en-GB" sz="2200" dirty="0" err="1"/>
              <a:t>κά</a:t>
            </a:r>
            <a:r>
              <a:rPr lang="en-GB" sz="2200" dirty="0"/>
              <a:t>, α</a:t>
            </a:r>
            <a:r>
              <a:rPr lang="en-GB" sz="2200" dirty="0" err="1"/>
              <a:t>δύν</a:t>
            </a:r>
            <a:r>
              <a:rPr lang="en-GB" sz="2200" dirty="0"/>
              <a:t>ατα </a:t>
            </a:r>
            <a:r>
              <a:rPr lang="en-GB" sz="2200" dirty="0" smtClean="0"/>
              <a:t>οστά</a:t>
            </a:r>
            <a:r>
              <a:rPr lang="el-GR" sz="2200" dirty="0" smtClean="0"/>
              <a:t>.</a:t>
            </a:r>
            <a:endParaRPr lang="en-GB" sz="2200" dirty="0"/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sz="2200" dirty="0"/>
              <a:t>Απ</a:t>
            </a:r>
            <a:r>
              <a:rPr lang="en-GB" sz="2200" dirty="0" err="1"/>
              <a:t>ώλει</a:t>
            </a:r>
            <a:r>
              <a:rPr lang="en-GB" sz="2200" dirty="0"/>
              <a:t>α αμυντικών δομών (αγκάθια, λέπια</a:t>
            </a:r>
            <a:r>
              <a:rPr lang="en-GB" sz="2200" dirty="0" smtClean="0"/>
              <a:t>)</a:t>
            </a:r>
            <a:r>
              <a:rPr lang="el-GR" sz="2200" dirty="0" smtClean="0"/>
              <a:t>.</a:t>
            </a:r>
            <a:endParaRPr lang="en-GB" sz="2200" dirty="0"/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sz="2200" dirty="0" err="1"/>
              <a:t>Δεν</a:t>
            </a:r>
            <a:r>
              <a:rPr lang="en-GB" sz="2200" dirty="0"/>
              <a:t> </a:t>
            </a:r>
            <a:r>
              <a:rPr lang="en-GB" sz="2200" dirty="0" err="1"/>
              <a:t>έχουν</a:t>
            </a:r>
            <a:r>
              <a:rPr lang="en-GB" sz="2200" dirty="0"/>
              <a:t> </a:t>
            </a:r>
            <a:r>
              <a:rPr lang="en-GB" sz="2200" dirty="0" err="1"/>
              <a:t>υδροδυν</a:t>
            </a:r>
            <a:r>
              <a:rPr lang="en-GB" sz="2200" dirty="0"/>
              <a:t>αμικό </a:t>
            </a:r>
            <a:r>
              <a:rPr lang="en-GB" sz="2200" dirty="0" smtClean="0"/>
              <a:t>σχήμα</a:t>
            </a:r>
            <a:r>
              <a:rPr lang="el-GR" sz="2200" dirty="0" smtClean="0"/>
              <a:t>.</a:t>
            </a:r>
            <a:r>
              <a:rPr lang="en-GB" sz="2200" dirty="0" smtClean="0"/>
              <a:t> </a:t>
            </a:r>
            <a:endParaRPr lang="en-GB" sz="2200" dirty="0"/>
          </a:p>
          <a:p>
            <a:endParaRPr lang="el-GR" sz="22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02304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b="1" dirty="0" smtClean="0"/>
              <a:t>Οικολογική Ταξινόμηση 1/3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 eaLnBrk="1" hangingPunct="1">
              <a:lnSpc>
                <a:spcPct val="110000"/>
              </a:lnSpc>
              <a:spcBef>
                <a:spcPct val="50000"/>
              </a:spcBef>
            </a:pPr>
            <a:r>
              <a:rPr lang="el-GR" altLang="el-GR" sz="2000" dirty="0" smtClean="0"/>
              <a:t>Η οικολογική ταξινόμηση των ψαριών δεν συμπίπτει με την μορφολογική και φυλογενετική τους ταξινόμηση. </a:t>
            </a:r>
          </a:p>
          <a:p>
            <a:pPr algn="just" eaLnBrk="1" hangingPunct="1">
              <a:lnSpc>
                <a:spcPct val="110000"/>
              </a:lnSpc>
              <a:spcBef>
                <a:spcPct val="50000"/>
              </a:spcBef>
            </a:pPr>
            <a:r>
              <a:rPr lang="el-GR" altLang="el-GR" sz="2000" dirty="0" smtClean="0"/>
              <a:t>Κατά τη διάρκεια της εξελικτικής πορείας των ψαριών, είδη της ίδιας ταξινομικής ομάδας που εξαπλώθηκαν γεωγραφικά σε διαφορετικά περιβάλλοντα, </a:t>
            </a:r>
            <a:r>
              <a:rPr lang="el-GR" altLang="el-GR" sz="2000" b="1" dirty="0" smtClean="0"/>
              <a:t>διαφοροποιήθηκαν</a:t>
            </a:r>
            <a:r>
              <a:rPr lang="el-GR" altLang="el-GR" sz="2000" dirty="0" smtClean="0"/>
              <a:t> και ανέπτυξαν προσαρμοστικούς χαρακτήρες παρεμφερείς με εκείνους που έχουν άλλα είδη που ζουν στο ίδιο περιβάλλον.</a:t>
            </a:r>
          </a:p>
          <a:p>
            <a:pPr algn="just" eaLnBrk="1" hangingPunct="1">
              <a:lnSpc>
                <a:spcPct val="110000"/>
              </a:lnSpc>
              <a:spcBef>
                <a:spcPct val="50000"/>
              </a:spcBef>
            </a:pPr>
            <a:r>
              <a:rPr lang="el-GR" altLang="el-GR" sz="2000" dirty="0" smtClean="0"/>
              <a:t>Τα ψάρια απαντώνται σε όλη την υδάτινη μάζα στη γη:</a:t>
            </a:r>
          </a:p>
          <a:p>
            <a:pPr marL="457200" algn="just" eaLnBrk="1" hangingPunct="1">
              <a:lnSpc>
                <a:spcPct val="110000"/>
              </a:lnSpc>
              <a:spcBef>
                <a:spcPct val="50000"/>
              </a:spcBef>
            </a:pPr>
            <a:r>
              <a:rPr lang="el-GR" altLang="el-GR" sz="2000" dirty="0"/>
              <a:t>α</a:t>
            </a:r>
            <a:r>
              <a:rPr lang="el-GR" altLang="el-GR" sz="2000" dirty="0" smtClean="0"/>
              <a:t>πό τους πόλους έως τον Ισημερινό</a:t>
            </a:r>
          </a:p>
          <a:p>
            <a:pPr marL="457200" algn="just" eaLnBrk="1" hangingPunct="1">
              <a:lnSpc>
                <a:spcPct val="110000"/>
              </a:lnSpc>
              <a:spcBef>
                <a:spcPct val="50000"/>
              </a:spcBef>
            </a:pPr>
            <a:r>
              <a:rPr lang="el-GR" altLang="el-GR" sz="2000" dirty="0" smtClean="0"/>
              <a:t>και </a:t>
            </a:r>
            <a:r>
              <a:rPr lang="el-GR" altLang="el-GR" sz="2000" b="1" dirty="0" smtClean="0"/>
              <a:t>από 5 </a:t>
            </a:r>
            <a:r>
              <a:rPr lang="el-GR" altLang="el-GR" sz="2000" b="1" dirty="0" err="1" smtClean="0"/>
              <a:t>Km</a:t>
            </a:r>
            <a:r>
              <a:rPr lang="el-GR" altLang="el-GR" sz="2000" b="1" dirty="0" smtClean="0"/>
              <a:t> </a:t>
            </a:r>
            <a:r>
              <a:rPr lang="el-GR" altLang="el-GR" sz="2000" dirty="0" smtClean="0"/>
              <a:t>ύψος πάνω από την επιφάνεια της θάλασσας    	</a:t>
            </a:r>
            <a:r>
              <a:rPr lang="el-GR" altLang="el-GR" sz="2000" b="1" dirty="0" smtClean="0"/>
              <a:t>μέχρι 11 </a:t>
            </a:r>
            <a:r>
              <a:rPr lang="el-GR" altLang="el-GR" sz="2000" b="1" dirty="0" err="1" smtClean="0"/>
              <a:t>Km</a:t>
            </a:r>
            <a:r>
              <a:rPr lang="el-GR" altLang="el-GR" sz="2000" b="1" dirty="0" smtClean="0"/>
              <a:t> </a:t>
            </a:r>
            <a:r>
              <a:rPr lang="el-GR" altLang="el-GR" sz="2000" dirty="0" smtClean="0"/>
              <a:t>βάθος κάτω από αυτή</a:t>
            </a:r>
            <a:r>
              <a:rPr lang="el-GR" altLang="el-GR" sz="1800" dirty="0" smtClean="0"/>
              <a:t>.</a:t>
            </a:r>
          </a:p>
          <a:p>
            <a:pPr algn="just">
              <a:lnSpc>
                <a:spcPct val="110000"/>
              </a:lnSpc>
              <a:spcBef>
                <a:spcPct val="50000"/>
              </a:spcBef>
            </a:pPr>
            <a:endParaRPr lang="el-GR" altLang="el-GR" sz="2000" dirty="0" smtClean="0">
              <a:latin typeface="Comic Sans MS" panose="030F0702030302020204" pitchFamily="66" charset="0"/>
            </a:endParaRPr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sz="4000" dirty="0" smtClean="0"/>
              <a:t>Κατακόρυφες μεταναστεύσεις 3/3</a:t>
            </a:r>
          </a:p>
        </p:txBody>
      </p:sp>
      <p:sp>
        <p:nvSpPr>
          <p:cNvPr id="4" name="Ορθογώνιο 3"/>
          <p:cNvSpPr/>
          <p:nvPr/>
        </p:nvSpPr>
        <p:spPr>
          <a:xfrm>
            <a:off x="1043354" y="4862496"/>
            <a:ext cx="70572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sz="1600" dirty="0"/>
              <a:t>Διαφορές και ομοιότητες </a:t>
            </a:r>
          </a:p>
          <a:p>
            <a:pPr algn="ctr">
              <a:defRPr/>
            </a:pPr>
            <a:r>
              <a:rPr lang="el-GR" sz="1600" dirty="0"/>
              <a:t>ψαριών που κάνουν κατακόρυφες μεταναστεύσεις </a:t>
            </a:r>
          </a:p>
          <a:p>
            <a:pPr algn="ctr">
              <a:defRPr/>
            </a:pPr>
            <a:r>
              <a:rPr lang="el-GR" sz="1600" dirty="0"/>
              <a:t>και ψαριών που δεν κάνουν</a:t>
            </a:r>
            <a:endParaRPr lang="en-GB" sz="160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7281"/>
          <a:stretch/>
        </p:blipFill>
        <p:spPr>
          <a:xfrm>
            <a:off x="191930" y="1876511"/>
            <a:ext cx="8739691" cy="2800163"/>
          </a:xfrm>
        </p:spPr>
      </p:pic>
      <p:sp>
        <p:nvSpPr>
          <p:cNvPr id="8" name="TextBox 7"/>
          <p:cNvSpPr txBox="1"/>
          <p:nvPr/>
        </p:nvSpPr>
        <p:spPr>
          <a:xfrm>
            <a:off x="8515350" y="458549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r>
              <a:rPr lang="el-GR" sz="1200" dirty="0" smtClean="0"/>
              <a:t>4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xmlns="" val="15486821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b="1" dirty="0" err="1" smtClean="0"/>
              <a:t>Βαθυπελαγική</a:t>
            </a:r>
            <a:r>
              <a:rPr lang="el-GR" altLang="el-GR" b="1" dirty="0" smtClean="0"/>
              <a:t> Ζώνη</a:t>
            </a:r>
            <a:r>
              <a:rPr lang="en-US" altLang="el-GR" dirty="0" smtClean="0"/>
              <a:t> </a:t>
            </a:r>
            <a:endParaRPr lang="en-GB" altLang="el-GR" dirty="0" smtClean="0"/>
          </a:p>
        </p:txBody>
      </p:sp>
      <p:sp>
        <p:nvSpPr>
          <p:cNvPr id="207875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690689"/>
            <a:ext cx="7886700" cy="4351338"/>
          </a:xfrm>
        </p:spPr>
        <p:txBody>
          <a:bodyPr>
            <a:normAutofit fontScale="92500" lnSpcReduction="20000"/>
          </a:bodyPr>
          <a:lstStyle/>
          <a:p>
            <a:pPr algn="just" eaLnBrk="1" hangingPunct="1">
              <a:lnSpc>
                <a:spcPct val="110000"/>
              </a:lnSpc>
              <a:buClr>
                <a:srgbClr val="FF9933"/>
              </a:buClr>
              <a:buFont typeface="Wingdings" panose="05000000000000000000" pitchFamily="2" charset="2"/>
              <a:buNone/>
            </a:pPr>
            <a:r>
              <a:rPr lang="el-GR" altLang="el-GR" sz="2400" dirty="0" smtClean="0"/>
              <a:t>Το βάθος σε αυτή τη ζώνη είναι μεγαλύτερο των 1000 μ και φτάνει έως τα 2000 μ. </a:t>
            </a:r>
          </a:p>
          <a:p>
            <a:pPr algn="just" eaLnBrk="1" hangingPunct="1">
              <a:lnSpc>
                <a:spcPct val="110000"/>
              </a:lnSpc>
              <a:buClr>
                <a:srgbClr val="FF9933"/>
              </a:buClr>
              <a:buFont typeface="Wingdings" panose="05000000000000000000" pitchFamily="2" charset="2"/>
              <a:buNone/>
            </a:pPr>
            <a:endParaRPr lang="el-GR" altLang="el-GR" sz="2400" dirty="0" smtClean="0"/>
          </a:p>
          <a:p>
            <a:pPr algn="just" eaLnBrk="1" hangingPunct="1">
              <a:lnSpc>
                <a:spcPct val="110000"/>
              </a:lnSpc>
              <a:spcBef>
                <a:spcPct val="25000"/>
              </a:spcBef>
              <a:buClr>
                <a:srgbClr val="FF9933"/>
              </a:buClr>
              <a:buFont typeface="Wingdings" panose="05000000000000000000" pitchFamily="2" charset="2"/>
              <a:buNone/>
            </a:pPr>
            <a:r>
              <a:rPr lang="el-GR" altLang="el-GR" sz="2400" dirty="0" smtClean="0"/>
              <a:t>Οι συνθήκες που επικρατούν είναι :</a:t>
            </a:r>
          </a:p>
          <a:p>
            <a:pPr marL="654300" indent="-342900" algn="just">
              <a:lnSpc>
                <a:spcPct val="110000"/>
              </a:lnSpc>
              <a:spcBef>
                <a:spcPct val="25000"/>
              </a:spcBef>
              <a:buClr>
                <a:schemeClr val="tx1"/>
              </a:buClr>
            </a:pPr>
            <a:r>
              <a:rPr lang="el-GR" altLang="el-GR" sz="2400" dirty="0" smtClean="0"/>
              <a:t>έλλειψη φωτός,</a:t>
            </a:r>
          </a:p>
          <a:p>
            <a:pPr marL="654300" indent="-342900" algn="just">
              <a:lnSpc>
                <a:spcPct val="110000"/>
              </a:lnSpc>
              <a:spcBef>
                <a:spcPct val="25000"/>
              </a:spcBef>
              <a:buClr>
                <a:schemeClr val="tx1"/>
              </a:buClr>
            </a:pPr>
            <a:r>
              <a:rPr lang="el-GR" altLang="el-GR" sz="2400" dirty="0" smtClean="0"/>
              <a:t>υψηλή υδροστατική πίεση.</a:t>
            </a:r>
          </a:p>
          <a:p>
            <a:pPr marL="654300" indent="-342900" algn="just">
              <a:lnSpc>
                <a:spcPct val="110000"/>
              </a:lnSpc>
              <a:spcBef>
                <a:spcPct val="25000"/>
              </a:spcBef>
              <a:buClr>
                <a:schemeClr val="tx1"/>
              </a:buClr>
            </a:pPr>
            <a:r>
              <a:rPr lang="el-GR" altLang="el-GR" sz="2400" dirty="0" smtClean="0"/>
              <a:t>σταθερή θερμοκρασία.</a:t>
            </a:r>
            <a:endParaRPr lang="en-US" altLang="el-GR" sz="2400" dirty="0" smtClean="0"/>
          </a:p>
          <a:p>
            <a:pPr algn="just" eaLnBrk="1" hangingPunct="1">
              <a:lnSpc>
                <a:spcPct val="110000"/>
              </a:lnSpc>
              <a:buClr>
                <a:srgbClr val="FF9933"/>
              </a:buClr>
              <a:buFont typeface="Wingdings" panose="05000000000000000000" pitchFamily="2" charset="2"/>
              <a:buNone/>
            </a:pPr>
            <a:endParaRPr lang="el-GR" altLang="el-GR" sz="2400" dirty="0" smtClean="0"/>
          </a:p>
          <a:p>
            <a:pPr algn="just" eaLnBrk="1" hangingPunct="1">
              <a:lnSpc>
                <a:spcPct val="110000"/>
              </a:lnSpc>
              <a:buClr>
                <a:srgbClr val="FF9933"/>
              </a:buClr>
              <a:buFont typeface="Wingdings" panose="05000000000000000000" pitchFamily="2" charset="2"/>
              <a:buNone/>
            </a:pPr>
            <a:r>
              <a:rPr lang="el-GR" altLang="el-GR" sz="2400" b="1" dirty="0" smtClean="0"/>
              <a:t>Στη </a:t>
            </a:r>
            <a:r>
              <a:rPr lang="el-GR" altLang="el-GR" sz="2400" b="1" dirty="0" err="1" smtClean="0"/>
              <a:t>βαθυπελαγική</a:t>
            </a:r>
            <a:r>
              <a:rPr lang="el-GR" altLang="el-GR" sz="2400" b="1" dirty="0" smtClean="0"/>
              <a:t> ζώνη ο αριθμός των ειδών αλλά και των ατόμων είναι σημαντικά μικρότερος. </a:t>
            </a:r>
          </a:p>
          <a:p>
            <a:pPr algn="just" eaLnBrk="1" hangingPunct="1">
              <a:lnSpc>
                <a:spcPct val="110000"/>
              </a:lnSpc>
              <a:buClr>
                <a:srgbClr val="FF9933"/>
              </a:buClr>
              <a:buFont typeface="Wingdings" panose="05000000000000000000" pitchFamily="2" charset="2"/>
              <a:buNone/>
            </a:pPr>
            <a:r>
              <a:rPr lang="el-GR" altLang="el-GR" sz="2400" b="1" dirty="0" smtClean="0"/>
              <a:t>Περίπου 150 είδη ψαριών ζουν σε αυτή τη Ζώνη. </a:t>
            </a:r>
          </a:p>
          <a:p>
            <a:pPr algn="just" eaLnBrk="1" hangingPunct="1">
              <a:lnSpc>
                <a:spcPct val="120000"/>
              </a:lnSpc>
              <a:buClr>
                <a:srgbClr val="FF9933"/>
              </a:buClr>
              <a:buFont typeface="Wingdings" panose="05000000000000000000" pitchFamily="2" charset="2"/>
              <a:buNone/>
            </a:pPr>
            <a:endParaRPr lang="el-GR" altLang="el-GR" sz="2400" dirty="0" smtClean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sz="4000" dirty="0" smtClean="0"/>
              <a:t>Χαρακτηριστικά </a:t>
            </a:r>
            <a:br>
              <a:rPr lang="el-GR" altLang="el-GR" sz="4000" dirty="0" smtClean="0"/>
            </a:br>
            <a:r>
              <a:rPr lang="el-GR" altLang="el-GR" sz="4000" dirty="0" err="1" smtClean="0"/>
              <a:t>βαθυπελαγικών</a:t>
            </a:r>
            <a:r>
              <a:rPr lang="el-GR" altLang="el-GR" sz="4000" dirty="0" smtClean="0"/>
              <a:t> ψαριών</a:t>
            </a:r>
            <a:endParaRPr lang="en-GB" altLang="el-GR" sz="4000" dirty="0" smtClean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2558"/>
          <a:stretch/>
        </p:blipFill>
        <p:spPr>
          <a:xfrm>
            <a:off x="771029" y="2096982"/>
            <a:ext cx="7556387" cy="3822140"/>
          </a:xfrm>
        </p:spPr>
      </p:pic>
      <p:sp>
        <p:nvSpPr>
          <p:cNvPr id="7" name="TextBox 6"/>
          <p:cNvSpPr txBox="1"/>
          <p:nvPr/>
        </p:nvSpPr>
        <p:spPr>
          <a:xfrm>
            <a:off x="7793677" y="578062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r>
              <a:rPr lang="el-GR" sz="1200" dirty="0" smtClean="0"/>
              <a:t>5</a:t>
            </a:r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Βαθύβια</a:t>
            </a:r>
            <a:r>
              <a:rPr lang="el-GR" dirty="0" smtClean="0"/>
              <a:t> ψάρια</a:t>
            </a:r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9124" y="1344705"/>
            <a:ext cx="6335433" cy="4751575"/>
          </a:xfrm>
        </p:spPr>
      </p:pic>
      <p:sp>
        <p:nvSpPr>
          <p:cNvPr id="6" name="TextBox 5"/>
          <p:cNvSpPr txBox="1"/>
          <p:nvPr/>
        </p:nvSpPr>
        <p:spPr>
          <a:xfrm>
            <a:off x="7199717" y="579535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r>
              <a:rPr lang="el-GR" sz="1200" dirty="0" smtClean="0"/>
              <a:t>6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xmlns="" val="370666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l-GR" dirty="0"/>
              <a:t>Σύγκριση δύο </a:t>
            </a:r>
            <a:r>
              <a:rPr lang="el-GR" dirty="0" err="1"/>
              <a:t>πριονόστομων</a:t>
            </a:r>
            <a:r>
              <a:rPr lang="el-GR" dirty="0"/>
              <a:t> </a:t>
            </a:r>
            <a:br>
              <a:rPr lang="el-GR" dirty="0"/>
            </a:br>
            <a:r>
              <a:rPr lang="el-GR" dirty="0"/>
              <a:t>(</a:t>
            </a:r>
            <a:r>
              <a:rPr lang="el-GR" dirty="0" err="1"/>
              <a:t>μεσοπελαγικού</a:t>
            </a:r>
            <a:r>
              <a:rPr lang="el-GR" dirty="0"/>
              <a:t> – </a:t>
            </a:r>
            <a:r>
              <a:rPr lang="el-GR" dirty="0" err="1"/>
              <a:t>βαθυπελαγικού</a:t>
            </a:r>
            <a:r>
              <a:rPr lang="el-GR" dirty="0" smtClean="0"/>
              <a:t>)</a:t>
            </a:r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8231"/>
          <a:stretch/>
        </p:blipFill>
        <p:spPr>
          <a:xfrm>
            <a:off x="1372934" y="1881829"/>
            <a:ext cx="6867019" cy="3696271"/>
          </a:xfrm>
        </p:spPr>
      </p:pic>
      <p:sp>
        <p:nvSpPr>
          <p:cNvPr id="7" name="TextBox 6"/>
          <p:cNvSpPr txBox="1"/>
          <p:nvPr/>
        </p:nvSpPr>
        <p:spPr>
          <a:xfrm>
            <a:off x="8069073" y="53011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r>
              <a:rPr lang="el-GR" sz="1200" dirty="0" smtClean="0"/>
              <a:t>7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xmlns="" val="234910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b="1" dirty="0" err="1" smtClean="0"/>
              <a:t>Αβυσσοπελαγική</a:t>
            </a:r>
            <a:r>
              <a:rPr lang="el-GR" altLang="el-GR" b="1" dirty="0" smtClean="0"/>
              <a:t> Ζώνη 1/2</a:t>
            </a:r>
            <a:r>
              <a:rPr lang="en-US" altLang="el-GR" dirty="0" smtClean="0"/>
              <a:t> </a:t>
            </a:r>
            <a:endParaRPr lang="en-GB" altLang="el-GR" dirty="0" smtClean="0"/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16000" indent="-216000">
              <a:lnSpc>
                <a:spcPct val="100000"/>
              </a:lnSpc>
              <a:spcBef>
                <a:spcPts val="1200"/>
              </a:spcBef>
            </a:pPr>
            <a:r>
              <a:rPr lang="en-GB" altLang="el-GR" sz="2400" dirty="0" err="1"/>
              <a:t>Το</a:t>
            </a:r>
            <a:r>
              <a:rPr lang="en-GB" altLang="el-GR" sz="2400" dirty="0"/>
              <a:t> β</a:t>
            </a:r>
            <a:r>
              <a:rPr lang="en-GB" altLang="el-GR" sz="2400" dirty="0" err="1"/>
              <a:t>άθος</a:t>
            </a:r>
            <a:r>
              <a:rPr lang="en-GB" altLang="el-GR" sz="2400" dirty="0"/>
              <a:t> </a:t>
            </a:r>
            <a:r>
              <a:rPr lang="en-GB" altLang="el-GR" sz="2400" dirty="0" err="1"/>
              <a:t>σε</a:t>
            </a:r>
            <a:r>
              <a:rPr lang="en-GB" altLang="el-GR" sz="2400" dirty="0"/>
              <a:t> α</a:t>
            </a:r>
            <a:r>
              <a:rPr lang="en-GB" altLang="el-GR" sz="2400" dirty="0" err="1"/>
              <a:t>υτή</a:t>
            </a:r>
            <a:r>
              <a:rPr lang="en-GB" altLang="el-GR" sz="2400" dirty="0"/>
              <a:t> </a:t>
            </a:r>
            <a:r>
              <a:rPr lang="en-GB" altLang="el-GR" sz="2400" dirty="0" err="1"/>
              <a:t>τη</a:t>
            </a:r>
            <a:r>
              <a:rPr lang="en-GB" altLang="el-GR" sz="2400" dirty="0"/>
              <a:t> </a:t>
            </a:r>
            <a:r>
              <a:rPr lang="en-GB" altLang="el-GR" sz="2400" dirty="0" err="1"/>
              <a:t>ζώνη</a:t>
            </a:r>
            <a:r>
              <a:rPr lang="en-GB" altLang="el-GR" sz="2400" dirty="0"/>
              <a:t> </a:t>
            </a:r>
            <a:r>
              <a:rPr lang="en-GB" altLang="el-GR" sz="2400" dirty="0" err="1"/>
              <a:t>είν</a:t>
            </a:r>
            <a:r>
              <a:rPr lang="en-GB" altLang="el-GR" sz="2400" dirty="0"/>
              <a:t>αι μεγαλύτερο των 2000 </a:t>
            </a:r>
            <a:r>
              <a:rPr lang="en-US" altLang="el-GR" sz="2400" dirty="0"/>
              <a:t>m</a:t>
            </a:r>
            <a:r>
              <a:rPr lang="en-GB" altLang="el-GR" sz="2400" dirty="0"/>
              <a:t> και </a:t>
            </a:r>
            <a:r>
              <a:rPr lang="en-GB" altLang="el-GR" sz="2400" dirty="0" err="1"/>
              <a:t>φτάνει</a:t>
            </a:r>
            <a:r>
              <a:rPr lang="en-GB" altLang="el-GR" sz="2400" dirty="0"/>
              <a:t> </a:t>
            </a:r>
            <a:r>
              <a:rPr lang="en-GB" altLang="el-GR" sz="2400" dirty="0" err="1"/>
              <a:t>μέχρι</a:t>
            </a:r>
            <a:r>
              <a:rPr lang="en-GB" altLang="el-GR" sz="2400" dirty="0"/>
              <a:t>  τα 6000 </a:t>
            </a:r>
            <a:r>
              <a:rPr lang="en-US" altLang="el-GR" sz="2400" dirty="0"/>
              <a:t>m</a:t>
            </a:r>
            <a:r>
              <a:rPr lang="en-GB" altLang="el-GR" sz="2400" dirty="0"/>
              <a:t>.</a:t>
            </a:r>
            <a:endParaRPr lang="en-US" altLang="el-GR" sz="2400" dirty="0"/>
          </a:p>
          <a:p>
            <a:pPr marL="216000" indent="-216000">
              <a:lnSpc>
                <a:spcPct val="100000"/>
              </a:lnSpc>
              <a:spcBef>
                <a:spcPts val="1200"/>
              </a:spcBef>
            </a:pPr>
            <a:r>
              <a:rPr lang="en-GB" altLang="el-GR" sz="2400" dirty="0"/>
              <a:t> </a:t>
            </a:r>
            <a:r>
              <a:rPr lang="en-GB" altLang="el-GR" sz="2400" dirty="0" err="1"/>
              <a:t>Οι</a:t>
            </a:r>
            <a:r>
              <a:rPr lang="en-GB" altLang="el-GR" sz="2400" dirty="0"/>
              <a:t> </a:t>
            </a:r>
            <a:r>
              <a:rPr lang="en-GB" altLang="el-GR" sz="2400" dirty="0" err="1"/>
              <a:t>συνθήκες</a:t>
            </a:r>
            <a:r>
              <a:rPr lang="en-GB" altLang="el-GR" sz="2400" dirty="0"/>
              <a:t> π</a:t>
            </a:r>
            <a:r>
              <a:rPr lang="en-GB" altLang="el-GR" sz="2400" dirty="0" err="1"/>
              <a:t>ου</a:t>
            </a:r>
            <a:r>
              <a:rPr lang="en-GB" altLang="el-GR" sz="2400" dirty="0"/>
              <a:t> επ</a:t>
            </a:r>
            <a:r>
              <a:rPr lang="en-GB" altLang="el-GR" sz="2400" dirty="0" err="1"/>
              <a:t>ικρ</a:t>
            </a:r>
            <a:r>
              <a:rPr lang="en-GB" altLang="el-GR" sz="2400" dirty="0"/>
              <a:t>ατούν είναι:</a:t>
            </a:r>
          </a:p>
          <a:p>
            <a:pPr marL="540000" indent="-21600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</a:pPr>
            <a:r>
              <a:rPr lang="el-GR" altLang="el-GR" sz="2400" dirty="0" smtClean="0"/>
              <a:t>π</a:t>
            </a:r>
            <a:r>
              <a:rPr lang="en-GB" altLang="el-GR" sz="2400" dirty="0" err="1" smtClean="0"/>
              <a:t>ολύ</a:t>
            </a:r>
            <a:r>
              <a:rPr lang="en-GB" altLang="el-GR" sz="2400" dirty="0" smtClean="0"/>
              <a:t> </a:t>
            </a:r>
            <a:r>
              <a:rPr lang="en-GB" altLang="el-GR" sz="2400" dirty="0" err="1"/>
              <a:t>υψηλή</a:t>
            </a:r>
            <a:r>
              <a:rPr lang="en-GB" altLang="el-GR" sz="2400" dirty="0"/>
              <a:t> </a:t>
            </a:r>
            <a:r>
              <a:rPr lang="en-GB" altLang="el-GR" sz="2400" dirty="0" err="1"/>
              <a:t>υδροστ</a:t>
            </a:r>
            <a:r>
              <a:rPr lang="en-GB" altLang="el-GR" sz="2400" dirty="0"/>
              <a:t>ατική </a:t>
            </a:r>
            <a:r>
              <a:rPr lang="en-GB" altLang="el-GR" sz="2400" dirty="0" smtClean="0"/>
              <a:t>πίεση</a:t>
            </a:r>
            <a:r>
              <a:rPr lang="el-GR" altLang="el-GR" sz="2400" dirty="0" smtClean="0"/>
              <a:t>,</a:t>
            </a:r>
            <a:r>
              <a:rPr lang="en-GB" altLang="el-GR" sz="2400" dirty="0" smtClean="0"/>
              <a:t> </a:t>
            </a:r>
            <a:endParaRPr lang="en-GB" altLang="el-GR" sz="2400" dirty="0"/>
          </a:p>
          <a:p>
            <a:pPr marL="540000" indent="-21600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</a:pPr>
            <a:r>
              <a:rPr lang="el-GR" altLang="el-GR" sz="2400" dirty="0" smtClean="0"/>
              <a:t>έ</a:t>
            </a:r>
            <a:r>
              <a:rPr lang="en-GB" altLang="el-GR" sz="2400" dirty="0" err="1" smtClean="0"/>
              <a:t>λλειψη</a:t>
            </a:r>
            <a:r>
              <a:rPr lang="en-GB" altLang="el-GR" sz="2400" dirty="0" smtClean="0"/>
              <a:t> </a:t>
            </a:r>
            <a:r>
              <a:rPr lang="en-GB" altLang="el-GR" sz="2400" dirty="0" err="1" smtClean="0"/>
              <a:t>φωτός</a:t>
            </a:r>
            <a:r>
              <a:rPr lang="el-GR" altLang="el-GR" sz="2400" dirty="0" smtClean="0"/>
              <a:t>.</a:t>
            </a:r>
            <a:endParaRPr lang="en-GB" altLang="el-GR" sz="2400" dirty="0"/>
          </a:p>
          <a:p>
            <a:pPr marL="216000" indent="-216000">
              <a:lnSpc>
                <a:spcPct val="100000"/>
              </a:lnSpc>
              <a:spcBef>
                <a:spcPts val="1200"/>
              </a:spcBef>
            </a:pPr>
            <a:r>
              <a:rPr lang="en-GB" altLang="el-GR" sz="2400" b="1" dirty="0" smtClean="0"/>
              <a:t>Ο </a:t>
            </a:r>
            <a:r>
              <a:rPr lang="en-GB" altLang="el-GR" sz="2400" b="1" dirty="0"/>
              <a:t>α</a:t>
            </a:r>
            <a:r>
              <a:rPr lang="en-GB" altLang="el-GR" sz="2400" b="1" dirty="0" err="1"/>
              <a:t>ριθμός</a:t>
            </a:r>
            <a:r>
              <a:rPr lang="en-GB" altLang="el-GR" sz="2400" b="1" dirty="0"/>
              <a:t> </a:t>
            </a:r>
            <a:r>
              <a:rPr lang="en-GB" altLang="el-GR" sz="2400" b="1" dirty="0" err="1"/>
              <a:t>των</a:t>
            </a:r>
            <a:r>
              <a:rPr lang="en-GB" altLang="el-GR" sz="2400" b="1" dirty="0"/>
              <a:t> </a:t>
            </a:r>
            <a:r>
              <a:rPr lang="en-GB" altLang="el-GR" sz="2400" b="1" dirty="0" err="1"/>
              <a:t>ειδών</a:t>
            </a:r>
            <a:r>
              <a:rPr lang="en-GB" altLang="el-GR" sz="2400" b="1" dirty="0"/>
              <a:t> και </a:t>
            </a:r>
            <a:r>
              <a:rPr lang="en-GB" altLang="el-GR" sz="2400" b="1" dirty="0" err="1"/>
              <a:t>των</a:t>
            </a:r>
            <a:r>
              <a:rPr lang="en-GB" altLang="el-GR" sz="2400" b="1" dirty="0"/>
              <a:t> α</a:t>
            </a:r>
            <a:r>
              <a:rPr lang="en-GB" altLang="el-GR" sz="2400" b="1" dirty="0" err="1"/>
              <a:t>τόμων</a:t>
            </a:r>
            <a:r>
              <a:rPr lang="en-GB" altLang="el-GR" sz="2400" b="1" dirty="0"/>
              <a:t> π</a:t>
            </a:r>
            <a:r>
              <a:rPr lang="en-GB" altLang="el-GR" sz="2400" b="1" dirty="0" err="1"/>
              <a:t>εριορίζετ</a:t>
            </a:r>
            <a:r>
              <a:rPr lang="en-GB" altLang="el-GR" sz="2400" b="1" dirty="0"/>
              <a:t>αι ακόμη περισσότερο. </a:t>
            </a:r>
            <a:endParaRPr lang="el-GR" altLang="el-GR" sz="2400" b="1" dirty="0"/>
          </a:p>
          <a:p>
            <a:pPr marL="216000" indent="-216000">
              <a:lnSpc>
                <a:spcPct val="100000"/>
              </a:lnSpc>
              <a:spcBef>
                <a:spcPts val="1200"/>
              </a:spcBef>
            </a:pPr>
            <a:r>
              <a:rPr lang="en-GB" altLang="el-GR" sz="2400" b="1" dirty="0"/>
              <a:t>Τα </a:t>
            </a:r>
            <a:r>
              <a:rPr lang="en-GB" altLang="el-GR" sz="2400" b="1" dirty="0" err="1"/>
              <a:t>ψάρι</a:t>
            </a:r>
            <a:r>
              <a:rPr lang="en-GB" altLang="el-GR" sz="2400" b="1" dirty="0"/>
              <a:t>α σε αυτή τη ζώνη είναι ευκαιριακοί καταναλωτές, σαπροφάγοι και νεκροφάγοι. </a:t>
            </a:r>
            <a:endParaRPr lang="el-GR" altLang="el-GR" sz="2400" b="1" dirty="0"/>
          </a:p>
          <a:p>
            <a:pPr marL="216000" indent="-216000">
              <a:lnSpc>
                <a:spcPct val="100000"/>
              </a:lnSpc>
              <a:spcBef>
                <a:spcPts val="1200"/>
              </a:spcBef>
            </a:pPr>
            <a:r>
              <a:rPr lang="en-GB" altLang="el-GR" sz="2400" b="1" dirty="0" err="1"/>
              <a:t>Έχουν</a:t>
            </a:r>
            <a:r>
              <a:rPr lang="en-GB" altLang="el-GR" sz="2400" b="1" dirty="0"/>
              <a:t> </a:t>
            </a:r>
            <a:r>
              <a:rPr lang="en-GB" altLang="el-GR" sz="2400" b="1" dirty="0" err="1"/>
              <a:t>τη</a:t>
            </a:r>
            <a:r>
              <a:rPr lang="en-GB" altLang="el-GR" sz="2400" b="1" dirty="0"/>
              <a:t> χαρα</a:t>
            </a:r>
            <a:r>
              <a:rPr lang="en-GB" altLang="el-GR" sz="2400" b="1" dirty="0" err="1"/>
              <a:t>κτηριστική</a:t>
            </a:r>
            <a:r>
              <a:rPr lang="en-GB" altLang="el-GR" sz="2400" b="1" dirty="0"/>
              <a:t> </a:t>
            </a:r>
            <a:r>
              <a:rPr lang="en-GB" altLang="el-GR" sz="2400" b="1" dirty="0" err="1"/>
              <a:t>μορφή</a:t>
            </a:r>
            <a:r>
              <a:rPr lang="en-GB" altLang="el-GR" sz="2400" b="1" dirty="0"/>
              <a:t> "rat tails" και </a:t>
            </a:r>
            <a:r>
              <a:rPr lang="en-GB" altLang="el-GR" sz="2400" b="1" dirty="0" err="1"/>
              <a:t>δι</a:t>
            </a:r>
            <a:r>
              <a:rPr lang="en-GB" altLang="el-GR" sz="2400" b="1" dirty="0"/>
              <a:t>αθέτουν νηκτική κύστη. </a:t>
            </a:r>
          </a:p>
          <a:p>
            <a:endParaRPr lang="el-GR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 err="1"/>
              <a:t>Αβυσσοπελαγική</a:t>
            </a:r>
            <a:r>
              <a:rPr lang="el-GR" altLang="el-GR" dirty="0"/>
              <a:t> </a:t>
            </a:r>
            <a:r>
              <a:rPr lang="el-GR" altLang="el-GR" dirty="0" smtClean="0"/>
              <a:t>Ζώνη 2/2</a:t>
            </a:r>
            <a:r>
              <a:rPr lang="en-US" altLang="el-GR" dirty="0" smtClean="0"/>
              <a:t> </a:t>
            </a:r>
            <a:endParaRPr lang="el-GR" altLang="el-GR" dirty="0" smtClean="0"/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25" t="29401" r="20938" b="15161"/>
          <a:stretch>
            <a:fillRect/>
          </a:stretch>
        </p:blipFill>
        <p:spPr bwMode="auto">
          <a:xfrm>
            <a:off x="892053" y="1554653"/>
            <a:ext cx="7623297" cy="437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703701" y="367206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r>
              <a:rPr lang="el-GR" sz="1200" dirty="0" smtClean="0"/>
              <a:t>8</a:t>
            </a:r>
            <a:endParaRPr lang="el-GR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7793677" y="544098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</a:t>
            </a:r>
            <a:r>
              <a:rPr lang="el-GR" sz="1200" dirty="0" smtClean="0">
                <a:solidFill>
                  <a:schemeClr val="bg1"/>
                </a:solidFill>
              </a:rPr>
              <a:t>9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b="1" dirty="0" err="1" smtClean="0"/>
              <a:t>Αδοπελαγική</a:t>
            </a:r>
            <a:r>
              <a:rPr lang="el-GR" altLang="el-GR" b="1" dirty="0" smtClean="0"/>
              <a:t> Ζώνη</a:t>
            </a:r>
            <a:r>
              <a:rPr lang="en-US" altLang="el-GR" dirty="0" smtClean="0"/>
              <a:t> </a:t>
            </a:r>
            <a:endParaRPr lang="en-GB" altLang="el-GR" dirty="0" smtClean="0"/>
          </a:p>
        </p:txBody>
      </p:sp>
      <p:sp>
        <p:nvSpPr>
          <p:cNvPr id="5" name="Θέση περιεχομένου 4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4284308" cy="4351338"/>
          </a:xfrm>
        </p:spPr>
        <p:txBody>
          <a:bodyPr/>
          <a:lstStyle/>
          <a:p>
            <a:pPr>
              <a:spcBef>
                <a:spcPct val="25000"/>
              </a:spcBef>
            </a:pPr>
            <a:r>
              <a:rPr lang="en-GB" altLang="el-GR" sz="2200" dirty="0" err="1"/>
              <a:t>Το</a:t>
            </a:r>
            <a:r>
              <a:rPr lang="en-GB" altLang="el-GR" sz="2200" dirty="0"/>
              <a:t> β</a:t>
            </a:r>
            <a:r>
              <a:rPr lang="en-GB" altLang="el-GR" sz="2200" dirty="0" err="1"/>
              <a:t>άθος</a:t>
            </a:r>
            <a:r>
              <a:rPr lang="en-GB" altLang="el-GR" sz="2200" dirty="0"/>
              <a:t> </a:t>
            </a:r>
            <a:r>
              <a:rPr lang="en-GB" altLang="el-GR" sz="2200" dirty="0" err="1"/>
              <a:t>σε</a:t>
            </a:r>
            <a:r>
              <a:rPr lang="en-GB" altLang="el-GR" sz="2200" dirty="0"/>
              <a:t> α</a:t>
            </a:r>
            <a:r>
              <a:rPr lang="en-GB" altLang="el-GR" sz="2200" dirty="0" err="1"/>
              <a:t>υτή</a:t>
            </a:r>
            <a:r>
              <a:rPr lang="en-GB" altLang="el-GR" sz="2200" dirty="0"/>
              <a:t> </a:t>
            </a:r>
            <a:r>
              <a:rPr lang="en-GB" altLang="el-GR" sz="2200" dirty="0" err="1"/>
              <a:t>τη</a:t>
            </a:r>
            <a:r>
              <a:rPr lang="en-GB" altLang="el-GR" sz="2200" dirty="0"/>
              <a:t> </a:t>
            </a:r>
            <a:r>
              <a:rPr lang="en-GB" altLang="el-GR" sz="2200" dirty="0" err="1"/>
              <a:t>ζώνη</a:t>
            </a:r>
            <a:r>
              <a:rPr lang="en-GB" altLang="el-GR" sz="2200" dirty="0"/>
              <a:t> </a:t>
            </a:r>
            <a:r>
              <a:rPr lang="en-GB" altLang="el-GR" sz="2200" dirty="0" err="1"/>
              <a:t>είν</a:t>
            </a:r>
            <a:r>
              <a:rPr lang="en-GB" altLang="el-GR" sz="2200" dirty="0"/>
              <a:t>αι μεγαλύτερο των 6000 </a:t>
            </a:r>
            <a:r>
              <a:rPr lang="en-US" altLang="el-GR" sz="2200" dirty="0"/>
              <a:t>m</a:t>
            </a:r>
            <a:r>
              <a:rPr lang="en-GB" altLang="el-GR" sz="2200" dirty="0"/>
              <a:t>. </a:t>
            </a:r>
            <a:endParaRPr lang="en-US" altLang="el-GR" sz="2200" dirty="0"/>
          </a:p>
          <a:p>
            <a:pPr>
              <a:spcBef>
                <a:spcPct val="25000"/>
              </a:spcBef>
            </a:pPr>
            <a:r>
              <a:rPr lang="en-GB" altLang="el-GR" sz="2200" dirty="0" err="1"/>
              <a:t>Στο</a:t>
            </a:r>
            <a:r>
              <a:rPr lang="en-GB" altLang="el-GR" sz="2200" dirty="0"/>
              <a:t> π</a:t>
            </a:r>
            <a:r>
              <a:rPr lang="en-GB" altLang="el-GR" sz="2200" dirty="0" err="1"/>
              <a:t>ερι</a:t>
            </a:r>
            <a:r>
              <a:rPr lang="en-GB" altLang="el-GR" sz="2200" dirty="0"/>
              <a:t>βάλλον επικρατούν εξαιρετικά ακραίες συνθήκες. </a:t>
            </a:r>
          </a:p>
          <a:p>
            <a:endParaRPr lang="el-GR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0882" y="3195398"/>
            <a:ext cx="5262375" cy="3116501"/>
          </a:xfrm>
        </p:spPr>
      </p:pic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275382" y="436281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30</a:t>
            </a:r>
            <a:endParaRPr lang="el-GR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275382" y="553022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31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69073" y="553022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32</a:t>
            </a:r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sz="4000" b="1" dirty="0" smtClean="0"/>
              <a:t>Σύγκριση ψαριών </a:t>
            </a:r>
            <a:br>
              <a:rPr lang="el-GR" altLang="el-GR" sz="4000" b="1" dirty="0" smtClean="0"/>
            </a:br>
            <a:r>
              <a:rPr lang="el-GR" altLang="el-GR" sz="4000" b="1" dirty="0" smtClean="0"/>
              <a:t>στις διάφορες ζώνες</a:t>
            </a:r>
            <a:endParaRPr lang="en-GB" altLang="el-GR" sz="4000" b="1" dirty="0" smtClean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694"/>
          <a:stretch/>
        </p:blipFill>
        <p:spPr>
          <a:xfrm>
            <a:off x="1306532" y="1690689"/>
            <a:ext cx="6530935" cy="4325438"/>
          </a:xfrm>
        </p:spPr>
      </p:pic>
      <p:sp>
        <p:nvSpPr>
          <p:cNvPr id="7" name="TextBox 6"/>
          <p:cNvSpPr txBox="1"/>
          <p:nvPr/>
        </p:nvSpPr>
        <p:spPr>
          <a:xfrm>
            <a:off x="7793677" y="575527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33</a:t>
            </a:r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b="1" dirty="0" err="1" smtClean="0"/>
              <a:t>Βενθικό</a:t>
            </a:r>
            <a:r>
              <a:rPr lang="el-GR" altLang="el-GR" b="1" dirty="0" smtClean="0"/>
              <a:t> περιβάλλον 1/6</a:t>
            </a:r>
            <a:r>
              <a:rPr lang="en-US" altLang="el-GR" dirty="0" smtClean="0"/>
              <a:t> </a:t>
            </a:r>
            <a:endParaRPr lang="en-GB" altLang="el-GR" dirty="0" smtClean="0"/>
          </a:p>
        </p:txBody>
      </p:sp>
      <p:sp>
        <p:nvSpPr>
          <p:cNvPr id="216067" name="Rectangle 3"/>
          <p:cNvSpPr>
            <a:spLocks noGrp="1" noChangeArrowheads="1"/>
          </p:cNvSpPr>
          <p:nvPr>
            <p:ph idx="1"/>
          </p:nvPr>
        </p:nvSpPr>
        <p:spPr>
          <a:xfrm>
            <a:off x="713579" y="1690689"/>
            <a:ext cx="7671288" cy="4757699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defRPr/>
            </a:pPr>
            <a:r>
              <a:rPr lang="en-GB" sz="2200" b="1" dirty="0" err="1" smtClean="0"/>
              <a:t>Υπερπαράλια</a:t>
            </a:r>
            <a:r>
              <a:rPr lang="en-GB" sz="2200" b="1" dirty="0" smtClean="0"/>
              <a:t> </a:t>
            </a:r>
            <a:r>
              <a:rPr lang="en-GB" sz="2200" b="1" dirty="0" err="1" smtClean="0"/>
              <a:t>ζώνη</a:t>
            </a:r>
            <a:r>
              <a:rPr lang="en-GB" sz="2200" b="1" dirty="0" smtClean="0"/>
              <a:t>. </a:t>
            </a:r>
            <a:r>
              <a:rPr lang="en-GB" sz="2200" dirty="0" err="1" smtClean="0"/>
              <a:t>Είναι</a:t>
            </a:r>
            <a:r>
              <a:rPr lang="en-GB" sz="2200" dirty="0" smtClean="0"/>
              <a:t> η </a:t>
            </a:r>
            <a:r>
              <a:rPr lang="en-GB" sz="2200" dirty="0" err="1" smtClean="0"/>
              <a:t>ζώνη</a:t>
            </a:r>
            <a:r>
              <a:rPr lang="en-GB" sz="2200" dirty="0" smtClean="0"/>
              <a:t> </a:t>
            </a:r>
            <a:r>
              <a:rPr lang="en-GB" sz="2200" dirty="0" err="1" smtClean="0"/>
              <a:t>ψεκασμού</a:t>
            </a:r>
            <a:r>
              <a:rPr lang="en-GB" sz="2200" dirty="0" smtClean="0"/>
              <a:t> </a:t>
            </a:r>
            <a:r>
              <a:rPr lang="en-GB" sz="2200" dirty="0" err="1" smtClean="0"/>
              <a:t>από</a:t>
            </a:r>
            <a:r>
              <a:rPr lang="en-GB" sz="2200" dirty="0" smtClean="0"/>
              <a:t> </a:t>
            </a:r>
            <a:r>
              <a:rPr lang="en-GB" sz="2200" dirty="0" err="1" smtClean="0"/>
              <a:t>τα</a:t>
            </a:r>
            <a:r>
              <a:rPr lang="en-GB" sz="2200" dirty="0" smtClean="0"/>
              <a:t> </a:t>
            </a:r>
            <a:r>
              <a:rPr lang="en-GB" sz="2200" dirty="0" err="1" smtClean="0"/>
              <a:t>σταγονίδια</a:t>
            </a:r>
            <a:r>
              <a:rPr lang="en-GB" sz="2200" dirty="0" smtClean="0"/>
              <a:t> </a:t>
            </a:r>
            <a:r>
              <a:rPr lang="en-GB" sz="2200" dirty="0" err="1" smtClean="0"/>
              <a:t>των</a:t>
            </a:r>
            <a:r>
              <a:rPr lang="en-GB" sz="2200" dirty="0" smtClean="0"/>
              <a:t> </a:t>
            </a:r>
            <a:r>
              <a:rPr lang="en-GB" sz="2200" dirty="0" err="1" smtClean="0"/>
              <a:t>κυμάτων</a:t>
            </a:r>
            <a:r>
              <a:rPr lang="en-GB" sz="2200" dirty="0" smtClean="0"/>
              <a:t> </a:t>
            </a:r>
            <a:r>
              <a:rPr lang="en-GB" sz="2200" dirty="0" err="1" smtClean="0"/>
              <a:t>στα</a:t>
            </a:r>
            <a:r>
              <a:rPr lang="en-GB" sz="2200" dirty="0" smtClean="0"/>
              <a:t> </a:t>
            </a:r>
            <a:r>
              <a:rPr lang="en-GB" sz="2200" dirty="0" err="1" smtClean="0"/>
              <a:t>όρια</a:t>
            </a:r>
            <a:r>
              <a:rPr lang="en-GB" sz="2200" dirty="0" smtClean="0"/>
              <a:t> </a:t>
            </a:r>
            <a:r>
              <a:rPr lang="en-GB" sz="2200" dirty="0" err="1" smtClean="0"/>
              <a:t>μεταξύ</a:t>
            </a:r>
            <a:r>
              <a:rPr lang="en-GB" sz="2200" dirty="0" smtClean="0"/>
              <a:t> </a:t>
            </a:r>
            <a:r>
              <a:rPr lang="en-GB" sz="2200" dirty="0" err="1" smtClean="0"/>
              <a:t>ξηράς</a:t>
            </a:r>
            <a:r>
              <a:rPr lang="en-GB" sz="2200" dirty="0" smtClean="0"/>
              <a:t> </a:t>
            </a:r>
            <a:r>
              <a:rPr lang="en-GB" sz="2200" dirty="0" err="1" smtClean="0"/>
              <a:t>και</a:t>
            </a:r>
            <a:r>
              <a:rPr lang="en-GB" sz="2200" dirty="0" smtClean="0"/>
              <a:t> </a:t>
            </a:r>
            <a:r>
              <a:rPr lang="en-GB" sz="2200" dirty="0" err="1" smtClean="0"/>
              <a:t>θάλασσας</a:t>
            </a:r>
            <a:r>
              <a:rPr lang="en-GB" sz="2200" dirty="0" smtClean="0"/>
              <a:t>. </a:t>
            </a:r>
            <a:r>
              <a:rPr lang="el-GR" sz="2200" dirty="0" smtClean="0"/>
              <a:t> Ε</a:t>
            </a:r>
            <a:r>
              <a:rPr lang="en-GB" sz="2200" dirty="0" smtClean="0"/>
              <a:t>π</a:t>
            </a:r>
            <a:r>
              <a:rPr lang="en-GB" sz="2200" dirty="0" err="1" smtClean="0"/>
              <a:t>ικρ</a:t>
            </a:r>
            <a:r>
              <a:rPr lang="en-GB" sz="2200" dirty="0" smtClean="0"/>
              <a:t>ατούν τα γοβιοειδή ψάρια της οικογένειας Gobiidae.</a:t>
            </a:r>
            <a:endParaRPr lang="el-GR" sz="2200" dirty="0" smtClean="0"/>
          </a:p>
          <a:p>
            <a:pPr eaLnBrk="1" hangingPunct="1">
              <a:lnSpc>
                <a:spcPct val="100000"/>
              </a:lnSpc>
              <a:spcBef>
                <a:spcPts val="1800"/>
              </a:spcBef>
              <a:defRPr/>
            </a:pPr>
            <a:r>
              <a:rPr lang="en-GB" sz="2200" b="1" dirty="0" smtClean="0"/>
              <a:t>Πα</a:t>
            </a:r>
            <a:r>
              <a:rPr lang="en-GB" sz="2200" b="1" dirty="0" err="1" smtClean="0"/>
              <a:t>ράλι</a:t>
            </a:r>
            <a:r>
              <a:rPr lang="en-GB" sz="2200" b="1" dirty="0" smtClean="0"/>
              <a:t>α ζώνη. </a:t>
            </a:r>
            <a:r>
              <a:rPr lang="en-GB" sz="2200" dirty="0" err="1" smtClean="0"/>
              <a:t>Είναι</a:t>
            </a:r>
            <a:r>
              <a:rPr lang="en-GB" sz="2200" dirty="0" smtClean="0"/>
              <a:t> η </a:t>
            </a:r>
            <a:r>
              <a:rPr lang="en-GB" sz="2200" dirty="0" err="1" smtClean="0"/>
              <a:t>ζώνη</a:t>
            </a:r>
            <a:r>
              <a:rPr lang="en-GB" sz="2200" dirty="0" smtClean="0"/>
              <a:t> </a:t>
            </a:r>
            <a:r>
              <a:rPr lang="en-GB" sz="2200" dirty="0" err="1" smtClean="0"/>
              <a:t>της</a:t>
            </a:r>
            <a:r>
              <a:rPr lang="en-GB" sz="2200" dirty="0" smtClean="0"/>
              <a:t> </a:t>
            </a:r>
            <a:r>
              <a:rPr lang="en-GB" sz="2200" dirty="0" err="1" smtClean="0"/>
              <a:t>παλίρροιας</a:t>
            </a:r>
            <a:r>
              <a:rPr lang="en-GB" sz="2200" dirty="0" smtClean="0"/>
              <a:t>. </a:t>
            </a:r>
            <a:r>
              <a:rPr lang="en-GB" sz="2200" dirty="0" err="1" smtClean="0"/>
              <a:t>Εκτίθεται</a:t>
            </a:r>
            <a:r>
              <a:rPr lang="en-GB" sz="2200" dirty="0" smtClean="0"/>
              <a:t> </a:t>
            </a:r>
            <a:r>
              <a:rPr lang="en-GB" sz="2200" dirty="0" err="1" smtClean="0"/>
              <a:t>στον</a:t>
            </a:r>
            <a:r>
              <a:rPr lang="en-GB" sz="2200" dirty="0" smtClean="0"/>
              <a:t> </a:t>
            </a:r>
            <a:r>
              <a:rPr lang="en-GB" sz="2200" dirty="0" err="1" smtClean="0"/>
              <a:t>αέρα</a:t>
            </a:r>
            <a:r>
              <a:rPr lang="en-GB" sz="2200" dirty="0" smtClean="0"/>
              <a:t> </a:t>
            </a:r>
            <a:r>
              <a:rPr lang="en-GB" sz="2200" dirty="0" err="1" smtClean="0"/>
              <a:t>κατά</a:t>
            </a:r>
            <a:r>
              <a:rPr lang="en-GB" sz="2200" dirty="0" smtClean="0"/>
              <a:t> </a:t>
            </a:r>
            <a:r>
              <a:rPr lang="en-GB" sz="2200" dirty="0" err="1" smtClean="0"/>
              <a:t>την</a:t>
            </a:r>
            <a:r>
              <a:rPr lang="en-GB" sz="2200" dirty="0" smtClean="0"/>
              <a:t> </a:t>
            </a:r>
            <a:r>
              <a:rPr lang="en-GB" sz="2200" dirty="0" err="1" smtClean="0"/>
              <a:t>άμπωτη</a:t>
            </a:r>
            <a:r>
              <a:rPr lang="en-GB" sz="2200" dirty="0" smtClean="0"/>
              <a:t>, </a:t>
            </a:r>
            <a:r>
              <a:rPr lang="en-GB" sz="2200" dirty="0" err="1" smtClean="0"/>
              <a:t>αλλά</a:t>
            </a:r>
            <a:r>
              <a:rPr lang="en-GB" sz="2200" dirty="0" smtClean="0"/>
              <a:t> </a:t>
            </a:r>
            <a:r>
              <a:rPr lang="en-GB" sz="2200" dirty="0" err="1" smtClean="0"/>
              <a:t>βυθίζεται</a:t>
            </a:r>
            <a:r>
              <a:rPr lang="en-GB" sz="2200" dirty="0" smtClean="0"/>
              <a:t> </a:t>
            </a:r>
            <a:r>
              <a:rPr lang="en-GB" sz="2200" dirty="0" err="1" smtClean="0"/>
              <a:t>κατά</a:t>
            </a:r>
            <a:r>
              <a:rPr lang="en-GB" sz="2200" dirty="0" smtClean="0"/>
              <a:t> </a:t>
            </a:r>
            <a:r>
              <a:rPr lang="en-GB" sz="2200" dirty="0" err="1" smtClean="0"/>
              <a:t>την</a:t>
            </a:r>
            <a:r>
              <a:rPr lang="en-GB" sz="2200" dirty="0" smtClean="0"/>
              <a:t> </a:t>
            </a:r>
            <a:r>
              <a:rPr lang="en-GB" sz="2200" dirty="0" err="1" smtClean="0"/>
              <a:t>πλημμυρίδα</a:t>
            </a:r>
            <a:r>
              <a:rPr lang="en-GB" sz="2200" dirty="0" smtClean="0"/>
              <a:t>. </a:t>
            </a:r>
            <a:r>
              <a:rPr lang="en-GB" sz="2200" dirty="0" err="1" smtClean="0"/>
              <a:t>Απαντώνται</a:t>
            </a:r>
            <a:r>
              <a:rPr lang="en-GB" sz="2200" dirty="0" smtClean="0"/>
              <a:t> </a:t>
            </a:r>
            <a:r>
              <a:rPr lang="en-GB" sz="2200" dirty="0" err="1" smtClean="0"/>
              <a:t>τόσο</a:t>
            </a:r>
            <a:r>
              <a:rPr lang="en-GB" sz="2200" dirty="0" smtClean="0"/>
              <a:t> </a:t>
            </a:r>
            <a:r>
              <a:rPr lang="en-GB" sz="2200" dirty="0" err="1" smtClean="0"/>
              <a:t>τοπικά</a:t>
            </a:r>
            <a:r>
              <a:rPr lang="en-GB" sz="2200" dirty="0" smtClean="0"/>
              <a:t> </a:t>
            </a:r>
            <a:r>
              <a:rPr lang="en-GB" sz="2200" dirty="0" err="1" smtClean="0"/>
              <a:t>όσο</a:t>
            </a:r>
            <a:r>
              <a:rPr lang="en-GB" sz="2200" dirty="0" smtClean="0"/>
              <a:t> </a:t>
            </a:r>
            <a:r>
              <a:rPr lang="en-GB" sz="2200" dirty="0" err="1" smtClean="0"/>
              <a:t>και</a:t>
            </a:r>
            <a:r>
              <a:rPr lang="en-GB" sz="2200" dirty="0" smtClean="0"/>
              <a:t> </a:t>
            </a:r>
            <a:r>
              <a:rPr lang="en-GB" sz="2200" dirty="0" err="1" smtClean="0"/>
              <a:t>μεταναστευτικά</a:t>
            </a:r>
            <a:r>
              <a:rPr lang="en-GB" sz="2200" dirty="0" smtClean="0"/>
              <a:t> </a:t>
            </a:r>
            <a:r>
              <a:rPr lang="en-GB" sz="2200" dirty="0" err="1" smtClean="0"/>
              <a:t>είδη</a:t>
            </a:r>
            <a:r>
              <a:rPr lang="en-GB" sz="2200" dirty="0" smtClean="0"/>
              <a:t>. Τα </a:t>
            </a:r>
            <a:r>
              <a:rPr lang="en-GB" sz="2200" dirty="0" err="1" smtClean="0"/>
              <a:t>κυριότερ</a:t>
            </a:r>
            <a:r>
              <a:rPr lang="en-GB" sz="2200" dirty="0" smtClean="0"/>
              <a:t>α είναι των οικογενειών  Gobiidae και Blennidae.</a:t>
            </a:r>
            <a:endParaRPr lang="el-GR" sz="2200" dirty="0" smtClean="0"/>
          </a:p>
          <a:p>
            <a:pPr eaLnBrk="1" hangingPunct="1">
              <a:lnSpc>
                <a:spcPct val="100000"/>
              </a:lnSpc>
              <a:spcBef>
                <a:spcPts val="1800"/>
              </a:spcBef>
              <a:defRPr/>
            </a:pPr>
            <a:r>
              <a:rPr lang="en-GB" sz="2200" b="1" dirty="0" smtClean="0"/>
              <a:t>Υποπα</a:t>
            </a:r>
            <a:r>
              <a:rPr lang="en-GB" sz="2200" b="1" dirty="0" err="1" smtClean="0"/>
              <a:t>ράλι</a:t>
            </a:r>
            <a:r>
              <a:rPr lang="en-GB" sz="2200" b="1" dirty="0" smtClean="0"/>
              <a:t>α ζώνη. </a:t>
            </a:r>
            <a:r>
              <a:rPr lang="en-GB" sz="2200" dirty="0" smtClean="0"/>
              <a:t>Η </a:t>
            </a:r>
            <a:r>
              <a:rPr lang="en-GB" sz="2200" dirty="0" err="1" smtClean="0"/>
              <a:t>υποπαράλια</a:t>
            </a:r>
            <a:r>
              <a:rPr lang="en-GB" sz="2200" dirty="0" smtClean="0"/>
              <a:t> </a:t>
            </a:r>
            <a:r>
              <a:rPr lang="en-GB" sz="2200" dirty="0" err="1" smtClean="0"/>
              <a:t>ζώνη</a:t>
            </a:r>
            <a:r>
              <a:rPr lang="en-GB" sz="2200" dirty="0" smtClean="0"/>
              <a:t> </a:t>
            </a:r>
            <a:r>
              <a:rPr lang="en-GB" sz="2200" dirty="0" err="1" smtClean="0"/>
              <a:t>δεν</a:t>
            </a:r>
            <a:r>
              <a:rPr lang="en-GB" sz="2200" dirty="0" smtClean="0"/>
              <a:t> </a:t>
            </a:r>
            <a:r>
              <a:rPr lang="en-GB" sz="2200" dirty="0" err="1" smtClean="0"/>
              <a:t>αναδύεται</a:t>
            </a:r>
            <a:r>
              <a:rPr lang="en-GB" sz="2200" dirty="0" smtClean="0"/>
              <a:t> </a:t>
            </a:r>
            <a:r>
              <a:rPr lang="en-GB" sz="2200" dirty="0" err="1" smtClean="0"/>
              <a:t>ποτέ</a:t>
            </a:r>
            <a:r>
              <a:rPr lang="en-GB" sz="2200" dirty="0" smtClean="0"/>
              <a:t> </a:t>
            </a:r>
            <a:r>
              <a:rPr lang="en-GB" sz="2200" dirty="0" err="1" smtClean="0"/>
              <a:t>στον</a:t>
            </a:r>
            <a:r>
              <a:rPr lang="en-GB" sz="2200" dirty="0" smtClean="0"/>
              <a:t> </a:t>
            </a:r>
            <a:r>
              <a:rPr lang="en-GB" sz="2200" dirty="0" err="1" smtClean="0"/>
              <a:t>αέρα</a:t>
            </a:r>
            <a:r>
              <a:rPr lang="en-GB" sz="2200" dirty="0" smtClean="0"/>
              <a:t>, </a:t>
            </a:r>
            <a:r>
              <a:rPr lang="en-GB" sz="2200" dirty="0" err="1" smtClean="0"/>
              <a:t>φτάνει</a:t>
            </a:r>
            <a:r>
              <a:rPr lang="en-GB" sz="2200" dirty="0" smtClean="0"/>
              <a:t> </a:t>
            </a:r>
            <a:r>
              <a:rPr lang="en-GB" sz="2200" dirty="0" err="1" smtClean="0"/>
              <a:t>δε</a:t>
            </a:r>
            <a:r>
              <a:rPr lang="en-GB" sz="2200" dirty="0" smtClean="0"/>
              <a:t> </a:t>
            </a:r>
            <a:r>
              <a:rPr lang="en-GB" sz="2200" dirty="0" err="1" smtClean="0"/>
              <a:t>μέχρι</a:t>
            </a:r>
            <a:r>
              <a:rPr lang="en-GB" sz="2200" dirty="0" smtClean="0"/>
              <a:t> </a:t>
            </a:r>
            <a:r>
              <a:rPr lang="en-GB" sz="2200" dirty="0" err="1" smtClean="0"/>
              <a:t>τα</a:t>
            </a:r>
            <a:r>
              <a:rPr lang="en-GB" sz="2200" dirty="0" smtClean="0"/>
              <a:t> 200 </a:t>
            </a:r>
            <a:r>
              <a:rPr lang="en-GB" sz="2200" dirty="0" err="1" smtClean="0"/>
              <a:t>μέτρα</a:t>
            </a:r>
            <a:r>
              <a:rPr lang="en-GB" sz="2200" dirty="0" smtClean="0"/>
              <a:t> </a:t>
            </a:r>
            <a:r>
              <a:rPr lang="en-GB" sz="2200" dirty="0" err="1" smtClean="0"/>
              <a:t>βάθος</a:t>
            </a:r>
            <a:r>
              <a:rPr lang="en-GB" sz="2200" dirty="0" smtClean="0"/>
              <a:t>. </a:t>
            </a:r>
            <a:r>
              <a:rPr lang="en-GB" sz="2200" dirty="0" err="1" smtClean="0"/>
              <a:t>Αυτή</a:t>
            </a:r>
            <a:r>
              <a:rPr lang="en-GB" sz="2200" dirty="0" smtClean="0"/>
              <a:t> η </a:t>
            </a:r>
            <a:r>
              <a:rPr lang="en-GB" sz="2200" dirty="0" err="1" smtClean="0"/>
              <a:t>ζώνη</a:t>
            </a:r>
            <a:r>
              <a:rPr lang="en-GB" sz="2200" dirty="0" smtClean="0"/>
              <a:t> </a:t>
            </a:r>
            <a:r>
              <a:rPr lang="en-GB" sz="2200" dirty="0" err="1" smtClean="0"/>
              <a:t>με</a:t>
            </a:r>
            <a:r>
              <a:rPr lang="en-GB" sz="2200" dirty="0" smtClean="0"/>
              <a:t> </a:t>
            </a:r>
            <a:r>
              <a:rPr lang="en-GB" sz="2200" dirty="0" err="1" smtClean="0"/>
              <a:t>την</a:t>
            </a:r>
            <a:r>
              <a:rPr lang="en-GB" sz="2200" dirty="0" smtClean="0"/>
              <a:t> </a:t>
            </a:r>
            <a:r>
              <a:rPr lang="en-GB" sz="2200" dirty="0" err="1" smtClean="0"/>
              <a:t>προηγούμενη</a:t>
            </a:r>
            <a:r>
              <a:rPr lang="en-GB" sz="2200" dirty="0" smtClean="0"/>
              <a:t> </a:t>
            </a:r>
            <a:r>
              <a:rPr lang="en-GB" sz="2200" dirty="0" err="1" smtClean="0"/>
              <a:t>αποτελούν</a:t>
            </a:r>
            <a:r>
              <a:rPr lang="en-GB" sz="2200" dirty="0" smtClean="0"/>
              <a:t> </a:t>
            </a:r>
            <a:r>
              <a:rPr lang="en-GB" sz="2200" dirty="0" err="1" smtClean="0"/>
              <a:t>τις</a:t>
            </a:r>
            <a:r>
              <a:rPr lang="en-GB" sz="2200" dirty="0" smtClean="0"/>
              <a:t> </a:t>
            </a:r>
            <a:r>
              <a:rPr lang="en-GB" sz="2200" dirty="0" err="1" smtClean="0"/>
              <a:t>παραγωγικότερες</a:t>
            </a:r>
            <a:r>
              <a:rPr lang="en-GB" sz="2200" dirty="0" smtClean="0"/>
              <a:t> </a:t>
            </a:r>
            <a:r>
              <a:rPr lang="en-GB" sz="2200" dirty="0" err="1" smtClean="0"/>
              <a:t>ζώνες</a:t>
            </a:r>
            <a:r>
              <a:rPr lang="en-GB" sz="2200" dirty="0" smtClean="0"/>
              <a:t>. </a:t>
            </a:r>
          </a:p>
          <a:p>
            <a:pPr eaLnBrk="1" hangingPunct="1">
              <a:lnSpc>
                <a:spcPct val="150000"/>
              </a:lnSpc>
              <a:defRPr/>
            </a:pPr>
            <a:endParaRPr lang="en-GB" sz="1800" dirty="0" smtClean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eaLnBrk="1" hangingPunct="1">
              <a:lnSpc>
                <a:spcPct val="150000"/>
              </a:lnSpc>
              <a:defRPr/>
            </a:pPr>
            <a:endParaRPr lang="en-GB" sz="1800" dirty="0" smtClean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/>
              <a:t>Οικολογική </a:t>
            </a:r>
            <a:r>
              <a:rPr lang="el-GR" altLang="el-GR" dirty="0" smtClean="0"/>
              <a:t>Ταξινόμηση 2/3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l-GR" sz="2000" b="1" dirty="0" smtClean="0"/>
              <a:t>Θαλάσσια ψάρια. </a:t>
            </a:r>
            <a:r>
              <a:rPr lang="el-GR" altLang="el-GR" sz="2000" dirty="0" smtClean="0"/>
              <a:t>Με τον όρο αυτό εννοούμε όλα τα είδη ψαριών που ζουν αποκλειστικά στο θαλάσσιο περιβάλλον.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l-GR" altLang="el-GR" sz="2000" dirty="0" smtClean="0"/>
              <a:t>	Απ’ όλα τα είδη των ψαριών που είναι γνωστά σήμερα, μόνο το </a:t>
            </a:r>
            <a:r>
              <a:rPr lang="el-GR" altLang="el-GR" sz="2000" b="1" dirty="0" smtClean="0"/>
              <a:t>58,2%</a:t>
            </a:r>
            <a:r>
              <a:rPr lang="el-GR" altLang="el-GR" sz="2000" dirty="0" smtClean="0"/>
              <a:t> ζουν σε αλμυρά νερά.		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l-GR" altLang="el-GR" sz="2000" dirty="0" smtClean="0"/>
          </a:p>
          <a:p>
            <a:pPr eaLnBrk="1" hangingPunct="1"/>
            <a:r>
              <a:rPr lang="el-GR" altLang="el-GR" sz="2000" b="1" dirty="0" smtClean="0"/>
              <a:t>Ψάρια των γλυκών νερών. </a:t>
            </a:r>
            <a:r>
              <a:rPr lang="el-GR" altLang="el-GR" sz="2000" dirty="0" smtClean="0"/>
              <a:t>Ο όρος είναι αρκετά ελαστικός και περιλαμβάνει τόσο τα ψάρια που ζουν στα γλυκά νερά όσο και αυτά που μεταναστεύουν στα γλυκά νερά σε  κάποιο στάδιο της ζωής τους.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l-GR" altLang="el-GR" sz="2000" dirty="0" smtClean="0"/>
              <a:t>	Το </a:t>
            </a:r>
            <a:r>
              <a:rPr lang="el-GR" altLang="el-GR" sz="2000" b="1" dirty="0" smtClean="0"/>
              <a:t>40.8 %</a:t>
            </a:r>
            <a:r>
              <a:rPr lang="el-GR" altLang="el-GR" sz="2000" dirty="0" smtClean="0"/>
              <a:t> των ψαριών της γης ζουν αποκλειστικά σε γλυκά νερά.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l-GR" altLang="el-GR" sz="2000" dirty="0" smtClean="0"/>
              <a:t>	Το </a:t>
            </a:r>
            <a:r>
              <a:rPr lang="el-GR" altLang="el-GR" sz="2000" b="1" dirty="0" smtClean="0"/>
              <a:t>1% </a:t>
            </a:r>
            <a:r>
              <a:rPr lang="el-GR" altLang="el-GR" sz="2000" dirty="0" smtClean="0"/>
              <a:t>μετακινείται σε σταθερή βάση μεταξύ γλυκών και θαλασσινών 	νερών. </a:t>
            </a:r>
          </a:p>
          <a:p>
            <a:pPr eaLnBrk="1" hangingPunct="1"/>
            <a:endParaRPr lang="el-GR" altLang="el-GR" sz="2000" dirty="0" smtClean="0">
              <a:solidFill>
                <a:schemeClr val="folHlink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 err="1"/>
              <a:t>Βενθικό</a:t>
            </a:r>
            <a:r>
              <a:rPr lang="el-GR" altLang="el-GR" dirty="0"/>
              <a:t> </a:t>
            </a:r>
            <a:r>
              <a:rPr lang="el-GR" altLang="el-GR" dirty="0" smtClean="0"/>
              <a:t>περιβάλλον 2/6</a:t>
            </a:r>
            <a:r>
              <a:rPr lang="en-US" altLang="el-GR" dirty="0" smtClean="0"/>
              <a:t> </a:t>
            </a:r>
            <a:endParaRPr lang="el-GR" altLang="el-GR" dirty="0" smtClean="0"/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7317" y="1474788"/>
            <a:ext cx="6229366" cy="4351338"/>
          </a:xfrm>
        </p:spPr>
      </p:pic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-628650" y="10223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4765430" y="5246809"/>
            <a:ext cx="3505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en-US" altLang="el-GR" sz="2000" b="1" i="1" dirty="0" err="1">
                <a:solidFill>
                  <a:schemeClr val="bg1"/>
                </a:solidFill>
                <a:latin typeface="+mn-lt"/>
              </a:rPr>
              <a:t>Trachinus</a:t>
            </a:r>
            <a:r>
              <a:rPr lang="en-US" altLang="el-GR" sz="20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l-GR" sz="2000" b="1" i="1" dirty="0" err="1">
                <a:solidFill>
                  <a:schemeClr val="bg1"/>
                </a:solidFill>
                <a:latin typeface="+mn-lt"/>
              </a:rPr>
              <a:t>draco</a:t>
            </a:r>
            <a:r>
              <a:rPr lang="en-US" altLang="el-GR" sz="2000" dirty="0">
                <a:solidFill>
                  <a:schemeClr val="bg1"/>
                </a:solidFill>
                <a:latin typeface="+mn-lt"/>
              </a:rPr>
              <a:t> </a:t>
            </a:r>
          </a:p>
          <a:p>
            <a:endParaRPr lang="en-US" altLang="el-GR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36896" y="561030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34</a:t>
            </a:r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 err="1"/>
              <a:t>Βενθικό</a:t>
            </a:r>
            <a:r>
              <a:rPr lang="el-GR" altLang="el-GR" dirty="0"/>
              <a:t> </a:t>
            </a:r>
            <a:r>
              <a:rPr lang="el-GR" altLang="el-GR" dirty="0" smtClean="0"/>
              <a:t>περιβάλλον 3/6</a:t>
            </a:r>
            <a:r>
              <a:rPr lang="en-US" altLang="el-GR" dirty="0" smtClean="0"/>
              <a:t> </a:t>
            </a:r>
            <a:endParaRPr lang="el-GR" altLang="el-GR" dirty="0" smtClean="0"/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9304" y="1532548"/>
            <a:ext cx="6645392" cy="4351338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2536" y="2132219"/>
            <a:ext cx="2277373" cy="14641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56460" y="337178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35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56782" y="364228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36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0983" y="549458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38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31232" y="549458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37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 err="1"/>
              <a:t>Βενθικό</a:t>
            </a:r>
            <a:r>
              <a:rPr lang="el-GR" altLang="el-GR" dirty="0"/>
              <a:t> </a:t>
            </a:r>
            <a:r>
              <a:rPr lang="el-GR" altLang="el-GR" dirty="0" smtClean="0"/>
              <a:t>περιβάλλον 4/6</a:t>
            </a:r>
            <a:r>
              <a:rPr lang="en-US" altLang="el-GR" dirty="0" smtClean="0"/>
              <a:t> </a:t>
            </a:r>
            <a:endParaRPr lang="el-GR" altLang="el-GR" dirty="0" smtClean="0"/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4792" y="1418492"/>
            <a:ext cx="7694415" cy="4735025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33135" y="297628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39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98193" y="446389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40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1183" y="569219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41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6267" y="5692192"/>
            <a:ext cx="363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42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 err="1"/>
              <a:t>Βενθικό</a:t>
            </a:r>
            <a:r>
              <a:rPr lang="el-GR" altLang="el-GR" dirty="0"/>
              <a:t> </a:t>
            </a:r>
            <a:r>
              <a:rPr lang="el-GR" altLang="el-GR" dirty="0" smtClean="0"/>
              <a:t>περιβάλλον 5/6</a:t>
            </a:r>
            <a:r>
              <a:rPr lang="en-US" altLang="el-GR" dirty="0" smtClean="0"/>
              <a:t> </a:t>
            </a:r>
            <a:endParaRPr lang="el-GR" altLang="el-GR" dirty="0" smtClean="0"/>
          </a:p>
        </p:txBody>
      </p:sp>
      <p:pic>
        <p:nvPicPr>
          <p:cNvPr id="2" name="Θέση περιεχομένου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6342" y="1690689"/>
            <a:ext cx="6691315" cy="4351338"/>
          </a:xfr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00991" y="3856752"/>
            <a:ext cx="363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43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9157" y="3809746"/>
            <a:ext cx="363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44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00991" y="5637601"/>
            <a:ext cx="363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45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759" y="5584086"/>
            <a:ext cx="363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46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b="1" dirty="0" err="1" smtClean="0"/>
              <a:t>Βενθικό</a:t>
            </a:r>
            <a:r>
              <a:rPr lang="el-GR" altLang="el-GR" b="1" dirty="0" smtClean="0"/>
              <a:t> περιβάλλον 6/6</a:t>
            </a:r>
            <a:r>
              <a:rPr lang="en-US" altLang="el-GR" dirty="0" smtClean="0"/>
              <a:t> </a:t>
            </a:r>
            <a:endParaRPr lang="en-GB" altLang="el-GR" dirty="0" smtClean="0"/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  <a:buClr>
                <a:schemeClr val="tx1"/>
              </a:buClr>
            </a:pPr>
            <a:r>
              <a:rPr lang="el-GR" altLang="el-GR" sz="2200" b="1" dirty="0" err="1"/>
              <a:t>Βαθύαλη</a:t>
            </a:r>
            <a:r>
              <a:rPr lang="el-GR" altLang="el-GR" sz="2200" b="1" dirty="0"/>
              <a:t> ζώνη. </a:t>
            </a:r>
            <a:r>
              <a:rPr lang="el-GR" altLang="el-GR" sz="2200" dirty="0"/>
              <a:t>Πέρα από την ηπειρωτική υφαλοκρηπίδα αρχίζει η </a:t>
            </a:r>
            <a:r>
              <a:rPr lang="el-GR" altLang="el-GR" sz="2200" dirty="0" err="1"/>
              <a:t>βαθύαλη</a:t>
            </a:r>
            <a:r>
              <a:rPr lang="el-GR" altLang="el-GR" sz="2200" dirty="0"/>
              <a:t> ζώνη. Το βάθος της κυμαίνεται από τα 200 έως τα 2000 m. </a:t>
            </a:r>
          </a:p>
          <a:p>
            <a:pPr>
              <a:lnSpc>
                <a:spcPct val="110000"/>
              </a:lnSpc>
              <a:spcBef>
                <a:spcPct val="50000"/>
              </a:spcBef>
              <a:buClr>
                <a:schemeClr val="tx1"/>
              </a:buClr>
            </a:pPr>
            <a:r>
              <a:rPr lang="el-GR" altLang="el-GR" sz="2200" b="1" dirty="0" err="1" smtClean="0"/>
              <a:t>Αβυσσαία</a:t>
            </a:r>
            <a:r>
              <a:rPr lang="el-GR" altLang="el-GR" sz="2200" b="1" dirty="0" smtClean="0"/>
              <a:t> </a:t>
            </a:r>
            <a:r>
              <a:rPr lang="el-GR" altLang="el-GR" sz="2200" b="1" dirty="0"/>
              <a:t>ζώνη. </a:t>
            </a:r>
            <a:r>
              <a:rPr lang="el-GR" altLang="el-GR" sz="2200" dirty="0"/>
              <a:t>Το βάθος στη </a:t>
            </a:r>
            <a:r>
              <a:rPr lang="el-GR" altLang="el-GR" sz="2200" dirty="0" err="1"/>
              <a:t>αβυσσαία</a:t>
            </a:r>
            <a:r>
              <a:rPr lang="el-GR" altLang="el-GR" sz="2200" dirty="0"/>
              <a:t> ζώνη κυμαίνεται από 2000-6000 m. Χαρακτηρίζεται από πολλά ενδημικά είδη. </a:t>
            </a:r>
          </a:p>
          <a:p>
            <a:pPr>
              <a:lnSpc>
                <a:spcPct val="110000"/>
              </a:lnSpc>
              <a:spcBef>
                <a:spcPct val="50000"/>
              </a:spcBef>
              <a:buClr>
                <a:schemeClr val="tx1"/>
              </a:buClr>
            </a:pPr>
            <a:r>
              <a:rPr lang="el-GR" altLang="el-GR" sz="2200" b="1" dirty="0" err="1" smtClean="0"/>
              <a:t>Αδαία</a:t>
            </a:r>
            <a:r>
              <a:rPr lang="el-GR" altLang="el-GR" sz="2200" b="1" dirty="0" smtClean="0"/>
              <a:t> </a:t>
            </a:r>
            <a:r>
              <a:rPr lang="el-GR" altLang="el-GR" sz="2200" b="1" dirty="0"/>
              <a:t>ζώνη. </a:t>
            </a:r>
            <a:r>
              <a:rPr lang="el-GR" altLang="el-GR" sz="2200" dirty="0"/>
              <a:t>Αντιστοιχεί στις βαθιές υποθαλάσσιες τάφρους, βάθους μεγαλύτερου των 6000 μέτρων. Έχουν προσδιορισθεί σε αυτή τη ζώνη περίπου 50 ενδημικά είδη που ανήκουν σε 22 οικογένειες. </a:t>
            </a:r>
          </a:p>
          <a:p>
            <a:endParaRPr lang="el-GR" sz="2000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dirty="0" err="1" smtClean="0"/>
              <a:t>Βαθύβια</a:t>
            </a:r>
            <a:r>
              <a:rPr lang="el-GR" altLang="el-GR" dirty="0" smtClean="0"/>
              <a:t> </a:t>
            </a:r>
            <a:r>
              <a:rPr lang="el-GR" altLang="el-GR" dirty="0" err="1" smtClean="0"/>
              <a:t>βενθικά</a:t>
            </a:r>
            <a:r>
              <a:rPr lang="el-GR" altLang="el-GR" dirty="0" smtClean="0"/>
              <a:t> ψάρια</a:t>
            </a:r>
            <a:endParaRPr lang="en-GB" altLang="el-GR" dirty="0" smtClean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1829"/>
          <a:stretch/>
        </p:blipFill>
        <p:spPr>
          <a:xfrm>
            <a:off x="314947" y="1933200"/>
            <a:ext cx="8514106" cy="3714563"/>
          </a:xfrm>
        </p:spPr>
      </p:pic>
      <p:sp>
        <p:nvSpPr>
          <p:cNvPr id="7" name="TextBox 6"/>
          <p:cNvSpPr txBox="1"/>
          <p:nvPr/>
        </p:nvSpPr>
        <p:spPr>
          <a:xfrm>
            <a:off x="8333747" y="5613275"/>
            <a:ext cx="363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/>
              <a:t>47</a:t>
            </a:r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 smtClean="0"/>
              <a:t>Προσαρμογές ψαριών </a:t>
            </a:r>
            <a:br>
              <a:rPr lang="el-GR" sz="4000" dirty="0" smtClean="0"/>
            </a:br>
            <a:r>
              <a:rPr lang="el-GR" sz="4000" dirty="0" smtClean="0"/>
              <a:t>βαθιών νερών 1/2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  <a:buClr>
                <a:schemeClr val="tx1"/>
              </a:buClr>
              <a:defRPr/>
            </a:pPr>
            <a:r>
              <a:rPr lang="en-GB" sz="2200" dirty="0" err="1"/>
              <a:t>Βιοφωτισμός</a:t>
            </a:r>
            <a:r>
              <a:rPr lang="en-US" sz="2200" dirty="0"/>
              <a:t>:</a:t>
            </a:r>
            <a:r>
              <a:rPr lang="en-GB" sz="2200" dirty="0"/>
              <a:t> </a:t>
            </a:r>
            <a:r>
              <a:rPr lang="en-GB" sz="2200" dirty="0" err="1"/>
              <a:t>γι</a:t>
            </a:r>
            <a:r>
              <a:rPr lang="en-GB" sz="2200" dirty="0"/>
              <a:t>α προσέλκυση λείας, επικοινωνία, </a:t>
            </a:r>
            <a:r>
              <a:rPr lang="el-GR" sz="2200" dirty="0"/>
              <a:t>			   </a:t>
            </a:r>
            <a:r>
              <a:rPr lang="en-GB" sz="2200" dirty="0" err="1"/>
              <a:t>ερωτοτρο</a:t>
            </a:r>
            <a:r>
              <a:rPr lang="en-GB" sz="2200" dirty="0"/>
              <a:t>πία </a:t>
            </a:r>
            <a:r>
              <a:rPr lang="el-GR" sz="2200" dirty="0" smtClean="0"/>
              <a:t>.</a:t>
            </a:r>
            <a:endParaRPr lang="en-GB" sz="2200" dirty="0"/>
          </a:p>
          <a:p>
            <a:pPr>
              <a:spcBef>
                <a:spcPts val="1200"/>
              </a:spcBef>
              <a:buClr>
                <a:schemeClr val="tx1"/>
              </a:buClr>
              <a:defRPr/>
            </a:pPr>
            <a:r>
              <a:rPr lang="el-GR" sz="2200" dirty="0" smtClean="0"/>
              <a:t>Φ</a:t>
            </a:r>
            <a:r>
              <a:rPr lang="en-GB" sz="2200" dirty="0" err="1" smtClean="0"/>
              <a:t>ωτοφόρ</a:t>
            </a:r>
            <a:r>
              <a:rPr lang="en-GB" sz="2200" dirty="0" smtClean="0"/>
              <a:t>α </a:t>
            </a:r>
            <a:r>
              <a:rPr lang="en-GB" sz="2200" dirty="0"/>
              <a:t>στη ράχη και τις πλευρές, όχι </a:t>
            </a:r>
            <a:r>
              <a:rPr lang="en-GB" sz="2200" dirty="0" smtClean="0"/>
              <a:t>κοιλιακά</a:t>
            </a:r>
            <a:r>
              <a:rPr lang="el-GR" sz="2200" dirty="0" smtClean="0"/>
              <a:t>.</a:t>
            </a:r>
            <a:endParaRPr lang="el-GR" sz="2200" dirty="0"/>
          </a:p>
          <a:p>
            <a:pPr>
              <a:spcBef>
                <a:spcPts val="1200"/>
              </a:spcBef>
              <a:buClr>
                <a:schemeClr val="tx1"/>
              </a:buClr>
              <a:defRPr/>
            </a:pPr>
            <a:r>
              <a:rPr lang="el-GR" sz="2200" dirty="0" smtClean="0"/>
              <a:t>Χ</a:t>
            </a:r>
            <a:r>
              <a:rPr lang="en-GB" sz="2200" dirty="0" err="1" smtClean="0"/>
              <a:t>ρώμ</a:t>
            </a:r>
            <a:r>
              <a:rPr lang="en-GB" sz="2200" dirty="0" smtClean="0"/>
              <a:t>α </a:t>
            </a:r>
            <a:r>
              <a:rPr lang="en-GB" sz="2200" dirty="0"/>
              <a:t>μαύρο (λίγοι κόκκινο</a:t>
            </a:r>
            <a:r>
              <a:rPr lang="en-GB" sz="2200" dirty="0" smtClean="0"/>
              <a:t>)</a:t>
            </a:r>
            <a:r>
              <a:rPr lang="el-GR" sz="2200" dirty="0" smtClean="0"/>
              <a:t>.</a:t>
            </a:r>
            <a:endParaRPr lang="en-GB" sz="2200" dirty="0"/>
          </a:p>
          <a:p>
            <a:pPr>
              <a:spcBef>
                <a:spcPts val="1200"/>
              </a:spcBef>
              <a:buClr>
                <a:schemeClr val="tx1"/>
              </a:buClr>
              <a:defRPr/>
            </a:pPr>
            <a:r>
              <a:rPr lang="el-GR" sz="2200" dirty="0" smtClean="0"/>
              <a:t>Μ</a:t>
            </a:r>
            <a:r>
              <a:rPr lang="en-GB" sz="2200" dirty="0" err="1" smtClean="0"/>
              <a:t>άτι</a:t>
            </a:r>
            <a:r>
              <a:rPr lang="en-GB" sz="2200" dirty="0" smtClean="0"/>
              <a:t>α </a:t>
            </a:r>
            <a:r>
              <a:rPr lang="en-GB" sz="2200" dirty="0"/>
              <a:t>μικρού μεγέθους ή καθόλου </a:t>
            </a:r>
            <a:r>
              <a:rPr lang="en-GB" sz="2200" dirty="0" smtClean="0"/>
              <a:t>μάτια</a:t>
            </a:r>
            <a:r>
              <a:rPr lang="el-GR" sz="2200" dirty="0" smtClean="0"/>
              <a:t>.</a:t>
            </a:r>
            <a:endParaRPr lang="en-GB" sz="2200" dirty="0"/>
          </a:p>
          <a:p>
            <a:pPr>
              <a:spcBef>
                <a:spcPts val="1200"/>
              </a:spcBef>
              <a:buClr>
                <a:schemeClr val="tx1"/>
              </a:buClr>
              <a:defRPr/>
            </a:pPr>
            <a:r>
              <a:rPr lang="el-GR" sz="2200" dirty="0" smtClean="0"/>
              <a:t>Μ</a:t>
            </a:r>
            <a:r>
              <a:rPr lang="en-GB" sz="2200" dirty="0" err="1" smtClean="0"/>
              <a:t>ικρό</a:t>
            </a:r>
            <a:r>
              <a:rPr lang="en-GB" sz="2200" dirty="0" smtClean="0"/>
              <a:t> </a:t>
            </a:r>
            <a:r>
              <a:rPr lang="en-GB" sz="2200" dirty="0" err="1" smtClean="0"/>
              <a:t>μέγεθος</a:t>
            </a:r>
            <a:r>
              <a:rPr lang="el-GR" sz="2200" dirty="0" smtClean="0"/>
              <a:t>.</a:t>
            </a:r>
            <a:r>
              <a:rPr lang="en-GB" sz="2200" dirty="0" smtClean="0"/>
              <a:t> </a:t>
            </a:r>
            <a:endParaRPr lang="el-GR" sz="2200" dirty="0"/>
          </a:p>
          <a:p>
            <a:pPr>
              <a:spcBef>
                <a:spcPts val="1200"/>
              </a:spcBef>
              <a:buClr>
                <a:schemeClr val="tx1"/>
              </a:buClr>
              <a:defRPr/>
            </a:pPr>
            <a:r>
              <a:rPr lang="el-GR" sz="2200" dirty="0" smtClean="0"/>
              <a:t>Γ</a:t>
            </a:r>
            <a:r>
              <a:rPr lang="en-GB" sz="2200" dirty="0" err="1" smtClean="0"/>
              <a:t>ιγ</a:t>
            </a:r>
            <a:r>
              <a:rPr lang="en-GB" sz="2200" dirty="0" smtClean="0"/>
              <a:t>αντισμός</a:t>
            </a:r>
            <a:r>
              <a:rPr lang="el-GR" sz="2200" dirty="0" smtClean="0"/>
              <a:t>.</a:t>
            </a:r>
            <a:endParaRPr lang="en-GB" sz="2200" dirty="0"/>
          </a:p>
          <a:p>
            <a:pPr>
              <a:spcBef>
                <a:spcPts val="1200"/>
              </a:spcBef>
              <a:buClr>
                <a:schemeClr val="tx1"/>
              </a:buClr>
              <a:defRPr/>
            </a:pPr>
            <a:r>
              <a:rPr lang="el-GR" sz="2200" dirty="0" smtClean="0"/>
              <a:t>Α</a:t>
            </a:r>
            <a:r>
              <a:rPr lang="en-GB" sz="2200" dirty="0" err="1" smtClean="0"/>
              <a:t>ργοκίνητ</a:t>
            </a:r>
            <a:r>
              <a:rPr lang="en-GB" sz="2200" dirty="0" smtClean="0"/>
              <a:t>α</a:t>
            </a:r>
            <a:r>
              <a:rPr lang="el-GR" sz="2200" dirty="0" smtClean="0"/>
              <a:t>.</a:t>
            </a:r>
            <a:endParaRPr lang="en-GB" sz="22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854825" y="1690689"/>
            <a:ext cx="7924800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l-GR" altLang="el-GR" sz="2200" dirty="0" smtClean="0">
                <a:latin typeface="+mn-lt"/>
              </a:rPr>
              <a:t>Π</a:t>
            </a:r>
            <a:r>
              <a:rPr lang="en-GB" altLang="el-GR" sz="2200" dirty="0" smtClean="0">
                <a:latin typeface="+mn-lt"/>
              </a:rPr>
              <a:t>λαδα</a:t>
            </a:r>
            <a:r>
              <a:rPr lang="en-GB" altLang="el-GR" sz="2200" dirty="0" err="1" smtClean="0">
                <a:latin typeface="+mn-lt"/>
              </a:rPr>
              <a:t>ροί</a:t>
            </a:r>
            <a:r>
              <a:rPr lang="en-GB" altLang="el-GR" sz="2200" dirty="0" smtClean="0">
                <a:latin typeface="+mn-lt"/>
              </a:rPr>
              <a:t> </a:t>
            </a:r>
            <a:r>
              <a:rPr lang="en-GB" altLang="el-GR" sz="2200" dirty="0" err="1">
                <a:latin typeface="+mn-lt"/>
              </a:rPr>
              <a:t>μύες</a:t>
            </a:r>
            <a:r>
              <a:rPr lang="en-GB" altLang="el-GR" sz="2200" dirty="0">
                <a:latin typeface="+mn-lt"/>
              </a:rPr>
              <a:t>, α</a:t>
            </a:r>
            <a:r>
              <a:rPr lang="en-GB" altLang="el-GR" sz="2200" dirty="0" err="1">
                <a:latin typeface="+mn-lt"/>
              </a:rPr>
              <a:t>δύν</a:t>
            </a:r>
            <a:r>
              <a:rPr lang="en-GB" altLang="el-GR" sz="2200" dirty="0">
                <a:latin typeface="+mn-lt"/>
              </a:rPr>
              <a:t>ατοι </a:t>
            </a:r>
            <a:r>
              <a:rPr lang="en-GB" altLang="el-GR" sz="2200" dirty="0" smtClean="0">
                <a:latin typeface="+mn-lt"/>
              </a:rPr>
              <a:t>σκελετοί</a:t>
            </a:r>
            <a:r>
              <a:rPr lang="el-GR" altLang="el-GR" sz="2200" dirty="0" smtClean="0">
                <a:latin typeface="+mn-lt"/>
              </a:rPr>
              <a:t>.</a:t>
            </a:r>
            <a:endParaRPr lang="en-GB" altLang="el-GR" sz="2200" dirty="0">
              <a:latin typeface="+mn-lt"/>
            </a:endParaRPr>
          </a:p>
          <a:p>
            <a:pPr marL="342900" indent="-342900" eaLnBrk="1" hangingPunct="1"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l-GR" altLang="el-GR" sz="2200" dirty="0" smtClean="0">
                <a:latin typeface="+mn-lt"/>
              </a:rPr>
              <a:t>Δεν </a:t>
            </a:r>
            <a:r>
              <a:rPr lang="el-GR" altLang="el-GR" sz="2200" dirty="0">
                <a:latin typeface="+mn-lt"/>
              </a:rPr>
              <a:t>έχουν</a:t>
            </a:r>
            <a:r>
              <a:rPr lang="en-GB" altLang="el-GR" sz="2200" dirty="0">
                <a:latin typeface="+mn-lt"/>
              </a:rPr>
              <a:t> </a:t>
            </a:r>
            <a:r>
              <a:rPr lang="en-GB" altLang="el-GR" sz="2200" dirty="0" err="1" smtClean="0">
                <a:latin typeface="+mn-lt"/>
              </a:rPr>
              <a:t>λέ</a:t>
            </a:r>
            <a:r>
              <a:rPr lang="en-GB" altLang="el-GR" sz="2200" dirty="0" smtClean="0">
                <a:latin typeface="+mn-lt"/>
              </a:rPr>
              <a:t>πια</a:t>
            </a:r>
            <a:r>
              <a:rPr lang="el-GR" altLang="el-GR" sz="2200" dirty="0" smtClean="0">
                <a:latin typeface="+mn-lt"/>
              </a:rPr>
              <a:t>.</a:t>
            </a:r>
            <a:endParaRPr lang="en-GB" altLang="el-GR" sz="2200" dirty="0">
              <a:latin typeface="+mn-lt"/>
            </a:endParaRPr>
          </a:p>
          <a:p>
            <a:pPr marL="342900" indent="-342900" eaLnBrk="1" hangingPunct="1"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l-GR" altLang="el-GR" sz="2200" dirty="0" smtClean="0">
                <a:latin typeface="+mn-lt"/>
              </a:rPr>
              <a:t>Ό</a:t>
            </a:r>
            <a:r>
              <a:rPr lang="en-GB" altLang="el-GR" sz="2200" dirty="0" err="1" smtClean="0">
                <a:latin typeface="+mn-lt"/>
              </a:rPr>
              <a:t>χι</a:t>
            </a:r>
            <a:r>
              <a:rPr lang="en-GB" altLang="el-GR" sz="2200" dirty="0" smtClean="0">
                <a:latin typeface="+mn-lt"/>
              </a:rPr>
              <a:t> </a:t>
            </a:r>
            <a:r>
              <a:rPr lang="en-GB" altLang="el-GR" sz="2200" dirty="0">
                <a:latin typeface="+mn-lt"/>
              </a:rPr>
              <a:t>κα</a:t>
            </a:r>
            <a:r>
              <a:rPr lang="en-GB" altLang="el-GR" sz="2200" dirty="0" err="1">
                <a:latin typeface="+mn-lt"/>
              </a:rPr>
              <a:t>λά</a:t>
            </a:r>
            <a:r>
              <a:rPr lang="en-GB" altLang="el-GR" sz="2200" dirty="0">
                <a:latin typeface="+mn-lt"/>
              </a:rPr>
              <a:t> αναπ</a:t>
            </a:r>
            <a:r>
              <a:rPr lang="en-GB" altLang="el-GR" sz="2200" dirty="0" err="1">
                <a:latin typeface="+mn-lt"/>
              </a:rPr>
              <a:t>τυγμένο</a:t>
            </a:r>
            <a:r>
              <a:rPr lang="en-GB" altLang="el-GR" sz="2200" dirty="0">
                <a:latin typeface="+mn-lt"/>
              </a:rPr>
              <a:t> αναπ</a:t>
            </a:r>
            <a:r>
              <a:rPr lang="en-GB" altLang="el-GR" sz="2200" dirty="0" err="1">
                <a:latin typeface="+mn-lt"/>
              </a:rPr>
              <a:t>νευστικό</a:t>
            </a:r>
            <a:r>
              <a:rPr lang="en-GB" altLang="el-GR" sz="2200" dirty="0">
                <a:latin typeface="+mn-lt"/>
              </a:rPr>
              <a:t>, </a:t>
            </a:r>
            <a:r>
              <a:rPr lang="en-GB" altLang="el-GR" sz="2200" dirty="0" err="1" smtClean="0">
                <a:latin typeface="+mn-lt"/>
              </a:rPr>
              <a:t>κυκλοφορικό</a:t>
            </a:r>
            <a:r>
              <a:rPr lang="en-GB" altLang="el-GR" sz="2200" dirty="0" smtClean="0">
                <a:latin typeface="+mn-lt"/>
              </a:rPr>
              <a:t>,</a:t>
            </a:r>
            <a:r>
              <a:rPr lang="el-GR" altLang="el-GR" sz="2200" dirty="0" smtClean="0">
                <a:latin typeface="+mn-lt"/>
              </a:rPr>
              <a:t> </a:t>
            </a:r>
            <a:r>
              <a:rPr lang="en-GB" altLang="el-GR" sz="2200" dirty="0" err="1" smtClean="0">
                <a:latin typeface="+mn-lt"/>
              </a:rPr>
              <a:t>νευρικ</a:t>
            </a:r>
            <a:r>
              <a:rPr lang="el-GR" altLang="el-GR" sz="2200" dirty="0">
                <a:latin typeface="+mn-lt"/>
              </a:rPr>
              <a:t>ό</a:t>
            </a:r>
            <a:r>
              <a:rPr lang="en-GB" altLang="el-GR" sz="2200" dirty="0">
                <a:latin typeface="+mn-lt"/>
              </a:rPr>
              <a:t> σ</a:t>
            </a:r>
            <a:r>
              <a:rPr lang="el-GR" altLang="el-GR" sz="2200" dirty="0" err="1" smtClean="0">
                <a:latin typeface="+mn-lt"/>
              </a:rPr>
              <a:t>ύστημα</a:t>
            </a:r>
            <a:r>
              <a:rPr lang="el-GR" altLang="el-GR" sz="2200" dirty="0" smtClean="0">
                <a:latin typeface="+mn-lt"/>
              </a:rPr>
              <a:t>.</a:t>
            </a:r>
            <a:r>
              <a:rPr lang="en-GB" altLang="el-GR" sz="2200" dirty="0" smtClean="0">
                <a:latin typeface="+mn-lt"/>
              </a:rPr>
              <a:t> </a:t>
            </a:r>
            <a:endParaRPr lang="el-GR" altLang="el-GR" sz="2200" dirty="0">
              <a:latin typeface="+mn-lt"/>
            </a:endParaRPr>
          </a:p>
          <a:p>
            <a:pPr marL="342900" indent="-342900" eaLnBrk="1" hangingPunct="1"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l-GR" altLang="el-GR" sz="2200" dirty="0" smtClean="0">
                <a:latin typeface="+mn-lt"/>
              </a:rPr>
              <a:t>Δεν </a:t>
            </a:r>
            <a:r>
              <a:rPr lang="el-GR" altLang="el-GR" sz="2200" dirty="0">
                <a:latin typeface="+mn-lt"/>
              </a:rPr>
              <a:t>έχουν </a:t>
            </a:r>
            <a:r>
              <a:rPr lang="en-GB" altLang="el-GR" sz="2200" dirty="0" err="1">
                <a:latin typeface="+mn-lt"/>
              </a:rPr>
              <a:t>νηκτική</a:t>
            </a:r>
            <a:r>
              <a:rPr lang="en-GB" altLang="el-GR" sz="2200" dirty="0">
                <a:latin typeface="+mn-lt"/>
              </a:rPr>
              <a:t> </a:t>
            </a:r>
            <a:r>
              <a:rPr lang="en-GB" altLang="el-GR" sz="2200" dirty="0" err="1" smtClean="0">
                <a:latin typeface="+mn-lt"/>
              </a:rPr>
              <a:t>κύστη</a:t>
            </a:r>
            <a:r>
              <a:rPr lang="el-GR" altLang="el-GR" sz="2200" dirty="0" smtClean="0">
                <a:latin typeface="+mn-lt"/>
              </a:rPr>
              <a:t>.</a:t>
            </a:r>
            <a:endParaRPr lang="en-GB" altLang="el-GR" sz="2200" dirty="0">
              <a:latin typeface="+mn-lt"/>
            </a:endParaRPr>
          </a:p>
          <a:p>
            <a:pPr marL="342900" indent="-342900" eaLnBrk="1" hangingPunct="1"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l-GR" altLang="el-GR" sz="2200" dirty="0" smtClean="0">
                <a:latin typeface="+mn-lt"/>
              </a:rPr>
              <a:t>Τ</a:t>
            </a:r>
            <a:r>
              <a:rPr lang="en-GB" altLang="el-GR" sz="2200" dirty="0" err="1" smtClean="0">
                <a:latin typeface="+mn-lt"/>
              </a:rPr>
              <a:t>εράστι</a:t>
            </a:r>
            <a:r>
              <a:rPr lang="en-GB" altLang="el-GR" sz="2200" dirty="0" smtClean="0">
                <a:latin typeface="+mn-lt"/>
              </a:rPr>
              <a:t>α </a:t>
            </a:r>
            <a:r>
              <a:rPr lang="en-GB" altLang="el-GR" sz="2200" dirty="0">
                <a:latin typeface="+mn-lt"/>
              </a:rPr>
              <a:t>στόματα, εκτατό στομάχι </a:t>
            </a:r>
            <a:r>
              <a:rPr lang="en-GB" altLang="el-GR" sz="2200" dirty="0" smtClean="0">
                <a:latin typeface="+mn-lt"/>
              </a:rPr>
              <a:t>(Eurypharynx</a:t>
            </a:r>
            <a:r>
              <a:rPr lang="en-GB" altLang="el-GR" sz="2200" dirty="0">
                <a:latin typeface="+mn-lt"/>
              </a:rPr>
              <a:t>, Saccopharynx</a:t>
            </a:r>
            <a:r>
              <a:rPr lang="en-GB" altLang="el-GR" sz="2200" dirty="0" smtClean="0">
                <a:latin typeface="+mn-lt"/>
              </a:rPr>
              <a:t>)</a:t>
            </a:r>
            <a:r>
              <a:rPr lang="el-GR" altLang="el-GR" sz="2200" dirty="0" smtClean="0">
                <a:latin typeface="+mn-lt"/>
              </a:rPr>
              <a:t>.</a:t>
            </a:r>
            <a:endParaRPr lang="en-GB" altLang="el-GR" sz="2200" dirty="0">
              <a:latin typeface="+mn-lt"/>
            </a:endParaRPr>
          </a:p>
          <a:p>
            <a:pPr marL="342900" indent="-342900" eaLnBrk="1" hangingPunct="1"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altLang="el-GR" sz="2200" dirty="0" smtClean="0">
                <a:latin typeface="+mn-lt"/>
              </a:rPr>
              <a:t>«</a:t>
            </a:r>
            <a:r>
              <a:rPr lang="el-GR" altLang="el-GR" sz="2200" dirty="0" smtClean="0">
                <a:latin typeface="+mn-lt"/>
              </a:rPr>
              <a:t>Δ</a:t>
            </a:r>
            <a:r>
              <a:rPr lang="en-GB" altLang="el-GR" sz="2200" dirty="0" err="1" smtClean="0">
                <a:latin typeface="+mn-lt"/>
              </a:rPr>
              <a:t>όλωμ</a:t>
            </a:r>
            <a:r>
              <a:rPr lang="en-GB" altLang="el-GR" sz="2200" dirty="0" smtClean="0">
                <a:latin typeface="+mn-lt"/>
              </a:rPr>
              <a:t>α</a:t>
            </a:r>
            <a:r>
              <a:rPr lang="en-GB" altLang="el-GR" sz="2200" dirty="0">
                <a:latin typeface="+mn-lt"/>
              </a:rPr>
              <a:t>" </a:t>
            </a:r>
            <a:r>
              <a:rPr lang="en-GB" altLang="el-GR" sz="2200" dirty="0" smtClean="0">
                <a:latin typeface="+mn-lt"/>
              </a:rPr>
              <a:t>λοφιοφόρων</a:t>
            </a:r>
            <a:r>
              <a:rPr lang="el-GR" altLang="el-GR" sz="2200" dirty="0" smtClean="0">
                <a:latin typeface="+mn-lt"/>
              </a:rPr>
              <a:t>.</a:t>
            </a:r>
            <a:endParaRPr lang="en-GB" altLang="el-GR" sz="2200" dirty="0">
              <a:latin typeface="+mn-lt"/>
            </a:endParaRPr>
          </a:p>
          <a:p>
            <a:pPr marL="342900" indent="-342900" eaLnBrk="1" hangingPunct="1"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l-GR" altLang="el-GR" sz="2200" dirty="0" smtClean="0">
                <a:latin typeface="+mn-lt"/>
              </a:rPr>
              <a:t>Π</a:t>
            </a:r>
            <a:r>
              <a:rPr lang="en-GB" altLang="el-GR" sz="2200" dirty="0" err="1" smtClean="0">
                <a:latin typeface="+mn-lt"/>
              </a:rPr>
              <a:t>ροσκόλληση</a:t>
            </a:r>
            <a:r>
              <a:rPr lang="en-GB" altLang="el-GR" sz="2200" dirty="0" smtClean="0">
                <a:latin typeface="+mn-lt"/>
              </a:rPr>
              <a:t> </a:t>
            </a:r>
            <a:r>
              <a:rPr lang="en-GB" altLang="el-GR" sz="2200" dirty="0">
                <a:latin typeface="+mn-lt"/>
              </a:rPr>
              <a:t>α</a:t>
            </a:r>
            <a:r>
              <a:rPr lang="en-GB" altLang="el-GR" sz="2200" dirty="0" err="1">
                <a:latin typeface="+mn-lt"/>
              </a:rPr>
              <a:t>ρσενικού</a:t>
            </a:r>
            <a:r>
              <a:rPr lang="en-GB" altLang="el-GR" sz="2200" dirty="0">
                <a:latin typeface="+mn-lt"/>
              </a:rPr>
              <a:t> α</a:t>
            </a:r>
            <a:r>
              <a:rPr lang="en-GB" altLang="el-GR" sz="2200" dirty="0" err="1">
                <a:latin typeface="+mn-lt"/>
              </a:rPr>
              <a:t>τόμου</a:t>
            </a:r>
            <a:r>
              <a:rPr lang="en-GB" altLang="el-GR" sz="2200" dirty="0">
                <a:latin typeface="+mn-lt"/>
              </a:rPr>
              <a:t> </a:t>
            </a:r>
            <a:r>
              <a:rPr lang="en-GB" altLang="el-GR" sz="2200" dirty="0" err="1">
                <a:latin typeface="+mn-lt"/>
              </a:rPr>
              <a:t>στο</a:t>
            </a:r>
            <a:r>
              <a:rPr lang="en-GB" altLang="el-GR" sz="2200" dirty="0">
                <a:latin typeface="+mn-lt"/>
              </a:rPr>
              <a:t> </a:t>
            </a:r>
            <a:r>
              <a:rPr lang="en-GB" altLang="el-GR" sz="2200" dirty="0" err="1" smtClean="0">
                <a:latin typeface="+mn-lt"/>
              </a:rPr>
              <a:t>θηλυκό</a:t>
            </a:r>
            <a:r>
              <a:rPr lang="el-GR" altLang="el-GR" sz="2200" dirty="0" smtClean="0">
                <a:latin typeface="+mn-lt"/>
              </a:rPr>
              <a:t> </a:t>
            </a:r>
            <a:r>
              <a:rPr lang="en-GB" altLang="el-GR" sz="2200" dirty="0" smtClean="0">
                <a:latin typeface="+mn-lt"/>
              </a:rPr>
              <a:t>(</a:t>
            </a:r>
            <a:r>
              <a:rPr lang="en-GB" altLang="el-GR" sz="2200" dirty="0" err="1" smtClean="0">
                <a:latin typeface="+mn-lt"/>
              </a:rPr>
              <a:t>Cryptopsarus</a:t>
            </a:r>
            <a:r>
              <a:rPr lang="en-GB" altLang="el-GR" sz="2200" dirty="0" smtClean="0">
                <a:latin typeface="+mn-lt"/>
              </a:rPr>
              <a:t> </a:t>
            </a:r>
            <a:r>
              <a:rPr lang="en-GB" altLang="el-GR" sz="2200" dirty="0" err="1">
                <a:latin typeface="+mn-lt"/>
              </a:rPr>
              <a:t>conesi</a:t>
            </a:r>
            <a:r>
              <a:rPr lang="en-GB" altLang="el-GR" sz="2200" dirty="0" smtClean="0">
                <a:latin typeface="+mn-lt"/>
              </a:rPr>
              <a:t>)</a:t>
            </a:r>
            <a:r>
              <a:rPr lang="el-GR" altLang="el-GR" sz="2200" dirty="0" smtClean="0">
                <a:latin typeface="+mn-lt"/>
              </a:rPr>
              <a:t>.</a:t>
            </a:r>
            <a:r>
              <a:rPr lang="en-GB" altLang="el-GR" sz="2200" dirty="0" smtClean="0">
                <a:latin typeface="+mn-lt"/>
              </a:rPr>
              <a:t> </a:t>
            </a:r>
            <a:endParaRPr lang="en-GB" altLang="el-GR" sz="2200" dirty="0">
              <a:latin typeface="+mn-lt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Προσαρμογές ψαριών </a:t>
            </a:r>
            <a:br>
              <a:rPr lang="el-GR" sz="4000" dirty="0"/>
            </a:br>
            <a:r>
              <a:rPr lang="el-GR" sz="4000" dirty="0"/>
              <a:t>βαθιών </a:t>
            </a:r>
            <a:r>
              <a:rPr lang="el-GR" sz="4000" dirty="0" smtClean="0"/>
              <a:t>νερών 2/2</a:t>
            </a:r>
            <a:endParaRPr lang="en-GB" altLang="el-GR" sz="4000" dirty="0" smtClean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 dirty="0" smtClean="0"/>
              <a:t>Είδη των πολύ βαθιών </a:t>
            </a:r>
            <a:br>
              <a:rPr lang="el-GR" altLang="el-GR" sz="4000" dirty="0" smtClean="0"/>
            </a:br>
            <a:r>
              <a:rPr lang="el-GR" altLang="el-GR" sz="4000" dirty="0" err="1" smtClean="0"/>
              <a:t>Βενθικών</a:t>
            </a:r>
            <a:r>
              <a:rPr lang="el-GR" altLang="el-GR" sz="4000" dirty="0" smtClean="0"/>
              <a:t> Ζωνών 1/2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1557" y="1690689"/>
            <a:ext cx="5052733" cy="3265935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705" y="3423791"/>
            <a:ext cx="4567012" cy="2637895"/>
          </a:xfrm>
        </p:spPr>
      </p:pic>
      <p:sp>
        <p:nvSpPr>
          <p:cNvPr id="8" name="TextBox 7"/>
          <p:cNvSpPr txBox="1"/>
          <p:nvPr/>
        </p:nvSpPr>
        <p:spPr>
          <a:xfrm>
            <a:off x="3368352" y="5611382"/>
            <a:ext cx="363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48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93639" y="5388476"/>
            <a:ext cx="820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49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61946" y="2955321"/>
            <a:ext cx="363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50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08372" y="4683799"/>
            <a:ext cx="363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51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 dirty="0"/>
              <a:t>Είδη των πολύ βαθιών </a:t>
            </a:r>
            <a:br>
              <a:rPr lang="el-GR" altLang="el-GR" sz="4000" dirty="0"/>
            </a:br>
            <a:r>
              <a:rPr lang="el-GR" altLang="el-GR" sz="4000" dirty="0" err="1"/>
              <a:t>Βενθικών</a:t>
            </a:r>
            <a:r>
              <a:rPr lang="el-GR" altLang="el-GR" sz="4000" dirty="0"/>
              <a:t> </a:t>
            </a:r>
            <a:r>
              <a:rPr lang="el-GR" altLang="el-GR" sz="4000" dirty="0" smtClean="0"/>
              <a:t>Ζωνών 2/2</a:t>
            </a:r>
          </a:p>
        </p:txBody>
      </p:sp>
      <p:pic>
        <p:nvPicPr>
          <p:cNvPr id="2" name="Θέση περιεχομένου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5027" y="1690689"/>
            <a:ext cx="6093945" cy="4775544"/>
          </a:xfr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971361" y="5908315"/>
            <a:ext cx="363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/>
              <a:t>52</a:t>
            </a:r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/>
              <a:t>Οικολογική </a:t>
            </a:r>
            <a:r>
              <a:rPr lang="el-GR" altLang="el-GR" dirty="0" smtClean="0"/>
              <a:t>Ταξινόμηση 3/3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l-GR" sz="2200" b="1" dirty="0" smtClean="0"/>
              <a:t>Οριζόντια γεωγραφική κατανομή</a:t>
            </a:r>
          </a:p>
          <a:p>
            <a:pPr lvl="1"/>
            <a:r>
              <a:rPr lang="el-GR" altLang="el-GR" sz="2200" dirty="0" err="1" smtClean="0"/>
              <a:t>Περιτροπική</a:t>
            </a:r>
            <a:endParaRPr lang="el-GR" altLang="el-GR" sz="2200" dirty="0" smtClean="0"/>
          </a:p>
          <a:p>
            <a:pPr lvl="1"/>
            <a:r>
              <a:rPr lang="el-GR" altLang="el-GR" sz="2200" dirty="0" smtClean="0"/>
              <a:t>Εύκρατη και ψυχρή Β. Ημισφαιρίου</a:t>
            </a:r>
          </a:p>
          <a:p>
            <a:pPr lvl="1"/>
            <a:r>
              <a:rPr lang="el-GR" altLang="el-GR" sz="2200" dirty="0" smtClean="0"/>
              <a:t>Εύκρατη του Β. Ημισφαιρίου</a:t>
            </a:r>
          </a:p>
          <a:p>
            <a:pPr lvl="1"/>
            <a:endParaRPr lang="el-GR" altLang="el-GR" sz="2200" dirty="0" smtClean="0"/>
          </a:p>
          <a:p>
            <a:r>
              <a:rPr lang="el-GR" altLang="el-GR" sz="2200" b="1" dirty="0" smtClean="0"/>
              <a:t>Κάθετη γεωγραφική κατανομή</a:t>
            </a:r>
          </a:p>
          <a:p>
            <a:pPr lvl="1"/>
            <a:r>
              <a:rPr lang="el-GR" altLang="el-GR" sz="2200" dirty="0" smtClean="0"/>
              <a:t>Ανώτερη παραγωγική ζώνη</a:t>
            </a:r>
          </a:p>
          <a:p>
            <a:pPr lvl="1"/>
            <a:r>
              <a:rPr lang="el-GR" altLang="el-GR" sz="2200" dirty="0" smtClean="0"/>
              <a:t>Κατώτερη παραγωγική ζώνη</a:t>
            </a:r>
          </a:p>
          <a:p>
            <a:pPr lvl="1"/>
            <a:endParaRPr lang="el-GR" altLang="el-GR" dirty="0" smtClean="0">
              <a:latin typeface="Comic Sans MS" panose="030F0702030302020204" pitchFamily="66" charset="0"/>
            </a:endParaRPr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dirty="0" smtClean="0"/>
              <a:t>Συμπέρασμα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l-GR" sz="2200" dirty="0" smtClean="0"/>
              <a:t>H</a:t>
            </a:r>
            <a:r>
              <a:rPr lang="el-GR" altLang="el-GR" sz="2200" dirty="0" smtClean="0"/>
              <a:t> διαφάνεια του νερού και η ένταση του ηλιακού φωτός κατά μήκος της υδάτινης στήλης, είναι σημαντικές παράμετροι που καθορίζουν :</a:t>
            </a:r>
          </a:p>
          <a:p>
            <a:pPr marL="640080" eaLnBrk="1" hangingPunct="1"/>
            <a:r>
              <a:rPr lang="el-GR" altLang="el-GR" sz="2200" b="1" dirty="0" smtClean="0"/>
              <a:t>τη μορφολογία,</a:t>
            </a:r>
          </a:p>
          <a:p>
            <a:pPr marL="640080" eaLnBrk="1" hangingPunct="1"/>
            <a:r>
              <a:rPr lang="el-GR" altLang="el-GR" sz="2200" b="1" dirty="0" smtClean="0"/>
              <a:t>τη φυσιολογία και</a:t>
            </a:r>
          </a:p>
          <a:p>
            <a:pPr marL="640080" eaLnBrk="1" hangingPunct="1"/>
            <a:r>
              <a:rPr lang="el-GR" altLang="el-GR" sz="2200" b="1" dirty="0" smtClean="0"/>
              <a:t>την ηθολογία των ιχθύων.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l-GR" altLang="el-GR" dirty="0" smtClean="0">
              <a:latin typeface="Comic Sans MS" panose="030F0702030302020204" pitchFamily="66" charset="0"/>
            </a:endParaRPr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b="1" dirty="0" smtClean="0"/>
              <a:t>Γλυκά νερά 1/2 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l-GR" sz="2400" b="1" dirty="0" smtClean="0"/>
          </a:p>
          <a:p>
            <a:pPr eaLnBrk="1" hangingPunct="1">
              <a:defRPr/>
            </a:pPr>
            <a:r>
              <a:rPr lang="el-GR" sz="2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Μικρότερη έκταση.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l-GR" sz="2200" b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defRPr/>
            </a:pPr>
            <a:r>
              <a:rPr lang="el-GR" sz="2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Μεγάλος αριθμός ειδών.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l-GR" sz="2200" b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defRPr/>
            </a:pPr>
            <a:r>
              <a:rPr lang="el-GR" sz="2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Περισσότερο μελετημένα είδη.</a:t>
            </a:r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b="1" dirty="0" smtClean="0"/>
              <a:t>Γλυκά Νερά 2/2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167912" y="1957815"/>
            <a:ext cx="3886200" cy="4351338"/>
          </a:xfrm>
          <a:noFill/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l-GR" altLang="el-GR" sz="2200" dirty="0" smtClean="0"/>
              <a:t>Διακρίνονται σε</a:t>
            </a:r>
            <a:r>
              <a:rPr lang="en-US" altLang="el-GR" sz="2200" dirty="0" smtClean="0"/>
              <a:t>:</a:t>
            </a:r>
          </a:p>
          <a:p>
            <a:pPr eaLnBrk="1" hangingPunct="1"/>
            <a:endParaRPr lang="en-US" altLang="el-GR" sz="2200" dirty="0" smtClean="0"/>
          </a:p>
          <a:p>
            <a:pPr eaLnBrk="1" hangingPunct="1">
              <a:buClr>
                <a:schemeClr val="tx1"/>
              </a:buClr>
            </a:pPr>
            <a:r>
              <a:rPr lang="el-GR" altLang="el-GR" sz="2200" dirty="0" smtClean="0"/>
              <a:t>Ρέοντα,</a:t>
            </a:r>
          </a:p>
          <a:p>
            <a:pPr eaLnBrk="1" hangingPunct="1">
              <a:buClr>
                <a:schemeClr val="tx1"/>
              </a:buClr>
            </a:pPr>
            <a:r>
              <a:rPr lang="el-GR" altLang="el-GR" sz="2200" dirty="0" smtClean="0"/>
              <a:t>Στάσιμα</a:t>
            </a:r>
          </a:p>
          <a:p>
            <a:pPr eaLnBrk="1" hangingPunct="1">
              <a:buClr>
                <a:schemeClr val="tx1"/>
              </a:buClr>
            </a:pPr>
            <a:r>
              <a:rPr lang="el-GR" altLang="el-GR" sz="2200" dirty="0" smtClean="0"/>
              <a:t>Επιφανειακά</a:t>
            </a:r>
          </a:p>
          <a:p>
            <a:pPr eaLnBrk="1" hangingPunct="1">
              <a:buClr>
                <a:schemeClr val="tx1"/>
              </a:buClr>
            </a:pPr>
            <a:r>
              <a:rPr lang="el-GR" altLang="el-GR" sz="2200" dirty="0" smtClean="0"/>
              <a:t>Υπόγεια</a:t>
            </a:r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0566" y="1957815"/>
            <a:ext cx="3886200" cy="2914650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753561" y="4396732"/>
            <a:ext cx="363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53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b="1" dirty="0" smtClean="0"/>
              <a:t>Ψάρια Γλυκών Νερών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sz="half" idx="1"/>
          </p:nvPr>
        </p:nvSpPr>
        <p:spPr>
          <a:noFill/>
        </p:spPr>
        <p:txBody>
          <a:bodyPr>
            <a:normAutofit/>
          </a:bodyPr>
          <a:lstStyle/>
          <a:p>
            <a:pPr marL="457200" indent="-457200" eaLnBrk="1" hangingPunct="1">
              <a:buFont typeface="Wingdings" panose="05000000000000000000" pitchFamily="2" charset="2"/>
              <a:buNone/>
            </a:pPr>
            <a:r>
              <a:rPr lang="el-GR" altLang="el-GR" sz="2200" b="1" dirty="0" smtClean="0"/>
              <a:t>Τα ψάρια διακρίνονται σε</a:t>
            </a:r>
            <a:r>
              <a:rPr lang="en-US" altLang="el-GR" sz="2200" b="1" dirty="0" smtClean="0"/>
              <a:t>:</a:t>
            </a:r>
          </a:p>
          <a:p>
            <a:pPr marL="457200" indent="-457200" eaLnBrk="1" hangingPunct="1">
              <a:buFont typeface="Wingdings" panose="05000000000000000000" pitchFamily="2" charset="2"/>
              <a:buNone/>
            </a:pPr>
            <a:endParaRPr lang="en-US" altLang="el-GR" sz="2200" dirty="0" smtClean="0">
              <a:solidFill>
                <a:srgbClr val="FFFF00"/>
              </a:solidFill>
            </a:endParaRPr>
          </a:p>
          <a:p>
            <a:pPr eaLnBrk="1" hangingPunct="1">
              <a:buClr>
                <a:schemeClr val="tx1"/>
              </a:buClr>
            </a:pPr>
            <a:r>
              <a:rPr lang="el-GR" altLang="el-GR" sz="2200" dirty="0" smtClean="0"/>
              <a:t>Ψάρια των λιμνών</a:t>
            </a:r>
          </a:p>
          <a:p>
            <a:pPr eaLnBrk="1" hangingPunct="1">
              <a:buClr>
                <a:schemeClr val="tx1"/>
              </a:buClr>
            </a:pPr>
            <a:r>
              <a:rPr lang="el-GR" altLang="el-GR" sz="2200" dirty="0" smtClean="0"/>
              <a:t>Ψάρια των ποταμών </a:t>
            </a:r>
          </a:p>
          <a:p>
            <a:pPr eaLnBrk="1" hangingPunct="1">
              <a:buClr>
                <a:schemeClr val="tx1"/>
              </a:buClr>
            </a:pPr>
            <a:r>
              <a:rPr lang="el-GR" altLang="el-GR" sz="2200" dirty="0" smtClean="0"/>
              <a:t>Ψάρια των καταρρακτών </a:t>
            </a:r>
          </a:p>
          <a:p>
            <a:pPr eaLnBrk="1" hangingPunct="1">
              <a:buClr>
                <a:schemeClr val="tx1"/>
              </a:buClr>
            </a:pPr>
            <a:r>
              <a:rPr lang="el-GR" altLang="el-GR" sz="2200" dirty="0" smtClean="0"/>
              <a:t>Ψάρια των σπηλαίων 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55311" y="1690689"/>
            <a:ext cx="2940092" cy="4351338"/>
          </a:xfrm>
        </p:spPr>
      </p:pic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01352" y="3589359"/>
            <a:ext cx="363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54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01352" y="5626528"/>
            <a:ext cx="363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55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l-GR" dirty="0" smtClean="0"/>
              <a:t> </a:t>
            </a:r>
            <a:r>
              <a:rPr lang="el-GR" altLang="el-GR" dirty="0" smtClean="0"/>
              <a:t>Ηφαιστειακό σπήλαιο</a:t>
            </a:r>
            <a:endParaRPr lang="en-US" altLang="el-GR" dirty="0" smtClean="0"/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0703" y="1406769"/>
            <a:ext cx="6302593" cy="4735025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360091" y="5818107"/>
            <a:ext cx="363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56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Ψάρια σπηλαίων</a:t>
            </a:r>
            <a:endParaRPr lang="el-GR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2397" y="1936751"/>
            <a:ext cx="3886200" cy="2064543"/>
          </a:xfrm>
        </p:spPr>
      </p:pic>
      <p:pic>
        <p:nvPicPr>
          <p:cNvPr id="8" name="Θέση περιεχομένου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9150" y="3068095"/>
            <a:ext cx="3886200" cy="1866398"/>
          </a:xfrm>
        </p:spPr>
      </p:pic>
      <p:sp>
        <p:nvSpPr>
          <p:cNvPr id="59396" name="Rectangle 5"/>
          <p:cNvSpPr>
            <a:spLocks noChangeArrowheads="1"/>
          </p:cNvSpPr>
          <p:nvPr/>
        </p:nvSpPr>
        <p:spPr bwMode="auto">
          <a:xfrm>
            <a:off x="4667250" y="5010122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en-US" altLang="el-GR" sz="1600" b="1" i="1" dirty="0" err="1">
                <a:latin typeface="+mn-lt"/>
              </a:rPr>
              <a:t>Typhlichthys</a:t>
            </a:r>
            <a:r>
              <a:rPr lang="en-US" altLang="el-GR" sz="1600" b="1" i="1" dirty="0">
                <a:latin typeface="+mn-lt"/>
              </a:rPr>
              <a:t> </a:t>
            </a:r>
            <a:r>
              <a:rPr lang="en-US" altLang="el-GR" sz="1600" b="1" i="1" dirty="0" err="1">
                <a:latin typeface="+mn-lt"/>
              </a:rPr>
              <a:t>subterraneus</a:t>
            </a:r>
            <a:endParaRPr lang="en-US" altLang="el-GR" sz="1600" b="1" i="1" dirty="0">
              <a:latin typeface="+mn-lt"/>
            </a:endParaRPr>
          </a:p>
        </p:txBody>
      </p:sp>
      <p:sp>
        <p:nvSpPr>
          <p:cNvPr id="59398" name="Rectangle 7"/>
          <p:cNvSpPr>
            <a:spLocks noChangeArrowheads="1"/>
          </p:cNvSpPr>
          <p:nvPr/>
        </p:nvSpPr>
        <p:spPr bwMode="auto">
          <a:xfrm>
            <a:off x="735597" y="4075029"/>
            <a:ext cx="347980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l-GR" sz="1400" b="1" dirty="0">
                <a:latin typeface="+mn-lt"/>
              </a:rPr>
              <a:t>Waterfall Climbing Cave Fish of Thailand, </a:t>
            </a:r>
            <a:r>
              <a:rPr lang="en-US" altLang="el-GR" sz="1400" b="1" i="1" dirty="0" err="1">
                <a:latin typeface="+mn-lt"/>
              </a:rPr>
              <a:t>Cryptotora</a:t>
            </a:r>
            <a:r>
              <a:rPr lang="en-US" altLang="el-GR" sz="1400" b="1" i="1" dirty="0">
                <a:latin typeface="+mn-lt"/>
              </a:rPr>
              <a:t> </a:t>
            </a:r>
            <a:r>
              <a:rPr lang="en-US" altLang="el-GR" sz="1400" b="1" i="1" dirty="0" err="1">
                <a:latin typeface="+mn-lt"/>
              </a:rPr>
              <a:t>thamicola</a:t>
            </a:r>
            <a:r>
              <a:rPr lang="en-US" altLang="el-GR" sz="1400" i="1" dirty="0">
                <a:latin typeface="+mn-lt"/>
              </a:rPr>
              <a:t> </a:t>
            </a:r>
            <a:r>
              <a:rPr lang="en-US" altLang="el-GR" sz="1400" dirty="0">
                <a:latin typeface="+mn-lt"/>
              </a:rPr>
              <a:t>, </a:t>
            </a:r>
            <a:endParaRPr lang="en-US" altLang="el-GR" sz="1100" dirty="0">
              <a:latin typeface="+mn-lt"/>
            </a:endParaRPr>
          </a:p>
          <a:p>
            <a:endParaRPr lang="en-US" altLang="el-GR" dirty="0">
              <a:latin typeface="+mn-lt"/>
            </a:endParaRPr>
          </a:p>
        </p:txBody>
      </p:sp>
      <p:sp>
        <p:nvSpPr>
          <p:cNvPr id="9" name="Θέση υποσέλιδου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/>
          </a:p>
        </p:txBody>
      </p:sp>
      <p:sp>
        <p:nvSpPr>
          <p:cNvPr id="10" name="Θέση αριθμού διαφάνειας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033794" y="3731053"/>
            <a:ext cx="363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/>
              <a:t>57</a:t>
            </a:r>
            <a:endParaRPr lang="el-GR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8152145" y="4657494"/>
            <a:ext cx="363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58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Τσιπούρα-σολομός-γατόψαρο</a:t>
            </a:r>
            <a:endParaRPr lang="el-GR" dirty="0"/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19489" y="4048125"/>
            <a:ext cx="3300760" cy="2114550"/>
          </a:xfrm>
        </p:spPr>
      </p:pic>
      <p:pic>
        <p:nvPicPr>
          <p:cNvPr id="5" name="Θέση περιεχομένου 4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377" y="2570789"/>
            <a:ext cx="4181533" cy="2703848"/>
          </a:xfrm>
        </p:spPr>
      </p:pic>
      <p:pic>
        <p:nvPicPr>
          <p:cNvPr id="7" name="Θέση περιεχομένου 6"/>
          <p:cNvPicPr>
            <a:picLocks noGrp="1" noChangeAspect="1"/>
          </p:cNvPicPr>
          <p:nvPr>
            <p:ph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4988" y="1854200"/>
            <a:ext cx="3209761" cy="2068513"/>
          </a:xfrm>
        </p:spPr>
      </p:pic>
      <p:sp>
        <p:nvSpPr>
          <p:cNvPr id="9" name="Θέση υποσέλιδου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10" name="Θέση αριθμού διαφάνειας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330705" y="4966900"/>
            <a:ext cx="363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59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11544" y="3645714"/>
            <a:ext cx="363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/>
              <a:t>60</a:t>
            </a:r>
            <a:endParaRPr lang="el-GR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7782954" y="5828547"/>
            <a:ext cx="363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/>
              <a:t>61</a:t>
            </a:r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Ιχθυοπανίδα γλυκών νερών </a:t>
            </a:r>
            <a:br>
              <a:rPr lang="el-GR" sz="4000" dirty="0" smtClean="0"/>
            </a:br>
            <a:r>
              <a:rPr lang="el-GR" sz="4000" dirty="0" smtClean="0"/>
              <a:t>και παράκτιας ζώνης</a:t>
            </a:r>
            <a:endParaRPr lang="el-GR" sz="4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780710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spcBef>
                <a:spcPct val="50000"/>
              </a:spcBef>
              <a:buNone/>
            </a:pPr>
            <a:r>
              <a:rPr lang="el-GR" altLang="el-GR" sz="2400" b="1" dirty="0"/>
              <a:t>Μεταξύ των </a:t>
            </a:r>
            <a:r>
              <a:rPr lang="el-GR" altLang="el-GR" sz="2400" b="1" dirty="0" err="1"/>
              <a:t>Ιχθυοπανίδων</a:t>
            </a:r>
            <a:r>
              <a:rPr lang="el-GR" altLang="el-GR" sz="2400" b="1" dirty="0"/>
              <a:t> των γλυκών νερών και της παράκτιας ζώνης παρατηρείται ανάμιξη η οποία γίνεται με τρεις τρόπους:</a:t>
            </a:r>
          </a:p>
          <a:p>
            <a:pPr>
              <a:lnSpc>
                <a:spcPct val="110000"/>
              </a:lnSpc>
              <a:spcBef>
                <a:spcPct val="50000"/>
              </a:spcBef>
              <a:buFontTx/>
              <a:buAutoNum type="arabicPeriod"/>
            </a:pPr>
            <a:r>
              <a:rPr lang="el-GR" altLang="el-GR" sz="2400" dirty="0" smtClean="0"/>
              <a:t>Με </a:t>
            </a:r>
            <a:r>
              <a:rPr lang="el-GR" altLang="el-GR" sz="2400" dirty="0"/>
              <a:t>την </a:t>
            </a:r>
            <a:r>
              <a:rPr lang="el-GR" altLang="el-GR" sz="2400" b="1" dirty="0"/>
              <a:t>μετανάστευση</a:t>
            </a:r>
            <a:r>
              <a:rPr lang="el-GR" altLang="el-GR" sz="2400" dirty="0"/>
              <a:t> για ωοτοκία από τα γλυκά νερά στη θάλασσα (χέλια) και αντίστροφα (</a:t>
            </a:r>
            <a:r>
              <a:rPr lang="el-GR" altLang="el-GR" sz="2400" dirty="0" err="1" smtClean="0"/>
              <a:t>σολωμοί</a:t>
            </a:r>
            <a:r>
              <a:rPr lang="el-GR" altLang="el-GR" sz="2400" dirty="0"/>
              <a:t>, θαλάσσιες πέστροφες).</a:t>
            </a:r>
          </a:p>
          <a:p>
            <a:pPr>
              <a:lnSpc>
                <a:spcPct val="110000"/>
              </a:lnSpc>
              <a:spcBef>
                <a:spcPct val="50000"/>
              </a:spcBef>
              <a:buFontTx/>
              <a:buAutoNum type="arabicPeriod"/>
            </a:pPr>
            <a:r>
              <a:rPr lang="el-GR" altLang="el-GR" sz="2400" dirty="0"/>
              <a:t>Με τη </a:t>
            </a:r>
            <a:r>
              <a:rPr lang="el-GR" altLang="el-GR" sz="2400" b="1" dirty="0"/>
              <a:t>επαφή </a:t>
            </a:r>
            <a:r>
              <a:rPr lang="el-GR" altLang="el-GR" sz="2400" dirty="0"/>
              <a:t>τους </a:t>
            </a:r>
            <a:r>
              <a:rPr lang="el-GR" altLang="el-GR" sz="2400" b="1" dirty="0"/>
              <a:t>στα υφάλμυρα νερά</a:t>
            </a:r>
            <a:r>
              <a:rPr lang="el-GR" altLang="el-GR" sz="2400" dirty="0"/>
              <a:t>. Στην περιοχή αναμίξεως των γλυκών και αλμυρών νερών ζουν διάφορα είδη των οικογενειών </a:t>
            </a:r>
            <a:r>
              <a:rPr lang="el-GR" altLang="el-GR" sz="2400" dirty="0" err="1"/>
              <a:t>Siluridae</a:t>
            </a:r>
            <a:r>
              <a:rPr lang="el-GR" altLang="el-GR" sz="2400" dirty="0"/>
              <a:t>, </a:t>
            </a:r>
            <a:r>
              <a:rPr lang="el-GR" altLang="el-GR" sz="2400" dirty="0" err="1"/>
              <a:t>Gobiidae</a:t>
            </a:r>
            <a:r>
              <a:rPr lang="el-GR" altLang="el-GR" sz="2400" dirty="0"/>
              <a:t>, </a:t>
            </a:r>
            <a:r>
              <a:rPr lang="el-GR" altLang="el-GR" sz="2400" dirty="0" err="1"/>
              <a:t>Anabantidae</a:t>
            </a:r>
            <a:r>
              <a:rPr lang="el-GR" altLang="el-GR" sz="2400" dirty="0"/>
              <a:t>.</a:t>
            </a:r>
          </a:p>
          <a:p>
            <a:pPr>
              <a:lnSpc>
                <a:spcPct val="110000"/>
              </a:lnSpc>
              <a:spcBef>
                <a:spcPct val="50000"/>
              </a:spcBef>
              <a:buFontTx/>
              <a:buAutoNum type="arabicPeriod"/>
            </a:pPr>
            <a:r>
              <a:rPr lang="el-GR" altLang="el-GR" sz="2400" dirty="0"/>
              <a:t>Με την </a:t>
            </a:r>
            <a:r>
              <a:rPr lang="el-GR" altLang="el-GR" sz="2400" b="1" dirty="0"/>
              <a:t>εγκατάσταση θαλάσσιων ειδών, κατόπιν προσαρμογής στους υφάλμυρους βιότοπους</a:t>
            </a:r>
            <a:r>
              <a:rPr lang="el-GR" altLang="el-GR" sz="2400" dirty="0"/>
              <a:t>. Στην Ευρώπη για παράδειγμα πολλές οικογένειες Ψαριών έχουν αντιπροσώπους στα γλυκά νερά </a:t>
            </a:r>
          </a:p>
          <a:p>
            <a:pPr lvl="2">
              <a:lnSpc>
                <a:spcPct val="110000"/>
              </a:lnSpc>
              <a:spcBef>
                <a:spcPct val="50000"/>
              </a:spcBef>
              <a:buFontTx/>
              <a:buChar char="•"/>
            </a:pPr>
            <a:r>
              <a:rPr lang="el-GR" altLang="el-GR" dirty="0" err="1"/>
              <a:t>Blennius</a:t>
            </a:r>
            <a:r>
              <a:rPr lang="el-GR" altLang="el-GR" dirty="0"/>
              <a:t> </a:t>
            </a:r>
            <a:r>
              <a:rPr lang="el-GR" altLang="el-GR" dirty="0" err="1"/>
              <a:t>fluviatilis</a:t>
            </a:r>
            <a:r>
              <a:rPr lang="el-GR" altLang="el-GR" dirty="0"/>
              <a:t> - της οικογένειας </a:t>
            </a:r>
            <a:r>
              <a:rPr lang="el-GR" altLang="el-GR" dirty="0" err="1"/>
              <a:t>Blenidae</a:t>
            </a:r>
            <a:r>
              <a:rPr lang="el-GR" altLang="el-GR" dirty="0"/>
              <a:t>, </a:t>
            </a:r>
          </a:p>
          <a:p>
            <a:pPr lvl="2">
              <a:lnSpc>
                <a:spcPct val="110000"/>
              </a:lnSpc>
              <a:spcBef>
                <a:spcPct val="50000"/>
              </a:spcBef>
              <a:buFontTx/>
              <a:buChar char="•"/>
            </a:pPr>
            <a:r>
              <a:rPr lang="el-GR" altLang="el-GR" dirty="0" err="1"/>
              <a:t>Lota</a:t>
            </a:r>
            <a:r>
              <a:rPr lang="el-GR" altLang="el-GR" dirty="0"/>
              <a:t> </a:t>
            </a:r>
            <a:r>
              <a:rPr lang="el-GR" altLang="el-GR" dirty="0" err="1"/>
              <a:t>lota</a:t>
            </a:r>
            <a:r>
              <a:rPr lang="el-GR" altLang="el-GR" dirty="0"/>
              <a:t> - της οικογένειας </a:t>
            </a:r>
            <a:r>
              <a:rPr lang="el-GR" altLang="el-GR" dirty="0" err="1"/>
              <a:t>Gadidae</a:t>
            </a:r>
            <a:r>
              <a:rPr lang="el-GR" altLang="el-GR" dirty="0"/>
              <a:t>, </a:t>
            </a:r>
          </a:p>
          <a:p>
            <a:pPr lvl="2">
              <a:lnSpc>
                <a:spcPct val="110000"/>
              </a:lnSpc>
              <a:spcBef>
                <a:spcPct val="50000"/>
              </a:spcBef>
              <a:buFontTx/>
              <a:buChar char="•"/>
            </a:pPr>
            <a:r>
              <a:rPr lang="el-GR" altLang="el-GR" dirty="0" err="1"/>
              <a:t>Flesus</a:t>
            </a:r>
            <a:r>
              <a:rPr lang="el-GR" altLang="el-GR" dirty="0"/>
              <a:t> </a:t>
            </a:r>
            <a:r>
              <a:rPr lang="el-GR" altLang="el-GR" dirty="0" err="1"/>
              <a:t>flesus</a:t>
            </a:r>
            <a:r>
              <a:rPr lang="el-GR" altLang="el-GR" dirty="0"/>
              <a:t> - της οικογένειας </a:t>
            </a:r>
            <a:r>
              <a:rPr lang="el-GR" altLang="el-GR" dirty="0" err="1"/>
              <a:t>Pleuronectidae</a:t>
            </a:r>
            <a:r>
              <a:rPr lang="el-GR" altLang="el-GR" dirty="0"/>
              <a:t>.</a:t>
            </a:r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sz="4000" b="1" dirty="0" smtClean="0"/>
              <a:t>Ιχθυολογικές Ζώνες </a:t>
            </a:r>
            <a:br>
              <a:rPr lang="el-GR" altLang="el-GR" sz="4000" b="1" dirty="0" smtClean="0"/>
            </a:br>
            <a:r>
              <a:rPr lang="el-GR" altLang="el-GR" sz="4000" b="1" dirty="0" smtClean="0"/>
              <a:t>ρεόντων υδάτων 1/2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133889" y="1758157"/>
            <a:ext cx="4131164" cy="4351338"/>
          </a:xfrm>
          <a:noFill/>
        </p:spPr>
        <p:txBody>
          <a:bodyPr/>
          <a:lstStyle/>
          <a:p>
            <a:pPr eaLnBrk="1" hangingPunct="1">
              <a:spcAft>
                <a:spcPct val="30000"/>
              </a:spcAft>
              <a:buClr>
                <a:schemeClr val="tx1"/>
              </a:buClr>
              <a:defRPr/>
            </a:pPr>
            <a:r>
              <a:rPr lang="el-GR" sz="2200" dirty="0" smtClean="0"/>
              <a:t>Ζώνη της Πέστροφας,</a:t>
            </a:r>
            <a:r>
              <a:rPr lang="en-US" sz="2200" dirty="0" smtClean="0"/>
              <a:t> </a:t>
            </a:r>
            <a:r>
              <a:rPr lang="el-GR" sz="2200" dirty="0" smtClean="0"/>
              <a:t>          </a:t>
            </a:r>
            <a:r>
              <a:rPr lang="en-US" sz="2200" i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Salmo</a:t>
            </a:r>
            <a:r>
              <a:rPr lang="en-US" sz="2200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200" i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trutta</a:t>
            </a:r>
            <a:r>
              <a:rPr lang="en-US" sz="2200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L.</a:t>
            </a:r>
            <a:endParaRPr lang="el-GR" sz="2200" i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spcBef>
                <a:spcPct val="100000"/>
              </a:spcBef>
              <a:spcAft>
                <a:spcPct val="30000"/>
              </a:spcAft>
              <a:buClr>
                <a:schemeClr val="tx1"/>
              </a:buClr>
              <a:defRPr/>
            </a:pPr>
            <a:r>
              <a:rPr lang="el-GR" sz="2200" dirty="0" smtClean="0"/>
              <a:t>Ζώνη του </a:t>
            </a:r>
            <a:r>
              <a:rPr lang="el-GR" sz="2200" dirty="0" err="1" smtClean="0"/>
              <a:t>Θυμάλου</a:t>
            </a:r>
            <a:r>
              <a:rPr lang="el-GR" sz="2200" dirty="0" smtClean="0"/>
              <a:t>,              </a:t>
            </a:r>
            <a:r>
              <a:rPr lang="en-US" sz="2200" i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Thymallus</a:t>
            </a:r>
            <a:r>
              <a:rPr lang="en-US" sz="2200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200" i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thymallus</a:t>
            </a:r>
            <a:r>
              <a:rPr lang="en-US" sz="2200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L.</a:t>
            </a:r>
            <a:endParaRPr lang="el-GR" sz="2200" i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spcBef>
                <a:spcPct val="100000"/>
              </a:spcBef>
              <a:spcAft>
                <a:spcPct val="30000"/>
              </a:spcAft>
              <a:buClr>
                <a:schemeClr val="tx1"/>
              </a:buClr>
              <a:defRPr/>
            </a:pPr>
            <a:r>
              <a:rPr lang="el-GR" sz="2200" dirty="0" smtClean="0"/>
              <a:t>Ζώνη του </a:t>
            </a:r>
            <a:r>
              <a:rPr lang="el-GR" sz="2200" dirty="0" err="1" smtClean="0"/>
              <a:t>Μουστακάτου</a:t>
            </a:r>
            <a:r>
              <a:rPr lang="el-GR" sz="2200" dirty="0" smtClean="0"/>
              <a:t>,     </a:t>
            </a:r>
            <a:r>
              <a:rPr lang="en-US" sz="2200" i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Barbus</a:t>
            </a:r>
            <a:r>
              <a:rPr lang="en-US" sz="2200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200" i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barbus</a:t>
            </a:r>
            <a:r>
              <a:rPr lang="en-US" sz="2200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L.</a:t>
            </a:r>
            <a:endParaRPr lang="el-GR" sz="2200" dirty="0" smtClean="0"/>
          </a:p>
          <a:p>
            <a:pPr eaLnBrk="1" hangingPunct="1">
              <a:spcBef>
                <a:spcPct val="100000"/>
              </a:spcBef>
              <a:spcAft>
                <a:spcPct val="30000"/>
              </a:spcAft>
              <a:buClr>
                <a:schemeClr val="tx1"/>
              </a:buClr>
              <a:defRPr/>
            </a:pPr>
            <a:r>
              <a:rPr lang="el-GR" sz="2200" dirty="0" smtClean="0"/>
              <a:t>Ζώνη της </a:t>
            </a:r>
            <a:r>
              <a:rPr lang="el-GR" sz="2200" dirty="0" err="1" smtClean="0"/>
              <a:t>Λεστιάς</a:t>
            </a:r>
            <a:r>
              <a:rPr lang="en-US" sz="2200" dirty="0" smtClean="0"/>
              <a:t>, </a:t>
            </a:r>
            <a:r>
              <a:rPr lang="el-GR" sz="2200" dirty="0" smtClean="0"/>
              <a:t>            </a:t>
            </a:r>
            <a:r>
              <a:rPr lang="en-US" sz="2200" dirty="0" smtClean="0"/>
              <a:t> </a:t>
            </a:r>
            <a:r>
              <a:rPr lang="en-US" sz="2200" i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Abramis</a:t>
            </a:r>
            <a:r>
              <a:rPr lang="en-US" sz="2200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200" i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brama</a:t>
            </a:r>
            <a:r>
              <a:rPr lang="en-US" sz="2200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L.</a:t>
            </a:r>
            <a:endParaRPr lang="el-GR" sz="2200" i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76277" y="1570892"/>
            <a:ext cx="2108556" cy="4606071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84833" y="2199441"/>
            <a:ext cx="363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/>
              <a:t>62</a:t>
            </a:r>
            <a:endParaRPr lang="el-GR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7684833" y="3338177"/>
            <a:ext cx="363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/>
              <a:t>63</a:t>
            </a:r>
            <a:endParaRPr lang="el-GR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677397" y="5880489"/>
            <a:ext cx="363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/>
              <a:t>65</a:t>
            </a:r>
            <a:endParaRPr lang="el-GR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7695186" y="4536224"/>
            <a:ext cx="363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/>
              <a:t>64</a:t>
            </a:r>
            <a:endParaRPr lang="el-GR" sz="1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eaLnBrk="1" hangingPunct="1"/>
            <a:r>
              <a:rPr lang="el-GR" altLang="el-GR" sz="4000" dirty="0" smtClean="0"/>
              <a:t>Ιχθυολογικές Ζώνες </a:t>
            </a:r>
            <a:br>
              <a:rPr lang="el-GR" altLang="el-GR" sz="4000" dirty="0" smtClean="0"/>
            </a:br>
            <a:r>
              <a:rPr lang="el-GR" altLang="el-GR" sz="4000" dirty="0" smtClean="0"/>
              <a:t>ρεόντων υδάτων 2/2</a:t>
            </a:r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9810" y="1825625"/>
            <a:ext cx="6204379" cy="4351338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492586" y="5835691"/>
            <a:ext cx="363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/>
              <a:t>66</a:t>
            </a:r>
            <a:endParaRPr lang="el-GR" sz="1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b="1" dirty="0" smtClean="0"/>
              <a:t>Θαλάσσια </a:t>
            </a:r>
            <a:r>
              <a:rPr lang="el-GR" altLang="el-GR" b="1" dirty="0" err="1" smtClean="0"/>
              <a:t>Ζώνωση</a:t>
            </a:r>
            <a:r>
              <a:rPr lang="el-GR" altLang="el-GR" b="1" dirty="0" smtClean="0"/>
              <a:t> 1/2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l-GR" altLang="el-GR" sz="2400" b="1" dirty="0" smtClean="0"/>
          </a:p>
          <a:p>
            <a:pPr eaLnBrk="1" hangingPunct="1"/>
            <a:r>
              <a:rPr lang="el-GR" altLang="el-GR" sz="2200" b="1" dirty="0" smtClean="0"/>
              <a:t>Πελαγικό περιβάλλον</a:t>
            </a:r>
          </a:p>
          <a:p>
            <a:pPr lvl="1" eaLnBrk="1" hangingPunct="1"/>
            <a:r>
              <a:rPr lang="el-GR" altLang="el-GR" sz="2200" dirty="0" err="1" smtClean="0"/>
              <a:t>Νηρητική</a:t>
            </a:r>
            <a:r>
              <a:rPr lang="el-GR" altLang="el-GR" sz="2200" dirty="0" smtClean="0"/>
              <a:t> ζώνη</a:t>
            </a:r>
          </a:p>
          <a:p>
            <a:pPr lvl="1" eaLnBrk="1" hangingPunct="1"/>
            <a:r>
              <a:rPr lang="el-GR" altLang="el-GR" sz="2200" dirty="0" smtClean="0"/>
              <a:t>Ωκεάνια ζώνη</a:t>
            </a:r>
          </a:p>
          <a:p>
            <a:pPr eaLnBrk="1" hangingPunct="1"/>
            <a:endParaRPr lang="el-GR" altLang="el-GR" sz="2200" b="1" dirty="0" smtClean="0"/>
          </a:p>
          <a:p>
            <a:pPr eaLnBrk="1" hangingPunct="1"/>
            <a:r>
              <a:rPr lang="el-GR" altLang="el-GR" sz="2200" b="1" dirty="0" err="1" smtClean="0"/>
              <a:t>Βενθικό</a:t>
            </a:r>
            <a:r>
              <a:rPr lang="el-GR" altLang="el-GR" sz="2200" b="1" dirty="0" smtClean="0"/>
              <a:t> περιβάλλον</a:t>
            </a:r>
          </a:p>
          <a:p>
            <a:pPr eaLnBrk="1" hangingPunct="1"/>
            <a:endParaRPr lang="el-GR" altLang="el-GR" sz="2200" b="1" dirty="0" smtClean="0">
              <a:latin typeface="Comic Sans MS" panose="030F0702030302020204" pitchFamily="66" charset="0"/>
            </a:endParaRPr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 smtClean="0"/>
              <a:t>Ζώνη της πέστροφας </a:t>
            </a:r>
            <a:r>
              <a:rPr lang="en-US" altLang="el-GR" dirty="0" smtClean="0"/>
              <a:t>(</a:t>
            </a:r>
            <a:r>
              <a:rPr lang="en-US" altLang="el-GR" i="1" dirty="0" err="1" smtClean="0"/>
              <a:t>Salmo</a:t>
            </a:r>
            <a:r>
              <a:rPr lang="en-US" altLang="el-GR" dirty="0" smtClean="0"/>
              <a:t>)</a:t>
            </a:r>
            <a:endParaRPr lang="el-GR" altLang="el-GR" dirty="0" smtClean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9021" y="1570318"/>
            <a:ext cx="6665957" cy="4571476"/>
          </a:xfrm>
        </p:spPr>
      </p:pic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9703" y="4614660"/>
            <a:ext cx="2136405" cy="15271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92903" y="4245850"/>
            <a:ext cx="363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67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92902" y="5818107"/>
            <a:ext cx="363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68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 smtClean="0"/>
              <a:t>Ζώνη του </a:t>
            </a:r>
            <a:r>
              <a:rPr lang="el-GR" altLang="el-GR" dirty="0" err="1" smtClean="0"/>
              <a:t>Θύμαλλου</a:t>
            </a:r>
            <a:r>
              <a:rPr lang="el-GR" altLang="el-GR" dirty="0" smtClean="0"/>
              <a:t> (</a:t>
            </a:r>
            <a:r>
              <a:rPr lang="en-US" altLang="el-GR" i="1" dirty="0" err="1" smtClean="0"/>
              <a:t>Thymallus</a:t>
            </a:r>
            <a:r>
              <a:rPr lang="en-US" altLang="el-GR" dirty="0" smtClean="0"/>
              <a:t>)</a:t>
            </a:r>
            <a:endParaRPr lang="el-GR" altLang="el-GR" dirty="0" smtClean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3806" y="1552782"/>
            <a:ext cx="6656388" cy="4647628"/>
          </a:xfrm>
        </p:spPr>
      </p:pic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85537" y="4314844"/>
            <a:ext cx="363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69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03934" y="5847415"/>
            <a:ext cx="363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70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 dirty="0" smtClean="0"/>
              <a:t>Ζώνη του </a:t>
            </a:r>
            <a:r>
              <a:rPr lang="el-GR" altLang="el-GR" sz="4000" dirty="0" err="1" smtClean="0"/>
              <a:t>Μουστακάτου</a:t>
            </a:r>
            <a:r>
              <a:rPr lang="el-GR" altLang="el-GR" sz="4000" dirty="0" smtClean="0"/>
              <a:t> (</a:t>
            </a:r>
            <a:r>
              <a:rPr lang="en-US" altLang="el-GR" sz="4000" i="1" dirty="0" err="1" smtClean="0"/>
              <a:t>Barbus</a:t>
            </a:r>
            <a:r>
              <a:rPr lang="en-US" altLang="el-GR" sz="4000" dirty="0" smtClean="0"/>
              <a:t>)</a:t>
            </a:r>
            <a:endParaRPr lang="el-GR" altLang="el-GR" sz="4000" dirty="0" smtClean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1969" y="1825625"/>
            <a:ext cx="7160061" cy="4351338"/>
          </a:xfrm>
        </p:spPr>
      </p:pic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49311" y="4546856"/>
            <a:ext cx="363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71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57490" y="5794746"/>
            <a:ext cx="363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72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0307" y="5835691"/>
            <a:ext cx="363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73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 smtClean="0"/>
              <a:t>Ζώνη της </a:t>
            </a:r>
            <a:r>
              <a:rPr lang="el-GR" altLang="el-GR" dirty="0" err="1" smtClean="0"/>
              <a:t>Λεστιάς</a:t>
            </a:r>
            <a:r>
              <a:rPr lang="el-GR" altLang="el-GR" dirty="0" smtClean="0"/>
              <a:t> (</a:t>
            </a:r>
            <a:r>
              <a:rPr lang="en-US" altLang="el-GR" i="1" dirty="0" err="1" smtClean="0"/>
              <a:t>Abramis</a:t>
            </a:r>
            <a:r>
              <a:rPr lang="en-US" altLang="el-GR" dirty="0" smtClean="0"/>
              <a:t>)</a:t>
            </a:r>
            <a:endParaRPr lang="el-GR" altLang="el-GR" dirty="0" smtClean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7545" y="1690689"/>
            <a:ext cx="6968909" cy="4570901"/>
          </a:xfrm>
        </p:spPr>
      </p:pic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44845" y="3976139"/>
            <a:ext cx="363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74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63242" y="5984591"/>
            <a:ext cx="363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75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/>
            <a:r>
              <a:rPr lang="el-GR" altLang="el-GR" sz="3200" dirty="0" smtClean="0"/>
              <a:t>Κατάταξη των ψαριών των γλυκών νερών </a:t>
            </a:r>
            <a:r>
              <a:rPr lang="en-US" altLang="el-GR" sz="3200" dirty="0" smtClean="0"/>
              <a:t/>
            </a:r>
            <a:br>
              <a:rPr lang="en-US" altLang="el-GR" sz="3200" dirty="0" smtClean="0"/>
            </a:br>
            <a:r>
              <a:rPr lang="en-US" altLang="el-GR" sz="2800" dirty="0" smtClean="0"/>
              <a:t>G.S. Myers</a:t>
            </a:r>
            <a:endParaRPr lang="el-GR" altLang="el-GR" sz="2800" dirty="0" smtClean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81000" indent="-38100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l-G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	</a:t>
            </a:r>
          </a:p>
          <a:p>
            <a:pPr marL="216000" indent="-216000" eaLnBrk="1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Monotype Sorts" pitchFamily="2" charset="2"/>
              <a:buAutoNum type="arabicPeriod"/>
            </a:pPr>
            <a:r>
              <a:rPr lang="el-GR" altLang="el-GR" sz="2200" b="1" dirty="0" smtClean="0">
                <a:cs typeface="Arial" panose="020B0604020202020204" pitchFamily="34" charset="0"/>
              </a:rPr>
              <a:t>Αρχέγονη.</a:t>
            </a:r>
            <a:r>
              <a:rPr lang="el-GR" altLang="el-GR" sz="22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en-US" altLang="el-GR" sz="2200" dirty="0" smtClean="0">
                <a:cs typeface="Arial" panose="020B0604020202020204" pitchFamily="34" charset="0"/>
              </a:rPr>
              <a:t>M</a:t>
            </a:r>
            <a:r>
              <a:rPr lang="el-GR" altLang="el-GR" sz="2200" dirty="0" err="1" smtClean="0">
                <a:cs typeface="Arial" panose="020B0604020202020204" pitchFamily="34" charset="0"/>
              </a:rPr>
              <a:t>ικρή</a:t>
            </a:r>
            <a:r>
              <a:rPr lang="el-GR" altLang="el-GR" sz="2200" dirty="0" smtClean="0"/>
              <a:t>-</a:t>
            </a:r>
            <a:r>
              <a:rPr lang="el-GR" altLang="el-GR" sz="2200" dirty="0" smtClean="0">
                <a:cs typeface="Arial" panose="020B0604020202020204" pitchFamily="34" charset="0"/>
              </a:rPr>
              <a:t>καθόλου</a:t>
            </a:r>
            <a:r>
              <a:rPr lang="el-GR" altLang="el-GR" sz="2200" dirty="0" smtClean="0"/>
              <a:t> </a:t>
            </a:r>
            <a:r>
              <a:rPr lang="el-GR" altLang="el-GR" sz="2200" dirty="0" smtClean="0">
                <a:cs typeface="Arial" panose="020B0604020202020204" pitchFamily="34" charset="0"/>
              </a:rPr>
              <a:t>αντοχή στο αλμυρό </a:t>
            </a:r>
            <a:r>
              <a:rPr lang="el-GR" altLang="el-GR" sz="2200" dirty="0" smtClean="0"/>
              <a:t>νερό</a:t>
            </a:r>
            <a:r>
              <a:rPr lang="en-US" altLang="el-GR" sz="2200" dirty="0" smtClean="0">
                <a:cs typeface="Arial" panose="020B0604020202020204" pitchFamily="34" charset="0"/>
              </a:rPr>
              <a:t>	</a:t>
            </a:r>
            <a:r>
              <a:rPr lang="en-US" altLang="el-GR" sz="22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	</a:t>
            </a:r>
            <a:endParaRPr lang="el-GR" altLang="el-GR" sz="2200" b="1" dirty="0" smtClean="0">
              <a:solidFill>
                <a:schemeClr val="tx2"/>
              </a:solidFill>
            </a:endParaRPr>
          </a:p>
          <a:p>
            <a:pPr marL="216000" indent="-216000" eaLnBrk="1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Monotype Sorts" pitchFamily="2" charset="2"/>
              <a:buAutoNum type="arabicPeriod"/>
            </a:pPr>
            <a:r>
              <a:rPr lang="el-GR" altLang="el-GR" sz="2200" b="1" dirty="0" smtClean="0">
                <a:cs typeface="Arial" panose="020B0604020202020204" pitchFamily="34" charset="0"/>
              </a:rPr>
              <a:t>Δευτερεύουσα.</a:t>
            </a:r>
            <a:r>
              <a:rPr lang="el-GR" altLang="el-GR" sz="22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el-GR" altLang="el-GR" sz="2200" dirty="0" smtClean="0">
                <a:cs typeface="Arial" panose="020B0604020202020204" pitchFamily="34" charset="0"/>
              </a:rPr>
              <a:t>Ομάδα περιορισμένη στα γλυκά νερά</a:t>
            </a:r>
            <a:r>
              <a:rPr lang="en-US" altLang="el-GR" sz="2200" dirty="0" smtClean="0">
                <a:cs typeface="Arial" panose="020B0604020202020204" pitchFamily="34" charset="0"/>
              </a:rPr>
              <a:t>, </a:t>
            </a:r>
            <a:r>
              <a:rPr lang="el-GR" altLang="el-GR" sz="2200" dirty="0" smtClean="0">
                <a:cs typeface="Arial" panose="020B0604020202020204" pitchFamily="34" charset="0"/>
              </a:rPr>
              <a:t>αλλά αρκετά ανθεκτική στα αλμυρά νερά.</a:t>
            </a:r>
          </a:p>
          <a:p>
            <a:pPr marL="216000" indent="-216000" eaLnBrk="1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Monotype Sorts" pitchFamily="2" charset="2"/>
              <a:buAutoNum type="arabicPeriod"/>
            </a:pPr>
            <a:r>
              <a:rPr lang="el-GR" altLang="el-GR" sz="2200" b="1" dirty="0" err="1" smtClean="0">
                <a:cs typeface="Arial" panose="020B0604020202020204" pitchFamily="34" charset="0"/>
              </a:rPr>
              <a:t>Διαδρομική</a:t>
            </a:r>
            <a:r>
              <a:rPr lang="el-GR" altLang="el-GR" sz="2200" b="1" dirty="0" smtClean="0">
                <a:cs typeface="Arial" panose="020B0604020202020204" pitchFamily="34" charset="0"/>
              </a:rPr>
              <a:t>.</a:t>
            </a:r>
            <a:r>
              <a:rPr lang="el-GR" altLang="el-GR" sz="22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el-GR" altLang="el-GR" sz="2200" dirty="0" smtClean="0">
                <a:cs typeface="Arial" panose="020B0604020202020204" pitchFamily="34" charset="0"/>
              </a:rPr>
              <a:t>Ψάρια </a:t>
            </a:r>
            <a:r>
              <a:rPr lang="el-GR" altLang="el-GR" sz="2200" dirty="0" smtClean="0"/>
              <a:t>που</a:t>
            </a:r>
            <a:r>
              <a:rPr lang="el-GR" altLang="el-GR" sz="2200" dirty="0" smtClean="0">
                <a:cs typeface="Arial" panose="020B0604020202020204" pitchFamily="34" charset="0"/>
              </a:rPr>
              <a:t> μεταναστεύουν μεταξύ γλυκών</a:t>
            </a:r>
            <a:r>
              <a:rPr lang="en-US" altLang="el-GR" sz="2200" dirty="0" smtClean="0">
                <a:cs typeface="Arial" panose="020B0604020202020204" pitchFamily="34" charset="0"/>
              </a:rPr>
              <a:t> </a:t>
            </a:r>
            <a:r>
              <a:rPr lang="el-GR" altLang="el-GR" sz="2200" dirty="0" smtClean="0">
                <a:cs typeface="Arial" panose="020B0604020202020204" pitchFamily="34" charset="0"/>
              </a:rPr>
              <a:t>και αλμυρών νερών</a:t>
            </a:r>
            <a:r>
              <a:rPr lang="en-US" altLang="el-GR" sz="2200" dirty="0" smtClean="0">
                <a:cs typeface="Arial" panose="020B0604020202020204" pitchFamily="34" charset="0"/>
              </a:rPr>
              <a:t>.</a:t>
            </a:r>
            <a:r>
              <a:rPr lang="el-GR" altLang="el-GR" sz="2200" dirty="0" smtClean="0">
                <a:cs typeface="Arial" panose="020B0604020202020204" pitchFamily="34" charset="0"/>
              </a:rPr>
              <a:t> </a:t>
            </a:r>
            <a:endParaRPr lang="el-GR" altLang="el-GR" sz="2200" dirty="0" smtClean="0"/>
          </a:p>
          <a:p>
            <a:pPr marL="216000" indent="-216000" eaLnBrk="1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Monotype Sorts" pitchFamily="2" charset="2"/>
              <a:buAutoNum type="arabicPeriod"/>
            </a:pPr>
            <a:r>
              <a:rPr lang="el-GR" altLang="el-GR" sz="2200" b="1" dirty="0" smtClean="0">
                <a:cs typeface="Arial" panose="020B0604020202020204" pitchFamily="34" charset="0"/>
              </a:rPr>
              <a:t>Ευκαιριακή.</a:t>
            </a:r>
            <a:r>
              <a:rPr lang="el-GR" altLang="el-GR" sz="22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el-GR" altLang="el-GR" sz="2200" dirty="0" smtClean="0"/>
              <a:t>Θαλάσσια ε</a:t>
            </a:r>
            <a:r>
              <a:rPr lang="el-GR" altLang="el-GR" sz="2200" dirty="0" smtClean="0">
                <a:cs typeface="Arial" panose="020B0604020202020204" pitchFamily="34" charset="0"/>
              </a:rPr>
              <a:t>ίδη  που μπορούν να ζήσουν στο γλυκό νερό </a:t>
            </a:r>
            <a:r>
              <a:rPr lang="el-GR" altLang="el-GR" sz="2200" dirty="0" smtClean="0"/>
              <a:t>ευκαιριακά</a:t>
            </a:r>
            <a:r>
              <a:rPr lang="en-US" altLang="el-GR" sz="2200" dirty="0" smtClean="0"/>
              <a:t>.</a:t>
            </a:r>
            <a:endParaRPr lang="el-GR" altLang="el-GR" sz="2200" dirty="0" smtClean="0">
              <a:cs typeface="Arial" panose="020B0604020202020204" pitchFamily="34" charset="0"/>
            </a:endParaRPr>
          </a:p>
          <a:p>
            <a:pPr marL="216000" indent="-216000" eaLnBrk="1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Monotype Sorts" pitchFamily="2" charset="2"/>
              <a:buAutoNum type="arabicPeriod"/>
            </a:pPr>
            <a:r>
              <a:rPr lang="el-GR" altLang="el-GR" sz="2200" b="1" dirty="0" smtClean="0">
                <a:cs typeface="Arial" panose="020B0604020202020204" pitchFamily="34" charset="0"/>
              </a:rPr>
              <a:t>Σποραδική. </a:t>
            </a:r>
            <a:r>
              <a:rPr lang="el-GR" altLang="el-GR" sz="2200" dirty="0" smtClean="0"/>
              <a:t>Ε</a:t>
            </a:r>
            <a:r>
              <a:rPr lang="el-GR" altLang="el-GR" sz="2200" dirty="0" smtClean="0">
                <a:cs typeface="Arial" panose="020B0604020202020204" pitchFamily="34" charset="0"/>
              </a:rPr>
              <a:t>ισέρχονται είτε στα γλυκά νερά είτε στα υφάλμυρα κατά διαστήματα</a:t>
            </a:r>
            <a:r>
              <a:rPr lang="en-US" altLang="el-GR" sz="2200" dirty="0" smtClean="0">
                <a:cs typeface="Arial" panose="020B0604020202020204" pitchFamily="34" charset="0"/>
              </a:rPr>
              <a:t>.</a:t>
            </a:r>
            <a:r>
              <a:rPr lang="el-GR" altLang="el-GR" sz="2200" dirty="0" smtClean="0">
                <a:cs typeface="Arial" panose="020B0604020202020204" pitchFamily="34" charset="0"/>
              </a:rPr>
              <a:t> </a:t>
            </a:r>
            <a:endParaRPr lang="el-GR" altLang="el-GR" sz="2200" dirty="0" smtClean="0"/>
          </a:p>
          <a:p>
            <a:pPr marL="216000" indent="-216000" eaLnBrk="1" hangingPunct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Monotype Sorts" pitchFamily="2" charset="2"/>
              <a:buAutoNum type="arabicPeriod"/>
            </a:pPr>
            <a:r>
              <a:rPr lang="el-GR" altLang="el-GR" sz="2200" b="1" dirty="0" smtClean="0">
                <a:cs typeface="Arial" panose="020B0604020202020204" pitchFamily="34" charset="0"/>
              </a:rPr>
              <a:t>Συμπληρωματική.</a:t>
            </a:r>
            <a:r>
              <a:rPr lang="el-GR" altLang="el-GR" sz="22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el-GR" altLang="el-GR" sz="2200" dirty="0" smtClean="0"/>
              <a:t>Ζ</a:t>
            </a:r>
            <a:r>
              <a:rPr lang="el-GR" altLang="el-GR" sz="2200" dirty="0" smtClean="0">
                <a:cs typeface="Arial" panose="020B0604020202020204" pitchFamily="34" charset="0"/>
              </a:rPr>
              <a:t>ουν στη θάλασσα αλλά μπορούν να </a:t>
            </a:r>
            <a:r>
              <a:rPr lang="en-US" altLang="el-GR" sz="2200" dirty="0" smtClean="0">
                <a:cs typeface="Arial" panose="020B0604020202020204" pitchFamily="34" charset="0"/>
              </a:rPr>
              <a:t> </a:t>
            </a:r>
            <a:r>
              <a:rPr lang="el-GR" altLang="el-GR" sz="2200" dirty="0" smtClean="0">
                <a:cs typeface="Arial" panose="020B0604020202020204" pitchFamily="34" charset="0"/>
              </a:rPr>
              <a:t>μεταναστεύουν στα γλυκά νερά αν για</a:t>
            </a:r>
            <a:r>
              <a:rPr lang="en-US" altLang="el-GR" sz="2200" dirty="0" smtClean="0">
                <a:cs typeface="Arial" panose="020B0604020202020204" pitchFamily="34" charset="0"/>
              </a:rPr>
              <a:t> </a:t>
            </a:r>
            <a:r>
              <a:rPr lang="el-GR" altLang="el-GR" sz="2200" dirty="0" smtClean="0">
                <a:cs typeface="Arial" panose="020B0604020202020204" pitchFamily="34" charset="0"/>
              </a:rPr>
              <a:t>κάποια αιτία</a:t>
            </a:r>
            <a:r>
              <a:rPr lang="el-GR" altLang="el-GR" sz="2200" dirty="0" smtClean="0"/>
              <a:t> </a:t>
            </a:r>
            <a:r>
              <a:rPr lang="el-GR" altLang="el-GR" sz="2200" dirty="0" smtClean="0">
                <a:cs typeface="Arial" panose="020B0604020202020204" pitchFamily="34" charset="0"/>
              </a:rPr>
              <a:t>δεν είναι δυνατή η επιβίωσή τους σε αυτή</a:t>
            </a:r>
            <a:r>
              <a:rPr lang="en-US" altLang="el-GR" sz="2200" dirty="0" smtClean="0">
                <a:cs typeface="Arial" panose="020B0604020202020204" pitchFamily="34" charset="0"/>
              </a:rPr>
              <a:t>.</a:t>
            </a:r>
            <a:endParaRPr lang="el-GR" altLang="el-GR" sz="2200" dirty="0" smtClean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16926" y="0"/>
            <a:ext cx="78867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l-GR" altLang="el-GR" sz="4000" dirty="0" smtClean="0"/>
              <a:t>Παραδείγματα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>
          <a:xfrm>
            <a:off x="1287339" y="969291"/>
            <a:ext cx="6545873" cy="5390049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l-GR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Αρχέγονη.</a:t>
            </a:r>
            <a:r>
              <a:rPr lang="el-GR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 </a:t>
            </a:r>
            <a:endParaRPr lang="el-GR" sz="18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2" algn="just" eaLnBrk="1" hangingPunct="1">
              <a:lnSpc>
                <a:spcPct val="90000"/>
              </a:lnSpc>
              <a:buClr>
                <a:schemeClr val="tx1"/>
              </a:buClr>
              <a:buSzTx/>
              <a:defRPr/>
            </a:pPr>
            <a:r>
              <a:rPr lang="el-GR" sz="1600" dirty="0" err="1" smtClean="0">
                <a:cs typeface="Arial" pitchFamily="34" charset="0"/>
              </a:rPr>
              <a:t>Τούρνα</a:t>
            </a:r>
            <a:r>
              <a:rPr lang="el-GR" sz="1600" dirty="0" smtClean="0"/>
              <a:t> </a:t>
            </a:r>
            <a:r>
              <a:rPr lang="en-US" sz="1600" dirty="0" smtClean="0"/>
              <a:t>	</a:t>
            </a:r>
            <a:r>
              <a:rPr lang="el-GR" sz="1600" dirty="0" smtClean="0"/>
              <a:t>	</a:t>
            </a:r>
            <a:r>
              <a:rPr lang="en-US" sz="1600" dirty="0" smtClean="0"/>
              <a:t>	</a:t>
            </a:r>
            <a:r>
              <a:rPr lang="el-GR" sz="1600" dirty="0" smtClean="0"/>
              <a:t>(</a:t>
            </a:r>
            <a:r>
              <a:rPr lang="en-US" sz="1600" i="1" dirty="0" err="1" smtClean="0">
                <a:cs typeface="Arial" pitchFamily="34" charset="0"/>
              </a:rPr>
              <a:t>Esox</a:t>
            </a:r>
            <a:r>
              <a:rPr lang="en-US" sz="1600" i="1" dirty="0" smtClean="0">
                <a:cs typeface="Arial" pitchFamily="34" charset="0"/>
              </a:rPr>
              <a:t> </a:t>
            </a:r>
            <a:r>
              <a:rPr lang="en-US" sz="1600" i="1" dirty="0" err="1" smtClean="0">
                <a:cs typeface="Arial" pitchFamily="34" charset="0"/>
              </a:rPr>
              <a:t>lucius</a:t>
            </a:r>
            <a:r>
              <a:rPr lang="el-GR" sz="1600" i="1" dirty="0" smtClean="0"/>
              <a:t>),</a:t>
            </a:r>
            <a:endParaRPr lang="el-GR" sz="1600" dirty="0" smtClean="0"/>
          </a:p>
          <a:p>
            <a:pPr lvl="2" algn="just" eaLnBrk="1" hangingPunct="1">
              <a:lnSpc>
                <a:spcPct val="90000"/>
              </a:lnSpc>
              <a:buClr>
                <a:schemeClr val="tx1"/>
              </a:buClr>
              <a:buSzTx/>
              <a:defRPr/>
            </a:pPr>
            <a:r>
              <a:rPr lang="el-GR" sz="1600" dirty="0" err="1" smtClean="0"/>
              <a:t>Κοκκινόγαστρος</a:t>
            </a:r>
            <a:r>
              <a:rPr lang="el-GR" sz="1600" dirty="0" smtClean="0">
                <a:cs typeface="Arial" pitchFamily="34" charset="0"/>
              </a:rPr>
              <a:t> </a:t>
            </a:r>
            <a:r>
              <a:rPr lang="en-US" sz="1600" dirty="0" smtClean="0">
                <a:cs typeface="Arial" pitchFamily="34" charset="0"/>
              </a:rPr>
              <a:t>		</a:t>
            </a:r>
            <a:r>
              <a:rPr lang="el-GR" sz="1600" dirty="0" smtClean="0">
                <a:cs typeface="Arial" pitchFamily="34" charset="0"/>
              </a:rPr>
              <a:t>(</a:t>
            </a:r>
            <a:r>
              <a:rPr lang="en-US" sz="1600" i="1" dirty="0" err="1" smtClean="0">
                <a:cs typeface="Arial" pitchFamily="34" charset="0"/>
              </a:rPr>
              <a:t>Phoxinus</a:t>
            </a:r>
            <a:r>
              <a:rPr lang="en-US" sz="1600" i="1" dirty="0" smtClean="0">
                <a:cs typeface="Arial" pitchFamily="34" charset="0"/>
              </a:rPr>
              <a:t> </a:t>
            </a:r>
            <a:r>
              <a:rPr lang="en-US" sz="1600" i="1" dirty="0" err="1" smtClean="0">
                <a:cs typeface="Arial" pitchFamily="34" charset="0"/>
              </a:rPr>
              <a:t>phoxinus</a:t>
            </a:r>
            <a:r>
              <a:rPr lang="el-GR" sz="1600" dirty="0" smtClean="0">
                <a:cs typeface="Arial" pitchFamily="34" charset="0"/>
              </a:rPr>
              <a:t>), </a:t>
            </a:r>
            <a:endParaRPr lang="el-GR" sz="1600" dirty="0" smtClean="0"/>
          </a:p>
          <a:p>
            <a:pPr lvl="2" algn="just" eaLnBrk="1" hangingPunct="1">
              <a:lnSpc>
                <a:spcPct val="90000"/>
              </a:lnSpc>
              <a:buClr>
                <a:schemeClr val="tx1"/>
              </a:buClr>
              <a:buSzTx/>
              <a:defRPr/>
            </a:pPr>
            <a:r>
              <a:rPr lang="el-GR" sz="1600" dirty="0" err="1" smtClean="0"/>
              <a:t>Γ</a:t>
            </a:r>
            <a:r>
              <a:rPr lang="el-GR" sz="1600" dirty="0" err="1" smtClean="0">
                <a:cs typeface="Arial" pitchFamily="34" charset="0"/>
              </a:rPr>
              <a:t>ριβάδι</a:t>
            </a:r>
            <a:r>
              <a:rPr lang="el-GR" sz="1600" dirty="0" smtClean="0">
                <a:cs typeface="Arial" pitchFamily="34" charset="0"/>
              </a:rPr>
              <a:t> </a:t>
            </a:r>
            <a:r>
              <a:rPr lang="en-US" sz="1600" dirty="0" smtClean="0">
                <a:cs typeface="Arial" pitchFamily="34" charset="0"/>
              </a:rPr>
              <a:t>	</a:t>
            </a:r>
            <a:r>
              <a:rPr lang="el-GR" sz="1600" dirty="0" smtClean="0"/>
              <a:t>	</a:t>
            </a:r>
            <a:r>
              <a:rPr lang="en-US" sz="1600" dirty="0" smtClean="0"/>
              <a:t>	</a:t>
            </a:r>
            <a:r>
              <a:rPr lang="el-GR" sz="1600" dirty="0" smtClean="0">
                <a:cs typeface="Arial" pitchFamily="34" charset="0"/>
              </a:rPr>
              <a:t>(</a:t>
            </a:r>
            <a:r>
              <a:rPr lang="en-US" sz="1600" i="1" dirty="0" err="1" smtClean="0">
                <a:cs typeface="Arial" pitchFamily="34" charset="0"/>
              </a:rPr>
              <a:t>Cyprinus</a:t>
            </a:r>
            <a:r>
              <a:rPr lang="en-US" sz="1600" i="1" dirty="0" smtClean="0">
                <a:cs typeface="Arial" pitchFamily="34" charset="0"/>
              </a:rPr>
              <a:t> </a:t>
            </a:r>
            <a:r>
              <a:rPr lang="en-US" sz="1600" i="1" dirty="0" err="1" smtClean="0">
                <a:cs typeface="Arial" pitchFamily="34" charset="0"/>
              </a:rPr>
              <a:t>caprio</a:t>
            </a:r>
            <a:r>
              <a:rPr lang="el-GR" sz="1600" dirty="0" smtClean="0">
                <a:cs typeface="Arial" pitchFamily="34" charset="0"/>
              </a:rPr>
              <a:t>).</a:t>
            </a:r>
            <a:endParaRPr lang="en-US" sz="1600" dirty="0" smtClean="0">
              <a:cs typeface="Arial" pitchFamily="34" charset="0"/>
            </a:endParaRPr>
          </a:p>
          <a:p>
            <a:pPr marL="914400" lvl="2" indent="0" algn="just"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SzTx/>
              <a:buNone/>
              <a:defRPr/>
            </a:pPr>
            <a:endParaRPr lang="en-US" sz="1600" dirty="0" smtClean="0">
              <a:cs typeface="Arial" pitchFamily="34" charset="0"/>
            </a:endParaRPr>
          </a:p>
          <a:p>
            <a:pPr marL="0" indent="0" algn="just"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SzTx/>
              <a:buNone/>
              <a:defRPr/>
            </a:pPr>
            <a:r>
              <a:rPr lang="el-GR" sz="1800" b="1" dirty="0" err="1" smtClean="0">
                <a:cs typeface="Arial" pitchFamily="34" charset="0"/>
              </a:rPr>
              <a:t>Διαδρομική</a:t>
            </a:r>
            <a:r>
              <a:rPr lang="el-GR" sz="1800" b="1" dirty="0" smtClean="0">
                <a:cs typeface="Arial" pitchFamily="34" charset="0"/>
              </a:rPr>
              <a:t>.</a:t>
            </a:r>
            <a:r>
              <a:rPr lang="el-GR" sz="1600" b="1" dirty="0" smtClean="0">
                <a:cs typeface="Arial" pitchFamily="34" charset="0"/>
              </a:rPr>
              <a:t> </a:t>
            </a:r>
            <a:endParaRPr lang="en-US" sz="1600" b="1" dirty="0" smtClean="0">
              <a:cs typeface="Arial" pitchFamily="34" charset="0"/>
            </a:endParaRPr>
          </a:p>
          <a:p>
            <a:pPr lvl="2" algn="just" eaLnBrk="1" hangingPunct="1">
              <a:lnSpc>
                <a:spcPct val="90000"/>
              </a:lnSpc>
              <a:buClr>
                <a:schemeClr val="tx1"/>
              </a:buClr>
              <a:buSzTx/>
              <a:defRPr/>
            </a:pPr>
            <a:r>
              <a:rPr lang="en-US" sz="1600" dirty="0" smtClean="0">
                <a:cs typeface="Arial" pitchFamily="34" charset="0"/>
              </a:rPr>
              <a:t>X</a:t>
            </a:r>
            <a:r>
              <a:rPr lang="el-GR" sz="1600" dirty="0" err="1" smtClean="0">
                <a:cs typeface="Arial" pitchFamily="34" charset="0"/>
              </a:rPr>
              <a:t>έλι</a:t>
            </a:r>
            <a:r>
              <a:rPr lang="el-GR" sz="1600" dirty="0" smtClean="0">
                <a:cs typeface="Arial" pitchFamily="34" charset="0"/>
              </a:rPr>
              <a:t> </a:t>
            </a:r>
            <a:r>
              <a:rPr lang="en-US" sz="1600" dirty="0" smtClean="0">
                <a:cs typeface="Arial" pitchFamily="34" charset="0"/>
              </a:rPr>
              <a:t>		</a:t>
            </a:r>
            <a:r>
              <a:rPr lang="el-GR" sz="1600" dirty="0" smtClean="0"/>
              <a:t>	</a:t>
            </a:r>
            <a:r>
              <a:rPr lang="el-GR" sz="1600" dirty="0" smtClean="0">
                <a:cs typeface="Arial" pitchFamily="34" charset="0"/>
              </a:rPr>
              <a:t>(</a:t>
            </a:r>
            <a:r>
              <a:rPr lang="en-US" sz="1600" i="1" dirty="0" smtClean="0">
                <a:cs typeface="Arial" pitchFamily="34" charset="0"/>
              </a:rPr>
              <a:t>Anguilla </a:t>
            </a:r>
            <a:r>
              <a:rPr lang="en-US" sz="1600" i="1" dirty="0" err="1" smtClean="0">
                <a:cs typeface="Arial" pitchFamily="34" charset="0"/>
              </a:rPr>
              <a:t>anguilla</a:t>
            </a:r>
            <a:r>
              <a:rPr lang="el-GR" sz="1600" dirty="0" smtClean="0">
                <a:cs typeface="Arial" pitchFamily="34" charset="0"/>
              </a:rPr>
              <a:t>), </a:t>
            </a:r>
            <a:endParaRPr lang="el-GR" sz="1600" dirty="0" smtClean="0"/>
          </a:p>
          <a:p>
            <a:pPr lvl="2" algn="just" eaLnBrk="1" hangingPunct="1">
              <a:lnSpc>
                <a:spcPct val="90000"/>
              </a:lnSpc>
              <a:buClr>
                <a:schemeClr val="tx1"/>
              </a:buClr>
              <a:buSzTx/>
              <a:defRPr/>
            </a:pPr>
            <a:r>
              <a:rPr lang="el-GR" sz="1600" dirty="0" smtClean="0"/>
              <a:t>Π</a:t>
            </a:r>
            <a:r>
              <a:rPr lang="el-GR" sz="1600" dirty="0" smtClean="0">
                <a:cs typeface="Arial" pitchFamily="34" charset="0"/>
              </a:rPr>
              <a:t>έστροφα </a:t>
            </a:r>
            <a:r>
              <a:rPr lang="en-US" sz="1600" dirty="0" smtClean="0">
                <a:cs typeface="Arial" pitchFamily="34" charset="0"/>
              </a:rPr>
              <a:t>	</a:t>
            </a:r>
            <a:r>
              <a:rPr lang="el-GR" sz="1600" dirty="0" smtClean="0"/>
              <a:t>	</a:t>
            </a:r>
            <a:r>
              <a:rPr lang="el-GR" sz="1600" dirty="0" smtClean="0">
                <a:cs typeface="Arial" pitchFamily="34" charset="0"/>
              </a:rPr>
              <a:t>(</a:t>
            </a:r>
            <a:r>
              <a:rPr lang="en-US" sz="1600" i="1" dirty="0" err="1" smtClean="0">
                <a:cs typeface="Arial" pitchFamily="34" charset="0"/>
              </a:rPr>
              <a:t>Salmo</a:t>
            </a:r>
            <a:r>
              <a:rPr lang="en-US" sz="1600" i="1" dirty="0" smtClean="0">
                <a:cs typeface="Arial" pitchFamily="34" charset="0"/>
              </a:rPr>
              <a:t> </a:t>
            </a:r>
            <a:r>
              <a:rPr lang="en-US" sz="1600" i="1" dirty="0" err="1" smtClean="0">
                <a:cs typeface="Arial" pitchFamily="34" charset="0"/>
              </a:rPr>
              <a:t>truta</a:t>
            </a:r>
            <a:r>
              <a:rPr lang="el-GR" sz="1600" dirty="0" smtClean="0">
                <a:cs typeface="Arial" pitchFamily="34" charset="0"/>
              </a:rPr>
              <a:t>), </a:t>
            </a:r>
            <a:endParaRPr lang="el-GR" sz="1600" dirty="0" smtClean="0"/>
          </a:p>
          <a:p>
            <a:pPr lvl="2" algn="just" eaLnBrk="1" hangingPunct="1">
              <a:lnSpc>
                <a:spcPct val="90000"/>
              </a:lnSpc>
              <a:buClr>
                <a:schemeClr val="tx1"/>
              </a:buClr>
              <a:buSzTx/>
              <a:defRPr/>
            </a:pPr>
            <a:r>
              <a:rPr lang="el-GR" sz="1600" dirty="0" smtClean="0"/>
              <a:t>Σ</a:t>
            </a:r>
            <a:r>
              <a:rPr lang="el-GR" sz="1600" dirty="0" smtClean="0">
                <a:cs typeface="Arial" pitchFamily="34" charset="0"/>
              </a:rPr>
              <a:t>ολομός </a:t>
            </a:r>
            <a:r>
              <a:rPr lang="en-US" sz="1600" dirty="0" smtClean="0">
                <a:cs typeface="Arial" pitchFamily="34" charset="0"/>
              </a:rPr>
              <a:t>	</a:t>
            </a:r>
            <a:r>
              <a:rPr lang="el-GR" sz="1600" dirty="0" smtClean="0"/>
              <a:t>	</a:t>
            </a:r>
            <a:r>
              <a:rPr lang="el-GR" sz="1600" dirty="0" smtClean="0">
                <a:cs typeface="Arial" pitchFamily="34" charset="0"/>
              </a:rPr>
              <a:t>(</a:t>
            </a:r>
            <a:r>
              <a:rPr lang="en-US" sz="1600" i="1" dirty="0" err="1" smtClean="0">
                <a:cs typeface="Arial" pitchFamily="34" charset="0"/>
              </a:rPr>
              <a:t>Salmo</a:t>
            </a:r>
            <a:r>
              <a:rPr lang="en-US" sz="1600" i="1" dirty="0" smtClean="0">
                <a:cs typeface="Arial" pitchFamily="34" charset="0"/>
              </a:rPr>
              <a:t> </a:t>
            </a:r>
            <a:r>
              <a:rPr lang="en-US" sz="1600" i="1" dirty="0" err="1" smtClean="0">
                <a:cs typeface="Arial" pitchFamily="34" charset="0"/>
              </a:rPr>
              <a:t>salar</a:t>
            </a:r>
            <a:r>
              <a:rPr lang="el-GR" sz="1600" dirty="0" smtClean="0">
                <a:cs typeface="Arial" pitchFamily="34" charset="0"/>
              </a:rPr>
              <a:t>).</a:t>
            </a:r>
          </a:p>
          <a:p>
            <a:pPr marL="0" indent="0" algn="just" eaLnBrk="1" hangingPunct="1">
              <a:lnSpc>
                <a:spcPct val="90000"/>
              </a:lnSpc>
              <a:spcBef>
                <a:spcPct val="45000"/>
              </a:spcBef>
              <a:buClr>
                <a:schemeClr val="tx1"/>
              </a:buClr>
              <a:buSzTx/>
              <a:buNone/>
              <a:defRPr/>
            </a:pPr>
            <a:r>
              <a:rPr lang="el-GR" sz="1800" b="1" dirty="0" smtClean="0">
                <a:cs typeface="Arial" pitchFamily="34" charset="0"/>
              </a:rPr>
              <a:t>Ευκαιριακή. </a:t>
            </a:r>
            <a:endParaRPr lang="el-GR" sz="1800" b="1" dirty="0" smtClean="0"/>
          </a:p>
          <a:p>
            <a:pPr lvl="2" algn="just" eaLnBrk="1" hangingPunct="1">
              <a:lnSpc>
                <a:spcPct val="90000"/>
              </a:lnSpc>
              <a:buClr>
                <a:schemeClr val="tx1"/>
              </a:buClr>
              <a:buSzTx/>
              <a:defRPr/>
            </a:pPr>
            <a:r>
              <a:rPr lang="el-GR" sz="1600" dirty="0" err="1" smtClean="0"/>
              <a:t>Λότα</a:t>
            </a:r>
            <a:r>
              <a:rPr lang="el-GR" sz="1600" dirty="0" smtClean="0"/>
              <a:t> 			</a:t>
            </a:r>
            <a:r>
              <a:rPr lang="el-GR" sz="1600" dirty="0" smtClean="0">
                <a:cs typeface="Arial" pitchFamily="34" charset="0"/>
              </a:rPr>
              <a:t>(</a:t>
            </a:r>
            <a:r>
              <a:rPr lang="en-US" sz="1600" i="1" dirty="0" smtClean="0">
                <a:cs typeface="Arial" pitchFamily="34" charset="0"/>
              </a:rPr>
              <a:t>Lota </a:t>
            </a:r>
            <a:r>
              <a:rPr lang="en-US" sz="1600" i="1" dirty="0" err="1" smtClean="0">
                <a:cs typeface="Arial" pitchFamily="34" charset="0"/>
              </a:rPr>
              <a:t>lota</a:t>
            </a:r>
            <a:r>
              <a:rPr lang="el-GR" sz="1600" dirty="0" smtClean="0">
                <a:cs typeface="Arial" pitchFamily="34" charset="0"/>
              </a:rPr>
              <a:t>).</a:t>
            </a:r>
          </a:p>
          <a:p>
            <a:pPr marL="0" indent="0" algn="just" eaLnBrk="1" hangingPunct="1">
              <a:lnSpc>
                <a:spcPct val="90000"/>
              </a:lnSpc>
              <a:spcBef>
                <a:spcPct val="45000"/>
              </a:spcBef>
              <a:buClr>
                <a:schemeClr val="tx1"/>
              </a:buClr>
              <a:buSzTx/>
              <a:buNone/>
              <a:defRPr/>
            </a:pPr>
            <a:r>
              <a:rPr lang="el-GR" sz="1800" b="1" dirty="0" smtClean="0">
                <a:cs typeface="Arial" pitchFamily="34" charset="0"/>
              </a:rPr>
              <a:t>Σποραδική</a:t>
            </a:r>
            <a:r>
              <a:rPr lang="el-GR" sz="1800" dirty="0" smtClean="0">
                <a:cs typeface="Arial" pitchFamily="34" charset="0"/>
              </a:rPr>
              <a:t>.</a:t>
            </a:r>
            <a:r>
              <a:rPr lang="el-GR" sz="1600" dirty="0" smtClean="0">
                <a:cs typeface="Arial" pitchFamily="34" charset="0"/>
              </a:rPr>
              <a:t> </a:t>
            </a:r>
            <a:endParaRPr lang="el-GR" sz="1600" dirty="0" smtClean="0"/>
          </a:p>
          <a:p>
            <a:pPr lvl="2" algn="just" eaLnBrk="1" hangingPunct="1">
              <a:lnSpc>
                <a:spcPct val="90000"/>
              </a:lnSpc>
              <a:buClr>
                <a:schemeClr val="tx1"/>
              </a:buClr>
              <a:buSzTx/>
              <a:defRPr/>
            </a:pPr>
            <a:r>
              <a:rPr lang="el-GR" sz="1600" dirty="0" smtClean="0">
                <a:cs typeface="Arial" pitchFamily="34" charset="0"/>
              </a:rPr>
              <a:t>Γαύρος </a:t>
            </a:r>
            <a:r>
              <a:rPr lang="en-US" sz="1600" dirty="0" smtClean="0">
                <a:cs typeface="Arial" pitchFamily="34" charset="0"/>
              </a:rPr>
              <a:t>	</a:t>
            </a:r>
            <a:r>
              <a:rPr lang="el-GR" sz="1600" dirty="0" smtClean="0"/>
              <a:t>	</a:t>
            </a:r>
            <a:r>
              <a:rPr lang="en-US" sz="1600" dirty="0" smtClean="0"/>
              <a:t>	</a:t>
            </a:r>
            <a:r>
              <a:rPr lang="el-GR" sz="1600" dirty="0" smtClean="0">
                <a:cs typeface="Arial" pitchFamily="34" charset="0"/>
              </a:rPr>
              <a:t>(</a:t>
            </a:r>
            <a:r>
              <a:rPr lang="en-US" sz="1600" i="1" dirty="0" err="1" smtClean="0">
                <a:cs typeface="Arial" pitchFamily="34" charset="0"/>
              </a:rPr>
              <a:t>Engraulis</a:t>
            </a:r>
            <a:r>
              <a:rPr lang="en-US" sz="1600" i="1" dirty="0" smtClean="0">
                <a:cs typeface="Arial" pitchFamily="34" charset="0"/>
              </a:rPr>
              <a:t> </a:t>
            </a:r>
            <a:r>
              <a:rPr lang="en-US" sz="1600" i="1" dirty="0" err="1" smtClean="0">
                <a:cs typeface="Arial" pitchFamily="34" charset="0"/>
              </a:rPr>
              <a:t>encrasicolus</a:t>
            </a:r>
            <a:r>
              <a:rPr lang="el-GR" sz="1600" dirty="0" smtClean="0">
                <a:cs typeface="Arial" pitchFamily="34" charset="0"/>
              </a:rPr>
              <a:t>), </a:t>
            </a:r>
            <a:endParaRPr lang="el-GR" sz="1600" dirty="0" smtClean="0"/>
          </a:p>
          <a:p>
            <a:pPr lvl="2" algn="just" eaLnBrk="1" hangingPunct="1">
              <a:lnSpc>
                <a:spcPct val="90000"/>
              </a:lnSpc>
              <a:buClr>
                <a:schemeClr val="tx1"/>
              </a:buClr>
              <a:buSzTx/>
              <a:defRPr/>
            </a:pPr>
            <a:r>
              <a:rPr lang="el-GR" sz="1600" dirty="0" smtClean="0"/>
              <a:t>Κ</a:t>
            </a:r>
            <a:r>
              <a:rPr lang="el-GR" sz="1600" dirty="0" smtClean="0">
                <a:cs typeface="Arial" pitchFamily="34" charset="0"/>
              </a:rPr>
              <a:t>έφαλοι </a:t>
            </a:r>
            <a:r>
              <a:rPr lang="en-US" sz="1600" dirty="0" smtClean="0">
                <a:cs typeface="Arial" pitchFamily="34" charset="0"/>
              </a:rPr>
              <a:t>	</a:t>
            </a:r>
            <a:r>
              <a:rPr lang="el-GR" sz="1600" dirty="0" smtClean="0"/>
              <a:t>	</a:t>
            </a:r>
            <a:r>
              <a:rPr lang="el-GR" sz="1600" dirty="0" smtClean="0">
                <a:cs typeface="Arial" pitchFamily="34" charset="0"/>
              </a:rPr>
              <a:t>(</a:t>
            </a:r>
            <a:r>
              <a:rPr lang="en-US" sz="1600" i="1" dirty="0" err="1" smtClean="0">
                <a:cs typeface="Arial" pitchFamily="34" charset="0"/>
              </a:rPr>
              <a:t>Mugilidae</a:t>
            </a:r>
            <a:r>
              <a:rPr lang="el-GR" sz="1600" dirty="0" smtClean="0">
                <a:cs typeface="Arial" pitchFamily="34" charset="0"/>
              </a:rPr>
              <a:t>).</a:t>
            </a:r>
          </a:p>
          <a:p>
            <a:pPr marL="0" indent="0" algn="just" eaLnBrk="1" hangingPunct="1">
              <a:lnSpc>
                <a:spcPct val="90000"/>
              </a:lnSpc>
              <a:spcBef>
                <a:spcPct val="45000"/>
              </a:spcBef>
              <a:buClr>
                <a:schemeClr val="tx1"/>
              </a:buClr>
              <a:buSzTx/>
              <a:buNone/>
              <a:defRPr/>
            </a:pPr>
            <a:r>
              <a:rPr lang="el-GR" sz="1800" b="1" dirty="0" smtClean="0">
                <a:cs typeface="Arial" pitchFamily="34" charset="0"/>
              </a:rPr>
              <a:t>Συμπληρωματική. </a:t>
            </a:r>
            <a:endParaRPr lang="el-GR" sz="1800" b="1" dirty="0" smtClean="0"/>
          </a:p>
          <a:p>
            <a:pPr lvl="2" algn="just" eaLnBrk="1" hangingPunct="1">
              <a:lnSpc>
                <a:spcPct val="90000"/>
              </a:lnSpc>
              <a:buClr>
                <a:schemeClr val="tx1"/>
              </a:buClr>
              <a:buSzTx/>
              <a:defRPr/>
            </a:pPr>
            <a:r>
              <a:rPr lang="el-GR" sz="1600" dirty="0" smtClean="0">
                <a:cs typeface="Arial" pitchFamily="34" charset="0"/>
              </a:rPr>
              <a:t>Κέφαλοι </a:t>
            </a:r>
            <a:r>
              <a:rPr lang="en-US" sz="1600" dirty="0" smtClean="0">
                <a:cs typeface="Arial" pitchFamily="34" charset="0"/>
              </a:rPr>
              <a:t>	</a:t>
            </a:r>
            <a:r>
              <a:rPr lang="el-GR" sz="1600" dirty="0" smtClean="0"/>
              <a:t>	</a:t>
            </a:r>
            <a:r>
              <a:rPr lang="el-GR" sz="1600" dirty="0" smtClean="0">
                <a:cs typeface="Arial" pitchFamily="34" charset="0"/>
              </a:rPr>
              <a:t>(</a:t>
            </a:r>
            <a:r>
              <a:rPr lang="en-US" sz="1600" i="1" dirty="0" err="1" smtClean="0">
                <a:cs typeface="Arial" pitchFamily="34" charset="0"/>
              </a:rPr>
              <a:t>Mugilidae</a:t>
            </a:r>
            <a:r>
              <a:rPr lang="el-GR" sz="1600" dirty="0" smtClean="0">
                <a:cs typeface="Arial" pitchFamily="34" charset="0"/>
              </a:rPr>
              <a:t>), </a:t>
            </a:r>
            <a:endParaRPr lang="el-GR" sz="1600" dirty="0" smtClean="0"/>
          </a:p>
          <a:p>
            <a:pPr lvl="2" algn="just" eaLnBrk="1" hangingPunct="1">
              <a:lnSpc>
                <a:spcPct val="90000"/>
              </a:lnSpc>
              <a:buClr>
                <a:schemeClr val="tx1"/>
              </a:buClr>
              <a:buSzTx/>
              <a:defRPr/>
            </a:pPr>
            <a:r>
              <a:rPr lang="el-GR" sz="1600" dirty="0" err="1" smtClean="0"/>
              <a:t>Γ</a:t>
            </a:r>
            <a:r>
              <a:rPr lang="el-GR" sz="1600" dirty="0" err="1" smtClean="0">
                <a:cs typeface="Arial" pitchFamily="34" charset="0"/>
              </a:rPr>
              <a:t>ωβιοί</a:t>
            </a:r>
            <a:r>
              <a:rPr lang="el-GR" sz="1600" dirty="0" smtClean="0">
                <a:cs typeface="Arial" pitchFamily="34" charset="0"/>
              </a:rPr>
              <a:t> </a:t>
            </a:r>
            <a:r>
              <a:rPr lang="en-US" sz="1600" dirty="0" smtClean="0">
                <a:cs typeface="Arial" pitchFamily="34" charset="0"/>
              </a:rPr>
              <a:t>			</a:t>
            </a:r>
            <a:r>
              <a:rPr lang="el-GR" sz="1600" dirty="0" smtClean="0">
                <a:cs typeface="Arial" pitchFamily="34" charset="0"/>
              </a:rPr>
              <a:t>(</a:t>
            </a:r>
            <a:r>
              <a:rPr lang="en-US" sz="1600" i="1" dirty="0" err="1" smtClean="0">
                <a:cs typeface="Arial" pitchFamily="34" charset="0"/>
              </a:rPr>
              <a:t>Gobiidae</a:t>
            </a:r>
            <a:r>
              <a:rPr lang="el-GR" sz="1600" dirty="0" smtClean="0">
                <a:cs typeface="Arial" pitchFamily="34" charset="0"/>
              </a:rPr>
              <a:t>), </a:t>
            </a:r>
            <a:endParaRPr lang="el-GR" sz="1600" dirty="0" smtClean="0"/>
          </a:p>
          <a:p>
            <a:pPr lvl="2" algn="just" eaLnBrk="1" hangingPunct="1">
              <a:lnSpc>
                <a:spcPct val="90000"/>
              </a:lnSpc>
              <a:buClr>
                <a:schemeClr val="tx1"/>
              </a:buClr>
              <a:buSzTx/>
              <a:defRPr/>
            </a:pPr>
            <a:r>
              <a:rPr lang="el-GR" sz="1600" dirty="0" smtClean="0"/>
              <a:t>Α</a:t>
            </a:r>
            <a:r>
              <a:rPr lang="el-GR" sz="1600" dirty="0" smtClean="0">
                <a:cs typeface="Arial" pitchFamily="34" charset="0"/>
              </a:rPr>
              <a:t>θερίνα </a:t>
            </a:r>
            <a:r>
              <a:rPr lang="en-US" sz="1600" dirty="0" smtClean="0">
                <a:cs typeface="Arial" pitchFamily="34" charset="0"/>
              </a:rPr>
              <a:t>	</a:t>
            </a:r>
            <a:r>
              <a:rPr lang="el-GR" sz="1600" dirty="0" smtClean="0"/>
              <a:t>	</a:t>
            </a:r>
            <a:r>
              <a:rPr lang="el-GR" sz="1600" dirty="0" smtClean="0">
                <a:cs typeface="Arial" pitchFamily="34" charset="0"/>
              </a:rPr>
              <a:t>(</a:t>
            </a:r>
            <a:r>
              <a:rPr lang="en-US" sz="1600" i="1" dirty="0" err="1" smtClean="0">
                <a:cs typeface="Arial" pitchFamily="34" charset="0"/>
              </a:rPr>
              <a:t>Atherina</a:t>
            </a:r>
            <a:r>
              <a:rPr lang="el-GR" sz="1600" dirty="0" smtClean="0">
                <a:cs typeface="Arial" pitchFamily="34" charset="0"/>
              </a:rPr>
              <a:t>).</a:t>
            </a:r>
          </a:p>
          <a:p>
            <a:pPr algn="just" eaLnBrk="1" hangingPunct="1">
              <a:lnSpc>
                <a:spcPct val="90000"/>
              </a:lnSpc>
              <a:buClr>
                <a:schemeClr val="hlink"/>
              </a:buClr>
              <a:buSzTx/>
              <a:buFont typeface="Monotype Sorts" pitchFamily="2" charset="2"/>
              <a:buChar char="ý"/>
              <a:defRPr/>
            </a:pPr>
            <a:endParaRPr lang="el-GR" sz="1600" dirty="0" smtClean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Τέλος Παρουσίασης</a:t>
            </a:r>
            <a:endParaRPr lang="en-US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816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047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/>
              <a:t>Σημειώματα</a:t>
            </a:r>
            <a:endParaRPr lang="el-GR" sz="4400" dirty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162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4000" smtClean="0"/>
              <a:t>Σημείωμα Ιστορικού Εκδόσεων</a:t>
            </a:r>
            <a:r>
              <a:rPr lang="en-US" altLang="en-US" sz="4000" smtClean="0"/>
              <a:t> </a:t>
            </a:r>
            <a:r>
              <a:rPr lang="el-GR" altLang="en-US" sz="4000" smtClean="0"/>
              <a:t>Έργου</a:t>
            </a:r>
            <a:endParaRPr lang="en-US" altLang="en-US" sz="4000" smtClean="0"/>
          </a:p>
        </p:txBody>
      </p:sp>
      <p:sp useBgFill="1">
        <p:nvSpPr>
          <p:cNvPr id="112643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l-GR" altLang="en-US" sz="2000" smtClean="0"/>
              <a:t>Το παρόν έργο αποτελεί την έκδοση 1.0.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l-GR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t>Ενότητα  3η. Οικολογία Ιχθύων</a:t>
            </a:r>
            <a:endParaRPr lang="el-GR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1F546-0C8F-4432-ACA8-6C0ADB8BBB42}" type="slidenum">
              <a:rPr lang="el-GR" smtClean="0"/>
              <a:pPr>
                <a:defRPr/>
              </a:pPr>
              <a:t>69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b="1" dirty="0" smtClean="0"/>
              <a:t>Θαλάσσια </a:t>
            </a:r>
            <a:r>
              <a:rPr lang="el-GR" altLang="el-GR" b="1" dirty="0" err="1" smtClean="0"/>
              <a:t>Ζώνωση</a:t>
            </a:r>
            <a:r>
              <a:rPr lang="el-GR" altLang="el-GR" b="1" dirty="0" smtClean="0"/>
              <a:t> 2/2</a:t>
            </a:r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2585" y="1438775"/>
            <a:ext cx="5228493" cy="3952741"/>
          </a:xfrm>
        </p:spPr>
      </p:pic>
      <p:sp>
        <p:nvSpPr>
          <p:cNvPr id="4" name="Ορθογώνιο 3"/>
          <p:cNvSpPr/>
          <p:nvPr/>
        </p:nvSpPr>
        <p:spPr>
          <a:xfrm>
            <a:off x="2426677" y="5153474"/>
            <a:ext cx="71159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l-GR" sz="1600" dirty="0"/>
              <a:t>Στη </a:t>
            </a:r>
            <a:r>
              <a:rPr lang="el-GR" altLang="el-GR" sz="1600" dirty="0" err="1" smtClean="0"/>
              <a:t>νηρητική</a:t>
            </a:r>
            <a:r>
              <a:rPr lang="el-GR" altLang="el-GR" sz="1600" dirty="0" smtClean="0"/>
              <a:t> </a:t>
            </a:r>
            <a:r>
              <a:rPr lang="el-GR" altLang="el-GR" sz="1600" dirty="0"/>
              <a:t>ζώνη ζει περίπου το 78% των ειδών.</a:t>
            </a:r>
          </a:p>
          <a:p>
            <a:pPr>
              <a:spcBef>
                <a:spcPct val="50000"/>
              </a:spcBef>
            </a:pPr>
            <a:r>
              <a:rPr lang="el-GR" altLang="el-GR" sz="1600" dirty="0"/>
              <a:t>Στην ωκεάνια ζώνη ζει περίπου το 13% των ειδών.</a:t>
            </a:r>
          </a:p>
          <a:p>
            <a:pPr>
              <a:spcBef>
                <a:spcPct val="50000"/>
              </a:spcBef>
            </a:pPr>
            <a:r>
              <a:rPr lang="el-GR" altLang="el-GR" sz="1600" dirty="0"/>
              <a:t>Στο </a:t>
            </a:r>
            <a:r>
              <a:rPr lang="el-GR" altLang="el-GR" sz="1600" dirty="0" err="1"/>
              <a:t>βενθικό</a:t>
            </a:r>
            <a:r>
              <a:rPr lang="el-GR" altLang="el-GR" sz="1600" dirty="0"/>
              <a:t> περιβάλλον ζει περίπου το 9% των ειδών</a:t>
            </a:r>
            <a:r>
              <a:rPr lang="el-GR" altLang="el-GR" sz="16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414448" y="478175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xmlns="" val="38694775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4000" smtClean="0"/>
              <a:t>Σημείωμα Αναφοράς</a:t>
            </a:r>
            <a:endParaRPr lang="en-US" altLang="en-US" sz="4000" smtClean="0"/>
          </a:p>
        </p:txBody>
      </p:sp>
      <p:sp useBgFill="1">
        <p:nvSpPr>
          <p:cNvPr id="11366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altLang="en-US" sz="2000" dirty="0" err="1" smtClean="0"/>
              <a:t>Copyright</a:t>
            </a:r>
            <a:r>
              <a:rPr lang="el-GR" altLang="en-US" sz="2000" dirty="0" smtClean="0"/>
              <a:t> </a:t>
            </a:r>
            <a:r>
              <a:rPr lang="el-GR" altLang="en-US" sz="2000" dirty="0" err="1" smtClean="0"/>
              <a:t>Εθνικόν</a:t>
            </a:r>
            <a:r>
              <a:rPr lang="el-GR" altLang="en-US" sz="2000" dirty="0" smtClean="0"/>
              <a:t> και </a:t>
            </a:r>
            <a:r>
              <a:rPr lang="el-GR" altLang="en-US" sz="2000" dirty="0" err="1" smtClean="0"/>
              <a:t>Καποδιστριακόν</a:t>
            </a:r>
            <a:r>
              <a:rPr lang="el-GR" altLang="en-US" sz="2000" dirty="0" smtClean="0"/>
              <a:t> </a:t>
            </a:r>
            <a:r>
              <a:rPr lang="el-GR" altLang="en-US" sz="2000" dirty="0" err="1" smtClean="0"/>
              <a:t>Πανεπιστήμιον</a:t>
            </a:r>
            <a:r>
              <a:rPr lang="el-GR" altLang="en-US" sz="2000" dirty="0" smtClean="0"/>
              <a:t> Αθηνών</a:t>
            </a:r>
            <a:r>
              <a:rPr lang="en-US" altLang="en-US" sz="2000" dirty="0" smtClean="0"/>
              <a:t>, </a:t>
            </a:r>
            <a:r>
              <a:rPr lang="el-GR" altLang="en-US" sz="2000" dirty="0" smtClean="0"/>
              <a:t>Περσεφόνη Μεγαλοφώνου, Επίκουρη Καθηγήτρια. «Ιχθυολογία.</a:t>
            </a:r>
            <a:r>
              <a:rPr lang="el-GR" altLang="en-US" sz="2000" dirty="0" smtClean="0">
                <a:solidFill>
                  <a:srgbClr val="FF0000"/>
                </a:solidFill>
              </a:rPr>
              <a:t> </a:t>
            </a:r>
            <a:r>
              <a:rPr lang="el-GR" altLang="en-US" sz="2000" dirty="0" smtClean="0"/>
              <a:t>Ενότητα 3. Οικολογία Ιχθύων». Έκδοση: 1.0. Αθήνα 201</a:t>
            </a:r>
            <a:r>
              <a:rPr lang="en-US" altLang="en-US" sz="2000" dirty="0" smtClean="0"/>
              <a:t>5</a:t>
            </a:r>
            <a:r>
              <a:rPr lang="el-GR" altLang="en-US" sz="2000" dirty="0" smtClean="0"/>
              <a:t>. Διαθέσιμο από τη δικτυακή διεύθυνση: </a:t>
            </a:r>
            <a:r>
              <a:rPr lang="en-GB" altLang="en-US" sz="2000" dirty="0"/>
              <a:t>http://</a:t>
            </a:r>
            <a:r>
              <a:rPr lang="en-GB" altLang="en-US" sz="2000" dirty="0" smtClean="0"/>
              <a:t>opencourses.uoa.gr/courses/BIOL1</a:t>
            </a:r>
            <a:r>
              <a:rPr lang="el-GR" altLang="en-US" sz="2000" dirty="0" smtClean="0"/>
              <a:t>01</a:t>
            </a:r>
            <a:r>
              <a:rPr lang="en-GB" altLang="en-US" sz="2000" dirty="0" smtClean="0"/>
              <a:t>/</a:t>
            </a:r>
            <a:r>
              <a:rPr lang="el-GR" altLang="en-US" sz="2000" dirty="0" smtClean="0"/>
              <a:t>.</a:t>
            </a:r>
          </a:p>
          <a:p>
            <a:pPr marL="0" indent="0"/>
            <a:endParaRPr lang="el-GR" altLang="en-US" dirty="0" smtClean="0"/>
          </a:p>
          <a:p>
            <a:pPr marL="0" indent="0"/>
            <a:endParaRPr lang="en-US" alt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l-GR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t>Ενότητα  3η. Οικολογία Ιχθύων</a:t>
            </a:r>
            <a:endParaRPr lang="el-GR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EBA9A-717F-4E81-A601-969B4396BD57}" type="slidenum">
              <a:rPr lang="el-GR" smtClean="0"/>
              <a:pPr>
                <a:defRPr/>
              </a:pPr>
              <a:t>70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9850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>Αδειοδότησης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24" y="1066800"/>
            <a:ext cx="8305801" cy="21108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4320" y="2776024"/>
            <a:ext cx="1405355" cy="4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025" y="3267074"/>
            <a:ext cx="8543926" cy="29337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r>
              <a:rPr lang="el-GR" dirty="0"/>
              <a:t>[1] http://creativecommons.org/licenses/by-nc-sa/4.0/ </a:t>
            </a:r>
            <a:endParaRPr lang="en-US" dirty="0" smtClean="0"/>
          </a:p>
          <a:p>
            <a:endParaRPr lang="el-GR" dirty="0"/>
          </a:p>
          <a:p>
            <a:r>
              <a:rPr lang="el-GR" dirty="0"/>
              <a:t>Ως </a:t>
            </a:r>
            <a:r>
              <a:rPr lang="el-GR" b="1" dirty="0"/>
              <a:t>Μη Εμπορική</a:t>
            </a:r>
            <a:r>
              <a:rPr lang="el-GR" dirty="0"/>
              <a:t> ορίζεται η χρήση: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/>
              <a:t>αδειοδόχο</a:t>
            </a:r>
            <a:endParaRPr lang="el-GR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προσπορίζει στο διανομέα του έργου και</a:t>
            </a:r>
            <a:r>
              <a:rPr lang="en-GB" dirty="0"/>
              <a:t> </a:t>
            </a:r>
            <a:r>
              <a:rPr lang="el-GR" dirty="0" err="1"/>
              <a:t>αδειοδόχο</a:t>
            </a:r>
            <a:r>
              <a:rPr lang="en-GB" dirty="0"/>
              <a:t> </a:t>
            </a:r>
            <a:r>
              <a:rPr lang="el-GR" dirty="0"/>
              <a:t>έμμεσο οικονομικό όφελος (π.χ. διαφημίσεις) από την προβολή του έργου σε διαδικτυακό </a:t>
            </a:r>
            <a:r>
              <a:rPr lang="el-GR" dirty="0" smtClean="0"/>
              <a:t>τόπο</a:t>
            </a:r>
            <a:endParaRPr lang="en-US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l-GR" dirty="0"/>
          </a:p>
          <a:p>
            <a:r>
              <a:rPr lang="el-GR" dirty="0" smtClean="0"/>
              <a:t>Ο </a:t>
            </a:r>
            <a:r>
              <a:rPr lang="el-GR" dirty="0"/>
              <a:t>δικαιούχος μπορεί να παρέχει στον </a:t>
            </a:r>
            <a:r>
              <a:rPr lang="el-GR" dirty="0" err="1"/>
              <a:t>αδειοδόχο</a:t>
            </a:r>
            <a:r>
              <a:rPr lang="el-GR" dirty="0"/>
              <a:t> ξεχωριστή άδεια να χρησιμοποιεί το έργο για εμπορική χρήση, εφόσον αυτό του ζητηθεί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21010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b="1" dirty="0"/>
              <a:t>Διατήρηση </a:t>
            </a:r>
            <a:r>
              <a:rPr lang="el-GR" b="1" dirty="0" smtClean="0"/>
              <a:t>Σημειωμάτων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0169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1/</a:t>
            </a:r>
            <a:r>
              <a:rPr lang="el-GR" sz="4000" b="1" dirty="0" smtClean="0"/>
              <a:t>11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Εικόνες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1. </a:t>
            </a:r>
            <a:r>
              <a:rPr lang="en-US" sz="1600" dirty="0"/>
              <a:t>Copyright © The McGraw Hill </a:t>
            </a:r>
            <a:r>
              <a:rPr lang="en-US" sz="1600" dirty="0" err="1"/>
              <a:t>Companiew</a:t>
            </a:r>
            <a:r>
              <a:rPr lang="en-US" sz="1600" dirty="0"/>
              <a:t>, Inc.  Permission required for reproduction or display.  </a:t>
            </a:r>
            <a:r>
              <a:rPr lang="el-GR" sz="1600" dirty="0"/>
              <a:t>Σύνδεσμος: </a:t>
            </a:r>
            <a:r>
              <a:rPr lang="en-US" sz="1600" dirty="0"/>
              <a:t>http://mrbsclassroom.ning.com/photo/3-major-ocean-life-zones?context=album&amp;albumId=4043958%3AAlbum%3A16814. </a:t>
            </a:r>
            <a:r>
              <a:rPr lang="el-GR" sz="1600" dirty="0"/>
              <a:t>Πηγή:</a:t>
            </a:r>
            <a:r>
              <a:rPr lang="en-US" sz="1600" dirty="0"/>
              <a:t>http://mrbsclassroom.ning.com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2. </a:t>
            </a:r>
            <a:r>
              <a:rPr lang="en-US" sz="1600" dirty="0"/>
              <a:t>Comparison of Canadian and US Copyright in </a:t>
            </a:r>
            <a:r>
              <a:rPr lang="en-US" sz="1600" dirty="0" err="1" smtClean="0"/>
              <a:t>SchoolsCopyright</a:t>
            </a:r>
            <a:r>
              <a:rPr lang="en-US" sz="1600" dirty="0" smtClean="0"/>
              <a:t> </a:t>
            </a:r>
            <a:r>
              <a:rPr lang="en-US" sz="1600" dirty="0"/>
              <a:t>Matters! Q &amp; A for Teachers. </a:t>
            </a:r>
            <a:r>
              <a:rPr lang="el-GR" sz="1600" dirty="0"/>
              <a:t>Σύνδεσμος: </a:t>
            </a:r>
            <a:r>
              <a:rPr lang="en-US" sz="1600" dirty="0" smtClean="0"/>
              <a:t>http</a:t>
            </a:r>
            <a:r>
              <a:rPr lang="en-US" sz="1600" dirty="0"/>
              <a:t>://hrsbstaff.ednet.ns.ca/boudrepl/Oceans/2%20Marine%20Biome/Marine%20Biome%20Index.htm. </a:t>
            </a:r>
            <a:r>
              <a:rPr lang="el-GR" sz="1600" dirty="0"/>
              <a:t>Πηγή:</a:t>
            </a:r>
            <a:r>
              <a:rPr lang="en-US" sz="1600" dirty="0"/>
              <a:t>http://hrsbstaff.ednet.ns.ca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3. </a:t>
            </a:r>
            <a:r>
              <a:rPr lang="el-GR" sz="1600" dirty="0"/>
              <a:t>© 2015 </a:t>
            </a:r>
            <a:r>
              <a:rPr lang="en-US" sz="1600" dirty="0"/>
              <a:t>Media Bakery, All rights reserved. Butterfly Blenny (</a:t>
            </a:r>
            <a:r>
              <a:rPr lang="en-US" sz="1600" dirty="0" err="1"/>
              <a:t>Blennius</a:t>
            </a:r>
            <a:r>
              <a:rPr lang="en-US" sz="1600" dirty="0"/>
              <a:t> </a:t>
            </a:r>
            <a:r>
              <a:rPr lang="en-US" sz="1600" dirty="0" err="1"/>
              <a:t>ocellaris</a:t>
            </a:r>
            <a:r>
              <a:rPr lang="en-US" sz="1600" dirty="0"/>
              <a:t>). Galicia, Spain. </a:t>
            </a:r>
            <a:r>
              <a:rPr lang="el-GR" sz="1600" dirty="0"/>
              <a:t>Σύνδεσμος:</a:t>
            </a:r>
            <a:r>
              <a:rPr lang="en-US" sz="1600" dirty="0"/>
              <a:t>http://www.mediabakery.com/AFS0152340-Butterfly-Blenny-Blennius-ocellaris-Galicia-Spain.html. </a:t>
            </a:r>
            <a:r>
              <a:rPr lang="el-GR" sz="1600" dirty="0"/>
              <a:t>Πηγή:</a:t>
            </a:r>
            <a:r>
              <a:rPr lang="en-US" sz="1600" dirty="0"/>
              <a:t>http://www.mediabakery.com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4. </a:t>
            </a:r>
            <a:r>
              <a:rPr lang="en-US" sz="1600" dirty="0"/>
              <a:t>Black goby. </a:t>
            </a:r>
            <a:r>
              <a:rPr lang="en-US" sz="1600" dirty="0" err="1"/>
              <a:t>Obius</a:t>
            </a:r>
            <a:r>
              <a:rPr lang="en-US" sz="1600" dirty="0"/>
              <a:t> </a:t>
            </a:r>
            <a:r>
              <a:rPr lang="en-US" sz="1600" dirty="0" err="1"/>
              <a:t>niger</a:t>
            </a:r>
            <a:r>
              <a:rPr lang="en-US" sz="1600" dirty="0"/>
              <a:t>. </a:t>
            </a:r>
            <a:r>
              <a:rPr lang="el-GR" sz="1600" dirty="0"/>
              <a:t>Σύνδεσμος:</a:t>
            </a:r>
            <a:r>
              <a:rPr lang="en-US" sz="1600" dirty="0"/>
              <a:t>http://users.sch.gr/kassetas/zzzzzzFISHES1.htm.  </a:t>
            </a:r>
            <a:r>
              <a:rPr lang="el-GR" sz="1600" dirty="0"/>
              <a:t>Πηγή:</a:t>
            </a:r>
            <a:r>
              <a:rPr lang="en-US" sz="1600" dirty="0"/>
              <a:t>http://users.sch.gr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5. </a:t>
            </a:r>
            <a:r>
              <a:rPr lang="en-US" sz="1600" dirty="0" err="1"/>
              <a:t>Blennius</a:t>
            </a:r>
            <a:r>
              <a:rPr lang="en-US" sz="1600" dirty="0"/>
              <a:t> </a:t>
            </a:r>
            <a:r>
              <a:rPr lang="en-US" sz="1600" dirty="0" err="1"/>
              <a:t>ocellaris</a:t>
            </a:r>
            <a:r>
              <a:rPr lang="en-US" sz="1600" dirty="0"/>
              <a:t>, </a:t>
            </a:r>
            <a:r>
              <a:rPr lang="en-US" sz="1600" dirty="0" err="1"/>
              <a:t>Blennie</a:t>
            </a:r>
            <a:r>
              <a:rPr lang="en-US" sz="1600" dirty="0"/>
              <a:t> </a:t>
            </a:r>
            <a:r>
              <a:rPr lang="en-US" sz="1600" dirty="0" err="1"/>
              <a:t>ocellée</a:t>
            </a:r>
            <a:r>
              <a:rPr lang="en-US" sz="1600" dirty="0"/>
              <a:t>. C. </a:t>
            </a:r>
            <a:r>
              <a:rPr lang="en-US" sz="1600" dirty="0" err="1"/>
              <a:t>Coudre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http://www.cotebleue.org/0377.html. </a:t>
            </a:r>
            <a:r>
              <a:rPr lang="el-GR" sz="1600" dirty="0"/>
              <a:t>Πηγή:</a:t>
            </a:r>
            <a:r>
              <a:rPr lang="en-US" sz="1600" dirty="0"/>
              <a:t>http://www.cotebleue.org.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307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2</a:t>
            </a:r>
            <a:r>
              <a:rPr lang="en-US" sz="4000" b="1" dirty="0" smtClean="0"/>
              <a:t>/</a:t>
            </a:r>
            <a:r>
              <a:rPr lang="el-GR" sz="4000" b="1" dirty="0" smtClean="0"/>
              <a:t>11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6. </a:t>
            </a:r>
            <a:r>
              <a:rPr lang="en-US" sz="1600" dirty="0" err="1"/>
              <a:t>Amphiprion</a:t>
            </a:r>
            <a:r>
              <a:rPr lang="en-US" sz="1600" dirty="0"/>
              <a:t> </a:t>
            </a:r>
            <a:r>
              <a:rPr lang="en-US" sz="1600" dirty="0" err="1"/>
              <a:t>nigripes</a:t>
            </a:r>
            <a:r>
              <a:rPr lang="en-US" sz="1600" dirty="0"/>
              <a:t> . Copyright © 1999-2015 by </a:t>
            </a:r>
            <a:r>
              <a:rPr lang="en-US" sz="1600" dirty="0" err="1"/>
              <a:t>FishWise</a:t>
            </a:r>
            <a:r>
              <a:rPr lang="en-US" sz="1600" dirty="0"/>
              <a:t> CC. All rights reserved. </a:t>
            </a:r>
            <a:r>
              <a:rPr lang="el-GR" sz="1600" dirty="0"/>
              <a:t>Σύνδεσμος: </a:t>
            </a:r>
            <a:r>
              <a:rPr lang="en-US" sz="1600" dirty="0"/>
              <a:t>http://www.fishwisepro.com/Pictures/default.aspx?PictureId=1&amp;Find=1&amp;seoctl00_ContentPlaceHolder1_dv=page4. </a:t>
            </a:r>
            <a:r>
              <a:rPr lang="el-GR" sz="1600" dirty="0"/>
              <a:t>Πηγή:</a:t>
            </a:r>
            <a:r>
              <a:rPr lang="en-US" sz="1600" dirty="0"/>
              <a:t>http://</a:t>
            </a:r>
            <a:r>
              <a:rPr lang="en-US" sz="1600" dirty="0" smtClean="0"/>
              <a:t>www.fishwisepro.com</a:t>
            </a:r>
            <a:r>
              <a:rPr lang="el-GR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7. </a:t>
            </a:r>
            <a:r>
              <a:rPr lang="el-GR" sz="1600" dirty="0"/>
              <a:t>Σύνδεσμος: </a:t>
            </a:r>
            <a:r>
              <a:rPr lang="en-US" sz="1600" dirty="0"/>
              <a:t>http://www.resimsitesi.com/baliklar/kahverengi-muren-baligi/5. </a:t>
            </a:r>
            <a:r>
              <a:rPr lang="el-GR" sz="1600" dirty="0"/>
              <a:t>Πηγή:</a:t>
            </a:r>
            <a:r>
              <a:rPr lang="en-US" sz="1600" dirty="0"/>
              <a:t>http://www.resimsitesi.com</a:t>
            </a:r>
            <a:r>
              <a:rPr lang="en-US" sz="1600" dirty="0" smtClean="0"/>
              <a:t>/</a:t>
            </a:r>
            <a:r>
              <a:rPr lang="el-GR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8. </a:t>
            </a:r>
            <a:r>
              <a:rPr lang="en-US" sz="1600" dirty="0" err="1"/>
              <a:t>Labrus</a:t>
            </a:r>
            <a:r>
              <a:rPr lang="en-US" sz="1600" dirty="0"/>
              <a:t> </a:t>
            </a:r>
            <a:r>
              <a:rPr lang="en-US" sz="1600" dirty="0" err="1"/>
              <a:t>viridis</a:t>
            </a:r>
            <a:r>
              <a:rPr lang="en-US" sz="1600" dirty="0"/>
              <a:t>. Copyright Jordi </a:t>
            </a:r>
            <a:r>
              <a:rPr lang="en-US" sz="1600" dirty="0" err="1"/>
              <a:t>Reglas</a:t>
            </a:r>
            <a:r>
              <a:rPr lang="en-US" sz="1600" dirty="0"/>
              <a:t>.  </a:t>
            </a:r>
            <a:r>
              <a:rPr lang="el-GR" sz="1600" dirty="0"/>
              <a:t>Σύνδεσμος:</a:t>
            </a:r>
            <a:r>
              <a:rPr lang="en-US" sz="1600" dirty="0"/>
              <a:t>http://www.cibsub.cat/bioespecie_es-labrus_viridis-38618 </a:t>
            </a:r>
            <a:r>
              <a:rPr lang="el-GR" sz="1600" dirty="0"/>
              <a:t>Πηγή:</a:t>
            </a:r>
            <a:r>
              <a:rPr lang="en-US" sz="1600" dirty="0"/>
              <a:t>http://www.cibsub.cat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9. </a:t>
            </a:r>
            <a:r>
              <a:rPr lang="en-US" sz="1600" dirty="0" err="1"/>
              <a:t>Coris</a:t>
            </a:r>
            <a:r>
              <a:rPr lang="en-US" sz="1600" dirty="0"/>
              <a:t> </a:t>
            </a:r>
            <a:r>
              <a:rPr lang="en-US" sz="1600" dirty="0" err="1"/>
              <a:t>julis</a:t>
            </a:r>
            <a:r>
              <a:rPr lang="en-US" sz="1600" dirty="0"/>
              <a:t>. Wikipedia The Free Encyclopedia. Creative Commons Attribution-</a:t>
            </a:r>
            <a:r>
              <a:rPr lang="en-US" sz="1600" dirty="0" err="1"/>
              <a:t>ShareAlike</a:t>
            </a:r>
            <a:r>
              <a:rPr lang="en-US" sz="1600" dirty="0"/>
              <a:t> License·  </a:t>
            </a:r>
            <a:r>
              <a:rPr lang="el-GR" sz="1600" dirty="0"/>
              <a:t>Σύνδεσμος:</a:t>
            </a:r>
            <a:r>
              <a:rPr lang="en-US" sz="1600" dirty="0"/>
              <a:t>https://el.wikipedia.org/wiki/%CE%93%CF%8D%CE%BB%CE%BF%CF%82.  </a:t>
            </a:r>
            <a:r>
              <a:rPr lang="el-GR" sz="1600" dirty="0"/>
              <a:t>Πηγή:</a:t>
            </a:r>
            <a:r>
              <a:rPr lang="en-US" sz="1600" dirty="0"/>
              <a:t>https://el.wikipedia.org/wiki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10. </a:t>
            </a:r>
            <a:r>
              <a:rPr lang="en-US" sz="1600" dirty="0" err="1"/>
              <a:t>Dentex</a:t>
            </a:r>
            <a:r>
              <a:rPr lang="en-US" sz="1600" dirty="0"/>
              <a:t> </a:t>
            </a:r>
            <a:r>
              <a:rPr lang="en-US" sz="1600" dirty="0" err="1"/>
              <a:t>dentex</a:t>
            </a:r>
            <a:r>
              <a:rPr lang="en-US" sz="1600" dirty="0"/>
              <a:t>. Picture by </a:t>
            </a:r>
            <a:r>
              <a:rPr lang="en-US" sz="1600" dirty="0" err="1"/>
              <a:t>Patzner</a:t>
            </a:r>
            <a:r>
              <a:rPr lang="en-US" sz="1600" dirty="0"/>
              <a:t>, R. </a:t>
            </a:r>
            <a:r>
              <a:rPr lang="el-GR" sz="1600" dirty="0"/>
              <a:t>Σύνδεσμος: </a:t>
            </a:r>
            <a:r>
              <a:rPr lang="en-US" sz="1600" dirty="0"/>
              <a:t>http://www.fishbase.org/Summary/SpeciesSummary.php?ID=439&amp;genusname=Dentex&amp;speciesname=dentex&amp;AT=Dentex+dentex&amp;lang=English/Summary/SpeciesSummary.php?ID=439&amp;genusname=Dentex&amp;speciesname=dentex&amp;AT=Dentex+dentex&amp;lang=English. </a:t>
            </a:r>
            <a:r>
              <a:rPr lang="el-GR" sz="1600" dirty="0"/>
              <a:t>Πηγή:</a:t>
            </a:r>
            <a:r>
              <a:rPr lang="en-US" sz="1600" dirty="0"/>
              <a:t>http://</a:t>
            </a:r>
            <a:r>
              <a:rPr lang="en-US" sz="1600" dirty="0" smtClean="0"/>
              <a:t>www.fishbase.org</a:t>
            </a:r>
            <a:r>
              <a:rPr lang="el-GR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11. </a:t>
            </a:r>
            <a:r>
              <a:rPr lang="en-US" sz="1600" dirty="0" err="1"/>
              <a:t>Hippocuampus</a:t>
            </a:r>
            <a:r>
              <a:rPr lang="en-US" sz="1600" dirty="0"/>
              <a:t> </a:t>
            </a:r>
            <a:r>
              <a:rPr lang="en-US" sz="1600" dirty="0" err="1"/>
              <a:t>Reidi</a:t>
            </a:r>
            <a:r>
              <a:rPr lang="en-US" sz="1600" dirty="0"/>
              <a:t>.  Copyright J.E. Randall, Hawaii </a:t>
            </a:r>
            <a:r>
              <a:rPr lang="en-US" sz="1600" dirty="0" err="1"/>
              <a:t>Eingestellt</a:t>
            </a:r>
            <a:r>
              <a:rPr lang="en-US" sz="1600" dirty="0"/>
              <a:t> von </a:t>
            </a:r>
            <a:r>
              <a:rPr lang="en-US" sz="1600" dirty="0" err="1"/>
              <a:t>AndiV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https://www.meerwasser-lexikon.de/tiere/163_Hippocampus_reidi.htm. </a:t>
            </a:r>
            <a:r>
              <a:rPr lang="el-GR" sz="1600" dirty="0"/>
              <a:t>Πηγή:</a:t>
            </a:r>
            <a:r>
              <a:rPr lang="en-US" sz="1600" dirty="0"/>
              <a:t>https://</a:t>
            </a:r>
            <a:r>
              <a:rPr lang="en-US" sz="1600" dirty="0" smtClean="0"/>
              <a:t>www.meerwasser-lexikon.de</a:t>
            </a:r>
            <a:r>
              <a:rPr lang="el-GR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841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3</a:t>
            </a:r>
            <a:r>
              <a:rPr lang="en-US" sz="4000" b="1" dirty="0" smtClean="0"/>
              <a:t>/</a:t>
            </a:r>
            <a:r>
              <a:rPr lang="el-GR" sz="4000" b="1" dirty="0" smtClean="0"/>
              <a:t>11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12. </a:t>
            </a:r>
            <a:r>
              <a:rPr lang="en-US" sz="1600" dirty="0" err="1"/>
              <a:t>Sphyraena</a:t>
            </a:r>
            <a:r>
              <a:rPr lang="en-US" sz="1600" dirty="0"/>
              <a:t> </a:t>
            </a:r>
            <a:r>
              <a:rPr lang="en-US" sz="1600" dirty="0" err="1"/>
              <a:t>viridensis</a:t>
            </a:r>
            <a:r>
              <a:rPr lang="en-US" sz="1600" dirty="0"/>
              <a:t>. Canary Is., by </a:t>
            </a:r>
            <a:r>
              <a:rPr lang="en-US" sz="1600" dirty="0" err="1"/>
              <a:t>Minguell</a:t>
            </a:r>
            <a:r>
              <a:rPr lang="en-US" sz="1600" dirty="0"/>
              <a:t>, C. (Spvir_u1.jpg).  </a:t>
            </a:r>
            <a:r>
              <a:rPr lang="el-GR" sz="1600" dirty="0"/>
              <a:t>Σύνδεσμος: </a:t>
            </a:r>
            <a:r>
              <a:rPr lang="en-US" sz="1600" dirty="0"/>
              <a:t>http://www.fishbase.org/photos/thumbnailssummary.php?ID=10202. </a:t>
            </a:r>
            <a:r>
              <a:rPr lang="el-GR" sz="1600" dirty="0"/>
              <a:t>Πηγή:</a:t>
            </a:r>
            <a:r>
              <a:rPr lang="en-US" sz="1600" dirty="0"/>
              <a:t>http://www.fishbase.org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13. </a:t>
            </a:r>
            <a:r>
              <a:rPr lang="el-GR" sz="1600" dirty="0"/>
              <a:t>(</a:t>
            </a:r>
            <a:r>
              <a:rPr lang="en-US" sz="1600" dirty="0" err="1"/>
              <a:t>Mola</a:t>
            </a:r>
            <a:r>
              <a:rPr lang="en-US" sz="1600" dirty="0"/>
              <a:t> </a:t>
            </a:r>
            <a:r>
              <a:rPr lang="en-US" sz="1600" dirty="0" err="1"/>
              <a:t>mola</a:t>
            </a:r>
            <a:r>
              <a:rPr lang="en-US" sz="1600" dirty="0"/>
              <a:t>) Ocean sunfish. Photo by </a:t>
            </a:r>
            <a:r>
              <a:rPr lang="en-US" sz="1600" dirty="0" err="1"/>
              <a:t>Gotshall</a:t>
            </a:r>
            <a:r>
              <a:rPr lang="en-US" sz="1600" dirty="0"/>
              <a:t>, Daniel W.  </a:t>
            </a:r>
            <a:r>
              <a:rPr lang="el-GR" sz="1600" dirty="0"/>
              <a:t>Σύνδεσμος: </a:t>
            </a:r>
            <a:r>
              <a:rPr lang="en-US" sz="1600" dirty="0"/>
              <a:t>http://www.explorecrete.com/greek/fish-2gr.html. </a:t>
            </a:r>
            <a:r>
              <a:rPr lang="el-GR" sz="1600" dirty="0"/>
              <a:t>Πηγή:</a:t>
            </a:r>
            <a:r>
              <a:rPr lang="en-US" sz="1600" dirty="0"/>
              <a:t>http://www.explorecrete.com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14. </a:t>
            </a:r>
            <a:r>
              <a:rPr lang="en-US" sz="1600" dirty="0"/>
              <a:t>Copyright © PQ Open Source 2009. All Rights Reserved. </a:t>
            </a:r>
            <a:r>
              <a:rPr lang="el-GR" sz="1600" dirty="0"/>
              <a:t>Σύνδεσμος:</a:t>
            </a:r>
            <a:r>
              <a:rPr lang="en-US" sz="1600" dirty="0"/>
              <a:t>http://www.ilmaredamare.com/index.php?option=com_content&amp;view=article&amp;id=61:tonno-alalungamthunnus-alalunga&amp;catid=34:a </a:t>
            </a:r>
            <a:r>
              <a:rPr lang="el-GR" sz="1600" dirty="0"/>
              <a:t>Πηγή:</a:t>
            </a:r>
            <a:r>
              <a:rPr lang="en-US" sz="1600" dirty="0"/>
              <a:t>http://www.ilmaredamare.com/.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15. </a:t>
            </a:r>
            <a:r>
              <a:rPr lang="en-US" sz="1600" dirty="0"/>
              <a:t>Copyright ©2000 - 2015, </a:t>
            </a:r>
            <a:r>
              <a:rPr lang="en-US" sz="1600" dirty="0" err="1"/>
              <a:t>Jelsoft</a:t>
            </a:r>
            <a:r>
              <a:rPr lang="en-US" sz="1600" dirty="0"/>
              <a:t> Enterprises Ltd. </a:t>
            </a:r>
            <a:r>
              <a:rPr lang="el-GR" sz="1600" dirty="0"/>
              <a:t>Σύνδεσμος:</a:t>
            </a:r>
            <a:r>
              <a:rPr lang="en-US" sz="1600" dirty="0"/>
              <a:t>http://www.baliktayiz.com/forum/showthread.php?310-USKUMRU-ve-KOLYOZ.  </a:t>
            </a:r>
            <a:r>
              <a:rPr lang="el-GR" sz="1600" dirty="0"/>
              <a:t>Πηγή:</a:t>
            </a:r>
            <a:r>
              <a:rPr lang="en-US" sz="1600" dirty="0"/>
              <a:t>http://www.baliktayiz.com.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16. </a:t>
            </a:r>
            <a:r>
              <a:rPr lang="el-GR" sz="1600" dirty="0"/>
              <a:t>&gt;&lt;((((°&gt; © 1998-2015 </a:t>
            </a:r>
            <a:r>
              <a:rPr lang="en-US" sz="1600" dirty="0" err="1"/>
              <a:t>MarineBio</a:t>
            </a:r>
            <a:r>
              <a:rPr lang="en-US" sz="1600" dirty="0"/>
              <a:t> Copyright &amp; Terms of Use. Privacy </a:t>
            </a:r>
            <a:r>
              <a:rPr lang="en-US" sz="1600" dirty="0" err="1"/>
              <a:t>Polic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http://marinebio.org/species.asp?id=236. </a:t>
            </a:r>
            <a:r>
              <a:rPr lang="el-GR" sz="1600" dirty="0"/>
              <a:t>Πηγή:</a:t>
            </a:r>
            <a:r>
              <a:rPr lang="en-US" sz="1600" dirty="0"/>
              <a:t>http://marinebio.org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17. </a:t>
            </a:r>
            <a:r>
              <a:rPr lang="en-US" sz="1600" dirty="0"/>
              <a:t>Copyright © 2014 </a:t>
            </a:r>
            <a:r>
              <a:rPr lang="en-US" sz="1600" dirty="0" err="1"/>
              <a:t>fishfishme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http://www.fishfishme.com/blog/top-ten-fish-south-africa/. </a:t>
            </a:r>
            <a:r>
              <a:rPr lang="el-GR" sz="1600" dirty="0"/>
              <a:t>Πηγή:</a:t>
            </a:r>
            <a:r>
              <a:rPr lang="en-US" sz="1600" dirty="0"/>
              <a:t>http://www.fishfishme.com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18. </a:t>
            </a:r>
            <a:r>
              <a:rPr lang="en-US" sz="1600" dirty="0" err="1"/>
              <a:t>Sardina</a:t>
            </a:r>
            <a:r>
              <a:rPr lang="en-US" sz="1600" dirty="0"/>
              <a:t> </a:t>
            </a:r>
            <a:r>
              <a:rPr lang="en-US" sz="1600" dirty="0" err="1"/>
              <a:t>pilchardus</a:t>
            </a:r>
            <a:r>
              <a:rPr lang="en-US" sz="1600" dirty="0"/>
              <a:t>. </a:t>
            </a:r>
            <a:r>
              <a:rPr lang="en-US" sz="1600" dirty="0" err="1"/>
              <a:t>licenza</a:t>
            </a:r>
            <a:r>
              <a:rPr lang="en-US" sz="1600" dirty="0"/>
              <a:t> Creative Commons </a:t>
            </a:r>
            <a:r>
              <a:rPr lang="en-US" sz="1600" dirty="0" err="1"/>
              <a:t>Attribuzione-Condividi</a:t>
            </a:r>
            <a:r>
              <a:rPr lang="en-US" sz="1600" dirty="0"/>
              <a:t> </a:t>
            </a:r>
            <a:r>
              <a:rPr lang="en-US" sz="1600" dirty="0" err="1"/>
              <a:t>allo</a:t>
            </a:r>
            <a:r>
              <a:rPr lang="en-US" sz="1600" dirty="0"/>
              <a:t> </a:t>
            </a:r>
            <a:r>
              <a:rPr lang="en-US" sz="1600" dirty="0" err="1"/>
              <a:t>stesso</a:t>
            </a:r>
            <a:r>
              <a:rPr lang="en-US" sz="1600" dirty="0"/>
              <a:t> </a:t>
            </a:r>
            <a:r>
              <a:rPr lang="en-US" sz="1600" dirty="0" err="1"/>
              <a:t>modo</a:t>
            </a:r>
            <a:r>
              <a:rPr lang="en-US" sz="1600" dirty="0"/>
              <a:t>. </a:t>
            </a:r>
            <a:r>
              <a:rPr lang="el-GR" sz="1600" dirty="0"/>
              <a:t>Σύνδεσμος:</a:t>
            </a:r>
            <a:r>
              <a:rPr lang="en-US" sz="1600" dirty="0"/>
              <a:t>https://it.wikipedia.org/wiki/Sardina_pilchardus.  </a:t>
            </a:r>
            <a:r>
              <a:rPr lang="el-GR" sz="1600" dirty="0"/>
              <a:t>Πηγή:</a:t>
            </a:r>
            <a:r>
              <a:rPr lang="en-US" sz="1600" dirty="0"/>
              <a:t>https://it.wikipedia.org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3935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4</a:t>
            </a:r>
            <a:r>
              <a:rPr lang="en-US" sz="4000" b="1" dirty="0" smtClean="0"/>
              <a:t>/</a:t>
            </a:r>
            <a:r>
              <a:rPr lang="el-GR" sz="4000" b="1" dirty="0" smtClean="0"/>
              <a:t>11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19. </a:t>
            </a:r>
            <a:r>
              <a:rPr lang="en-US" sz="1600" dirty="0"/>
              <a:t>Tuna Surprise by Don Ray. ©2015, Wild Wings Catalog Home. All images contained herein are the property of Wild Wings Catalog Home and are to be used only with permission from Wild Wings Catalog Home. </a:t>
            </a:r>
            <a:r>
              <a:rPr lang="el-GR" sz="1600" dirty="0"/>
              <a:t>Σύνδεσμος: </a:t>
            </a:r>
            <a:r>
              <a:rPr lang="en-US" sz="1600" dirty="0"/>
              <a:t>http://www.wildwings.com/DirectionsWEB/webcart_category.php?pcatid=BY-ARTIST&amp;catid=RAY. </a:t>
            </a:r>
            <a:r>
              <a:rPr lang="el-GR" sz="1600" dirty="0"/>
              <a:t>Πηγή:</a:t>
            </a:r>
            <a:r>
              <a:rPr lang="en-US" sz="1600" dirty="0"/>
              <a:t>http://www.wildwings.com.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20. </a:t>
            </a:r>
            <a:r>
              <a:rPr lang="el-GR" sz="1600" dirty="0"/>
              <a:t>Σύνδεσμος:</a:t>
            </a:r>
            <a:r>
              <a:rPr lang="en-US" sz="1600" dirty="0"/>
              <a:t>http://www.aerasnews.gr/140351/skotonoun-ta-delfinia-gia-ta-dontia-tous/ </a:t>
            </a:r>
            <a:r>
              <a:rPr lang="el-GR" sz="1600" dirty="0"/>
              <a:t>Πηγή: </a:t>
            </a:r>
            <a:r>
              <a:rPr lang="en-US" sz="1600" dirty="0" smtClean="0"/>
              <a:t>newsbeast.gr</a:t>
            </a:r>
            <a:r>
              <a:rPr lang="el-GR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21. </a:t>
            </a:r>
            <a:r>
              <a:rPr lang="en-US" sz="1600" dirty="0"/>
              <a:t>Copyright The McGraw Hill Companies, Inc. Permission required for reproduction or display. </a:t>
            </a:r>
            <a:r>
              <a:rPr lang="el-GR" sz="1600" dirty="0"/>
              <a:t>Σύνδεσμος: </a:t>
            </a:r>
            <a:r>
              <a:rPr lang="en-US" sz="1600" dirty="0"/>
              <a:t>http://imgarcade.com/1/mesopelagic-fish/. </a:t>
            </a:r>
            <a:r>
              <a:rPr lang="el-GR" sz="1600" dirty="0"/>
              <a:t>Πηγή:</a:t>
            </a:r>
            <a:r>
              <a:rPr lang="en-US" sz="1600" dirty="0"/>
              <a:t>http://imgarcade.com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24. </a:t>
            </a:r>
            <a:r>
              <a:rPr lang="en-US" sz="1600" dirty="0"/>
              <a:t>LinkedIn Corporation © 2015. </a:t>
            </a:r>
            <a:r>
              <a:rPr lang="el-GR" sz="1600" dirty="0"/>
              <a:t>Σύνδεσμος: </a:t>
            </a:r>
            <a:r>
              <a:rPr lang="en-US" sz="1600" dirty="0"/>
              <a:t>http://www.slideshare.net/jrudyr/ocean-depths-habitat (slide 13). </a:t>
            </a:r>
            <a:r>
              <a:rPr lang="el-GR" sz="1600" dirty="0"/>
              <a:t>Πηγή: </a:t>
            </a:r>
            <a:r>
              <a:rPr lang="en-US" sz="1600" dirty="0"/>
              <a:t>http://www.slideshare.net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25. </a:t>
            </a:r>
            <a:r>
              <a:rPr lang="en-US" sz="1600" dirty="0"/>
              <a:t>LinkedIn Corporation © 2015. </a:t>
            </a:r>
            <a:r>
              <a:rPr lang="el-GR" sz="1600" dirty="0"/>
              <a:t>Σύνδεσμος: </a:t>
            </a:r>
            <a:r>
              <a:rPr lang="en-US" sz="1600" dirty="0"/>
              <a:t>http://www.slideshare.net/jrudyr/ocean-depths-habitat (slide 27). </a:t>
            </a:r>
            <a:r>
              <a:rPr lang="el-GR" sz="1600" dirty="0"/>
              <a:t>Πηγή: </a:t>
            </a:r>
            <a:r>
              <a:rPr lang="en-US" sz="1600" dirty="0"/>
              <a:t>http://www.slideshare.net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26. </a:t>
            </a:r>
            <a:r>
              <a:rPr lang="en-US" sz="1600" dirty="0"/>
              <a:t>Copyright © The Mc </a:t>
            </a:r>
            <a:r>
              <a:rPr lang="en-US" sz="1600" dirty="0" err="1"/>
              <a:t>Graw</a:t>
            </a:r>
            <a:r>
              <a:rPr lang="en-US" sz="1600" dirty="0"/>
              <a:t> Hill Companies Inc. Permission required for publication or display. </a:t>
            </a:r>
            <a:r>
              <a:rPr lang="el-GR" sz="1600" dirty="0"/>
              <a:t>Σύνδεσμος: </a:t>
            </a:r>
            <a:r>
              <a:rPr lang="en-US" sz="1600" dirty="0"/>
              <a:t>http://www.slideshare.net/jrudyr/ocean-depths-habitat (slide 30). </a:t>
            </a:r>
            <a:r>
              <a:rPr lang="el-GR" sz="1600" dirty="0"/>
              <a:t>Πηγή:</a:t>
            </a:r>
            <a:r>
              <a:rPr lang="en-US" sz="1600" dirty="0"/>
              <a:t>http://www.slideshare.net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27</a:t>
            </a:r>
            <a:r>
              <a:rPr lang="el-GR" sz="1600" dirty="0"/>
              <a:t>. </a:t>
            </a:r>
            <a:r>
              <a:rPr lang="en-US" sz="1600" dirty="0"/>
              <a:t>LinkedIn Corporation © 2015. </a:t>
            </a:r>
            <a:r>
              <a:rPr lang="el-GR" sz="1600" dirty="0"/>
              <a:t>Σύνδεσμος: </a:t>
            </a:r>
            <a:r>
              <a:rPr lang="en-US" sz="1600" dirty="0"/>
              <a:t>http://www.slideshare.net/jrudyr/ocean-depths-habitat (slide 28). </a:t>
            </a:r>
            <a:r>
              <a:rPr lang="el-GR" sz="1600" dirty="0"/>
              <a:t>Πηγή: </a:t>
            </a:r>
            <a:r>
              <a:rPr lang="en-US" sz="1600" dirty="0"/>
              <a:t>http://www.slideshare.net.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9342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5</a:t>
            </a:r>
            <a:r>
              <a:rPr lang="en-US" sz="4000" b="1" dirty="0" smtClean="0"/>
              <a:t>/</a:t>
            </a:r>
            <a:r>
              <a:rPr lang="el-GR" sz="4000" b="1" dirty="0" smtClean="0"/>
              <a:t>11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28. </a:t>
            </a:r>
            <a:r>
              <a:rPr lang="en-US" sz="1600" dirty="0"/>
              <a:t>Saccopharynx.JPG. Creative Commons Attribution/Share-Alike License. </a:t>
            </a:r>
            <a:r>
              <a:rPr lang="el-GR" sz="1600" dirty="0"/>
              <a:t>Σύνδεσμος: </a:t>
            </a:r>
            <a:r>
              <a:rPr lang="en-US" sz="1600" dirty="0"/>
              <a:t>https://commons.wikimedia.org/wiki/File:Saccopharynx.JPG. </a:t>
            </a:r>
            <a:r>
              <a:rPr lang="el-GR" sz="1600" dirty="0"/>
              <a:t>Πηγή:</a:t>
            </a:r>
            <a:r>
              <a:rPr lang="en-US" sz="1600" dirty="0"/>
              <a:t>https://commons.wikimedia.org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29. </a:t>
            </a:r>
            <a:r>
              <a:rPr lang="en-US" sz="1600" dirty="0" err="1"/>
              <a:t>Cryptopsaras</a:t>
            </a:r>
            <a:r>
              <a:rPr lang="en-US" sz="1600" dirty="0"/>
              <a:t> </a:t>
            </a:r>
            <a:r>
              <a:rPr lang="en-US" sz="1600" dirty="0" err="1"/>
              <a:t>couesii</a:t>
            </a:r>
            <a:r>
              <a:rPr lang="en-US" sz="1600" dirty="0"/>
              <a:t> Gill, Sex Female, Life Cycle Stage Adult, Copyright © 2005 E. A. </a:t>
            </a:r>
            <a:r>
              <a:rPr lang="en-US" sz="1600" dirty="0" err="1" smtClean="0"/>
              <a:t>Widder</a:t>
            </a:r>
            <a:r>
              <a:rPr lang="el-GR" sz="1600" dirty="0" smtClean="0"/>
              <a:t> </a:t>
            </a:r>
            <a:r>
              <a:rPr lang="en-US" sz="1600" dirty="0" smtClean="0"/>
              <a:t>Page </a:t>
            </a:r>
            <a:r>
              <a:rPr lang="en-US" sz="1600" dirty="0"/>
              <a:t>copyright © 2005 Theodore W. </a:t>
            </a:r>
            <a:r>
              <a:rPr lang="en-US" sz="1600" dirty="0" err="1"/>
              <a:t>Pietsch</a:t>
            </a:r>
            <a:r>
              <a:rPr lang="en-US" sz="1600" dirty="0"/>
              <a:t>. Tree of Life </a:t>
            </a:r>
            <a:r>
              <a:rPr lang="en-US" sz="1600" dirty="0" err="1"/>
              <a:t>Ceratiidae</a:t>
            </a:r>
            <a:r>
              <a:rPr lang="en-US" sz="1600" dirty="0"/>
              <a:t>. Warty </a:t>
            </a:r>
            <a:r>
              <a:rPr lang="en-US" sz="1600" dirty="0" err="1"/>
              <a:t>Seadevils</a:t>
            </a:r>
            <a:r>
              <a:rPr lang="en-US" sz="1600" dirty="0"/>
              <a:t>. Authored by Theodore W. </a:t>
            </a:r>
            <a:r>
              <a:rPr lang="en-US" sz="1600" dirty="0" err="1"/>
              <a:t>Pietsch</a:t>
            </a:r>
            <a:r>
              <a:rPr lang="en-US" sz="1600" dirty="0"/>
              <a:t>. The TEXT of this page is licensed under the Creative Commons Attribution-</a:t>
            </a:r>
            <a:r>
              <a:rPr lang="en-US" sz="1600" dirty="0" err="1"/>
              <a:t>NonCommercial</a:t>
            </a:r>
            <a:r>
              <a:rPr lang="en-US" sz="1600" dirty="0"/>
              <a:t> License - Version 3.0.  </a:t>
            </a:r>
            <a:r>
              <a:rPr lang="el-GR" sz="1600" dirty="0"/>
              <a:t>Σύνδεσμος:</a:t>
            </a:r>
            <a:r>
              <a:rPr lang="en-US" sz="1600" dirty="0"/>
              <a:t>http://tolweb.org/Ceratiidae </a:t>
            </a:r>
            <a:r>
              <a:rPr lang="el-GR" sz="1600" dirty="0"/>
              <a:t>Πηγή:</a:t>
            </a:r>
            <a:r>
              <a:rPr lang="en-US" sz="1600" dirty="0"/>
              <a:t>http://tolweb.org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30. </a:t>
            </a:r>
            <a:r>
              <a:rPr lang="en-US" sz="1600" dirty="0" err="1"/>
              <a:t>CopyLeft</a:t>
            </a:r>
            <a:r>
              <a:rPr lang="en-US" sz="1600" dirty="0"/>
              <a:t> © 2010 | Factzoo.com. </a:t>
            </a:r>
            <a:r>
              <a:rPr lang="el-GR" sz="1600" dirty="0"/>
              <a:t>Σύνδεσμος: </a:t>
            </a:r>
            <a:r>
              <a:rPr lang="en-US" sz="1600" dirty="0"/>
              <a:t>http://www.factzoo.com/fish/gulper-eel-pelican-frightening-jaws-deep-sea.html. </a:t>
            </a:r>
            <a:r>
              <a:rPr lang="el-GR" sz="1600" dirty="0"/>
              <a:t>Πηγή: </a:t>
            </a:r>
            <a:r>
              <a:rPr lang="en-US" sz="1600" dirty="0"/>
              <a:t>www.factzoo.com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31</a:t>
            </a:r>
            <a:r>
              <a:rPr lang="el-GR" sz="1600" dirty="0"/>
              <a:t>. </a:t>
            </a:r>
            <a:r>
              <a:rPr lang="en-US" sz="1600" dirty="0" err="1"/>
              <a:t>CopyLeft</a:t>
            </a:r>
            <a:r>
              <a:rPr lang="en-US" sz="1600" dirty="0"/>
              <a:t> © 2010 | Factzoo.com. </a:t>
            </a:r>
            <a:r>
              <a:rPr lang="el-GR" sz="1600" dirty="0"/>
              <a:t>Σύνδεσμος: </a:t>
            </a:r>
            <a:r>
              <a:rPr lang="en-US" sz="1600" dirty="0"/>
              <a:t>http://www.factzoo.com/fish/gulper-eel-pelican-frightening-jaws-deep-sea.html. </a:t>
            </a:r>
            <a:r>
              <a:rPr lang="el-GR" sz="1600" dirty="0"/>
              <a:t>Πηγή: </a:t>
            </a:r>
            <a:r>
              <a:rPr lang="en-US" sz="1600" dirty="0"/>
              <a:t>www.factzoo.com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32. </a:t>
            </a:r>
            <a:r>
              <a:rPr lang="en-US" sz="1600" dirty="0"/>
              <a:t>Preserved </a:t>
            </a:r>
            <a:r>
              <a:rPr lang="en-US" sz="1600" dirty="0" err="1"/>
              <a:t>Eurypharyngid</a:t>
            </a:r>
            <a:r>
              <a:rPr lang="en-US" sz="1600" dirty="0"/>
              <a:t>. Wikipedia the Free Encyclopedia. Creative Commons Attribution-</a:t>
            </a:r>
            <a:r>
              <a:rPr lang="en-US" sz="1600" dirty="0" err="1"/>
              <a:t>ShareAlike</a:t>
            </a:r>
            <a:r>
              <a:rPr lang="en-US" sz="1600" dirty="0"/>
              <a:t> License.  </a:t>
            </a:r>
            <a:r>
              <a:rPr lang="el-GR" sz="1600" dirty="0"/>
              <a:t>Σύνδεσμος:</a:t>
            </a:r>
            <a:r>
              <a:rPr lang="en-US" sz="1600" dirty="0"/>
              <a:t>https://en.wikipedia.org/wiki/Pelican_eel.  </a:t>
            </a:r>
            <a:r>
              <a:rPr lang="el-GR" sz="1600" dirty="0"/>
              <a:t>Πηγή:</a:t>
            </a:r>
            <a:r>
              <a:rPr lang="en-US" sz="1600" dirty="0"/>
              <a:t>https://en.wikipedia.org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 33. </a:t>
            </a:r>
            <a:r>
              <a:rPr lang="en-US" sz="1600" dirty="0"/>
              <a:t>Copyright © The Mc </a:t>
            </a:r>
            <a:r>
              <a:rPr lang="en-US" sz="1600" dirty="0" err="1"/>
              <a:t>Graw</a:t>
            </a:r>
            <a:r>
              <a:rPr lang="en-US" sz="1600" dirty="0"/>
              <a:t> Hill Companies Inc. Permission required for publication or display. </a:t>
            </a:r>
            <a:r>
              <a:rPr lang="el-GR" sz="1600" dirty="0"/>
              <a:t>Σύνδεσμος: </a:t>
            </a:r>
            <a:r>
              <a:rPr lang="en-US" sz="1600" dirty="0"/>
              <a:t>http://www.slideshare.net/jrudyr/ocean-depths-habitat (slide 38). </a:t>
            </a:r>
            <a:r>
              <a:rPr lang="el-GR" sz="1600" dirty="0"/>
              <a:t>Πηγή: </a:t>
            </a:r>
            <a:r>
              <a:rPr lang="en-US" sz="1600" dirty="0"/>
              <a:t>http://www.slideshare.net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34. </a:t>
            </a:r>
            <a:r>
              <a:rPr lang="el-GR" sz="1600" dirty="0"/>
              <a:t>© </a:t>
            </a:r>
            <a:r>
              <a:rPr lang="en-US" sz="1600" dirty="0"/>
              <a:t>copyright 2015 FishFinder.gr All Rights Reserved. © </a:t>
            </a:r>
            <a:r>
              <a:rPr lang="en-US" sz="1600" dirty="0" err="1"/>
              <a:t>Dengine</a:t>
            </a:r>
            <a:r>
              <a:rPr lang="en-US" sz="1600" dirty="0"/>
              <a:t> </a:t>
            </a:r>
            <a:r>
              <a:rPr lang="en-US" sz="1600" dirty="0" smtClean="0"/>
              <a:t>v3</a:t>
            </a:r>
            <a:r>
              <a:rPr lang="el-GR" sz="1600" dirty="0" smtClean="0"/>
              <a:t> </a:t>
            </a:r>
            <a:r>
              <a:rPr lang="en-US" sz="1600" dirty="0" smtClean="0"/>
              <a:t>Powered </a:t>
            </a:r>
            <a:r>
              <a:rPr lang="en-US" sz="1600" dirty="0"/>
              <a:t>by DCN Hellas. </a:t>
            </a:r>
            <a:r>
              <a:rPr lang="el-GR" sz="1600" dirty="0"/>
              <a:t>Σύνδεσμος:</a:t>
            </a:r>
            <a:r>
              <a:rPr lang="en-US" sz="1600" dirty="0"/>
              <a:t>http://www.fishfinder.gr/PhotoCatalog.asp?c=109-4-43.  </a:t>
            </a:r>
            <a:r>
              <a:rPr lang="el-GR" sz="1600" dirty="0"/>
              <a:t>Πηγή:</a:t>
            </a:r>
            <a:r>
              <a:rPr lang="en-US" sz="1600" dirty="0"/>
              <a:t>http://www.fishfinder.gr.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423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6</a:t>
            </a:r>
            <a:r>
              <a:rPr lang="en-US" sz="4000" b="1" dirty="0" smtClean="0"/>
              <a:t>/</a:t>
            </a:r>
            <a:r>
              <a:rPr lang="el-GR" sz="4000" b="1" dirty="0" smtClean="0"/>
              <a:t>11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35. </a:t>
            </a:r>
            <a:r>
              <a:rPr lang="en-US" sz="1600" dirty="0" err="1"/>
              <a:t>Engyprosopon</a:t>
            </a:r>
            <a:r>
              <a:rPr lang="en-US" sz="1600" dirty="0"/>
              <a:t> </a:t>
            </a:r>
            <a:r>
              <a:rPr lang="en-US" sz="1600" dirty="0" err="1"/>
              <a:t>grandisquama</a:t>
            </a:r>
            <a:r>
              <a:rPr lang="en-US" sz="1600" dirty="0"/>
              <a:t>. Copyright by Robert </a:t>
            </a:r>
            <a:r>
              <a:rPr lang="en-US" sz="1600" dirty="0" err="1"/>
              <a:t>Fenner</a:t>
            </a:r>
            <a:r>
              <a:rPr lang="en-US" sz="1600" dirty="0"/>
              <a:t>. </a:t>
            </a:r>
            <a:r>
              <a:rPr lang="el-GR" sz="1600" dirty="0"/>
              <a:t>Σύνδεσμος:</a:t>
            </a:r>
            <a:r>
              <a:rPr lang="en-US" sz="1600" dirty="0"/>
              <a:t>http://www.wetwebmedia.com/soleidae.htm </a:t>
            </a:r>
            <a:r>
              <a:rPr lang="el-GR" sz="1600" dirty="0"/>
              <a:t>Πηγή:</a:t>
            </a:r>
            <a:r>
              <a:rPr lang="en-US" sz="1600" dirty="0"/>
              <a:t>http://www.wetwebmedia.com</a:t>
            </a:r>
            <a:r>
              <a:rPr lang="en-US" sz="1600" dirty="0" smtClean="0"/>
              <a:t>/</a:t>
            </a:r>
            <a:r>
              <a:rPr lang="el-GR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36. </a:t>
            </a:r>
            <a:r>
              <a:rPr lang="el-GR" sz="1600" dirty="0"/>
              <a:t>© </a:t>
            </a:r>
            <a:r>
              <a:rPr lang="en-US" sz="1600" dirty="0"/>
              <a:t>Anne </a:t>
            </a:r>
            <a:r>
              <a:rPr lang="en-US" sz="1600" dirty="0" err="1"/>
              <a:t>Frijsinger</a:t>
            </a:r>
            <a:r>
              <a:rPr lang="en-US" sz="1600" dirty="0"/>
              <a:t> &amp; Mat </a:t>
            </a:r>
            <a:r>
              <a:rPr lang="en-US" sz="1600" dirty="0" err="1"/>
              <a:t>Vestjens</a:t>
            </a:r>
            <a:r>
              <a:rPr lang="en-US" sz="1600" dirty="0"/>
              <a:t>, Holland, </a:t>
            </a:r>
            <a:r>
              <a:rPr lang="en-US" sz="1600" dirty="0" err="1"/>
              <a:t>Bild</a:t>
            </a:r>
            <a:r>
              <a:rPr lang="en-US" sz="1600" dirty="0"/>
              <a:t> </a:t>
            </a:r>
            <a:r>
              <a:rPr lang="en-US" sz="1600" dirty="0" err="1"/>
              <a:t>aus</a:t>
            </a:r>
            <a:r>
              <a:rPr lang="en-US" sz="1600" dirty="0"/>
              <a:t> Holland </a:t>
            </a:r>
            <a:r>
              <a:rPr lang="en-US" sz="1600" dirty="0" err="1"/>
              <a:t>Eingestellt</a:t>
            </a:r>
            <a:r>
              <a:rPr lang="en-US" sz="1600" dirty="0"/>
              <a:t> von </a:t>
            </a:r>
            <a:r>
              <a:rPr lang="en-US" sz="1600" dirty="0" err="1"/>
              <a:t>AndiV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https://www.meerwasser-lexikon.de/tiere/4181_Solea_solea.htm. </a:t>
            </a:r>
            <a:r>
              <a:rPr lang="el-GR" sz="1600" dirty="0"/>
              <a:t>Πηγή: </a:t>
            </a:r>
            <a:r>
              <a:rPr lang="en-US" sz="1600" dirty="0"/>
              <a:t>NATUURLIJKMOOI.NET. 06-11-2006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37. </a:t>
            </a:r>
            <a:r>
              <a:rPr lang="en-US" sz="1600" dirty="0" err="1"/>
              <a:t>Platichthys</a:t>
            </a:r>
            <a:r>
              <a:rPr lang="en-US" sz="1600" dirty="0"/>
              <a:t> </a:t>
            </a:r>
            <a:r>
              <a:rPr lang="en-US" sz="1600" dirty="0" err="1"/>
              <a:t>flesus</a:t>
            </a:r>
            <a:r>
              <a:rPr lang="en-US" sz="1600" dirty="0"/>
              <a:t>. Copyright © National Museums of Northern Ireland, 2002-2014. </a:t>
            </a:r>
            <a:r>
              <a:rPr lang="el-GR" sz="1600" dirty="0"/>
              <a:t>Σύνδεσμος: </a:t>
            </a:r>
            <a:r>
              <a:rPr lang="en-US" sz="1600" dirty="0"/>
              <a:t>http://www.habitas.org.uk/marinelife/species.asp?item=ZG8990. </a:t>
            </a:r>
            <a:r>
              <a:rPr lang="el-GR" sz="1600" dirty="0"/>
              <a:t>Πηγή:</a:t>
            </a:r>
            <a:r>
              <a:rPr lang="en-US" sz="1600" dirty="0"/>
              <a:t>http://www.habitas.org.uk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38. </a:t>
            </a:r>
            <a:r>
              <a:rPr lang="el-GR" sz="1600" dirty="0"/>
              <a:t>Σύνδεσμος: </a:t>
            </a:r>
            <a:r>
              <a:rPr lang="en-US" sz="1600" dirty="0"/>
              <a:t>http://www.polemermediterranee.com/DAS-Projets/Ressources-biologiques-marines/Biotechnologies-bleues/SUBLIMO. </a:t>
            </a:r>
            <a:r>
              <a:rPr lang="el-GR" sz="1600" dirty="0"/>
              <a:t>Πηγή:</a:t>
            </a:r>
            <a:r>
              <a:rPr lang="en-US" sz="1600" dirty="0"/>
              <a:t>http://www.polemermediterranee.com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39. </a:t>
            </a:r>
            <a:r>
              <a:rPr lang="el-GR" sz="1600" dirty="0"/>
              <a:t>Δράκαινα - </a:t>
            </a:r>
            <a:r>
              <a:rPr lang="en-US" sz="1600" dirty="0" err="1"/>
              <a:t>Trachinus</a:t>
            </a:r>
            <a:r>
              <a:rPr lang="en-US" sz="1600" dirty="0"/>
              <a:t> </a:t>
            </a:r>
            <a:r>
              <a:rPr lang="en-US" sz="1600" dirty="0" err="1"/>
              <a:t>arenus</a:t>
            </a:r>
            <a:r>
              <a:rPr lang="en-US" sz="1600" dirty="0"/>
              <a:t>. © copyright 2015 FishFinder.gr All Rights Reserved. © </a:t>
            </a:r>
            <a:r>
              <a:rPr lang="en-US" sz="1600" dirty="0" err="1"/>
              <a:t>Dengine</a:t>
            </a:r>
            <a:r>
              <a:rPr lang="en-US" sz="1600" dirty="0"/>
              <a:t> </a:t>
            </a:r>
            <a:r>
              <a:rPr lang="en-US" sz="1600" dirty="0" smtClean="0"/>
              <a:t>v3</a:t>
            </a:r>
            <a:r>
              <a:rPr lang="el-GR" sz="1600" dirty="0" smtClean="0"/>
              <a:t> </a:t>
            </a:r>
            <a:r>
              <a:rPr lang="en-US" sz="1600" dirty="0" smtClean="0"/>
              <a:t>Powered </a:t>
            </a:r>
            <a:r>
              <a:rPr lang="en-US" sz="1600" dirty="0"/>
              <a:t>by DCN Hellas. </a:t>
            </a:r>
            <a:r>
              <a:rPr lang="el-GR" sz="1600" dirty="0"/>
              <a:t>Σύνδεσμος: </a:t>
            </a:r>
            <a:r>
              <a:rPr lang="en-US" sz="1600" dirty="0"/>
              <a:t>http://www.fishfinder.gr/PhotoCatalog.asp?c=109-4-43. </a:t>
            </a:r>
            <a:r>
              <a:rPr lang="el-GR" sz="1600" dirty="0"/>
              <a:t>Πηγή:</a:t>
            </a:r>
            <a:r>
              <a:rPr lang="en-US" sz="1600" dirty="0"/>
              <a:t>http://www.fishfinder.gr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40. </a:t>
            </a:r>
            <a:r>
              <a:rPr lang="en-US" sz="1600" dirty="0"/>
              <a:t>Pez </a:t>
            </a:r>
            <a:r>
              <a:rPr lang="en-US" sz="1600" dirty="0" err="1"/>
              <a:t>araña</a:t>
            </a:r>
            <a:r>
              <a:rPr lang="en-US" sz="1600" dirty="0"/>
              <a:t>. CC-BY-SA. </a:t>
            </a:r>
            <a:r>
              <a:rPr lang="el-GR" sz="1600" dirty="0"/>
              <a:t>Σύνδεσμος:</a:t>
            </a:r>
            <a:r>
              <a:rPr lang="en-US" sz="1600" dirty="0"/>
              <a:t>http://es.mundo-acuatico.wikia.com/wiki/Pez_ara%C3%B1a. </a:t>
            </a:r>
            <a:r>
              <a:rPr lang="el-GR" sz="1600" dirty="0"/>
              <a:t>Πηγή:</a:t>
            </a:r>
            <a:r>
              <a:rPr lang="en-US" sz="1600" dirty="0"/>
              <a:t>http://es.mundo-acuatico.wikia.com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41. </a:t>
            </a:r>
            <a:r>
              <a:rPr lang="el-GR" sz="1600" dirty="0"/>
              <a:t>Σύνδεσμος:</a:t>
            </a:r>
            <a:r>
              <a:rPr lang="en-US" sz="1600" dirty="0"/>
              <a:t>https://cmsdata.iucn.org/downloads/poster_fish_lebanon.pdf </a:t>
            </a:r>
            <a:r>
              <a:rPr lang="el-GR" sz="1600" dirty="0"/>
              <a:t>Πηγή: </a:t>
            </a:r>
            <a:r>
              <a:rPr lang="en-US" sz="1600" dirty="0"/>
              <a:t>http://www.fishbase.org/ 2. Kent E. Carpenter &amp; Gerald R. Allen, 1989. FAO Species Catalogue. Emperor Fishes and Large Eye Breams of the world (Family </a:t>
            </a:r>
            <a:r>
              <a:rPr lang="en-US" sz="1600" dirty="0" err="1"/>
              <a:t>Lethrinidae</a:t>
            </a:r>
            <a:r>
              <a:rPr lang="en-US" sz="1600" dirty="0"/>
              <a:t>). FAO, Rome. VOL.9. 3. Phillip C. </a:t>
            </a:r>
            <a:r>
              <a:rPr lang="en-US" sz="1600" dirty="0" err="1"/>
              <a:t>Heemstra</a:t>
            </a:r>
            <a:r>
              <a:rPr lang="en-US" sz="1600" dirty="0"/>
              <a:t> &amp; John </a:t>
            </a:r>
            <a:r>
              <a:rPr lang="en-US" sz="1600" dirty="0" smtClean="0"/>
              <a:t>E.</a:t>
            </a:r>
            <a:r>
              <a:rPr lang="el-GR" sz="1600" dirty="0" smtClean="0"/>
              <a:t> </a:t>
            </a:r>
            <a:r>
              <a:rPr lang="en-US" sz="1600" dirty="0" smtClean="0"/>
              <a:t>Randall</a:t>
            </a:r>
            <a:r>
              <a:rPr lang="en-US" sz="1600" dirty="0"/>
              <a:t>, 1993. Groupers of the World. FAO, Rome. VOL.16.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397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7</a:t>
            </a:r>
            <a:r>
              <a:rPr lang="en-US" sz="4000" b="1" dirty="0" smtClean="0"/>
              <a:t>/</a:t>
            </a:r>
            <a:r>
              <a:rPr lang="el-GR" sz="4000" b="1" dirty="0" smtClean="0"/>
              <a:t>11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42. </a:t>
            </a:r>
            <a:r>
              <a:rPr lang="el-GR" sz="1600" dirty="0"/>
              <a:t>Σμέρνα. </a:t>
            </a:r>
            <a:r>
              <a:rPr lang="en-US" sz="1600" dirty="0"/>
              <a:t>Wikipedia the free Encyclopedia. Creative Commons Attribution-</a:t>
            </a:r>
            <a:r>
              <a:rPr lang="en-US" sz="1600" dirty="0" err="1"/>
              <a:t>ShareAlike</a:t>
            </a:r>
            <a:r>
              <a:rPr lang="en-US" sz="1600" dirty="0"/>
              <a:t> License· </a:t>
            </a:r>
            <a:r>
              <a:rPr lang="el-GR" sz="1600" dirty="0"/>
              <a:t>Σύνδεσμος: </a:t>
            </a:r>
            <a:r>
              <a:rPr lang="en-US" sz="1600" dirty="0"/>
              <a:t>https://el.wikipedia.org/wiki/%CE%A3%CE%BC%CE%AD%CF%81%CE%BD%CE%B1. </a:t>
            </a:r>
            <a:r>
              <a:rPr lang="el-GR" sz="1600" dirty="0"/>
              <a:t>Πηγή:</a:t>
            </a:r>
            <a:r>
              <a:rPr lang="en-US" sz="1600" dirty="0"/>
              <a:t>https://el.wikipedia.org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43. </a:t>
            </a:r>
            <a:r>
              <a:rPr lang="en-US" sz="1600" dirty="0"/>
              <a:t>Common torpedo. Wikipedia the Free Encyclopedia. Creative Commons Attribution-</a:t>
            </a:r>
            <a:r>
              <a:rPr lang="en-US" sz="1600" dirty="0" err="1"/>
              <a:t>ShareAlike</a:t>
            </a:r>
            <a:r>
              <a:rPr lang="en-US" sz="1600" dirty="0"/>
              <a:t> License. </a:t>
            </a:r>
            <a:r>
              <a:rPr lang="el-GR" sz="1600" dirty="0"/>
              <a:t>Σύνδεσμος: </a:t>
            </a:r>
            <a:r>
              <a:rPr lang="en-US" sz="1600" dirty="0"/>
              <a:t>https://en.wikipedia.org/wiki/Common_torpedo. </a:t>
            </a:r>
            <a:r>
              <a:rPr lang="el-GR" sz="1600" dirty="0"/>
              <a:t>Πηγή: </a:t>
            </a:r>
            <a:r>
              <a:rPr lang="en-US" sz="1600" dirty="0"/>
              <a:t>https://en.wikipedia.org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44. </a:t>
            </a:r>
            <a:r>
              <a:rPr lang="en-US" sz="1600" dirty="0"/>
              <a:t>Marble Electric Ray (Torpedo </a:t>
            </a:r>
            <a:r>
              <a:rPr lang="en-US" sz="1600" dirty="0" err="1"/>
              <a:t>marmorata</a:t>
            </a:r>
            <a:r>
              <a:rPr lang="en-US" sz="1600" dirty="0"/>
              <a:t>). Galicia Spain. Right Managed / </a:t>
            </a:r>
            <a:r>
              <a:rPr lang="en-US" sz="1600" dirty="0" err="1" smtClean="0"/>
              <a:t>Visualphotos</a:t>
            </a:r>
            <a:r>
              <a:rPr lang="en-US" sz="1600" dirty="0" smtClean="0"/>
              <a:t>© </a:t>
            </a:r>
            <a:r>
              <a:rPr lang="en-US" sz="1600" dirty="0"/>
              <a:t>Copyrights protected image.  </a:t>
            </a:r>
            <a:r>
              <a:rPr lang="el-GR" sz="1600" dirty="0"/>
              <a:t>Σύνδεσμος:</a:t>
            </a:r>
            <a:r>
              <a:rPr lang="en-US" sz="1600" dirty="0"/>
              <a:t>http://www.visualphotos.com/image/1x7620114/marble-electric-ray-torpedo-marmorata-galicia-spain. </a:t>
            </a:r>
            <a:r>
              <a:rPr lang="el-GR" sz="1600" dirty="0"/>
              <a:t>Πηγή:</a:t>
            </a:r>
            <a:r>
              <a:rPr lang="en-US" sz="1600" dirty="0"/>
              <a:t>http://www.visualphotos.co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45. </a:t>
            </a:r>
            <a:r>
              <a:rPr lang="en-US" sz="1600" dirty="0"/>
              <a:t>LinkedIn Corporation © 2015. </a:t>
            </a:r>
            <a:r>
              <a:rPr lang="el-GR" sz="1600" dirty="0"/>
              <a:t>Σύνδεσμος:</a:t>
            </a:r>
            <a:r>
              <a:rPr lang="en-US" sz="1600" dirty="0"/>
              <a:t>http://www.slideshare.net/bandita/rja-elads. </a:t>
            </a:r>
            <a:r>
              <a:rPr lang="el-GR" sz="1600" dirty="0"/>
              <a:t>Πηγή:</a:t>
            </a:r>
            <a:r>
              <a:rPr lang="en-US" sz="1600" dirty="0"/>
              <a:t>http://</a:t>
            </a:r>
            <a:r>
              <a:rPr lang="en-US" sz="1600" dirty="0" smtClean="0"/>
              <a:t>www.slideshare.net</a:t>
            </a:r>
            <a:r>
              <a:rPr lang="el-GR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46. </a:t>
            </a:r>
            <a:r>
              <a:rPr lang="en-US" sz="1600" dirty="0"/>
              <a:t>Undulate ray on sandy sea floor. Copyright Patrick Morris/ www.ardea.com.  </a:t>
            </a:r>
            <a:r>
              <a:rPr lang="el-GR" sz="1600" dirty="0"/>
              <a:t>Σύνδεσμος:</a:t>
            </a:r>
            <a:r>
              <a:rPr lang="en-US" sz="1600" dirty="0"/>
              <a:t>http://www.arkive.org/undulate-ray/raja-undulata/. </a:t>
            </a:r>
            <a:r>
              <a:rPr lang="el-GR" sz="1600" dirty="0"/>
              <a:t>Πηγή:</a:t>
            </a:r>
            <a:r>
              <a:rPr lang="en-US" sz="1600" dirty="0"/>
              <a:t>http://www.arkive.org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 47</a:t>
            </a:r>
            <a:r>
              <a:rPr lang="el-GR" sz="1600" dirty="0"/>
              <a:t>. </a:t>
            </a:r>
            <a:r>
              <a:rPr lang="en-US" sz="1600" dirty="0"/>
              <a:t>LinkedIn Corporation © 2015. </a:t>
            </a:r>
            <a:r>
              <a:rPr lang="el-GR" sz="1600" dirty="0"/>
              <a:t>Σύνδεσμος: </a:t>
            </a:r>
            <a:r>
              <a:rPr lang="en-US" sz="1600" dirty="0"/>
              <a:t>http://www.slideshare.net/jrudyr/ocean-depths-habitat (slide 38). </a:t>
            </a:r>
            <a:r>
              <a:rPr lang="el-GR" sz="1600" dirty="0"/>
              <a:t>Πηγή: </a:t>
            </a:r>
            <a:r>
              <a:rPr lang="en-US" sz="1600" dirty="0"/>
              <a:t>http://www.slideshare.net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48</a:t>
            </a:r>
            <a:r>
              <a:rPr lang="el-GR" sz="1600" dirty="0"/>
              <a:t>. </a:t>
            </a:r>
            <a:r>
              <a:rPr lang="en-US" sz="1600" dirty="0"/>
              <a:t>Hagfish: also called "slime eels«. Photo: UNCW. </a:t>
            </a:r>
            <a:r>
              <a:rPr lang="el-GR" sz="1600" dirty="0"/>
              <a:t>Σύνδεσμος: </a:t>
            </a:r>
            <a:r>
              <a:rPr lang="en-US" sz="1600" dirty="0"/>
              <a:t>http://sites.naturalsciences.org/education/deepsea/gallery_2004.htm </a:t>
            </a:r>
            <a:r>
              <a:rPr lang="el-GR" sz="1600" dirty="0"/>
              <a:t>Πηγή: </a:t>
            </a:r>
            <a:r>
              <a:rPr lang="en-US" sz="1600" dirty="0"/>
              <a:t>http://sites.naturalsciences.org/.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765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Βιολογική </a:t>
            </a:r>
            <a:r>
              <a:rPr lang="el-GR" dirty="0" err="1" smtClean="0"/>
              <a:t>ζώνωση</a:t>
            </a:r>
            <a:r>
              <a:rPr lang="el-GR" dirty="0" smtClean="0"/>
              <a:t> θαλάσσιου περιβάλλοντος</a:t>
            </a:r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4265" y="1871045"/>
            <a:ext cx="6227193" cy="4274014"/>
          </a:xfrm>
        </p:spPr>
      </p:pic>
      <p:sp>
        <p:nvSpPr>
          <p:cNvPr id="9" name="TextBox 8"/>
          <p:cNvSpPr txBox="1"/>
          <p:nvPr/>
        </p:nvSpPr>
        <p:spPr>
          <a:xfrm>
            <a:off x="7548244" y="595823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endParaRPr lang="el-GR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7976739" y="600655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xmlns="" val="30494876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8</a:t>
            </a:r>
            <a:r>
              <a:rPr lang="en-US" sz="4000" b="1" dirty="0" smtClean="0"/>
              <a:t>/</a:t>
            </a:r>
            <a:r>
              <a:rPr lang="el-GR" sz="4000" b="1" dirty="0" smtClean="0"/>
              <a:t>11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49. </a:t>
            </a:r>
            <a:r>
              <a:rPr lang="en-US" sz="1600" dirty="0"/>
              <a:t>Pacific grenadier, </a:t>
            </a:r>
            <a:r>
              <a:rPr lang="en-US" sz="1600" dirty="0" err="1"/>
              <a:t>Coryphaenoides</a:t>
            </a:r>
            <a:r>
              <a:rPr lang="en-US" sz="1600" dirty="0"/>
              <a:t> </a:t>
            </a:r>
            <a:r>
              <a:rPr lang="en-US" sz="1600" dirty="0" err="1"/>
              <a:t>acrolepis</a:t>
            </a:r>
            <a:r>
              <a:rPr lang="en-US" sz="1600" dirty="0"/>
              <a:t>. All pictures copyright MBARI  2003-2004. </a:t>
            </a:r>
            <a:r>
              <a:rPr lang="el-GR" sz="1600" dirty="0"/>
              <a:t>Σύνδεσμος:</a:t>
            </a:r>
            <a:r>
              <a:rPr lang="en-US" sz="1600" dirty="0"/>
              <a:t>http://www.mbari.org/benthic/softsediment1500m.html.  </a:t>
            </a:r>
            <a:r>
              <a:rPr lang="el-GR" sz="1600" dirty="0"/>
              <a:t>Πηγή: </a:t>
            </a:r>
            <a:r>
              <a:rPr lang="en-US" sz="1600" dirty="0"/>
              <a:t>http://www.mbari.org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50. </a:t>
            </a:r>
            <a:r>
              <a:rPr lang="en-US" sz="1600" dirty="0"/>
              <a:t>Copyright (C) 2001-2003　Laboratory of Marine Biology, Kochi Univ. </a:t>
            </a:r>
            <a:r>
              <a:rPr lang="el-GR" sz="1600" dirty="0"/>
              <a:t>Σύνδεσμος:  </a:t>
            </a:r>
            <a:r>
              <a:rPr lang="en-US" sz="1600" dirty="0"/>
              <a:t>http://www.kochi-u.ac.jp/w3museum/Fish_Labo/Collection/Types/TypesList.html. </a:t>
            </a:r>
            <a:r>
              <a:rPr lang="el-GR" sz="1600" dirty="0"/>
              <a:t>Πηγή: </a:t>
            </a:r>
            <a:r>
              <a:rPr lang="en-US" sz="1600" dirty="0"/>
              <a:t>http://www.kochi-u.ac.jp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51. </a:t>
            </a:r>
            <a:r>
              <a:rPr lang="en-US" sz="1600" dirty="0"/>
              <a:t>Copyright © Australian Museum 2015. </a:t>
            </a:r>
            <a:r>
              <a:rPr lang="el-GR" sz="1600" dirty="0"/>
              <a:t>Σύνδεσμος:  </a:t>
            </a:r>
            <a:r>
              <a:rPr lang="en-US" sz="1600" dirty="0"/>
              <a:t>http://www.austmus.gov.au/search/movies?keyword=Ipnopidae. </a:t>
            </a:r>
            <a:r>
              <a:rPr lang="el-GR" sz="1600" dirty="0"/>
              <a:t>Πηγή: </a:t>
            </a:r>
            <a:r>
              <a:rPr lang="en-US" sz="1600" dirty="0"/>
              <a:t>http://www.austmus.gov.au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52. </a:t>
            </a:r>
            <a:r>
              <a:rPr lang="en-US" sz="1600" dirty="0"/>
              <a:t>Copyrighted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53. </a:t>
            </a:r>
            <a:r>
              <a:rPr lang="en-US" sz="1600" dirty="0"/>
              <a:t>Emerald Bay Lake Tahoe California Wallpaper. ©2009 – 2015. </a:t>
            </a:r>
            <a:r>
              <a:rPr lang="el-GR" sz="1600" dirty="0"/>
              <a:t>Σύνδεσμος: </a:t>
            </a:r>
            <a:r>
              <a:rPr lang="en-US" sz="1600" dirty="0"/>
              <a:t>http://tattoos.fansshare.com/focus/emerald/.  </a:t>
            </a:r>
            <a:r>
              <a:rPr lang="el-GR" sz="1600" dirty="0"/>
              <a:t>Πηγή: </a:t>
            </a:r>
            <a:r>
              <a:rPr lang="en-US" sz="1600" dirty="0"/>
              <a:t>http://tattoos.fansshare.com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54. </a:t>
            </a:r>
            <a:r>
              <a:rPr lang="en-US" sz="1600" dirty="0"/>
              <a:t>TAHQUAMENON FALLS, MICHIGAN. </a:t>
            </a:r>
            <a:r>
              <a:rPr lang="el-GR" sz="1600" dirty="0"/>
              <a:t>Σύνδεσμος: </a:t>
            </a:r>
            <a:r>
              <a:rPr lang="en-US" sz="1600" dirty="0"/>
              <a:t>http://www.mediatress.com/wallpaper16625-tahquamenon-falls-michigan/. </a:t>
            </a:r>
            <a:r>
              <a:rPr lang="el-GR" sz="1600" dirty="0"/>
              <a:t>Πηγή: </a:t>
            </a:r>
            <a:r>
              <a:rPr lang="en-US" sz="1600" dirty="0"/>
              <a:t>http://www.mediatress.com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55. </a:t>
            </a:r>
            <a:r>
              <a:rPr lang="en-US" sz="1600" dirty="0"/>
              <a:t>Sunlight Reflecting off the Salmon River, Idaho. © 2008-09 phombo.com All Rights Reserved. </a:t>
            </a:r>
            <a:r>
              <a:rPr lang="el-GR" sz="1600" dirty="0"/>
              <a:t>Σύνδεσμος: </a:t>
            </a:r>
            <a:r>
              <a:rPr lang="en-US" sz="1600" dirty="0"/>
              <a:t>http://www.phombo.com/travel-culture/beautiful-rivers-of-the-world-pictures-1600-x-1200/779573/full/popular/. </a:t>
            </a:r>
            <a:r>
              <a:rPr lang="el-GR" sz="1600" dirty="0"/>
              <a:t>Πηγή: </a:t>
            </a:r>
            <a:r>
              <a:rPr lang="en-US" sz="1600" dirty="0"/>
              <a:t>http://www.phombo.com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56. </a:t>
            </a:r>
            <a:r>
              <a:rPr lang="en-US" sz="1600" dirty="0"/>
              <a:t>Thurston Lava Tube. 30 photos and movies (movie) by Steven Hill and Rebecca </a:t>
            </a:r>
            <a:r>
              <a:rPr lang="en-US" sz="1600" dirty="0" err="1"/>
              <a:t>Heald</a:t>
            </a:r>
            <a:r>
              <a:rPr lang="en-US" sz="1600" dirty="0"/>
              <a:t>, steephill.tv (photo sharing conditions ). </a:t>
            </a:r>
            <a:r>
              <a:rPr lang="el-GR" sz="1600" dirty="0"/>
              <a:t>Σύνδεσμος: </a:t>
            </a:r>
            <a:r>
              <a:rPr lang="en-US" sz="1600" dirty="0"/>
              <a:t>http://www.steephill.tv/galleries/2005/volcanoes-np/. </a:t>
            </a:r>
            <a:r>
              <a:rPr lang="el-GR" sz="1600" dirty="0"/>
              <a:t>Πηγή: </a:t>
            </a:r>
            <a:r>
              <a:rPr lang="en-US" sz="1600" dirty="0"/>
              <a:t>http://www.steephill.tv.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951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9</a:t>
            </a:r>
            <a:r>
              <a:rPr lang="en-US" sz="4000" b="1" dirty="0" smtClean="0"/>
              <a:t>/</a:t>
            </a:r>
            <a:r>
              <a:rPr lang="el-GR" sz="4000" b="1" dirty="0" smtClean="0"/>
              <a:t>11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57. </a:t>
            </a:r>
            <a:r>
              <a:rPr lang="en-US" sz="1600" dirty="0"/>
              <a:t>Copyright © 2015 Extraordinary Animals. </a:t>
            </a:r>
            <a:r>
              <a:rPr lang="el-GR" sz="1600" dirty="0"/>
              <a:t>Σύνδεσμος: </a:t>
            </a:r>
            <a:r>
              <a:rPr lang="en-US" sz="1600" dirty="0"/>
              <a:t>http://extraordinary-animals.com/2013/09/25/realm-of-the-troglobites/. </a:t>
            </a:r>
            <a:r>
              <a:rPr lang="el-GR" sz="1600" dirty="0"/>
              <a:t>Πηγή: </a:t>
            </a:r>
            <a:r>
              <a:rPr lang="en-US" sz="1600" dirty="0"/>
              <a:t>http://extraordinary-animals.com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58. </a:t>
            </a:r>
            <a:r>
              <a:rPr lang="en-US" sz="1600" dirty="0" err="1"/>
              <a:t>Typhlichthys</a:t>
            </a:r>
            <a:r>
              <a:rPr lang="en-US" sz="1600" dirty="0"/>
              <a:t> </a:t>
            </a:r>
            <a:r>
              <a:rPr lang="en-US" sz="1600" dirty="0" err="1"/>
              <a:t>subterraneus</a:t>
            </a:r>
            <a:r>
              <a:rPr lang="en-US" sz="1600" dirty="0"/>
              <a:t> (Southern cavefish). William </a:t>
            </a:r>
            <a:r>
              <a:rPr lang="en-US" sz="1600" dirty="0" err="1"/>
              <a:t>Pflieger</a:t>
            </a:r>
            <a:r>
              <a:rPr lang="en-US" sz="1600" dirty="0"/>
              <a:t> (photographer; copyright holder), Native Fish Conservancy. </a:t>
            </a:r>
            <a:r>
              <a:rPr lang="el-GR" sz="1600" dirty="0"/>
              <a:t>Σύνδεσμος:  </a:t>
            </a:r>
            <a:r>
              <a:rPr lang="en-US" sz="1600" dirty="0"/>
              <a:t>http://animaldiversity.org/accounts/Typhlichthys_subterraneus/pictures/collections/contributors/native_fish_conservancy/Typhlichthys-subterraneus-1/. </a:t>
            </a:r>
            <a:r>
              <a:rPr lang="el-GR" sz="1600" dirty="0"/>
              <a:t>Πηγή: </a:t>
            </a:r>
            <a:r>
              <a:rPr lang="en-US" sz="1600" dirty="0"/>
              <a:t>http://animaldiversity.org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59. </a:t>
            </a:r>
            <a:r>
              <a:rPr lang="en-US" sz="1600" dirty="0"/>
              <a:t>www.rybalka-lt.ucoz.ru © 2015.  </a:t>
            </a:r>
            <a:r>
              <a:rPr lang="el-GR" sz="1600" dirty="0"/>
              <a:t>Σύνδεσμος:  </a:t>
            </a:r>
            <a:r>
              <a:rPr lang="en-US" sz="1600" dirty="0"/>
              <a:t>http://rybalka-lt.ucoz.ru/publ/2-1-0-5. </a:t>
            </a:r>
            <a:r>
              <a:rPr lang="el-GR" sz="1600" dirty="0"/>
              <a:t>Πηγή: </a:t>
            </a:r>
            <a:r>
              <a:rPr lang="en-US" sz="1600" dirty="0"/>
              <a:t>http://rybalka-lt.ucoz.ru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60. </a:t>
            </a:r>
            <a:r>
              <a:rPr lang="en-US" sz="1600" dirty="0"/>
              <a:t>Salmon Migrating. Copyright © 2007 State of California. </a:t>
            </a:r>
            <a:r>
              <a:rPr lang="el-GR" sz="1600" dirty="0"/>
              <a:t>Σύνδεσμος: </a:t>
            </a:r>
            <a:r>
              <a:rPr lang="en-US" sz="1600" dirty="0"/>
              <a:t>http://calwater.ca.gov/delta/photo_gallery/nature.html. </a:t>
            </a:r>
            <a:r>
              <a:rPr lang="el-GR" sz="1600" dirty="0"/>
              <a:t>Πηγή: </a:t>
            </a:r>
            <a:r>
              <a:rPr lang="en-US" sz="1600" dirty="0"/>
              <a:t>http://calwater.ca.gov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61</a:t>
            </a:r>
            <a:r>
              <a:rPr lang="el-GR" sz="1600" dirty="0"/>
              <a:t>. </a:t>
            </a:r>
            <a:r>
              <a:rPr lang="en-US" sz="1600" dirty="0" err="1"/>
              <a:t>Synodontis</a:t>
            </a:r>
            <a:r>
              <a:rPr lang="en-US" sz="1600" dirty="0"/>
              <a:t> </a:t>
            </a:r>
            <a:r>
              <a:rPr lang="en-US" sz="1600" dirty="0" err="1"/>
              <a:t>decorus</a:t>
            </a:r>
            <a:r>
              <a:rPr lang="en-US" sz="1600" dirty="0"/>
              <a:t>. Picture by </a:t>
            </a:r>
            <a:r>
              <a:rPr lang="en-US" sz="1600" dirty="0" err="1"/>
              <a:t>Reclos</a:t>
            </a:r>
            <a:r>
              <a:rPr lang="en-US" sz="1600" dirty="0"/>
              <a:t>, G.J. This work is licensed under a Creative Commons Attribution-Noncommercial 3.0 </a:t>
            </a:r>
            <a:r>
              <a:rPr lang="en-US" sz="1600" dirty="0" err="1"/>
              <a:t>Unported</a:t>
            </a:r>
            <a:r>
              <a:rPr lang="en-US" sz="1600" dirty="0"/>
              <a:t> License. (CC-BY-NC). </a:t>
            </a:r>
            <a:r>
              <a:rPr lang="el-GR" sz="1600" dirty="0"/>
              <a:t>Σύνδεσμος: </a:t>
            </a:r>
            <a:r>
              <a:rPr lang="en-US" sz="1600" dirty="0"/>
              <a:t>http://www.fishbase.org/summary/9554. </a:t>
            </a:r>
            <a:r>
              <a:rPr lang="el-GR" sz="1600" dirty="0"/>
              <a:t>Πηγή: </a:t>
            </a:r>
            <a:r>
              <a:rPr lang="en-US" sz="1600" dirty="0"/>
              <a:t>http://www.fishbase.org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62. </a:t>
            </a:r>
            <a:r>
              <a:rPr lang="en-US" sz="1600" dirty="0"/>
              <a:t>Copyright www.zipkinci.com. </a:t>
            </a:r>
            <a:r>
              <a:rPr lang="el-GR" sz="1600" dirty="0"/>
              <a:t>Σύνδεσμος: </a:t>
            </a:r>
            <a:r>
              <a:rPr lang="en-US" sz="1600" dirty="0"/>
              <a:t>http://www.zipkinci.com/photo-fotograf-albumu/1390-tehlikedeki-turler-resimli-guncellendi-02-12-2011-a.html.  </a:t>
            </a:r>
            <a:r>
              <a:rPr lang="el-GR" sz="1600" dirty="0"/>
              <a:t>Πηγή: </a:t>
            </a:r>
            <a:r>
              <a:rPr lang="en-US" sz="1600" dirty="0"/>
              <a:t>http://www.zipkinci.com.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63. </a:t>
            </a:r>
            <a:r>
              <a:rPr lang="el-GR" sz="1600" dirty="0"/>
              <a:t>© </a:t>
            </a:r>
            <a:r>
              <a:rPr lang="en-US" sz="1600" dirty="0"/>
              <a:t>Copyright </a:t>
            </a:r>
            <a:r>
              <a:rPr lang="en-US" sz="1600" dirty="0" err="1"/>
              <a:t>Helle</a:t>
            </a:r>
            <a:r>
              <a:rPr lang="en-US" sz="1600" dirty="0"/>
              <a:t>.  </a:t>
            </a:r>
            <a:r>
              <a:rPr lang="el-GR" sz="1600" dirty="0"/>
              <a:t>Σύνδεσμος: </a:t>
            </a:r>
            <a:r>
              <a:rPr lang="en-US" sz="1600" dirty="0"/>
              <a:t>http://www.helle.dk/fangster/Home/Art_detail.asp?ArtTypeID=26.  </a:t>
            </a:r>
            <a:r>
              <a:rPr lang="el-GR" sz="1600" dirty="0"/>
              <a:t>Πηγή: </a:t>
            </a:r>
            <a:r>
              <a:rPr lang="en-US" sz="1600" dirty="0"/>
              <a:t>http://www.helle.dk.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0306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1</a:t>
            </a:r>
            <a:r>
              <a:rPr lang="el-GR" sz="4000" dirty="0"/>
              <a:t>0</a:t>
            </a:r>
            <a:r>
              <a:rPr lang="en-US" sz="4000" b="1" dirty="0" smtClean="0"/>
              <a:t>/</a:t>
            </a:r>
            <a:r>
              <a:rPr lang="el-GR" sz="4000" b="1" dirty="0" smtClean="0"/>
              <a:t>11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64. </a:t>
            </a:r>
            <a:r>
              <a:rPr lang="en-US" sz="1600" dirty="0" err="1"/>
              <a:t>Barbus</a:t>
            </a:r>
            <a:r>
              <a:rPr lang="en-US" sz="1600" dirty="0"/>
              <a:t> </a:t>
            </a:r>
            <a:r>
              <a:rPr lang="en-US" sz="1600" dirty="0" err="1"/>
              <a:t>barbus</a:t>
            </a:r>
            <a:r>
              <a:rPr lang="en-US" sz="1600" dirty="0"/>
              <a:t>. B. </a:t>
            </a:r>
            <a:r>
              <a:rPr lang="en-US" sz="1600" dirty="0" err="1"/>
              <a:t>Hänfling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http://www.fishwisepro.com/pictures/default.aspx?Fid=150.  </a:t>
            </a:r>
            <a:r>
              <a:rPr lang="el-GR" sz="1600" dirty="0"/>
              <a:t>Πηγή: </a:t>
            </a:r>
            <a:r>
              <a:rPr lang="en-US" sz="1600" dirty="0"/>
              <a:t>http://www.fishwisepro.com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65. </a:t>
            </a:r>
            <a:r>
              <a:rPr lang="en-US" sz="1600" dirty="0" err="1"/>
              <a:t>Abramis</a:t>
            </a:r>
            <a:r>
              <a:rPr lang="en-US" sz="1600" dirty="0"/>
              <a:t> </a:t>
            </a:r>
            <a:r>
              <a:rPr lang="en-US" sz="1600" dirty="0" err="1"/>
              <a:t>brama</a:t>
            </a:r>
            <a:r>
              <a:rPr lang="en-US" sz="1600" dirty="0"/>
              <a:t>. B. </a:t>
            </a:r>
            <a:r>
              <a:rPr lang="en-US" sz="1600" dirty="0" err="1"/>
              <a:t>Hänfling</a:t>
            </a:r>
            <a:r>
              <a:rPr lang="en-US" sz="1600" dirty="0"/>
              <a:t>. http://www.fishwisepro.com/pictures/default.aspx?Fid=150.  </a:t>
            </a:r>
            <a:r>
              <a:rPr lang="el-GR" sz="1600" dirty="0"/>
              <a:t>Πηγή: </a:t>
            </a:r>
            <a:r>
              <a:rPr lang="en-US" sz="1600" dirty="0"/>
              <a:t>http://www.fishwisepro.com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66. </a:t>
            </a:r>
            <a:r>
              <a:rPr lang="en-US" sz="1600" dirty="0"/>
              <a:t>Copyrighted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67. </a:t>
            </a:r>
            <a:r>
              <a:rPr lang="en-US" sz="1600" dirty="0"/>
              <a:t>Copyright © 2009 johnnymolloy.com. All rights reserved.  </a:t>
            </a:r>
            <a:r>
              <a:rPr lang="el-GR" sz="1600" dirty="0"/>
              <a:t>Σύνδεσμος: </a:t>
            </a:r>
            <a:r>
              <a:rPr lang="en-US" sz="1600" dirty="0"/>
              <a:t>http://www.johnnymolloy.com/SmokyMountainAdventures.htm.  </a:t>
            </a:r>
            <a:r>
              <a:rPr lang="el-GR" sz="1600" dirty="0"/>
              <a:t>Πηγή: </a:t>
            </a:r>
            <a:r>
              <a:rPr lang="en-US" sz="1600" dirty="0"/>
              <a:t>http://www.johnnymolloy.com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68. </a:t>
            </a:r>
            <a:r>
              <a:rPr lang="en-US" sz="1600" dirty="0"/>
              <a:t>Photo of the Month: Brook Trout. </a:t>
            </a:r>
            <a:r>
              <a:rPr lang="el-GR" sz="1600" dirty="0"/>
              <a:t>Σύνδεσμος: </a:t>
            </a:r>
            <a:r>
              <a:rPr lang="en-US" sz="1600" dirty="0"/>
              <a:t>http://thetroutzone.blogspot.gr/.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69. </a:t>
            </a:r>
            <a:r>
              <a:rPr lang="en-US" sz="1600" dirty="0" err="1"/>
              <a:t>Arktische</a:t>
            </a:r>
            <a:r>
              <a:rPr lang="en-US" sz="1600" dirty="0"/>
              <a:t> </a:t>
            </a:r>
            <a:r>
              <a:rPr lang="en-US" sz="1600" dirty="0" err="1"/>
              <a:t>Äsche</a:t>
            </a:r>
            <a:r>
              <a:rPr lang="en-US" sz="1600" dirty="0"/>
              <a:t> (</a:t>
            </a:r>
            <a:r>
              <a:rPr lang="en-US" sz="1600" dirty="0" err="1"/>
              <a:t>Thymallus</a:t>
            </a:r>
            <a:r>
              <a:rPr lang="en-US" sz="1600" dirty="0"/>
              <a:t> </a:t>
            </a:r>
            <a:r>
              <a:rPr lang="en-US" sz="1600" dirty="0" err="1"/>
              <a:t>arcticus</a:t>
            </a:r>
            <a:r>
              <a:rPr lang="en-US" sz="1600" dirty="0"/>
              <a:t>) in Clear Creek, </a:t>
            </a:r>
            <a:r>
              <a:rPr lang="en-US" sz="1600" dirty="0" err="1"/>
              <a:t>Beute</a:t>
            </a:r>
            <a:r>
              <a:rPr lang="en-US" sz="1600" dirty="0"/>
              <a:t>, Big Salmon River, </a:t>
            </a:r>
            <a:r>
              <a:rPr lang="en-US" sz="1600" dirty="0" err="1"/>
              <a:t>Kanada</a:t>
            </a:r>
            <a:r>
              <a:rPr lang="en-US" sz="1600" dirty="0"/>
              <a:t>, </a:t>
            </a:r>
            <a:r>
              <a:rPr lang="en-US" sz="1600" dirty="0" err="1"/>
              <a:t>Nordamerika</a:t>
            </a:r>
            <a:r>
              <a:rPr lang="en-US" sz="1600" dirty="0"/>
              <a:t>, Yukon </a:t>
            </a:r>
            <a:r>
              <a:rPr lang="en-US" sz="1600" dirty="0" err="1"/>
              <a:t>Territory,Angeln</a:t>
            </a:r>
            <a:r>
              <a:rPr lang="en-US" sz="1600" dirty="0"/>
              <a:t>. </a:t>
            </a:r>
            <a:r>
              <a:rPr lang="en-US" sz="1600" dirty="0" err="1"/>
              <a:t>Bildnachweis</a:t>
            </a:r>
            <a:r>
              <a:rPr lang="en-US" sz="1600" dirty="0"/>
              <a:t>: (Stefan </a:t>
            </a:r>
            <a:r>
              <a:rPr lang="en-US" sz="1600" dirty="0" err="1"/>
              <a:t>Wackerhagen</a:t>
            </a:r>
            <a:r>
              <a:rPr lang="en-US" sz="1600" dirty="0"/>
              <a:t> </a:t>
            </a:r>
            <a:r>
              <a:rPr lang="en-US" sz="1600" dirty="0" err="1"/>
              <a:t>imageBROKER</a:t>
            </a:r>
            <a:r>
              <a:rPr lang="en-US" sz="1600" dirty="0"/>
              <a:t>) F1online. </a:t>
            </a:r>
            <a:r>
              <a:rPr lang="el-GR" sz="1600" dirty="0"/>
              <a:t>Σύνδεσμος: </a:t>
            </a:r>
            <a:r>
              <a:rPr lang="en-US" sz="1600" dirty="0"/>
              <a:t>http://www.f1online.de/de/bild-details/2957202.html. </a:t>
            </a:r>
            <a:r>
              <a:rPr lang="el-GR" sz="1600" dirty="0"/>
              <a:t>Πηγή: </a:t>
            </a:r>
            <a:r>
              <a:rPr lang="en-US" sz="1600" dirty="0"/>
              <a:t>http://www.f1online.de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70. </a:t>
            </a:r>
            <a:r>
              <a:rPr lang="en-US" sz="1600" dirty="0" err="1"/>
              <a:t>Kein</a:t>
            </a:r>
            <a:r>
              <a:rPr lang="en-US" sz="1600" dirty="0"/>
              <a:t> </a:t>
            </a:r>
            <a:r>
              <a:rPr lang="en-US" sz="1600" dirty="0" err="1"/>
              <a:t>Aufstieg</a:t>
            </a:r>
            <a:r>
              <a:rPr lang="en-US" sz="1600" dirty="0"/>
              <a:t>: Die </a:t>
            </a:r>
            <a:r>
              <a:rPr lang="en-US" sz="1600" dirty="0" err="1"/>
              <a:t>Aeschen</a:t>
            </a:r>
            <a:r>
              <a:rPr lang="en-US" sz="1600" dirty="0"/>
              <a:t> </a:t>
            </a:r>
            <a:r>
              <a:rPr lang="en-US" sz="1600" dirty="0" err="1"/>
              <a:t>aus</a:t>
            </a:r>
            <a:r>
              <a:rPr lang="en-US" sz="1600" dirty="0"/>
              <a:t> </a:t>
            </a:r>
            <a:r>
              <a:rPr lang="en-US" sz="1600" dirty="0" err="1"/>
              <a:t>dem</a:t>
            </a:r>
            <a:r>
              <a:rPr lang="en-US" sz="1600" dirty="0"/>
              <a:t> </a:t>
            </a:r>
            <a:r>
              <a:rPr lang="en-US" sz="1600" dirty="0" err="1"/>
              <a:t>Rhein</a:t>
            </a:r>
            <a:r>
              <a:rPr lang="en-US" sz="1600" dirty="0"/>
              <a:t> </a:t>
            </a:r>
            <a:r>
              <a:rPr lang="en-US" sz="1600" dirty="0" err="1"/>
              <a:t>schaffen</a:t>
            </a:r>
            <a:r>
              <a:rPr lang="en-US" sz="1600" dirty="0"/>
              <a:t> </a:t>
            </a:r>
            <a:r>
              <a:rPr lang="en-US" sz="1600" dirty="0" err="1"/>
              <a:t>es</a:t>
            </a:r>
            <a:r>
              <a:rPr lang="en-US" sz="1600" dirty="0"/>
              <a:t> </a:t>
            </a:r>
            <a:r>
              <a:rPr lang="en-US" sz="1600" dirty="0" err="1"/>
              <a:t>nicht</a:t>
            </a:r>
            <a:r>
              <a:rPr lang="en-US" sz="1600" dirty="0"/>
              <a:t> in die </a:t>
            </a:r>
            <a:r>
              <a:rPr lang="en-US" sz="1600" dirty="0" err="1"/>
              <a:t>Birs</a:t>
            </a:r>
            <a:r>
              <a:rPr lang="en-US" sz="1600" dirty="0"/>
              <a:t>. © </a:t>
            </a:r>
            <a:r>
              <a:rPr lang="en-US" sz="1600" dirty="0" err="1"/>
              <a:t>baz.online</a:t>
            </a:r>
            <a:r>
              <a:rPr lang="en-US" sz="1600" dirty="0"/>
              <a:t>.  </a:t>
            </a:r>
            <a:r>
              <a:rPr lang="el-GR" sz="1600" dirty="0"/>
              <a:t>Σύνδεσμος: </a:t>
            </a:r>
            <a:r>
              <a:rPr lang="en-US" sz="1600" dirty="0"/>
              <a:t>http://bazonline.ch/basel/region/Kraftwerke-als-unueberwindbares-Hindernis/story/13086702.  </a:t>
            </a:r>
            <a:r>
              <a:rPr lang="el-GR" sz="1600" dirty="0"/>
              <a:t>Πηγή: </a:t>
            </a:r>
            <a:r>
              <a:rPr lang="en-US" sz="1600" dirty="0"/>
              <a:t>http://bazonline.ch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71. </a:t>
            </a:r>
            <a:r>
              <a:rPr lang="en-US" sz="1600" dirty="0"/>
              <a:t>Copyrighted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666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1</a:t>
            </a:r>
            <a:r>
              <a:rPr lang="el-GR" sz="4000" b="1" dirty="0" smtClean="0"/>
              <a:t>1</a:t>
            </a:r>
            <a:r>
              <a:rPr lang="en-US" sz="4000" b="1" dirty="0" smtClean="0"/>
              <a:t>/</a:t>
            </a:r>
            <a:r>
              <a:rPr lang="el-GR" sz="4000" b="1" dirty="0" smtClean="0"/>
              <a:t>11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72. </a:t>
            </a:r>
            <a:r>
              <a:rPr lang="el-GR" sz="1600" dirty="0"/>
              <a:t>© 2015 </a:t>
            </a:r>
            <a:r>
              <a:rPr lang="en-US" sz="1600" dirty="0"/>
              <a:t>Portal o </a:t>
            </a:r>
            <a:r>
              <a:rPr lang="en-US" sz="1600" dirty="0" err="1"/>
              <a:t>ribolovu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zaštiti</a:t>
            </a:r>
            <a:r>
              <a:rPr lang="en-US" sz="1600" dirty="0"/>
              <a:t> </a:t>
            </a:r>
            <a:r>
              <a:rPr lang="en-US" sz="1600" dirty="0" err="1"/>
              <a:t>okoline</a:t>
            </a:r>
            <a:r>
              <a:rPr lang="en-US" sz="1600" dirty="0"/>
              <a:t> u </a:t>
            </a:r>
            <a:r>
              <a:rPr lang="en-US" sz="1600" dirty="0" err="1"/>
              <a:t>Bosni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Hercegovini</a:t>
            </a:r>
            <a:r>
              <a:rPr lang="en-US" sz="1600" dirty="0"/>
              <a:t> – Bistro </a:t>
            </a:r>
            <a:r>
              <a:rPr lang="en-US" sz="1600" dirty="0" err="1"/>
              <a:t>Bosno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Hercegovino</a:t>
            </a:r>
            <a:r>
              <a:rPr lang="en-US" sz="1600" dirty="0"/>
              <a:t>! </a:t>
            </a:r>
            <a:r>
              <a:rPr lang="el-GR" sz="1600" dirty="0"/>
              <a:t>Σύνδεσμος:  </a:t>
            </a:r>
            <a:r>
              <a:rPr lang="en-US" sz="1600" dirty="0"/>
              <a:t>http://www.bistrobih.ba/nova/2011/07/17/lov-mrene-i-recepti-za-primamu/. </a:t>
            </a:r>
            <a:r>
              <a:rPr lang="el-GR" sz="1600" dirty="0"/>
              <a:t>Πηγή: </a:t>
            </a:r>
            <a:r>
              <a:rPr lang="en-US" sz="1600" dirty="0"/>
              <a:t>http://www.bistrobih.ba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73. </a:t>
            </a:r>
            <a:r>
              <a:rPr lang="en-US" sz="1600" dirty="0"/>
              <a:t>Credit: blogcu.com. </a:t>
            </a:r>
            <a:r>
              <a:rPr lang="el-GR" sz="1600" dirty="0"/>
              <a:t>Σύνδεσμος: </a:t>
            </a:r>
            <a:r>
              <a:rPr lang="en-US" sz="1600" dirty="0"/>
              <a:t>http://pinstake.com/tatl%C4%B1su-kefali-ak-kefal-ak-bal%C4%B1k-kepenez-kasna/. </a:t>
            </a:r>
            <a:r>
              <a:rPr lang="el-GR" sz="1600" dirty="0"/>
              <a:t>Πηγή: </a:t>
            </a:r>
            <a:r>
              <a:rPr lang="en-US" sz="1600" dirty="0"/>
              <a:t>http://pinstake.com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74. </a:t>
            </a:r>
            <a:r>
              <a:rPr lang="en-US" sz="1600" dirty="0"/>
              <a:t>Copyrighted. 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75. </a:t>
            </a:r>
            <a:r>
              <a:rPr lang="en-US" sz="1600" dirty="0" err="1"/>
              <a:t>Abramis</a:t>
            </a:r>
            <a:r>
              <a:rPr lang="en-US" sz="1600" dirty="0"/>
              <a:t> </a:t>
            </a:r>
            <a:r>
              <a:rPr lang="en-US" sz="1600" dirty="0" err="1"/>
              <a:t>brama</a:t>
            </a:r>
            <a:r>
              <a:rPr lang="en-US" sz="1600" dirty="0"/>
              <a:t> fd2089.  © </a:t>
            </a:r>
            <a:r>
              <a:rPr lang="en-US" sz="1600" dirty="0" err="1"/>
              <a:t>ludomir</a:t>
            </a:r>
            <a:r>
              <a:rPr lang="en-US" sz="1600" dirty="0"/>
              <a:t> </a:t>
            </a:r>
            <a:r>
              <a:rPr lang="en-US" sz="1600" dirty="0" err="1"/>
              <a:t>hlasek</a:t>
            </a:r>
            <a:r>
              <a:rPr lang="en-US" sz="1600" dirty="0"/>
              <a:t>, www.hlasek.com.  </a:t>
            </a:r>
            <a:r>
              <a:rPr lang="el-GR" sz="1600" dirty="0"/>
              <a:t>Σύνδεσμος: </a:t>
            </a:r>
            <a:r>
              <a:rPr lang="en-US" sz="1600" dirty="0"/>
              <a:t>http://www.hlasek.com/abramis_brama_fd2089.html.  </a:t>
            </a:r>
            <a:r>
              <a:rPr lang="el-GR" sz="1600" dirty="0"/>
              <a:t>Πηγή: </a:t>
            </a:r>
            <a:r>
              <a:rPr lang="en-US" sz="1600" dirty="0"/>
              <a:t>http://</a:t>
            </a:r>
            <a:r>
              <a:rPr lang="en-US" sz="1600" dirty="0" smtClean="0"/>
              <a:t>www.hlasek.com</a:t>
            </a:r>
            <a:r>
              <a:rPr lang="el-GR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6655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Νηρητική</a:t>
            </a:r>
            <a:r>
              <a:rPr lang="el-GR" dirty="0" smtClean="0"/>
              <a:t> ή παράκτια ζώνη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el-GR" altLang="el-GR" sz="2200" dirty="0"/>
              <a:t>Β</a:t>
            </a:r>
            <a:r>
              <a:rPr lang="en-GB" altLang="el-GR" sz="2200" dirty="0" err="1"/>
              <a:t>ρίσκετ</a:t>
            </a:r>
            <a:r>
              <a:rPr lang="en-GB" altLang="el-GR" sz="2200" dirty="0"/>
              <a:t>αι πάνω από την ηπειρωτική υφαλοκρηπίδα. </a:t>
            </a:r>
            <a:endParaRPr lang="el-GR" altLang="el-GR" sz="2200" dirty="0"/>
          </a:p>
          <a:p>
            <a:pPr>
              <a:spcBef>
                <a:spcPct val="50000"/>
              </a:spcBef>
            </a:pPr>
            <a:r>
              <a:rPr lang="en-GB" altLang="el-GR" sz="2200" dirty="0" err="1"/>
              <a:t>Το</a:t>
            </a:r>
            <a:r>
              <a:rPr lang="en-GB" altLang="el-GR" sz="2200" dirty="0"/>
              <a:t> </a:t>
            </a:r>
            <a:r>
              <a:rPr lang="en-GB" altLang="el-GR" sz="2200" dirty="0" err="1"/>
              <a:t>μέγιστο</a:t>
            </a:r>
            <a:r>
              <a:rPr lang="en-GB" altLang="el-GR" sz="2200" dirty="0"/>
              <a:t> β</a:t>
            </a:r>
            <a:r>
              <a:rPr lang="en-GB" altLang="el-GR" sz="2200" dirty="0" err="1"/>
              <a:t>άθος</a:t>
            </a:r>
            <a:r>
              <a:rPr lang="en-GB" altLang="el-GR" sz="2200" dirty="0"/>
              <a:t> α</a:t>
            </a:r>
            <a:r>
              <a:rPr lang="en-GB" altLang="el-GR" sz="2200" dirty="0" err="1"/>
              <a:t>υτής</a:t>
            </a:r>
            <a:r>
              <a:rPr lang="en-GB" altLang="el-GR" sz="2200" dirty="0"/>
              <a:t> </a:t>
            </a:r>
            <a:r>
              <a:rPr lang="en-GB" altLang="el-GR" sz="2200" dirty="0" err="1"/>
              <a:t>είν</a:t>
            </a:r>
            <a:r>
              <a:rPr lang="en-GB" altLang="el-GR" sz="2200" dirty="0"/>
              <a:t>αι τα 200 </a:t>
            </a:r>
            <a:r>
              <a:rPr lang="el-GR" altLang="el-GR" sz="2200" dirty="0"/>
              <a:t>μ.</a:t>
            </a:r>
            <a:endParaRPr lang="en-GB" altLang="el-GR" sz="2200" dirty="0"/>
          </a:p>
          <a:p>
            <a:pPr marL="540000">
              <a:spcBef>
                <a:spcPct val="50000"/>
              </a:spcBef>
              <a:buClr>
                <a:schemeClr val="tx1"/>
              </a:buClr>
            </a:pPr>
            <a:r>
              <a:rPr lang="en-GB" altLang="el-GR" sz="2200" dirty="0" err="1"/>
              <a:t>σχετικά</a:t>
            </a:r>
            <a:r>
              <a:rPr lang="en-GB" altLang="el-GR" sz="2200" dirty="0"/>
              <a:t> </a:t>
            </a:r>
            <a:r>
              <a:rPr lang="en-GB" altLang="el-GR" sz="2200" dirty="0" err="1"/>
              <a:t>ρηχά</a:t>
            </a:r>
            <a:r>
              <a:rPr lang="en-GB" altLang="el-GR" sz="2200" dirty="0"/>
              <a:t> </a:t>
            </a:r>
            <a:r>
              <a:rPr lang="en-GB" altLang="el-GR" sz="2200" dirty="0" err="1" smtClean="0"/>
              <a:t>νερά</a:t>
            </a:r>
            <a:r>
              <a:rPr lang="el-GR" altLang="el-GR" sz="2200" dirty="0" smtClean="0"/>
              <a:t>,</a:t>
            </a:r>
            <a:r>
              <a:rPr lang="en-GB" altLang="el-GR" sz="2200" dirty="0" smtClean="0"/>
              <a:t>  </a:t>
            </a:r>
            <a:endParaRPr lang="en-GB" altLang="el-GR" sz="2200" dirty="0"/>
          </a:p>
          <a:p>
            <a:pPr marL="540000">
              <a:spcBef>
                <a:spcPct val="50000"/>
              </a:spcBef>
              <a:buClr>
                <a:schemeClr val="tx1"/>
              </a:buClr>
            </a:pPr>
            <a:r>
              <a:rPr lang="en-GB" altLang="el-GR" sz="2200" dirty="0" err="1"/>
              <a:t>σημ</a:t>
            </a:r>
            <a:r>
              <a:rPr lang="en-GB" altLang="el-GR" sz="2200" dirty="0"/>
              <a:t>αντική διείσδυση </a:t>
            </a:r>
            <a:r>
              <a:rPr lang="en-GB" altLang="el-GR" sz="2200" dirty="0" smtClean="0"/>
              <a:t>φωτός</a:t>
            </a:r>
            <a:r>
              <a:rPr lang="el-GR" altLang="el-GR" sz="2200" dirty="0" smtClean="0"/>
              <a:t>,</a:t>
            </a:r>
            <a:endParaRPr lang="en-GB" altLang="el-GR" sz="2200" dirty="0"/>
          </a:p>
          <a:p>
            <a:pPr marL="540000">
              <a:spcBef>
                <a:spcPct val="50000"/>
              </a:spcBef>
              <a:buClr>
                <a:schemeClr val="tx1"/>
              </a:buClr>
            </a:pPr>
            <a:r>
              <a:rPr lang="en-GB" altLang="el-GR" sz="2200" dirty="0"/>
              <a:t>η </a:t>
            </a:r>
            <a:r>
              <a:rPr lang="en-GB" altLang="el-GR" sz="2200" dirty="0" err="1"/>
              <a:t>μεγ</a:t>
            </a:r>
            <a:r>
              <a:rPr lang="en-GB" altLang="el-GR" sz="2200" dirty="0"/>
              <a:t>αλύτερη πρωτογενής </a:t>
            </a:r>
            <a:r>
              <a:rPr lang="en-GB" altLang="el-GR" sz="2200" dirty="0" smtClean="0"/>
              <a:t>παραγωγή</a:t>
            </a:r>
            <a:r>
              <a:rPr lang="el-GR" altLang="el-GR" sz="2200" dirty="0" smtClean="0"/>
              <a:t>.</a:t>
            </a:r>
            <a:endParaRPr lang="en-GB" altLang="el-GR" sz="2200" dirty="0"/>
          </a:p>
          <a:p>
            <a:pPr>
              <a:spcBef>
                <a:spcPct val="50000"/>
              </a:spcBef>
            </a:pPr>
            <a:r>
              <a:rPr lang="en-GB" altLang="el-GR" sz="2200" b="1" dirty="0" err="1"/>
              <a:t>Σε</a:t>
            </a:r>
            <a:r>
              <a:rPr lang="en-GB" altLang="el-GR" sz="2200" b="1" dirty="0"/>
              <a:t> </a:t>
            </a:r>
            <a:r>
              <a:rPr lang="en-GB" altLang="el-GR" sz="2200" b="1" dirty="0" smtClean="0"/>
              <a:t>α</a:t>
            </a:r>
            <a:r>
              <a:rPr lang="en-GB" altLang="el-GR" sz="2200" b="1" dirty="0" err="1" smtClean="0"/>
              <a:t>υτή</a:t>
            </a:r>
            <a:r>
              <a:rPr lang="el-GR" altLang="el-GR" sz="2200" b="1" dirty="0" smtClean="0"/>
              <a:t>ν</a:t>
            </a:r>
            <a:r>
              <a:rPr lang="en-GB" altLang="el-GR" sz="2200" b="1" dirty="0" smtClean="0"/>
              <a:t> </a:t>
            </a:r>
            <a:r>
              <a:rPr lang="en-GB" altLang="el-GR" sz="2200" b="1" dirty="0" err="1" smtClean="0"/>
              <a:t>τη</a:t>
            </a:r>
            <a:r>
              <a:rPr lang="en-GB" altLang="el-GR" sz="2200" b="1" dirty="0" smtClean="0"/>
              <a:t> </a:t>
            </a:r>
            <a:r>
              <a:rPr lang="en-GB" altLang="el-GR" sz="2200" b="1" dirty="0" err="1"/>
              <a:t>ζώνη</a:t>
            </a:r>
            <a:r>
              <a:rPr lang="en-GB" altLang="el-GR" sz="2200" b="1" dirty="0"/>
              <a:t> απα</a:t>
            </a:r>
            <a:r>
              <a:rPr lang="en-GB" altLang="el-GR" sz="2200" b="1" dirty="0" err="1"/>
              <a:t>ντάτ</a:t>
            </a:r>
            <a:r>
              <a:rPr lang="en-GB" altLang="el-GR" sz="2200" b="1" dirty="0"/>
              <a:t>αι η πλειονότητα των θαλάσσιων ψαριών (78 % των ειδών). </a:t>
            </a:r>
            <a:endParaRPr lang="el-GR" altLang="el-GR" sz="2200" b="1" dirty="0"/>
          </a:p>
          <a:p>
            <a:pPr>
              <a:spcBef>
                <a:spcPct val="50000"/>
              </a:spcBef>
            </a:pPr>
            <a:r>
              <a:rPr lang="en-GB" altLang="el-GR" sz="2200" b="1" dirty="0"/>
              <a:t>Τα π</a:t>
            </a:r>
            <a:r>
              <a:rPr lang="en-GB" altLang="el-GR" sz="2200" b="1" dirty="0" err="1"/>
              <a:t>ερισσότερ</a:t>
            </a:r>
            <a:r>
              <a:rPr lang="en-GB" altLang="el-GR" sz="2200" b="1" dirty="0"/>
              <a:t>α ζουν σε ζεστά ρηχά νερά. </a:t>
            </a:r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Οικολογία Ιχθύων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4424722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Πρασινοκίτρινο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Θέμα του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EMPLATE1.pptx" id="{384095AA-3FED-4702-B384-88A1E9625162}" vid="{8E3B2130-187F-4ED6-B635-B15099330E84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1686</TotalTime>
  <Words>4729</Words>
  <Application>Microsoft Office PowerPoint</Application>
  <PresentationFormat>On-screen Show (4:3)</PresentationFormat>
  <Paragraphs>746</Paragraphs>
  <Slides>83</Slides>
  <Notes>58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4" baseType="lpstr">
      <vt:lpstr>Θέμα του Office</vt:lpstr>
      <vt:lpstr>Ιχθυολογία</vt:lpstr>
      <vt:lpstr>Κατανομή των ψαριών</vt:lpstr>
      <vt:lpstr>Οικολογική Ταξινόμηση 1/3</vt:lpstr>
      <vt:lpstr>Οικολογική Ταξινόμηση 2/3</vt:lpstr>
      <vt:lpstr>Οικολογική Ταξινόμηση 3/3</vt:lpstr>
      <vt:lpstr>Θαλάσσια Ζώνωση 1/2</vt:lpstr>
      <vt:lpstr>Θαλάσσια Ζώνωση 2/2</vt:lpstr>
      <vt:lpstr>Βιολογική ζώνωση θαλάσσιου περιβάλλοντος</vt:lpstr>
      <vt:lpstr>Νηρητική ή παράκτια ζώνη</vt:lpstr>
      <vt:lpstr>Ψάρια της Νηρητικής Ζώνης 1/5</vt:lpstr>
      <vt:lpstr>Ψάρια της Νηρητικής Ζώνης 2/5</vt:lpstr>
      <vt:lpstr>Ψάρια της Νηρητικής Ζώνης 3/5</vt:lpstr>
      <vt:lpstr>Ψάρια της Νηρητικής Ζώνης 4/5</vt:lpstr>
      <vt:lpstr>Ψάρια της Νηρητικής Ζώνης 5/5</vt:lpstr>
      <vt:lpstr>Hippocampus reidi</vt:lpstr>
      <vt:lpstr>Ωκεάνια  Ζώνη 1/3 </vt:lpstr>
      <vt:lpstr>Ωκεάνια  Ζώνη 2/3 </vt:lpstr>
      <vt:lpstr>Ωκεάνια Ζώνη 3/3</vt:lpstr>
      <vt:lpstr>Επιπελαγική  Ζώνη </vt:lpstr>
      <vt:lpstr>Επιπελαγικά Ψάρια</vt:lpstr>
      <vt:lpstr>Ψάρια της Επιπελαγικής Ζώνης 1/3</vt:lpstr>
      <vt:lpstr>Ψάρια της Επιπελαγικής Ζώνης 2/3</vt:lpstr>
      <vt:lpstr>Ψάρια της Επιπελαγικής Ζώνης 3/3</vt:lpstr>
      <vt:lpstr>Μεσοπελαγική Ζώνη </vt:lpstr>
      <vt:lpstr>Μεσοπελαγικά Ψάρια</vt:lpstr>
      <vt:lpstr>Χαρακτηριστικά  Μεσοπελαγικών ψαριών</vt:lpstr>
      <vt:lpstr>Προσαρμογές μεσοπελαγικών ψαριών</vt:lpstr>
      <vt:lpstr>Κατακόρυφες μεταναστεύσεις 1/3</vt:lpstr>
      <vt:lpstr>Κατακόρυφες μεταναστεύσεις 2/3</vt:lpstr>
      <vt:lpstr>Κατακόρυφες μεταναστεύσεις 3/3</vt:lpstr>
      <vt:lpstr>Βαθυπελαγική Ζώνη </vt:lpstr>
      <vt:lpstr>Χαρακτηριστικά  βαθυπελαγικών ψαριών</vt:lpstr>
      <vt:lpstr>Βαθύβια ψάρια</vt:lpstr>
      <vt:lpstr>Σύγκριση δύο πριονόστομων  (μεσοπελαγικού – βαθυπελαγικού)</vt:lpstr>
      <vt:lpstr>Αβυσσοπελαγική Ζώνη 1/2 </vt:lpstr>
      <vt:lpstr>Αβυσσοπελαγική Ζώνη 2/2 </vt:lpstr>
      <vt:lpstr>Αδοπελαγική Ζώνη </vt:lpstr>
      <vt:lpstr>Σύγκριση ψαριών  στις διάφορες ζώνες</vt:lpstr>
      <vt:lpstr>Βενθικό περιβάλλον 1/6 </vt:lpstr>
      <vt:lpstr>Βενθικό περιβάλλον 2/6 </vt:lpstr>
      <vt:lpstr>Βενθικό περιβάλλον 3/6 </vt:lpstr>
      <vt:lpstr>Βενθικό περιβάλλον 4/6 </vt:lpstr>
      <vt:lpstr>Βενθικό περιβάλλον 5/6 </vt:lpstr>
      <vt:lpstr>Βενθικό περιβάλλον 6/6 </vt:lpstr>
      <vt:lpstr>Βαθύβια βενθικά ψάρια</vt:lpstr>
      <vt:lpstr>Προσαρμογές ψαριών  βαθιών νερών 1/2</vt:lpstr>
      <vt:lpstr>Προσαρμογές ψαριών  βαθιών νερών 2/2</vt:lpstr>
      <vt:lpstr>Είδη των πολύ βαθιών  Βενθικών Ζωνών 1/2</vt:lpstr>
      <vt:lpstr>Είδη των πολύ βαθιών  Βενθικών Ζωνών 2/2</vt:lpstr>
      <vt:lpstr>Συμπέρασμα</vt:lpstr>
      <vt:lpstr>Γλυκά νερά 1/2 </vt:lpstr>
      <vt:lpstr>Γλυκά Νερά 2/2</vt:lpstr>
      <vt:lpstr>Ψάρια Γλυκών Νερών</vt:lpstr>
      <vt:lpstr> Ηφαιστειακό σπήλαιο</vt:lpstr>
      <vt:lpstr>Ψάρια σπηλαίων</vt:lpstr>
      <vt:lpstr>Τσιπούρα-σολομός-γατόψαρο</vt:lpstr>
      <vt:lpstr>Ιχθυοπανίδα γλυκών νερών  και παράκτιας ζώνης</vt:lpstr>
      <vt:lpstr>Ιχθυολογικές Ζώνες  ρεόντων υδάτων 1/2</vt:lpstr>
      <vt:lpstr>Ιχθυολογικές Ζώνες  ρεόντων υδάτων 2/2</vt:lpstr>
      <vt:lpstr>Ζώνη της πέστροφας (Salmo)</vt:lpstr>
      <vt:lpstr>Ζώνη του Θύμαλλου (Thymallus)</vt:lpstr>
      <vt:lpstr>Ζώνη του Μουστακάτου (Barbus)</vt:lpstr>
      <vt:lpstr>Ζώνη της Λεστιάς (Abramis)</vt:lpstr>
      <vt:lpstr>Κατάταξη των ψαριών των γλυκών νερών  G.S. Myers</vt:lpstr>
      <vt:lpstr>Παραδείγματα</vt:lpstr>
      <vt:lpstr>Τέλος Παρουσίασης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 Χρήσης Έργων Τρίτων 1/11</vt:lpstr>
      <vt:lpstr>Σημείωμα  Χρήσης Έργων Τρίτων 2/11</vt:lpstr>
      <vt:lpstr>Σημείωμα  Χρήσης Έργων Τρίτων 3/11</vt:lpstr>
      <vt:lpstr>Σημείωμα  Χρήσης Έργων Τρίτων 4/11</vt:lpstr>
      <vt:lpstr>Σημείωμα  Χρήσης Έργων Τρίτων 5/11</vt:lpstr>
      <vt:lpstr>Σημείωμα  Χρήσης Έργων Τρίτων 6/11</vt:lpstr>
      <vt:lpstr>Σημείωμα  Χρήσης Έργων Τρίτων 7/11</vt:lpstr>
      <vt:lpstr>Σημείωμα  Χρήσης Έργων Τρίτων 8/11</vt:lpstr>
      <vt:lpstr>Σημείωμα  Χρήσης Έργων Τρίτων 9/11</vt:lpstr>
      <vt:lpstr>Σημείωμα  Χρήσης Έργων Τρίτων 10/11</vt:lpstr>
      <vt:lpstr>Σημείωμα  Χρήσης Έργων Τρίτων 11/11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Vassiliki Siafaka</dc:creator>
  <cp:lastModifiedBy>Grammateia</cp:lastModifiedBy>
  <cp:revision>285</cp:revision>
  <dcterms:created xsi:type="dcterms:W3CDTF">2015-03-24T06:43:16Z</dcterms:created>
  <dcterms:modified xsi:type="dcterms:W3CDTF">2016-10-19T12:33:29Z</dcterms:modified>
</cp:coreProperties>
</file>