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07"/>
  </p:notesMasterIdLst>
  <p:sldIdLst>
    <p:sldId id="456" r:id="rId2"/>
    <p:sldId id="457" r:id="rId3"/>
    <p:sldId id="458" r:id="rId4"/>
    <p:sldId id="459" r:id="rId5"/>
    <p:sldId id="460" r:id="rId6"/>
    <p:sldId id="461" r:id="rId7"/>
    <p:sldId id="462" r:id="rId8"/>
    <p:sldId id="463" r:id="rId9"/>
    <p:sldId id="464" r:id="rId10"/>
    <p:sldId id="465" r:id="rId11"/>
    <p:sldId id="466" r:id="rId12"/>
    <p:sldId id="467" r:id="rId13"/>
    <p:sldId id="468" r:id="rId14"/>
    <p:sldId id="469" r:id="rId15"/>
    <p:sldId id="470" r:id="rId16"/>
    <p:sldId id="471" r:id="rId17"/>
    <p:sldId id="472" r:id="rId18"/>
    <p:sldId id="473" r:id="rId19"/>
    <p:sldId id="474" r:id="rId20"/>
    <p:sldId id="475" r:id="rId21"/>
    <p:sldId id="476" r:id="rId22"/>
    <p:sldId id="477" r:id="rId23"/>
    <p:sldId id="478" r:id="rId24"/>
    <p:sldId id="479" r:id="rId25"/>
    <p:sldId id="480" r:id="rId26"/>
    <p:sldId id="481" r:id="rId27"/>
    <p:sldId id="482" r:id="rId28"/>
    <p:sldId id="483" r:id="rId29"/>
    <p:sldId id="484" r:id="rId30"/>
    <p:sldId id="485" r:id="rId31"/>
    <p:sldId id="486" r:id="rId32"/>
    <p:sldId id="487" r:id="rId33"/>
    <p:sldId id="488" r:id="rId34"/>
    <p:sldId id="489" r:id="rId35"/>
    <p:sldId id="490" r:id="rId36"/>
    <p:sldId id="491" r:id="rId37"/>
    <p:sldId id="492" r:id="rId38"/>
    <p:sldId id="493" r:id="rId39"/>
    <p:sldId id="494" r:id="rId40"/>
    <p:sldId id="495" r:id="rId41"/>
    <p:sldId id="496" r:id="rId42"/>
    <p:sldId id="497" r:id="rId43"/>
    <p:sldId id="498" r:id="rId44"/>
    <p:sldId id="499" r:id="rId45"/>
    <p:sldId id="500" r:id="rId46"/>
    <p:sldId id="501" r:id="rId47"/>
    <p:sldId id="502" r:id="rId48"/>
    <p:sldId id="503" r:id="rId49"/>
    <p:sldId id="504" r:id="rId50"/>
    <p:sldId id="505" r:id="rId51"/>
    <p:sldId id="506" r:id="rId52"/>
    <p:sldId id="507" r:id="rId53"/>
    <p:sldId id="508" r:id="rId54"/>
    <p:sldId id="509" r:id="rId55"/>
    <p:sldId id="510" r:id="rId56"/>
    <p:sldId id="511" r:id="rId57"/>
    <p:sldId id="512" r:id="rId58"/>
    <p:sldId id="513" r:id="rId59"/>
    <p:sldId id="514" r:id="rId60"/>
    <p:sldId id="515" r:id="rId61"/>
    <p:sldId id="516" r:id="rId62"/>
    <p:sldId id="517" r:id="rId63"/>
    <p:sldId id="518" r:id="rId64"/>
    <p:sldId id="519" r:id="rId65"/>
    <p:sldId id="520" r:id="rId66"/>
    <p:sldId id="521" r:id="rId67"/>
    <p:sldId id="522" r:id="rId68"/>
    <p:sldId id="523" r:id="rId69"/>
    <p:sldId id="524" r:id="rId70"/>
    <p:sldId id="525" r:id="rId71"/>
    <p:sldId id="526" r:id="rId72"/>
    <p:sldId id="527" r:id="rId73"/>
    <p:sldId id="528" r:id="rId74"/>
    <p:sldId id="529" r:id="rId75"/>
    <p:sldId id="530" r:id="rId76"/>
    <p:sldId id="531" r:id="rId77"/>
    <p:sldId id="532" r:id="rId78"/>
    <p:sldId id="533" r:id="rId79"/>
    <p:sldId id="534" r:id="rId80"/>
    <p:sldId id="535" r:id="rId81"/>
    <p:sldId id="536" r:id="rId82"/>
    <p:sldId id="537" r:id="rId83"/>
    <p:sldId id="538" r:id="rId84"/>
    <p:sldId id="539" r:id="rId85"/>
    <p:sldId id="541" r:id="rId86"/>
    <p:sldId id="540" r:id="rId87"/>
    <p:sldId id="542" r:id="rId88"/>
    <p:sldId id="410" r:id="rId89"/>
    <p:sldId id="411" r:id="rId90"/>
    <p:sldId id="412" r:id="rId91"/>
    <p:sldId id="543" r:id="rId92"/>
    <p:sldId id="544" r:id="rId93"/>
    <p:sldId id="414" r:id="rId94"/>
    <p:sldId id="415" r:id="rId95"/>
    <p:sldId id="416" r:id="rId96"/>
    <p:sldId id="545" r:id="rId97"/>
    <p:sldId id="546" r:id="rId98"/>
    <p:sldId id="547" r:id="rId99"/>
    <p:sldId id="548" r:id="rId100"/>
    <p:sldId id="549" r:id="rId101"/>
    <p:sldId id="550" r:id="rId102"/>
    <p:sldId id="551" r:id="rId103"/>
    <p:sldId id="552" r:id="rId104"/>
    <p:sldId id="553" r:id="rId105"/>
    <p:sldId id="554" r:id="rId10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1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279" autoAdjust="0"/>
    <p:restoredTop sz="67684" autoAdjust="0"/>
  </p:normalViewPr>
  <p:slideViewPr>
    <p:cSldViewPr snapToGrid="0">
      <p:cViewPr varScale="1">
        <p:scale>
          <a:sx n="50" d="100"/>
          <a:sy n="50" d="100"/>
        </p:scale>
        <p:origin x="438" y="54"/>
      </p:cViewPr>
      <p:guideLst/>
    </p:cSldViewPr>
  </p:slideViewPr>
  <p:outlineViewPr>
    <p:cViewPr>
      <p:scale>
        <a:sx n="33" d="100"/>
        <a:sy n="33" d="100"/>
      </p:scale>
      <p:origin x="0" y="-2806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5A15CB-E518-42D0-B086-3B1AF5864A87}" type="datetimeFigureOut">
              <a:rPr lang="en-US" smtClean="0"/>
              <a:t>11/15/2015</a:t>
            </a:fld>
            <a:endParaRPr lang="en-US"/>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DB2FB-1A1E-483C-8906-5BB705B5523B}" type="slidenum">
              <a:rPr lang="en-US" smtClean="0"/>
              <a:t>‹#›</a:t>
            </a:fld>
            <a:endParaRPr lang="en-US"/>
          </a:p>
        </p:txBody>
      </p:sp>
    </p:spTree>
    <p:extLst>
      <p:ext uri="{BB962C8B-B14F-4D97-AF65-F5344CB8AC3E}">
        <p14:creationId xmlns:p14="http://schemas.microsoft.com/office/powerpoint/2010/main" val="43365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a:t>
            </a:fld>
            <a:endParaRPr lang="en-US"/>
          </a:p>
        </p:txBody>
      </p:sp>
    </p:spTree>
    <p:extLst>
      <p:ext uri="{BB962C8B-B14F-4D97-AF65-F5344CB8AC3E}">
        <p14:creationId xmlns:p14="http://schemas.microsoft.com/office/powerpoint/2010/main" val="1882836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8CDB2FB-1A1E-483C-8906-5BB705B5523B}" type="slidenum">
              <a:rPr lang="en-US" smtClean="0"/>
              <a:t>16</a:t>
            </a:fld>
            <a:endParaRPr lang="en-US"/>
          </a:p>
        </p:txBody>
      </p:sp>
    </p:spTree>
    <p:extLst>
      <p:ext uri="{BB962C8B-B14F-4D97-AF65-F5344CB8AC3E}">
        <p14:creationId xmlns:p14="http://schemas.microsoft.com/office/powerpoint/2010/main" val="952120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17</a:t>
            </a:fld>
            <a:endParaRPr lang="en-US"/>
          </a:p>
        </p:txBody>
      </p:sp>
    </p:spTree>
    <p:extLst>
      <p:ext uri="{BB962C8B-B14F-4D97-AF65-F5344CB8AC3E}">
        <p14:creationId xmlns:p14="http://schemas.microsoft.com/office/powerpoint/2010/main" val="3583946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19</a:t>
            </a:fld>
            <a:endParaRPr lang="en-US"/>
          </a:p>
        </p:txBody>
      </p:sp>
    </p:spTree>
    <p:extLst>
      <p:ext uri="{BB962C8B-B14F-4D97-AF65-F5344CB8AC3E}">
        <p14:creationId xmlns:p14="http://schemas.microsoft.com/office/powerpoint/2010/main" val="3484090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21</a:t>
            </a:fld>
            <a:endParaRPr lang="en-US"/>
          </a:p>
        </p:txBody>
      </p:sp>
    </p:spTree>
    <p:extLst>
      <p:ext uri="{BB962C8B-B14F-4D97-AF65-F5344CB8AC3E}">
        <p14:creationId xmlns:p14="http://schemas.microsoft.com/office/powerpoint/2010/main" val="853928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a:t>
            </a:r>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22</a:t>
            </a:fld>
            <a:endParaRPr lang="en-US"/>
          </a:p>
        </p:txBody>
      </p:sp>
    </p:spTree>
    <p:extLst>
      <p:ext uri="{BB962C8B-B14F-4D97-AF65-F5344CB8AC3E}">
        <p14:creationId xmlns:p14="http://schemas.microsoft.com/office/powerpoint/2010/main" val="382404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23</a:t>
            </a:fld>
            <a:endParaRPr lang="en-US"/>
          </a:p>
        </p:txBody>
      </p:sp>
    </p:spTree>
    <p:extLst>
      <p:ext uri="{BB962C8B-B14F-4D97-AF65-F5344CB8AC3E}">
        <p14:creationId xmlns:p14="http://schemas.microsoft.com/office/powerpoint/2010/main" val="4015993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F8CDB2FB-1A1E-483C-8906-5BB705B5523B}" type="slidenum">
              <a:rPr lang="en-US" smtClean="0"/>
              <a:t>26</a:t>
            </a:fld>
            <a:endParaRPr lang="en-US"/>
          </a:p>
        </p:txBody>
      </p:sp>
    </p:spTree>
    <p:extLst>
      <p:ext uri="{BB962C8B-B14F-4D97-AF65-F5344CB8AC3E}">
        <p14:creationId xmlns:p14="http://schemas.microsoft.com/office/powerpoint/2010/main" val="1830969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28</a:t>
            </a:fld>
            <a:endParaRPr lang="en-US"/>
          </a:p>
        </p:txBody>
      </p:sp>
    </p:spTree>
    <p:extLst>
      <p:ext uri="{BB962C8B-B14F-4D97-AF65-F5344CB8AC3E}">
        <p14:creationId xmlns:p14="http://schemas.microsoft.com/office/powerpoint/2010/main" val="3413698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29</a:t>
            </a:fld>
            <a:endParaRPr lang="en-US"/>
          </a:p>
        </p:txBody>
      </p:sp>
    </p:spTree>
    <p:extLst>
      <p:ext uri="{BB962C8B-B14F-4D97-AF65-F5344CB8AC3E}">
        <p14:creationId xmlns:p14="http://schemas.microsoft.com/office/powerpoint/2010/main" val="2087028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30</a:t>
            </a:fld>
            <a:endParaRPr lang="en-US"/>
          </a:p>
        </p:txBody>
      </p:sp>
    </p:spTree>
    <p:extLst>
      <p:ext uri="{BB962C8B-B14F-4D97-AF65-F5344CB8AC3E}">
        <p14:creationId xmlns:p14="http://schemas.microsoft.com/office/powerpoint/2010/main" val="2494262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2</a:t>
            </a:fld>
            <a:endParaRPr lang="en-US"/>
          </a:p>
        </p:txBody>
      </p:sp>
    </p:spTree>
    <p:extLst>
      <p:ext uri="{BB962C8B-B14F-4D97-AF65-F5344CB8AC3E}">
        <p14:creationId xmlns:p14="http://schemas.microsoft.com/office/powerpoint/2010/main" val="2377379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31</a:t>
            </a:fld>
            <a:endParaRPr lang="en-US"/>
          </a:p>
        </p:txBody>
      </p:sp>
    </p:spTree>
    <p:extLst>
      <p:ext uri="{BB962C8B-B14F-4D97-AF65-F5344CB8AC3E}">
        <p14:creationId xmlns:p14="http://schemas.microsoft.com/office/powerpoint/2010/main" val="2742394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32</a:t>
            </a:fld>
            <a:endParaRPr lang="en-US"/>
          </a:p>
        </p:txBody>
      </p:sp>
    </p:spTree>
    <p:extLst>
      <p:ext uri="{BB962C8B-B14F-4D97-AF65-F5344CB8AC3E}">
        <p14:creationId xmlns:p14="http://schemas.microsoft.com/office/powerpoint/2010/main" val="698675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33</a:t>
            </a:fld>
            <a:endParaRPr lang="en-US"/>
          </a:p>
        </p:txBody>
      </p:sp>
    </p:spTree>
    <p:extLst>
      <p:ext uri="{BB962C8B-B14F-4D97-AF65-F5344CB8AC3E}">
        <p14:creationId xmlns:p14="http://schemas.microsoft.com/office/powerpoint/2010/main" val="1831356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36</a:t>
            </a:fld>
            <a:endParaRPr lang="en-US"/>
          </a:p>
        </p:txBody>
      </p:sp>
    </p:spTree>
    <p:extLst>
      <p:ext uri="{BB962C8B-B14F-4D97-AF65-F5344CB8AC3E}">
        <p14:creationId xmlns:p14="http://schemas.microsoft.com/office/powerpoint/2010/main" val="3941328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38</a:t>
            </a:fld>
            <a:endParaRPr lang="en-US"/>
          </a:p>
        </p:txBody>
      </p:sp>
    </p:spTree>
    <p:extLst>
      <p:ext uri="{BB962C8B-B14F-4D97-AF65-F5344CB8AC3E}">
        <p14:creationId xmlns:p14="http://schemas.microsoft.com/office/powerpoint/2010/main" val="2522080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400">
                <a:solidFill>
                  <a:schemeClr val="tx1"/>
                </a:solidFill>
                <a:latin typeface="Arial" panose="020B0604020202020204" pitchFamily="34" charset="0"/>
                <a:ea typeface="ＭＳ Ｐゴシック" panose="020B0600070205080204" pitchFamily="34" charset="-128"/>
              </a:defRPr>
            </a:lvl1pPr>
            <a:lvl2pPr marL="37931725" indent="-37474525" algn="ctr">
              <a:defRPr sz="2400">
                <a:solidFill>
                  <a:schemeClr val="tx1"/>
                </a:solidFill>
                <a:latin typeface="Arial" panose="020B0604020202020204" pitchFamily="34" charset="0"/>
                <a:ea typeface="ＭＳ Ｐゴシック" panose="020B0600070205080204" pitchFamily="34" charset="-128"/>
              </a:defRPr>
            </a:lvl2pPr>
            <a:lvl3pPr marL="1143000" indent="-228600" algn="ctr">
              <a:defRPr sz="2400">
                <a:solidFill>
                  <a:schemeClr val="tx1"/>
                </a:solidFill>
                <a:latin typeface="Arial" panose="020B0604020202020204" pitchFamily="34" charset="0"/>
                <a:ea typeface="ＭＳ Ｐゴシック" panose="020B0600070205080204" pitchFamily="34" charset="-128"/>
              </a:defRPr>
            </a:lvl3pPr>
            <a:lvl4pPr marL="1600200" indent="-228600" algn="ctr">
              <a:defRPr sz="2400">
                <a:solidFill>
                  <a:schemeClr val="tx1"/>
                </a:solidFill>
                <a:latin typeface="Arial" panose="020B0604020202020204" pitchFamily="34" charset="0"/>
                <a:ea typeface="ＭＳ Ｐゴシック" panose="020B0600070205080204" pitchFamily="34" charset="-128"/>
              </a:defRPr>
            </a:lvl4pPr>
            <a:lvl5pPr marL="2057400" indent="-228600" algn="ctr">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666A1A23-A1AB-4DB3-8CB1-B9C080B59602}" type="slidenum">
              <a:rPr lang="en-GB" altLang="en-US" sz="1200"/>
              <a:pPr algn="r"/>
              <a:t>39</a:t>
            </a:fld>
            <a:endParaRPr lang="en-GB" altLang="en-US" sz="1200"/>
          </a:p>
        </p:txBody>
      </p:sp>
      <p:sp>
        <p:nvSpPr>
          <p:cNvPr id="43011" name="Rectangle 2"/>
          <p:cNvSpPr>
            <a:spLocks noGrp="1" noRot="1" noChangeAspect="1" noChangeArrowheads="1" noTextEdit="1"/>
          </p:cNvSpPr>
          <p:nvPr>
            <p:ph type="sldImg"/>
          </p:nvPr>
        </p:nvSpPr>
        <p:spPr>
          <a:solidFill>
            <a:srgbClr val="FFFFFF"/>
          </a:solidFill>
          <a:ln/>
        </p:spPr>
      </p:sp>
      <p:sp>
        <p:nvSpPr>
          <p:cNvPr id="430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08406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45</a:t>
            </a:fld>
            <a:endParaRPr lang="en-US"/>
          </a:p>
        </p:txBody>
      </p:sp>
    </p:spTree>
    <p:extLst>
      <p:ext uri="{BB962C8B-B14F-4D97-AF65-F5344CB8AC3E}">
        <p14:creationId xmlns:p14="http://schemas.microsoft.com/office/powerpoint/2010/main" val="1109794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47</a:t>
            </a:fld>
            <a:endParaRPr lang="en-US"/>
          </a:p>
        </p:txBody>
      </p:sp>
    </p:spTree>
    <p:extLst>
      <p:ext uri="{BB962C8B-B14F-4D97-AF65-F5344CB8AC3E}">
        <p14:creationId xmlns:p14="http://schemas.microsoft.com/office/powerpoint/2010/main" val="1226052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49</a:t>
            </a:fld>
            <a:endParaRPr lang="en-US"/>
          </a:p>
        </p:txBody>
      </p:sp>
    </p:spTree>
    <p:extLst>
      <p:ext uri="{BB962C8B-B14F-4D97-AF65-F5344CB8AC3E}">
        <p14:creationId xmlns:p14="http://schemas.microsoft.com/office/powerpoint/2010/main" val="1331623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51</a:t>
            </a:fld>
            <a:endParaRPr lang="en-US"/>
          </a:p>
        </p:txBody>
      </p:sp>
    </p:spTree>
    <p:extLst>
      <p:ext uri="{BB962C8B-B14F-4D97-AF65-F5344CB8AC3E}">
        <p14:creationId xmlns:p14="http://schemas.microsoft.com/office/powerpoint/2010/main" val="4123136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3</a:t>
            </a:fld>
            <a:endParaRPr lang="en-US"/>
          </a:p>
        </p:txBody>
      </p:sp>
    </p:spTree>
    <p:extLst>
      <p:ext uri="{BB962C8B-B14F-4D97-AF65-F5344CB8AC3E}">
        <p14:creationId xmlns:p14="http://schemas.microsoft.com/office/powerpoint/2010/main" val="511223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52</a:t>
            </a:fld>
            <a:endParaRPr lang="en-US"/>
          </a:p>
        </p:txBody>
      </p:sp>
    </p:spTree>
    <p:extLst>
      <p:ext uri="{BB962C8B-B14F-4D97-AF65-F5344CB8AC3E}">
        <p14:creationId xmlns:p14="http://schemas.microsoft.com/office/powerpoint/2010/main" val="1504885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53</a:t>
            </a:fld>
            <a:endParaRPr lang="en-US"/>
          </a:p>
        </p:txBody>
      </p:sp>
    </p:spTree>
    <p:extLst>
      <p:ext uri="{BB962C8B-B14F-4D97-AF65-F5344CB8AC3E}">
        <p14:creationId xmlns:p14="http://schemas.microsoft.com/office/powerpoint/2010/main" val="1084177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54</a:t>
            </a:fld>
            <a:endParaRPr lang="en-US"/>
          </a:p>
        </p:txBody>
      </p:sp>
    </p:spTree>
    <p:extLst>
      <p:ext uri="{BB962C8B-B14F-4D97-AF65-F5344CB8AC3E}">
        <p14:creationId xmlns:p14="http://schemas.microsoft.com/office/powerpoint/2010/main" val="2359671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F8CDB2FB-1A1E-483C-8906-5BB705B5523B}" type="slidenum">
              <a:rPr lang="en-US" smtClean="0"/>
              <a:t>55</a:t>
            </a:fld>
            <a:endParaRPr lang="en-US"/>
          </a:p>
        </p:txBody>
      </p:sp>
    </p:spTree>
    <p:extLst>
      <p:ext uri="{BB962C8B-B14F-4D97-AF65-F5344CB8AC3E}">
        <p14:creationId xmlns:p14="http://schemas.microsoft.com/office/powerpoint/2010/main" val="1590853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56</a:t>
            </a:fld>
            <a:endParaRPr lang="en-US"/>
          </a:p>
        </p:txBody>
      </p:sp>
    </p:spTree>
    <p:extLst>
      <p:ext uri="{BB962C8B-B14F-4D97-AF65-F5344CB8AC3E}">
        <p14:creationId xmlns:p14="http://schemas.microsoft.com/office/powerpoint/2010/main" val="2053376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57</a:t>
            </a:fld>
            <a:endParaRPr lang="en-US"/>
          </a:p>
        </p:txBody>
      </p:sp>
    </p:spTree>
    <p:extLst>
      <p:ext uri="{BB962C8B-B14F-4D97-AF65-F5344CB8AC3E}">
        <p14:creationId xmlns:p14="http://schemas.microsoft.com/office/powerpoint/2010/main" val="1656208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59</a:t>
            </a:fld>
            <a:endParaRPr lang="en-US"/>
          </a:p>
        </p:txBody>
      </p:sp>
    </p:spTree>
    <p:extLst>
      <p:ext uri="{BB962C8B-B14F-4D97-AF65-F5344CB8AC3E}">
        <p14:creationId xmlns:p14="http://schemas.microsoft.com/office/powerpoint/2010/main" val="26037691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60</a:t>
            </a:fld>
            <a:endParaRPr lang="en-US"/>
          </a:p>
        </p:txBody>
      </p:sp>
    </p:spTree>
    <p:extLst>
      <p:ext uri="{BB962C8B-B14F-4D97-AF65-F5344CB8AC3E}">
        <p14:creationId xmlns:p14="http://schemas.microsoft.com/office/powerpoint/2010/main" val="37296571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63</a:t>
            </a:fld>
            <a:endParaRPr lang="en-US"/>
          </a:p>
        </p:txBody>
      </p:sp>
    </p:spTree>
    <p:extLst>
      <p:ext uri="{BB962C8B-B14F-4D97-AF65-F5344CB8AC3E}">
        <p14:creationId xmlns:p14="http://schemas.microsoft.com/office/powerpoint/2010/main" val="13487487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64</a:t>
            </a:fld>
            <a:endParaRPr lang="en-US"/>
          </a:p>
        </p:txBody>
      </p:sp>
    </p:spTree>
    <p:extLst>
      <p:ext uri="{BB962C8B-B14F-4D97-AF65-F5344CB8AC3E}">
        <p14:creationId xmlns:p14="http://schemas.microsoft.com/office/powerpoint/2010/main" val="2259114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4</a:t>
            </a:fld>
            <a:endParaRPr lang="en-US"/>
          </a:p>
        </p:txBody>
      </p:sp>
    </p:spTree>
    <p:extLst>
      <p:ext uri="{BB962C8B-B14F-4D97-AF65-F5344CB8AC3E}">
        <p14:creationId xmlns:p14="http://schemas.microsoft.com/office/powerpoint/2010/main" val="1129951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65</a:t>
            </a:fld>
            <a:endParaRPr lang="en-US"/>
          </a:p>
        </p:txBody>
      </p:sp>
    </p:spTree>
    <p:extLst>
      <p:ext uri="{BB962C8B-B14F-4D97-AF65-F5344CB8AC3E}">
        <p14:creationId xmlns:p14="http://schemas.microsoft.com/office/powerpoint/2010/main" val="893904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66</a:t>
            </a:fld>
            <a:endParaRPr lang="en-US"/>
          </a:p>
        </p:txBody>
      </p:sp>
    </p:spTree>
    <p:extLst>
      <p:ext uri="{BB962C8B-B14F-4D97-AF65-F5344CB8AC3E}">
        <p14:creationId xmlns:p14="http://schemas.microsoft.com/office/powerpoint/2010/main" val="3181544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69</a:t>
            </a:fld>
            <a:endParaRPr lang="en-US"/>
          </a:p>
        </p:txBody>
      </p:sp>
    </p:spTree>
    <p:extLst>
      <p:ext uri="{BB962C8B-B14F-4D97-AF65-F5344CB8AC3E}">
        <p14:creationId xmlns:p14="http://schemas.microsoft.com/office/powerpoint/2010/main" val="28883308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70</a:t>
            </a:fld>
            <a:endParaRPr lang="en-US"/>
          </a:p>
        </p:txBody>
      </p:sp>
    </p:spTree>
    <p:extLst>
      <p:ext uri="{BB962C8B-B14F-4D97-AF65-F5344CB8AC3E}">
        <p14:creationId xmlns:p14="http://schemas.microsoft.com/office/powerpoint/2010/main" val="38326586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2400">
                <a:solidFill>
                  <a:schemeClr val="tx1"/>
                </a:solidFill>
                <a:latin typeface="Arial" panose="020B0604020202020204" pitchFamily="34" charset="0"/>
                <a:ea typeface="ＭＳ Ｐゴシック" panose="020B0600070205080204" pitchFamily="34" charset="-128"/>
              </a:defRPr>
            </a:lvl1pPr>
            <a:lvl2pPr marL="37931725" indent="-37474525" algn="ctr">
              <a:defRPr sz="2400">
                <a:solidFill>
                  <a:schemeClr val="tx1"/>
                </a:solidFill>
                <a:latin typeface="Arial" panose="020B0604020202020204" pitchFamily="34" charset="0"/>
                <a:ea typeface="ＭＳ Ｐゴシック" panose="020B0600070205080204" pitchFamily="34" charset="-128"/>
              </a:defRPr>
            </a:lvl2pPr>
            <a:lvl3pPr marL="1143000" indent="-228600" algn="ctr">
              <a:defRPr sz="2400">
                <a:solidFill>
                  <a:schemeClr val="tx1"/>
                </a:solidFill>
                <a:latin typeface="Arial" panose="020B0604020202020204" pitchFamily="34" charset="0"/>
                <a:ea typeface="ＭＳ Ｐゴシック" panose="020B0600070205080204" pitchFamily="34" charset="-128"/>
              </a:defRPr>
            </a:lvl3pPr>
            <a:lvl4pPr marL="1600200" indent="-228600" algn="ctr">
              <a:defRPr sz="2400">
                <a:solidFill>
                  <a:schemeClr val="tx1"/>
                </a:solidFill>
                <a:latin typeface="Arial" panose="020B0604020202020204" pitchFamily="34" charset="0"/>
                <a:ea typeface="ＭＳ Ｐゴシック" panose="020B0600070205080204" pitchFamily="34" charset="-128"/>
              </a:defRPr>
            </a:lvl4pPr>
            <a:lvl5pPr marL="2057400" indent="-228600" algn="ctr">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76401ABB-8A83-47E0-853A-BD06C3EA998D}" type="slidenum">
              <a:rPr lang="en-US" altLang="en-US" sz="1200"/>
              <a:pPr algn="r"/>
              <a:t>71</a:t>
            </a:fld>
            <a:endParaRPr lang="en-US" altLang="en-US" sz="1200"/>
          </a:p>
        </p:txBody>
      </p:sp>
    </p:spTree>
    <p:extLst>
      <p:ext uri="{BB962C8B-B14F-4D97-AF65-F5344CB8AC3E}">
        <p14:creationId xmlns:p14="http://schemas.microsoft.com/office/powerpoint/2010/main" val="34811765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72</a:t>
            </a:fld>
            <a:endParaRPr lang="en-US"/>
          </a:p>
        </p:txBody>
      </p:sp>
    </p:spTree>
    <p:extLst>
      <p:ext uri="{BB962C8B-B14F-4D97-AF65-F5344CB8AC3E}">
        <p14:creationId xmlns:p14="http://schemas.microsoft.com/office/powerpoint/2010/main" val="32433543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73</a:t>
            </a:fld>
            <a:endParaRPr lang="en-US"/>
          </a:p>
        </p:txBody>
      </p:sp>
    </p:spTree>
    <p:extLst>
      <p:ext uri="{BB962C8B-B14F-4D97-AF65-F5344CB8AC3E}">
        <p14:creationId xmlns:p14="http://schemas.microsoft.com/office/powerpoint/2010/main" val="7739341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75</a:t>
            </a:fld>
            <a:endParaRPr lang="en-US"/>
          </a:p>
        </p:txBody>
      </p:sp>
    </p:spTree>
    <p:extLst>
      <p:ext uri="{BB962C8B-B14F-4D97-AF65-F5344CB8AC3E}">
        <p14:creationId xmlns:p14="http://schemas.microsoft.com/office/powerpoint/2010/main" val="24776055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76</a:t>
            </a:fld>
            <a:endParaRPr lang="en-US"/>
          </a:p>
        </p:txBody>
      </p:sp>
    </p:spTree>
    <p:extLst>
      <p:ext uri="{BB962C8B-B14F-4D97-AF65-F5344CB8AC3E}">
        <p14:creationId xmlns:p14="http://schemas.microsoft.com/office/powerpoint/2010/main" val="32784498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77</a:t>
            </a:fld>
            <a:endParaRPr lang="en-US"/>
          </a:p>
        </p:txBody>
      </p:sp>
    </p:spTree>
    <p:extLst>
      <p:ext uri="{BB962C8B-B14F-4D97-AF65-F5344CB8AC3E}">
        <p14:creationId xmlns:p14="http://schemas.microsoft.com/office/powerpoint/2010/main" val="319148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5</a:t>
            </a:fld>
            <a:endParaRPr lang="en-US"/>
          </a:p>
        </p:txBody>
      </p:sp>
    </p:spTree>
    <p:extLst>
      <p:ext uri="{BB962C8B-B14F-4D97-AF65-F5344CB8AC3E}">
        <p14:creationId xmlns:p14="http://schemas.microsoft.com/office/powerpoint/2010/main" val="2931625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8CDB2FB-1A1E-483C-8906-5BB705B5523B}" type="slidenum">
              <a:rPr lang="en-US" smtClean="0"/>
              <a:t>78</a:t>
            </a:fld>
            <a:endParaRPr lang="en-US"/>
          </a:p>
        </p:txBody>
      </p:sp>
    </p:spTree>
    <p:extLst>
      <p:ext uri="{BB962C8B-B14F-4D97-AF65-F5344CB8AC3E}">
        <p14:creationId xmlns:p14="http://schemas.microsoft.com/office/powerpoint/2010/main" val="41756347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80</a:t>
            </a:fld>
            <a:endParaRPr lang="en-US"/>
          </a:p>
        </p:txBody>
      </p:sp>
    </p:spTree>
    <p:extLst>
      <p:ext uri="{BB962C8B-B14F-4D97-AF65-F5344CB8AC3E}">
        <p14:creationId xmlns:p14="http://schemas.microsoft.com/office/powerpoint/2010/main" val="37103498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81</a:t>
            </a:fld>
            <a:endParaRPr lang="en-US"/>
          </a:p>
        </p:txBody>
      </p:sp>
    </p:spTree>
    <p:extLst>
      <p:ext uri="{BB962C8B-B14F-4D97-AF65-F5344CB8AC3E}">
        <p14:creationId xmlns:p14="http://schemas.microsoft.com/office/powerpoint/2010/main" val="34759101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82</a:t>
            </a:fld>
            <a:endParaRPr lang="en-US"/>
          </a:p>
        </p:txBody>
      </p:sp>
    </p:spTree>
    <p:extLst>
      <p:ext uri="{BB962C8B-B14F-4D97-AF65-F5344CB8AC3E}">
        <p14:creationId xmlns:p14="http://schemas.microsoft.com/office/powerpoint/2010/main" val="34345431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83</a:t>
            </a:fld>
            <a:endParaRPr lang="en-US"/>
          </a:p>
        </p:txBody>
      </p:sp>
    </p:spTree>
    <p:extLst>
      <p:ext uri="{BB962C8B-B14F-4D97-AF65-F5344CB8AC3E}">
        <p14:creationId xmlns:p14="http://schemas.microsoft.com/office/powerpoint/2010/main" val="23730412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84</a:t>
            </a:fld>
            <a:endParaRPr lang="en-US"/>
          </a:p>
        </p:txBody>
      </p:sp>
    </p:spTree>
    <p:extLst>
      <p:ext uri="{BB962C8B-B14F-4D97-AF65-F5344CB8AC3E}">
        <p14:creationId xmlns:p14="http://schemas.microsoft.com/office/powerpoint/2010/main" val="37786506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85</a:t>
            </a:fld>
            <a:endParaRPr lang="en-US"/>
          </a:p>
        </p:txBody>
      </p:sp>
    </p:spTree>
    <p:extLst>
      <p:ext uri="{BB962C8B-B14F-4D97-AF65-F5344CB8AC3E}">
        <p14:creationId xmlns:p14="http://schemas.microsoft.com/office/powerpoint/2010/main" val="32403406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86</a:t>
            </a:fld>
            <a:endParaRPr lang="en-US"/>
          </a:p>
        </p:txBody>
      </p:sp>
    </p:spTree>
    <p:extLst>
      <p:ext uri="{BB962C8B-B14F-4D97-AF65-F5344CB8AC3E}">
        <p14:creationId xmlns:p14="http://schemas.microsoft.com/office/powerpoint/2010/main" val="7820589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F8CDB2FB-1A1E-483C-8906-5BB705B5523B}" type="slidenum">
              <a:rPr lang="en-US" smtClean="0"/>
              <a:t>87</a:t>
            </a:fld>
            <a:endParaRPr lang="en-US"/>
          </a:p>
        </p:txBody>
      </p:sp>
    </p:spTree>
    <p:extLst>
      <p:ext uri="{BB962C8B-B14F-4D97-AF65-F5344CB8AC3E}">
        <p14:creationId xmlns:p14="http://schemas.microsoft.com/office/powerpoint/2010/main" val="7853672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CDB2FB-1A1E-483C-8906-5BB705B5523B}" type="slidenum">
              <a:rPr lang="en-US" smtClean="0"/>
              <a:t>88</a:t>
            </a:fld>
            <a:endParaRPr lang="en-US"/>
          </a:p>
        </p:txBody>
      </p:sp>
    </p:spTree>
    <p:extLst>
      <p:ext uri="{BB962C8B-B14F-4D97-AF65-F5344CB8AC3E}">
        <p14:creationId xmlns:p14="http://schemas.microsoft.com/office/powerpoint/2010/main" val="1216297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9</a:t>
            </a:fld>
            <a:endParaRPr lang="en-US"/>
          </a:p>
        </p:txBody>
      </p:sp>
    </p:spTree>
    <p:extLst>
      <p:ext uri="{BB962C8B-B14F-4D97-AF65-F5344CB8AC3E}">
        <p14:creationId xmlns:p14="http://schemas.microsoft.com/office/powerpoint/2010/main" val="8136925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89</a:t>
            </a:fld>
            <a:endParaRPr lang="el-GR"/>
          </a:p>
        </p:txBody>
      </p:sp>
    </p:spTree>
    <p:extLst>
      <p:ext uri="{BB962C8B-B14F-4D97-AF65-F5344CB8AC3E}">
        <p14:creationId xmlns:p14="http://schemas.microsoft.com/office/powerpoint/2010/main" val="10393025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90</a:t>
            </a:fld>
            <a:endParaRPr lang="el-GR"/>
          </a:p>
        </p:txBody>
      </p:sp>
    </p:spTree>
    <p:extLst>
      <p:ext uri="{BB962C8B-B14F-4D97-AF65-F5344CB8AC3E}">
        <p14:creationId xmlns:p14="http://schemas.microsoft.com/office/powerpoint/2010/main" val="37022421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pPr/>
              <a:t>92</a:t>
            </a:fld>
            <a:endParaRPr lang="en-US"/>
          </a:p>
        </p:txBody>
      </p:sp>
    </p:spTree>
    <p:extLst>
      <p:ext uri="{BB962C8B-B14F-4D97-AF65-F5344CB8AC3E}">
        <p14:creationId xmlns:p14="http://schemas.microsoft.com/office/powerpoint/2010/main" val="18694518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93</a:t>
            </a:fld>
            <a:endParaRPr lang="el-GR"/>
          </a:p>
        </p:txBody>
      </p:sp>
    </p:spTree>
    <p:extLst>
      <p:ext uri="{BB962C8B-B14F-4D97-AF65-F5344CB8AC3E}">
        <p14:creationId xmlns:p14="http://schemas.microsoft.com/office/powerpoint/2010/main" val="33155764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94</a:t>
            </a:fld>
            <a:endParaRPr lang="el-GR"/>
          </a:p>
        </p:txBody>
      </p:sp>
    </p:spTree>
    <p:extLst>
      <p:ext uri="{BB962C8B-B14F-4D97-AF65-F5344CB8AC3E}">
        <p14:creationId xmlns:p14="http://schemas.microsoft.com/office/powerpoint/2010/main" val="18730069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95</a:t>
            </a:fld>
            <a:endParaRPr lang="el-GR"/>
          </a:p>
        </p:txBody>
      </p:sp>
    </p:spTree>
    <p:extLst>
      <p:ext uri="{BB962C8B-B14F-4D97-AF65-F5344CB8AC3E}">
        <p14:creationId xmlns:p14="http://schemas.microsoft.com/office/powerpoint/2010/main" val="18132558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96</a:t>
            </a:fld>
            <a:endParaRPr lang="el-GR"/>
          </a:p>
        </p:txBody>
      </p:sp>
    </p:spTree>
    <p:extLst>
      <p:ext uri="{BB962C8B-B14F-4D97-AF65-F5344CB8AC3E}">
        <p14:creationId xmlns:p14="http://schemas.microsoft.com/office/powerpoint/2010/main" val="295764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97</a:t>
            </a:fld>
            <a:endParaRPr lang="el-GR"/>
          </a:p>
        </p:txBody>
      </p:sp>
    </p:spTree>
    <p:extLst>
      <p:ext uri="{BB962C8B-B14F-4D97-AF65-F5344CB8AC3E}">
        <p14:creationId xmlns:p14="http://schemas.microsoft.com/office/powerpoint/2010/main" val="26910601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98</a:t>
            </a:fld>
            <a:endParaRPr lang="el-GR"/>
          </a:p>
        </p:txBody>
      </p:sp>
    </p:spTree>
    <p:extLst>
      <p:ext uri="{BB962C8B-B14F-4D97-AF65-F5344CB8AC3E}">
        <p14:creationId xmlns:p14="http://schemas.microsoft.com/office/powerpoint/2010/main" val="6764761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99</a:t>
            </a:fld>
            <a:endParaRPr lang="el-GR"/>
          </a:p>
        </p:txBody>
      </p:sp>
    </p:spTree>
    <p:extLst>
      <p:ext uri="{BB962C8B-B14F-4D97-AF65-F5344CB8AC3E}">
        <p14:creationId xmlns:p14="http://schemas.microsoft.com/office/powerpoint/2010/main" val="1856124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10</a:t>
            </a:fld>
            <a:endParaRPr lang="en-US"/>
          </a:p>
        </p:txBody>
      </p:sp>
    </p:spTree>
    <p:extLst>
      <p:ext uri="{BB962C8B-B14F-4D97-AF65-F5344CB8AC3E}">
        <p14:creationId xmlns:p14="http://schemas.microsoft.com/office/powerpoint/2010/main" val="4944615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100</a:t>
            </a:fld>
            <a:endParaRPr lang="el-GR"/>
          </a:p>
        </p:txBody>
      </p:sp>
    </p:spTree>
    <p:extLst>
      <p:ext uri="{BB962C8B-B14F-4D97-AF65-F5344CB8AC3E}">
        <p14:creationId xmlns:p14="http://schemas.microsoft.com/office/powerpoint/2010/main" val="39574371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101</a:t>
            </a:fld>
            <a:endParaRPr lang="el-GR"/>
          </a:p>
        </p:txBody>
      </p:sp>
    </p:spTree>
    <p:extLst>
      <p:ext uri="{BB962C8B-B14F-4D97-AF65-F5344CB8AC3E}">
        <p14:creationId xmlns:p14="http://schemas.microsoft.com/office/powerpoint/2010/main" val="16758892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102</a:t>
            </a:fld>
            <a:endParaRPr lang="el-GR"/>
          </a:p>
        </p:txBody>
      </p:sp>
    </p:spTree>
    <p:extLst>
      <p:ext uri="{BB962C8B-B14F-4D97-AF65-F5344CB8AC3E}">
        <p14:creationId xmlns:p14="http://schemas.microsoft.com/office/powerpoint/2010/main" val="34104579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103</a:t>
            </a:fld>
            <a:endParaRPr lang="el-GR"/>
          </a:p>
        </p:txBody>
      </p:sp>
    </p:spTree>
    <p:extLst>
      <p:ext uri="{BB962C8B-B14F-4D97-AF65-F5344CB8AC3E}">
        <p14:creationId xmlns:p14="http://schemas.microsoft.com/office/powerpoint/2010/main" val="13842088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104</a:t>
            </a:fld>
            <a:endParaRPr lang="el-GR"/>
          </a:p>
        </p:txBody>
      </p:sp>
    </p:spTree>
    <p:extLst>
      <p:ext uri="{BB962C8B-B14F-4D97-AF65-F5344CB8AC3E}">
        <p14:creationId xmlns:p14="http://schemas.microsoft.com/office/powerpoint/2010/main" val="22848839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105</a:t>
            </a:fld>
            <a:endParaRPr lang="el-GR"/>
          </a:p>
        </p:txBody>
      </p:sp>
    </p:spTree>
    <p:extLst>
      <p:ext uri="{BB962C8B-B14F-4D97-AF65-F5344CB8AC3E}">
        <p14:creationId xmlns:p14="http://schemas.microsoft.com/office/powerpoint/2010/main" val="1488989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12</a:t>
            </a:fld>
            <a:endParaRPr lang="en-US"/>
          </a:p>
        </p:txBody>
      </p:sp>
    </p:spTree>
    <p:extLst>
      <p:ext uri="{BB962C8B-B14F-4D97-AF65-F5344CB8AC3E}">
        <p14:creationId xmlns:p14="http://schemas.microsoft.com/office/powerpoint/2010/main" val="4147417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CDB2FB-1A1E-483C-8906-5BB705B5523B}" type="slidenum">
              <a:rPr lang="en-US" smtClean="0"/>
              <a:t>13</a:t>
            </a:fld>
            <a:endParaRPr lang="en-US"/>
          </a:p>
        </p:txBody>
      </p:sp>
    </p:spTree>
    <p:extLst>
      <p:ext uri="{BB962C8B-B14F-4D97-AF65-F5344CB8AC3E}">
        <p14:creationId xmlns:p14="http://schemas.microsoft.com/office/powerpoint/2010/main" val="37657531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819"/>
            <a:ext cx="7772400" cy="1415846"/>
          </a:xfrm>
        </p:spPr>
        <p:txBody>
          <a:bodyPr anchor="b"/>
          <a:lstStyle>
            <a:lvl1pPr algn="ctr">
              <a:defRPr sz="6000"/>
            </a:lvl1pPr>
          </a:lstStyle>
          <a:p>
            <a:endParaRPr lang="en-US" dirty="0"/>
          </a:p>
        </p:txBody>
      </p:sp>
      <p:sp>
        <p:nvSpPr>
          <p:cNvPr id="3" name="Subtitle 2"/>
          <p:cNvSpPr>
            <a:spLocks noGrp="1"/>
          </p:cNvSpPr>
          <p:nvPr>
            <p:ph type="subTitle" idx="1"/>
          </p:nvPr>
        </p:nvSpPr>
        <p:spPr>
          <a:xfrm>
            <a:off x="1142999" y="3602037"/>
            <a:ext cx="6894871" cy="2710273"/>
          </a:xfrm>
        </p:spPr>
        <p:txBody>
          <a:bodyPr/>
          <a:lstStyle>
            <a:lvl1pPr marL="0" indent="0" algn="ctr">
              <a:buNone/>
              <a:defRPr lang="en-US" sz="2400" b="1" smtClean="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l-GR" sz="2800" dirty="0" smtClean="0"/>
          </a:p>
        </p:txBody>
      </p:sp>
      <p:pic>
        <p:nvPicPr>
          <p:cNvPr id="7" name="Picture 6" descr="Λογότυπο Εθνικόν και Καποδιστριακόν Πανεπιστήμιον Αθηνών"/>
          <p:cNvPicPr>
            <a:picLocks noChangeAspect="1"/>
          </p:cNvPicPr>
          <p:nvPr userDrawn="1"/>
        </p:nvPicPr>
        <p:blipFill>
          <a:blip r:embed="rId2"/>
          <a:stretch>
            <a:fillRect/>
          </a:stretch>
        </p:blipFill>
        <p:spPr>
          <a:xfrm>
            <a:off x="685800" y="621594"/>
            <a:ext cx="4147938" cy="817388"/>
          </a:xfrm>
          <a:prstGeom prst="rect">
            <a:avLst/>
          </a:prstGeom>
        </p:spPr>
      </p:pic>
    </p:spTree>
    <p:extLst>
      <p:ext uri="{BB962C8B-B14F-4D97-AF65-F5344CB8AC3E}">
        <p14:creationId xmlns:p14="http://schemas.microsoft.com/office/powerpoint/2010/main" val="115361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4. Νησιωτική Βιογεωγραφία</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23440220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4. Νησιωτική Βιογεωγραφία</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κειμένου 5"/>
          <p:cNvSpPr>
            <a:spLocks noGrp="1"/>
          </p:cNvSpPr>
          <p:nvPr>
            <p:ph type="body" sz="quarter" idx="12"/>
          </p:nvPr>
        </p:nvSpPr>
        <p:spPr>
          <a:xfrm>
            <a:off x="628650" y="1855788"/>
            <a:ext cx="7886700" cy="230505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8" name="Θέση εικόνας 7"/>
          <p:cNvSpPr>
            <a:spLocks noGrp="1"/>
          </p:cNvSpPr>
          <p:nvPr>
            <p:ph type="pic" sz="quarter" idx="13"/>
          </p:nvPr>
        </p:nvSpPr>
        <p:spPr>
          <a:xfrm>
            <a:off x="628650" y="4214813"/>
            <a:ext cx="7886700" cy="1947862"/>
          </a:xfrm>
        </p:spPr>
        <p:txBody>
          <a:bodyPr/>
          <a:lstStyle/>
          <a:p>
            <a:endParaRPr lang="en-US"/>
          </a:p>
        </p:txBody>
      </p:sp>
    </p:spTree>
    <p:extLst>
      <p:ext uri="{BB962C8B-B14F-4D97-AF65-F5344CB8AC3E}">
        <p14:creationId xmlns:p14="http://schemas.microsoft.com/office/powerpoint/2010/main" val="150947927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4. Νησιωτική Βιογεωγραφία</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Content Placeholder 5"/>
          <p:cNvSpPr>
            <a:spLocks noGrp="1"/>
          </p:cNvSpPr>
          <p:nvPr>
            <p:ph sz="quarter" idx="12"/>
          </p:nvPr>
        </p:nvSpPr>
        <p:spPr>
          <a:xfrm>
            <a:off x="4624388" y="1853430"/>
            <a:ext cx="3890962" cy="2069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4"/>
          </p:nvPr>
        </p:nvSpPr>
        <p:spPr>
          <a:xfrm>
            <a:off x="628650" y="1854200"/>
            <a:ext cx="3890963" cy="4308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2668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4. Νησιωτική Βιογεωγραφία</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Content Placeholder 5"/>
          <p:cNvSpPr>
            <a:spLocks noGrp="1"/>
          </p:cNvSpPr>
          <p:nvPr>
            <p:ph sz="quarter" idx="12"/>
          </p:nvPr>
        </p:nvSpPr>
        <p:spPr>
          <a:xfrm>
            <a:off x="4624388" y="1853430"/>
            <a:ext cx="3890962" cy="2069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6"/>
          <p:cNvSpPr>
            <a:spLocks noGrp="1"/>
          </p:cNvSpPr>
          <p:nvPr>
            <p:ph sz="quarter" idx="14"/>
          </p:nvPr>
        </p:nvSpPr>
        <p:spPr>
          <a:xfrm>
            <a:off x="628650" y="1853430"/>
            <a:ext cx="3836988" cy="43092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154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l-GR" smtClean="0"/>
              <a:t>Ενότητα 4. Νησιωτική Βιογεωγραφία</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t>‹#›</a:t>
            </a:fld>
            <a:endParaRPr lang="en-US"/>
          </a:p>
        </p:txBody>
      </p:sp>
      <p:sp>
        <p:nvSpPr>
          <p:cNvPr id="8" name="Picture Placeholder 7"/>
          <p:cNvSpPr>
            <a:spLocks noGrp="1"/>
          </p:cNvSpPr>
          <p:nvPr>
            <p:ph type="pic" sz="quarter" idx="13"/>
          </p:nvPr>
        </p:nvSpPr>
        <p:spPr>
          <a:xfrm>
            <a:off x="630238" y="2160588"/>
            <a:ext cx="2949575" cy="3700462"/>
          </a:xfrm>
        </p:spPr>
        <p:txBody>
          <a:bodyPr/>
          <a:lstStyle/>
          <a:p>
            <a:endParaRPr lang="en-US"/>
          </a:p>
        </p:txBody>
      </p:sp>
    </p:spTree>
    <p:extLst>
      <p:ext uri="{BB962C8B-B14F-4D97-AF65-F5344CB8AC3E}">
        <p14:creationId xmlns:p14="http://schemas.microsoft.com/office/powerpoint/2010/main" val="2402833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l-GR" smtClean="0"/>
              <a:t>Ενότητα 4. Νησιωτική Βιογεωγραφία</a:t>
            </a:r>
            <a:endParaRPr lang="en-US" dirty="0"/>
          </a:p>
        </p:txBody>
      </p:sp>
      <p:sp>
        <p:nvSpPr>
          <p:cNvPr id="7" name="Slide Number Placeholder 6"/>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3537393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4. Νησιωτική Βιογεωγραφία</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
        <p:nvSpPr>
          <p:cNvPr id="6" name="Media Placeholder 5"/>
          <p:cNvSpPr>
            <a:spLocks noGrp="1"/>
          </p:cNvSpPr>
          <p:nvPr>
            <p:ph type="media" sz="quarter" idx="12"/>
          </p:nvPr>
        </p:nvSpPr>
        <p:spPr>
          <a:xfrm>
            <a:off x="628650" y="1854200"/>
            <a:ext cx="7886700" cy="3860800"/>
          </a:xfrm>
        </p:spPr>
        <p:txBody>
          <a:bodyPr/>
          <a:lstStyle/>
          <a:p>
            <a:endParaRPr lang="en-US"/>
          </a:p>
        </p:txBody>
      </p:sp>
    </p:spTree>
    <p:extLst>
      <p:ext uri="{BB962C8B-B14F-4D97-AF65-F5344CB8AC3E}">
        <p14:creationId xmlns:p14="http://schemas.microsoft.com/office/powerpoint/2010/main" val="128147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4. Νησιωτική Βιογεωγραφία</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
        <p:nvSpPr>
          <p:cNvPr id="10" name="Content Placeholder 9"/>
          <p:cNvSpPr>
            <a:spLocks noGrp="1"/>
          </p:cNvSpPr>
          <p:nvPr>
            <p:ph sz="quarter" idx="16"/>
          </p:nvPr>
        </p:nvSpPr>
        <p:spPr>
          <a:xfrm>
            <a:off x="628650" y="1866900"/>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9"/>
          <p:cNvSpPr>
            <a:spLocks noGrp="1"/>
          </p:cNvSpPr>
          <p:nvPr>
            <p:ph sz="quarter" idx="17"/>
          </p:nvPr>
        </p:nvSpPr>
        <p:spPr>
          <a:xfrm>
            <a:off x="628650" y="406059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9"/>
          <p:cNvSpPr>
            <a:spLocks noGrp="1"/>
          </p:cNvSpPr>
          <p:nvPr>
            <p:ph sz="quarter" idx="18"/>
          </p:nvPr>
        </p:nvSpPr>
        <p:spPr>
          <a:xfrm>
            <a:off x="4724400" y="184833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9"/>
          <p:cNvSpPr>
            <a:spLocks noGrp="1"/>
          </p:cNvSpPr>
          <p:nvPr>
            <p:ph sz="quarter" idx="19"/>
          </p:nvPr>
        </p:nvSpPr>
        <p:spPr>
          <a:xfrm>
            <a:off x="4737100" y="4060595"/>
            <a:ext cx="3778250" cy="203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38603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4. Νησιωτική Βιογεωγραφία</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
        <p:nvSpPr>
          <p:cNvPr id="6" name="Picture Placeholder 5"/>
          <p:cNvSpPr>
            <a:spLocks noGrp="1"/>
          </p:cNvSpPr>
          <p:nvPr>
            <p:ph type="pic" sz="quarter" idx="12"/>
          </p:nvPr>
        </p:nvSpPr>
        <p:spPr>
          <a:xfrm>
            <a:off x="628650" y="1866900"/>
            <a:ext cx="3778250" cy="2032000"/>
          </a:xfrm>
        </p:spPr>
        <p:txBody>
          <a:bodyPr/>
          <a:lstStyle/>
          <a:p>
            <a:endParaRPr lang="en-US"/>
          </a:p>
        </p:txBody>
      </p:sp>
      <p:sp>
        <p:nvSpPr>
          <p:cNvPr id="7" name="Picture Placeholder 5"/>
          <p:cNvSpPr>
            <a:spLocks noGrp="1"/>
          </p:cNvSpPr>
          <p:nvPr>
            <p:ph type="pic" sz="quarter" idx="13"/>
          </p:nvPr>
        </p:nvSpPr>
        <p:spPr>
          <a:xfrm>
            <a:off x="4737100" y="1854200"/>
            <a:ext cx="3778250" cy="2044700"/>
          </a:xfrm>
        </p:spPr>
        <p:txBody>
          <a:bodyPr/>
          <a:lstStyle/>
          <a:p>
            <a:endParaRPr lang="en-US"/>
          </a:p>
        </p:txBody>
      </p:sp>
      <p:sp>
        <p:nvSpPr>
          <p:cNvPr id="8" name="Picture Placeholder 5"/>
          <p:cNvSpPr>
            <a:spLocks noGrp="1"/>
          </p:cNvSpPr>
          <p:nvPr>
            <p:ph type="pic" sz="quarter" idx="14"/>
          </p:nvPr>
        </p:nvSpPr>
        <p:spPr>
          <a:xfrm>
            <a:off x="2682875" y="4075111"/>
            <a:ext cx="3778250" cy="2032000"/>
          </a:xfrm>
        </p:spPr>
        <p:txBody>
          <a:bodyPr/>
          <a:lstStyle/>
          <a:p>
            <a:endParaRPr lang="en-US"/>
          </a:p>
        </p:txBody>
      </p:sp>
    </p:spTree>
    <p:extLst>
      <p:ext uri="{BB962C8B-B14F-4D97-AF65-F5344CB8AC3E}">
        <p14:creationId xmlns:p14="http://schemas.microsoft.com/office/powerpoint/2010/main" val="2174026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4. Νησιωτική Βιογεωγραφία</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
        <p:nvSpPr>
          <p:cNvPr id="6" name="Picture Placeholder 5"/>
          <p:cNvSpPr>
            <a:spLocks noGrp="1"/>
          </p:cNvSpPr>
          <p:nvPr>
            <p:ph type="pic" sz="quarter" idx="12"/>
          </p:nvPr>
        </p:nvSpPr>
        <p:spPr>
          <a:xfrm>
            <a:off x="527050" y="2311400"/>
            <a:ext cx="2520950" cy="3187700"/>
          </a:xfrm>
        </p:spPr>
        <p:txBody>
          <a:bodyPr/>
          <a:lstStyle/>
          <a:p>
            <a:endParaRPr lang="en-US"/>
          </a:p>
        </p:txBody>
      </p:sp>
      <p:sp>
        <p:nvSpPr>
          <p:cNvPr id="8" name="Picture Placeholder 5"/>
          <p:cNvSpPr>
            <a:spLocks noGrp="1"/>
          </p:cNvSpPr>
          <p:nvPr>
            <p:ph type="pic" sz="quarter" idx="13"/>
          </p:nvPr>
        </p:nvSpPr>
        <p:spPr>
          <a:xfrm>
            <a:off x="3302000" y="2311400"/>
            <a:ext cx="2501900" cy="3187700"/>
          </a:xfrm>
        </p:spPr>
        <p:txBody>
          <a:bodyPr/>
          <a:lstStyle/>
          <a:p>
            <a:endParaRPr lang="en-US"/>
          </a:p>
        </p:txBody>
      </p:sp>
      <p:sp>
        <p:nvSpPr>
          <p:cNvPr id="9" name="Picture Placeholder 5"/>
          <p:cNvSpPr>
            <a:spLocks noGrp="1"/>
          </p:cNvSpPr>
          <p:nvPr>
            <p:ph type="pic" sz="quarter" idx="14"/>
          </p:nvPr>
        </p:nvSpPr>
        <p:spPr>
          <a:xfrm>
            <a:off x="6076950" y="2311400"/>
            <a:ext cx="2495550" cy="3187700"/>
          </a:xfrm>
        </p:spPr>
        <p:txBody>
          <a:bodyPr/>
          <a:lstStyle/>
          <a:p>
            <a:endParaRPr lang="en-US"/>
          </a:p>
        </p:txBody>
      </p:sp>
    </p:spTree>
    <p:extLst>
      <p:ext uri="{BB962C8B-B14F-4D97-AF65-F5344CB8AC3E}">
        <p14:creationId xmlns:p14="http://schemas.microsoft.com/office/powerpoint/2010/main" val="2487252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r>
              <a:rPr lang="el-GR" smtClean="0"/>
              <a:t>Ενότητα 4. Νησιωτική Βιογεωγραφία</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33839191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400">
                <a:solidFill>
                  <a:srgbClr val="5075BC"/>
                </a:solidFill>
              </a:defRPr>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5" name="Footer Placeholder 4"/>
          <p:cNvSpPr>
            <a:spLocks noGrp="1"/>
          </p:cNvSpPr>
          <p:nvPr>
            <p:ph type="ftr" sz="quarter" idx="11"/>
          </p:nvPr>
        </p:nvSpPr>
        <p:spPr/>
        <p:txBody>
          <a:bodyPr/>
          <a:lstStyle/>
          <a:p>
            <a:r>
              <a:rPr lang="el-GR" smtClean="0"/>
              <a:t>Ενότητα 4. Νησιωτική Βιογεωγραφία</a:t>
            </a:r>
            <a:endParaRPr lang="en-US"/>
          </a:p>
        </p:txBody>
      </p:sp>
      <p:sp>
        <p:nvSpPr>
          <p:cNvPr id="6" name="Slide Number Placeholder 5"/>
          <p:cNvSpPr>
            <a:spLocks noGrp="1"/>
          </p:cNvSpPr>
          <p:nvPr>
            <p:ph type="sldNum" sz="quarter" idx="12"/>
          </p:nvPr>
        </p:nvSpPr>
        <p:spPr/>
        <p:txBody>
          <a:bodyPr/>
          <a:lstStyle/>
          <a:p>
            <a:fld id="{58A56277-EA16-4AF5-BFB5-E5ECBBB39490}" type="slidenum">
              <a:rPr lang="en-US" smtClean="0"/>
              <a:pPr/>
              <a:t>‹#›</a:t>
            </a:fld>
            <a:endParaRPr lang="en-US"/>
          </a:p>
        </p:txBody>
      </p:sp>
      <p:pic>
        <p:nvPicPr>
          <p:cNvPr id="7" name="Εικόνα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61458">
            <a:off x="858904" y="3912368"/>
            <a:ext cx="864017" cy="571191"/>
          </a:xfrm>
          <a:prstGeom prst="rect">
            <a:avLst/>
          </a:prstGeom>
        </p:spPr>
      </p:pic>
      <p:pic>
        <p:nvPicPr>
          <p:cNvPr id="8" name="Εικόνα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661458">
            <a:off x="858904" y="3912368"/>
            <a:ext cx="864017" cy="571191"/>
          </a:xfrm>
          <a:prstGeom prst="rect">
            <a:avLst/>
          </a:prstGeom>
        </p:spPr>
      </p:pic>
    </p:spTree>
    <p:extLst>
      <p:ext uri="{BB962C8B-B14F-4D97-AF65-F5344CB8AC3E}">
        <p14:creationId xmlns:p14="http://schemas.microsoft.com/office/powerpoint/2010/main" val="356575313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6"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l-GR" altLang="en-US" smtClean="0"/>
              <a:t>Ενότητα 4. Νησιωτική Βιογεωγραφία</a:t>
            </a: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37D71B49-62DF-42C2-A665-9F7956833BB3}" type="slidenum">
              <a:rPr lang="en-US" altLang="en-US"/>
              <a:pPr>
                <a:defRPr/>
              </a:pPr>
              <a:t>‹#›</a:t>
            </a:fld>
            <a:endParaRPr lang="en-US" altLang="en-US"/>
          </a:p>
        </p:txBody>
      </p:sp>
    </p:spTree>
    <p:extLst>
      <p:ext uri="{BB962C8B-B14F-4D97-AF65-F5344CB8AC3E}">
        <p14:creationId xmlns:p14="http://schemas.microsoft.com/office/powerpoint/2010/main" val="752231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Click to edit Master title style</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l-GR" altLang="en-US" smtClean="0"/>
              <a:t>Ενότητα 4. Νησιωτική Βιογεωγραφία</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F087ADAA-18DF-4F67-AC6F-408F9103D304}" type="slidenum">
              <a:rPr lang="en-US" altLang="en-US"/>
              <a:pPr>
                <a:defRPr/>
              </a:pPr>
              <a:t>‹#›</a:t>
            </a:fld>
            <a:endParaRPr lang="en-US" altLang="en-US"/>
          </a:p>
        </p:txBody>
      </p:sp>
    </p:spTree>
    <p:extLst>
      <p:ext uri="{BB962C8B-B14F-4D97-AF65-F5344CB8AC3E}">
        <p14:creationId xmlns:p14="http://schemas.microsoft.com/office/powerpoint/2010/main" val="4190618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l-GR" altLang="en-US" smtClean="0"/>
              <a:t>Ενότητα 4. Νησιωτική Βιογεωγραφία</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073CE0A-A638-4A2A-BD46-3B48FF90BF43}" type="slidenum">
              <a:rPr lang="en-US" altLang="en-US"/>
              <a:pPr>
                <a:defRPr/>
              </a:pPr>
              <a:t>‹#›</a:t>
            </a:fld>
            <a:endParaRPr lang="en-US" altLang="en-US"/>
          </a:p>
        </p:txBody>
      </p:sp>
    </p:spTree>
    <p:extLst>
      <p:ext uri="{BB962C8B-B14F-4D97-AF65-F5344CB8AC3E}">
        <p14:creationId xmlns:p14="http://schemas.microsoft.com/office/powerpoint/2010/main" val="27928275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endParaRPr lang="en-US"/>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l-GR" altLang="en-US" smtClean="0"/>
              <a:t>Ενότητα 4. Νησιωτική Βιογεωγραφία</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BBEBAEC-3735-44F6-9BB6-24F84E585D84}" type="slidenum">
              <a:rPr lang="en-US" altLang="en-US"/>
              <a:pPr>
                <a:defRPr/>
              </a:pPr>
              <a:t>‹#›</a:t>
            </a:fld>
            <a:endParaRPr lang="en-US" altLang="en-US"/>
          </a:p>
        </p:txBody>
      </p:sp>
    </p:spTree>
    <p:extLst>
      <p:ext uri="{BB962C8B-B14F-4D97-AF65-F5344CB8AC3E}">
        <p14:creationId xmlns:p14="http://schemas.microsoft.com/office/powerpoint/2010/main" val="2664416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l-GR" altLang="en-US" smtClean="0"/>
              <a:t>Ενότητα 4. Νησιωτική Βιογεωγραφία</a:t>
            </a: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689D411B-325F-4F18-AB38-3771E5AAE3D3}" type="slidenum">
              <a:rPr lang="en-US" altLang="en-US"/>
              <a:pPr>
                <a:defRPr/>
              </a:pPr>
              <a:t>‹#›</a:t>
            </a:fld>
            <a:endParaRPr lang="en-US" altLang="en-US"/>
          </a:p>
        </p:txBody>
      </p:sp>
    </p:spTree>
    <p:extLst>
      <p:ext uri="{BB962C8B-B14F-4D97-AF65-F5344CB8AC3E}">
        <p14:creationId xmlns:p14="http://schemas.microsoft.com/office/powerpoint/2010/main" val="2910642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l-GR" smtClean="0"/>
              <a:t>Ενότητα 4. Νησιωτική Βιογεωγραφία</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423071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r>
              <a:rPr lang="el-GR" smtClean="0"/>
              <a:t>Ενότητα 4. Νησιωτική Βιογεωγραφία</a:t>
            </a:r>
            <a:endParaRPr lang="en-US"/>
          </a:p>
        </p:txBody>
      </p:sp>
      <p:sp>
        <p:nvSpPr>
          <p:cNvPr id="9" name="Slide Number Placeholder 8"/>
          <p:cNvSpPr>
            <a:spLocks noGrp="1"/>
          </p:cNvSpPr>
          <p:nvPr>
            <p:ph type="sldNum" sz="quarter" idx="12"/>
          </p:nvPr>
        </p:nvSpPr>
        <p:spPr/>
        <p:txBody>
          <a:bodyPr/>
          <a:lstStyle/>
          <a:p>
            <a:fld id="{58A56277-EA16-4AF5-BFB5-E5ECBBB39490}" type="slidenum">
              <a:rPr lang="en-US" smtClean="0"/>
              <a:t>‹#›</a:t>
            </a:fld>
            <a:endParaRPr lang="en-US"/>
          </a:p>
        </p:txBody>
      </p:sp>
    </p:spTree>
    <p:extLst>
      <p:ext uri="{BB962C8B-B14F-4D97-AF65-F5344CB8AC3E}">
        <p14:creationId xmlns:p14="http://schemas.microsoft.com/office/powerpoint/2010/main" val="377378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21415" y="3386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l-GR" smtClean="0"/>
              <a:t>Ενότητα 4. Νησιωτική Βιογεωγραφία</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a:t>
            </a:fld>
            <a:endParaRPr lang="en-US" dirty="0"/>
          </a:p>
        </p:txBody>
      </p:sp>
    </p:spTree>
    <p:extLst>
      <p:ext uri="{BB962C8B-B14F-4D97-AF65-F5344CB8AC3E}">
        <p14:creationId xmlns:p14="http://schemas.microsoft.com/office/powerpoint/2010/main" val="190295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a:p>
        </p:txBody>
      </p:sp>
      <p:sp>
        <p:nvSpPr>
          <p:cNvPr id="5" name="Slide Number Placeholder 4"/>
          <p:cNvSpPr>
            <a:spLocks noGrp="1"/>
          </p:cNvSpPr>
          <p:nvPr>
            <p:ph type="sldNum" sz="quarter" idx="12"/>
          </p:nvPr>
        </p:nvSpPr>
        <p:spPr/>
        <p:txBody>
          <a:bodyPr/>
          <a:lstStyle/>
          <a:p>
            <a:fld id="{58A56277-EA16-4AF5-BFB5-E5ECBBB39490}" type="slidenum">
              <a:rPr lang="en-US" smtClean="0"/>
              <a:t>‹#›</a:t>
            </a:fld>
            <a:endParaRPr lang="en-US"/>
          </a:p>
        </p:txBody>
      </p:sp>
      <p:sp>
        <p:nvSpPr>
          <p:cNvPr id="7" name="Θέση εικόνας 6"/>
          <p:cNvSpPr>
            <a:spLocks noGrp="1"/>
          </p:cNvSpPr>
          <p:nvPr>
            <p:ph type="pic" sz="quarter" idx="13"/>
          </p:nvPr>
        </p:nvSpPr>
        <p:spPr>
          <a:xfrm>
            <a:off x="628651" y="1794694"/>
            <a:ext cx="7886699" cy="3836937"/>
          </a:xfrm>
        </p:spPr>
        <p:txBody>
          <a:bodyPr/>
          <a:lstStyle/>
          <a:p>
            <a:r>
              <a:rPr lang="en-US" smtClean="0"/>
              <a:t>Click icon to add picture</a:t>
            </a:r>
            <a:endParaRPr lang="el-GR" dirty="0"/>
          </a:p>
        </p:txBody>
      </p:sp>
      <p:sp>
        <p:nvSpPr>
          <p:cNvPr id="9" name="Θέση κειμένου 8"/>
          <p:cNvSpPr>
            <a:spLocks noGrp="1"/>
          </p:cNvSpPr>
          <p:nvPr>
            <p:ph type="body" sz="quarter" idx="14"/>
          </p:nvPr>
        </p:nvSpPr>
        <p:spPr>
          <a:xfrm>
            <a:off x="628650" y="5735636"/>
            <a:ext cx="7940675" cy="485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Tree>
    <p:extLst>
      <p:ext uri="{BB962C8B-B14F-4D97-AF65-F5344CB8AC3E}">
        <p14:creationId xmlns:p14="http://schemas.microsoft.com/office/powerpoint/2010/main" val="1896607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4. Νησιωτική Βιογεωγραφία</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SmartArt 5"/>
          <p:cNvSpPr>
            <a:spLocks noGrp="1"/>
          </p:cNvSpPr>
          <p:nvPr>
            <p:ph type="dgm" sz="quarter" idx="12"/>
          </p:nvPr>
        </p:nvSpPr>
        <p:spPr>
          <a:xfrm>
            <a:off x="628650" y="1858963"/>
            <a:ext cx="7886700" cy="4261618"/>
          </a:xfrm>
        </p:spPr>
        <p:txBody>
          <a:bodyPr/>
          <a:lstStyle/>
          <a:p>
            <a:r>
              <a:rPr lang="en-US" smtClean="0"/>
              <a:t>Click icon to add SmartArt graphic</a:t>
            </a:r>
            <a:endParaRPr lang="el-GR"/>
          </a:p>
        </p:txBody>
      </p:sp>
    </p:spTree>
    <p:extLst>
      <p:ext uri="{BB962C8B-B14F-4D97-AF65-F5344CB8AC3E}">
        <p14:creationId xmlns:p14="http://schemas.microsoft.com/office/powerpoint/2010/main" val="2115136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4. Νησιωτική Βιογεωγραφία</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εικόνας 5"/>
          <p:cNvSpPr>
            <a:spLocks noGrp="1"/>
          </p:cNvSpPr>
          <p:nvPr>
            <p:ph type="pic" sz="quarter" idx="12"/>
          </p:nvPr>
        </p:nvSpPr>
        <p:spPr>
          <a:xfrm>
            <a:off x="628650" y="1843088"/>
            <a:ext cx="5300663" cy="4262437"/>
          </a:xfrm>
        </p:spPr>
        <p:txBody>
          <a:bodyPr/>
          <a:lstStyle/>
          <a:p>
            <a:r>
              <a:rPr lang="en-US" smtClean="0"/>
              <a:t>Click icon to add picture</a:t>
            </a:r>
            <a:endParaRPr lang="el-GR"/>
          </a:p>
        </p:txBody>
      </p:sp>
      <p:sp>
        <p:nvSpPr>
          <p:cNvPr id="8" name="Θέση κειμένου 7"/>
          <p:cNvSpPr>
            <a:spLocks noGrp="1"/>
          </p:cNvSpPr>
          <p:nvPr>
            <p:ph type="body" sz="quarter" idx="13"/>
          </p:nvPr>
        </p:nvSpPr>
        <p:spPr>
          <a:xfrm>
            <a:off x="6091238" y="1843088"/>
            <a:ext cx="2595562" cy="42338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3030882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r>
              <a:rPr lang="el-GR" smtClean="0"/>
              <a:t>Ενότητα 4. Νησιωτική Βιογεωγραφία</a:t>
            </a:r>
            <a:endParaRPr lang="en-US" dirty="0"/>
          </a:p>
        </p:txBody>
      </p:sp>
      <p:sp>
        <p:nvSpPr>
          <p:cNvPr id="4" name="Θέση αριθμού διαφάνειας 3"/>
          <p:cNvSpPr>
            <a:spLocks noGrp="1"/>
          </p:cNvSpPr>
          <p:nvPr>
            <p:ph type="sldNum" sz="quarter" idx="11"/>
          </p:nvPr>
        </p:nvSpPr>
        <p:spPr/>
        <p:txBody>
          <a:bodyPr/>
          <a:lstStyle/>
          <a:p>
            <a:fld id="{58A56277-EA16-4AF5-BFB5-E5ECBBB39490}" type="slidenum">
              <a:rPr lang="en-US" smtClean="0"/>
              <a:t>‹#›</a:t>
            </a:fld>
            <a:endParaRPr lang="en-US"/>
          </a:p>
        </p:txBody>
      </p:sp>
      <p:sp>
        <p:nvSpPr>
          <p:cNvPr id="6" name="Θέση περιεχομένου 5"/>
          <p:cNvSpPr>
            <a:spLocks noGrp="1"/>
          </p:cNvSpPr>
          <p:nvPr>
            <p:ph sz="quarter" idx="12"/>
          </p:nvPr>
        </p:nvSpPr>
        <p:spPr>
          <a:xfrm>
            <a:off x="3790950" y="1828800"/>
            <a:ext cx="4724400" cy="4379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8" name="Θέση κειμένου 7"/>
          <p:cNvSpPr>
            <a:spLocks noGrp="1"/>
          </p:cNvSpPr>
          <p:nvPr>
            <p:ph type="body" sz="quarter" idx="13"/>
          </p:nvPr>
        </p:nvSpPr>
        <p:spPr>
          <a:xfrm>
            <a:off x="628650" y="1798638"/>
            <a:ext cx="3101975" cy="4410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2701184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dirty="0" smtClean="0"/>
              <a:t>Στυλ κύριου τίτλου</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5" name="Footer Placeholder 4"/>
          <p:cNvSpPr>
            <a:spLocks noGrp="1"/>
          </p:cNvSpPr>
          <p:nvPr>
            <p:ph type="ftr" sz="quarter" idx="3"/>
          </p:nvPr>
        </p:nvSpPr>
        <p:spPr>
          <a:xfrm>
            <a:off x="1133889" y="6325416"/>
            <a:ext cx="6830668" cy="280919"/>
          </a:xfrm>
          <a:prstGeom prst="rect">
            <a:avLst/>
          </a:prstGeom>
          <a:solidFill>
            <a:schemeClr val="bg1">
              <a:lumMod val="95000"/>
            </a:schemeClr>
          </a:solidFill>
        </p:spPr>
        <p:txBody>
          <a:bodyPr vert="horz" lIns="91440" tIns="45720" rIns="91440" bIns="45720" rtlCol="0" anchor="ctr"/>
          <a:lstStyle>
            <a:lvl1pPr algn="l">
              <a:defRPr sz="1200">
                <a:solidFill>
                  <a:schemeClr val="tx1">
                    <a:tint val="75000"/>
                  </a:schemeClr>
                </a:solidFill>
              </a:defRPr>
            </a:lvl1pPr>
          </a:lstStyle>
          <a:p>
            <a:r>
              <a:rPr lang="el-GR" smtClean="0"/>
              <a:t>Ενότητα 4. Νησιωτική Βιογεωγραφία</a:t>
            </a:r>
            <a:endParaRPr lang="en-US" dirty="0"/>
          </a:p>
        </p:txBody>
      </p:sp>
      <p:sp>
        <p:nvSpPr>
          <p:cNvPr id="6" name="Slide Number Placeholder 5"/>
          <p:cNvSpPr>
            <a:spLocks noGrp="1"/>
          </p:cNvSpPr>
          <p:nvPr>
            <p:ph type="sldNum" sz="quarter" idx="4"/>
          </p:nvPr>
        </p:nvSpPr>
        <p:spPr>
          <a:xfrm>
            <a:off x="7964557" y="6325416"/>
            <a:ext cx="550793" cy="280919"/>
          </a:xfrm>
          <a:prstGeom prst="rect">
            <a:avLst/>
          </a:prstGeom>
          <a:solidFill>
            <a:schemeClr val="bg1">
              <a:lumMod val="95000"/>
            </a:schemeClr>
          </a:solidFill>
        </p:spPr>
        <p:txBody>
          <a:bodyPr vert="horz" lIns="91440" tIns="45720" rIns="91440" bIns="45720" rtlCol="0" anchor="ctr"/>
          <a:lstStyle>
            <a:lvl1pPr algn="r">
              <a:defRPr sz="1200">
                <a:solidFill>
                  <a:schemeClr val="tx1">
                    <a:tint val="75000"/>
                  </a:schemeClr>
                </a:solidFill>
              </a:defRPr>
            </a:lvl1pPr>
          </a:lstStyle>
          <a:p>
            <a:fld id="{58A56277-EA16-4AF5-BFB5-E5ECBBB39490}" type="slidenum">
              <a:rPr lang="en-US" smtClean="0"/>
              <a:t>‹#›</a:t>
            </a:fld>
            <a:endParaRPr lang="en-US" dirty="0"/>
          </a:p>
        </p:txBody>
      </p:sp>
      <p:pic>
        <p:nvPicPr>
          <p:cNvPr id="7" name="Picture 6" descr="Λογότυπο Εθνικόν και Καποδιστριακόν Πανεπιστήμιον Αθηνών"/>
          <p:cNvPicPr>
            <a:picLocks noChangeAspect="1"/>
          </p:cNvPicPr>
          <p:nvPr userDrawn="1"/>
        </p:nvPicPr>
        <p:blipFill rotWithShape="1">
          <a:blip r:embed="rId27"/>
          <a:srcRect l="1" r="85167"/>
          <a:stretch/>
        </p:blipFill>
        <p:spPr>
          <a:xfrm>
            <a:off x="628650" y="6164722"/>
            <a:ext cx="505239" cy="622325"/>
          </a:xfrm>
          <a:prstGeom prst="rect">
            <a:avLst/>
          </a:prstGeom>
        </p:spPr>
      </p:pic>
    </p:spTree>
    <p:extLst>
      <p:ext uri="{BB962C8B-B14F-4D97-AF65-F5344CB8AC3E}">
        <p14:creationId xmlns:p14="http://schemas.microsoft.com/office/powerpoint/2010/main" val="26358574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79" r:id="rId5"/>
    <p:sldLayoutId id="2147483666" r:id="rId6"/>
    <p:sldLayoutId id="2147483671" r:id="rId7"/>
    <p:sldLayoutId id="2147483672" r:id="rId8"/>
    <p:sldLayoutId id="2147483673" r:id="rId9"/>
    <p:sldLayoutId id="2147483674" r:id="rId10"/>
    <p:sldLayoutId id="2147483685" r:id="rId11"/>
    <p:sldLayoutId id="2147483681" r:id="rId12"/>
    <p:sldLayoutId id="2147483682" r:id="rId13"/>
    <p:sldLayoutId id="2147483680" r:id="rId14"/>
    <p:sldLayoutId id="2147483669" r:id="rId15"/>
    <p:sldLayoutId id="2147483675" r:id="rId16"/>
    <p:sldLayoutId id="2147483676" r:id="rId17"/>
    <p:sldLayoutId id="2147483678" r:id="rId18"/>
    <p:sldLayoutId id="2147483677" r:id="rId19"/>
    <p:sldLayoutId id="2147483683" r:id="rId20"/>
    <p:sldLayoutId id="2147483686" r:id="rId21"/>
    <p:sldLayoutId id="2147483687" r:id="rId22"/>
    <p:sldLayoutId id="2147483688" r:id="rId23"/>
    <p:sldLayoutId id="2147483689" r:id="rId24"/>
    <p:sldLayoutId id="2147483690" r:id="rId25"/>
  </p:sldLayoutIdLst>
  <p:hf hdr="0" dt="0"/>
  <p:txStyles>
    <p:titleStyle>
      <a:lvl1pPr algn="ctr" defTabSz="914400" rtl="0" eaLnBrk="1" latinLnBrk="0" hangingPunct="1">
        <a:lnSpc>
          <a:spcPct val="90000"/>
        </a:lnSpc>
        <a:spcBef>
          <a:spcPct val="0"/>
        </a:spcBef>
        <a:buNone/>
        <a:defRPr sz="4400" b="1" kern="1200">
          <a:solidFill>
            <a:schemeClr val="accent6">
              <a:lumMod val="75000"/>
            </a:schemeClr>
          </a:solidFill>
          <a:latin typeface="+mn-lt"/>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18.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9.png"/><Relationship Id="rId5" Type="http://schemas.openxmlformats.org/officeDocument/2006/relationships/oleObject" Target="???" TargetMode="Externa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microsoft.com/office/2007/relationships/hdphoto" Target="../media/hdphoto8.wdp"/><Relationship Id="rId5" Type="http://schemas.openxmlformats.org/officeDocument/2006/relationships/image" Target="../media/image25.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microsoft.com/office/2007/relationships/hdphoto" Target="../media/hdphoto11.wdp"/></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12.wdp"/></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3.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8.jp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microsoft.com/office/2007/relationships/hdphoto" Target="../media/hdphoto14.wdp"/></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image" Target="../media/image55.jpg"/><Relationship Id="rId4" Type="http://schemas.openxmlformats.org/officeDocument/2006/relationships/image" Target="../media/image54.jpg"/></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microsoft.com/office/2007/relationships/hdphoto" Target="../media/hdphoto16.wdp"/><Relationship Id="rId5" Type="http://schemas.openxmlformats.org/officeDocument/2006/relationships/image" Target="../media/image63.png"/><Relationship Id="rId4" Type="http://schemas.microsoft.com/office/2007/relationships/hdphoto" Target="../media/hdphoto15.wdp"/></Relationships>
</file>

<file path=ppt/slides/_rels/slide7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66.jpeg"/></Relationships>
</file>

<file path=ppt/slides/_rels/slide7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microsoft.com/office/2007/relationships/hdphoto" Target="../media/hdphoto18.wdp"/></Relationships>
</file>

<file path=ppt/slides/_rels/slide7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microsoft.com/office/2007/relationships/hdphoto" Target="../media/hdphoto19.wdp"/></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microsoft.com/office/2007/relationships/hdphoto" Target="../media/hdphoto20.wdp"/></Relationships>
</file>

<file path=ppt/slides/_rels/slide8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l-GR" sz="4400" dirty="0" err="1"/>
              <a:t>Ζωϊκή</a:t>
            </a:r>
            <a:r>
              <a:rPr lang="el-GR" sz="4400" dirty="0"/>
              <a:t> Ποικιλότητα</a:t>
            </a:r>
            <a:endParaRPr lang="en-US" sz="4400" dirty="0"/>
          </a:p>
        </p:txBody>
      </p:sp>
      <p:sp>
        <p:nvSpPr>
          <p:cNvPr id="3" name="Subtitle 2"/>
          <p:cNvSpPr>
            <a:spLocks noGrp="1"/>
          </p:cNvSpPr>
          <p:nvPr>
            <p:ph type="subTitle" idx="1"/>
          </p:nvPr>
        </p:nvSpPr>
        <p:spPr/>
        <p:txBody>
          <a:bodyPr>
            <a:normAutofit/>
          </a:bodyPr>
          <a:lstStyle/>
          <a:p>
            <a:r>
              <a:rPr lang="el-GR" sz="2800" dirty="0">
                <a:solidFill>
                  <a:schemeClr val="accent6">
                    <a:lumMod val="75000"/>
                  </a:schemeClr>
                </a:solidFill>
              </a:rPr>
              <a:t>Ενότητα </a:t>
            </a:r>
            <a:r>
              <a:rPr lang="en-US" sz="2800" dirty="0">
                <a:solidFill>
                  <a:schemeClr val="accent6">
                    <a:lumMod val="75000"/>
                  </a:schemeClr>
                </a:solidFill>
              </a:rPr>
              <a:t>4. </a:t>
            </a:r>
            <a:r>
              <a:rPr lang="el-GR" sz="2800" dirty="0">
                <a:solidFill>
                  <a:schemeClr val="accent6">
                    <a:lumMod val="75000"/>
                  </a:schemeClr>
                </a:solidFill>
              </a:rPr>
              <a:t>Νησιωτική Βιογεωγραφία</a:t>
            </a:r>
            <a:endParaRPr lang="en-US" sz="2800" dirty="0">
              <a:solidFill>
                <a:schemeClr val="accent6">
                  <a:lumMod val="75000"/>
                </a:schemeClr>
              </a:solidFill>
            </a:endParaRPr>
          </a:p>
          <a:p>
            <a:endParaRPr lang="el-GR" sz="2800" dirty="0"/>
          </a:p>
          <a:p>
            <a:r>
              <a:rPr lang="el-GR" sz="2800" dirty="0" smtClean="0"/>
              <a:t>Παναγιώτης</a:t>
            </a:r>
            <a:r>
              <a:rPr lang="en-US" sz="2800" dirty="0" smtClean="0"/>
              <a:t> </a:t>
            </a:r>
            <a:r>
              <a:rPr lang="el-GR" sz="2800" dirty="0" err="1" smtClean="0"/>
              <a:t>Παφίλης</a:t>
            </a:r>
            <a:r>
              <a:rPr lang="el-GR" sz="2800" dirty="0" smtClean="0"/>
              <a:t>, </a:t>
            </a:r>
            <a:r>
              <a:rPr lang="el-GR" sz="2800" dirty="0" err="1" smtClean="0"/>
              <a:t>Επικ</a:t>
            </a:r>
            <a:r>
              <a:rPr lang="el-GR" sz="2800" dirty="0" smtClean="0"/>
              <a:t>. Καθηγητής</a:t>
            </a:r>
            <a:endParaRPr lang="el-GR" sz="2800" dirty="0"/>
          </a:p>
          <a:p>
            <a:r>
              <a:rPr lang="el-GR" sz="2800" dirty="0"/>
              <a:t>Σχολή Θετικών Επιστημών</a:t>
            </a:r>
          </a:p>
          <a:p>
            <a:r>
              <a:rPr lang="el-GR" sz="2800" dirty="0" smtClean="0"/>
              <a:t>Τμήμα Βιολογίας</a:t>
            </a:r>
          </a:p>
          <a:p>
            <a:endParaRPr lang="en-US" sz="2800" dirty="0"/>
          </a:p>
        </p:txBody>
      </p:sp>
    </p:spTree>
    <p:extLst>
      <p:ext uri="{BB962C8B-B14F-4D97-AF65-F5344CB8AC3E}">
        <p14:creationId xmlns:p14="http://schemas.microsoft.com/office/powerpoint/2010/main" val="2128579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a:bodyPr>
          <a:lstStyle/>
          <a:p>
            <a:r>
              <a:rPr lang="el-GR" altLang="en-US" sz="4000" b="1" dirty="0" smtClean="0">
                <a:cs typeface="Times New Roman" panose="02020603050405020304" pitchFamily="18" charset="0"/>
              </a:rPr>
              <a:t>Σχέση έκτασης αριθμού ειδών</a:t>
            </a:r>
            <a:r>
              <a:rPr lang="en-US" altLang="en-US" sz="4000" b="1" dirty="0" smtClean="0">
                <a:cs typeface="Times New Roman" panose="02020603050405020304" pitchFamily="18" charset="0"/>
              </a:rPr>
              <a:t> 1/2</a:t>
            </a:r>
            <a:endParaRPr lang="en-US" altLang="en-US" sz="4000" dirty="0" smtClean="0"/>
          </a:p>
        </p:txBody>
      </p:sp>
      <p:sp>
        <p:nvSpPr>
          <p:cNvPr id="12291" name="Content Placeholder 2"/>
          <p:cNvSpPr>
            <a:spLocks noGrp="1"/>
          </p:cNvSpPr>
          <p:nvPr>
            <p:ph sz="half" idx="1"/>
          </p:nvPr>
        </p:nvSpPr>
        <p:spPr>
          <a:xfrm>
            <a:off x="754774" y="2081048"/>
            <a:ext cx="2855529" cy="3203778"/>
          </a:xfrm>
        </p:spPr>
        <p:txBody>
          <a:bodyPr/>
          <a:lstStyle/>
          <a:p>
            <a:r>
              <a:rPr lang="en-US" altLang="en-US" sz="2400" dirty="0" smtClean="0">
                <a:cs typeface="Times New Roman" panose="02020603050405020304" pitchFamily="18" charset="0"/>
              </a:rPr>
              <a:t>Ό</a:t>
            </a:r>
            <a:r>
              <a:rPr lang="el-GR" altLang="en-US" sz="2400" dirty="0" err="1" smtClean="0">
                <a:cs typeface="Times New Roman" panose="02020603050405020304" pitchFamily="18" charset="0"/>
              </a:rPr>
              <a:t>σο</a:t>
            </a:r>
            <a:r>
              <a:rPr lang="el-GR" altLang="en-US" sz="2400" dirty="0" smtClean="0">
                <a:cs typeface="Times New Roman" panose="02020603050405020304" pitchFamily="18" charset="0"/>
              </a:rPr>
              <a:t> μεγαλύτερο είναι ένα νησί, τόσο περισσότερα είδη φιλοξενεί.</a:t>
            </a:r>
          </a:p>
          <a:p>
            <a:r>
              <a:rPr lang="en-US" altLang="en-US" sz="2400" dirty="0" smtClean="0">
                <a:cs typeface="Times New Roman" panose="02020603050405020304" pitchFamily="18" charset="0"/>
              </a:rPr>
              <a:t>Ο</a:t>
            </a:r>
            <a:r>
              <a:rPr lang="el-GR" altLang="en-US" sz="2400" dirty="0" smtClean="0">
                <a:cs typeface="Times New Roman" panose="02020603050405020304" pitchFamily="18" charset="0"/>
              </a:rPr>
              <a:t> αριθμός των ειδών αυξάνεται πιο αργά στα μεγαλύτερα νησιά.</a:t>
            </a:r>
            <a:endParaRPr lang="en-US" altLang="en-US" sz="2400" dirty="0" smtClean="0">
              <a:cs typeface="Times New Roman" panose="02020603050405020304" pitchFamily="18" charset="0"/>
            </a:endParaRPr>
          </a:p>
          <a:p>
            <a:pPr>
              <a:buFontTx/>
              <a:buNone/>
            </a:pPr>
            <a:endParaRPr lang="el-GR" altLang="en-US" sz="2800" dirty="0" smtClean="0">
              <a:latin typeface="Times New Roman" panose="02020603050405020304" pitchFamily="18" charset="0"/>
              <a:cs typeface="Times New Roman" panose="02020603050405020304" pitchFamily="18" charset="0"/>
            </a:endParaRPr>
          </a:p>
        </p:txBody>
      </p:sp>
      <p:pic>
        <p:nvPicPr>
          <p:cNvPr id="3" name="Content Placeholder 2"/>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747307" y="2081048"/>
            <a:ext cx="4768043" cy="2948355"/>
          </a:xfrm>
        </p:spPr>
      </p:pic>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a:p>
        </p:txBody>
      </p:sp>
      <p:sp>
        <p:nvSpPr>
          <p:cNvPr id="5" name="Slide Number Placeholder 4"/>
          <p:cNvSpPr>
            <a:spLocks noGrp="1"/>
          </p:cNvSpPr>
          <p:nvPr>
            <p:ph type="sldNum" sz="quarter" idx="12"/>
          </p:nvPr>
        </p:nvSpPr>
        <p:spPr/>
        <p:txBody>
          <a:bodyPr/>
          <a:lstStyle/>
          <a:p>
            <a:fld id="{58A56277-EA16-4AF5-BFB5-E5ECBBB39490}" type="slidenum">
              <a:rPr lang="en-US" smtClean="0"/>
              <a:t>10</a:t>
            </a:fld>
            <a:endParaRPr lang="en-US"/>
          </a:p>
        </p:txBody>
      </p:sp>
      <p:sp>
        <p:nvSpPr>
          <p:cNvPr id="7" name="TextBox 6"/>
          <p:cNvSpPr txBox="1"/>
          <p:nvPr/>
        </p:nvSpPr>
        <p:spPr>
          <a:xfrm>
            <a:off x="8239953" y="5029403"/>
            <a:ext cx="341760" cy="276999"/>
          </a:xfrm>
          <a:prstGeom prst="rect">
            <a:avLst/>
          </a:prstGeom>
          <a:noFill/>
        </p:spPr>
        <p:txBody>
          <a:bodyPr wrap="none" rtlCol="0">
            <a:spAutoFit/>
          </a:bodyPr>
          <a:lstStyle/>
          <a:p>
            <a:r>
              <a:rPr lang="en-US" sz="1200" b="1" dirty="0" smtClean="0"/>
              <a:t>12</a:t>
            </a:r>
            <a:endParaRPr lang="en-US" sz="1200" b="1"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6/11</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a:spcBef>
                <a:spcPts val="600"/>
              </a:spcBef>
            </a:pPr>
            <a:r>
              <a:rPr lang="el-GR" sz="1600" b="1" dirty="0" smtClean="0"/>
              <a:t>Εικόνα </a:t>
            </a:r>
            <a:r>
              <a:rPr lang="el-GR" sz="1600" b="1" dirty="0"/>
              <a:t>34. </a:t>
            </a:r>
            <a:r>
              <a:rPr lang="el-GR" sz="1600" dirty="0"/>
              <a:t>Σύνδεσμος: </a:t>
            </a:r>
            <a:r>
              <a:rPr lang="en-US" sz="1600" dirty="0"/>
              <a:t>http://www.geo.arizona.edu/Antevs/ecol438/lect13.html. </a:t>
            </a:r>
            <a:r>
              <a:rPr lang="el-GR" sz="1600" dirty="0"/>
              <a:t>Πηγή: </a:t>
            </a:r>
            <a:r>
              <a:rPr lang="en-US" sz="1600" dirty="0"/>
              <a:t>Wilson, E.O. 1959. </a:t>
            </a:r>
            <a:r>
              <a:rPr lang="en-US" sz="1600" dirty="0" err="1"/>
              <a:t>Adaptiave</a:t>
            </a:r>
            <a:r>
              <a:rPr lang="en-US" sz="1600" dirty="0"/>
              <a:t> shift and dispersal in a tropical ant fauna. Evolution 13: 122-144.</a:t>
            </a:r>
          </a:p>
          <a:p>
            <a:pPr>
              <a:spcBef>
                <a:spcPts val="600"/>
              </a:spcBef>
            </a:pPr>
            <a:r>
              <a:rPr lang="el-GR" sz="1600" b="1" dirty="0" smtClean="0"/>
              <a:t>Εικόνα </a:t>
            </a:r>
            <a:r>
              <a:rPr lang="el-GR" sz="1600" b="1" dirty="0"/>
              <a:t>35. </a:t>
            </a:r>
            <a:r>
              <a:rPr lang="el-GR" sz="1600" dirty="0"/>
              <a:t>Σύνδεσμος: </a:t>
            </a:r>
            <a:r>
              <a:rPr lang="en-US" sz="1600" dirty="0"/>
              <a:t>http://www.geo.arizona.edu/Antevs/ecol438/lect13.html#13. </a:t>
            </a:r>
            <a:r>
              <a:rPr lang="el-GR" sz="1600" dirty="0"/>
              <a:t>Πηγή: </a:t>
            </a:r>
            <a:r>
              <a:rPr lang="en-US" sz="1600" dirty="0" err="1"/>
              <a:t>Lomolino</a:t>
            </a:r>
            <a:r>
              <a:rPr lang="en-US" sz="1600" dirty="0"/>
              <a:t>, M.V. 1986. Mammalian community structure on islands: Immigration, extinction and interactive effects. Biol. Journal </a:t>
            </a:r>
            <a:r>
              <a:rPr lang="en-US" sz="1600" dirty="0" err="1"/>
              <a:t>Linnean</a:t>
            </a:r>
            <a:r>
              <a:rPr lang="en-US" sz="1600" dirty="0"/>
              <a:t> Soc. 28: 1-21.     </a:t>
            </a:r>
            <a:r>
              <a:rPr lang="en-US" sz="1600" dirty="0" err="1"/>
              <a:t>Lomolino</a:t>
            </a:r>
            <a:r>
              <a:rPr lang="en-US" sz="1600" dirty="0"/>
              <a:t>, M.V. 1998. A species-based, hierarchical model of island biogeography. In E. </a:t>
            </a:r>
            <a:r>
              <a:rPr lang="en-US" sz="1600" dirty="0" err="1"/>
              <a:t>Wiher</a:t>
            </a:r>
            <a:r>
              <a:rPr lang="en-US" sz="1600" dirty="0"/>
              <a:t> and P.A. </a:t>
            </a:r>
            <a:r>
              <a:rPr lang="en-US" sz="1600" dirty="0" err="1"/>
              <a:t>Keddy</a:t>
            </a:r>
            <a:r>
              <a:rPr lang="en-US" sz="1600" dirty="0"/>
              <a:t> (eds.) The search for assembly rules in ecological communities. Cambridge Univ. Press.</a:t>
            </a:r>
          </a:p>
          <a:p>
            <a:pPr>
              <a:spcBef>
                <a:spcPts val="600"/>
              </a:spcBef>
            </a:pPr>
            <a:r>
              <a:rPr lang="el-GR" sz="1600" b="1" dirty="0" smtClean="0"/>
              <a:t>Εικόνα </a:t>
            </a:r>
            <a:r>
              <a:rPr lang="el-GR" sz="1600" b="1" dirty="0"/>
              <a:t>36. </a:t>
            </a:r>
            <a:r>
              <a:rPr lang="el-GR" sz="1600" dirty="0"/>
              <a:t>Σύνδεσμος: </a:t>
            </a:r>
            <a:r>
              <a:rPr lang="en-US" sz="1600" dirty="0"/>
              <a:t>http://www.geo.arizona.edu/Antevs/ecol438/lect13.html#13. </a:t>
            </a:r>
            <a:r>
              <a:rPr lang="el-GR" sz="1600" dirty="0"/>
              <a:t>Πηγή: </a:t>
            </a:r>
            <a:r>
              <a:rPr lang="en-US" sz="1600" dirty="0" err="1"/>
              <a:t>Lomolino</a:t>
            </a:r>
            <a:r>
              <a:rPr lang="en-US" sz="1600" dirty="0"/>
              <a:t>, M.V. 1986. Mammalian community structure on islands: Immigration, extinction and interactive effects. Biol. Journal </a:t>
            </a:r>
            <a:r>
              <a:rPr lang="en-US" sz="1600" dirty="0" err="1"/>
              <a:t>Linnean</a:t>
            </a:r>
            <a:r>
              <a:rPr lang="en-US" sz="1600" dirty="0"/>
              <a:t> Soc. 28: 1-21.     </a:t>
            </a:r>
            <a:r>
              <a:rPr lang="en-US" sz="1600" dirty="0" err="1"/>
              <a:t>Lomolino</a:t>
            </a:r>
            <a:r>
              <a:rPr lang="en-US" sz="1600" dirty="0"/>
              <a:t>, M.V. 1998. A species-based, hierarchical model of island biogeography. In E. </a:t>
            </a:r>
            <a:r>
              <a:rPr lang="en-US" sz="1600" dirty="0" err="1"/>
              <a:t>Wiher</a:t>
            </a:r>
            <a:r>
              <a:rPr lang="en-US" sz="1600" dirty="0"/>
              <a:t> and P.A. </a:t>
            </a:r>
            <a:r>
              <a:rPr lang="en-US" sz="1600" dirty="0" err="1"/>
              <a:t>Keddy</a:t>
            </a:r>
            <a:r>
              <a:rPr lang="en-US" sz="1600" dirty="0"/>
              <a:t> (eds.) The search for assembly rules in ecological communities. Cambridge Univ. Press.</a:t>
            </a:r>
          </a:p>
          <a:p>
            <a:pPr>
              <a:spcBef>
                <a:spcPts val="600"/>
              </a:spcBef>
            </a:pPr>
            <a:r>
              <a:rPr lang="el-GR" sz="1600" b="1" dirty="0" smtClean="0"/>
              <a:t>Εικόνα </a:t>
            </a:r>
            <a:r>
              <a:rPr lang="el-GR" sz="1600" b="1" dirty="0"/>
              <a:t>37. </a:t>
            </a:r>
            <a:r>
              <a:rPr lang="en-US" sz="1600" dirty="0"/>
              <a:t>Map of the Bismarck Archipelago. Public Domain. File:Karta PG Bismarck Archipelago.PNG.. </a:t>
            </a:r>
            <a:r>
              <a:rPr lang="el-GR" sz="1600" dirty="0"/>
              <a:t>Σύνδεσμος: </a:t>
            </a:r>
            <a:r>
              <a:rPr lang="en-US" sz="1600" dirty="0"/>
              <a:t>https://en.wikipedia.org/wiki/Bismarck_Archipelago. </a:t>
            </a:r>
            <a:r>
              <a:rPr lang="el-GR" sz="1600" dirty="0"/>
              <a:t>Πηγή: </a:t>
            </a:r>
            <a:r>
              <a:rPr lang="en-US" sz="1600" dirty="0"/>
              <a:t>https://en.wikipedia.org.</a:t>
            </a:r>
          </a:p>
          <a:p>
            <a:pPr>
              <a:spcBef>
                <a:spcPts val="600"/>
              </a:spcBef>
            </a:pPr>
            <a:r>
              <a:rPr lang="el-GR" sz="1600" b="1" dirty="0" smtClean="0"/>
              <a:t>Εικόνα </a:t>
            </a:r>
            <a:r>
              <a:rPr lang="el-GR" sz="1600" b="1" dirty="0"/>
              <a:t>38. </a:t>
            </a:r>
            <a:r>
              <a:rPr lang="el-GR" sz="1600" dirty="0"/>
              <a:t>Σύνδεσμος: </a:t>
            </a:r>
            <a:r>
              <a:rPr lang="en-US" sz="1600" dirty="0"/>
              <a:t>http://www.geo.arizona.edu/Antevs/ecol438/lect13.html#13. </a:t>
            </a:r>
            <a:r>
              <a:rPr lang="el-GR" sz="1600" dirty="0"/>
              <a:t>Πηγή: </a:t>
            </a:r>
            <a:r>
              <a:rPr lang="en-US" sz="1600" dirty="0"/>
              <a:t>Diamond, J.M. 1975. Assembly of species communities. p. 342-444 In. M.L. Cody and J.M. Diamond (eds.) Ecology and evaluation of Communities. Belknap Press, Cambridge.</a:t>
            </a:r>
          </a:p>
          <a:p>
            <a:pPr>
              <a:spcBef>
                <a:spcPts val="600"/>
              </a:spcBef>
            </a:pPr>
            <a:endParaRPr lang="en-US" sz="1600" b="1" dirty="0"/>
          </a:p>
        </p:txBody>
      </p:sp>
      <p:sp>
        <p:nvSpPr>
          <p:cNvPr id="4" name="Footer Placeholder 3"/>
          <p:cNvSpPr>
            <a:spLocks noGrp="1"/>
          </p:cNvSpPr>
          <p:nvPr>
            <p:ph type="ftr" sz="quarter" idx="11"/>
          </p:nvPr>
        </p:nvSpPr>
        <p:spPr/>
        <p:txBody>
          <a:bodyPr/>
          <a:lstStyle/>
          <a:p>
            <a:r>
              <a:rPr lang="el-GR" dirty="0"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100</a:t>
            </a:fld>
            <a:endParaRPr lang="en-US"/>
          </a:p>
        </p:txBody>
      </p:sp>
    </p:spTree>
    <p:extLst>
      <p:ext uri="{BB962C8B-B14F-4D97-AF65-F5344CB8AC3E}">
        <p14:creationId xmlns:p14="http://schemas.microsoft.com/office/powerpoint/2010/main" val="108491347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7/11</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a:spcBef>
                <a:spcPts val="600"/>
              </a:spcBef>
            </a:pPr>
            <a:r>
              <a:rPr lang="el-GR" sz="1600" b="1" dirty="0"/>
              <a:t>Εικόνα 39. </a:t>
            </a:r>
            <a:r>
              <a:rPr lang="el-GR" sz="1600" dirty="0"/>
              <a:t>Σύνδεσμος: </a:t>
            </a:r>
            <a:r>
              <a:rPr lang="en-US" sz="1600" dirty="0"/>
              <a:t>http://www.geo.arizona.edu/Antevs/ecol438/lect13.html#13. </a:t>
            </a:r>
            <a:r>
              <a:rPr lang="el-GR" sz="1600" dirty="0"/>
              <a:t>Πηγή: </a:t>
            </a:r>
            <a:r>
              <a:rPr lang="en-US" sz="1600" dirty="0"/>
              <a:t>Moulton, M.P. and </a:t>
            </a:r>
            <a:r>
              <a:rPr lang="en-US" sz="1600" dirty="0" err="1"/>
              <a:t>Pimm</a:t>
            </a:r>
            <a:r>
              <a:rPr lang="en-US" sz="1600" dirty="0"/>
              <a:t>, S.L. 1986. The introduced Hawaiian avifauna: </a:t>
            </a:r>
            <a:r>
              <a:rPr lang="en-US" sz="1600" dirty="0" err="1"/>
              <a:t>Biogeographical</a:t>
            </a:r>
            <a:r>
              <a:rPr lang="en-US" sz="1600" dirty="0"/>
              <a:t> evidence for competition. American Naturalist 121: 669-690.</a:t>
            </a:r>
          </a:p>
          <a:p>
            <a:pPr>
              <a:spcBef>
                <a:spcPts val="600"/>
              </a:spcBef>
            </a:pPr>
            <a:r>
              <a:rPr lang="el-GR" sz="1600" b="1" dirty="0" smtClean="0"/>
              <a:t>Εικόνα </a:t>
            </a:r>
            <a:r>
              <a:rPr lang="el-GR" sz="1600" b="1" dirty="0"/>
              <a:t>40. </a:t>
            </a:r>
            <a:r>
              <a:rPr lang="en-US" sz="1600" dirty="0"/>
              <a:t>Copyrighted.</a:t>
            </a:r>
          </a:p>
          <a:p>
            <a:pPr>
              <a:spcBef>
                <a:spcPts val="600"/>
              </a:spcBef>
            </a:pPr>
            <a:r>
              <a:rPr lang="el-GR" sz="1600" b="1" dirty="0" smtClean="0"/>
              <a:t>Εικόνα </a:t>
            </a:r>
            <a:r>
              <a:rPr lang="el-GR" sz="1600" b="1" dirty="0"/>
              <a:t>41. </a:t>
            </a:r>
            <a:r>
              <a:rPr lang="el-GR" sz="1600" dirty="0"/>
              <a:t>Σύνδεσμος: </a:t>
            </a:r>
            <a:r>
              <a:rPr lang="en-US" sz="1600" dirty="0"/>
              <a:t>http://www.geo.arizona.edu/Antevs/ecol438/lect13.html#13. </a:t>
            </a:r>
            <a:r>
              <a:rPr lang="el-GR" sz="1600" dirty="0"/>
              <a:t>Πηγή: </a:t>
            </a:r>
            <a:r>
              <a:rPr lang="en-US" sz="1600" dirty="0" err="1"/>
              <a:t>Lomolino</a:t>
            </a:r>
            <a:r>
              <a:rPr lang="en-US" sz="1600" dirty="0"/>
              <a:t>, M.V. 1984. Immigrant selection, predatory exclusion and the distributions of </a:t>
            </a:r>
            <a:r>
              <a:rPr lang="en-US" sz="1600" dirty="0" err="1"/>
              <a:t>Microtus</a:t>
            </a:r>
            <a:r>
              <a:rPr lang="en-US" sz="1600" dirty="0"/>
              <a:t> </a:t>
            </a:r>
            <a:r>
              <a:rPr lang="en-US" sz="1600" dirty="0" err="1"/>
              <a:t>pennsylvanicus</a:t>
            </a:r>
            <a:r>
              <a:rPr lang="en-US" sz="1600" dirty="0"/>
              <a:t> and </a:t>
            </a:r>
            <a:r>
              <a:rPr lang="en-US" sz="1600" dirty="0" err="1"/>
              <a:t>Blarina</a:t>
            </a:r>
            <a:r>
              <a:rPr lang="en-US" sz="1600" dirty="0"/>
              <a:t> </a:t>
            </a:r>
            <a:r>
              <a:rPr lang="en-US" sz="1600" dirty="0" err="1"/>
              <a:t>brevicauda</a:t>
            </a:r>
            <a:r>
              <a:rPr lang="en-US" sz="1600" dirty="0"/>
              <a:t> on islands. American Naturalist 123: 468-483.</a:t>
            </a:r>
          </a:p>
          <a:p>
            <a:pPr>
              <a:spcBef>
                <a:spcPts val="600"/>
              </a:spcBef>
            </a:pPr>
            <a:r>
              <a:rPr lang="el-GR" sz="1600" b="1" dirty="0" smtClean="0"/>
              <a:t>Εικόνα </a:t>
            </a:r>
            <a:r>
              <a:rPr lang="el-GR" sz="1600" b="1" dirty="0"/>
              <a:t>42. </a:t>
            </a:r>
            <a:r>
              <a:rPr lang="el-GR" sz="1600" dirty="0"/>
              <a:t>Σύνδεσμος: </a:t>
            </a:r>
            <a:r>
              <a:rPr lang="en-US" sz="1600" dirty="0"/>
              <a:t>http://www.geo.arizona.edu/Antevs/ecol438/lect13.html#13. </a:t>
            </a:r>
            <a:r>
              <a:rPr lang="el-GR" sz="1600" dirty="0"/>
              <a:t>Πηγή: </a:t>
            </a:r>
            <a:r>
              <a:rPr lang="en-US" sz="1600" dirty="0" err="1"/>
              <a:t>Lomolino</a:t>
            </a:r>
            <a:r>
              <a:rPr lang="en-US" sz="1600" dirty="0"/>
              <a:t>, M.V. 1984. Immigrant selection, predatory exclusion and the distributions of </a:t>
            </a:r>
            <a:r>
              <a:rPr lang="en-US" sz="1600" dirty="0" err="1"/>
              <a:t>Microtus</a:t>
            </a:r>
            <a:r>
              <a:rPr lang="en-US" sz="1600" dirty="0"/>
              <a:t> </a:t>
            </a:r>
            <a:r>
              <a:rPr lang="en-US" sz="1600" dirty="0" err="1"/>
              <a:t>pennsylvanicus</a:t>
            </a:r>
            <a:r>
              <a:rPr lang="en-US" sz="1600" dirty="0"/>
              <a:t> and </a:t>
            </a:r>
            <a:r>
              <a:rPr lang="en-US" sz="1600" dirty="0" err="1"/>
              <a:t>Blarina</a:t>
            </a:r>
            <a:r>
              <a:rPr lang="en-US" sz="1600" dirty="0"/>
              <a:t> </a:t>
            </a:r>
            <a:r>
              <a:rPr lang="en-US" sz="1600" dirty="0" err="1"/>
              <a:t>brevicauda</a:t>
            </a:r>
            <a:r>
              <a:rPr lang="en-US" sz="1600" dirty="0"/>
              <a:t> on islands. American Naturalist 123: 468-483.</a:t>
            </a:r>
          </a:p>
          <a:p>
            <a:pPr>
              <a:spcBef>
                <a:spcPts val="600"/>
              </a:spcBef>
            </a:pPr>
            <a:r>
              <a:rPr lang="el-GR" sz="1600" b="1" dirty="0" smtClean="0"/>
              <a:t>Εικόνα </a:t>
            </a:r>
            <a:r>
              <a:rPr lang="el-GR" sz="1600" b="1" dirty="0"/>
              <a:t>43</a:t>
            </a:r>
            <a:r>
              <a:rPr lang="el-GR" sz="1600" dirty="0"/>
              <a:t>. Σύνδεσμος: </a:t>
            </a:r>
            <a:r>
              <a:rPr lang="en-US" sz="1600" dirty="0"/>
              <a:t>http://www.geo.arizona.edu/Antevs/ecol438/lect13.html#13. </a:t>
            </a:r>
            <a:r>
              <a:rPr lang="el-GR" sz="1600" dirty="0"/>
              <a:t>Πηγή: </a:t>
            </a:r>
            <a:r>
              <a:rPr lang="en-US" sz="1600" dirty="0" err="1"/>
              <a:t>Schoener</a:t>
            </a:r>
            <a:r>
              <a:rPr lang="en-US" sz="1600" dirty="0"/>
              <a:t>, T.W. and Spiller, D.A. 1987. High population persistence in a system with high turnover. Nature 330: 474-477.</a:t>
            </a:r>
          </a:p>
          <a:p>
            <a:pPr>
              <a:spcBef>
                <a:spcPts val="600"/>
              </a:spcBef>
            </a:pPr>
            <a:r>
              <a:rPr lang="el-GR" sz="1600" b="1" dirty="0" smtClean="0"/>
              <a:t>Εικόνα </a:t>
            </a:r>
            <a:r>
              <a:rPr lang="el-GR" sz="1600" b="1" dirty="0"/>
              <a:t>44. </a:t>
            </a:r>
            <a:r>
              <a:rPr lang="el-GR" sz="1600" dirty="0"/>
              <a:t>Σύνδεσμος: </a:t>
            </a:r>
            <a:r>
              <a:rPr lang="en-US" sz="1600" dirty="0"/>
              <a:t>http://www.geo.arizona.edu/Antevs/ecol438/lect13.html#13. </a:t>
            </a:r>
            <a:r>
              <a:rPr lang="el-GR" sz="1600" dirty="0"/>
              <a:t>Πηγή: </a:t>
            </a:r>
            <a:r>
              <a:rPr lang="en-US" sz="1600" dirty="0"/>
              <a:t>Wright, S.J. 1980. Density compensation on small islands. </a:t>
            </a:r>
            <a:r>
              <a:rPr lang="en-US" sz="1600" dirty="0" err="1"/>
              <a:t>Oecologia</a:t>
            </a:r>
            <a:r>
              <a:rPr lang="en-US" sz="1600" dirty="0"/>
              <a:t> 45: 385-389.</a:t>
            </a:r>
          </a:p>
          <a:p>
            <a:pPr>
              <a:spcBef>
                <a:spcPts val="600"/>
              </a:spcBef>
            </a:pPr>
            <a:r>
              <a:rPr lang="el-GR" sz="1600" b="1" dirty="0" smtClean="0"/>
              <a:t>Εικόνα </a:t>
            </a:r>
            <a:r>
              <a:rPr lang="el-GR" sz="1600" b="1" dirty="0"/>
              <a:t>45. </a:t>
            </a:r>
            <a:r>
              <a:rPr lang="el-GR" sz="1600" dirty="0"/>
              <a:t>© </a:t>
            </a:r>
            <a:r>
              <a:rPr lang="en-US" sz="1600" dirty="0"/>
              <a:t>Tourism New Zealand. </a:t>
            </a:r>
            <a:r>
              <a:rPr lang="el-GR" sz="1600" dirty="0"/>
              <a:t>Σύνδεσμος: </a:t>
            </a:r>
            <a:r>
              <a:rPr lang="en-US" sz="1600" dirty="0"/>
              <a:t>http://birdnote.org/show/brown-kiwi. </a:t>
            </a:r>
            <a:r>
              <a:rPr lang="el-GR" sz="1600" dirty="0"/>
              <a:t>Πηγή: </a:t>
            </a:r>
            <a:r>
              <a:rPr lang="en-US" sz="1600" dirty="0"/>
              <a:t>www.newzealand.com.</a:t>
            </a:r>
          </a:p>
          <a:p>
            <a:pPr>
              <a:spcBef>
                <a:spcPts val="600"/>
              </a:spcBef>
            </a:pPr>
            <a:endParaRPr lang="en-US" sz="1600" b="1" dirty="0"/>
          </a:p>
        </p:txBody>
      </p:sp>
      <p:sp>
        <p:nvSpPr>
          <p:cNvPr id="4" name="Footer Placeholder 3"/>
          <p:cNvSpPr>
            <a:spLocks noGrp="1"/>
          </p:cNvSpPr>
          <p:nvPr>
            <p:ph type="ftr" sz="quarter" idx="11"/>
          </p:nvPr>
        </p:nvSpPr>
        <p:spPr/>
        <p:txBody>
          <a:bodyPr/>
          <a:lstStyle/>
          <a:p>
            <a:r>
              <a:rPr lang="el-GR" dirty="0"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101</a:t>
            </a:fld>
            <a:endParaRPr lang="en-US"/>
          </a:p>
        </p:txBody>
      </p:sp>
    </p:spTree>
    <p:extLst>
      <p:ext uri="{BB962C8B-B14F-4D97-AF65-F5344CB8AC3E}">
        <p14:creationId xmlns:p14="http://schemas.microsoft.com/office/powerpoint/2010/main" val="379283146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8/11</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a:spcBef>
                <a:spcPts val="600"/>
              </a:spcBef>
            </a:pPr>
            <a:r>
              <a:rPr lang="el-GR" sz="1600" b="1" dirty="0"/>
              <a:t>Εικόνα 46</a:t>
            </a:r>
            <a:r>
              <a:rPr lang="el-GR" sz="1600" dirty="0"/>
              <a:t>. </a:t>
            </a:r>
            <a:r>
              <a:rPr lang="en-US" sz="1600" dirty="0"/>
              <a:t>Copyright 2015 </a:t>
            </a:r>
            <a:r>
              <a:rPr lang="en-US" sz="1600" dirty="0" err="1"/>
              <a:t>Sobre</a:t>
            </a:r>
            <a:r>
              <a:rPr lang="en-US" sz="1600" dirty="0"/>
              <a:t> </a:t>
            </a:r>
            <a:r>
              <a:rPr lang="en-US" sz="1600" dirty="0" err="1"/>
              <a:t>Curiosidades</a:t>
            </a:r>
            <a:r>
              <a:rPr lang="en-US" sz="1600" dirty="0"/>
              <a:t>. </a:t>
            </a:r>
            <a:r>
              <a:rPr lang="el-GR" sz="1600" dirty="0"/>
              <a:t>Σύνδεσμος: </a:t>
            </a:r>
            <a:r>
              <a:rPr lang="en-US" sz="1600" dirty="0"/>
              <a:t>http://sobrecuriosidades.com/tag/zoologia/. </a:t>
            </a:r>
            <a:r>
              <a:rPr lang="el-GR" sz="1600" dirty="0"/>
              <a:t>Πηγή: </a:t>
            </a:r>
            <a:r>
              <a:rPr lang="en-US" sz="1600" dirty="0"/>
              <a:t>sobrecuriosidades.com.</a:t>
            </a:r>
          </a:p>
          <a:p>
            <a:pPr>
              <a:spcBef>
                <a:spcPts val="600"/>
              </a:spcBef>
            </a:pPr>
            <a:r>
              <a:rPr lang="el-GR" sz="1600" b="1" dirty="0" smtClean="0"/>
              <a:t>Εικόνα </a:t>
            </a:r>
            <a:r>
              <a:rPr lang="el-GR" sz="1600" b="1" dirty="0"/>
              <a:t>47. </a:t>
            </a:r>
            <a:r>
              <a:rPr lang="el-GR" sz="1600" dirty="0"/>
              <a:t>© </a:t>
            </a:r>
            <a:r>
              <a:rPr lang="en-US" sz="1600" dirty="0"/>
              <a:t>Animals Town. </a:t>
            </a:r>
            <a:r>
              <a:rPr lang="el-GR" sz="1600" dirty="0"/>
              <a:t>Σύνδεσμος: </a:t>
            </a:r>
            <a:r>
              <a:rPr lang="en-US" sz="1600" dirty="0"/>
              <a:t>http://www.animalstown.com/animals/k/komodo-dragon/komodo-dragon.php. </a:t>
            </a:r>
            <a:r>
              <a:rPr lang="el-GR" sz="1600" dirty="0"/>
              <a:t>Πηγή: </a:t>
            </a:r>
            <a:r>
              <a:rPr lang="en-US" sz="1600" dirty="0"/>
              <a:t>http://www.animalstown.com.</a:t>
            </a:r>
          </a:p>
          <a:p>
            <a:pPr>
              <a:spcBef>
                <a:spcPts val="600"/>
              </a:spcBef>
            </a:pPr>
            <a:r>
              <a:rPr lang="el-GR" sz="1600" b="1" dirty="0" smtClean="0"/>
              <a:t>Εικόνα </a:t>
            </a:r>
            <a:r>
              <a:rPr lang="el-GR" sz="1600" b="1" dirty="0"/>
              <a:t>48.  </a:t>
            </a:r>
            <a:r>
              <a:rPr lang="el-GR" sz="1600" dirty="0"/>
              <a:t>© </a:t>
            </a:r>
            <a:r>
              <a:rPr lang="en-US" sz="1600" dirty="0"/>
              <a:t>Canadian Museum of History. </a:t>
            </a:r>
            <a:r>
              <a:rPr lang="el-GR" sz="1600" dirty="0"/>
              <a:t>Σύνδεσμος: </a:t>
            </a:r>
            <a:r>
              <a:rPr lang="en-US" sz="1600" dirty="0"/>
              <a:t>http://www.historymuseum.ca/cmc/exhibitions/cmc/mythicbeasts/mythicbeasts04e.shtml. </a:t>
            </a:r>
            <a:r>
              <a:rPr lang="el-GR" sz="1600" dirty="0"/>
              <a:t>Πηγή: </a:t>
            </a:r>
            <a:r>
              <a:rPr lang="en-US" sz="1600" dirty="0"/>
              <a:t>http://www.historymuseum.ca.</a:t>
            </a:r>
          </a:p>
          <a:p>
            <a:pPr>
              <a:spcBef>
                <a:spcPts val="600"/>
              </a:spcBef>
            </a:pPr>
            <a:r>
              <a:rPr lang="el-GR" sz="1600" b="1" dirty="0" smtClean="0"/>
              <a:t>Εικόνα </a:t>
            </a:r>
            <a:r>
              <a:rPr lang="el-GR" sz="1600" b="1" dirty="0"/>
              <a:t>49. </a:t>
            </a:r>
            <a:r>
              <a:rPr lang="el-GR" sz="1600" dirty="0"/>
              <a:t>Σύνδεσμος: </a:t>
            </a:r>
            <a:r>
              <a:rPr lang="en-US" sz="1600" dirty="0"/>
              <a:t>http://funnyjunk.com/channel/morbid-channel/Girlfriends/apxXGnc/29 . </a:t>
            </a:r>
            <a:r>
              <a:rPr lang="el-GR" sz="1600" dirty="0"/>
              <a:t>Πηγή: </a:t>
            </a:r>
            <a:r>
              <a:rPr lang="en-US" sz="1600" dirty="0"/>
              <a:t>http://hawaiidermatology.com/pygmy/pygmy-elephant.html.</a:t>
            </a:r>
          </a:p>
          <a:p>
            <a:pPr>
              <a:spcBef>
                <a:spcPts val="600"/>
              </a:spcBef>
            </a:pPr>
            <a:r>
              <a:rPr lang="el-GR" sz="1600" b="1" dirty="0" smtClean="0"/>
              <a:t>Εικόνα </a:t>
            </a:r>
            <a:r>
              <a:rPr lang="el-GR" sz="1600" b="1" dirty="0"/>
              <a:t>50. </a:t>
            </a:r>
            <a:r>
              <a:rPr lang="en-US" sz="1600" dirty="0"/>
              <a:t>Le </a:t>
            </a:r>
            <a:r>
              <a:rPr lang="en-US" sz="1600" dirty="0" err="1"/>
              <a:t>contenu</a:t>
            </a:r>
            <a:r>
              <a:rPr lang="en-US" sz="1600" dirty="0"/>
              <a:t> </a:t>
            </a:r>
            <a:r>
              <a:rPr lang="en-US" sz="1600" dirty="0" err="1"/>
              <a:t>est</a:t>
            </a:r>
            <a:r>
              <a:rPr lang="en-US" sz="1600" dirty="0"/>
              <a:t> </a:t>
            </a:r>
            <a:r>
              <a:rPr lang="en-US" sz="1600" dirty="0" err="1"/>
              <a:t>disponible</a:t>
            </a:r>
            <a:r>
              <a:rPr lang="en-US" sz="1600" dirty="0"/>
              <a:t> sous </a:t>
            </a:r>
            <a:r>
              <a:rPr lang="en-US" sz="1600" dirty="0" err="1"/>
              <a:t>licence</a:t>
            </a:r>
            <a:r>
              <a:rPr lang="en-US" sz="1600" dirty="0"/>
              <a:t> Creative Commons Attribution-Share Alike 3.0 </a:t>
            </a:r>
            <a:r>
              <a:rPr lang="en-US" sz="1600" dirty="0" err="1"/>
              <a:t>sauf</a:t>
            </a:r>
            <a:r>
              <a:rPr lang="en-US" sz="1600" dirty="0"/>
              <a:t> mention contraire. </a:t>
            </a:r>
            <a:r>
              <a:rPr lang="el-GR" sz="1600" dirty="0"/>
              <a:t>Σύνδεσμος: </a:t>
            </a:r>
            <a:r>
              <a:rPr lang="en-US" sz="1600" dirty="0"/>
              <a:t>https://fr.vikidia.org/wiki/Homme_de_Flor%C3%A8s. </a:t>
            </a:r>
            <a:r>
              <a:rPr lang="el-GR" sz="1600" dirty="0"/>
              <a:t>Πηγή: </a:t>
            </a:r>
            <a:r>
              <a:rPr lang="en-US" sz="1600" dirty="0"/>
              <a:t>https://fr.vikidia.org/wiki/Vikidia:Accueil.</a:t>
            </a:r>
          </a:p>
          <a:p>
            <a:pPr>
              <a:spcBef>
                <a:spcPts val="600"/>
              </a:spcBef>
            </a:pPr>
            <a:r>
              <a:rPr lang="el-GR" sz="1600" b="1" dirty="0" smtClean="0"/>
              <a:t>Εικόνα </a:t>
            </a:r>
            <a:r>
              <a:rPr lang="el-GR" sz="1600" b="1" dirty="0"/>
              <a:t>51</a:t>
            </a:r>
            <a:r>
              <a:rPr lang="el-GR" sz="1600" dirty="0"/>
              <a:t>. </a:t>
            </a:r>
            <a:r>
              <a:rPr lang="en-US" sz="1600" dirty="0"/>
              <a:t>Copyright information: The images on this page were composed by Angela King and Brad Cole and are copyright by Geology.com © 2008. These images are not available for use beyond our websites. If you would like to share them with others please link to this page. The satellite image was produced using Landsat data from NASA and the map was produced using data licensed from and copyright by Map Resources © 2008.  </a:t>
            </a:r>
            <a:r>
              <a:rPr lang="el-GR" sz="1600" dirty="0"/>
              <a:t>Σύνδεσμος: </a:t>
            </a:r>
            <a:r>
              <a:rPr lang="en-US" sz="1600" dirty="0"/>
              <a:t>http://geology.com/world/indonesia-satellite-image.shtml. </a:t>
            </a:r>
            <a:r>
              <a:rPr lang="el-GR" sz="1600" dirty="0"/>
              <a:t>Πηγή: </a:t>
            </a:r>
            <a:r>
              <a:rPr lang="en-US" sz="1600" dirty="0"/>
              <a:t>http://geology.com/.</a:t>
            </a:r>
          </a:p>
          <a:p>
            <a:pPr>
              <a:spcBef>
                <a:spcPts val="600"/>
              </a:spcBef>
            </a:pPr>
            <a:endParaRPr lang="en-US" sz="1600" b="1" dirty="0"/>
          </a:p>
        </p:txBody>
      </p:sp>
      <p:sp>
        <p:nvSpPr>
          <p:cNvPr id="4" name="Footer Placeholder 3"/>
          <p:cNvSpPr>
            <a:spLocks noGrp="1"/>
          </p:cNvSpPr>
          <p:nvPr>
            <p:ph type="ftr" sz="quarter" idx="11"/>
          </p:nvPr>
        </p:nvSpPr>
        <p:spPr/>
        <p:txBody>
          <a:bodyPr/>
          <a:lstStyle/>
          <a:p>
            <a:r>
              <a:rPr lang="el-GR" dirty="0"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102</a:t>
            </a:fld>
            <a:endParaRPr lang="en-US"/>
          </a:p>
        </p:txBody>
      </p:sp>
    </p:spTree>
    <p:extLst>
      <p:ext uri="{BB962C8B-B14F-4D97-AF65-F5344CB8AC3E}">
        <p14:creationId xmlns:p14="http://schemas.microsoft.com/office/powerpoint/2010/main" val="266651061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9/11</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a:spcBef>
                <a:spcPts val="600"/>
              </a:spcBef>
            </a:pPr>
            <a:r>
              <a:rPr lang="el-GR" sz="1600" b="1" dirty="0"/>
              <a:t>Εικόνα 52. </a:t>
            </a:r>
            <a:r>
              <a:rPr lang="el-GR" sz="1600" dirty="0"/>
              <a:t>Σύνδεσμος: </a:t>
            </a:r>
            <a:r>
              <a:rPr lang="en-US" sz="1600" dirty="0"/>
              <a:t>http://www.bradshawfoundation.com/origins/homo_floresiensis.php. </a:t>
            </a:r>
            <a:r>
              <a:rPr lang="el-GR" sz="1600" dirty="0"/>
              <a:t>Πηγή: </a:t>
            </a:r>
            <a:r>
              <a:rPr lang="en-US" sz="1600" dirty="0"/>
              <a:t>http://www.bradshawfoundation.com.</a:t>
            </a:r>
          </a:p>
          <a:p>
            <a:pPr>
              <a:spcBef>
                <a:spcPts val="600"/>
              </a:spcBef>
            </a:pPr>
            <a:r>
              <a:rPr lang="el-GR" sz="1600" b="1" dirty="0" smtClean="0"/>
              <a:t>Εικόνα </a:t>
            </a:r>
            <a:r>
              <a:rPr lang="el-GR" sz="1600" b="1" dirty="0"/>
              <a:t>53. </a:t>
            </a:r>
            <a:r>
              <a:rPr lang="el-GR" sz="1600" dirty="0"/>
              <a:t>© </a:t>
            </a:r>
            <a:r>
              <a:rPr lang="en-US" sz="1600" dirty="0"/>
              <a:t>Phys.org 2003 - 2015, Science X network. </a:t>
            </a:r>
            <a:r>
              <a:rPr lang="el-GR" sz="1600" dirty="0"/>
              <a:t>Σύνδεσμος: </a:t>
            </a:r>
            <a:r>
              <a:rPr lang="en-US" sz="1600" dirty="0"/>
              <a:t>http://phys.org/news/2010-07-magical-islands-illusion.html. </a:t>
            </a:r>
            <a:r>
              <a:rPr lang="el-GR" sz="1600" dirty="0"/>
              <a:t>Πηγή: </a:t>
            </a:r>
            <a:r>
              <a:rPr lang="en-US" sz="1600" dirty="0"/>
              <a:t>Tel Aviv University.</a:t>
            </a:r>
          </a:p>
          <a:p>
            <a:pPr>
              <a:spcBef>
                <a:spcPts val="600"/>
              </a:spcBef>
            </a:pPr>
            <a:r>
              <a:rPr lang="el-GR" sz="1600" b="1" dirty="0" smtClean="0"/>
              <a:t>Εικόνα </a:t>
            </a:r>
            <a:r>
              <a:rPr lang="el-GR" sz="1600" b="1" dirty="0"/>
              <a:t>54-58</a:t>
            </a:r>
            <a:r>
              <a:rPr lang="el-GR" sz="1600" dirty="0"/>
              <a:t>. </a:t>
            </a:r>
            <a:r>
              <a:rPr lang="en-US" sz="1600" dirty="0"/>
              <a:t>Copyrighted.</a:t>
            </a:r>
          </a:p>
          <a:p>
            <a:pPr>
              <a:spcBef>
                <a:spcPts val="600"/>
              </a:spcBef>
            </a:pPr>
            <a:r>
              <a:rPr lang="el-GR" sz="1600" b="1" dirty="0" smtClean="0"/>
              <a:t>Εικόνα  </a:t>
            </a:r>
            <a:r>
              <a:rPr lang="el-GR" sz="1600" b="1" dirty="0"/>
              <a:t>59. </a:t>
            </a:r>
            <a:r>
              <a:rPr lang="el-GR" sz="1600" dirty="0"/>
              <a:t>Σύνδεσμος: </a:t>
            </a:r>
            <a:r>
              <a:rPr lang="en-US" sz="1600" dirty="0"/>
              <a:t>http://www.geo.arizona.edu/Antevs/ecol438/lect13.html#13. </a:t>
            </a:r>
            <a:r>
              <a:rPr lang="el-GR" sz="1600" dirty="0"/>
              <a:t>Πηγή: </a:t>
            </a:r>
            <a:r>
              <a:rPr lang="en-US" sz="1600" dirty="0"/>
              <a:t>Heaney, L.R. 1978. Island area and body size of insular mammals: Evidence from the tri-colored squirrel (</a:t>
            </a:r>
            <a:r>
              <a:rPr lang="en-US" sz="1600" dirty="0" err="1"/>
              <a:t>Callisciurus</a:t>
            </a:r>
            <a:r>
              <a:rPr lang="en-US" sz="1600" dirty="0"/>
              <a:t> </a:t>
            </a:r>
            <a:r>
              <a:rPr lang="en-US" sz="1600" dirty="0" err="1"/>
              <a:t>prevosti</a:t>
            </a:r>
            <a:r>
              <a:rPr lang="en-US" sz="1600" dirty="0"/>
              <a:t>) of Southwest Africa. Evolution 32: 29-44.</a:t>
            </a:r>
          </a:p>
          <a:p>
            <a:pPr>
              <a:spcBef>
                <a:spcPts val="600"/>
              </a:spcBef>
            </a:pPr>
            <a:r>
              <a:rPr lang="el-GR" sz="1600" b="1" dirty="0" smtClean="0"/>
              <a:t>Εικόνα  </a:t>
            </a:r>
            <a:r>
              <a:rPr lang="el-GR" sz="1600" b="1" dirty="0"/>
              <a:t>60</a:t>
            </a:r>
            <a:r>
              <a:rPr lang="el-GR" sz="1600" dirty="0"/>
              <a:t>. Σύνδεσμος: </a:t>
            </a:r>
            <a:r>
              <a:rPr lang="en-US" sz="1600" dirty="0"/>
              <a:t>http://www.geo.arizona.edu/Antevs/ecol438/lect13.html#13. </a:t>
            </a:r>
            <a:r>
              <a:rPr lang="el-GR" sz="1600" dirty="0"/>
              <a:t>Πηγή: </a:t>
            </a:r>
            <a:r>
              <a:rPr lang="en-US" sz="1600" dirty="0" err="1"/>
              <a:t>Ebenhard</a:t>
            </a:r>
            <a:r>
              <a:rPr lang="en-US" sz="1600" dirty="0"/>
              <a:t>, T. 1988. Introduced birds and mammals and their ecological effects. Swedish Wildlife Research 13: 1-107.</a:t>
            </a:r>
          </a:p>
          <a:p>
            <a:pPr>
              <a:spcBef>
                <a:spcPts val="600"/>
              </a:spcBef>
            </a:pPr>
            <a:r>
              <a:rPr lang="el-GR" sz="1600" b="1" dirty="0" smtClean="0"/>
              <a:t>Εικόνα  </a:t>
            </a:r>
            <a:r>
              <a:rPr lang="el-GR" sz="1600" b="1" dirty="0"/>
              <a:t>61. </a:t>
            </a:r>
            <a:r>
              <a:rPr lang="el-GR" sz="1600" dirty="0"/>
              <a:t>Σύνδεσμος: </a:t>
            </a:r>
            <a:r>
              <a:rPr lang="en-US" sz="1600" dirty="0"/>
              <a:t>http://www.geo.arizona.edu/Antevs/ecol438/lect13.html#13. </a:t>
            </a:r>
            <a:r>
              <a:rPr lang="el-GR" sz="1600" dirty="0"/>
              <a:t>Πηγή: </a:t>
            </a:r>
            <a:r>
              <a:rPr lang="en-US" sz="1600" dirty="0" err="1"/>
              <a:t>Soulé</a:t>
            </a:r>
            <a:r>
              <a:rPr lang="en-US" sz="1600" dirty="0"/>
              <a:t>, M.E. 1966. Trends in insular radiation of a lizard. American Midland Nat. 100: 47-64.</a:t>
            </a:r>
          </a:p>
          <a:p>
            <a:pPr>
              <a:spcBef>
                <a:spcPts val="600"/>
              </a:spcBef>
            </a:pPr>
            <a:r>
              <a:rPr lang="el-GR" sz="1600" b="1" dirty="0" smtClean="0"/>
              <a:t>Εικόνα  </a:t>
            </a:r>
            <a:r>
              <a:rPr lang="el-GR" sz="1600" b="1" dirty="0"/>
              <a:t>62. </a:t>
            </a:r>
            <a:r>
              <a:rPr lang="el-GR" sz="1600" dirty="0"/>
              <a:t>© 2015 </a:t>
            </a:r>
            <a:r>
              <a:rPr lang="en-US" sz="1600" dirty="0"/>
              <a:t>NPR. </a:t>
            </a:r>
            <a:r>
              <a:rPr lang="el-GR" sz="1600" dirty="0"/>
              <a:t>Σύνδεσμος: </a:t>
            </a:r>
            <a:r>
              <a:rPr lang="en-US" sz="1600" dirty="0"/>
              <a:t>http://www.npr.org/sections/krulwich/2012/02/24/147367644/six-legged-giant-finds-secret-hideaway-hides-for-80-years. </a:t>
            </a:r>
            <a:r>
              <a:rPr lang="el-GR" sz="1600" dirty="0"/>
              <a:t>Πηγή: </a:t>
            </a:r>
            <a:r>
              <a:rPr lang="en-US" sz="1600" dirty="0"/>
              <a:t>http://www.npr.org.</a:t>
            </a:r>
          </a:p>
          <a:p>
            <a:pPr>
              <a:spcBef>
                <a:spcPts val="600"/>
              </a:spcBef>
            </a:pPr>
            <a:endParaRPr lang="en-US" sz="1600" b="1" dirty="0"/>
          </a:p>
        </p:txBody>
      </p:sp>
      <p:sp>
        <p:nvSpPr>
          <p:cNvPr id="4" name="Footer Placeholder 3"/>
          <p:cNvSpPr>
            <a:spLocks noGrp="1"/>
          </p:cNvSpPr>
          <p:nvPr>
            <p:ph type="ftr" sz="quarter" idx="11"/>
          </p:nvPr>
        </p:nvSpPr>
        <p:spPr/>
        <p:txBody>
          <a:bodyPr/>
          <a:lstStyle/>
          <a:p>
            <a:r>
              <a:rPr lang="el-GR" dirty="0"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103</a:t>
            </a:fld>
            <a:endParaRPr lang="en-US"/>
          </a:p>
        </p:txBody>
      </p:sp>
    </p:spTree>
    <p:extLst>
      <p:ext uri="{BB962C8B-B14F-4D97-AF65-F5344CB8AC3E}">
        <p14:creationId xmlns:p14="http://schemas.microsoft.com/office/powerpoint/2010/main" val="25139399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10/11</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a:spcBef>
                <a:spcPts val="600"/>
              </a:spcBef>
            </a:pPr>
            <a:r>
              <a:rPr lang="el-GR" sz="1600" b="1" dirty="0"/>
              <a:t>Εικόνα  63. </a:t>
            </a:r>
            <a:r>
              <a:rPr lang="el-GR" sz="1600" dirty="0"/>
              <a:t>© 2015 </a:t>
            </a:r>
            <a:r>
              <a:rPr lang="en-US" sz="1600" dirty="0"/>
              <a:t>NPR. </a:t>
            </a:r>
            <a:r>
              <a:rPr lang="el-GR" sz="1600" dirty="0"/>
              <a:t>Σύνδεσμος: </a:t>
            </a:r>
            <a:r>
              <a:rPr lang="en-US" sz="1600" dirty="0"/>
              <a:t>http://www.npr.org/sections/krulwich/2012/02/24/147367644/six-legged-giant-finds-secret-hideaway-hides-for-80-years. </a:t>
            </a:r>
            <a:r>
              <a:rPr lang="el-GR" sz="1600" dirty="0"/>
              <a:t>Πηγή: </a:t>
            </a:r>
            <a:r>
              <a:rPr lang="en-US" sz="1600" dirty="0"/>
              <a:t>http://www.npr.org.</a:t>
            </a:r>
          </a:p>
          <a:p>
            <a:pPr>
              <a:spcBef>
                <a:spcPts val="600"/>
              </a:spcBef>
            </a:pPr>
            <a:r>
              <a:rPr lang="el-GR" sz="1600" b="1" dirty="0" smtClean="0"/>
              <a:t>Εικόνα  </a:t>
            </a:r>
            <a:r>
              <a:rPr lang="el-GR" sz="1600" b="1" dirty="0"/>
              <a:t>64. </a:t>
            </a:r>
            <a:r>
              <a:rPr lang="el-GR" sz="1600" dirty="0"/>
              <a:t>© 2015 </a:t>
            </a:r>
            <a:r>
              <a:rPr lang="en-US" sz="1600" dirty="0"/>
              <a:t>NPR.  </a:t>
            </a:r>
            <a:r>
              <a:rPr lang="el-GR" sz="1600" dirty="0"/>
              <a:t>Σύνδεσμος: </a:t>
            </a:r>
            <a:r>
              <a:rPr lang="en-US" sz="1600" dirty="0"/>
              <a:t>http://www.npr.org/sections/krulwich/2012/02/24/147367644/six-legged-giant-finds-secret-hideaway-hides-for-80-years. </a:t>
            </a:r>
            <a:r>
              <a:rPr lang="el-GR" sz="1600" dirty="0"/>
              <a:t>Πηγή: </a:t>
            </a:r>
            <a:r>
              <a:rPr lang="en-US" sz="1600" dirty="0"/>
              <a:t>http://www.npr.org.</a:t>
            </a:r>
          </a:p>
          <a:p>
            <a:pPr>
              <a:spcBef>
                <a:spcPts val="600"/>
              </a:spcBef>
            </a:pPr>
            <a:r>
              <a:rPr lang="el-GR" sz="1600" b="1" dirty="0" smtClean="0"/>
              <a:t>Εικόνα  </a:t>
            </a:r>
            <a:r>
              <a:rPr lang="el-GR" sz="1600" b="1" dirty="0"/>
              <a:t>65. </a:t>
            </a:r>
            <a:r>
              <a:rPr lang="el-GR" sz="1600" dirty="0"/>
              <a:t>© 2015 </a:t>
            </a:r>
            <a:r>
              <a:rPr lang="en-US" sz="1600" dirty="0"/>
              <a:t>NPR. </a:t>
            </a:r>
            <a:r>
              <a:rPr lang="el-GR" sz="1600" dirty="0"/>
              <a:t>Σύνδεσμος: </a:t>
            </a:r>
            <a:r>
              <a:rPr lang="en-US" sz="1600" dirty="0"/>
              <a:t>http://www.npr.org/sections/krulwich/2012/02/24/147367644/six-legged-giant-finds-secret-hideaway-hides-for-80-years. </a:t>
            </a:r>
            <a:r>
              <a:rPr lang="el-GR" sz="1600" dirty="0"/>
              <a:t>Πηγή: </a:t>
            </a:r>
            <a:r>
              <a:rPr lang="en-US" sz="1600" dirty="0"/>
              <a:t>http://www.npr.org.</a:t>
            </a:r>
          </a:p>
          <a:p>
            <a:pPr>
              <a:spcBef>
                <a:spcPts val="600"/>
              </a:spcBef>
            </a:pPr>
            <a:r>
              <a:rPr lang="el-GR" sz="1600" b="1" dirty="0" smtClean="0"/>
              <a:t>Εικόνα </a:t>
            </a:r>
            <a:r>
              <a:rPr lang="el-GR" sz="1600" b="1" dirty="0"/>
              <a:t>66. </a:t>
            </a:r>
            <a:r>
              <a:rPr lang="en-US" sz="1600" dirty="0"/>
              <a:t>Copyrighted.</a:t>
            </a:r>
          </a:p>
          <a:p>
            <a:pPr>
              <a:spcBef>
                <a:spcPts val="600"/>
              </a:spcBef>
            </a:pPr>
            <a:r>
              <a:rPr lang="el-GR" sz="1600" b="1" dirty="0" smtClean="0"/>
              <a:t>Εικόνα </a:t>
            </a:r>
            <a:r>
              <a:rPr lang="el-GR" sz="1600" b="1" dirty="0"/>
              <a:t>67. </a:t>
            </a:r>
            <a:r>
              <a:rPr lang="el-GR" sz="1600" dirty="0"/>
              <a:t>Σύνδεσμος: </a:t>
            </a:r>
            <a:r>
              <a:rPr lang="en-US" sz="1600" dirty="0"/>
              <a:t>Wikipedia The Free Encyclopedia. </a:t>
            </a:r>
            <a:r>
              <a:rPr lang="el-GR" sz="1600" dirty="0"/>
              <a:t>Σύνδεσμος: </a:t>
            </a:r>
            <a:r>
              <a:rPr lang="en-US" sz="1600" dirty="0"/>
              <a:t>https://el.wikipedia.org/wiki/%CE%9D%CE%B7%CF%83%CE%B9%CE%AC_%CE%91%CE%B9%CE%B3%CE%B1%CE%AF%CE%BF%CF%85_%CE%A0%CE%B5%CE%BB%CE%AC%CE%B3%CE%BF%CF%85%CF%82. </a:t>
            </a:r>
            <a:r>
              <a:rPr lang="el-GR" sz="1600" dirty="0"/>
              <a:t>Πηγή: </a:t>
            </a:r>
            <a:r>
              <a:rPr lang="en-US" sz="1600" dirty="0"/>
              <a:t>https://el.wikipedia.org.</a:t>
            </a:r>
          </a:p>
          <a:p>
            <a:pPr>
              <a:spcBef>
                <a:spcPts val="600"/>
              </a:spcBef>
            </a:pPr>
            <a:r>
              <a:rPr lang="el-GR" sz="1600" b="1" dirty="0" smtClean="0"/>
              <a:t>Εικόνα  </a:t>
            </a:r>
            <a:r>
              <a:rPr lang="el-GR" sz="1600" b="1" dirty="0"/>
              <a:t>68-70. </a:t>
            </a:r>
            <a:r>
              <a:rPr lang="en-US" sz="1600" dirty="0"/>
              <a:t>Copyrighted.</a:t>
            </a:r>
          </a:p>
          <a:p>
            <a:pPr>
              <a:spcBef>
                <a:spcPts val="600"/>
              </a:spcBef>
            </a:pPr>
            <a:endParaRPr lang="en-US" sz="1600" b="1" dirty="0" smtClean="0"/>
          </a:p>
          <a:p>
            <a:pPr>
              <a:spcBef>
                <a:spcPts val="600"/>
              </a:spcBef>
            </a:pPr>
            <a:endParaRPr lang="en-US" sz="1600" b="1" dirty="0"/>
          </a:p>
          <a:p>
            <a:pPr>
              <a:spcBef>
                <a:spcPts val="600"/>
              </a:spcBef>
            </a:pPr>
            <a:endParaRPr lang="en-US" sz="1600" b="1" dirty="0" smtClean="0"/>
          </a:p>
          <a:p>
            <a:pPr>
              <a:spcBef>
                <a:spcPts val="600"/>
              </a:spcBef>
            </a:pPr>
            <a:endParaRPr lang="en-US" sz="1600" b="1" dirty="0"/>
          </a:p>
          <a:p>
            <a:pPr>
              <a:spcBef>
                <a:spcPts val="600"/>
              </a:spcBef>
            </a:pPr>
            <a:endParaRPr lang="en-US" sz="1600" b="1" dirty="0" smtClean="0"/>
          </a:p>
        </p:txBody>
      </p:sp>
      <p:sp>
        <p:nvSpPr>
          <p:cNvPr id="4" name="Footer Placeholder 3"/>
          <p:cNvSpPr>
            <a:spLocks noGrp="1"/>
          </p:cNvSpPr>
          <p:nvPr>
            <p:ph type="ftr" sz="quarter" idx="11"/>
          </p:nvPr>
        </p:nvSpPr>
        <p:spPr/>
        <p:txBody>
          <a:bodyPr/>
          <a:lstStyle/>
          <a:p>
            <a:r>
              <a:rPr lang="el-GR" dirty="0"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104</a:t>
            </a:fld>
            <a:endParaRPr lang="en-US"/>
          </a:p>
        </p:txBody>
      </p:sp>
    </p:spTree>
    <p:extLst>
      <p:ext uri="{BB962C8B-B14F-4D97-AF65-F5344CB8AC3E}">
        <p14:creationId xmlns:p14="http://schemas.microsoft.com/office/powerpoint/2010/main" val="317403172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11/11</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a:spcBef>
                <a:spcPts val="600"/>
              </a:spcBef>
            </a:pPr>
            <a:r>
              <a:rPr lang="el-GR" sz="1600" b="1" dirty="0"/>
              <a:t>Εικόνα 71. </a:t>
            </a:r>
            <a:r>
              <a:rPr lang="el-GR" sz="1600" dirty="0"/>
              <a:t>Σύνδεσμος: </a:t>
            </a:r>
            <a:r>
              <a:rPr lang="en-US" sz="1600" dirty="0"/>
              <a:t>http://www.geo.arizona.edu/Antevs/ecol438/lect03.html. </a:t>
            </a:r>
            <a:r>
              <a:rPr lang="el-GR" sz="1600" dirty="0"/>
              <a:t>Πηγή: </a:t>
            </a:r>
            <a:r>
              <a:rPr lang="en-US" sz="1600" dirty="0"/>
              <a:t>Taylor, R.H. and Regal, P.J. 1978. The peninsular effect on species diversity and the biogeography of Baja California. American Naturalist 112: </a:t>
            </a:r>
            <a:r>
              <a:rPr lang="en-US" sz="1600" dirty="0" smtClean="0"/>
              <a:t>583-593. Due</a:t>
            </a:r>
            <a:r>
              <a:rPr lang="en-US" sz="1600" dirty="0"/>
              <a:t>, A.D. and Polis, G.A. 1986. Trends in scorpion diversity </a:t>
            </a:r>
            <a:r>
              <a:rPr lang="en-US" sz="1600" dirty="0" err="1"/>
              <a:t>oalong</a:t>
            </a:r>
            <a:r>
              <a:rPr lang="en-US" sz="1600" dirty="0"/>
              <a:t> the Baja California Peninsula. American Naturalist 128: </a:t>
            </a:r>
            <a:r>
              <a:rPr lang="en-US" sz="1600" dirty="0" smtClean="0"/>
              <a:t>460-468. Brown</a:t>
            </a:r>
            <a:r>
              <a:rPr lang="en-US" sz="1600" dirty="0"/>
              <a:t>, J.H. 1987.</a:t>
            </a:r>
          </a:p>
          <a:p>
            <a:pPr>
              <a:spcBef>
                <a:spcPts val="600"/>
              </a:spcBef>
            </a:pPr>
            <a:r>
              <a:rPr lang="el-GR" sz="1600" b="1" dirty="0" smtClean="0"/>
              <a:t>Εικόνα </a:t>
            </a:r>
            <a:r>
              <a:rPr lang="el-GR" sz="1600" b="1" dirty="0"/>
              <a:t>72</a:t>
            </a:r>
            <a:r>
              <a:rPr lang="el-GR" sz="1600" dirty="0"/>
              <a:t>. </a:t>
            </a:r>
            <a:r>
              <a:rPr lang="en-US" sz="1600" dirty="0"/>
              <a:t>Copyrighted.</a:t>
            </a:r>
          </a:p>
          <a:p>
            <a:pPr>
              <a:spcBef>
                <a:spcPts val="600"/>
              </a:spcBef>
            </a:pPr>
            <a:r>
              <a:rPr lang="el-GR" sz="1600" b="1" dirty="0" smtClean="0"/>
              <a:t>Εικόνα </a:t>
            </a:r>
            <a:r>
              <a:rPr lang="el-GR" sz="1600" b="1" dirty="0"/>
              <a:t>73. </a:t>
            </a:r>
            <a:r>
              <a:rPr lang="el-GR" sz="1600" dirty="0"/>
              <a:t>Σύνδεσμος: </a:t>
            </a:r>
            <a:r>
              <a:rPr lang="en-US" sz="1600" dirty="0"/>
              <a:t>http://horizontesabertos.xpg.uol.com.br/gobi.html. </a:t>
            </a:r>
            <a:r>
              <a:rPr lang="el-GR" sz="1600" dirty="0"/>
              <a:t>Πηγή: </a:t>
            </a:r>
            <a:r>
              <a:rPr lang="en-US" sz="1600" dirty="0"/>
              <a:t>http://horizontesabertos.xpg.uol.com.br/index.html .</a:t>
            </a:r>
          </a:p>
          <a:p>
            <a:pPr>
              <a:spcBef>
                <a:spcPts val="600"/>
              </a:spcBef>
            </a:pPr>
            <a:r>
              <a:rPr lang="el-GR" sz="1600" b="1" dirty="0" smtClean="0"/>
              <a:t>Εικόνα </a:t>
            </a:r>
            <a:r>
              <a:rPr lang="el-GR" sz="1600" b="1" dirty="0"/>
              <a:t>74. </a:t>
            </a:r>
            <a:r>
              <a:rPr lang="el-GR" sz="1600" dirty="0"/>
              <a:t>Σύνδεσμος: </a:t>
            </a:r>
            <a:r>
              <a:rPr lang="en-US" sz="1600" dirty="0"/>
              <a:t>http://www.geo.arizona.edu/Antevs/ecol438/lect03.html. </a:t>
            </a:r>
            <a:r>
              <a:rPr lang="el-GR" sz="1600" dirty="0"/>
              <a:t>Πηγή: </a:t>
            </a:r>
            <a:r>
              <a:rPr lang="en-US" sz="1600" dirty="0"/>
              <a:t>Brown, J.H. 1995. </a:t>
            </a:r>
            <a:r>
              <a:rPr lang="en-US" sz="1600" dirty="0" err="1"/>
              <a:t>Macroecology</a:t>
            </a:r>
            <a:r>
              <a:rPr lang="en-US" sz="1600" dirty="0"/>
              <a:t>. Univ. Chicago Press.</a:t>
            </a:r>
          </a:p>
          <a:p>
            <a:pPr>
              <a:spcBef>
                <a:spcPts val="600"/>
              </a:spcBef>
            </a:pPr>
            <a:r>
              <a:rPr lang="el-GR" sz="1600" b="1" dirty="0" smtClean="0"/>
              <a:t>Εικόνα </a:t>
            </a:r>
            <a:r>
              <a:rPr lang="el-GR" sz="1600" b="1" dirty="0"/>
              <a:t>75</a:t>
            </a:r>
            <a:r>
              <a:rPr lang="el-GR" sz="1600" dirty="0"/>
              <a:t>. Σύνδεσμος: </a:t>
            </a:r>
            <a:r>
              <a:rPr lang="en-US" sz="1600" dirty="0"/>
              <a:t>http://www.geo.arizona.edu/Antevs/ecol438/lect03.html. </a:t>
            </a:r>
            <a:r>
              <a:rPr lang="el-GR" sz="1600" dirty="0"/>
              <a:t>Πηγή: </a:t>
            </a:r>
            <a:r>
              <a:rPr lang="en-US" sz="1600" dirty="0"/>
              <a:t>Brown, J.H. 1995. </a:t>
            </a:r>
            <a:r>
              <a:rPr lang="en-US" sz="1600" dirty="0" err="1"/>
              <a:t>Macroecology</a:t>
            </a:r>
            <a:r>
              <a:rPr lang="en-US" sz="1600" dirty="0"/>
              <a:t>. Univ. Chicago Press.</a:t>
            </a:r>
          </a:p>
          <a:p>
            <a:pPr>
              <a:spcBef>
                <a:spcPts val="600"/>
              </a:spcBef>
            </a:pPr>
            <a:r>
              <a:rPr lang="el-GR" sz="1600" b="1" dirty="0" smtClean="0"/>
              <a:t>Εικόνα </a:t>
            </a:r>
            <a:r>
              <a:rPr lang="el-GR" sz="1600" b="1" dirty="0"/>
              <a:t>76</a:t>
            </a:r>
            <a:r>
              <a:rPr lang="el-GR" sz="1600" dirty="0"/>
              <a:t>. Σύνδεσμος: </a:t>
            </a:r>
            <a:r>
              <a:rPr lang="en-US" sz="1600" dirty="0"/>
              <a:t>http://www.geo.arizona.edu/Antevs/ecol438/lect03.html. </a:t>
            </a:r>
            <a:r>
              <a:rPr lang="el-GR" sz="1600" dirty="0"/>
              <a:t>Πηγή: </a:t>
            </a:r>
            <a:r>
              <a:rPr lang="en-US" sz="1600" dirty="0"/>
              <a:t>Brown, J.H. 1995. </a:t>
            </a:r>
            <a:r>
              <a:rPr lang="en-US" sz="1600" dirty="0" err="1"/>
              <a:t>Macroecology</a:t>
            </a:r>
            <a:r>
              <a:rPr lang="en-US" sz="1600" dirty="0"/>
              <a:t>. Univ. Chicago Press.</a:t>
            </a:r>
          </a:p>
          <a:p>
            <a:pPr>
              <a:spcBef>
                <a:spcPts val="600"/>
              </a:spcBef>
            </a:pPr>
            <a:endParaRPr lang="el-GR" sz="1600" dirty="0"/>
          </a:p>
          <a:p>
            <a:pPr>
              <a:spcBef>
                <a:spcPts val="600"/>
              </a:spcBef>
            </a:pPr>
            <a:endParaRPr lang="en-US" sz="1600" b="1" dirty="0"/>
          </a:p>
          <a:p>
            <a:pPr>
              <a:spcBef>
                <a:spcPts val="600"/>
              </a:spcBef>
            </a:pPr>
            <a:endParaRPr lang="en-US" sz="1600" b="1" dirty="0"/>
          </a:p>
          <a:p>
            <a:pPr>
              <a:spcBef>
                <a:spcPts val="600"/>
              </a:spcBef>
            </a:pPr>
            <a:endParaRPr lang="en-US" sz="1600" b="1" dirty="0"/>
          </a:p>
          <a:p>
            <a:pPr>
              <a:spcBef>
                <a:spcPts val="600"/>
              </a:spcBef>
            </a:pPr>
            <a:endParaRPr lang="en-US" sz="1600" b="1" dirty="0"/>
          </a:p>
          <a:p>
            <a:pPr>
              <a:spcBef>
                <a:spcPts val="600"/>
              </a:spcBef>
            </a:pPr>
            <a:endParaRPr lang="en-US" sz="1600" b="1" dirty="0"/>
          </a:p>
          <a:p>
            <a:pPr>
              <a:spcBef>
                <a:spcPts val="600"/>
              </a:spcBef>
            </a:pPr>
            <a:endParaRPr lang="en-US" sz="1600" b="1" dirty="0"/>
          </a:p>
          <a:p>
            <a:pPr>
              <a:spcBef>
                <a:spcPts val="600"/>
              </a:spcBef>
            </a:pPr>
            <a:endParaRPr lang="en-US" sz="1600" b="1" dirty="0"/>
          </a:p>
          <a:p>
            <a:pPr>
              <a:spcBef>
                <a:spcPts val="600"/>
              </a:spcBef>
            </a:pPr>
            <a:endParaRPr lang="en-US" sz="1600" b="1" dirty="0" smtClean="0"/>
          </a:p>
          <a:p>
            <a:pPr>
              <a:spcBef>
                <a:spcPts val="600"/>
              </a:spcBef>
            </a:pPr>
            <a:endParaRPr lang="en-US" sz="1600" b="1" dirty="0"/>
          </a:p>
          <a:p>
            <a:pPr>
              <a:spcBef>
                <a:spcPts val="600"/>
              </a:spcBef>
            </a:pPr>
            <a:endParaRPr lang="en-US" sz="1600" b="1" dirty="0" smtClean="0"/>
          </a:p>
          <a:p>
            <a:pPr>
              <a:spcBef>
                <a:spcPts val="600"/>
              </a:spcBef>
            </a:pPr>
            <a:endParaRPr lang="en-US" sz="1600" b="1" dirty="0"/>
          </a:p>
          <a:p>
            <a:pPr>
              <a:spcBef>
                <a:spcPts val="600"/>
              </a:spcBef>
            </a:pPr>
            <a:endParaRPr lang="en-US" sz="1600" b="1" dirty="0" smtClean="0"/>
          </a:p>
        </p:txBody>
      </p:sp>
      <p:sp>
        <p:nvSpPr>
          <p:cNvPr id="4" name="Footer Placeholder 3"/>
          <p:cNvSpPr>
            <a:spLocks noGrp="1"/>
          </p:cNvSpPr>
          <p:nvPr>
            <p:ph type="ftr" sz="quarter" idx="11"/>
          </p:nvPr>
        </p:nvSpPr>
        <p:spPr/>
        <p:txBody>
          <a:bodyPr/>
          <a:lstStyle/>
          <a:p>
            <a:r>
              <a:rPr lang="el-GR" dirty="0"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105</a:t>
            </a:fld>
            <a:endParaRPr lang="en-US"/>
          </a:p>
        </p:txBody>
      </p:sp>
    </p:spTree>
    <p:extLst>
      <p:ext uri="{BB962C8B-B14F-4D97-AF65-F5344CB8AC3E}">
        <p14:creationId xmlns:p14="http://schemas.microsoft.com/office/powerpoint/2010/main" val="35005450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normAutofit/>
          </a:bodyPr>
          <a:lstStyle/>
          <a:p>
            <a:r>
              <a:rPr lang="el-GR" altLang="en-US" sz="4000" b="1" dirty="0" smtClean="0">
                <a:cs typeface="Times New Roman" panose="02020603050405020304" pitchFamily="18" charset="0"/>
              </a:rPr>
              <a:t>Σχέση έκτασης αριθμού ειδών</a:t>
            </a:r>
            <a:r>
              <a:rPr lang="en-US" altLang="en-US" sz="4000" b="1" dirty="0" smtClean="0">
                <a:cs typeface="Times New Roman" panose="02020603050405020304" pitchFamily="18" charset="0"/>
              </a:rPr>
              <a:t> 2/2</a:t>
            </a:r>
            <a:endParaRPr lang="en-US" altLang="en-US" sz="4000" dirty="0" smtClean="0"/>
          </a:p>
        </p:txBody>
      </p:sp>
      <p:sp>
        <p:nvSpPr>
          <p:cNvPr id="13315" name="Content Placeholder 2"/>
          <p:cNvSpPr>
            <a:spLocks noGrp="1"/>
          </p:cNvSpPr>
          <p:nvPr>
            <p:ph idx="1"/>
          </p:nvPr>
        </p:nvSpPr>
        <p:spPr/>
        <p:txBody>
          <a:bodyPr/>
          <a:lstStyle/>
          <a:p>
            <a:r>
              <a:rPr lang="el-GR" altLang="en-US" sz="2800" dirty="0" smtClean="0">
                <a:cs typeface="Times New Roman" panose="02020603050405020304" pitchFamily="18" charset="0"/>
              </a:rPr>
              <a:t>Η εξίσωση που αποδίδει τη σχέση είναι</a:t>
            </a:r>
            <a:r>
              <a:rPr lang="en-US" altLang="en-US" sz="2800" dirty="0" smtClean="0">
                <a:cs typeface="Times New Roman" panose="02020603050405020304" pitchFamily="18" charset="0"/>
              </a:rPr>
              <a:t> </a:t>
            </a:r>
            <a:r>
              <a:rPr lang="el-GR" altLang="en-US" sz="2800" dirty="0" smtClean="0">
                <a:cs typeface="Times New Roman" panose="02020603050405020304" pitchFamily="18" charset="0"/>
              </a:rPr>
              <a:t>η ακόλουθη</a:t>
            </a:r>
            <a:r>
              <a:rPr lang="en-US" altLang="en-US" sz="2800" dirty="0" smtClean="0">
                <a:cs typeface="Times New Roman" panose="02020603050405020304" pitchFamily="18" charset="0"/>
              </a:rPr>
              <a:t> (Arrhenius 1920)</a:t>
            </a:r>
            <a:r>
              <a:rPr lang="el-GR" altLang="en-US" sz="2800" dirty="0" smtClean="0">
                <a:cs typeface="Times New Roman" panose="02020603050405020304" pitchFamily="18" charset="0"/>
              </a:rPr>
              <a:t>:</a:t>
            </a:r>
          </a:p>
          <a:p>
            <a:pPr>
              <a:buFontTx/>
              <a:buNone/>
            </a:pPr>
            <a:r>
              <a:rPr lang="el-GR" altLang="en-US" sz="2800" dirty="0" smtClean="0">
                <a:cs typeface="Times New Roman" panose="02020603050405020304" pitchFamily="18" charset="0"/>
              </a:rPr>
              <a:t>				          </a:t>
            </a:r>
            <a:r>
              <a:rPr lang="en-GB" altLang="en-US" sz="2800" dirty="0" smtClean="0">
                <a:cs typeface="Times New Roman" panose="02020603050405020304" pitchFamily="18" charset="0"/>
              </a:rPr>
              <a:t>S = </a:t>
            </a:r>
            <a:r>
              <a:rPr lang="en-GB" altLang="en-US" sz="2800" dirty="0" err="1" smtClean="0">
                <a:cs typeface="Times New Roman" panose="02020603050405020304" pitchFamily="18" charset="0"/>
              </a:rPr>
              <a:t>cA</a:t>
            </a:r>
            <a:r>
              <a:rPr lang="en-GB" altLang="en-US" sz="2800" baseline="30000" dirty="0" err="1" smtClean="0">
                <a:cs typeface="Times New Roman" panose="02020603050405020304" pitchFamily="18" charset="0"/>
              </a:rPr>
              <a:t>z</a:t>
            </a:r>
            <a:endParaRPr lang="en-GB" altLang="en-US" sz="2800" baseline="30000" dirty="0" smtClean="0">
              <a:cs typeface="Times New Roman" panose="02020603050405020304" pitchFamily="18" charset="0"/>
            </a:endParaRPr>
          </a:p>
          <a:p>
            <a:pPr indent="0">
              <a:buFontTx/>
              <a:buNone/>
            </a:pPr>
            <a:r>
              <a:rPr lang="el-GR" altLang="en-US" sz="2800" dirty="0" smtClean="0">
                <a:cs typeface="Times New Roman" panose="02020603050405020304" pitchFamily="18" charset="0"/>
              </a:rPr>
              <a:t>όπου </a:t>
            </a:r>
            <a:r>
              <a:rPr lang="en-GB" altLang="en-US" sz="2800" dirty="0" smtClean="0">
                <a:cs typeface="Times New Roman" panose="02020603050405020304" pitchFamily="18" charset="0"/>
              </a:rPr>
              <a:t>S</a:t>
            </a:r>
            <a:r>
              <a:rPr lang="el-GR" altLang="en-US" sz="2800" dirty="0" smtClean="0">
                <a:cs typeface="Times New Roman" panose="02020603050405020304" pitchFamily="18" charset="0"/>
              </a:rPr>
              <a:t> ο αριθμός ειδών, Α η έκταση, </a:t>
            </a:r>
            <a:r>
              <a:rPr lang="en-GB" altLang="en-US" sz="2800" dirty="0" smtClean="0">
                <a:cs typeface="Times New Roman" panose="02020603050405020304" pitchFamily="18" charset="0"/>
              </a:rPr>
              <a:t>c</a:t>
            </a:r>
            <a:r>
              <a:rPr lang="el-GR" altLang="en-US" sz="2800" dirty="0" smtClean="0">
                <a:cs typeface="Times New Roman" panose="02020603050405020304" pitchFamily="18" charset="0"/>
              </a:rPr>
              <a:t> και </a:t>
            </a:r>
            <a:r>
              <a:rPr lang="en-GB" altLang="en-US" sz="2800" dirty="0" smtClean="0">
                <a:cs typeface="Times New Roman" panose="02020603050405020304" pitchFamily="18" charset="0"/>
              </a:rPr>
              <a:t>z</a:t>
            </a:r>
            <a:r>
              <a:rPr lang="el-GR" altLang="en-US" sz="2800" dirty="0" smtClean="0">
                <a:cs typeface="Times New Roman" panose="02020603050405020304" pitchFamily="18" charset="0"/>
              </a:rPr>
              <a:t> δύο σταθερές</a:t>
            </a:r>
            <a:r>
              <a:rPr lang="en-US" altLang="en-US" sz="2800" dirty="0" smtClean="0">
                <a:cs typeface="Times New Roman" panose="02020603050405020304" pitchFamily="18" charset="0"/>
              </a:rPr>
              <a:t> </a:t>
            </a:r>
            <a:r>
              <a:rPr lang="el-GR" altLang="en-US" sz="2800" dirty="0" smtClean="0">
                <a:cs typeface="Times New Roman" panose="02020603050405020304" pitchFamily="18" charset="0"/>
              </a:rPr>
              <a:t>που προσδιορίζονται εμπειρικά από τα δεδομένα του κάθε συστήματος.</a:t>
            </a:r>
          </a:p>
          <a:p>
            <a:r>
              <a:rPr lang="el-GR" altLang="en-US" sz="2800" dirty="0" smtClean="0">
                <a:cs typeface="Times New Roman" panose="02020603050405020304" pitchFamily="18" charset="0"/>
              </a:rPr>
              <a:t>Η σχέση γίνεται γραμμική </a:t>
            </a:r>
            <a:r>
              <a:rPr lang="el-GR" altLang="en-US" sz="2800" dirty="0" err="1" smtClean="0">
                <a:cs typeface="Times New Roman" panose="02020603050405020304" pitchFamily="18" charset="0"/>
              </a:rPr>
              <a:t>λογαριθμίζοντας</a:t>
            </a:r>
            <a:r>
              <a:rPr lang="el-GR" altLang="en-US" sz="2800" dirty="0" smtClean="0">
                <a:cs typeface="Times New Roman" panose="02020603050405020304" pitchFamily="18" charset="0"/>
              </a:rPr>
              <a:t> (</a:t>
            </a:r>
            <a:r>
              <a:rPr lang="en-US" altLang="en-US" sz="2800" dirty="0" smtClean="0">
                <a:cs typeface="Times New Roman" panose="02020603050405020304" pitchFamily="18" charset="0"/>
              </a:rPr>
              <a:t>Gleason 1922)</a:t>
            </a:r>
            <a:endParaRPr lang="el-GR" altLang="en-US" sz="2800" dirty="0" smtClean="0">
              <a:cs typeface="Times New Roman" panose="02020603050405020304" pitchFamily="18" charset="0"/>
            </a:endParaRPr>
          </a:p>
          <a:p>
            <a:pPr>
              <a:buFontTx/>
              <a:buNone/>
            </a:pPr>
            <a:r>
              <a:rPr lang="el-GR" altLang="en-US" sz="2800" dirty="0" smtClean="0">
                <a:cs typeface="Times New Roman" panose="02020603050405020304" pitchFamily="18" charset="0"/>
              </a:rPr>
              <a:t>				</a:t>
            </a:r>
            <a:r>
              <a:rPr lang="en-GB" altLang="en-US" sz="2800" dirty="0" err="1" smtClean="0">
                <a:cs typeface="Times New Roman" panose="02020603050405020304" pitchFamily="18" charset="0"/>
              </a:rPr>
              <a:t>logS</a:t>
            </a:r>
            <a:r>
              <a:rPr lang="en-GB" altLang="en-US" sz="2800" dirty="0" smtClean="0">
                <a:cs typeface="Times New Roman" panose="02020603050405020304" pitchFamily="18" charset="0"/>
              </a:rPr>
              <a:t> = </a:t>
            </a:r>
            <a:r>
              <a:rPr lang="en-US" altLang="en-US" sz="2800" dirty="0" err="1" smtClean="0">
                <a:cs typeface="Times New Roman" panose="02020603050405020304" pitchFamily="18" charset="0"/>
              </a:rPr>
              <a:t>logc</a:t>
            </a:r>
            <a:r>
              <a:rPr lang="en-US" altLang="en-US" sz="2800" dirty="0" smtClean="0">
                <a:cs typeface="Times New Roman" panose="02020603050405020304" pitchFamily="18" charset="0"/>
              </a:rPr>
              <a:t> + </a:t>
            </a:r>
            <a:r>
              <a:rPr lang="en-US" altLang="en-US" sz="2800" dirty="0" err="1" smtClean="0">
                <a:cs typeface="Times New Roman" panose="02020603050405020304" pitchFamily="18" charset="0"/>
              </a:rPr>
              <a:t>zlogA</a:t>
            </a:r>
            <a:endParaRPr lang="en-US" altLang="en-US" sz="2800" dirty="0" smtClean="0">
              <a:cs typeface="Times New Roman" panose="02020603050405020304" pitchFamily="18" charset="0"/>
            </a:endParaRPr>
          </a:p>
          <a:p>
            <a:endParaRPr lang="en-US" altLang="en-US" sz="2800" dirty="0" smtClean="0"/>
          </a:p>
        </p:txBody>
      </p:sp>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Placeholder 4" descr="islandbiog1.gif"/>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468293" y="1081089"/>
            <a:ext cx="4496751" cy="4496751"/>
          </a:xfrm>
        </p:spPr>
      </p:pic>
      <p:sp>
        <p:nvSpPr>
          <p:cNvPr id="3" name="Footer Placeholder 2"/>
          <p:cNvSpPr>
            <a:spLocks noGrp="1"/>
          </p:cNvSpPr>
          <p:nvPr>
            <p:ph type="ftr" sz="quarter" idx="11"/>
          </p:nvPr>
        </p:nvSpPr>
        <p:spPr/>
        <p:txBody>
          <a:bodyPr/>
          <a:lstStyle/>
          <a:p>
            <a:r>
              <a:rPr lang="el-GR" smtClean="0"/>
              <a:t>Ενότητα 4. Νησιωτική Βιογεωγραφία</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12</a:t>
            </a:fld>
            <a:endParaRPr lang="en-US"/>
          </a:p>
        </p:txBody>
      </p:sp>
      <p:sp>
        <p:nvSpPr>
          <p:cNvPr id="5" name="TextBox 4"/>
          <p:cNvSpPr txBox="1"/>
          <p:nvPr/>
        </p:nvSpPr>
        <p:spPr>
          <a:xfrm>
            <a:off x="7062273" y="5300841"/>
            <a:ext cx="341760" cy="276999"/>
          </a:xfrm>
          <a:prstGeom prst="rect">
            <a:avLst/>
          </a:prstGeom>
          <a:noFill/>
        </p:spPr>
        <p:txBody>
          <a:bodyPr wrap="none" rtlCol="0">
            <a:spAutoFit/>
          </a:bodyPr>
          <a:lstStyle/>
          <a:p>
            <a:r>
              <a:rPr lang="en-US" sz="1200" b="1" dirty="0" smtClean="0"/>
              <a:t>13</a:t>
            </a:r>
            <a:endParaRPr lang="en-US" sz="12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6"/>
          <p:cNvSpPr>
            <a:spLocks noGrp="1"/>
          </p:cNvSpPr>
          <p:nvPr>
            <p:ph type="title"/>
          </p:nvPr>
        </p:nvSpPr>
        <p:spPr/>
        <p:txBody>
          <a:bodyPr/>
          <a:lstStyle/>
          <a:p>
            <a:r>
              <a:rPr lang="el-GR" altLang="en-US" sz="3800" b="1" dirty="0" smtClean="0">
                <a:cs typeface="Times New Roman" panose="02020603050405020304" pitchFamily="18" charset="0"/>
              </a:rPr>
              <a:t>Ερμηνεία και συγκρίσεις</a:t>
            </a:r>
            <a:endParaRPr lang="en-US" altLang="en-US" sz="3800" dirty="0" smtClean="0"/>
          </a:p>
        </p:txBody>
      </p:sp>
      <p:pic>
        <p:nvPicPr>
          <p:cNvPr id="15364" name="Content Placeholder 9" descr="islandbiog2.gif"/>
          <p:cNvPicPr>
            <a:picLocks noGrp="1" noChangeAspect="1"/>
          </p:cNvPicPr>
          <p:nvPr>
            <p:ph sz="quarter" idx="12"/>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253038" y="1549168"/>
            <a:ext cx="2991326" cy="2360722"/>
          </a:xfrm>
        </p:spPr>
      </p:pic>
      <p:sp>
        <p:nvSpPr>
          <p:cNvPr id="15363" name="Text Placeholder 7"/>
          <p:cNvSpPr>
            <a:spLocks noGrp="1"/>
          </p:cNvSpPr>
          <p:nvPr>
            <p:ph sz="quarter" idx="13"/>
          </p:nvPr>
        </p:nvSpPr>
        <p:spPr>
          <a:xfrm>
            <a:off x="5253038" y="4086223"/>
            <a:ext cx="3890962" cy="2114551"/>
          </a:xfrm>
        </p:spPr>
        <p:txBody>
          <a:bodyPr>
            <a:normAutofit/>
          </a:bodyPr>
          <a:lstStyle/>
          <a:p>
            <a:r>
              <a:rPr lang="el-GR" altLang="en-US" sz="2200" dirty="0">
                <a:cs typeface="Times New Roman" panose="02020603050405020304" pitchFamily="18" charset="0"/>
              </a:rPr>
              <a:t>Η τιμή του </a:t>
            </a:r>
            <a:r>
              <a:rPr lang="en-GB" altLang="en-US" sz="2200" dirty="0">
                <a:cs typeface="Times New Roman" panose="02020603050405020304" pitchFamily="18" charset="0"/>
              </a:rPr>
              <a:t>z</a:t>
            </a:r>
            <a:r>
              <a:rPr lang="el-GR" altLang="en-US" sz="2200" dirty="0">
                <a:cs typeface="Times New Roman" panose="02020603050405020304" pitchFamily="18" charset="0"/>
              </a:rPr>
              <a:t> είναι 0,12-0,17 για τις ηπειρωτικές περιοχές και 0,14-0,40 για τα νησιά</a:t>
            </a:r>
          </a:p>
          <a:p>
            <a:r>
              <a:rPr lang="en-US" altLang="en-US" sz="2200" dirty="0" smtClean="0">
                <a:cs typeface="Times New Roman" panose="02020603050405020304" pitchFamily="18" charset="0"/>
              </a:rPr>
              <a:t>Η</a:t>
            </a:r>
            <a:r>
              <a:rPr lang="el-GR" altLang="en-US" sz="2200" dirty="0" err="1">
                <a:cs typeface="Times New Roman" panose="02020603050405020304" pitchFamily="18" charset="0"/>
              </a:rPr>
              <a:t>πειρωτικά</a:t>
            </a:r>
            <a:r>
              <a:rPr lang="el-GR" altLang="en-US" sz="2200" dirty="0">
                <a:cs typeface="Times New Roman" panose="02020603050405020304" pitchFamily="18" charset="0"/>
              </a:rPr>
              <a:t> νησιά: 0,2</a:t>
            </a:r>
          </a:p>
          <a:p>
            <a:r>
              <a:rPr lang="en-US" altLang="en-US" sz="2200" dirty="0">
                <a:cs typeface="Times New Roman" panose="02020603050405020304" pitchFamily="18" charset="0"/>
              </a:rPr>
              <a:t>Ω</a:t>
            </a:r>
            <a:r>
              <a:rPr lang="el-GR" altLang="en-US" sz="2200" dirty="0" err="1">
                <a:cs typeface="Times New Roman" panose="02020603050405020304" pitchFamily="18" charset="0"/>
              </a:rPr>
              <a:t>κεάνια</a:t>
            </a:r>
            <a:r>
              <a:rPr lang="el-GR" altLang="en-US" sz="2200" dirty="0">
                <a:cs typeface="Times New Roman" panose="02020603050405020304" pitchFamily="18" charset="0"/>
              </a:rPr>
              <a:t> νησιά: 0,35</a:t>
            </a:r>
            <a:endParaRPr lang="en-GB" altLang="en-US" sz="2200" dirty="0">
              <a:cs typeface="Times New Roman" panose="02020603050405020304" pitchFamily="18" charset="0"/>
            </a:endParaRPr>
          </a:p>
          <a:p>
            <a:pPr>
              <a:buFontTx/>
              <a:buNone/>
            </a:pPr>
            <a:endParaRPr lang="en-US" altLang="en-US" sz="2200" dirty="0" smtClean="0"/>
          </a:p>
        </p:txBody>
      </p:sp>
      <p:sp>
        <p:nvSpPr>
          <p:cNvPr id="2" name="Content Placeholder 1"/>
          <p:cNvSpPr>
            <a:spLocks noGrp="1"/>
          </p:cNvSpPr>
          <p:nvPr>
            <p:ph sz="quarter" idx="14"/>
          </p:nvPr>
        </p:nvSpPr>
        <p:spPr>
          <a:xfrm>
            <a:off x="259080" y="1356360"/>
            <a:ext cx="4831080" cy="5166360"/>
          </a:xfrm>
        </p:spPr>
        <p:txBody>
          <a:bodyPr>
            <a:normAutofit fontScale="47500" lnSpcReduction="20000"/>
          </a:bodyPr>
          <a:lstStyle/>
          <a:p>
            <a:pPr marL="230400" indent="-230400">
              <a:lnSpc>
                <a:spcPct val="110000"/>
              </a:lnSpc>
            </a:pPr>
            <a:r>
              <a:rPr lang="el-GR" altLang="en-US" sz="4400" dirty="0">
                <a:cs typeface="Times New Roman" panose="02020603050405020304" pitchFamily="18" charset="0"/>
              </a:rPr>
              <a:t>Σε κάθε περιοχή λίγα είδη είναι είτε πολύ άφθονα ή πολύ σπάνια.</a:t>
            </a:r>
          </a:p>
          <a:p>
            <a:pPr marL="230400" indent="-230400">
              <a:lnSpc>
                <a:spcPct val="110000"/>
              </a:lnSpc>
            </a:pPr>
            <a:r>
              <a:rPr lang="el-GR" altLang="en-US" sz="4400" dirty="0">
                <a:cs typeface="Times New Roman" panose="02020603050405020304" pitchFamily="18" charset="0"/>
              </a:rPr>
              <a:t>Η κατανομή των ειδών ακολουθεί κωδωνοειδή κατανομή.</a:t>
            </a:r>
          </a:p>
          <a:p>
            <a:pPr marL="230400" indent="-230400">
              <a:lnSpc>
                <a:spcPct val="110000"/>
              </a:lnSpc>
            </a:pPr>
            <a:r>
              <a:rPr lang="en-US" altLang="en-US" sz="4400" dirty="0">
                <a:cs typeface="Times New Roman" panose="02020603050405020304" pitchFamily="18" charset="0"/>
              </a:rPr>
              <a:t>Τ</a:t>
            </a:r>
            <a:r>
              <a:rPr lang="el-GR" altLang="en-US" sz="4400" dirty="0">
                <a:cs typeface="Times New Roman" panose="02020603050405020304" pitchFamily="18" charset="0"/>
              </a:rPr>
              <a:t>α μεγαλύτερα νησιά θα περιλαμβάνουν και περισσότερους τύπους ενδιαιτημάτων άρα και περισσότερα είδη εξειδικευμένα σε αυτά.</a:t>
            </a:r>
          </a:p>
          <a:p>
            <a:pPr marL="230400" indent="-230400">
              <a:lnSpc>
                <a:spcPct val="110000"/>
              </a:lnSpc>
            </a:pPr>
            <a:r>
              <a:rPr lang="el-GR" altLang="en-US" sz="4400" dirty="0">
                <a:cs typeface="Times New Roman" panose="02020603050405020304" pitchFamily="18" charset="0"/>
              </a:rPr>
              <a:t>Τα μικρά και απομονωμένα νησιά έχουν λιγότερα είδη ανά μονάδα έκτασης και υψηλότερο </a:t>
            </a:r>
            <a:r>
              <a:rPr lang="en-GB" altLang="en-US" sz="4400" dirty="0">
                <a:cs typeface="Times New Roman" panose="02020603050405020304" pitchFamily="18" charset="0"/>
              </a:rPr>
              <a:t>z </a:t>
            </a:r>
            <a:r>
              <a:rPr lang="el-GR" altLang="en-US" sz="4400" dirty="0">
                <a:cs typeface="Times New Roman" panose="02020603050405020304" pitchFamily="18" charset="0"/>
              </a:rPr>
              <a:t>γιατί</a:t>
            </a:r>
            <a:r>
              <a:rPr lang="en-US" altLang="en-US" sz="4400" dirty="0">
                <a:cs typeface="Times New Roman" panose="02020603050405020304" pitchFamily="18" charset="0"/>
              </a:rPr>
              <a:t> </a:t>
            </a:r>
            <a:r>
              <a:rPr lang="el-GR" altLang="en-US" sz="4400" dirty="0">
                <a:cs typeface="Times New Roman" panose="02020603050405020304" pitchFamily="18" charset="0"/>
              </a:rPr>
              <a:t>αν κάποιο είδος γίνει σπάνιο είναι πολύ πιθανό να εξαφανιστεί καθώς η δυνατότητα ανατροφοδότησης είναι περιορισμένη.</a:t>
            </a:r>
          </a:p>
          <a:p>
            <a:endParaRPr lang="en-US" dirty="0"/>
          </a:p>
        </p:txBody>
      </p:sp>
      <p:sp>
        <p:nvSpPr>
          <p:cNvPr id="3" name="Footer Placeholder 2"/>
          <p:cNvSpPr>
            <a:spLocks noGrp="1"/>
          </p:cNvSpPr>
          <p:nvPr>
            <p:ph type="ftr" sz="quarter" idx="10"/>
          </p:nvPr>
        </p:nvSpPr>
        <p:spPr/>
        <p:txBody>
          <a:bodyPr/>
          <a:lstStyle/>
          <a:p>
            <a:r>
              <a:rPr lang="el-GR" smtClean="0"/>
              <a:t>Ενότητα 4. Νησιωτική Βιογεωγραφία</a:t>
            </a:r>
            <a:endParaRPr lang="en-US" dirty="0"/>
          </a:p>
        </p:txBody>
      </p:sp>
      <p:sp>
        <p:nvSpPr>
          <p:cNvPr id="4" name="Slide Number Placeholder 3"/>
          <p:cNvSpPr>
            <a:spLocks noGrp="1"/>
          </p:cNvSpPr>
          <p:nvPr>
            <p:ph type="sldNum" sz="quarter" idx="11"/>
          </p:nvPr>
        </p:nvSpPr>
        <p:spPr/>
        <p:txBody>
          <a:bodyPr/>
          <a:lstStyle/>
          <a:p>
            <a:fld id="{58A56277-EA16-4AF5-BFB5-E5ECBBB39490}" type="slidenum">
              <a:rPr lang="en-US" smtClean="0"/>
              <a:t>13</a:t>
            </a:fld>
            <a:endParaRPr lang="en-US"/>
          </a:p>
        </p:txBody>
      </p:sp>
      <p:sp>
        <p:nvSpPr>
          <p:cNvPr id="8" name="TextBox 7"/>
          <p:cNvSpPr txBox="1"/>
          <p:nvPr/>
        </p:nvSpPr>
        <p:spPr>
          <a:xfrm>
            <a:off x="8407242" y="3444184"/>
            <a:ext cx="341760" cy="276999"/>
          </a:xfrm>
          <a:prstGeom prst="rect">
            <a:avLst/>
          </a:prstGeom>
          <a:noFill/>
        </p:spPr>
        <p:txBody>
          <a:bodyPr wrap="none" rtlCol="0">
            <a:spAutoFit/>
          </a:bodyPr>
          <a:lstStyle/>
          <a:p>
            <a:r>
              <a:rPr lang="en-US" sz="1200" b="1" dirty="0" smtClean="0"/>
              <a:t>14</a:t>
            </a:r>
            <a:endParaRPr lang="en-US" sz="1200" b="1"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p:txBody>
          <a:bodyPr>
            <a:normAutofit/>
          </a:bodyPr>
          <a:lstStyle/>
          <a:p>
            <a:r>
              <a:rPr lang="el-GR" altLang="en-US" sz="4000" b="1" dirty="0" smtClean="0">
                <a:cs typeface="Times New Roman" panose="02020603050405020304" pitchFamily="18" charset="0"/>
              </a:rPr>
              <a:t>Σχέση αριθμού ειδών-απομόνωσης</a:t>
            </a:r>
            <a:endParaRPr lang="en-US" altLang="en-US" sz="4000" dirty="0" smtClean="0"/>
          </a:p>
        </p:txBody>
      </p:sp>
      <p:sp>
        <p:nvSpPr>
          <p:cNvPr id="16387" name="Content Placeholder 5"/>
          <p:cNvSpPr>
            <a:spLocks noGrp="1"/>
          </p:cNvSpPr>
          <p:nvPr>
            <p:ph idx="1"/>
          </p:nvPr>
        </p:nvSpPr>
        <p:spPr/>
        <p:txBody>
          <a:bodyPr/>
          <a:lstStyle/>
          <a:p>
            <a:pPr indent="0">
              <a:buFontTx/>
              <a:buNone/>
            </a:pPr>
            <a:r>
              <a:rPr lang="en-US" altLang="en-US" sz="2800" dirty="0" smtClean="0">
                <a:cs typeface="Times New Roman" panose="02020603050405020304" pitchFamily="18" charset="0"/>
              </a:rPr>
              <a:t>Ό</a:t>
            </a:r>
            <a:r>
              <a:rPr lang="el-GR" altLang="en-US" sz="2800" dirty="0" err="1" smtClean="0">
                <a:cs typeface="Times New Roman" panose="02020603050405020304" pitchFamily="18" charset="0"/>
              </a:rPr>
              <a:t>σο</a:t>
            </a:r>
            <a:r>
              <a:rPr lang="el-GR" altLang="en-US" sz="2800" dirty="0" smtClean="0">
                <a:cs typeface="Times New Roman" panose="02020603050405020304" pitchFamily="18" charset="0"/>
              </a:rPr>
              <a:t> πιο απομονωμένο είναι ένα νησί, τόσο λιγότερα είδη θα φιλοξενεί.</a:t>
            </a:r>
          </a:p>
          <a:p>
            <a:pPr indent="0">
              <a:buFontTx/>
              <a:buNone/>
            </a:pPr>
            <a:r>
              <a:rPr lang="el-GR" altLang="en-US" sz="2800" dirty="0" smtClean="0">
                <a:cs typeface="Times New Roman" panose="02020603050405020304" pitchFamily="18" charset="0"/>
              </a:rPr>
              <a:t>Λιγότερα είδη μπορούν να υπερπηδήσουν τους φραγμούς διασποράς.</a:t>
            </a:r>
          </a:p>
          <a:p>
            <a:pPr indent="0">
              <a:buFontTx/>
              <a:buNone/>
            </a:pPr>
            <a:r>
              <a:rPr lang="en-US" altLang="en-US" sz="2800" dirty="0" smtClean="0">
                <a:cs typeface="Times New Roman" panose="02020603050405020304" pitchFamily="18" charset="0"/>
              </a:rPr>
              <a:t>Σ</a:t>
            </a:r>
            <a:r>
              <a:rPr lang="el-GR" altLang="en-US" sz="2800" dirty="0" smtClean="0">
                <a:cs typeface="Times New Roman" panose="02020603050405020304" pitchFamily="18" charset="0"/>
              </a:rPr>
              <a:t>την πράξη η συγκεκριμένη σχέση έχει πιο περιορισμένη ισχύ από εκείνη για την έκταση εξαιτίας.</a:t>
            </a:r>
          </a:p>
          <a:p>
            <a:r>
              <a:rPr lang="el-GR" altLang="en-US" sz="2800" dirty="0" smtClean="0">
                <a:cs typeface="Times New Roman" panose="02020603050405020304" pitchFamily="18" charset="0"/>
              </a:rPr>
              <a:t>της ποικιλομορφίας των μέσων διασποράς, και</a:t>
            </a:r>
          </a:p>
          <a:p>
            <a:r>
              <a:rPr lang="el-GR" altLang="en-US" sz="2800" dirty="0" smtClean="0">
                <a:cs typeface="Times New Roman" panose="02020603050405020304" pitchFamily="18" charset="0"/>
              </a:rPr>
              <a:t>της ποικιλίας αφετηριών.</a:t>
            </a:r>
          </a:p>
        </p:txBody>
      </p:sp>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en-US" sz="3600" dirty="0">
                <a:cs typeface="Times New Roman" panose="02020603050405020304" pitchFamily="18" charset="0"/>
              </a:rPr>
              <a:t>Μ</a:t>
            </a:r>
            <a:r>
              <a:rPr lang="el-GR" altLang="en-US" sz="3600" dirty="0">
                <a:cs typeface="Times New Roman" panose="02020603050405020304" pitchFamily="18" charset="0"/>
              </a:rPr>
              <a:t>ε κατάλληλους μετασχηματισμούς στον ένα ή και τους δύο άξονες</a:t>
            </a:r>
            <a:r>
              <a:rPr lang="el-GR" altLang="en-US" sz="3600" dirty="0" smtClean="0">
                <a:cs typeface="Times New Roman" panose="02020603050405020304" pitchFamily="18" charset="0"/>
              </a:rPr>
              <a:t>:</a:t>
            </a:r>
            <a:endParaRPr lang="en-US" sz="3600" dirty="0"/>
          </a:p>
        </p:txBody>
      </p:sp>
      <p:sp>
        <p:nvSpPr>
          <p:cNvPr id="6" name="Content Placeholder 5"/>
          <p:cNvSpPr>
            <a:spLocks noGrp="1"/>
          </p:cNvSpPr>
          <p:nvPr>
            <p:ph idx="1"/>
          </p:nvPr>
        </p:nvSpPr>
        <p:spPr/>
        <p:txBody>
          <a:bodyPr>
            <a:normAutofit/>
          </a:bodyPr>
          <a:lstStyle/>
          <a:p>
            <a:r>
              <a:rPr lang="el-GR" altLang="en-US" sz="2800" dirty="0">
                <a:cs typeface="Times New Roman" panose="02020603050405020304" pitchFamily="18" charset="0"/>
              </a:rPr>
              <a:t>Εκθετική </a:t>
            </a:r>
            <a:r>
              <a:rPr lang="en-GB" altLang="en-US" sz="2800" dirty="0">
                <a:cs typeface="Times New Roman" panose="02020603050405020304" pitchFamily="18" charset="0"/>
              </a:rPr>
              <a:t>S = k</a:t>
            </a:r>
            <a:r>
              <a:rPr lang="en-GB" altLang="en-US" sz="2800" baseline="-25000" dirty="0">
                <a:cs typeface="Times New Roman" panose="02020603050405020304" pitchFamily="18" charset="0"/>
              </a:rPr>
              <a:t>1</a:t>
            </a:r>
            <a:r>
              <a:rPr lang="en-GB" altLang="en-US" sz="2800" dirty="0">
                <a:cs typeface="Times New Roman" panose="02020603050405020304" pitchFamily="18" charset="0"/>
              </a:rPr>
              <a:t> e</a:t>
            </a:r>
            <a:r>
              <a:rPr lang="en-GB" altLang="en-US" sz="2800" baseline="30000" dirty="0">
                <a:cs typeface="Times New Roman" panose="02020603050405020304" pitchFamily="18" charset="0"/>
              </a:rPr>
              <a:t>-k2(I)</a:t>
            </a:r>
            <a:endParaRPr lang="en-GB" altLang="en-US" sz="2800" dirty="0">
              <a:cs typeface="Times New Roman" panose="02020603050405020304" pitchFamily="18" charset="0"/>
            </a:endParaRPr>
          </a:p>
          <a:p>
            <a:r>
              <a:rPr lang="el-GR" altLang="en-US" sz="2800" dirty="0" smtClean="0">
                <a:cs typeface="Times New Roman" panose="02020603050405020304" pitchFamily="18" charset="0"/>
              </a:rPr>
              <a:t>Κανονική </a:t>
            </a:r>
            <a:r>
              <a:rPr lang="en-GB" altLang="en-US" sz="2800" dirty="0">
                <a:cs typeface="Times New Roman" panose="02020603050405020304" pitchFamily="18" charset="0"/>
              </a:rPr>
              <a:t>S = k</a:t>
            </a:r>
            <a:r>
              <a:rPr lang="en-GB" altLang="en-US" sz="2800" baseline="-25000" dirty="0">
                <a:cs typeface="Times New Roman" panose="02020603050405020304" pitchFamily="18" charset="0"/>
              </a:rPr>
              <a:t>1</a:t>
            </a:r>
            <a:r>
              <a:rPr lang="en-GB" altLang="en-US" sz="2800" dirty="0">
                <a:cs typeface="Times New Roman" panose="02020603050405020304" pitchFamily="18" charset="0"/>
              </a:rPr>
              <a:t> e</a:t>
            </a:r>
            <a:r>
              <a:rPr lang="en-GB" altLang="en-US" sz="2800" baseline="30000" dirty="0">
                <a:cs typeface="Times New Roman" panose="02020603050405020304" pitchFamily="18" charset="0"/>
              </a:rPr>
              <a:t>-k2(I2)</a:t>
            </a:r>
            <a:endParaRPr lang="el-GR" altLang="en-US" sz="2800" baseline="30000" dirty="0">
              <a:cs typeface="Times New Roman" panose="02020603050405020304" pitchFamily="18" charset="0"/>
            </a:endParaRPr>
          </a:p>
          <a:p>
            <a:r>
              <a:rPr lang="el-GR" altLang="en-US" sz="2800" dirty="0" smtClean="0">
                <a:cs typeface="Times New Roman" panose="02020603050405020304" pitchFamily="18" charset="0"/>
              </a:rPr>
              <a:t>Όπου </a:t>
            </a:r>
            <a:r>
              <a:rPr lang="en-GB" altLang="en-US" sz="2800" dirty="0">
                <a:cs typeface="Times New Roman" panose="02020603050405020304" pitchFamily="18" charset="0"/>
              </a:rPr>
              <a:t>S</a:t>
            </a:r>
            <a:r>
              <a:rPr lang="el-GR" altLang="en-US" sz="2800" dirty="0">
                <a:cs typeface="Times New Roman" panose="02020603050405020304" pitchFamily="18" charset="0"/>
              </a:rPr>
              <a:t> ο αριθμός των ειδών, </a:t>
            </a:r>
            <a:r>
              <a:rPr lang="en-GB" altLang="en-US" sz="2800" dirty="0">
                <a:cs typeface="Times New Roman" panose="02020603050405020304" pitchFamily="18" charset="0"/>
              </a:rPr>
              <a:t>k</a:t>
            </a:r>
            <a:r>
              <a:rPr lang="en-GB" altLang="en-US" sz="2800" baseline="-25000" dirty="0">
                <a:cs typeface="Times New Roman" panose="02020603050405020304" pitchFamily="18" charset="0"/>
              </a:rPr>
              <a:t>1</a:t>
            </a:r>
            <a:r>
              <a:rPr lang="en-GB" altLang="en-US" sz="2800" dirty="0">
                <a:cs typeface="Times New Roman" panose="02020603050405020304" pitchFamily="18" charset="0"/>
              </a:rPr>
              <a:t> </a:t>
            </a:r>
            <a:r>
              <a:rPr lang="el-GR" altLang="en-US" sz="2800" dirty="0">
                <a:cs typeface="Times New Roman" panose="02020603050405020304" pitchFamily="18" charset="0"/>
              </a:rPr>
              <a:t>και </a:t>
            </a:r>
            <a:r>
              <a:rPr lang="en-GB" altLang="en-US" sz="2800" dirty="0">
                <a:cs typeface="Times New Roman" panose="02020603050405020304" pitchFamily="18" charset="0"/>
              </a:rPr>
              <a:t>k</a:t>
            </a:r>
            <a:r>
              <a:rPr lang="en-GB" altLang="en-US" sz="2800" baseline="-25000" dirty="0">
                <a:cs typeface="Times New Roman" panose="02020603050405020304" pitchFamily="18" charset="0"/>
              </a:rPr>
              <a:t>2</a:t>
            </a:r>
            <a:r>
              <a:rPr lang="en-GB" altLang="en-US" sz="2800" dirty="0">
                <a:cs typeface="Times New Roman" panose="02020603050405020304" pitchFamily="18" charset="0"/>
              </a:rPr>
              <a:t> </a:t>
            </a:r>
            <a:r>
              <a:rPr lang="el-GR" altLang="en-US" sz="2800" dirty="0">
                <a:cs typeface="Times New Roman" panose="02020603050405020304" pitchFamily="18" charset="0"/>
              </a:rPr>
              <a:t>σταθερές και Ι η </a:t>
            </a:r>
            <a:r>
              <a:rPr lang="el-GR" altLang="en-US" sz="2800" dirty="0" smtClean="0">
                <a:cs typeface="Times New Roman" panose="02020603050405020304" pitchFamily="18" charset="0"/>
              </a:rPr>
              <a:t>απομόνωση.</a:t>
            </a:r>
            <a:endParaRPr lang="en-GB" altLang="en-US" sz="2800" dirty="0">
              <a:cs typeface="Times New Roman" panose="02020603050405020304" pitchFamily="18" charset="0"/>
            </a:endParaRPr>
          </a:p>
          <a:p>
            <a:r>
              <a:rPr lang="el-GR" altLang="en-US" sz="2800" dirty="0">
                <a:cs typeface="Times New Roman" panose="02020603050405020304" pitchFamily="18" charset="0"/>
              </a:rPr>
              <a:t>Η τιμή του </a:t>
            </a:r>
            <a:r>
              <a:rPr lang="en-GB" altLang="en-US" sz="2800" dirty="0">
                <a:cs typeface="Times New Roman" panose="02020603050405020304" pitchFamily="18" charset="0"/>
              </a:rPr>
              <a:t>z</a:t>
            </a:r>
            <a:r>
              <a:rPr lang="el-GR" altLang="en-US" sz="2800" dirty="0">
                <a:cs typeface="Times New Roman" panose="02020603050405020304" pitchFamily="18" charset="0"/>
              </a:rPr>
              <a:t> είναι 0,12-0,17 για τις ηπειρωτικές περιοχές και 0,14-0,40 για τα νησιά</a:t>
            </a:r>
          </a:p>
          <a:p>
            <a:r>
              <a:rPr lang="en-US" altLang="en-US" sz="2800" dirty="0" smtClean="0">
                <a:cs typeface="Times New Roman" panose="02020603050405020304" pitchFamily="18" charset="0"/>
              </a:rPr>
              <a:t>Η</a:t>
            </a:r>
            <a:r>
              <a:rPr lang="el-GR" altLang="en-US" sz="2800" dirty="0" err="1">
                <a:cs typeface="Times New Roman" panose="02020603050405020304" pitchFamily="18" charset="0"/>
              </a:rPr>
              <a:t>πειρωτικά</a:t>
            </a:r>
            <a:r>
              <a:rPr lang="el-GR" altLang="en-US" sz="2800" dirty="0">
                <a:cs typeface="Times New Roman" panose="02020603050405020304" pitchFamily="18" charset="0"/>
              </a:rPr>
              <a:t> νησιά: 0,2</a:t>
            </a:r>
          </a:p>
          <a:p>
            <a:r>
              <a:rPr lang="en-US" altLang="en-US" sz="2800" dirty="0">
                <a:cs typeface="Times New Roman" panose="02020603050405020304" pitchFamily="18" charset="0"/>
              </a:rPr>
              <a:t>Ω</a:t>
            </a:r>
            <a:r>
              <a:rPr lang="el-GR" altLang="en-US" sz="2800" dirty="0" err="1">
                <a:cs typeface="Times New Roman" panose="02020603050405020304" pitchFamily="18" charset="0"/>
              </a:rPr>
              <a:t>κεάνια</a:t>
            </a:r>
            <a:r>
              <a:rPr lang="el-GR" altLang="en-US" sz="2800" dirty="0">
                <a:cs typeface="Times New Roman" panose="02020603050405020304" pitchFamily="18" charset="0"/>
              </a:rPr>
              <a:t> νησιά: 0,35</a:t>
            </a:r>
            <a:endParaRPr lang="en-GB" altLang="en-US" sz="2800" dirty="0">
              <a:cs typeface="Times New Roman" panose="02020603050405020304" pitchFamily="18" charset="0"/>
            </a:endParaRPr>
          </a:p>
          <a:p>
            <a:endParaRPr lang="en-US" dirty="0"/>
          </a:p>
        </p:txBody>
      </p:sp>
      <p:sp>
        <p:nvSpPr>
          <p:cNvPr id="7" name="Footer Placeholder 6"/>
          <p:cNvSpPr>
            <a:spLocks noGrp="1"/>
          </p:cNvSpPr>
          <p:nvPr>
            <p:ph type="ftr" sz="quarter" idx="11"/>
          </p:nvPr>
        </p:nvSpPr>
        <p:spPr/>
        <p:txBody>
          <a:bodyPr/>
          <a:lstStyle/>
          <a:p>
            <a:r>
              <a:rPr lang="el-GR" smtClean="0"/>
              <a:t>Ενότητα 4. Νησιωτική Βιογεωγραφία</a:t>
            </a:r>
            <a:endParaRPr lang="en-US" dirty="0"/>
          </a:p>
        </p:txBody>
      </p:sp>
      <p:sp>
        <p:nvSpPr>
          <p:cNvPr id="8" name="Slide Number Placeholder 7"/>
          <p:cNvSpPr>
            <a:spLocks noGrp="1"/>
          </p:cNvSpPr>
          <p:nvPr>
            <p:ph type="sldNum" sz="quarter" idx="12"/>
          </p:nvPr>
        </p:nvSpPr>
        <p:spPr/>
        <p:txBody>
          <a:bodyPr/>
          <a:lstStyle/>
          <a:p>
            <a:fld id="{58A56277-EA16-4AF5-BFB5-E5ECBBB39490}" type="slidenum">
              <a:rPr lang="en-US" smtClean="0"/>
              <a:t>15</a:t>
            </a:fld>
            <a:endParaRPr lang="en-US"/>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773112" y="5048084"/>
            <a:ext cx="77422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400">
                <a:solidFill>
                  <a:schemeClr val="tx1"/>
                </a:solidFill>
                <a:latin typeface="Arial" panose="020B0604020202020204" pitchFamily="34" charset="0"/>
                <a:ea typeface="ＭＳ Ｐゴシック" panose="020B0600070205080204" pitchFamily="34" charset="-128"/>
              </a:defRPr>
            </a:lvl1pPr>
            <a:lvl2pPr marL="37931725" indent="-37474525" algn="ctr">
              <a:defRPr sz="2400">
                <a:solidFill>
                  <a:schemeClr val="tx1"/>
                </a:solidFill>
                <a:latin typeface="Arial" panose="020B0604020202020204" pitchFamily="34" charset="0"/>
                <a:ea typeface="ＭＳ Ｐゴシック" panose="020B0600070205080204" pitchFamily="34" charset="-128"/>
              </a:defRPr>
            </a:lvl2pPr>
            <a:lvl3pPr marL="1143000" indent="-228600" algn="ctr">
              <a:defRPr sz="2400">
                <a:solidFill>
                  <a:schemeClr val="tx1"/>
                </a:solidFill>
                <a:latin typeface="Arial" panose="020B0604020202020204" pitchFamily="34" charset="0"/>
                <a:ea typeface="ＭＳ Ｐゴシック" panose="020B0600070205080204" pitchFamily="34" charset="-128"/>
              </a:defRPr>
            </a:lvl3pPr>
            <a:lvl4pPr marL="1600200" indent="-228600" algn="ctr">
              <a:defRPr sz="2400">
                <a:solidFill>
                  <a:schemeClr val="tx1"/>
                </a:solidFill>
                <a:latin typeface="Arial" panose="020B0604020202020204" pitchFamily="34" charset="0"/>
                <a:ea typeface="ＭＳ Ｐゴシック" panose="020B0600070205080204" pitchFamily="34" charset="-128"/>
              </a:defRPr>
            </a:lvl4pPr>
            <a:lvl5pPr marL="2057400" indent="-228600" algn="ctr">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US" sz="2000" dirty="0">
                <a:latin typeface="+mn-lt"/>
                <a:cs typeface="Times New Roman" panose="02020603050405020304" pitchFamily="18" charset="0"/>
              </a:rPr>
              <a:t>Η σχέση δεν είναι εύχρηστη λόγω της σύνθετης φύσης των παραγόντων που συνδυάζονται με την </a:t>
            </a:r>
            <a:r>
              <a:rPr lang="el-GR" altLang="en-US" sz="2000" dirty="0" smtClean="0">
                <a:latin typeface="+mn-lt"/>
                <a:cs typeface="Times New Roman" panose="02020603050405020304" pitchFamily="18" charset="0"/>
              </a:rPr>
              <a:t>απομόνωση.</a:t>
            </a:r>
            <a:endParaRPr lang="en-GB" altLang="en-US" sz="2000" dirty="0">
              <a:latin typeface="+mn-lt"/>
              <a:cs typeface="Times New Roman" panose="02020603050405020304" pitchFamily="18" charset="0"/>
            </a:endParaRPr>
          </a:p>
        </p:txBody>
      </p:sp>
      <p:sp>
        <p:nvSpPr>
          <p:cNvPr id="18435" name="Text Box 5"/>
          <p:cNvSpPr txBox="1">
            <a:spLocks noChangeArrowheads="1"/>
          </p:cNvSpPr>
          <p:nvPr/>
        </p:nvSpPr>
        <p:spPr bwMode="auto">
          <a:xfrm>
            <a:off x="6705600" y="3276600"/>
            <a:ext cx="908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sz="2400">
                <a:solidFill>
                  <a:schemeClr val="tx1"/>
                </a:solidFill>
                <a:latin typeface="Arial" panose="020B0604020202020204" pitchFamily="34" charset="0"/>
                <a:ea typeface="ＭＳ Ｐゴシック" panose="020B0600070205080204" pitchFamily="34" charset="-128"/>
              </a:defRPr>
            </a:lvl1pPr>
            <a:lvl2pPr marL="37931725" indent="-37474525" algn="ctr">
              <a:defRPr sz="2400">
                <a:solidFill>
                  <a:schemeClr val="tx1"/>
                </a:solidFill>
                <a:latin typeface="Arial" panose="020B0604020202020204" pitchFamily="34" charset="0"/>
                <a:ea typeface="ＭＳ Ｐゴシック" panose="020B0600070205080204" pitchFamily="34" charset="-128"/>
              </a:defRPr>
            </a:lvl2pPr>
            <a:lvl3pPr marL="1143000" indent="-228600" algn="ctr">
              <a:defRPr sz="2400">
                <a:solidFill>
                  <a:schemeClr val="tx1"/>
                </a:solidFill>
                <a:latin typeface="Arial" panose="020B0604020202020204" pitchFamily="34" charset="0"/>
                <a:ea typeface="ＭＳ Ｐゴシック" panose="020B0600070205080204" pitchFamily="34" charset="-128"/>
              </a:defRPr>
            </a:lvl3pPr>
            <a:lvl4pPr marL="1600200" indent="-228600" algn="ctr">
              <a:defRPr sz="2400">
                <a:solidFill>
                  <a:schemeClr val="tx1"/>
                </a:solidFill>
                <a:latin typeface="Arial" panose="020B0604020202020204" pitchFamily="34" charset="0"/>
                <a:ea typeface="ＭＳ Ｐゴシック" panose="020B0600070205080204" pitchFamily="34" charset="-128"/>
              </a:defRPr>
            </a:lvl4pPr>
            <a:lvl5pPr marL="2057400" indent="-228600" algn="ctr">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US" sz="1400">
                <a:solidFill>
                  <a:schemeClr val="accent2"/>
                </a:solidFill>
              </a:rPr>
              <a:t>Εκθετική</a:t>
            </a:r>
            <a:endParaRPr lang="en-GB" altLang="en-US" sz="1400">
              <a:solidFill>
                <a:schemeClr val="accent2"/>
              </a:solidFill>
            </a:endParaRPr>
          </a:p>
        </p:txBody>
      </p:sp>
      <p:sp>
        <p:nvSpPr>
          <p:cNvPr id="18436" name="Text Box 6"/>
          <p:cNvSpPr txBox="1">
            <a:spLocks noChangeArrowheads="1"/>
          </p:cNvSpPr>
          <p:nvPr/>
        </p:nvSpPr>
        <p:spPr bwMode="auto">
          <a:xfrm>
            <a:off x="5562600" y="1371600"/>
            <a:ext cx="8905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sz="2400">
                <a:solidFill>
                  <a:schemeClr val="tx1"/>
                </a:solidFill>
                <a:latin typeface="Arial" panose="020B0604020202020204" pitchFamily="34" charset="0"/>
                <a:ea typeface="ＭＳ Ｐゴシック" panose="020B0600070205080204" pitchFamily="34" charset="-128"/>
              </a:defRPr>
            </a:lvl1pPr>
            <a:lvl2pPr marL="37931725" indent="-37474525" algn="ctr">
              <a:defRPr sz="2400">
                <a:solidFill>
                  <a:schemeClr val="tx1"/>
                </a:solidFill>
                <a:latin typeface="Arial" panose="020B0604020202020204" pitchFamily="34" charset="0"/>
                <a:ea typeface="ＭＳ Ｐゴシック" panose="020B0600070205080204" pitchFamily="34" charset="-128"/>
              </a:defRPr>
            </a:lvl2pPr>
            <a:lvl3pPr marL="1143000" indent="-228600" algn="ctr">
              <a:defRPr sz="2400">
                <a:solidFill>
                  <a:schemeClr val="tx1"/>
                </a:solidFill>
                <a:latin typeface="Arial" panose="020B0604020202020204" pitchFamily="34" charset="0"/>
                <a:ea typeface="ＭＳ Ｐゴシック" panose="020B0600070205080204" pitchFamily="34" charset="-128"/>
              </a:defRPr>
            </a:lvl3pPr>
            <a:lvl4pPr marL="1600200" indent="-228600" algn="ctr">
              <a:defRPr sz="2400">
                <a:solidFill>
                  <a:schemeClr val="tx1"/>
                </a:solidFill>
                <a:latin typeface="Arial" panose="020B0604020202020204" pitchFamily="34" charset="0"/>
                <a:ea typeface="ＭＳ Ｐゴシック" panose="020B0600070205080204" pitchFamily="34" charset="-128"/>
              </a:defRPr>
            </a:lvl4pPr>
            <a:lvl5pPr marL="2057400" indent="-228600" algn="ctr">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US" sz="1400">
                <a:solidFill>
                  <a:srgbClr val="FF0000"/>
                </a:solidFill>
              </a:rPr>
              <a:t>Κανονική</a:t>
            </a:r>
            <a:endParaRPr lang="en-GB" altLang="en-US" sz="1400">
              <a:solidFill>
                <a:srgbClr val="FF0000"/>
              </a:solidFill>
            </a:endParaRPr>
          </a:p>
        </p:txBody>
      </p:sp>
      <p:pic>
        <p:nvPicPr>
          <p:cNvPr id="5" name="Content Placeholder 4"/>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020762" y="1265692"/>
            <a:ext cx="3429561" cy="3471132"/>
          </a:xfrm>
        </p:spPr>
      </p:pic>
      <p:pic>
        <p:nvPicPr>
          <p:cNvPr id="6" name="Content Placeholder 5"/>
          <p:cNvPicPr>
            <a:picLocks noGrp="1" noChangeAspect="1"/>
          </p:cNvPicPr>
          <p:nvPr>
            <p:ph sz="half" idx="2"/>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728133" y="1228720"/>
            <a:ext cx="3787217" cy="3630012"/>
          </a:xfrm>
        </p:spPr>
      </p:pic>
      <p:sp>
        <p:nvSpPr>
          <p:cNvPr id="7" name="Footer Placeholder 6"/>
          <p:cNvSpPr>
            <a:spLocks noGrp="1"/>
          </p:cNvSpPr>
          <p:nvPr>
            <p:ph type="ftr" sz="quarter" idx="11"/>
          </p:nvPr>
        </p:nvSpPr>
        <p:spPr/>
        <p:txBody>
          <a:bodyPr/>
          <a:lstStyle/>
          <a:p>
            <a:r>
              <a:rPr lang="el-GR" smtClean="0"/>
              <a:t>Ενότητα 4. Νησιωτική Βιογεωγραφία</a:t>
            </a:r>
            <a:endParaRPr lang="en-US"/>
          </a:p>
        </p:txBody>
      </p:sp>
      <p:sp>
        <p:nvSpPr>
          <p:cNvPr id="8" name="Slide Number Placeholder 7"/>
          <p:cNvSpPr>
            <a:spLocks noGrp="1"/>
          </p:cNvSpPr>
          <p:nvPr>
            <p:ph type="sldNum" sz="quarter" idx="12"/>
          </p:nvPr>
        </p:nvSpPr>
        <p:spPr/>
        <p:txBody>
          <a:bodyPr/>
          <a:lstStyle/>
          <a:p>
            <a:fld id="{58A56277-EA16-4AF5-BFB5-E5ECBBB39490}" type="slidenum">
              <a:rPr lang="en-US" smtClean="0"/>
              <a:t>16</a:t>
            </a:fld>
            <a:endParaRPr lang="en-US"/>
          </a:p>
        </p:txBody>
      </p:sp>
      <p:sp>
        <p:nvSpPr>
          <p:cNvPr id="9" name="TextBox 8"/>
          <p:cNvSpPr txBox="1"/>
          <p:nvPr/>
        </p:nvSpPr>
        <p:spPr>
          <a:xfrm>
            <a:off x="4422614" y="4459825"/>
            <a:ext cx="341760" cy="276999"/>
          </a:xfrm>
          <a:prstGeom prst="rect">
            <a:avLst/>
          </a:prstGeom>
          <a:noFill/>
        </p:spPr>
        <p:txBody>
          <a:bodyPr wrap="none" rtlCol="0">
            <a:spAutoFit/>
          </a:bodyPr>
          <a:lstStyle/>
          <a:p>
            <a:r>
              <a:rPr lang="en-US" sz="1200" b="1" dirty="0" smtClean="0"/>
              <a:t>15</a:t>
            </a:r>
            <a:endParaRPr lang="en-US" sz="1200" b="1" dirty="0"/>
          </a:p>
        </p:txBody>
      </p:sp>
      <p:sp>
        <p:nvSpPr>
          <p:cNvPr id="10" name="TextBox 9"/>
          <p:cNvSpPr txBox="1"/>
          <p:nvPr/>
        </p:nvSpPr>
        <p:spPr>
          <a:xfrm>
            <a:off x="8473045" y="4459824"/>
            <a:ext cx="341760" cy="276999"/>
          </a:xfrm>
          <a:prstGeom prst="rect">
            <a:avLst/>
          </a:prstGeom>
          <a:noFill/>
        </p:spPr>
        <p:txBody>
          <a:bodyPr wrap="none" rtlCol="0">
            <a:spAutoFit/>
          </a:bodyPr>
          <a:lstStyle/>
          <a:p>
            <a:r>
              <a:rPr lang="en-US" sz="1200" b="1" dirty="0" smtClean="0"/>
              <a:t>16</a:t>
            </a:r>
            <a:endParaRPr lang="en-US" sz="1200" b="1"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p:txBody>
          <a:bodyPr>
            <a:normAutofit/>
          </a:bodyPr>
          <a:lstStyle/>
          <a:p>
            <a:r>
              <a:rPr lang="en-US" altLang="en-US" b="1" dirty="0" err="1" smtClean="0">
                <a:cs typeface="Times New Roman" panose="02020603050405020304" pitchFamily="18" charset="0"/>
              </a:rPr>
              <a:t>Εν</a:t>
            </a:r>
            <a:r>
              <a:rPr lang="en-US" altLang="en-US" b="1" dirty="0" smtClean="0">
                <a:cs typeface="Times New Roman" panose="02020603050405020304" pitchFamily="18" charset="0"/>
              </a:rPr>
              <a:t>αλλαγή ειδών</a:t>
            </a:r>
            <a:endParaRPr lang="en-US" altLang="en-US" dirty="0" smtClean="0">
              <a:cs typeface="Times New Roman" panose="02020603050405020304" pitchFamily="18" charset="0"/>
            </a:endParaRPr>
          </a:p>
        </p:txBody>
      </p:sp>
      <p:sp>
        <p:nvSpPr>
          <p:cNvPr id="19459" name="Content Placeholder 3"/>
          <p:cNvSpPr>
            <a:spLocks noGrp="1"/>
          </p:cNvSpPr>
          <p:nvPr>
            <p:ph sz="quarter" idx="12"/>
          </p:nvPr>
        </p:nvSpPr>
        <p:spPr>
          <a:xfrm>
            <a:off x="441960" y="1853431"/>
            <a:ext cx="8073390" cy="798330"/>
          </a:xfrm>
        </p:spPr>
        <p:txBody>
          <a:bodyPr>
            <a:normAutofit lnSpcReduction="10000"/>
          </a:bodyPr>
          <a:lstStyle/>
          <a:p>
            <a:pPr algn="ctr">
              <a:buFontTx/>
              <a:buNone/>
            </a:pPr>
            <a:r>
              <a:rPr lang="el-GR" altLang="en-US" sz="2200" b="1" dirty="0" smtClean="0">
                <a:cs typeface="Times New Roman" panose="02020603050405020304" pitchFamily="18" charset="0"/>
              </a:rPr>
              <a:t>Η έκρηξη του </a:t>
            </a:r>
            <a:r>
              <a:rPr lang="en-US" altLang="en-US" sz="2200" b="1" dirty="0" smtClean="0">
                <a:cs typeface="Times New Roman" panose="02020603050405020304" pitchFamily="18" charset="0"/>
              </a:rPr>
              <a:t>Krakatau </a:t>
            </a:r>
            <a:r>
              <a:rPr lang="el-GR" altLang="en-US" sz="2200" b="1" dirty="0" smtClean="0">
                <a:cs typeface="Times New Roman" panose="02020603050405020304" pitchFamily="18" charset="0"/>
              </a:rPr>
              <a:t>(</a:t>
            </a:r>
            <a:r>
              <a:rPr lang="en-US" altLang="en-US" sz="2200" b="1" dirty="0" smtClean="0">
                <a:cs typeface="Times New Roman" panose="02020603050405020304" pitchFamily="18" charset="0"/>
              </a:rPr>
              <a:t>1883</a:t>
            </a:r>
            <a:r>
              <a:rPr lang="el-GR" altLang="en-US" sz="2200" b="1" dirty="0" smtClean="0">
                <a:cs typeface="Times New Roman" panose="02020603050405020304" pitchFamily="18" charset="0"/>
              </a:rPr>
              <a:t>) </a:t>
            </a:r>
            <a:r>
              <a:rPr lang="en-US" altLang="en-US" sz="2200" b="1" dirty="0" smtClean="0">
                <a:cs typeface="Times New Roman" panose="02020603050405020304" pitchFamily="18" charset="0"/>
              </a:rPr>
              <a:t>–</a:t>
            </a:r>
            <a:r>
              <a:rPr lang="el-GR" altLang="en-US" sz="2200" b="1" dirty="0" smtClean="0">
                <a:cs typeface="Times New Roman" panose="02020603050405020304" pitchFamily="18" charset="0"/>
              </a:rPr>
              <a:t> Μεταβολές στην σύσταση της </a:t>
            </a:r>
            <a:r>
              <a:rPr lang="el-GR" altLang="en-US" sz="2200" b="1" dirty="0" err="1" smtClean="0">
                <a:cs typeface="Times New Roman" panose="02020603050405020304" pitchFamily="18" charset="0"/>
              </a:rPr>
              <a:t>ορνιθοπανίδας</a:t>
            </a:r>
            <a:r>
              <a:rPr lang="el-GR" altLang="en-US" sz="2200" b="1" dirty="0" smtClean="0">
                <a:cs typeface="Times New Roman" panose="02020603050405020304" pitchFamily="18" charset="0"/>
              </a:rPr>
              <a:t>.</a:t>
            </a:r>
            <a:r>
              <a:rPr lang="en-US" altLang="en-US" dirty="0" smtClean="0">
                <a:solidFill>
                  <a:srgbClr val="800000"/>
                </a:solidFill>
                <a:latin typeface="Times New Roman" panose="02020603050405020304" pitchFamily="18" charset="0"/>
                <a:cs typeface="Times New Roman" panose="02020603050405020304" pitchFamily="18" charset="0"/>
              </a:rPr>
              <a:t> </a:t>
            </a:r>
          </a:p>
        </p:txBody>
      </p:sp>
      <p:pic>
        <p:nvPicPr>
          <p:cNvPr id="4" name="Picture Placeholder 3"/>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t="20451" b="19730"/>
          <a:stretch/>
        </p:blipFill>
        <p:spPr>
          <a:xfrm>
            <a:off x="3179474" y="4134184"/>
            <a:ext cx="3049876" cy="1962786"/>
          </a:xfrm>
        </p:spPr>
      </p:pic>
      <p:graphicFrame>
        <p:nvGraphicFramePr>
          <p:cNvPr id="19461" name="Object 2"/>
          <p:cNvGraphicFramePr>
            <a:graphicFrameLocks noChangeAspect="1"/>
          </p:cNvGraphicFramePr>
          <p:nvPr>
            <p:extLst>
              <p:ext uri="{D42A27DB-BD31-4B8C-83A1-F6EECF244321}">
                <p14:modId xmlns:p14="http://schemas.microsoft.com/office/powerpoint/2010/main" val="3647610583"/>
              </p:ext>
            </p:extLst>
          </p:nvPr>
        </p:nvGraphicFramePr>
        <p:xfrm>
          <a:off x="168301" y="2733612"/>
          <a:ext cx="8620707" cy="1400572"/>
        </p:xfrm>
        <a:graphic>
          <a:graphicData uri="http://schemas.openxmlformats.org/presentationml/2006/ole">
            <mc:AlternateContent xmlns:mc="http://schemas.openxmlformats.org/markup-compatibility/2006">
              <mc:Choice xmlns:v="urn:schemas-microsoft-com:vml" Requires="v">
                <p:oleObj spid="_x0000_s1101" name="Document" r:id="rId5" imgW="5625893" imgH="914366" progId="Word.Document.12">
                  <p:link updateAutomatic="1"/>
                </p:oleObj>
              </mc:Choice>
              <mc:Fallback>
                <p:oleObj name="Document" r:id="rId5" imgW="5625893" imgH="914366" progId="Word.Document.12">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301" y="2733612"/>
                        <a:ext cx="8620707" cy="1400572"/>
                      </a:xfrm>
                      <a:prstGeom prst="rect">
                        <a:avLst/>
                      </a:prstGeom>
                      <a:noFill/>
                      <a:ln>
                        <a:noFill/>
                      </a:ln>
                      <a:effectLst/>
                    </p:spPr>
                  </p:pic>
                </p:oleObj>
              </mc:Fallback>
            </mc:AlternateContent>
          </a:graphicData>
        </a:graphic>
      </p:graphicFrame>
      <p:sp>
        <p:nvSpPr>
          <p:cNvPr id="7" name="Footer Placeholder 6"/>
          <p:cNvSpPr>
            <a:spLocks noGrp="1"/>
          </p:cNvSpPr>
          <p:nvPr>
            <p:ph type="ftr" sz="quarter" idx="10"/>
          </p:nvPr>
        </p:nvSpPr>
        <p:spPr/>
        <p:txBody>
          <a:bodyPr/>
          <a:lstStyle/>
          <a:p>
            <a:r>
              <a:rPr lang="el-GR" smtClean="0"/>
              <a:t>Ενότητα 4. Νησιωτική Βιογεωγραφία</a:t>
            </a:r>
            <a:endParaRPr lang="en-US" dirty="0"/>
          </a:p>
        </p:txBody>
      </p:sp>
      <p:sp>
        <p:nvSpPr>
          <p:cNvPr id="8" name="Slide Number Placeholder 7"/>
          <p:cNvSpPr>
            <a:spLocks noGrp="1"/>
          </p:cNvSpPr>
          <p:nvPr>
            <p:ph type="sldNum" sz="quarter" idx="11"/>
          </p:nvPr>
        </p:nvSpPr>
        <p:spPr/>
        <p:txBody>
          <a:bodyPr/>
          <a:lstStyle/>
          <a:p>
            <a:fld id="{58A56277-EA16-4AF5-BFB5-E5ECBBB39490}" type="slidenum">
              <a:rPr lang="en-US" smtClean="0"/>
              <a:t>17</a:t>
            </a:fld>
            <a:endParaRPr lang="en-US"/>
          </a:p>
        </p:txBody>
      </p:sp>
      <p:sp>
        <p:nvSpPr>
          <p:cNvPr id="9" name="TextBox 8"/>
          <p:cNvSpPr txBox="1"/>
          <p:nvPr/>
        </p:nvSpPr>
        <p:spPr>
          <a:xfrm>
            <a:off x="6229350" y="5819971"/>
            <a:ext cx="341760" cy="276999"/>
          </a:xfrm>
          <a:prstGeom prst="rect">
            <a:avLst/>
          </a:prstGeom>
          <a:noFill/>
        </p:spPr>
        <p:txBody>
          <a:bodyPr wrap="none" rtlCol="0">
            <a:spAutoFit/>
          </a:bodyPr>
          <a:lstStyle/>
          <a:p>
            <a:r>
              <a:rPr lang="en-US" sz="1200" b="1" dirty="0" smtClean="0"/>
              <a:t>17</a:t>
            </a:r>
            <a:endParaRPr lang="en-US" sz="1200" b="1"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r>
              <a:rPr lang="el-GR" altLang="en-US" b="1" dirty="0" smtClean="0">
                <a:cs typeface="Times New Roman" panose="02020603050405020304" pitchFamily="18" charset="0"/>
              </a:rPr>
              <a:t>Η έκρηξη του </a:t>
            </a:r>
            <a:r>
              <a:rPr lang="en-US" altLang="en-US" b="1" dirty="0" smtClean="0">
                <a:cs typeface="Times New Roman" panose="02020603050405020304" pitchFamily="18" charset="0"/>
              </a:rPr>
              <a:t>Krakatau </a:t>
            </a:r>
            <a:r>
              <a:rPr lang="el-GR" altLang="en-US" b="1" dirty="0" smtClean="0">
                <a:cs typeface="Times New Roman" panose="02020603050405020304" pitchFamily="18" charset="0"/>
              </a:rPr>
              <a:t>(</a:t>
            </a:r>
            <a:r>
              <a:rPr lang="en-US" altLang="en-US" b="1" dirty="0" smtClean="0">
                <a:cs typeface="Times New Roman" panose="02020603050405020304" pitchFamily="18" charset="0"/>
              </a:rPr>
              <a:t>1883</a:t>
            </a:r>
            <a:r>
              <a:rPr lang="el-GR" altLang="en-US" b="1" dirty="0" smtClean="0">
                <a:cs typeface="Times New Roman" panose="02020603050405020304" pitchFamily="18" charset="0"/>
              </a:rPr>
              <a:t>)</a:t>
            </a:r>
            <a:endParaRPr lang="en-US" altLang="en-US" dirty="0" smtClean="0"/>
          </a:p>
        </p:txBody>
      </p:sp>
      <p:sp>
        <p:nvSpPr>
          <p:cNvPr id="20483" name="Content Placeholder 4"/>
          <p:cNvSpPr>
            <a:spLocks noGrp="1"/>
          </p:cNvSpPr>
          <p:nvPr>
            <p:ph idx="1"/>
          </p:nvPr>
        </p:nvSpPr>
        <p:spPr>
          <a:xfrm>
            <a:off x="457200" y="1981200"/>
            <a:ext cx="8305800" cy="4114800"/>
          </a:xfrm>
        </p:spPr>
        <p:txBody>
          <a:bodyPr>
            <a:normAutofit/>
          </a:bodyPr>
          <a:lstStyle/>
          <a:p>
            <a:r>
              <a:rPr lang="en-US" altLang="en-US" sz="2800" dirty="0" smtClean="0">
                <a:cs typeface="Times New Roman" panose="02020603050405020304" pitchFamily="18" charset="0"/>
              </a:rPr>
              <a:t>Ο</a:t>
            </a:r>
            <a:r>
              <a:rPr lang="el-GR" altLang="en-US" sz="2800" dirty="0" smtClean="0">
                <a:cs typeface="Times New Roman" panose="02020603050405020304" pitchFamily="18" charset="0"/>
              </a:rPr>
              <a:t> ρυθμός εποικισμού ήταν πιο υψηλός τα πρώτα χρόνια μετά την έκρηξη.</a:t>
            </a:r>
          </a:p>
          <a:p>
            <a:r>
              <a:rPr lang="en-US" altLang="en-US" sz="2800" dirty="0" smtClean="0">
                <a:cs typeface="Times New Roman" panose="02020603050405020304" pitchFamily="18" charset="0"/>
              </a:rPr>
              <a:t>Ο</a:t>
            </a:r>
            <a:r>
              <a:rPr lang="el-GR" altLang="en-US" sz="2800" dirty="0" smtClean="0">
                <a:cs typeface="Times New Roman" panose="02020603050405020304" pitchFamily="18" charset="0"/>
              </a:rPr>
              <a:t>ι εξισορροπητικές αλλαγές στην </a:t>
            </a:r>
            <a:r>
              <a:rPr lang="el-GR" altLang="en-US" sz="2800" dirty="0" err="1" smtClean="0">
                <a:cs typeface="Times New Roman" panose="02020603050405020304" pitchFamily="18" charset="0"/>
              </a:rPr>
              <a:t>ορνιθοπανίδα</a:t>
            </a:r>
            <a:r>
              <a:rPr lang="el-GR" altLang="en-US" sz="2800" dirty="0" smtClean="0">
                <a:cs typeface="Times New Roman" panose="02020603050405020304" pitchFamily="18" charset="0"/>
              </a:rPr>
              <a:t> μπορεί να αποτελούν προσαρμογές στην ανάπτυξη της βλάστησης.</a:t>
            </a:r>
          </a:p>
          <a:p>
            <a:r>
              <a:rPr lang="en-US" altLang="en-US" sz="2800" dirty="0" smtClean="0">
                <a:cs typeface="Times New Roman" panose="02020603050405020304" pitchFamily="18" charset="0"/>
              </a:rPr>
              <a:t>Η</a:t>
            </a:r>
            <a:r>
              <a:rPr lang="el-GR" altLang="en-US" sz="2800" dirty="0" smtClean="0">
                <a:cs typeface="Times New Roman" panose="02020603050405020304" pitchFamily="18" charset="0"/>
              </a:rPr>
              <a:t> συνεχής εναλλαγή μπορεί να είναι τυπική σε νησιωτικές κοινότητες.</a:t>
            </a:r>
            <a:endParaRPr lang="en-US" altLang="en-US" sz="2800" dirty="0" smtClean="0">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6"/>
          <p:cNvSpPr>
            <a:spLocks noGrp="1"/>
          </p:cNvSpPr>
          <p:nvPr>
            <p:ph type="title"/>
          </p:nvPr>
        </p:nvSpPr>
        <p:spPr/>
        <p:txBody>
          <a:bodyPr>
            <a:normAutofit fontScale="90000"/>
          </a:bodyPr>
          <a:lstStyle/>
          <a:p>
            <a:r>
              <a:rPr lang="el-GR" altLang="en-US" sz="3600" b="1" dirty="0" smtClean="0">
                <a:cs typeface="Times New Roman" panose="02020603050405020304" pitchFamily="18" charset="0"/>
              </a:rPr>
              <a:t>Η θεωρία της ισορροπίας στη νησιωτική βιογεωγραφία</a:t>
            </a:r>
            <a:br>
              <a:rPr lang="el-GR" altLang="en-US" sz="3600" b="1" dirty="0" smtClean="0">
                <a:cs typeface="Times New Roman" panose="02020603050405020304" pitchFamily="18" charset="0"/>
              </a:rPr>
            </a:br>
            <a:r>
              <a:rPr lang="en-GB" altLang="en-US" sz="3600" b="1" dirty="0" smtClean="0">
                <a:cs typeface="Times New Roman" panose="02020603050405020304" pitchFamily="18" charset="0"/>
              </a:rPr>
              <a:t>MacArthur &amp; Wilson (1967)</a:t>
            </a:r>
            <a:endParaRPr lang="en-US" altLang="en-US" sz="3000" b="1" dirty="0" smtClean="0"/>
          </a:p>
        </p:txBody>
      </p:sp>
      <p:sp>
        <p:nvSpPr>
          <p:cNvPr id="21507" name="Content Placeholder 7"/>
          <p:cNvSpPr>
            <a:spLocks noGrp="1"/>
          </p:cNvSpPr>
          <p:nvPr>
            <p:ph sz="half" idx="1"/>
          </p:nvPr>
        </p:nvSpPr>
        <p:spPr>
          <a:xfrm>
            <a:off x="765810" y="2160905"/>
            <a:ext cx="3886200" cy="4351338"/>
          </a:xfrm>
        </p:spPr>
        <p:txBody>
          <a:bodyPr/>
          <a:lstStyle/>
          <a:p>
            <a:pPr indent="0">
              <a:buFontTx/>
              <a:buNone/>
            </a:pPr>
            <a:r>
              <a:rPr lang="el-GR" altLang="en-US" sz="2800" dirty="0" smtClean="0">
                <a:cs typeface="Times New Roman" panose="02020603050405020304" pitchFamily="18" charset="0"/>
              </a:rPr>
              <a:t>Ο αριθμός των ειδών που υπάρχουν σε ένα νησί αντιπροσωπεύει μια ισορροπία μεταξύ της εποίκησης και της εξαφάνισης.</a:t>
            </a:r>
            <a:endParaRPr lang="en-GB" altLang="en-US" sz="2800" dirty="0" smtClean="0">
              <a:cs typeface="Times New Roman" panose="02020603050405020304" pitchFamily="18" charset="0"/>
            </a:endParaRPr>
          </a:p>
          <a:p>
            <a:pPr>
              <a:buFontTx/>
              <a:buNone/>
            </a:pPr>
            <a:endParaRPr lang="en-US" altLang="en-US" dirty="0" smtClean="0"/>
          </a:p>
        </p:txBody>
      </p:sp>
      <p:pic>
        <p:nvPicPr>
          <p:cNvPr id="21508" name="Content Placeholder 9" descr="book.gif"/>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99073" y="1898745"/>
            <a:ext cx="2573327" cy="3988658"/>
          </a:xfrm>
        </p:spPr>
      </p:pic>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19</a:t>
            </a:fld>
            <a:endParaRPr lang="en-US"/>
          </a:p>
        </p:txBody>
      </p:sp>
      <p:sp>
        <p:nvSpPr>
          <p:cNvPr id="7" name="TextBox 6"/>
          <p:cNvSpPr txBox="1"/>
          <p:nvPr/>
        </p:nvSpPr>
        <p:spPr>
          <a:xfrm>
            <a:off x="7788711" y="5610404"/>
            <a:ext cx="341760" cy="276999"/>
          </a:xfrm>
          <a:prstGeom prst="rect">
            <a:avLst/>
          </a:prstGeom>
          <a:noFill/>
        </p:spPr>
        <p:txBody>
          <a:bodyPr wrap="none" rtlCol="0">
            <a:spAutoFit/>
          </a:bodyPr>
          <a:lstStyle/>
          <a:p>
            <a:r>
              <a:rPr lang="en-US" sz="1200" b="1" dirty="0" smtClean="0"/>
              <a:t>18</a:t>
            </a:r>
            <a:endParaRPr lang="en-US" sz="1200" b="1"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Text Box 2"/>
          <p:cNvSpPr txBox="1">
            <a:spLocks noChangeArrowheads="1"/>
          </p:cNvSpPr>
          <p:nvPr/>
        </p:nvSpPr>
        <p:spPr bwMode="auto">
          <a:xfrm>
            <a:off x="1371600" y="0"/>
            <a:ext cx="1952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sz="2400">
                <a:solidFill>
                  <a:schemeClr val="tx1"/>
                </a:solidFill>
                <a:latin typeface="Arial" panose="020B0604020202020204" pitchFamily="34" charset="0"/>
                <a:ea typeface="ＭＳ Ｐゴシック" panose="020B0600070205080204" pitchFamily="34" charset="-128"/>
              </a:defRPr>
            </a:lvl1pPr>
            <a:lvl2pPr marL="37931725" indent="-37474525" algn="ctr">
              <a:defRPr sz="2400">
                <a:solidFill>
                  <a:schemeClr val="tx1"/>
                </a:solidFill>
                <a:latin typeface="Arial" panose="020B0604020202020204" pitchFamily="34" charset="0"/>
                <a:ea typeface="ＭＳ Ｐゴシック" panose="020B0600070205080204" pitchFamily="34" charset="-128"/>
              </a:defRPr>
            </a:lvl2pPr>
            <a:lvl3pPr marL="1143000" indent="-228600" algn="ctr">
              <a:defRPr sz="2400">
                <a:solidFill>
                  <a:schemeClr val="tx1"/>
                </a:solidFill>
                <a:latin typeface="Arial" panose="020B0604020202020204" pitchFamily="34" charset="0"/>
                <a:ea typeface="ＭＳ Ｐゴシック" panose="020B0600070205080204" pitchFamily="34" charset="-128"/>
              </a:defRPr>
            </a:lvl3pPr>
            <a:lvl4pPr marL="1600200" indent="-228600" algn="ctr">
              <a:defRPr sz="2400">
                <a:solidFill>
                  <a:schemeClr val="tx1"/>
                </a:solidFill>
                <a:latin typeface="Arial" panose="020B0604020202020204" pitchFamily="34" charset="0"/>
                <a:ea typeface="ＭＳ Ｐゴシック" panose="020B0600070205080204" pitchFamily="34" charset="-128"/>
              </a:defRPr>
            </a:lvl4pPr>
            <a:lvl5pPr marL="2057400" indent="-228600" algn="ctr">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l-GR" altLang="en-US" sz="3000" b="1">
              <a:solidFill>
                <a:srgbClr val="800000"/>
              </a:solidFill>
              <a:latin typeface="Times New Roman" panose="02020603050405020304" pitchFamily="18" charset="0"/>
              <a:cs typeface="Times New Roman" panose="02020603050405020304" pitchFamily="18" charset="0"/>
            </a:endParaRPr>
          </a:p>
          <a:p>
            <a:endParaRPr lang="el-GR" altLang="en-US">
              <a:solidFill>
                <a:srgbClr val="FFFFFF"/>
              </a:solidFill>
            </a:endParaRPr>
          </a:p>
          <a:p>
            <a:endParaRPr lang="en-US" altLang="en-US">
              <a:solidFill>
                <a:srgbClr val="800000"/>
              </a:solidFill>
              <a:latin typeface="Times New Roman" panose="02020603050405020304" pitchFamily="18" charset="0"/>
              <a:cs typeface="Times New Roman" panose="02020603050405020304" pitchFamily="18" charset="0"/>
            </a:endParaRPr>
          </a:p>
          <a:p>
            <a:endParaRPr lang="el-GR" altLang="en-US">
              <a:solidFill>
                <a:srgbClr val="800000"/>
              </a:solidFill>
              <a:latin typeface="Times New Roman" panose="02020603050405020304" pitchFamily="18" charset="0"/>
              <a:cs typeface="Times New Roman" panose="02020603050405020304" pitchFamily="18" charset="0"/>
            </a:endParaRPr>
          </a:p>
          <a:p>
            <a:endParaRPr lang="en-GB" altLang="en-US">
              <a:solidFill>
                <a:srgbClr val="800000"/>
              </a:solidFill>
              <a:latin typeface="Times New Roman" panose="02020603050405020304" pitchFamily="18" charset="0"/>
              <a:cs typeface="Times New Roman" panose="02020603050405020304" pitchFamily="18" charset="0"/>
            </a:endParaRPr>
          </a:p>
        </p:txBody>
      </p:sp>
      <p:sp>
        <p:nvSpPr>
          <p:cNvPr id="4099" name="Title 2"/>
          <p:cNvSpPr>
            <a:spLocks noGrp="1"/>
          </p:cNvSpPr>
          <p:nvPr>
            <p:ph type="title"/>
          </p:nvPr>
        </p:nvSpPr>
        <p:spPr/>
        <p:txBody>
          <a:bodyPr>
            <a:normAutofit/>
          </a:bodyPr>
          <a:lstStyle/>
          <a:p>
            <a:r>
              <a:rPr lang="el-GR" altLang="en-US" b="1" dirty="0" smtClean="0">
                <a:latin typeface="Calibri" panose="020F0502020204030204" pitchFamily="34" charset="0"/>
                <a:cs typeface="Times New Roman" panose="02020603050405020304" pitchFamily="18" charset="0"/>
              </a:rPr>
              <a:t>Νησιά</a:t>
            </a:r>
            <a:endParaRPr lang="en-US" altLang="en-US" dirty="0" smtClean="0">
              <a:latin typeface="Calibri" panose="020F0502020204030204" pitchFamily="34" charset="0"/>
            </a:endParaRPr>
          </a:p>
        </p:txBody>
      </p:sp>
      <p:sp>
        <p:nvSpPr>
          <p:cNvPr id="4100" name="Content Placeholder 3"/>
          <p:cNvSpPr>
            <a:spLocks noGrp="1"/>
          </p:cNvSpPr>
          <p:nvPr>
            <p:ph sz="half" idx="1"/>
          </p:nvPr>
        </p:nvSpPr>
        <p:spPr/>
        <p:txBody>
          <a:bodyPr>
            <a:normAutofit fontScale="92500" lnSpcReduction="20000"/>
          </a:bodyPr>
          <a:lstStyle/>
          <a:p>
            <a:r>
              <a:rPr lang="en-US" altLang="en-US" sz="2800" dirty="0" smtClean="0">
                <a:cs typeface="Times New Roman" panose="02020603050405020304" pitchFamily="18" charset="0"/>
              </a:rPr>
              <a:t> </a:t>
            </a:r>
            <a:r>
              <a:rPr lang="el-GR" altLang="en-US" sz="2800" dirty="0" smtClean="0">
                <a:cs typeface="Times New Roman" panose="02020603050405020304" pitchFamily="18" charset="0"/>
              </a:rPr>
              <a:t>Φυσικά εργαστήρια εξέλιξης.</a:t>
            </a:r>
          </a:p>
          <a:p>
            <a:r>
              <a:rPr lang="el-GR" altLang="en-US" sz="2800" dirty="0" smtClean="0">
                <a:cs typeface="Times New Roman" panose="02020603050405020304" pitchFamily="18" charset="0"/>
              </a:rPr>
              <a:t> Ποικιλία διαφορετικών ενδιαιτημάτων.</a:t>
            </a:r>
          </a:p>
          <a:p>
            <a:r>
              <a:rPr lang="el-GR" altLang="en-US" sz="2800" dirty="0" smtClean="0">
                <a:cs typeface="Times New Roman" panose="02020603050405020304" pitchFamily="18" charset="0"/>
              </a:rPr>
              <a:t>Υψηλός </a:t>
            </a:r>
            <a:r>
              <a:rPr lang="el-GR" altLang="en-US" sz="2800" dirty="0" err="1" smtClean="0">
                <a:cs typeface="Times New Roman" panose="02020603050405020304" pitchFamily="18" charset="0"/>
              </a:rPr>
              <a:t>βαθμος</a:t>
            </a:r>
            <a:r>
              <a:rPr lang="el-GR" altLang="en-US" sz="2800" dirty="0" smtClean="0">
                <a:cs typeface="Times New Roman" panose="02020603050405020304" pitchFamily="18" charset="0"/>
              </a:rPr>
              <a:t> απομόνωσης.</a:t>
            </a:r>
          </a:p>
          <a:p>
            <a:r>
              <a:rPr lang="el-GR" altLang="en-US" sz="2800" dirty="0" smtClean="0">
                <a:cs typeface="Times New Roman" panose="02020603050405020304" pitchFamily="18" charset="0"/>
              </a:rPr>
              <a:t>Οργανωμένα σε συστήματα (αρχιπελάγη) ή μεμονωμένα.</a:t>
            </a:r>
          </a:p>
          <a:p>
            <a:r>
              <a:rPr lang="el-GR" altLang="en-US" sz="2800" dirty="0" smtClean="0">
                <a:cs typeface="Times New Roman" panose="02020603050405020304" pitchFamily="18" charset="0"/>
              </a:rPr>
              <a:t> Θέσεις με υψηλό ενδημισμό.</a:t>
            </a:r>
          </a:p>
          <a:p>
            <a:r>
              <a:rPr lang="el-GR" altLang="en-US" sz="2800" dirty="0" smtClean="0">
                <a:cs typeface="Times New Roman" panose="02020603050405020304" pitchFamily="18" charset="0"/>
              </a:rPr>
              <a:t> Θέσεις </a:t>
            </a:r>
            <a:r>
              <a:rPr lang="el-GR" altLang="en-US" sz="2800" dirty="0" err="1" smtClean="0">
                <a:cs typeface="Times New Roman" panose="02020603050405020304" pitchFamily="18" charset="0"/>
              </a:rPr>
              <a:t>ειδογένεσης</a:t>
            </a:r>
            <a:r>
              <a:rPr lang="el-GR" altLang="en-US" sz="2800" dirty="0" smtClean="0">
                <a:cs typeface="Times New Roman" panose="02020603050405020304" pitchFamily="18" charset="0"/>
              </a:rPr>
              <a:t>.</a:t>
            </a:r>
          </a:p>
          <a:p>
            <a:pPr>
              <a:buFontTx/>
              <a:buNone/>
            </a:pPr>
            <a:endParaRPr lang="en-US" altLang="en-US" dirty="0" smtClean="0"/>
          </a:p>
        </p:txBody>
      </p:sp>
      <p:pic>
        <p:nvPicPr>
          <p:cNvPr id="4101" name="Content Placeholder 9" descr="the-black-island-tintin-13436597.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10120" y="1825625"/>
            <a:ext cx="3124260" cy="4351338"/>
          </a:xfrm>
        </p:spPr>
      </p:pic>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2</a:t>
            </a:fld>
            <a:endParaRPr lang="en-US"/>
          </a:p>
        </p:txBody>
      </p:sp>
      <p:sp>
        <p:nvSpPr>
          <p:cNvPr id="4" name="TextBox 3"/>
          <p:cNvSpPr txBox="1"/>
          <p:nvPr/>
        </p:nvSpPr>
        <p:spPr>
          <a:xfrm>
            <a:off x="7871166" y="5835691"/>
            <a:ext cx="263214" cy="276999"/>
          </a:xfrm>
          <a:prstGeom prst="rect">
            <a:avLst/>
          </a:prstGeom>
          <a:noFill/>
        </p:spPr>
        <p:txBody>
          <a:bodyPr wrap="none" rtlCol="0">
            <a:spAutoFit/>
          </a:bodyPr>
          <a:lstStyle/>
          <a:p>
            <a:r>
              <a:rPr lang="en-US" sz="1200" b="1" dirty="0" smtClean="0"/>
              <a:t>1</a:t>
            </a:r>
            <a:endParaRPr lang="en-US" sz="1200" b="1"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4"/>
          <p:cNvSpPr>
            <a:spLocks noGrp="1"/>
          </p:cNvSpPr>
          <p:nvPr>
            <p:ph type="title"/>
          </p:nvPr>
        </p:nvSpPr>
        <p:spPr/>
        <p:txBody>
          <a:bodyPr>
            <a:normAutofit/>
          </a:bodyPr>
          <a:lstStyle/>
          <a:p>
            <a:r>
              <a:rPr lang="el-GR" altLang="en-US" b="1" dirty="0" smtClean="0">
                <a:cs typeface="Times New Roman" panose="02020603050405020304" pitchFamily="18" charset="0"/>
              </a:rPr>
              <a:t>Γενικές αρχές</a:t>
            </a:r>
            <a:endParaRPr lang="en-US" altLang="en-US" b="1" dirty="0" smtClean="0">
              <a:cs typeface="Times New Roman" panose="02020603050405020304" pitchFamily="18" charset="0"/>
            </a:endParaRPr>
          </a:p>
        </p:txBody>
      </p:sp>
      <p:sp>
        <p:nvSpPr>
          <p:cNvPr id="38915" name="Content Placeholder 10"/>
          <p:cNvSpPr>
            <a:spLocks noGrp="1"/>
          </p:cNvSpPr>
          <p:nvPr>
            <p:ph idx="1"/>
          </p:nvPr>
        </p:nvSpPr>
        <p:spPr/>
        <p:txBody>
          <a:bodyPr/>
          <a:lstStyle/>
          <a:p>
            <a:r>
              <a:rPr lang="en-US" altLang="en-US" sz="3000" dirty="0" err="1" smtClean="0">
                <a:cs typeface="Times New Roman" panose="02020603050405020304" pitchFamily="18" charset="0"/>
              </a:rPr>
              <a:t>Το</a:t>
            </a:r>
            <a:r>
              <a:rPr lang="en-US" altLang="en-US" sz="3000" dirty="0" smtClean="0">
                <a:cs typeface="Times New Roman" panose="02020603050405020304" pitchFamily="18" charset="0"/>
              </a:rPr>
              <a:t> </a:t>
            </a:r>
            <a:r>
              <a:rPr lang="en-US" altLang="en-US" sz="3000" dirty="0" err="1" smtClean="0">
                <a:cs typeface="Times New Roman" panose="02020603050405020304" pitchFamily="18" charset="0"/>
              </a:rPr>
              <a:t>μέγεθος</a:t>
            </a:r>
            <a:r>
              <a:rPr lang="en-US" altLang="en-US" sz="3000" dirty="0" smtClean="0">
                <a:cs typeface="Times New Roman" panose="02020603050405020304" pitchFamily="18" charset="0"/>
              </a:rPr>
              <a:t> </a:t>
            </a:r>
            <a:r>
              <a:rPr lang="en-US" altLang="en-US" sz="3000" dirty="0" err="1" smtClean="0">
                <a:cs typeface="Times New Roman" panose="02020603050405020304" pitchFamily="18" charset="0"/>
              </a:rPr>
              <a:t>ενός</a:t>
            </a:r>
            <a:r>
              <a:rPr lang="en-US" altLang="en-US" sz="3000" dirty="0" smtClean="0">
                <a:cs typeface="Times New Roman" panose="02020603050405020304" pitchFamily="18" charset="0"/>
              </a:rPr>
              <a:t> </a:t>
            </a:r>
            <a:r>
              <a:rPr lang="en-US" altLang="en-US" sz="3000" dirty="0" err="1" smtClean="0">
                <a:cs typeface="Times New Roman" panose="02020603050405020304" pitchFamily="18" charset="0"/>
              </a:rPr>
              <a:t>νησιού</a:t>
            </a:r>
            <a:r>
              <a:rPr lang="en-US" altLang="en-US" sz="3000" dirty="0" smtClean="0">
                <a:cs typeface="Times New Roman" panose="02020603050405020304" pitchFamily="18" charset="0"/>
              </a:rPr>
              <a:t> επ</a:t>
            </a:r>
            <a:r>
              <a:rPr lang="en-US" altLang="en-US" sz="3000" dirty="0" err="1" smtClean="0">
                <a:cs typeface="Times New Roman" panose="02020603050405020304" pitchFamily="18" charset="0"/>
              </a:rPr>
              <a:t>ηρεάζει</a:t>
            </a:r>
            <a:r>
              <a:rPr lang="en-US" altLang="en-US" sz="3000" dirty="0" smtClean="0">
                <a:cs typeface="Times New Roman" panose="02020603050405020304" pitchFamily="18" charset="0"/>
              </a:rPr>
              <a:t> </a:t>
            </a:r>
            <a:r>
              <a:rPr lang="en-US" altLang="en-US" sz="3000" dirty="0" err="1" smtClean="0">
                <a:cs typeface="Times New Roman" panose="02020603050405020304" pitchFamily="18" charset="0"/>
              </a:rPr>
              <a:t>το</a:t>
            </a:r>
            <a:r>
              <a:rPr lang="en-US" altLang="en-US" sz="3000" dirty="0" smtClean="0">
                <a:cs typeface="Times New Roman" panose="02020603050405020304" pitchFamily="18" charset="0"/>
              </a:rPr>
              <a:t> </a:t>
            </a:r>
            <a:r>
              <a:rPr lang="en-US" altLang="en-US" sz="3000" dirty="0" err="1" smtClean="0">
                <a:cs typeface="Times New Roman" panose="02020603050405020304" pitchFamily="18" charset="0"/>
              </a:rPr>
              <a:t>ρυθμό</a:t>
            </a:r>
            <a:r>
              <a:rPr lang="en-US" altLang="en-US" sz="3000" dirty="0" smtClean="0">
                <a:cs typeface="Times New Roman" panose="02020603050405020304" pitchFamily="18" charset="0"/>
              </a:rPr>
              <a:t> </a:t>
            </a:r>
            <a:r>
              <a:rPr lang="en-US" altLang="en-US" sz="3000" dirty="0" err="1" smtClean="0">
                <a:cs typeface="Times New Roman" panose="02020603050405020304" pitchFamily="18" charset="0"/>
              </a:rPr>
              <a:t>εξ</a:t>
            </a:r>
            <a:r>
              <a:rPr lang="en-US" altLang="en-US" sz="3000" dirty="0" smtClean="0">
                <a:cs typeface="Times New Roman" panose="02020603050405020304" pitchFamily="18" charset="0"/>
              </a:rPr>
              <a:t>αφάνισης.</a:t>
            </a:r>
          </a:p>
          <a:p>
            <a:r>
              <a:rPr lang="en-US" altLang="en-US" sz="3000" dirty="0" smtClean="0">
                <a:cs typeface="Times New Roman" panose="02020603050405020304" pitchFamily="18" charset="0"/>
              </a:rPr>
              <a:t>Η απ</a:t>
            </a:r>
            <a:r>
              <a:rPr lang="en-US" altLang="en-US" sz="3000" dirty="0" err="1" smtClean="0">
                <a:cs typeface="Times New Roman" panose="02020603050405020304" pitchFamily="18" charset="0"/>
              </a:rPr>
              <a:t>ομόνωση</a:t>
            </a:r>
            <a:r>
              <a:rPr lang="en-US" altLang="en-US" sz="3000" dirty="0" smtClean="0">
                <a:cs typeface="Times New Roman" panose="02020603050405020304" pitchFamily="18" charset="0"/>
              </a:rPr>
              <a:t> </a:t>
            </a:r>
            <a:r>
              <a:rPr lang="en-US" altLang="en-US" sz="3000" dirty="0" err="1" smtClean="0">
                <a:cs typeface="Times New Roman" panose="02020603050405020304" pitchFamily="18" charset="0"/>
              </a:rPr>
              <a:t>ενός</a:t>
            </a:r>
            <a:r>
              <a:rPr lang="en-US" altLang="en-US" sz="3000" dirty="0" smtClean="0">
                <a:cs typeface="Times New Roman" panose="02020603050405020304" pitchFamily="18" charset="0"/>
              </a:rPr>
              <a:t> </a:t>
            </a:r>
            <a:r>
              <a:rPr lang="en-US" altLang="en-US" sz="3000" dirty="0" err="1" smtClean="0">
                <a:cs typeface="Times New Roman" panose="02020603050405020304" pitchFamily="18" charset="0"/>
              </a:rPr>
              <a:t>νησιού</a:t>
            </a:r>
            <a:r>
              <a:rPr lang="en-US" altLang="en-US" sz="3000" dirty="0" smtClean="0">
                <a:cs typeface="Times New Roman" panose="02020603050405020304" pitchFamily="18" charset="0"/>
              </a:rPr>
              <a:t> επ</a:t>
            </a:r>
            <a:r>
              <a:rPr lang="en-US" altLang="en-US" sz="3000" dirty="0" err="1" smtClean="0">
                <a:cs typeface="Times New Roman" panose="02020603050405020304" pitchFamily="18" charset="0"/>
              </a:rPr>
              <a:t>ηρεάζει</a:t>
            </a:r>
            <a:r>
              <a:rPr lang="en-US" altLang="en-US" sz="3000" dirty="0" smtClean="0">
                <a:cs typeface="Times New Roman" panose="02020603050405020304" pitchFamily="18" charset="0"/>
              </a:rPr>
              <a:t> </a:t>
            </a:r>
            <a:r>
              <a:rPr lang="en-US" altLang="en-US" sz="3000" dirty="0" err="1" smtClean="0">
                <a:cs typeface="Times New Roman" panose="02020603050405020304" pitchFamily="18" charset="0"/>
              </a:rPr>
              <a:t>το</a:t>
            </a:r>
            <a:r>
              <a:rPr lang="en-US" altLang="en-US" sz="3000" dirty="0" smtClean="0">
                <a:cs typeface="Times New Roman" panose="02020603050405020304" pitchFamily="18" charset="0"/>
              </a:rPr>
              <a:t> </a:t>
            </a:r>
            <a:r>
              <a:rPr lang="en-US" altLang="en-US" sz="3000" dirty="0" err="1" smtClean="0">
                <a:cs typeface="Times New Roman" panose="02020603050405020304" pitchFamily="18" charset="0"/>
              </a:rPr>
              <a:t>ρυθμό</a:t>
            </a:r>
            <a:r>
              <a:rPr lang="en-US" altLang="en-US" sz="3000" dirty="0" smtClean="0">
                <a:cs typeface="Times New Roman" panose="02020603050405020304" pitchFamily="18" charset="0"/>
              </a:rPr>
              <a:t> επ</a:t>
            </a:r>
            <a:r>
              <a:rPr lang="en-US" altLang="en-US" sz="3000" dirty="0" err="1" smtClean="0">
                <a:cs typeface="Times New Roman" panose="02020603050405020304" pitchFamily="18" charset="0"/>
              </a:rPr>
              <a:t>οίκησης</a:t>
            </a:r>
            <a:r>
              <a:rPr lang="en-US" altLang="en-US" sz="3000" dirty="0" smtClean="0">
                <a:cs typeface="Times New Roman" panose="02020603050405020304" pitchFamily="18" charset="0"/>
              </a:rPr>
              <a:t>.</a:t>
            </a:r>
          </a:p>
          <a:p>
            <a:r>
              <a:rPr lang="en-US" altLang="en-US" sz="3000" dirty="0" smtClean="0">
                <a:cs typeface="Times New Roman" panose="02020603050405020304" pitchFamily="18" charset="0"/>
              </a:rPr>
              <a:t>Ο</a:t>
            </a:r>
            <a:r>
              <a:rPr lang="el-GR" altLang="en-US" sz="3000" dirty="0" smtClean="0">
                <a:cs typeface="Times New Roman" panose="02020603050405020304" pitchFamily="18" charset="0"/>
              </a:rPr>
              <a:t> αριθμός των ειδών που υπάρχουν σε ένα νησί αντιπροσωπεύει τη δυναμική ισορροπία μεταξύ των δύο αντίθετων ρυθμών της εξαφάνισης και της εποίκισης.</a:t>
            </a:r>
            <a:endParaRPr lang="en-US" altLang="en-US" sz="3000" dirty="0" smtClean="0">
              <a:cs typeface="Times New Roman" panose="02020603050405020304" pitchFamily="18" charset="0"/>
            </a:endParaRPr>
          </a:p>
          <a:p>
            <a:endParaRPr lang="en-US" altLang="en-US" sz="3000" dirty="0" smtClean="0">
              <a:solidFill>
                <a:srgbClr val="800000"/>
              </a:solidFill>
              <a:latin typeface="Times New Roman" panose="02020603050405020304" pitchFamily="18" charset="0"/>
              <a:cs typeface="Times New Roman" panose="02020603050405020304" pitchFamily="18" charset="0"/>
            </a:endParaRPr>
          </a:p>
          <a:p>
            <a:endParaRPr lang="en-US" altLang="en-US" sz="3000" dirty="0" smtClean="0">
              <a:solidFill>
                <a:srgbClr val="800000"/>
              </a:solidFill>
              <a:latin typeface="Times New Roman" panose="02020603050405020304" pitchFamily="18" charset="0"/>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20</a:t>
            </a:fld>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6"/>
          <p:cNvSpPr>
            <a:spLocks noGrp="1"/>
          </p:cNvSpPr>
          <p:nvPr>
            <p:ph type="title"/>
          </p:nvPr>
        </p:nvSpPr>
        <p:spPr/>
        <p:txBody>
          <a:bodyPr>
            <a:normAutofit/>
          </a:bodyPr>
          <a:lstStyle/>
          <a:p>
            <a:r>
              <a:rPr lang="en-US" altLang="en-US" sz="2400" dirty="0" smtClean="0">
                <a:cs typeface="Times New Roman" panose="02020603050405020304" pitchFamily="18" charset="0"/>
              </a:rPr>
              <a:t>Ο</a:t>
            </a:r>
            <a:r>
              <a:rPr lang="el-GR" altLang="en-US" sz="2400" dirty="0" smtClean="0">
                <a:cs typeface="Times New Roman" panose="02020603050405020304" pitchFamily="18" charset="0"/>
              </a:rPr>
              <a:t> αριθμός των ειδών σε κάποιο νησί μπορεί να κυμαίνεται από το μηδέν μέχρι κάποιο μέγιστο (είδη που μπορούν να εποικίσουν από μια γειτονική «δεξαμενή»).</a:t>
            </a:r>
            <a:endParaRPr lang="en-US" altLang="en-US" sz="2400" dirty="0" smtClean="0">
              <a:cs typeface="Times New Roman" panose="02020603050405020304" pitchFamily="18" charset="0"/>
            </a:endParaRPr>
          </a:p>
        </p:txBody>
      </p:sp>
      <p:sp>
        <p:nvSpPr>
          <p:cNvPr id="23555" name="Content Placeholder 4"/>
          <p:cNvSpPr>
            <a:spLocks noGrp="1"/>
          </p:cNvSpPr>
          <p:nvPr>
            <p:ph sz="half" idx="1"/>
          </p:nvPr>
        </p:nvSpPr>
        <p:spPr>
          <a:xfrm>
            <a:off x="559117" y="1825625"/>
            <a:ext cx="3886200" cy="4351338"/>
          </a:xfrm>
        </p:spPr>
        <p:txBody>
          <a:bodyPr>
            <a:normAutofit/>
          </a:bodyPr>
          <a:lstStyle/>
          <a:p>
            <a:pPr indent="0">
              <a:lnSpc>
                <a:spcPct val="100000"/>
              </a:lnSpc>
              <a:buFontTx/>
              <a:buNone/>
            </a:pPr>
            <a:r>
              <a:rPr lang="el-GR" altLang="en-US" sz="2400" dirty="0" smtClean="0">
                <a:cs typeface="Times New Roman" panose="02020603050405020304" pitchFamily="18" charset="0"/>
              </a:rPr>
              <a:t>Ο ρυθμός εποίκισης μειώνεται από κάποια μέγιστη τιμή (άδειο νησί) μέχρι το μηδέν (όταν το νησί περιλαμβάνει όλα τα είδη της δεξαμενής).</a:t>
            </a:r>
          </a:p>
          <a:p>
            <a:pPr indent="0">
              <a:lnSpc>
                <a:spcPct val="100000"/>
              </a:lnSpc>
              <a:buFontTx/>
              <a:buNone/>
            </a:pPr>
            <a:r>
              <a:rPr lang="en-US" altLang="en-US" sz="2400" dirty="0" smtClean="0">
                <a:cs typeface="Times New Roman" panose="02020603050405020304" pitchFamily="18" charset="0"/>
              </a:rPr>
              <a:t>Ο</a:t>
            </a:r>
            <a:r>
              <a:rPr lang="el-GR" altLang="en-US" sz="2400" dirty="0" smtClean="0">
                <a:cs typeface="Times New Roman" panose="02020603050405020304" pitchFamily="18" charset="0"/>
              </a:rPr>
              <a:t> ρυθμός εξαφάνισης αυξάνεται από το μηδέν μέχρι κάποια μέγιστη τιμή.</a:t>
            </a:r>
            <a:endParaRPr lang="en-US" altLang="en-US" sz="2400" dirty="0" smtClean="0">
              <a:cs typeface="Times New Roman" panose="02020603050405020304" pitchFamily="18" charset="0"/>
            </a:endParaRPr>
          </a:p>
        </p:txBody>
      </p:sp>
      <p:pic>
        <p:nvPicPr>
          <p:cNvPr id="23556" name="Content Placeholder 6" descr="islandbiog4.gif"/>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445317" y="2130425"/>
            <a:ext cx="3845243" cy="3240154"/>
          </a:xfrm>
        </p:spPr>
      </p:pic>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21</a:t>
            </a:fld>
            <a:endParaRPr lang="en-US"/>
          </a:p>
        </p:txBody>
      </p:sp>
      <p:sp>
        <p:nvSpPr>
          <p:cNvPr id="7" name="TextBox 6"/>
          <p:cNvSpPr txBox="1"/>
          <p:nvPr/>
        </p:nvSpPr>
        <p:spPr>
          <a:xfrm>
            <a:off x="7717654" y="5358272"/>
            <a:ext cx="341760" cy="276999"/>
          </a:xfrm>
          <a:prstGeom prst="rect">
            <a:avLst/>
          </a:prstGeom>
          <a:noFill/>
        </p:spPr>
        <p:txBody>
          <a:bodyPr wrap="none" rtlCol="0">
            <a:spAutoFit/>
          </a:bodyPr>
          <a:lstStyle/>
          <a:p>
            <a:r>
              <a:rPr lang="en-US" sz="1200" b="1" dirty="0" smtClean="0"/>
              <a:t>19</a:t>
            </a:r>
            <a:endParaRPr lang="en-US" sz="12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a:bodyPr>
          <a:lstStyle/>
          <a:p>
            <a:r>
              <a:rPr lang="el-GR" altLang="en-US" sz="2800" dirty="0" smtClean="0">
                <a:cs typeface="Times New Roman" panose="02020603050405020304" pitchFamily="18" charset="0"/>
              </a:rPr>
              <a:t>Οι </a:t>
            </a:r>
            <a:r>
              <a:rPr lang="en-US" altLang="en-US" sz="2800" dirty="0" smtClean="0">
                <a:cs typeface="Times New Roman" panose="02020603050405020304" pitchFamily="18" charset="0"/>
              </a:rPr>
              <a:t>MacArthur </a:t>
            </a:r>
            <a:r>
              <a:rPr lang="el-GR" altLang="en-US" sz="2800" dirty="0" smtClean="0">
                <a:cs typeface="Times New Roman" panose="02020603050405020304" pitchFamily="18" charset="0"/>
              </a:rPr>
              <a:t>και </a:t>
            </a:r>
            <a:r>
              <a:rPr lang="en-US" altLang="en-US" sz="2800" dirty="0" smtClean="0">
                <a:cs typeface="Times New Roman" panose="02020603050405020304" pitchFamily="18" charset="0"/>
              </a:rPr>
              <a:t>Wilson </a:t>
            </a:r>
            <a:r>
              <a:rPr lang="el-GR" altLang="en-US" sz="2800" dirty="0" smtClean="0">
                <a:cs typeface="Times New Roman" panose="02020603050405020304" pitchFamily="18" charset="0"/>
              </a:rPr>
              <a:t>υποστήριξαν ότι η εξαφάνιση εξαρτάται μόνο από το μέγεθος του νησιού και ο εποικισμός μόνο από την απομόνωση.</a:t>
            </a:r>
            <a:endParaRPr lang="en-US" altLang="en-US" sz="2800" dirty="0" smtClean="0">
              <a:cs typeface="Times New Roman" panose="02020603050405020304" pitchFamily="18" charset="0"/>
            </a:endParaRPr>
          </a:p>
        </p:txBody>
      </p:sp>
      <p:sp>
        <p:nvSpPr>
          <p:cNvPr id="24579" name="Content Placeholder 2"/>
          <p:cNvSpPr>
            <a:spLocks noGrp="1"/>
          </p:cNvSpPr>
          <p:nvPr>
            <p:ph sz="half" idx="1"/>
          </p:nvPr>
        </p:nvSpPr>
        <p:spPr>
          <a:xfrm>
            <a:off x="396240" y="1825625"/>
            <a:ext cx="4118610" cy="4351338"/>
          </a:xfrm>
        </p:spPr>
        <p:txBody>
          <a:bodyPr>
            <a:noAutofit/>
          </a:bodyPr>
          <a:lstStyle/>
          <a:p>
            <a:pPr indent="0">
              <a:buFontTx/>
              <a:buNone/>
            </a:pPr>
            <a:r>
              <a:rPr lang="el-GR" altLang="en-US" sz="2400" dirty="0" smtClean="0">
                <a:cs typeface="Times New Roman" panose="02020603050405020304" pitchFamily="18" charset="0"/>
              </a:rPr>
              <a:t>Ο αριθμός ειδών στην ισορροπία προβλέπεται να είναι: </a:t>
            </a:r>
            <a:r>
              <a:rPr lang="en-US" altLang="en-US" sz="2400" dirty="0" err="1" smtClean="0">
                <a:cs typeface="Times New Roman" panose="02020603050405020304" pitchFamily="18" charset="0"/>
              </a:rPr>
              <a:t>Sln</a:t>
            </a:r>
            <a:r>
              <a:rPr lang="en-US" altLang="en-US" sz="2400" dirty="0" smtClean="0">
                <a:cs typeface="Times New Roman" panose="02020603050405020304" pitchFamily="18" charset="0"/>
              </a:rPr>
              <a:t>&gt;</a:t>
            </a:r>
            <a:r>
              <a:rPr lang="en-US" altLang="en-US" sz="2400" dirty="0" err="1" smtClean="0">
                <a:cs typeface="Times New Roman" panose="02020603050405020304" pitchFamily="18" charset="0"/>
              </a:rPr>
              <a:t>Slf</a:t>
            </a:r>
            <a:r>
              <a:rPr lang="en-US" altLang="en-US" sz="2400" dirty="0" smtClean="0">
                <a:cs typeface="Times New Roman" panose="02020603050405020304" pitchFamily="18" charset="0"/>
              </a:rPr>
              <a:t> </a:t>
            </a:r>
            <a:r>
              <a:rPr lang="el-GR" altLang="en-US" sz="2400" dirty="0" smtClean="0">
                <a:cs typeface="Times New Roman" panose="02020603050405020304" pitchFamily="18" charset="0"/>
              </a:rPr>
              <a:t>και </a:t>
            </a:r>
            <a:r>
              <a:rPr lang="en-US" altLang="en-US" sz="2400" dirty="0" err="1" smtClean="0">
                <a:cs typeface="Times New Roman" panose="02020603050405020304" pitchFamily="18" charset="0"/>
              </a:rPr>
              <a:t>Ssn</a:t>
            </a:r>
            <a:r>
              <a:rPr lang="en-US" altLang="en-US" sz="2400" dirty="0" smtClean="0">
                <a:cs typeface="Times New Roman" panose="02020603050405020304" pitchFamily="18" charset="0"/>
              </a:rPr>
              <a:t>&gt;</a:t>
            </a:r>
            <a:r>
              <a:rPr lang="en-US" altLang="en-US" sz="2400" dirty="0" err="1" smtClean="0">
                <a:cs typeface="Times New Roman" panose="02020603050405020304" pitchFamily="18" charset="0"/>
              </a:rPr>
              <a:t>Ssf</a:t>
            </a:r>
            <a:r>
              <a:rPr lang="el-GR" altLang="en-US" sz="2400" dirty="0" smtClean="0">
                <a:cs typeface="Times New Roman" panose="02020603050405020304" pitchFamily="18" charset="0"/>
              </a:rPr>
              <a:t>.</a:t>
            </a:r>
            <a:endParaRPr lang="en-US" altLang="en-US" sz="2400" dirty="0" smtClean="0">
              <a:cs typeface="Times New Roman" panose="02020603050405020304" pitchFamily="18" charset="0"/>
            </a:endParaRPr>
          </a:p>
          <a:p>
            <a:pPr indent="0">
              <a:buFontTx/>
              <a:buNone/>
            </a:pPr>
            <a:r>
              <a:rPr lang="el-GR" altLang="en-US" sz="2400" dirty="0" smtClean="0">
                <a:cs typeface="Times New Roman" panose="02020603050405020304" pitchFamily="18" charset="0"/>
              </a:rPr>
              <a:t>Το μοντέλο προβλέπει επίσης μια σειρά ρυθμών εναλλαγής ειδών στην ισορροπία: </a:t>
            </a:r>
            <a:r>
              <a:rPr lang="en-US" altLang="en-US" sz="2400" dirty="0" err="1" smtClean="0">
                <a:cs typeface="Times New Roman" panose="02020603050405020304" pitchFamily="18" charset="0"/>
              </a:rPr>
              <a:t>Tsn</a:t>
            </a:r>
            <a:r>
              <a:rPr lang="en-US" altLang="en-US" sz="2400" dirty="0" smtClean="0">
                <a:cs typeface="Times New Roman" panose="02020603050405020304" pitchFamily="18" charset="0"/>
              </a:rPr>
              <a:t>&gt;</a:t>
            </a:r>
            <a:r>
              <a:rPr lang="en-US" altLang="en-US" sz="2400" dirty="0" err="1" smtClean="0">
                <a:cs typeface="Times New Roman" panose="02020603050405020304" pitchFamily="18" charset="0"/>
              </a:rPr>
              <a:t>Tsf</a:t>
            </a:r>
            <a:r>
              <a:rPr lang="en-US" altLang="en-US" sz="2400" dirty="0" smtClean="0">
                <a:cs typeface="Times New Roman" panose="02020603050405020304" pitchFamily="18" charset="0"/>
              </a:rPr>
              <a:t> </a:t>
            </a:r>
            <a:r>
              <a:rPr lang="el-GR" altLang="en-US" sz="2400" dirty="0" smtClean="0">
                <a:cs typeface="Times New Roman" panose="02020603050405020304" pitchFamily="18" charset="0"/>
              </a:rPr>
              <a:t>και </a:t>
            </a:r>
            <a:r>
              <a:rPr lang="en-US" altLang="en-US" sz="2400" dirty="0" err="1" smtClean="0">
                <a:cs typeface="Times New Roman" panose="02020603050405020304" pitchFamily="18" charset="0"/>
              </a:rPr>
              <a:t>Tln</a:t>
            </a:r>
            <a:r>
              <a:rPr lang="en-US" altLang="en-US" sz="2400" dirty="0" smtClean="0">
                <a:cs typeface="Times New Roman" panose="02020603050405020304" pitchFamily="18" charset="0"/>
              </a:rPr>
              <a:t>&gt;</a:t>
            </a:r>
            <a:r>
              <a:rPr lang="en-US" altLang="en-US" sz="2400" dirty="0" err="1" smtClean="0">
                <a:cs typeface="Times New Roman" panose="02020603050405020304" pitchFamily="18" charset="0"/>
              </a:rPr>
              <a:t>Tlf</a:t>
            </a:r>
            <a:r>
              <a:rPr lang="en-US" altLang="en-US" sz="2400" dirty="0" smtClean="0">
                <a:cs typeface="Times New Roman" panose="02020603050405020304" pitchFamily="18" charset="0"/>
              </a:rPr>
              <a:t>.</a:t>
            </a:r>
          </a:p>
          <a:p>
            <a:pPr indent="0">
              <a:buFontTx/>
              <a:buNone/>
            </a:pPr>
            <a:r>
              <a:rPr lang="el-GR" altLang="en-US" sz="2400" dirty="0" smtClean="0">
                <a:cs typeface="Times New Roman" panose="02020603050405020304" pitchFamily="18" charset="0"/>
              </a:rPr>
              <a:t>Επίσης προβλέπει τους ρυθμούς επιστροφής στην ισορροπία μετά την διατάραξή της σε ποικίλου μεγέθους νησιά. </a:t>
            </a:r>
            <a:endParaRPr lang="en-US" altLang="en-US" sz="2400" dirty="0" smtClean="0">
              <a:cs typeface="Times New Roman" panose="02020603050405020304" pitchFamily="18" charset="0"/>
            </a:endParaRPr>
          </a:p>
        </p:txBody>
      </p:sp>
      <p:pic>
        <p:nvPicPr>
          <p:cNvPr id="24580" name="Content Placeholder 4" descr="islbg05.gif"/>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1206" y="1965960"/>
            <a:ext cx="3719354" cy="3719354"/>
          </a:xfrm>
        </p:spPr>
      </p:pic>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22</a:t>
            </a:fld>
            <a:endParaRPr lang="en-US"/>
          </a:p>
        </p:txBody>
      </p:sp>
      <p:sp>
        <p:nvSpPr>
          <p:cNvPr id="7" name="TextBox 6"/>
          <p:cNvSpPr txBox="1"/>
          <p:nvPr/>
        </p:nvSpPr>
        <p:spPr>
          <a:xfrm>
            <a:off x="8083702" y="5408315"/>
            <a:ext cx="341760" cy="276999"/>
          </a:xfrm>
          <a:prstGeom prst="rect">
            <a:avLst/>
          </a:prstGeom>
          <a:noFill/>
        </p:spPr>
        <p:txBody>
          <a:bodyPr wrap="none" rtlCol="0">
            <a:spAutoFit/>
          </a:bodyPr>
          <a:lstStyle/>
          <a:p>
            <a:r>
              <a:rPr lang="en-US" sz="1200" b="1" dirty="0" smtClean="0"/>
              <a:t>20</a:t>
            </a:r>
            <a:endParaRPr lang="en-US" sz="12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4"/>
          <p:cNvSpPr>
            <a:spLocks noGrp="1"/>
          </p:cNvSpPr>
          <p:nvPr>
            <p:ph type="title"/>
          </p:nvPr>
        </p:nvSpPr>
        <p:spPr/>
        <p:txBody>
          <a:bodyPr>
            <a:normAutofit fontScale="90000"/>
          </a:bodyPr>
          <a:lstStyle/>
          <a:p>
            <a:r>
              <a:rPr lang="el-GR" altLang="en-US" sz="3200" dirty="0" smtClean="0">
                <a:cs typeface="Times New Roman" panose="02020603050405020304" pitchFamily="18" charset="0"/>
              </a:rPr>
              <a:t>Οι χαμηλοί ρυθμοί μετανάστευσης επιτρέπουν την </a:t>
            </a:r>
            <a:r>
              <a:rPr lang="el-GR" altLang="en-US" sz="3200" dirty="0" err="1" smtClean="0">
                <a:cs typeface="Times New Roman" panose="02020603050405020304" pitchFamily="18" charset="0"/>
              </a:rPr>
              <a:t>ειδογένεση</a:t>
            </a:r>
            <a:r>
              <a:rPr lang="el-GR" altLang="en-US" sz="3200" dirty="0" smtClean="0">
                <a:cs typeface="Times New Roman" panose="02020603050405020304" pitchFamily="18" charset="0"/>
              </a:rPr>
              <a:t> λόγω κενών θώκων.</a:t>
            </a:r>
            <a:r>
              <a:rPr lang="en-US" altLang="en-US" sz="3200" dirty="0" smtClean="0">
                <a:cs typeface="Times New Roman" panose="02020603050405020304" pitchFamily="18" charset="0"/>
              </a:rPr>
              <a:t/>
            </a:r>
            <a:br>
              <a:rPr lang="en-US" altLang="en-US" sz="3200" dirty="0" smtClean="0">
                <a:cs typeface="Times New Roman" panose="02020603050405020304" pitchFamily="18" charset="0"/>
              </a:rPr>
            </a:br>
            <a:r>
              <a:rPr lang="el-GR" altLang="en-US" sz="3200" dirty="0" smtClean="0">
                <a:cs typeface="Times New Roman" panose="02020603050405020304" pitchFamily="18" charset="0"/>
              </a:rPr>
              <a:t>Η </a:t>
            </a:r>
            <a:r>
              <a:rPr lang="el-GR" altLang="en-US" sz="3200" dirty="0" err="1" smtClean="0">
                <a:cs typeface="Times New Roman" panose="02020603050405020304" pitchFamily="18" charset="0"/>
              </a:rPr>
              <a:t>ειδογένεση</a:t>
            </a:r>
            <a:r>
              <a:rPr lang="el-GR" altLang="en-US" sz="3200" dirty="0" smtClean="0">
                <a:cs typeface="Times New Roman" panose="02020603050405020304" pitchFamily="18" charset="0"/>
              </a:rPr>
              <a:t> αυξάνει την ποικιλότητα.</a:t>
            </a:r>
            <a:endParaRPr lang="en-US" altLang="en-US" sz="3200" dirty="0" smtClean="0"/>
          </a:p>
        </p:txBody>
      </p:sp>
      <p:pic>
        <p:nvPicPr>
          <p:cNvPr id="25603" name="Content Placeholder 7" descr="islbg21.gif"/>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902970" y="1930876"/>
            <a:ext cx="3470910" cy="3470910"/>
          </a:xfrm>
        </p:spPr>
      </p:pic>
      <p:pic>
        <p:nvPicPr>
          <p:cNvPr id="25604" name="Content Placeholder 4" descr="islbg20.gif"/>
          <p:cNvPicPr>
            <a:picLocks noGrp="1" noChangeAspect="1"/>
          </p:cNvPicPr>
          <p:nvPr>
            <p:ph sz="half" idx="2"/>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709160" y="1950720"/>
            <a:ext cx="3451066" cy="3451066"/>
          </a:xfrm>
        </p:spPr>
      </p:pic>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23</a:t>
            </a:fld>
            <a:endParaRPr lang="en-US"/>
          </a:p>
        </p:txBody>
      </p:sp>
      <p:sp>
        <p:nvSpPr>
          <p:cNvPr id="7" name="TextBox 6"/>
          <p:cNvSpPr txBox="1"/>
          <p:nvPr/>
        </p:nvSpPr>
        <p:spPr>
          <a:xfrm>
            <a:off x="4146699" y="5124787"/>
            <a:ext cx="341760" cy="276999"/>
          </a:xfrm>
          <a:prstGeom prst="rect">
            <a:avLst/>
          </a:prstGeom>
          <a:noFill/>
        </p:spPr>
        <p:txBody>
          <a:bodyPr wrap="none" rtlCol="0">
            <a:spAutoFit/>
          </a:bodyPr>
          <a:lstStyle/>
          <a:p>
            <a:r>
              <a:rPr lang="en-US" sz="1200" b="1" dirty="0" smtClean="0"/>
              <a:t>21</a:t>
            </a:r>
            <a:endParaRPr lang="en-US" sz="1200" b="1" dirty="0"/>
          </a:p>
        </p:txBody>
      </p:sp>
      <p:sp>
        <p:nvSpPr>
          <p:cNvPr id="8" name="TextBox 7"/>
          <p:cNvSpPr txBox="1"/>
          <p:nvPr/>
        </p:nvSpPr>
        <p:spPr>
          <a:xfrm>
            <a:off x="8108346" y="5124786"/>
            <a:ext cx="341760" cy="276999"/>
          </a:xfrm>
          <a:prstGeom prst="rect">
            <a:avLst/>
          </a:prstGeom>
          <a:noFill/>
        </p:spPr>
        <p:txBody>
          <a:bodyPr wrap="none" rtlCol="0">
            <a:spAutoFit/>
          </a:bodyPr>
          <a:lstStyle/>
          <a:p>
            <a:r>
              <a:rPr lang="en-US" sz="1200" b="1" dirty="0" smtClean="0"/>
              <a:t>22</a:t>
            </a:r>
            <a:endParaRPr lang="en-US" sz="1200" b="1"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822325" y="808038"/>
            <a:ext cx="8016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400">
                <a:solidFill>
                  <a:schemeClr val="tx1"/>
                </a:solidFill>
                <a:latin typeface="Arial" panose="020B0604020202020204" pitchFamily="34" charset="0"/>
                <a:ea typeface="ＭＳ Ｐゴシック" panose="020B0600070205080204" pitchFamily="34" charset="-128"/>
              </a:defRPr>
            </a:lvl1pPr>
            <a:lvl2pPr marL="37931725" indent="-37474525" algn="ctr">
              <a:defRPr sz="2400">
                <a:solidFill>
                  <a:schemeClr val="tx1"/>
                </a:solidFill>
                <a:latin typeface="Arial" panose="020B0604020202020204" pitchFamily="34" charset="0"/>
                <a:ea typeface="ＭＳ Ｐゴシック" panose="020B0600070205080204" pitchFamily="34" charset="-128"/>
              </a:defRPr>
            </a:lvl2pPr>
            <a:lvl3pPr marL="1143000" indent="-228600" algn="ctr">
              <a:defRPr sz="2400">
                <a:solidFill>
                  <a:schemeClr val="tx1"/>
                </a:solidFill>
                <a:latin typeface="Arial" panose="020B0604020202020204" pitchFamily="34" charset="0"/>
                <a:ea typeface="ＭＳ Ｐゴシック" panose="020B0600070205080204" pitchFamily="34" charset="-128"/>
              </a:defRPr>
            </a:lvl3pPr>
            <a:lvl4pPr marL="1600200" indent="-228600" algn="ctr">
              <a:defRPr sz="2400">
                <a:solidFill>
                  <a:schemeClr val="tx1"/>
                </a:solidFill>
                <a:latin typeface="Arial" panose="020B0604020202020204" pitchFamily="34" charset="0"/>
                <a:ea typeface="ＭＳ Ｐゴシック" panose="020B0600070205080204" pitchFamily="34" charset="-128"/>
              </a:defRPr>
            </a:lvl4pPr>
            <a:lvl5pPr marL="2057400" indent="-228600" algn="ctr">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l-GR" altLang="en-US">
              <a:solidFill>
                <a:srgbClr val="800000"/>
              </a:solidFill>
              <a:latin typeface="Times New Roman" panose="02020603050405020304" pitchFamily="18" charset="0"/>
              <a:cs typeface="Times New Roman" panose="02020603050405020304" pitchFamily="18" charset="0"/>
            </a:endParaRPr>
          </a:p>
          <a:p>
            <a:endParaRPr lang="el-GR" altLang="en-US">
              <a:solidFill>
                <a:srgbClr val="800000"/>
              </a:solidFill>
              <a:latin typeface="Times New Roman" panose="02020603050405020304" pitchFamily="18" charset="0"/>
              <a:cs typeface="Times New Roman" panose="02020603050405020304" pitchFamily="18" charset="0"/>
            </a:endParaRPr>
          </a:p>
        </p:txBody>
      </p:sp>
      <p:sp>
        <p:nvSpPr>
          <p:cNvPr id="26627" name="Title 2"/>
          <p:cNvSpPr>
            <a:spLocks noGrp="1"/>
          </p:cNvSpPr>
          <p:nvPr>
            <p:ph type="title"/>
          </p:nvPr>
        </p:nvSpPr>
        <p:spPr/>
        <p:txBody>
          <a:bodyPr>
            <a:normAutofit/>
          </a:bodyPr>
          <a:lstStyle/>
          <a:p>
            <a:r>
              <a:rPr lang="el-GR" altLang="en-US" b="1" dirty="0" smtClean="0">
                <a:cs typeface="Times New Roman" panose="02020603050405020304" pitchFamily="18" charset="0"/>
              </a:rPr>
              <a:t>Αδυναμίες της θεωρίας</a:t>
            </a:r>
            <a:r>
              <a:rPr lang="en-US" altLang="en-US" b="1" dirty="0" smtClean="0">
                <a:cs typeface="Times New Roman" panose="02020603050405020304" pitchFamily="18" charset="0"/>
              </a:rPr>
              <a:t> 1/2</a:t>
            </a:r>
            <a:endParaRPr lang="en-US" altLang="en-US" dirty="0" smtClean="0"/>
          </a:p>
        </p:txBody>
      </p:sp>
      <p:sp>
        <p:nvSpPr>
          <p:cNvPr id="43012" name="Content Placeholder 3"/>
          <p:cNvSpPr>
            <a:spLocks noGrp="1"/>
          </p:cNvSpPr>
          <p:nvPr>
            <p:ph idx="1"/>
          </p:nvPr>
        </p:nvSpPr>
        <p:spPr>
          <a:xfrm>
            <a:off x="512445" y="1825625"/>
            <a:ext cx="8119110" cy="4351338"/>
          </a:xfrm>
        </p:spPr>
        <p:txBody>
          <a:bodyPr>
            <a:noAutofit/>
          </a:bodyPr>
          <a:lstStyle/>
          <a:p>
            <a:pPr indent="0">
              <a:buFontTx/>
              <a:buNone/>
            </a:pPr>
            <a:r>
              <a:rPr lang="el-GR" altLang="en-US" sz="2800" dirty="0" smtClean="0">
                <a:cs typeface="Times New Roman" panose="02020603050405020304" pitchFamily="18" charset="0"/>
              </a:rPr>
              <a:t>Οι ακριβείς καμπύλες εποίκησης και εξαφάνισης δεν είναι γνωστές.</a:t>
            </a:r>
          </a:p>
          <a:p>
            <a:pPr indent="0">
              <a:buFontTx/>
              <a:buNone/>
            </a:pPr>
            <a:r>
              <a:rPr lang="el-GR" altLang="en-US" sz="2800" dirty="0" smtClean="0">
                <a:cs typeface="Times New Roman" panose="02020603050405020304" pitchFamily="18" charset="0"/>
              </a:rPr>
              <a:t>Ο διαχωρισμός των διεργασιών της εποίκησης και της εξαφάνισης είναι απλουστευμένος και τεχνητός.</a:t>
            </a:r>
          </a:p>
          <a:p>
            <a:pPr indent="0">
              <a:buFontTx/>
              <a:buNone/>
            </a:pPr>
            <a:r>
              <a:rPr lang="el-GR" altLang="en-US" sz="2800" dirty="0" smtClean="0">
                <a:cs typeface="Times New Roman" panose="02020603050405020304" pitchFamily="18" charset="0"/>
              </a:rPr>
              <a:t>Οι καμπύλες εποίκησης και εξαφάνισης δεν είναι ίδιες για διαφορετικές πανίδες και νησιά.</a:t>
            </a:r>
          </a:p>
          <a:p>
            <a:pPr indent="0">
              <a:buFontTx/>
              <a:buNone/>
            </a:pPr>
            <a:r>
              <a:rPr lang="el-GR" altLang="en-US" sz="2800" dirty="0" smtClean="0">
                <a:cs typeface="Times New Roman" panose="02020603050405020304" pitchFamily="18" charset="0"/>
              </a:rPr>
              <a:t>Οι καμπύλες εξαφάνισης δεν λαμβάνουν υπόψη τη γενετική σύσταση των πληθυσμών.</a:t>
            </a:r>
            <a:endParaRPr lang="en-US" altLang="en-US" sz="2800" dirty="0" smtClean="0">
              <a:cs typeface="Times New Roman" panose="02020603050405020304" pitchFamily="18" charset="0"/>
            </a:endParaRPr>
          </a:p>
          <a:p>
            <a:pPr indent="0">
              <a:buFontTx/>
              <a:buNone/>
            </a:pPr>
            <a:r>
              <a:rPr lang="el-GR" altLang="en-US" sz="2800" dirty="0" smtClean="0">
                <a:cs typeface="Times New Roman" panose="02020603050405020304" pitchFamily="18" charset="0"/>
              </a:rPr>
              <a:t>Πολλές βιοκοινότητες μπορεί να μην είναι σε ισορροπία.</a:t>
            </a:r>
            <a:endParaRPr lang="en-US" altLang="en-US" sz="2800" dirty="0" smtClean="0"/>
          </a:p>
        </p:txBody>
      </p:sp>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24</a:t>
            </a:fld>
            <a:endParaRPr 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4"/>
          <p:cNvSpPr>
            <a:spLocks noGrp="1"/>
          </p:cNvSpPr>
          <p:nvPr>
            <p:ph type="title"/>
          </p:nvPr>
        </p:nvSpPr>
        <p:spPr/>
        <p:txBody>
          <a:bodyPr>
            <a:normAutofit/>
          </a:bodyPr>
          <a:lstStyle/>
          <a:p>
            <a:r>
              <a:rPr lang="el-GR" altLang="en-US" b="1" dirty="0" smtClean="0">
                <a:cs typeface="Times New Roman" panose="02020603050405020304" pitchFamily="18" charset="0"/>
              </a:rPr>
              <a:t>Αδυναμίες της θεωρίας</a:t>
            </a:r>
            <a:r>
              <a:rPr lang="en-US" altLang="en-US" b="1" dirty="0" smtClean="0">
                <a:cs typeface="Times New Roman" panose="02020603050405020304" pitchFamily="18" charset="0"/>
              </a:rPr>
              <a:t> 2/2</a:t>
            </a:r>
            <a:endParaRPr lang="en-US" altLang="en-US" dirty="0" smtClean="0"/>
          </a:p>
        </p:txBody>
      </p:sp>
      <p:sp>
        <p:nvSpPr>
          <p:cNvPr id="44035" name="Content Placeholder 5"/>
          <p:cNvSpPr>
            <a:spLocks noGrp="1"/>
          </p:cNvSpPr>
          <p:nvPr>
            <p:ph idx="1"/>
          </p:nvPr>
        </p:nvSpPr>
        <p:spPr/>
        <p:txBody>
          <a:bodyPr>
            <a:normAutofit/>
          </a:bodyPr>
          <a:lstStyle/>
          <a:p>
            <a:pPr indent="0">
              <a:buFontTx/>
              <a:buNone/>
            </a:pPr>
            <a:r>
              <a:rPr lang="el-GR" altLang="en-US" sz="2600" dirty="0" smtClean="0">
                <a:cs typeface="Times New Roman" panose="02020603050405020304" pitchFamily="18" charset="0"/>
              </a:rPr>
              <a:t>Τα είδη δεν έχουν τα ίδια χαρακτηριστικά για εποίκηση και εξαφάνιση.</a:t>
            </a:r>
            <a:endParaRPr lang="en-GB" altLang="en-US" sz="2600" dirty="0" smtClean="0">
              <a:cs typeface="Times New Roman" panose="02020603050405020304" pitchFamily="18" charset="0"/>
            </a:endParaRPr>
          </a:p>
          <a:p>
            <a:pPr indent="0">
              <a:buFontTx/>
              <a:buNone/>
            </a:pPr>
            <a:r>
              <a:rPr lang="el-GR" altLang="en-US" sz="2600" dirty="0" smtClean="0">
                <a:cs typeface="Times New Roman" panose="02020603050405020304" pitchFamily="18" charset="0"/>
              </a:rPr>
              <a:t>Η εποίκηση και η εξαφάνιση δεν είναι ανεξάρτητες μεταξύ τους.</a:t>
            </a:r>
          </a:p>
          <a:p>
            <a:pPr indent="0">
              <a:buFontTx/>
              <a:buNone/>
            </a:pPr>
            <a:r>
              <a:rPr lang="el-GR" altLang="en-US" sz="2600" dirty="0" smtClean="0">
                <a:cs typeface="Times New Roman" panose="02020603050405020304" pitchFamily="18" charset="0"/>
              </a:rPr>
              <a:t>Είναι δύσκολο να προσδιοριστεί η προέλευση του εποικισμού.</a:t>
            </a:r>
          </a:p>
          <a:p>
            <a:pPr indent="0">
              <a:buFontTx/>
              <a:buNone/>
            </a:pPr>
            <a:r>
              <a:rPr lang="el-GR" altLang="en-US" sz="2600" dirty="0" smtClean="0">
                <a:cs typeface="Times New Roman" panose="02020603050405020304" pitchFamily="18" charset="0"/>
              </a:rPr>
              <a:t>Δεν λαμβάνεται υπόψη η διαδικασία της </a:t>
            </a:r>
            <a:r>
              <a:rPr lang="el-GR" altLang="en-US" sz="2600" dirty="0" err="1" smtClean="0">
                <a:cs typeface="Times New Roman" panose="02020603050405020304" pitchFamily="18" charset="0"/>
              </a:rPr>
              <a:t>ειδογένεσης</a:t>
            </a:r>
            <a:r>
              <a:rPr lang="el-GR" altLang="en-US" sz="2600" dirty="0" smtClean="0">
                <a:cs typeface="Times New Roman" panose="02020603050405020304" pitchFamily="18" charset="0"/>
              </a:rPr>
              <a:t>.</a:t>
            </a:r>
          </a:p>
          <a:p>
            <a:pPr indent="0">
              <a:buFontTx/>
              <a:buNone/>
            </a:pPr>
            <a:r>
              <a:rPr lang="el-GR" altLang="en-US" sz="2600" dirty="0" smtClean="0">
                <a:cs typeface="Times New Roman" panose="02020603050405020304" pitchFamily="18" charset="0"/>
              </a:rPr>
              <a:t>Η έκταση ενός νησιού δεν εκφράζει πάντα την πραγματικότητα.</a:t>
            </a:r>
            <a:endParaRPr lang="en-GB" altLang="en-US" sz="2600" dirty="0" smtClean="0">
              <a:cs typeface="Times New Roman" panose="02020603050405020304" pitchFamily="18" charset="0"/>
            </a:endParaRPr>
          </a:p>
          <a:p>
            <a:pPr>
              <a:buFontTx/>
              <a:buNone/>
            </a:pPr>
            <a:endParaRPr lang="en-US" altLang="en-US" sz="2400" dirty="0" smtClean="0"/>
          </a:p>
        </p:txBody>
      </p:sp>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25</a:t>
            </a:fld>
            <a:endParaRPr 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p:txBody>
          <a:bodyPr>
            <a:normAutofit/>
          </a:bodyPr>
          <a:lstStyle/>
          <a:p>
            <a:r>
              <a:rPr lang="el-GR" altLang="en-US" sz="4000" b="1" dirty="0" smtClean="0">
                <a:cs typeface="Times New Roman" panose="02020603050405020304" pitchFamily="18" charset="0"/>
              </a:rPr>
              <a:t>Η σημασία της νησιωτικής βιογεωγραφίας στις μέρες μας</a:t>
            </a:r>
            <a:endParaRPr lang="en-US" altLang="en-US" sz="4000" b="1" dirty="0" smtClean="0">
              <a:cs typeface="Times New Roman" panose="02020603050405020304" pitchFamily="18" charset="0"/>
            </a:endParaRPr>
          </a:p>
        </p:txBody>
      </p:sp>
      <p:sp>
        <p:nvSpPr>
          <p:cNvPr id="28675" name="Content Placeholder 4"/>
          <p:cNvSpPr>
            <a:spLocks noGrp="1"/>
          </p:cNvSpPr>
          <p:nvPr>
            <p:ph sz="half" idx="1"/>
          </p:nvPr>
        </p:nvSpPr>
        <p:spPr>
          <a:xfrm>
            <a:off x="723900" y="1690689"/>
            <a:ext cx="4453890" cy="4351338"/>
          </a:xfrm>
        </p:spPr>
        <p:txBody>
          <a:bodyPr>
            <a:normAutofit lnSpcReduction="10000"/>
          </a:bodyPr>
          <a:lstStyle/>
          <a:p>
            <a:pPr indent="0">
              <a:buFontTx/>
              <a:buNone/>
            </a:pPr>
            <a:r>
              <a:rPr lang="en-US" altLang="en-US" sz="2400" dirty="0" smtClean="0">
                <a:cs typeface="Times New Roman" panose="02020603050405020304" pitchFamily="18" charset="0"/>
              </a:rPr>
              <a:t>Π</a:t>
            </a:r>
            <a:r>
              <a:rPr lang="el-GR" altLang="en-US" sz="2400" dirty="0" smtClean="0">
                <a:cs typeface="Times New Roman" panose="02020603050405020304" pitchFamily="18" charset="0"/>
              </a:rPr>
              <a:t>αρά τις αδυναμίες του το συγκεκριμένο πρότυπο συνεχίζει να αποτελεί μια ολιστική θεώρηση των νησιωτικών βιοκοινοτήτων και εισήγαγε σημαντικές νέες ιδέες στις οικολογικές επιστήμες (π.χ. </a:t>
            </a:r>
            <a:r>
              <a:rPr lang="en-US" altLang="en-US" sz="2400" dirty="0" smtClean="0">
                <a:cs typeface="Times New Roman" panose="02020603050405020304" pitchFamily="18" charset="0"/>
              </a:rPr>
              <a:t>r- </a:t>
            </a:r>
            <a:r>
              <a:rPr lang="el-GR" altLang="en-US" sz="2400" dirty="0" smtClean="0">
                <a:cs typeface="Times New Roman" panose="02020603050405020304" pitchFamily="18" charset="0"/>
              </a:rPr>
              <a:t>και </a:t>
            </a:r>
            <a:r>
              <a:rPr lang="en-US" altLang="en-US" sz="2400" dirty="0" smtClean="0">
                <a:cs typeface="Times New Roman" panose="02020603050405020304" pitchFamily="18" charset="0"/>
              </a:rPr>
              <a:t>k- </a:t>
            </a:r>
            <a:r>
              <a:rPr lang="el-GR" altLang="en-US" sz="2400" dirty="0" smtClean="0">
                <a:cs typeface="Times New Roman" panose="02020603050405020304" pitchFamily="18" charset="0"/>
              </a:rPr>
              <a:t>στρατηγικές).</a:t>
            </a:r>
          </a:p>
          <a:p>
            <a:pPr indent="0">
              <a:buFontTx/>
              <a:buNone/>
            </a:pPr>
            <a:r>
              <a:rPr lang="el-GR" altLang="en-US" sz="2400" dirty="0" smtClean="0">
                <a:cs typeface="Times New Roman" panose="02020603050405020304" pitchFamily="18" charset="0"/>
              </a:rPr>
              <a:t>Π</a:t>
            </a:r>
            <a:r>
              <a:rPr lang="en-US" altLang="en-US" sz="2400" dirty="0" smtClean="0">
                <a:cs typeface="Times New Roman" panose="02020603050405020304" pitchFamily="18" charset="0"/>
              </a:rPr>
              <a:t>ο</a:t>
            </a:r>
            <a:r>
              <a:rPr lang="el-GR" altLang="en-US" sz="2400" dirty="0" err="1" smtClean="0">
                <a:cs typeface="Times New Roman" panose="02020603050405020304" pitchFamily="18" charset="0"/>
              </a:rPr>
              <a:t>λλές</a:t>
            </a:r>
            <a:r>
              <a:rPr lang="el-GR" altLang="en-US" sz="2400" dirty="0" smtClean="0">
                <a:cs typeface="Times New Roman" panose="02020603050405020304" pitchFamily="18" charset="0"/>
              </a:rPr>
              <a:t> </a:t>
            </a:r>
            <a:r>
              <a:rPr lang="el-GR" altLang="en-US" sz="2400" dirty="0" err="1" smtClean="0">
                <a:cs typeface="Times New Roman" panose="02020603050405020304" pitchFamily="18" charset="0"/>
              </a:rPr>
              <a:t>τροποιήσεις</a:t>
            </a:r>
            <a:r>
              <a:rPr lang="el-GR" altLang="en-US" sz="2400" dirty="0" smtClean="0">
                <a:cs typeface="Times New Roman" panose="02020603050405020304" pitchFamily="18" charset="0"/>
              </a:rPr>
              <a:t> και διαφοροποιήσεις έχουν επιφέρει σημαντικές αλλαγές και βελτιώσεις στο αρχικό μοντέλο των </a:t>
            </a:r>
            <a:r>
              <a:rPr lang="en-US" altLang="en-US" sz="2400" dirty="0" err="1" smtClean="0">
                <a:cs typeface="Times New Roman" panose="02020603050405020304" pitchFamily="18" charset="0"/>
              </a:rPr>
              <a:t>McArtur</a:t>
            </a:r>
            <a:r>
              <a:rPr lang="en-US" altLang="en-US" sz="2400" dirty="0" smtClean="0">
                <a:cs typeface="Times New Roman" panose="02020603050405020304" pitchFamily="18" charset="0"/>
              </a:rPr>
              <a:t> </a:t>
            </a:r>
            <a:r>
              <a:rPr lang="el-GR" altLang="en-US" sz="2400" dirty="0" smtClean="0">
                <a:cs typeface="Times New Roman" panose="02020603050405020304" pitchFamily="18" charset="0"/>
              </a:rPr>
              <a:t>και </a:t>
            </a:r>
            <a:r>
              <a:rPr lang="en-US" altLang="en-US" sz="2400" dirty="0" smtClean="0">
                <a:cs typeface="Times New Roman" panose="02020603050405020304" pitchFamily="18" charset="0"/>
              </a:rPr>
              <a:t>Wilson.</a:t>
            </a:r>
          </a:p>
        </p:txBody>
      </p:sp>
      <p:pic>
        <p:nvPicPr>
          <p:cNvPr id="28676" name="Content Placeholder 5" descr="The-Theory-of-Island-Biogeography-Revisited-9780691136530.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77790" y="1825625"/>
            <a:ext cx="2609850" cy="3939396"/>
          </a:xfrm>
        </p:spPr>
      </p:pic>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26</a:t>
            </a:fld>
            <a:endParaRPr lang="en-US"/>
          </a:p>
        </p:txBody>
      </p:sp>
      <p:sp>
        <p:nvSpPr>
          <p:cNvPr id="7" name="TextBox 6"/>
          <p:cNvSpPr txBox="1"/>
          <p:nvPr/>
        </p:nvSpPr>
        <p:spPr>
          <a:xfrm>
            <a:off x="7787640" y="5488022"/>
            <a:ext cx="341760" cy="276999"/>
          </a:xfrm>
          <a:prstGeom prst="rect">
            <a:avLst/>
          </a:prstGeom>
          <a:noFill/>
        </p:spPr>
        <p:txBody>
          <a:bodyPr wrap="none" rtlCol="0">
            <a:spAutoFit/>
          </a:bodyPr>
          <a:lstStyle/>
          <a:p>
            <a:r>
              <a:rPr lang="en-US" sz="1200" b="1" dirty="0" smtClean="0"/>
              <a:t>23</a:t>
            </a:r>
            <a:endParaRPr lang="en-US" sz="12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cs typeface="Times New Roman" panose="02020603050405020304" pitchFamily="18" charset="0"/>
              </a:rPr>
              <a:t>Έλεγχοι του </a:t>
            </a:r>
            <a:r>
              <a:rPr lang="el-GR" altLang="en-US" dirty="0" smtClean="0">
                <a:cs typeface="Times New Roman" panose="02020603050405020304" pitchFamily="18" charset="0"/>
              </a:rPr>
              <a:t>μοντέλου</a:t>
            </a:r>
            <a:endParaRPr lang="en-US" dirty="0"/>
          </a:p>
        </p:txBody>
      </p:sp>
      <p:sp>
        <p:nvSpPr>
          <p:cNvPr id="3" name="Content Placeholder 2"/>
          <p:cNvSpPr>
            <a:spLocks noGrp="1"/>
          </p:cNvSpPr>
          <p:nvPr>
            <p:ph idx="1"/>
          </p:nvPr>
        </p:nvSpPr>
        <p:spPr/>
        <p:txBody>
          <a:bodyPr/>
          <a:lstStyle/>
          <a:p>
            <a:r>
              <a:rPr lang="el-GR" altLang="en-US" sz="2800" dirty="0">
                <a:cs typeface="Times New Roman" panose="02020603050405020304" pitchFamily="18" charset="0"/>
              </a:rPr>
              <a:t>Εκτίμηση της εναλλαγής σε νησιά που βρίσκονται κοντά σε ηπειρωτικές περιοχές.</a:t>
            </a:r>
          </a:p>
          <a:p>
            <a:r>
              <a:rPr lang="el-GR" altLang="en-US" sz="2800" dirty="0" smtClean="0">
                <a:cs typeface="Times New Roman" panose="02020603050405020304" pitchFamily="18" charset="0"/>
              </a:rPr>
              <a:t>Παράδειγμα</a:t>
            </a:r>
            <a:r>
              <a:rPr lang="el-GR" altLang="en-US" sz="2800" dirty="0">
                <a:cs typeface="Times New Roman" panose="02020603050405020304" pitchFamily="18" charset="0"/>
              </a:rPr>
              <a:t>: </a:t>
            </a:r>
            <a:r>
              <a:rPr lang="el-GR" altLang="en-US" sz="2800" dirty="0" err="1">
                <a:cs typeface="Times New Roman" panose="02020603050405020304" pitchFamily="18" charset="0"/>
              </a:rPr>
              <a:t>φωλιάζοντα</a:t>
            </a:r>
            <a:r>
              <a:rPr lang="el-GR" altLang="en-US" sz="2800" dirty="0">
                <a:cs typeface="Times New Roman" panose="02020603050405020304" pitchFamily="18" charset="0"/>
              </a:rPr>
              <a:t> είδη πουλιών στα νησιά του διαύλου της Καλιφόρνιας (</a:t>
            </a:r>
            <a:r>
              <a:rPr lang="en-US" altLang="en-US" sz="2800" dirty="0">
                <a:cs typeface="Times New Roman" panose="02020603050405020304" pitchFamily="18" charset="0"/>
              </a:rPr>
              <a:t>Diamond 1969-1976)</a:t>
            </a:r>
            <a:r>
              <a:rPr lang="el-GR" altLang="en-US" sz="2800" dirty="0">
                <a:cs typeface="Times New Roman" panose="02020603050405020304" pitchFamily="18" charset="0"/>
              </a:rPr>
              <a:t>.</a:t>
            </a:r>
            <a:endParaRPr lang="en-GB" altLang="en-US" sz="2800" dirty="0">
              <a:cs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27</a:t>
            </a:fld>
            <a:endParaRPr 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3" descr="Channelislandsca.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6147" y="879230"/>
            <a:ext cx="7379296" cy="5110163"/>
          </a:xfrm>
        </p:spPr>
      </p:pic>
      <p:sp>
        <p:nvSpPr>
          <p:cNvPr id="3" name="Footer Placeholder 2"/>
          <p:cNvSpPr>
            <a:spLocks noGrp="1"/>
          </p:cNvSpPr>
          <p:nvPr>
            <p:ph type="ftr" sz="quarter" idx="11"/>
          </p:nvPr>
        </p:nvSpPr>
        <p:spPr/>
        <p:txBody>
          <a:bodyPr/>
          <a:lstStyle/>
          <a:p>
            <a:r>
              <a:rPr lang="el-GR" smtClean="0"/>
              <a:t>Ενότητα 4. Νησιωτική Βιογεωγραφία</a:t>
            </a:r>
            <a:endParaRPr lang="en-US" dirty="0"/>
          </a:p>
        </p:txBody>
      </p:sp>
      <p:sp>
        <p:nvSpPr>
          <p:cNvPr id="4" name="Slide Number Placeholder 3"/>
          <p:cNvSpPr>
            <a:spLocks noGrp="1"/>
          </p:cNvSpPr>
          <p:nvPr>
            <p:ph type="sldNum" sz="quarter" idx="12"/>
          </p:nvPr>
        </p:nvSpPr>
        <p:spPr/>
        <p:txBody>
          <a:bodyPr/>
          <a:lstStyle/>
          <a:p>
            <a:fld id="{58A56277-EA16-4AF5-BFB5-E5ECBBB39490}" type="slidenum">
              <a:rPr lang="en-US" smtClean="0"/>
              <a:t>28</a:t>
            </a:fld>
            <a:endParaRPr lang="en-US"/>
          </a:p>
        </p:txBody>
      </p:sp>
      <p:sp>
        <p:nvSpPr>
          <p:cNvPr id="5" name="TextBox 4"/>
          <p:cNvSpPr txBox="1"/>
          <p:nvPr/>
        </p:nvSpPr>
        <p:spPr>
          <a:xfrm>
            <a:off x="7832950" y="5741906"/>
            <a:ext cx="341760" cy="276999"/>
          </a:xfrm>
          <a:prstGeom prst="rect">
            <a:avLst/>
          </a:prstGeom>
          <a:noFill/>
        </p:spPr>
        <p:txBody>
          <a:bodyPr wrap="none" rtlCol="0">
            <a:spAutoFit/>
          </a:bodyPr>
          <a:lstStyle/>
          <a:p>
            <a:r>
              <a:rPr lang="en-US" sz="1200" b="1" dirty="0" smtClean="0"/>
              <a:t>24</a:t>
            </a:r>
            <a:endParaRPr lang="en-US" sz="1200" b="1"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a:spLocks noGrp="1"/>
          </p:cNvSpPr>
          <p:nvPr>
            <p:ph type="title"/>
          </p:nvPr>
        </p:nvSpPr>
        <p:spPr/>
        <p:txBody>
          <a:bodyPr>
            <a:normAutofit/>
          </a:bodyPr>
          <a:lstStyle/>
          <a:p>
            <a:r>
              <a:rPr lang="el-GR" altLang="en-US" b="1" dirty="0" smtClean="0">
                <a:cs typeface="Times New Roman" panose="02020603050405020304" pitchFamily="18" charset="0"/>
              </a:rPr>
              <a:t>Επίδραση του μεγέθους του νησιού στην εναλλαγή ειδών</a:t>
            </a:r>
            <a:endParaRPr lang="en-US" altLang="en-US" b="1" dirty="0" smtClean="0">
              <a:cs typeface="Times New Roman" panose="02020603050405020304" pitchFamily="18" charset="0"/>
            </a:endParaRPr>
          </a:p>
        </p:txBody>
      </p:sp>
      <p:sp>
        <p:nvSpPr>
          <p:cNvPr id="31747" name="Content Placeholder 4"/>
          <p:cNvSpPr>
            <a:spLocks noGrp="1"/>
          </p:cNvSpPr>
          <p:nvPr>
            <p:ph sz="half" idx="1"/>
          </p:nvPr>
        </p:nvSpPr>
        <p:spPr>
          <a:xfrm>
            <a:off x="628650" y="2100104"/>
            <a:ext cx="4552950" cy="4438015"/>
          </a:xfrm>
        </p:spPr>
        <p:txBody>
          <a:bodyPr>
            <a:normAutofit/>
          </a:bodyPr>
          <a:lstStyle/>
          <a:p>
            <a:r>
              <a:rPr lang="el-GR" altLang="en-US" sz="2600" dirty="0" smtClean="0">
                <a:cs typeface="Times New Roman" panose="02020603050405020304" pitchFamily="18" charset="0"/>
              </a:rPr>
              <a:t>Ο ρυθμός εναλλαγής μέσα σε 50 χρόνια (1917-1968) κυμαίνεται μεταξύ 20 και 60%.</a:t>
            </a:r>
          </a:p>
          <a:p>
            <a:r>
              <a:rPr lang="el-GR" altLang="en-US" sz="2600" dirty="0" smtClean="0">
                <a:cs typeface="Times New Roman" panose="02020603050405020304" pitchFamily="18" charset="0"/>
              </a:rPr>
              <a:t>Ο συνολικός αριθμός παρέμεινε σταθερός.</a:t>
            </a:r>
          </a:p>
          <a:p>
            <a:r>
              <a:rPr lang="el-GR" altLang="en-US" sz="2600" dirty="0" smtClean="0">
                <a:cs typeface="Times New Roman" panose="02020603050405020304" pitchFamily="18" charset="0"/>
              </a:rPr>
              <a:t>Η εναλλαγή ήταν μεγαλύτερη στα νησιά με τα λιγότερα είδη.</a:t>
            </a:r>
            <a:endParaRPr lang="en-GB" altLang="en-US" sz="2600" dirty="0" smtClean="0">
              <a:cs typeface="Times New Roman" panose="02020603050405020304" pitchFamily="18" charset="0"/>
            </a:endParaRPr>
          </a:p>
          <a:p>
            <a:pPr>
              <a:buFontTx/>
              <a:buNone/>
            </a:pPr>
            <a:endParaRPr lang="en-US" altLang="en-US" dirty="0" smtClean="0"/>
          </a:p>
        </p:txBody>
      </p:sp>
      <p:pic>
        <p:nvPicPr>
          <p:cNvPr id="31748" name="Content Placeholder 6" descr="islbg12.gif"/>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181600" y="2100104"/>
            <a:ext cx="3173730" cy="3173730"/>
          </a:xfrm>
        </p:spPr>
      </p:pic>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29</a:t>
            </a:fld>
            <a:endParaRPr lang="en-US"/>
          </a:p>
        </p:txBody>
      </p:sp>
      <p:sp>
        <p:nvSpPr>
          <p:cNvPr id="7" name="TextBox 6"/>
          <p:cNvSpPr txBox="1"/>
          <p:nvPr/>
        </p:nvSpPr>
        <p:spPr>
          <a:xfrm>
            <a:off x="8223723" y="4996835"/>
            <a:ext cx="341760" cy="276999"/>
          </a:xfrm>
          <a:prstGeom prst="rect">
            <a:avLst/>
          </a:prstGeom>
          <a:noFill/>
        </p:spPr>
        <p:txBody>
          <a:bodyPr wrap="none" rtlCol="0">
            <a:spAutoFit/>
          </a:bodyPr>
          <a:lstStyle/>
          <a:p>
            <a:r>
              <a:rPr lang="en-US" sz="1200" b="1" dirty="0" smtClean="0"/>
              <a:t>25</a:t>
            </a:r>
            <a:endParaRPr lang="en-US" sz="1200" b="1"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a:bodyPr>
          <a:lstStyle/>
          <a:p>
            <a:r>
              <a:rPr lang="el-GR" altLang="en-US" sz="4000" b="1" dirty="0" smtClean="0">
                <a:latin typeface="Calibri" panose="020F0502020204030204" pitchFamily="34" charset="0"/>
                <a:cs typeface="Times New Roman" panose="02020603050405020304" pitchFamily="18" charset="0"/>
              </a:rPr>
              <a:t>Τα νησιά μπορεί να διαφέρουν σημαντικά μεταξύ τους...</a:t>
            </a:r>
            <a:endParaRPr lang="en-US" altLang="en-US" sz="4000" b="1" dirty="0" smtClean="0">
              <a:latin typeface="Calibri" panose="020F0502020204030204" pitchFamily="34" charset="0"/>
              <a:cs typeface="Times New Roman" panose="02020603050405020304" pitchFamily="18" charset="0"/>
            </a:endParaRPr>
          </a:p>
        </p:txBody>
      </p:sp>
      <p:pic>
        <p:nvPicPr>
          <p:cNvPr id="5124" name="Content Placeholder 5" descr="ocean isle.jpg"/>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5190860" y="1854200"/>
            <a:ext cx="2758017" cy="2068513"/>
          </a:xfrm>
        </p:spPr>
      </p:pic>
      <p:pic>
        <p:nvPicPr>
          <p:cNvPr id="5125" name="Content Placeholder 6" descr="Samos_26_80174E_37_72709N_s.jpg"/>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5152294" y="4048125"/>
            <a:ext cx="2835150" cy="2114550"/>
          </a:xfrm>
        </p:spPr>
      </p:pic>
      <p:sp>
        <p:nvSpPr>
          <p:cNvPr id="5123" name="Text Placeholder 8"/>
          <p:cNvSpPr>
            <a:spLocks noGrp="1"/>
          </p:cNvSpPr>
          <p:nvPr>
            <p:ph type="body" sz="quarter" idx="14"/>
          </p:nvPr>
        </p:nvSpPr>
        <p:spPr/>
        <p:txBody>
          <a:bodyPr>
            <a:normAutofit/>
          </a:bodyPr>
          <a:lstStyle/>
          <a:p>
            <a:r>
              <a:rPr lang="el-GR" altLang="en-US" sz="2800" dirty="0" smtClean="0">
                <a:cs typeface="Times New Roman" panose="02020603050405020304" pitchFamily="18" charset="0"/>
              </a:rPr>
              <a:t>Ωκεάνια νησιά.</a:t>
            </a:r>
          </a:p>
          <a:p>
            <a:endParaRPr lang="el-GR" altLang="en-US" sz="2800" dirty="0" smtClean="0">
              <a:cs typeface="Times New Roman" panose="02020603050405020304" pitchFamily="18" charset="0"/>
            </a:endParaRPr>
          </a:p>
          <a:p>
            <a:endParaRPr lang="el-GR" altLang="en-US" sz="2800" dirty="0" smtClean="0">
              <a:cs typeface="Times New Roman" panose="02020603050405020304" pitchFamily="18" charset="0"/>
            </a:endParaRPr>
          </a:p>
          <a:p>
            <a:endParaRPr lang="el-GR" altLang="en-US" sz="2800" dirty="0" smtClean="0">
              <a:cs typeface="Times New Roman" panose="02020603050405020304" pitchFamily="18" charset="0"/>
            </a:endParaRPr>
          </a:p>
          <a:p>
            <a:r>
              <a:rPr lang="el-GR" altLang="en-US" sz="2800" dirty="0" smtClean="0">
                <a:cs typeface="Times New Roman" panose="02020603050405020304" pitchFamily="18" charset="0"/>
              </a:rPr>
              <a:t>Ηπειρωτικά νησιά.</a:t>
            </a:r>
          </a:p>
        </p:txBody>
      </p:sp>
      <p:sp>
        <p:nvSpPr>
          <p:cNvPr id="2" name="Footer Placeholder 1"/>
          <p:cNvSpPr>
            <a:spLocks noGrp="1"/>
          </p:cNvSpPr>
          <p:nvPr>
            <p:ph type="ftr" sz="quarter" idx="10"/>
          </p:nvPr>
        </p:nvSpPr>
        <p:spPr/>
        <p:txBody>
          <a:bodyPr/>
          <a:lstStyle/>
          <a:p>
            <a:r>
              <a:rPr lang="el-GR" smtClean="0"/>
              <a:t>Ενότητα 4. Νησιωτική Βιογεωγραφία</a:t>
            </a:r>
            <a:endParaRPr lang="en-US" dirty="0"/>
          </a:p>
        </p:txBody>
      </p:sp>
      <p:sp>
        <p:nvSpPr>
          <p:cNvPr id="3" name="Slide Number Placeholder 2"/>
          <p:cNvSpPr>
            <a:spLocks noGrp="1"/>
          </p:cNvSpPr>
          <p:nvPr>
            <p:ph type="sldNum" sz="quarter" idx="11"/>
          </p:nvPr>
        </p:nvSpPr>
        <p:spPr/>
        <p:txBody>
          <a:bodyPr/>
          <a:lstStyle/>
          <a:p>
            <a:fld id="{58A56277-EA16-4AF5-BFB5-E5ECBBB39490}" type="slidenum">
              <a:rPr lang="en-US" smtClean="0"/>
              <a:t>3</a:t>
            </a:fld>
            <a:endParaRPr lang="en-US"/>
          </a:p>
        </p:txBody>
      </p:sp>
      <p:sp>
        <p:nvSpPr>
          <p:cNvPr id="8" name="TextBox 7"/>
          <p:cNvSpPr txBox="1"/>
          <p:nvPr/>
        </p:nvSpPr>
        <p:spPr>
          <a:xfrm>
            <a:off x="7631076" y="3608385"/>
            <a:ext cx="263214" cy="276999"/>
          </a:xfrm>
          <a:prstGeom prst="rect">
            <a:avLst/>
          </a:prstGeom>
          <a:noFill/>
        </p:spPr>
        <p:txBody>
          <a:bodyPr wrap="none" rtlCol="0">
            <a:spAutoFit/>
          </a:bodyPr>
          <a:lstStyle/>
          <a:p>
            <a:r>
              <a:rPr lang="en-US" sz="1200" b="1" dirty="0" smtClean="0">
                <a:solidFill>
                  <a:schemeClr val="bg1"/>
                </a:solidFill>
              </a:rPr>
              <a:t>2</a:t>
            </a:r>
            <a:endParaRPr lang="en-US" sz="1200" b="1" dirty="0">
              <a:solidFill>
                <a:schemeClr val="bg1"/>
              </a:solidFill>
            </a:endParaRPr>
          </a:p>
        </p:txBody>
      </p:sp>
      <p:sp>
        <p:nvSpPr>
          <p:cNvPr id="9" name="TextBox 8"/>
          <p:cNvSpPr txBox="1"/>
          <p:nvPr/>
        </p:nvSpPr>
        <p:spPr>
          <a:xfrm>
            <a:off x="7631076" y="5828547"/>
            <a:ext cx="263214" cy="276999"/>
          </a:xfrm>
          <a:prstGeom prst="rect">
            <a:avLst/>
          </a:prstGeom>
          <a:noFill/>
        </p:spPr>
        <p:txBody>
          <a:bodyPr wrap="none" rtlCol="0">
            <a:spAutoFit/>
          </a:bodyPr>
          <a:lstStyle/>
          <a:p>
            <a:r>
              <a:rPr lang="en-US" sz="1200" b="1" dirty="0" smtClean="0">
                <a:solidFill>
                  <a:schemeClr val="bg1"/>
                </a:solidFill>
              </a:rPr>
              <a:t>3</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a:cs typeface="Times New Roman" panose="02020603050405020304" pitchFamily="18" charset="0"/>
              </a:rPr>
              <a:t>Πειραματική </a:t>
            </a:r>
            <a:r>
              <a:rPr lang="el-GR" altLang="en-US" dirty="0" smtClean="0">
                <a:cs typeface="Times New Roman" panose="02020603050405020304" pitchFamily="18" charset="0"/>
              </a:rPr>
              <a:t>βιογεωγραφία</a:t>
            </a:r>
            <a:endParaRPr lang="en-US" dirty="0"/>
          </a:p>
        </p:txBody>
      </p:sp>
      <p:pic>
        <p:nvPicPr>
          <p:cNvPr id="5" name="Content Placeholder 4"/>
          <p:cNvPicPr>
            <a:picLocks noGrp="1" noChangeAspect="1"/>
          </p:cNvPicPr>
          <p:nvPr>
            <p:ph sz="half"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28650" y="2133600"/>
            <a:ext cx="4150159" cy="2967527"/>
          </a:xfrm>
        </p:spPr>
      </p:pic>
      <p:sp>
        <p:nvSpPr>
          <p:cNvPr id="4" name="Content Placeholder 3"/>
          <p:cNvSpPr>
            <a:spLocks noGrp="1"/>
          </p:cNvSpPr>
          <p:nvPr>
            <p:ph sz="half" idx="2"/>
          </p:nvPr>
        </p:nvSpPr>
        <p:spPr>
          <a:xfrm>
            <a:off x="4781550" y="1690689"/>
            <a:ext cx="3886200" cy="4155267"/>
          </a:xfrm>
        </p:spPr>
        <p:txBody>
          <a:bodyPr>
            <a:normAutofit fontScale="92500"/>
          </a:bodyPr>
          <a:lstStyle/>
          <a:p>
            <a:pPr marL="0" indent="0" algn="ctr">
              <a:buNone/>
            </a:pPr>
            <a:r>
              <a:rPr lang="el-GR" altLang="en-US" sz="2800" dirty="0">
                <a:cs typeface="Times New Roman" panose="02020603050405020304" pitchFamily="18" charset="0"/>
              </a:rPr>
              <a:t>Απομάκρυνση όλων των ζώων </a:t>
            </a:r>
            <a:r>
              <a:rPr lang="el-GR" altLang="en-US" sz="2800" dirty="0" smtClean="0">
                <a:cs typeface="Times New Roman" panose="02020603050405020304" pitchFamily="18" charset="0"/>
              </a:rPr>
              <a:t>από νησιά.</a:t>
            </a:r>
          </a:p>
          <a:p>
            <a:pPr marL="0" indent="0" algn="ctr">
              <a:buNone/>
            </a:pPr>
            <a:r>
              <a:rPr lang="el-GR" altLang="en-US" sz="2800" dirty="0" smtClean="0">
                <a:cs typeface="Times New Roman" panose="02020603050405020304" pitchFamily="18" charset="0"/>
              </a:rPr>
              <a:t>Πείραμα </a:t>
            </a:r>
            <a:r>
              <a:rPr lang="en-US" altLang="en-US" sz="2800" dirty="0" err="1">
                <a:cs typeface="Times New Roman" panose="02020603050405020304" pitchFamily="18" charset="0"/>
              </a:rPr>
              <a:t>Simberlof</a:t>
            </a:r>
            <a:r>
              <a:rPr lang="en-US" altLang="en-US" sz="2800" dirty="0">
                <a:cs typeface="Times New Roman" panose="02020603050405020304" pitchFamily="18" charset="0"/>
              </a:rPr>
              <a:t> </a:t>
            </a:r>
            <a:r>
              <a:rPr lang="el-GR" altLang="en-US" sz="2800" dirty="0">
                <a:cs typeface="Times New Roman" panose="02020603050405020304" pitchFamily="18" charset="0"/>
              </a:rPr>
              <a:t>και </a:t>
            </a:r>
            <a:r>
              <a:rPr lang="en-US" altLang="en-US" sz="2800" dirty="0">
                <a:cs typeface="Times New Roman" panose="02020603050405020304" pitchFamily="18" charset="0"/>
              </a:rPr>
              <a:t>Wilson 1970</a:t>
            </a:r>
            <a:r>
              <a:rPr lang="en-US" altLang="en-US" sz="2800" dirty="0" smtClean="0">
                <a:cs typeface="Times New Roman" panose="02020603050405020304" pitchFamily="18" charset="0"/>
              </a:rPr>
              <a:t>)</a:t>
            </a:r>
            <a:r>
              <a:rPr lang="el-GR" altLang="en-US" sz="2800" dirty="0" smtClean="0">
                <a:cs typeface="Times New Roman" panose="02020603050405020304" pitchFamily="18" charset="0"/>
              </a:rPr>
              <a:t>.</a:t>
            </a:r>
          </a:p>
          <a:p>
            <a:r>
              <a:rPr lang="el-GR" altLang="en-US" sz="2800" dirty="0" smtClean="0">
                <a:cs typeface="Times New Roman" panose="02020603050405020304" pitchFamily="18" charset="0"/>
              </a:rPr>
              <a:t>Τα </a:t>
            </a:r>
            <a:r>
              <a:rPr lang="el-GR" altLang="en-US" sz="2800" dirty="0">
                <a:cs typeface="Times New Roman" panose="02020603050405020304" pitchFamily="18" charset="0"/>
              </a:rPr>
              <a:t>αποτελέσματα ταιριάζουν με τη </a:t>
            </a:r>
            <a:r>
              <a:rPr lang="el-GR" altLang="en-US" sz="2800" dirty="0" smtClean="0">
                <a:cs typeface="Times New Roman" panose="02020603050405020304" pitchFamily="18" charset="0"/>
              </a:rPr>
              <a:t>θεωρία.</a:t>
            </a:r>
            <a:endParaRPr lang="el-GR" altLang="en-US" sz="2800" dirty="0">
              <a:cs typeface="Times New Roman" panose="02020603050405020304" pitchFamily="18" charset="0"/>
            </a:endParaRPr>
          </a:p>
          <a:p>
            <a:r>
              <a:rPr lang="el-GR" altLang="en-US" sz="2800" dirty="0" smtClean="0">
                <a:cs typeface="Times New Roman" panose="02020603050405020304" pitchFamily="18" charset="0"/>
              </a:rPr>
              <a:t>Οι </a:t>
            </a:r>
            <a:r>
              <a:rPr lang="el-GR" altLang="en-US" sz="2800" dirty="0">
                <a:cs typeface="Times New Roman" panose="02020603050405020304" pitchFamily="18" charset="0"/>
              </a:rPr>
              <a:t>αναπτυσσόμενες </a:t>
            </a:r>
            <a:r>
              <a:rPr lang="el-GR" altLang="en-US" sz="2800" dirty="0" err="1">
                <a:cs typeface="Times New Roman" panose="02020603050405020304" pitchFamily="18" charset="0"/>
              </a:rPr>
              <a:t>βιοκοινωνίες</a:t>
            </a:r>
            <a:r>
              <a:rPr lang="el-GR" altLang="en-US" sz="2800" dirty="0">
                <a:cs typeface="Times New Roman" panose="02020603050405020304" pitchFamily="18" charset="0"/>
              </a:rPr>
              <a:t> περνούν από 3 ή 4 καταστάσεις δυναμικής </a:t>
            </a:r>
            <a:r>
              <a:rPr lang="el-GR" altLang="en-US" sz="2800" dirty="0" smtClean="0">
                <a:cs typeface="Times New Roman" panose="02020603050405020304" pitchFamily="18" charset="0"/>
              </a:rPr>
              <a:t>ισορροπίας.</a:t>
            </a:r>
            <a:endParaRPr lang="en-US" dirty="0"/>
          </a:p>
        </p:txBody>
      </p:sp>
      <p:sp>
        <p:nvSpPr>
          <p:cNvPr id="6" name="Footer Placeholder 5"/>
          <p:cNvSpPr>
            <a:spLocks noGrp="1"/>
          </p:cNvSpPr>
          <p:nvPr>
            <p:ph type="ftr" sz="quarter" idx="11"/>
          </p:nvPr>
        </p:nvSpPr>
        <p:spPr/>
        <p:txBody>
          <a:bodyPr/>
          <a:lstStyle/>
          <a:p>
            <a:r>
              <a:rPr lang="el-GR" smtClean="0"/>
              <a:t>Ενότητα 4. Νησιωτική Βιογεωγραφία</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t>30</a:t>
            </a:fld>
            <a:endParaRPr lang="en-US"/>
          </a:p>
        </p:txBody>
      </p:sp>
      <p:sp>
        <p:nvSpPr>
          <p:cNvPr id="8" name="TextBox 7"/>
          <p:cNvSpPr txBox="1"/>
          <p:nvPr/>
        </p:nvSpPr>
        <p:spPr>
          <a:xfrm>
            <a:off x="4308786" y="5101127"/>
            <a:ext cx="341760" cy="276999"/>
          </a:xfrm>
          <a:prstGeom prst="rect">
            <a:avLst/>
          </a:prstGeom>
          <a:noFill/>
        </p:spPr>
        <p:txBody>
          <a:bodyPr wrap="none" rtlCol="0">
            <a:spAutoFit/>
          </a:bodyPr>
          <a:lstStyle/>
          <a:p>
            <a:r>
              <a:rPr lang="en-US" sz="1200" b="1" dirty="0" smtClean="0"/>
              <a:t>26</a:t>
            </a:r>
            <a:endParaRPr lang="en-US" sz="1200" b="1"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Πρόσθετα πρότυπα της αφθονίας των νησιωτικών ειδών</a:t>
            </a:r>
            <a:endParaRPr lang="en-US" sz="4000" dirty="0"/>
          </a:p>
        </p:txBody>
      </p:sp>
      <p:pic>
        <p:nvPicPr>
          <p:cNvPr id="9" name="Content Placeholder 8"/>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93720" y="2480327"/>
            <a:ext cx="5424251" cy="2320889"/>
          </a:xfrm>
        </p:spPr>
      </p:pic>
      <p:sp>
        <p:nvSpPr>
          <p:cNvPr id="8" name="Content Placeholder 7"/>
          <p:cNvSpPr>
            <a:spLocks noGrp="1"/>
          </p:cNvSpPr>
          <p:nvPr>
            <p:ph sz="half" idx="1"/>
          </p:nvPr>
        </p:nvSpPr>
        <p:spPr>
          <a:xfrm>
            <a:off x="274320" y="1886585"/>
            <a:ext cx="2819400" cy="4255135"/>
          </a:xfrm>
        </p:spPr>
        <p:txBody>
          <a:bodyPr>
            <a:normAutofit fontScale="85000" lnSpcReduction="10000"/>
          </a:bodyPr>
          <a:lstStyle/>
          <a:p>
            <a:pPr>
              <a:lnSpc>
                <a:spcPct val="100000"/>
              </a:lnSpc>
            </a:pPr>
            <a:r>
              <a:rPr lang="el-GR" altLang="en-US" sz="2600" b="1" dirty="0">
                <a:cs typeface="Times New Roman" panose="02020603050405020304" pitchFamily="18" charset="0"/>
              </a:rPr>
              <a:t>Το φαινόμενο της διάσωσης</a:t>
            </a:r>
          </a:p>
          <a:p>
            <a:pPr>
              <a:lnSpc>
                <a:spcPct val="100000"/>
              </a:lnSpc>
            </a:pPr>
            <a:r>
              <a:rPr lang="el-GR" altLang="en-US" sz="2600" dirty="0">
                <a:cs typeface="Times New Roman" panose="02020603050405020304" pitchFamily="18" charset="0"/>
              </a:rPr>
              <a:t>Μείωση του ρυθμού εξαφάνισης σε νησιά που βρίσκονται κοντά σε ηπειρωτικές περιοχές επειδή η συνεχής εισροή ατόμων ειδών που υπάρχουν σ’ αυτά τα νησιά εμποδίζει την εξαφάνισή τους.</a:t>
            </a:r>
            <a:endParaRPr lang="en-GB" altLang="en-US" sz="2600" dirty="0">
              <a:cs typeface="Times New Roman" panose="02020603050405020304" pitchFamily="18" charset="0"/>
            </a:endParaRPr>
          </a:p>
          <a:p>
            <a:endParaRPr lang="en-US" dirty="0"/>
          </a:p>
        </p:txBody>
      </p:sp>
      <p:sp>
        <p:nvSpPr>
          <p:cNvPr id="10" name="Footer Placeholder 9"/>
          <p:cNvSpPr>
            <a:spLocks noGrp="1"/>
          </p:cNvSpPr>
          <p:nvPr>
            <p:ph type="ftr" sz="quarter" idx="11"/>
          </p:nvPr>
        </p:nvSpPr>
        <p:spPr/>
        <p:txBody>
          <a:bodyPr/>
          <a:lstStyle/>
          <a:p>
            <a:r>
              <a:rPr lang="el-GR" smtClean="0"/>
              <a:t>Ενότητα 4. Νησιωτική Βιογεωγραφία</a:t>
            </a:r>
            <a:endParaRPr lang="en-US"/>
          </a:p>
        </p:txBody>
      </p:sp>
      <p:sp>
        <p:nvSpPr>
          <p:cNvPr id="11" name="Slide Number Placeholder 10"/>
          <p:cNvSpPr>
            <a:spLocks noGrp="1"/>
          </p:cNvSpPr>
          <p:nvPr>
            <p:ph type="sldNum" sz="quarter" idx="12"/>
          </p:nvPr>
        </p:nvSpPr>
        <p:spPr/>
        <p:txBody>
          <a:bodyPr/>
          <a:lstStyle/>
          <a:p>
            <a:fld id="{58A56277-EA16-4AF5-BFB5-E5ECBBB39490}" type="slidenum">
              <a:rPr lang="en-US" smtClean="0"/>
              <a:t>31</a:t>
            </a:fld>
            <a:endParaRPr lang="en-US"/>
          </a:p>
        </p:txBody>
      </p:sp>
      <p:sp>
        <p:nvSpPr>
          <p:cNvPr id="7" name="TextBox 6"/>
          <p:cNvSpPr txBox="1"/>
          <p:nvPr/>
        </p:nvSpPr>
        <p:spPr>
          <a:xfrm>
            <a:off x="8344470" y="4801216"/>
            <a:ext cx="341760" cy="276999"/>
          </a:xfrm>
          <a:prstGeom prst="rect">
            <a:avLst/>
          </a:prstGeom>
          <a:noFill/>
        </p:spPr>
        <p:txBody>
          <a:bodyPr wrap="none" rtlCol="0">
            <a:spAutoFit/>
          </a:bodyPr>
          <a:lstStyle/>
          <a:p>
            <a:r>
              <a:rPr lang="en-US" sz="1200" b="1" dirty="0" smtClean="0"/>
              <a:t>27</a:t>
            </a:r>
            <a:endParaRPr lang="en-US" sz="1200" b="1"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898525" y="10366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sz="2400">
                <a:solidFill>
                  <a:schemeClr val="tx1"/>
                </a:solidFill>
                <a:latin typeface="Arial" panose="020B0604020202020204" pitchFamily="34" charset="0"/>
                <a:ea typeface="ＭＳ Ｐゴシック" panose="020B0600070205080204" pitchFamily="34" charset="-128"/>
              </a:defRPr>
            </a:lvl1pPr>
            <a:lvl2pPr marL="37931725" indent="-37474525" algn="ctr">
              <a:defRPr sz="2400">
                <a:solidFill>
                  <a:schemeClr val="tx1"/>
                </a:solidFill>
                <a:latin typeface="Arial" panose="020B0604020202020204" pitchFamily="34" charset="0"/>
                <a:ea typeface="ＭＳ Ｐゴシック" panose="020B0600070205080204" pitchFamily="34" charset="-128"/>
              </a:defRPr>
            </a:lvl2pPr>
            <a:lvl3pPr marL="1143000" indent="-228600" algn="ctr">
              <a:defRPr sz="2400">
                <a:solidFill>
                  <a:schemeClr val="tx1"/>
                </a:solidFill>
                <a:latin typeface="Arial" panose="020B0604020202020204" pitchFamily="34" charset="0"/>
                <a:ea typeface="ＭＳ Ｐゴシック" panose="020B0600070205080204" pitchFamily="34" charset="-128"/>
              </a:defRPr>
            </a:lvl3pPr>
            <a:lvl4pPr marL="1600200" indent="-228600" algn="ctr">
              <a:defRPr sz="2400">
                <a:solidFill>
                  <a:schemeClr val="tx1"/>
                </a:solidFill>
                <a:latin typeface="Arial" panose="020B0604020202020204" pitchFamily="34" charset="0"/>
                <a:ea typeface="ＭＳ Ｐゴシック" panose="020B0600070205080204" pitchFamily="34" charset="-128"/>
              </a:defRPr>
            </a:lvl4pPr>
            <a:lvl5pPr marL="2057400" indent="-228600" algn="ctr">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2" name="Title 1"/>
          <p:cNvSpPr>
            <a:spLocks noGrp="1"/>
          </p:cNvSpPr>
          <p:nvPr>
            <p:ph type="title"/>
          </p:nvPr>
        </p:nvSpPr>
        <p:spPr/>
        <p:txBody>
          <a:bodyPr>
            <a:normAutofit/>
          </a:bodyPr>
          <a:lstStyle/>
          <a:p>
            <a:r>
              <a:rPr lang="el-GR" altLang="en-US" dirty="0">
                <a:cs typeface="Times New Roman" panose="02020603050405020304" pitchFamily="18" charset="0"/>
              </a:rPr>
              <a:t>Το φαινόμενο </a:t>
            </a:r>
            <a:br>
              <a:rPr lang="el-GR" altLang="en-US" dirty="0">
                <a:cs typeface="Times New Roman" panose="02020603050405020304" pitchFamily="18" charset="0"/>
              </a:rPr>
            </a:br>
            <a:r>
              <a:rPr lang="el-GR" altLang="en-US" dirty="0" smtClean="0">
                <a:cs typeface="Times New Roman" panose="02020603050405020304" pitchFamily="18" charset="0"/>
              </a:rPr>
              <a:t>της </a:t>
            </a:r>
            <a:r>
              <a:rPr lang="el-GR" altLang="en-US" dirty="0">
                <a:cs typeface="Times New Roman" panose="02020603050405020304" pitchFamily="18" charset="0"/>
              </a:rPr>
              <a:t>έκτασης του </a:t>
            </a:r>
            <a:r>
              <a:rPr lang="el-GR" altLang="en-US" dirty="0" smtClean="0">
                <a:cs typeface="Times New Roman" panose="02020603050405020304" pitchFamily="18" charset="0"/>
              </a:rPr>
              <a:t>στόχου</a:t>
            </a:r>
            <a:endParaRPr lang="en-US" dirty="0"/>
          </a:p>
        </p:txBody>
      </p:sp>
      <p:sp>
        <p:nvSpPr>
          <p:cNvPr id="3" name="Content Placeholder 2"/>
          <p:cNvSpPr>
            <a:spLocks noGrp="1"/>
          </p:cNvSpPr>
          <p:nvPr>
            <p:ph sz="half" idx="1"/>
          </p:nvPr>
        </p:nvSpPr>
        <p:spPr/>
        <p:txBody>
          <a:bodyPr>
            <a:normAutofit/>
          </a:bodyPr>
          <a:lstStyle/>
          <a:p>
            <a:r>
              <a:rPr lang="el-GR" altLang="en-US" sz="2600" dirty="0">
                <a:cs typeface="Times New Roman" panose="02020603050405020304" pitchFamily="18" charset="0"/>
              </a:rPr>
              <a:t>Επειδή τα μεγάλα νησιά έχουν μεγαλύτερη έκταση, αποτελούν μεγαλύτερο (και άρα ευκολότερο) στόχο για τα είδη που τα </a:t>
            </a:r>
            <a:r>
              <a:rPr lang="el-GR" altLang="en-US" sz="2600" dirty="0" smtClean="0">
                <a:cs typeface="Times New Roman" panose="02020603050405020304" pitchFamily="18" charset="0"/>
              </a:rPr>
              <a:t>εποικίζουν.</a:t>
            </a:r>
            <a:endParaRPr lang="el-GR" altLang="en-US" sz="2600" dirty="0">
              <a:cs typeface="Times New Roman" panose="02020603050405020304" pitchFamily="18" charset="0"/>
            </a:endParaRPr>
          </a:p>
          <a:p>
            <a:r>
              <a:rPr lang="el-GR" altLang="en-US" sz="2600" dirty="0">
                <a:cs typeface="Times New Roman" panose="02020603050405020304" pitchFamily="18" charset="0"/>
              </a:rPr>
              <a:t>Επομένως τα μεγαλύτερα νησιά θα έχουν μεγαλύτερο ρυθμό </a:t>
            </a:r>
            <a:r>
              <a:rPr lang="el-GR" altLang="en-US" sz="2600" dirty="0" smtClean="0">
                <a:cs typeface="Times New Roman" panose="02020603050405020304" pitchFamily="18" charset="0"/>
              </a:rPr>
              <a:t>εποικισμού.</a:t>
            </a:r>
            <a:endParaRPr lang="en-GB" altLang="en-US" sz="2600" dirty="0">
              <a:cs typeface="Times New Roman" panose="02020603050405020304" pitchFamily="18" charset="0"/>
            </a:endParaRPr>
          </a:p>
          <a:p>
            <a:endParaRPr lang="en-US" dirty="0"/>
          </a:p>
        </p:txBody>
      </p:sp>
      <p:pic>
        <p:nvPicPr>
          <p:cNvPr id="5" name="Content Placeholder 4"/>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629150" y="2667289"/>
            <a:ext cx="3886200" cy="2668009"/>
          </a:xfrm>
        </p:spPr>
      </p:pic>
      <p:sp>
        <p:nvSpPr>
          <p:cNvPr id="6" name="Footer Placeholder 5"/>
          <p:cNvSpPr>
            <a:spLocks noGrp="1"/>
          </p:cNvSpPr>
          <p:nvPr>
            <p:ph type="ftr" sz="quarter" idx="11"/>
          </p:nvPr>
        </p:nvSpPr>
        <p:spPr/>
        <p:txBody>
          <a:bodyPr/>
          <a:lstStyle/>
          <a:p>
            <a:r>
              <a:rPr lang="el-GR" smtClean="0"/>
              <a:t>Ενότητα 4. Νησιωτική Βιογεωγραφία</a:t>
            </a:r>
            <a:endParaRPr lang="en-US"/>
          </a:p>
        </p:txBody>
      </p:sp>
      <p:sp>
        <p:nvSpPr>
          <p:cNvPr id="7" name="Slide Number Placeholder 6"/>
          <p:cNvSpPr>
            <a:spLocks noGrp="1"/>
          </p:cNvSpPr>
          <p:nvPr>
            <p:ph type="sldNum" sz="quarter" idx="12"/>
          </p:nvPr>
        </p:nvSpPr>
        <p:spPr/>
        <p:txBody>
          <a:bodyPr/>
          <a:lstStyle/>
          <a:p>
            <a:fld id="{58A56277-EA16-4AF5-BFB5-E5ECBBB39490}" type="slidenum">
              <a:rPr lang="en-US" smtClean="0"/>
              <a:t>32</a:t>
            </a:fld>
            <a:endParaRPr lang="en-US"/>
          </a:p>
        </p:txBody>
      </p:sp>
      <p:sp>
        <p:nvSpPr>
          <p:cNvPr id="8" name="TextBox 7"/>
          <p:cNvSpPr txBox="1"/>
          <p:nvPr/>
        </p:nvSpPr>
        <p:spPr>
          <a:xfrm>
            <a:off x="8383743" y="5335298"/>
            <a:ext cx="341760" cy="276999"/>
          </a:xfrm>
          <a:prstGeom prst="rect">
            <a:avLst/>
          </a:prstGeom>
          <a:noFill/>
        </p:spPr>
        <p:txBody>
          <a:bodyPr wrap="none" rtlCol="0">
            <a:spAutoFit/>
          </a:bodyPr>
          <a:lstStyle/>
          <a:p>
            <a:r>
              <a:rPr lang="en-US" sz="1200" b="1" dirty="0" smtClean="0"/>
              <a:t>28</a:t>
            </a:r>
            <a:endParaRPr lang="en-US" sz="1200" b="1"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6889296" y="3016252"/>
            <a:ext cx="174879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2400">
                <a:solidFill>
                  <a:schemeClr val="tx1"/>
                </a:solidFill>
                <a:latin typeface="Arial" panose="020B0604020202020204" pitchFamily="34" charset="0"/>
                <a:ea typeface="ＭＳ Ｐゴシック" panose="020B0600070205080204" pitchFamily="34" charset="-128"/>
              </a:defRPr>
            </a:lvl1pPr>
            <a:lvl2pPr marL="37931725" indent="-37474525" algn="ctr">
              <a:defRPr sz="2400">
                <a:solidFill>
                  <a:schemeClr val="tx1"/>
                </a:solidFill>
                <a:latin typeface="Arial" panose="020B0604020202020204" pitchFamily="34" charset="0"/>
                <a:ea typeface="ＭＳ Ｐゴシック" panose="020B0600070205080204" pitchFamily="34" charset="-128"/>
              </a:defRPr>
            </a:lvl2pPr>
            <a:lvl3pPr marL="1143000" indent="-228600" algn="ctr">
              <a:defRPr sz="2400">
                <a:solidFill>
                  <a:schemeClr val="tx1"/>
                </a:solidFill>
                <a:latin typeface="Arial" panose="020B0604020202020204" pitchFamily="34" charset="0"/>
                <a:ea typeface="ＭＳ Ｐゴシック" panose="020B0600070205080204" pitchFamily="34" charset="-128"/>
              </a:defRPr>
            </a:lvl3pPr>
            <a:lvl4pPr marL="1600200" indent="-228600" algn="ctr">
              <a:defRPr sz="2400">
                <a:solidFill>
                  <a:schemeClr val="tx1"/>
                </a:solidFill>
                <a:latin typeface="Arial" panose="020B0604020202020204" pitchFamily="34" charset="0"/>
                <a:ea typeface="ＭＳ Ｐゴシック" panose="020B0600070205080204" pitchFamily="34" charset="-128"/>
              </a:defRPr>
            </a:lvl4pPr>
            <a:lvl5pPr marL="2057400" indent="-228600" algn="ctr">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l"/>
            <a:r>
              <a:rPr lang="el-GR" altLang="en-US" sz="2000" dirty="0" smtClean="0">
                <a:latin typeface="+mn-lt"/>
                <a:cs typeface="Times New Roman" panose="02020603050405020304" pitchFamily="18" charset="0"/>
              </a:rPr>
              <a:t>Ο </a:t>
            </a:r>
            <a:r>
              <a:rPr lang="el-GR" altLang="en-US" sz="2000" dirty="0">
                <a:latin typeface="+mn-lt"/>
                <a:cs typeface="Times New Roman" panose="02020603050405020304" pitchFamily="18" charset="0"/>
              </a:rPr>
              <a:t>αριθμός των ειδών τείνει να παραμένει χαμηλός και ανεξάρτητος της έκτασης</a:t>
            </a:r>
            <a:r>
              <a:rPr lang="el-GR" altLang="en-US" sz="2000" dirty="0">
                <a:solidFill>
                  <a:srgbClr val="800000"/>
                </a:solidFill>
                <a:latin typeface="+mn-lt"/>
                <a:cs typeface="Times New Roman" panose="02020603050405020304" pitchFamily="18" charset="0"/>
              </a:rPr>
              <a:t>.</a:t>
            </a:r>
            <a:endParaRPr lang="en-GB" altLang="en-US" sz="2000" dirty="0">
              <a:solidFill>
                <a:srgbClr val="800000"/>
              </a:solidFill>
              <a:latin typeface="+mn-lt"/>
              <a:cs typeface="Times New Roman" panose="02020603050405020304" pitchFamily="18" charset="0"/>
            </a:endParaRPr>
          </a:p>
        </p:txBody>
      </p:sp>
      <p:sp>
        <p:nvSpPr>
          <p:cNvPr id="9" name="Title 8"/>
          <p:cNvSpPr>
            <a:spLocks noGrp="1"/>
          </p:cNvSpPr>
          <p:nvPr>
            <p:ph type="title"/>
          </p:nvPr>
        </p:nvSpPr>
        <p:spPr/>
        <p:txBody>
          <a:bodyPr>
            <a:normAutofit/>
          </a:bodyPr>
          <a:lstStyle/>
          <a:p>
            <a:r>
              <a:rPr lang="el-GR" altLang="en-US" sz="4000" dirty="0">
                <a:cs typeface="Times New Roman" panose="02020603050405020304" pitchFamily="18" charset="0"/>
              </a:rPr>
              <a:t>Το φαινόμενο των  μικρών </a:t>
            </a:r>
            <a:r>
              <a:rPr lang="el-GR" altLang="en-US" sz="4000" dirty="0" smtClean="0">
                <a:cs typeface="Times New Roman" panose="02020603050405020304" pitchFamily="18" charset="0"/>
              </a:rPr>
              <a:t>νησιών</a:t>
            </a:r>
            <a:endParaRPr lang="en-US" sz="4000" dirty="0"/>
          </a:p>
        </p:txBody>
      </p:sp>
      <p:pic>
        <p:nvPicPr>
          <p:cNvPr id="11" name="Content Placeholder 10"/>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28650" y="1690689"/>
            <a:ext cx="7135041" cy="4351338"/>
          </a:xfrm>
        </p:spPr>
      </p:pic>
      <p:sp>
        <p:nvSpPr>
          <p:cNvPr id="12" name="Footer Placeholder 11"/>
          <p:cNvSpPr>
            <a:spLocks noGrp="1"/>
          </p:cNvSpPr>
          <p:nvPr>
            <p:ph type="ftr" sz="quarter" idx="11"/>
          </p:nvPr>
        </p:nvSpPr>
        <p:spPr/>
        <p:txBody>
          <a:bodyPr/>
          <a:lstStyle/>
          <a:p>
            <a:r>
              <a:rPr lang="el-GR" smtClean="0"/>
              <a:t>Ενότητα 4. Νησιωτική Βιογεωγραφία</a:t>
            </a:r>
            <a:endParaRPr lang="en-US" dirty="0"/>
          </a:p>
        </p:txBody>
      </p:sp>
      <p:sp>
        <p:nvSpPr>
          <p:cNvPr id="13" name="Slide Number Placeholder 12"/>
          <p:cNvSpPr>
            <a:spLocks noGrp="1"/>
          </p:cNvSpPr>
          <p:nvPr>
            <p:ph type="sldNum" sz="quarter" idx="12"/>
          </p:nvPr>
        </p:nvSpPr>
        <p:spPr/>
        <p:txBody>
          <a:bodyPr/>
          <a:lstStyle/>
          <a:p>
            <a:fld id="{58A56277-EA16-4AF5-BFB5-E5ECBBB39490}" type="slidenum">
              <a:rPr lang="en-US" smtClean="0"/>
              <a:t>33</a:t>
            </a:fld>
            <a:endParaRPr lang="en-US"/>
          </a:p>
        </p:txBody>
      </p:sp>
      <p:sp>
        <p:nvSpPr>
          <p:cNvPr id="7" name="TextBox 6"/>
          <p:cNvSpPr txBox="1"/>
          <p:nvPr/>
        </p:nvSpPr>
        <p:spPr>
          <a:xfrm>
            <a:off x="7421931" y="5765028"/>
            <a:ext cx="341760" cy="276999"/>
          </a:xfrm>
          <a:prstGeom prst="rect">
            <a:avLst/>
          </a:prstGeom>
          <a:noFill/>
        </p:spPr>
        <p:txBody>
          <a:bodyPr wrap="none" rtlCol="0">
            <a:spAutoFit/>
          </a:bodyPr>
          <a:lstStyle/>
          <a:p>
            <a:r>
              <a:rPr lang="en-US" sz="1200" b="1" dirty="0" smtClean="0"/>
              <a:t>29</a:t>
            </a:r>
            <a:endParaRPr lang="en-US" sz="1200" b="1"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a:cs typeface="Times New Roman" panose="02020603050405020304" pitchFamily="18" charset="0"/>
              </a:rPr>
              <a:t>Μη ισορροπημένες </a:t>
            </a:r>
            <a:r>
              <a:rPr lang="el-GR" altLang="en-US" dirty="0" smtClean="0">
                <a:cs typeface="Times New Roman" panose="02020603050405020304" pitchFamily="18" charset="0"/>
              </a:rPr>
              <a:t>κοινότητες</a:t>
            </a:r>
            <a:endParaRPr lang="en-US" dirty="0"/>
          </a:p>
        </p:txBody>
      </p:sp>
      <p:sp>
        <p:nvSpPr>
          <p:cNvPr id="3" name="Content Placeholder 2"/>
          <p:cNvSpPr>
            <a:spLocks noGrp="1"/>
          </p:cNvSpPr>
          <p:nvPr>
            <p:ph idx="1"/>
          </p:nvPr>
        </p:nvSpPr>
        <p:spPr/>
        <p:txBody>
          <a:bodyPr/>
          <a:lstStyle/>
          <a:p>
            <a:r>
              <a:rPr lang="el-GR" altLang="en-US" sz="2800" dirty="0">
                <a:latin typeface="Calibri" panose="020F0502020204030204" pitchFamily="34" charset="0"/>
                <a:cs typeface="Times New Roman" panose="02020603050405020304" pitchFamily="18" charset="0"/>
              </a:rPr>
              <a:t>Υπάρχουν πολλές περιπτώσεις όπου η ποικιλότητα δεν αντιστοιχεί στις προβλέψεις του μοντέλου της θεωρίας.</a:t>
            </a:r>
          </a:p>
          <a:p>
            <a:r>
              <a:rPr lang="el-GR" altLang="en-US" sz="2800" dirty="0" smtClean="0">
                <a:latin typeface="Calibri" panose="020F0502020204030204" pitchFamily="34" charset="0"/>
                <a:cs typeface="Times New Roman" panose="02020603050405020304" pitchFamily="18" charset="0"/>
              </a:rPr>
              <a:t>Ο </a:t>
            </a:r>
            <a:r>
              <a:rPr lang="el-GR" altLang="en-US" sz="2800" dirty="0">
                <a:latin typeface="Calibri" panose="020F0502020204030204" pitchFamily="34" charset="0"/>
                <a:cs typeface="Times New Roman" panose="02020603050405020304" pitchFamily="18" charset="0"/>
              </a:rPr>
              <a:t>αριθμός των ειδών σε αυτές τις περιπτώσεις μπορεί να </a:t>
            </a:r>
            <a:r>
              <a:rPr lang="el-GR" altLang="en-US" sz="2800" dirty="0" err="1">
                <a:latin typeface="Calibri" panose="020F0502020204030204" pitchFamily="34" charset="0"/>
                <a:cs typeface="Times New Roman" panose="02020603050405020304" pitchFamily="18" charset="0"/>
              </a:rPr>
              <a:t>μεταβάλεται</a:t>
            </a:r>
            <a:r>
              <a:rPr lang="el-GR" altLang="en-US" sz="2800" dirty="0">
                <a:latin typeface="Calibri" panose="020F0502020204030204" pitchFamily="34" charset="0"/>
                <a:cs typeface="Times New Roman" panose="02020603050405020304" pitchFamily="18" charset="0"/>
              </a:rPr>
              <a:t> ακολουθώντας εξωτερικές μεταβολές όπως π.χ. </a:t>
            </a:r>
            <a:r>
              <a:rPr lang="en-US" altLang="en-US" sz="2800" dirty="0">
                <a:latin typeface="Calibri" panose="020F0502020204030204" pitchFamily="34" charset="0"/>
                <a:cs typeface="Times New Roman" panose="02020603050405020304" pitchFamily="18" charset="0"/>
              </a:rPr>
              <a:t>Ι</a:t>
            </a:r>
            <a:r>
              <a:rPr lang="el-GR" altLang="en-US" sz="2800" dirty="0" err="1">
                <a:latin typeface="Calibri" panose="020F0502020204030204" pitchFamily="34" charset="0"/>
                <a:cs typeface="Times New Roman" panose="02020603050405020304" pitchFamily="18" charset="0"/>
              </a:rPr>
              <a:t>στορικά</a:t>
            </a:r>
            <a:r>
              <a:rPr lang="el-GR" altLang="en-US" sz="2800" dirty="0">
                <a:latin typeface="Calibri" panose="020F0502020204030204" pitchFamily="34" charset="0"/>
                <a:cs typeface="Times New Roman" panose="02020603050405020304" pitchFamily="18" charset="0"/>
              </a:rPr>
              <a:t> γεγονότα ή ανθρώπινες παρεμβάσεις.</a:t>
            </a:r>
            <a:endParaRPr lang="en-GB" altLang="en-US" sz="2800" dirty="0">
              <a:latin typeface="Calibri" panose="020F0502020204030204" pitchFamily="34" charset="0"/>
              <a:cs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34</a:t>
            </a:fld>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Πλειστοκαινικά</a:t>
            </a:r>
            <a:r>
              <a:rPr lang="el-GR" dirty="0" smtClean="0"/>
              <a:t> καταφύγια</a:t>
            </a:r>
            <a:endParaRPr lang="en-US" dirty="0"/>
          </a:p>
        </p:txBody>
      </p:sp>
      <p:sp>
        <p:nvSpPr>
          <p:cNvPr id="3" name="Content Placeholder 2"/>
          <p:cNvSpPr>
            <a:spLocks noGrp="1"/>
          </p:cNvSpPr>
          <p:nvPr>
            <p:ph idx="1"/>
          </p:nvPr>
        </p:nvSpPr>
        <p:spPr/>
        <p:txBody>
          <a:bodyPr>
            <a:normAutofit/>
          </a:bodyPr>
          <a:lstStyle/>
          <a:p>
            <a:r>
              <a:rPr lang="el-GR" altLang="en-US" sz="2800" dirty="0">
                <a:cs typeface="Times New Roman" panose="02020603050405020304" pitchFamily="18" charset="0"/>
              </a:rPr>
              <a:t>Πρόκειται για χερσαία νησιά όπου απομονώθηκαν οργανισμοί λόγω των παγετώνων και δεν μπόρεσαν να επιστρέψουν όταν το κλίμα έγινε </a:t>
            </a:r>
            <a:r>
              <a:rPr lang="el-GR" altLang="en-US" sz="2800" dirty="0" smtClean="0">
                <a:cs typeface="Times New Roman" panose="02020603050405020304" pitchFamily="18" charset="0"/>
              </a:rPr>
              <a:t>θερμότερο.</a:t>
            </a:r>
            <a:endParaRPr lang="el-GR" altLang="en-US" sz="2800" dirty="0">
              <a:cs typeface="Times New Roman" panose="02020603050405020304" pitchFamily="18" charset="0"/>
            </a:endParaRPr>
          </a:p>
          <a:p>
            <a:r>
              <a:rPr lang="el-GR" altLang="en-US" sz="2800" dirty="0" smtClean="0">
                <a:cs typeface="Times New Roman" panose="02020603050405020304" pitchFamily="18" charset="0"/>
              </a:rPr>
              <a:t>Δεν </a:t>
            </a:r>
            <a:r>
              <a:rPr lang="el-GR" altLang="en-US" sz="2800" dirty="0">
                <a:cs typeface="Times New Roman" panose="02020603050405020304" pitchFamily="18" charset="0"/>
              </a:rPr>
              <a:t>υπάρχει σχέση αριθμού ειδών-απομόνωσης ενώ παρατηρούνται χαμηλοί ρυθμοί εξαφάνισης, απουσία διασποράς και εποικισμού, υψηλοί ρυθμοί </a:t>
            </a:r>
            <a:r>
              <a:rPr lang="el-GR" altLang="en-US" sz="2800" dirty="0" err="1">
                <a:cs typeface="Times New Roman" panose="02020603050405020304" pitchFamily="18" charset="0"/>
              </a:rPr>
              <a:t>ειδογένεσης</a:t>
            </a:r>
            <a:r>
              <a:rPr lang="el-GR" altLang="en-US" sz="2800" dirty="0">
                <a:cs typeface="Times New Roman" panose="02020603050405020304" pitchFamily="18" charset="0"/>
              </a:rPr>
              <a:t> και υπερκορεσμός </a:t>
            </a:r>
            <a:r>
              <a:rPr lang="el-GR" altLang="en-US" sz="2800" dirty="0" smtClean="0">
                <a:cs typeface="Times New Roman" panose="02020603050405020304" pitchFamily="18" charset="0"/>
              </a:rPr>
              <a:t>ειδών.</a:t>
            </a:r>
            <a:endParaRPr lang="en-GB" altLang="en-US" sz="2800" dirty="0">
              <a:cs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35</a:t>
            </a:fld>
            <a:endParaRPr 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does niche modelling provide?</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26589" y="1827411"/>
            <a:ext cx="5490821" cy="4347766"/>
          </a:xfrm>
        </p:spPr>
      </p:pic>
      <p:sp>
        <p:nvSpPr>
          <p:cNvPr id="6" name="Footer Placeholder 5"/>
          <p:cNvSpPr>
            <a:spLocks noGrp="1"/>
          </p:cNvSpPr>
          <p:nvPr>
            <p:ph type="ftr" sz="quarter" idx="11"/>
          </p:nvPr>
        </p:nvSpPr>
        <p:spPr/>
        <p:txBody>
          <a:bodyPr/>
          <a:lstStyle/>
          <a:p>
            <a:r>
              <a:rPr lang="el-GR" smtClean="0"/>
              <a:t>Ενότητα 4. Νησιωτική Βιογεωγραφία</a:t>
            </a:r>
            <a:endParaRPr lang="en-US" dirty="0"/>
          </a:p>
        </p:txBody>
      </p:sp>
      <p:sp>
        <p:nvSpPr>
          <p:cNvPr id="7" name="Slide Number Placeholder 6"/>
          <p:cNvSpPr>
            <a:spLocks noGrp="1"/>
          </p:cNvSpPr>
          <p:nvPr>
            <p:ph type="sldNum" sz="quarter" idx="12"/>
          </p:nvPr>
        </p:nvSpPr>
        <p:spPr/>
        <p:txBody>
          <a:bodyPr/>
          <a:lstStyle/>
          <a:p>
            <a:fld id="{58A56277-EA16-4AF5-BFB5-E5ECBBB39490}" type="slidenum">
              <a:rPr lang="en-US" smtClean="0"/>
              <a:t>36</a:t>
            </a:fld>
            <a:endParaRPr lang="en-US"/>
          </a:p>
        </p:txBody>
      </p:sp>
      <p:sp>
        <p:nvSpPr>
          <p:cNvPr id="8" name="TextBox 7"/>
          <p:cNvSpPr txBox="1"/>
          <p:nvPr/>
        </p:nvSpPr>
        <p:spPr>
          <a:xfrm>
            <a:off x="7317410" y="5652314"/>
            <a:ext cx="341760" cy="276999"/>
          </a:xfrm>
          <a:prstGeom prst="rect">
            <a:avLst/>
          </a:prstGeom>
          <a:noFill/>
        </p:spPr>
        <p:txBody>
          <a:bodyPr wrap="none" rtlCol="0">
            <a:spAutoFit/>
          </a:bodyPr>
          <a:lstStyle/>
          <a:p>
            <a:r>
              <a:rPr lang="en-US" sz="1200" b="1" dirty="0" smtClean="0"/>
              <a:t>30</a:t>
            </a:r>
            <a:endParaRPr lang="en-US" sz="1200"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Πανίδες λιμνών</a:t>
            </a:r>
            <a:endParaRPr lang="en-US" dirty="0"/>
          </a:p>
        </p:txBody>
      </p:sp>
      <p:sp>
        <p:nvSpPr>
          <p:cNvPr id="3" name="Content Placeholder 2"/>
          <p:cNvSpPr>
            <a:spLocks noGrp="1"/>
          </p:cNvSpPr>
          <p:nvPr>
            <p:ph idx="1"/>
          </p:nvPr>
        </p:nvSpPr>
        <p:spPr/>
        <p:txBody>
          <a:bodyPr>
            <a:normAutofit/>
          </a:bodyPr>
          <a:lstStyle/>
          <a:p>
            <a:r>
              <a:rPr lang="el-GR" altLang="en-US" sz="2600" dirty="0">
                <a:cs typeface="Times New Roman" panose="02020603050405020304" pitchFamily="18" charset="0"/>
              </a:rPr>
              <a:t>Οι λίμνες λειτουργούν σαν νησιά. Οι </a:t>
            </a:r>
            <a:r>
              <a:rPr lang="el-GR" altLang="en-US" sz="2600" dirty="0" err="1">
                <a:cs typeface="Times New Roman" panose="02020603050405020304" pitchFamily="18" charset="0"/>
              </a:rPr>
              <a:t>μετα-πλειστοκαινικές</a:t>
            </a:r>
            <a:r>
              <a:rPr lang="el-GR" altLang="en-US" sz="2600" dirty="0">
                <a:cs typeface="Times New Roman" panose="02020603050405020304" pitchFamily="18" charset="0"/>
              </a:rPr>
              <a:t> λίμνες βρίσκονται στην ίδια κατάσταση με τα ορεινά καταφύγια</a:t>
            </a:r>
          </a:p>
          <a:p>
            <a:r>
              <a:rPr lang="el-GR" altLang="en-US" sz="2600" dirty="0" smtClean="0">
                <a:cs typeface="Times New Roman" panose="02020603050405020304" pitchFamily="18" charset="0"/>
              </a:rPr>
              <a:t>Η </a:t>
            </a:r>
            <a:r>
              <a:rPr lang="el-GR" altLang="en-US" sz="2600" dirty="0">
                <a:cs typeface="Times New Roman" panose="02020603050405020304" pitchFamily="18" charset="0"/>
              </a:rPr>
              <a:t>πανίδα τους δυσκολεύεται να μεταναστεύσει.</a:t>
            </a:r>
          </a:p>
          <a:p>
            <a:r>
              <a:rPr lang="el-GR" altLang="en-US" sz="2600" dirty="0">
                <a:cs typeface="Times New Roman" panose="02020603050405020304" pitchFamily="18" charset="0"/>
              </a:rPr>
              <a:t>Μετά το Πλειστόκαινο παρατηρείται υπερκορεσμός και τάση μείωσης του αριθμού των ειδών.</a:t>
            </a:r>
          </a:p>
          <a:p>
            <a:r>
              <a:rPr lang="el-GR" altLang="en-US" sz="2600" dirty="0">
                <a:cs typeface="Times New Roman" panose="02020603050405020304" pitchFamily="18" charset="0"/>
              </a:rPr>
              <a:t>Δεν έχουν φτάσει ακόμη σε κατάσταση ισορροπίας.</a:t>
            </a:r>
          </a:p>
          <a:p>
            <a:r>
              <a:rPr lang="el-GR" altLang="en-US" sz="2600" dirty="0">
                <a:cs typeface="Times New Roman" panose="02020603050405020304" pitchFamily="18" charset="0"/>
              </a:rPr>
              <a:t>Παρατηρείται μεγάλος ρυθμός </a:t>
            </a:r>
            <a:r>
              <a:rPr lang="el-GR" altLang="en-US" sz="2600" dirty="0" err="1">
                <a:cs typeface="Times New Roman" panose="02020603050405020304" pitchFamily="18" charset="0"/>
              </a:rPr>
              <a:t>ειδογένεσης</a:t>
            </a:r>
            <a:r>
              <a:rPr lang="el-GR" altLang="en-US" sz="2600" dirty="0">
                <a:cs typeface="Times New Roman" panose="02020603050405020304" pitchFamily="18" charset="0"/>
              </a:rPr>
              <a:t>.</a:t>
            </a:r>
            <a:endParaRPr lang="en-GB" altLang="en-US" sz="2600" dirty="0">
              <a:cs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37</a:t>
            </a:fld>
            <a:endParaRPr 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altLang="en-US" sz="3200" dirty="0">
                <a:cs typeface="Times New Roman" panose="02020603050405020304" pitchFamily="18" charset="0"/>
              </a:rPr>
              <a:t>Η πανίδα των λιμνών προκύπτει </a:t>
            </a:r>
            <a:r>
              <a:rPr lang="el-GR" altLang="en-US" sz="3200" dirty="0" smtClean="0">
                <a:cs typeface="Times New Roman" panose="02020603050405020304" pitchFamily="18" charset="0"/>
              </a:rPr>
              <a:t/>
            </a:r>
            <a:br>
              <a:rPr lang="el-GR" altLang="en-US" sz="3200" dirty="0" smtClean="0">
                <a:cs typeface="Times New Roman" panose="02020603050405020304" pitchFamily="18" charset="0"/>
              </a:rPr>
            </a:br>
            <a:r>
              <a:rPr lang="el-GR" altLang="en-US" sz="3200" dirty="0" smtClean="0">
                <a:cs typeface="Times New Roman" panose="02020603050405020304" pitchFamily="18" charset="0"/>
              </a:rPr>
              <a:t>από </a:t>
            </a:r>
            <a:r>
              <a:rPr lang="el-GR" altLang="en-US" sz="3200" dirty="0">
                <a:cs typeface="Times New Roman" panose="02020603050405020304" pitchFamily="18" charset="0"/>
              </a:rPr>
              <a:t>συνδυασμό </a:t>
            </a:r>
            <a:r>
              <a:rPr lang="el-GR" altLang="en-US" sz="3200" dirty="0" err="1">
                <a:cs typeface="Times New Roman" panose="02020603050405020304" pitchFamily="18" charset="0"/>
              </a:rPr>
              <a:t>ειδογένεσης</a:t>
            </a:r>
            <a:r>
              <a:rPr lang="el-GR" altLang="en-US" sz="3200" dirty="0">
                <a:cs typeface="Times New Roman" panose="02020603050405020304" pitchFamily="18" charset="0"/>
              </a:rPr>
              <a:t> </a:t>
            </a:r>
            <a:r>
              <a:rPr lang="el-GR" altLang="en-US" sz="3200" dirty="0" smtClean="0">
                <a:cs typeface="Times New Roman" panose="02020603050405020304" pitchFamily="18" charset="0"/>
              </a:rPr>
              <a:t/>
            </a:r>
            <a:br>
              <a:rPr lang="el-GR" altLang="en-US" sz="3200" dirty="0" smtClean="0">
                <a:cs typeface="Times New Roman" panose="02020603050405020304" pitchFamily="18" charset="0"/>
              </a:rPr>
            </a:br>
            <a:r>
              <a:rPr lang="el-GR" altLang="en-US" sz="3200" dirty="0" smtClean="0">
                <a:cs typeface="Times New Roman" panose="02020603050405020304" pitchFamily="18" charset="0"/>
              </a:rPr>
              <a:t>και εποικισμού</a:t>
            </a:r>
            <a:endParaRPr lang="en-US" sz="32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0957" y="1825625"/>
            <a:ext cx="6582086" cy="4351338"/>
          </a:xfrm>
        </p:spPr>
      </p:pic>
      <p:sp>
        <p:nvSpPr>
          <p:cNvPr id="5" name="Footer Placeholder 4"/>
          <p:cNvSpPr>
            <a:spLocks noGrp="1"/>
          </p:cNvSpPr>
          <p:nvPr>
            <p:ph type="ftr" sz="quarter" idx="11"/>
          </p:nvPr>
        </p:nvSpPr>
        <p:spPr/>
        <p:txBody>
          <a:bodyPr/>
          <a:lstStyle/>
          <a:p>
            <a:r>
              <a:rPr lang="el-GR" smtClean="0"/>
              <a:t>Ενότητα 4. Νησιωτική Βιογεωγραφία</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t>38</a:t>
            </a:fld>
            <a:endParaRPr lang="en-US"/>
          </a:p>
        </p:txBody>
      </p:sp>
      <p:sp>
        <p:nvSpPr>
          <p:cNvPr id="7" name="TextBox 6"/>
          <p:cNvSpPr txBox="1"/>
          <p:nvPr/>
        </p:nvSpPr>
        <p:spPr>
          <a:xfrm>
            <a:off x="8108346" y="5899964"/>
            <a:ext cx="341760" cy="276999"/>
          </a:xfrm>
          <a:prstGeom prst="rect">
            <a:avLst/>
          </a:prstGeom>
          <a:noFill/>
        </p:spPr>
        <p:txBody>
          <a:bodyPr wrap="none" rtlCol="0">
            <a:spAutoFit/>
          </a:bodyPr>
          <a:lstStyle/>
          <a:p>
            <a:r>
              <a:rPr lang="en-US" sz="1200" b="1" dirty="0" smtClean="0"/>
              <a:t>31</a:t>
            </a:r>
            <a:endParaRPr lang="en-US" sz="1200" b="1"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dirty="0">
                <a:cs typeface="Times New Roman" panose="02020603050405020304" pitchFamily="18" charset="0"/>
              </a:rPr>
              <a:t>Πρότυπα συγκρότησης και εξέλιξης των νησιωτικών  </a:t>
            </a:r>
            <a:r>
              <a:rPr lang="el-GR" altLang="en-US" dirty="0" err="1" smtClean="0">
                <a:cs typeface="Times New Roman" panose="02020603050405020304" pitchFamily="18" charset="0"/>
              </a:rPr>
              <a:t>βιοκοινωνιών</a:t>
            </a:r>
            <a:endParaRPr lang="en-US" dirty="0"/>
          </a:p>
        </p:txBody>
      </p:sp>
      <p:sp>
        <p:nvSpPr>
          <p:cNvPr id="3" name="Content Placeholder 2"/>
          <p:cNvSpPr>
            <a:spLocks noGrp="1"/>
          </p:cNvSpPr>
          <p:nvPr>
            <p:ph idx="1"/>
          </p:nvPr>
        </p:nvSpPr>
        <p:spPr/>
        <p:txBody>
          <a:bodyPr>
            <a:normAutofit/>
          </a:bodyPr>
          <a:lstStyle/>
          <a:p>
            <a:r>
              <a:rPr lang="el-GR" altLang="en-US" sz="2600" dirty="0">
                <a:cs typeface="Times New Roman" panose="02020603050405020304" pitchFamily="18" charset="0"/>
              </a:rPr>
              <a:t>Πέραν του αριθμού των ειδών σε ένα νησί, ιδιαίτερα σημαντική είναι και η γνώση της σύστασης των βιοκοινοτήτων.</a:t>
            </a:r>
            <a:endParaRPr lang="en-US" altLang="en-US" sz="2600" dirty="0">
              <a:cs typeface="Times New Roman" panose="02020603050405020304" pitchFamily="18" charset="0"/>
            </a:endParaRPr>
          </a:p>
          <a:p>
            <a:r>
              <a:rPr lang="el-GR" altLang="en-US" sz="2600" dirty="0" smtClean="0">
                <a:cs typeface="Times New Roman" panose="02020603050405020304" pitchFamily="18" charset="0"/>
              </a:rPr>
              <a:t>Οι </a:t>
            </a:r>
            <a:r>
              <a:rPr lang="el-GR" altLang="en-US" sz="2600" dirty="0">
                <a:cs typeface="Times New Roman" panose="02020603050405020304" pitchFamily="18" charset="0"/>
              </a:rPr>
              <a:t>οικολογικές παράμετροι στα νησιά είναι διαφορετικές εκείνες των ηπειρωτικών περιοχών.</a:t>
            </a:r>
          </a:p>
          <a:p>
            <a:r>
              <a:rPr lang="el-GR" altLang="en-US" sz="2600" dirty="0" smtClean="0">
                <a:cs typeface="Times New Roman" panose="02020603050405020304" pitchFamily="18" charset="0"/>
              </a:rPr>
              <a:t>Τα </a:t>
            </a:r>
            <a:r>
              <a:rPr lang="el-GR" altLang="en-US" sz="2600" dirty="0">
                <a:cs typeface="Times New Roman" panose="02020603050405020304" pitchFamily="18" charset="0"/>
              </a:rPr>
              <a:t>νησιωτικά είδη προκειμένου να ανταπεξέλθουν στις </a:t>
            </a:r>
            <a:r>
              <a:rPr lang="el-GR" altLang="en-US" sz="2600" dirty="0" err="1">
                <a:cs typeface="Times New Roman" panose="02020603050405020304" pitchFamily="18" charset="0"/>
              </a:rPr>
              <a:t>ιδίατερες</a:t>
            </a:r>
            <a:r>
              <a:rPr lang="el-GR" altLang="en-US" sz="2600" dirty="0">
                <a:cs typeface="Times New Roman" panose="02020603050405020304" pitchFamily="18" charset="0"/>
              </a:rPr>
              <a:t> συνθήκες των οικοσυστημάτων τους έχουν καταφύγει σε προσαρμογές που αποκλίνουν από εκείνες των ηπειρωτικών πληθυσμών. </a:t>
            </a:r>
          </a:p>
          <a:p>
            <a:endParaRPr lang="en-US" dirty="0"/>
          </a:p>
        </p:txBody>
      </p:sp>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39</a:t>
            </a:fld>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a:bodyPr>
          <a:lstStyle/>
          <a:p>
            <a:r>
              <a:rPr lang="el-GR" altLang="en-US" sz="4000" b="1" dirty="0" smtClean="0">
                <a:cs typeface="Times New Roman" panose="02020603050405020304" pitchFamily="18" charset="0"/>
              </a:rPr>
              <a:t>...ή με αυτό που έχουμε στο μυαλό μας...</a:t>
            </a:r>
            <a:endParaRPr lang="en-US" altLang="en-US" sz="4000" b="1" dirty="0" smtClean="0">
              <a:cs typeface="Times New Roman" panose="02020603050405020304" pitchFamily="18" charset="0"/>
            </a:endParaRPr>
          </a:p>
        </p:txBody>
      </p:sp>
      <p:pic>
        <p:nvPicPr>
          <p:cNvPr id="4" name="Picture Placeholder 3"/>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300" t="19789" r="716" b="19789"/>
          <a:stretch/>
        </p:blipFill>
        <p:spPr>
          <a:xfrm>
            <a:off x="5105400" y="1854200"/>
            <a:ext cx="3028950" cy="2044700"/>
          </a:xfrm>
        </p:spPr>
      </p:pic>
      <p:pic>
        <p:nvPicPr>
          <p:cNvPr id="9" name="Picture Placeholder 8"/>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397" t="7877" r="232" b="7877"/>
          <a:stretch/>
        </p:blipFill>
        <p:spPr>
          <a:xfrm>
            <a:off x="3047999" y="4075111"/>
            <a:ext cx="3028951" cy="2032000"/>
          </a:xfrm>
        </p:spPr>
      </p:pic>
      <p:pic>
        <p:nvPicPr>
          <p:cNvPr id="8" name="Picture Placeholder 7"/>
          <p:cNvPicPr>
            <a:picLocks noGrp="1" noChangeAspect="1"/>
          </p:cNvPicPr>
          <p:nvPr>
            <p:ph type="pic" sz="quarter" idx="12"/>
          </p:nvPr>
        </p:nvPicPr>
        <p:blipFill rotWithShape="1">
          <a:blip r:embed="rId5">
            <a:extLst>
              <a:ext uri="{28A0092B-C50C-407E-A947-70E740481C1C}">
                <a14:useLocalDpi xmlns:a14="http://schemas.microsoft.com/office/drawing/2010/main" val="0"/>
              </a:ext>
            </a:extLst>
          </a:blip>
          <a:srcRect l="-9632" t="14276" r="-9632" b="14276"/>
          <a:stretch/>
        </p:blipFill>
        <p:spPr/>
      </p:pic>
      <p:sp>
        <p:nvSpPr>
          <p:cNvPr id="10" name="Footer Placeholder 9"/>
          <p:cNvSpPr>
            <a:spLocks noGrp="1"/>
          </p:cNvSpPr>
          <p:nvPr>
            <p:ph type="ftr" sz="quarter" idx="10"/>
          </p:nvPr>
        </p:nvSpPr>
        <p:spPr/>
        <p:txBody>
          <a:bodyPr/>
          <a:lstStyle/>
          <a:p>
            <a:r>
              <a:rPr lang="el-GR" smtClean="0"/>
              <a:t>Ενότητα 4. Νησιωτική Βιογεωγραφία</a:t>
            </a:r>
            <a:endParaRPr lang="en-US" dirty="0"/>
          </a:p>
        </p:txBody>
      </p:sp>
      <p:sp>
        <p:nvSpPr>
          <p:cNvPr id="11" name="Slide Number Placeholder 10"/>
          <p:cNvSpPr>
            <a:spLocks noGrp="1"/>
          </p:cNvSpPr>
          <p:nvPr>
            <p:ph type="sldNum" sz="quarter" idx="11"/>
          </p:nvPr>
        </p:nvSpPr>
        <p:spPr/>
        <p:txBody>
          <a:bodyPr/>
          <a:lstStyle/>
          <a:p>
            <a:fld id="{58A56277-EA16-4AF5-BFB5-E5ECBBB39490}" type="slidenum">
              <a:rPr lang="en-US" smtClean="0"/>
              <a:t>4</a:t>
            </a:fld>
            <a:endParaRPr lang="en-US" dirty="0"/>
          </a:p>
        </p:txBody>
      </p:sp>
      <p:sp>
        <p:nvSpPr>
          <p:cNvPr id="12" name="TextBox 11"/>
          <p:cNvSpPr txBox="1"/>
          <p:nvPr/>
        </p:nvSpPr>
        <p:spPr>
          <a:xfrm>
            <a:off x="3768089" y="3550460"/>
            <a:ext cx="263214" cy="276999"/>
          </a:xfrm>
          <a:prstGeom prst="rect">
            <a:avLst/>
          </a:prstGeom>
          <a:noFill/>
        </p:spPr>
        <p:txBody>
          <a:bodyPr wrap="none" rtlCol="0">
            <a:spAutoFit/>
          </a:bodyPr>
          <a:lstStyle/>
          <a:p>
            <a:r>
              <a:rPr lang="en-US" sz="1200" b="1" dirty="0" smtClean="0">
                <a:solidFill>
                  <a:schemeClr val="bg1"/>
                </a:solidFill>
              </a:rPr>
              <a:t>4</a:t>
            </a:r>
            <a:endParaRPr lang="en-US" sz="1200" b="1" dirty="0">
              <a:solidFill>
                <a:schemeClr val="bg1"/>
              </a:solidFill>
            </a:endParaRPr>
          </a:p>
        </p:txBody>
      </p:sp>
      <p:sp>
        <p:nvSpPr>
          <p:cNvPr id="13" name="TextBox 12"/>
          <p:cNvSpPr txBox="1"/>
          <p:nvPr/>
        </p:nvSpPr>
        <p:spPr>
          <a:xfrm>
            <a:off x="7832950" y="3621901"/>
            <a:ext cx="263214" cy="276999"/>
          </a:xfrm>
          <a:prstGeom prst="rect">
            <a:avLst/>
          </a:prstGeom>
          <a:noFill/>
        </p:spPr>
        <p:txBody>
          <a:bodyPr wrap="none" rtlCol="0">
            <a:spAutoFit/>
          </a:bodyPr>
          <a:lstStyle/>
          <a:p>
            <a:r>
              <a:rPr lang="en-US" sz="1200" b="1" dirty="0" smtClean="0"/>
              <a:t>5</a:t>
            </a:r>
            <a:endParaRPr lang="en-US" sz="1200" b="1" dirty="0"/>
          </a:p>
        </p:txBody>
      </p:sp>
      <p:sp>
        <p:nvSpPr>
          <p:cNvPr id="14" name="TextBox 13"/>
          <p:cNvSpPr txBox="1"/>
          <p:nvPr/>
        </p:nvSpPr>
        <p:spPr>
          <a:xfrm>
            <a:off x="5737566" y="5800765"/>
            <a:ext cx="263214" cy="276999"/>
          </a:xfrm>
          <a:prstGeom prst="rect">
            <a:avLst/>
          </a:prstGeom>
          <a:noFill/>
        </p:spPr>
        <p:txBody>
          <a:bodyPr wrap="none" rtlCol="0">
            <a:spAutoFit/>
          </a:bodyPr>
          <a:lstStyle/>
          <a:p>
            <a:r>
              <a:rPr lang="en-US" sz="1200" b="1" dirty="0" smtClean="0">
                <a:solidFill>
                  <a:schemeClr val="bg1"/>
                </a:solidFill>
              </a:rPr>
              <a:t>6</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b="1" dirty="0" smtClean="0">
                <a:cs typeface="Times New Roman" panose="02020603050405020304" pitchFamily="18" charset="0"/>
              </a:rPr>
              <a:t>Α</a:t>
            </a:r>
            <a:r>
              <a:rPr lang="el-GR" altLang="en-US" b="1" dirty="0" err="1" smtClean="0">
                <a:cs typeface="Times New Roman" panose="02020603050405020304" pitchFamily="18" charset="0"/>
              </a:rPr>
              <a:t>πλοποίηση</a:t>
            </a:r>
            <a:endParaRPr lang="en-US" altLang="en-US" b="1" dirty="0" smtClean="0">
              <a:cs typeface="Times New Roman" panose="02020603050405020304" pitchFamily="18" charset="0"/>
            </a:endParaRPr>
          </a:p>
        </p:txBody>
      </p:sp>
      <p:sp>
        <p:nvSpPr>
          <p:cNvPr id="44035" name="Content Placeholder 2"/>
          <p:cNvSpPr>
            <a:spLocks noGrp="1"/>
          </p:cNvSpPr>
          <p:nvPr>
            <p:ph idx="1"/>
          </p:nvPr>
        </p:nvSpPr>
        <p:spPr/>
        <p:txBody>
          <a:bodyPr/>
          <a:lstStyle/>
          <a:p>
            <a:r>
              <a:rPr lang="el-GR" altLang="en-US" sz="2800" dirty="0" smtClean="0">
                <a:cs typeface="Times New Roman" panose="02020603050405020304" pitchFamily="18" charset="0"/>
              </a:rPr>
              <a:t>Η βιοποικιλότητα στα νησιά είναι γενικά μικρότερη. </a:t>
            </a:r>
          </a:p>
          <a:p>
            <a:r>
              <a:rPr lang="en-US" altLang="en-US" sz="2800" dirty="0" smtClean="0">
                <a:cs typeface="Times New Roman" panose="02020603050405020304" pitchFamily="18" charset="0"/>
              </a:rPr>
              <a:t>Ο</a:t>
            </a:r>
            <a:r>
              <a:rPr lang="el-GR" altLang="en-US" sz="2800" dirty="0" smtClean="0">
                <a:cs typeface="Times New Roman" panose="02020603050405020304" pitchFamily="18" charset="0"/>
              </a:rPr>
              <a:t> φτωχότερος χαρακτήρας των νησιωτικών βιοκοινοτήτων μπορεί να αποδοθεί στους χαμηλούς ρυθμούς εποικισμού αλλά και στην περιορισμένη τροφική διαθεσιμότητα.</a:t>
            </a:r>
            <a:endParaRPr lang="en-US" altLang="en-US" sz="2800" dirty="0" smtClean="0">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normAutofit/>
          </a:bodyPr>
          <a:lstStyle/>
          <a:p>
            <a:r>
              <a:rPr lang="el-GR" altLang="en-US" b="1" dirty="0" smtClean="0">
                <a:cs typeface="Times New Roman" panose="02020603050405020304" pitchFamily="18" charset="0"/>
              </a:rPr>
              <a:t>Δυσαρμονία</a:t>
            </a:r>
            <a:endParaRPr lang="en-US" altLang="en-US" b="1" dirty="0" smtClean="0">
              <a:cs typeface="Times New Roman" panose="02020603050405020304" pitchFamily="18" charset="0"/>
            </a:endParaRPr>
          </a:p>
        </p:txBody>
      </p:sp>
      <p:sp>
        <p:nvSpPr>
          <p:cNvPr id="45059" name="Content Placeholder 2"/>
          <p:cNvSpPr>
            <a:spLocks noGrp="1"/>
          </p:cNvSpPr>
          <p:nvPr>
            <p:ph idx="1"/>
          </p:nvPr>
        </p:nvSpPr>
        <p:spPr/>
        <p:txBody>
          <a:bodyPr/>
          <a:lstStyle/>
          <a:p>
            <a:pPr indent="0">
              <a:buFontTx/>
              <a:buNone/>
            </a:pPr>
            <a:r>
              <a:rPr lang="el-GR" altLang="en-US" sz="2400" dirty="0" smtClean="0">
                <a:cs typeface="Times New Roman" panose="02020603050405020304" pitchFamily="18" charset="0"/>
              </a:rPr>
              <a:t>Αρμονικές ή ισορροπημένες </a:t>
            </a:r>
            <a:r>
              <a:rPr lang="el-GR" altLang="en-US" sz="2400" dirty="0" err="1" smtClean="0">
                <a:cs typeface="Times New Roman" panose="02020603050405020304" pitchFamily="18" charset="0"/>
              </a:rPr>
              <a:t>βιοκοινωνίες</a:t>
            </a:r>
            <a:r>
              <a:rPr lang="el-GR" altLang="en-US" sz="2400" dirty="0" smtClean="0">
                <a:cs typeface="Times New Roman" panose="02020603050405020304" pitchFamily="18" charset="0"/>
              </a:rPr>
              <a:t> είναι αυτές που μοιάζουν με τις </a:t>
            </a:r>
            <a:r>
              <a:rPr lang="el-GR" altLang="en-US" sz="2400" dirty="0" err="1" smtClean="0">
                <a:cs typeface="Times New Roman" panose="02020603050405020304" pitchFamily="18" charset="0"/>
              </a:rPr>
              <a:t>βιοκοινωνίες</a:t>
            </a:r>
            <a:r>
              <a:rPr lang="el-GR" altLang="en-US" sz="2400" dirty="0" smtClean="0">
                <a:cs typeface="Times New Roman" panose="02020603050405020304" pitchFamily="18" charset="0"/>
              </a:rPr>
              <a:t> του τόπου προέλευσης.</a:t>
            </a:r>
          </a:p>
          <a:p>
            <a:pPr indent="0">
              <a:buFontTx/>
              <a:buNone/>
            </a:pPr>
            <a:r>
              <a:rPr lang="el-GR" altLang="en-US" sz="2400" dirty="0" smtClean="0">
                <a:cs typeface="Times New Roman" panose="02020603050405020304" pitchFamily="18" charset="0"/>
              </a:rPr>
              <a:t>Μπορεί να έχουν λιγότερα είδη αλλά τα ποσοστά των ταξινομικών και των οικολογικών ομάδων είναι παρόμοια</a:t>
            </a:r>
          </a:p>
          <a:p>
            <a:pPr indent="0">
              <a:buFontTx/>
              <a:buNone/>
            </a:pPr>
            <a:r>
              <a:rPr lang="el-GR" altLang="en-US" sz="2400" dirty="0" smtClean="0">
                <a:cs typeface="Times New Roman" panose="02020603050405020304" pitchFamily="18" charset="0"/>
              </a:rPr>
              <a:t>Όσο πιο απομονωμένο είναι ένα νησί, τόσο πιο δυσαρμονική ή μη ισορροπημένη είναι η συγκρότηση των </a:t>
            </a:r>
            <a:r>
              <a:rPr lang="el-GR" altLang="en-US" sz="2400" dirty="0" err="1" smtClean="0">
                <a:cs typeface="Times New Roman" panose="02020603050405020304" pitchFamily="18" charset="0"/>
              </a:rPr>
              <a:t>βιοκοινωνιών</a:t>
            </a:r>
            <a:r>
              <a:rPr lang="el-GR" altLang="en-US" sz="2400" dirty="0" smtClean="0">
                <a:cs typeface="Times New Roman" panose="02020603050405020304" pitchFamily="18" charset="0"/>
              </a:rPr>
              <a:t>. </a:t>
            </a:r>
            <a:r>
              <a:rPr lang="en-US" altLang="en-US" sz="2400" dirty="0" smtClean="0">
                <a:cs typeface="Times New Roman" panose="02020603050405020304" pitchFamily="18" charset="0"/>
              </a:rPr>
              <a:t>Α</a:t>
            </a:r>
            <a:r>
              <a:rPr lang="el-GR" altLang="en-US" sz="2400" dirty="0" err="1" smtClean="0">
                <a:cs typeface="Times New Roman" panose="02020603050405020304" pitchFamily="18" charset="0"/>
              </a:rPr>
              <a:t>υτή</a:t>
            </a:r>
            <a:r>
              <a:rPr lang="el-GR" altLang="en-US" sz="2400" dirty="0" smtClean="0">
                <a:cs typeface="Times New Roman" panose="02020603050405020304" pitchFamily="18" charset="0"/>
              </a:rPr>
              <a:t> η παρατήρηση αποδίδεται:</a:t>
            </a:r>
          </a:p>
          <a:p>
            <a:pPr indent="0">
              <a:buFontTx/>
              <a:buAutoNum type="arabicPeriod"/>
            </a:pPr>
            <a:r>
              <a:rPr lang="el-GR" altLang="en-US" sz="2400" dirty="0" smtClean="0">
                <a:cs typeface="Times New Roman" panose="02020603050405020304" pitchFamily="18" charset="0"/>
              </a:rPr>
              <a:t> </a:t>
            </a:r>
            <a:r>
              <a:rPr lang="en-US" altLang="en-US" sz="2400" dirty="0" smtClean="0">
                <a:cs typeface="Times New Roman" panose="02020603050405020304" pitchFamily="18" charset="0"/>
              </a:rPr>
              <a:t>Σ</a:t>
            </a:r>
            <a:r>
              <a:rPr lang="el-GR" altLang="en-US" sz="2400" dirty="0" smtClean="0">
                <a:cs typeface="Times New Roman" panose="02020603050405020304" pitchFamily="18" charset="0"/>
              </a:rPr>
              <a:t>τη διαφορετική ικανότητα εποικισμού.</a:t>
            </a:r>
          </a:p>
          <a:p>
            <a:pPr indent="0">
              <a:buFontTx/>
              <a:buAutoNum type="arabicPeriod"/>
            </a:pPr>
            <a:r>
              <a:rPr lang="el-GR" altLang="en-US" sz="2400" dirty="0" smtClean="0">
                <a:cs typeface="Times New Roman" panose="02020603050405020304" pitchFamily="18" charset="0"/>
              </a:rPr>
              <a:t> </a:t>
            </a:r>
            <a:r>
              <a:rPr lang="en-US" altLang="en-US" sz="2400" dirty="0" smtClean="0">
                <a:cs typeface="Times New Roman" panose="02020603050405020304" pitchFamily="18" charset="0"/>
              </a:rPr>
              <a:t>Σ</a:t>
            </a:r>
            <a:r>
              <a:rPr lang="el-GR" altLang="en-US" sz="2400" dirty="0" smtClean="0">
                <a:cs typeface="Times New Roman" panose="02020603050405020304" pitchFamily="18" charset="0"/>
              </a:rPr>
              <a:t>τη διαφορετική ικανότητα εγκαθίδρυσης.</a:t>
            </a:r>
          </a:p>
          <a:p>
            <a:pPr indent="0">
              <a:buFontTx/>
              <a:buAutoNum type="arabicPeriod"/>
            </a:pPr>
            <a:r>
              <a:rPr lang="el-GR" altLang="en-US" sz="2400" dirty="0" smtClean="0">
                <a:cs typeface="Times New Roman" panose="02020603050405020304" pitchFamily="18" charset="0"/>
              </a:rPr>
              <a:t> </a:t>
            </a:r>
            <a:r>
              <a:rPr lang="en-US" altLang="en-US" sz="2400" dirty="0" smtClean="0">
                <a:cs typeface="Times New Roman" panose="02020603050405020304" pitchFamily="18" charset="0"/>
              </a:rPr>
              <a:t>Σ</a:t>
            </a:r>
            <a:r>
              <a:rPr lang="el-GR" altLang="en-US" sz="2400" dirty="0" smtClean="0">
                <a:cs typeface="Times New Roman" panose="02020603050405020304" pitchFamily="18" charset="0"/>
              </a:rPr>
              <a:t>την επιλεκτική φύση της εξαφάνισης.</a:t>
            </a:r>
            <a:endParaRPr lang="en-GB" altLang="en-US" sz="2400" dirty="0" smtClean="0">
              <a:cs typeface="Times New Roman" panose="02020603050405020304" pitchFamily="18" charset="0"/>
            </a:endParaRPr>
          </a:p>
          <a:p>
            <a:endParaRPr lang="en-US" altLang="en-US" sz="2400" dirty="0" smtClean="0"/>
          </a:p>
        </p:txBody>
      </p:sp>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 επιλεκτικός εποικισμός</a:t>
            </a:r>
            <a:endParaRPr lang="en-US" dirty="0"/>
          </a:p>
        </p:txBody>
      </p:sp>
      <p:sp>
        <p:nvSpPr>
          <p:cNvPr id="3" name="Content Placeholder 2"/>
          <p:cNvSpPr>
            <a:spLocks noGrp="1"/>
          </p:cNvSpPr>
          <p:nvPr>
            <p:ph idx="1"/>
          </p:nvPr>
        </p:nvSpPr>
        <p:spPr/>
        <p:txBody>
          <a:bodyPr/>
          <a:lstStyle/>
          <a:p>
            <a:r>
              <a:rPr lang="el-GR" altLang="en-US" sz="2800" dirty="0">
                <a:cs typeface="Times New Roman" panose="02020603050405020304" pitchFamily="18" charset="0"/>
              </a:rPr>
              <a:t>Ορισμένες ομάδες έχουν προσαρμογές για καλή διασπορά και αυτές οι ομάδες συναντώνται πιο συχνά σε νησιά: πουλιά, νυχτερίδες, έντομα</a:t>
            </a:r>
          </a:p>
          <a:p>
            <a:r>
              <a:rPr lang="el-GR" altLang="en-US" sz="2800" dirty="0" smtClean="0">
                <a:cs typeface="Times New Roman" panose="02020603050405020304" pitchFamily="18" charset="0"/>
              </a:rPr>
              <a:t>Άλλες </a:t>
            </a:r>
            <a:r>
              <a:rPr lang="el-GR" altLang="en-US" sz="2800" dirty="0">
                <a:cs typeface="Times New Roman" panose="02020603050405020304" pitchFamily="18" charset="0"/>
              </a:rPr>
              <a:t>διαθέτουν αντοχή στην </a:t>
            </a:r>
            <a:r>
              <a:rPr lang="el-GR" altLang="en-US" sz="2800" dirty="0" err="1">
                <a:cs typeface="Times New Roman" panose="02020603050405020304" pitchFamily="18" charset="0"/>
              </a:rPr>
              <a:t>αλατότητα</a:t>
            </a:r>
            <a:r>
              <a:rPr lang="el-GR" altLang="en-US" sz="2800" dirty="0">
                <a:cs typeface="Times New Roman" panose="02020603050405020304" pitchFamily="18" charset="0"/>
              </a:rPr>
              <a:t>, στην ξηρασία, στο ψύχος κλπ.</a:t>
            </a:r>
            <a:endParaRPr lang="en-GB" altLang="en-US" sz="2800" dirty="0">
              <a:cs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42</a:t>
            </a:fld>
            <a:endParaRPr lang="en-US"/>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Η εγκαθίδρυση νέων πληθυσμών</a:t>
            </a:r>
            <a:endParaRPr lang="en-US" sz="4000" dirty="0"/>
          </a:p>
        </p:txBody>
      </p:sp>
      <p:sp>
        <p:nvSpPr>
          <p:cNvPr id="3" name="Content Placeholder 2"/>
          <p:cNvSpPr>
            <a:spLocks noGrp="1"/>
          </p:cNvSpPr>
          <p:nvPr>
            <p:ph idx="1"/>
          </p:nvPr>
        </p:nvSpPr>
        <p:spPr/>
        <p:txBody>
          <a:bodyPr/>
          <a:lstStyle/>
          <a:p>
            <a:r>
              <a:rPr lang="el-GR" altLang="en-US" sz="2800" dirty="0">
                <a:cs typeface="Times New Roman" panose="02020603050405020304" pitchFamily="18" charset="0"/>
              </a:rPr>
              <a:t>Εκτός από την ικανότητα διασποράς, σημασία έχει και η ικανότητα εγκαθίδρυσης νέων </a:t>
            </a:r>
            <a:r>
              <a:rPr lang="el-GR" altLang="en-US" sz="2800" dirty="0" smtClean="0">
                <a:cs typeface="Times New Roman" panose="02020603050405020304" pitchFamily="18" charset="0"/>
              </a:rPr>
              <a:t>πληθυσμών.</a:t>
            </a:r>
            <a:endParaRPr lang="el-GR" altLang="en-US" sz="2800" dirty="0">
              <a:cs typeface="Times New Roman" panose="02020603050405020304" pitchFamily="18" charset="0"/>
            </a:endParaRPr>
          </a:p>
          <a:p>
            <a:r>
              <a:rPr lang="el-GR" altLang="en-US" sz="2800" dirty="0" smtClean="0">
                <a:cs typeface="Times New Roman" panose="02020603050405020304" pitchFamily="18" charset="0"/>
              </a:rPr>
              <a:t>Τέτοια </a:t>
            </a:r>
            <a:r>
              <a:rPr lang="el-GR" altLang="en-US" sz="2800" dirty="0">
                <a:cs typeface="Times New Roman" panose="02020603050405020304" pitchFamily="18" charset="0"/>
              </a:rPr>
              <a:t>είδη είναι προσαρμοσμένα να εκμεταλλεύονται διαταραγμένους βιοτόπους ή νέα περιβάλλοντα όπως τα είδη που έχουν </a:t>
            </a:r>
            <a:r>
              <a:rPr lang="en-GB" altLang="en-US" sz="2800" dirty="0">
                <a:cs typeface="Times New Roman" panose="02020603050405020304" pitchFamily="18" charset="0"/>
              </a:rPr>
              <a:t>r</a:t>
            </a:r>
            <a:r>
              <a:rPr lang="el-GR" altLang="en-US" sz="2800" dirty="0">
                <a:cs typeface="Times New Roman" panose="02020603050405020304" pitchFamily="18" charset="0"/>
              </a:rPr>
              <a:t> στρατηγική: </a:t>
            </a:r>
            <a:r>
              <a:rPr lang="el-GR" altLang="en-US" sz="2800" dirty="0" err="1">
                <a:cs typeface="Times New Roman" panose="02020603050405020304" pitchFamily="18" charset="0"/>
              </a:rPr>
              <a:t>ευρύοικα</a:t>
            </a:r>
            <a:r>
              <a:rPr lang="el-GR" altLang="en-US" sz="2800" dirty="0">
                <a:cs typeface="Times New Roman" panose="02020603050405020304" pitchFamily="18" charset="0"/>
              </a:rPr>
              <a:t> με γρήγορη αύξηση των </a:t>
            </a:r>
            <a:r>
              <a:rPr lang="el-GR" altLang="en-US" sz="2800" dirty="0" smtClean="0">
                <a:cs typeface="Times New Roman" panose="02020603050405020304" pitchFamily="18" charset="0"/>
              </a:rPr>
              <a:t>πληθυσμών.</a:t>
            </a:r>
            <a:endParaRPr lang="en-GB" altLang="en-US" sz="2800" dirty="0">
              <a:cs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43</a:t>
            </a:fld>
            <a:endParaRPr lang="en-US"/>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898525" y="8080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sz="2400">
                <a:solidFill>
                  <a:schemeClr val="tx1"/>
                </a:solidFill>
                <a:latin typeface="Arial" panose="020B0604020202020204" pitchFamily="34" charset="0"/>
                <a:ea typeface="ＭＳ Ｐゴシック" panose="020B0600070205080204" pitchFamily="34" charset="-128"/>
              </a:defRPr>
            </a:lvl1pPr>
            <a:lvl2pPr marL="37931725" indent="-37474525" algn="ctr">
              <a:defRPr sz="2400">
                <a:solidFill>
                  <a:schemeClr val="tx1"/>
                </a:solidFill>
                <a:latin typeface="Arial" panose="020B0604020202020204" pitchFamily="34" charset="0"/>
                <a:ea typeface="ＭＳ Ｐゴシック" panose="020B0600070205080204" pitchFamily="34" charset="-128"/>
              </a:defRPr>
            </a:lvl2pPr>
            <a:lvl3pPr marL="1143000" indent="-228600" algn="ctr">
              <a:defRPr sz="2400">
                <a:solidFill>
                  <a:schemeClr val="tx1"/>
                </a:solidFill>
                <a:latin typeface="Arial" panose="020B0604020202020204" pitchFamily="34" charset="0"/>
                <a:ea typeface="ＭＳ Ｐゴシック" panose="020B0600070205080204" pitchFamily="34" charset="-128"/>
              </a:defRPr>
            </a:lvl3pPr>
            <a:lvl4pPr marL="1600200" indent="-228600" algn="ctr">
              <a:defRPr sz="2400">
                <a:solidFill>
                  <a:schemeClr val="tx1"/>
                </a:solidFill>
                <a:latin typeface="Arial" panose="020B0604020202020204" pitchFamily="34" charset="0"/>
                <a:ea typeface="ＭＳ Ｐゴシック" panose="020B0600070205080204" pitchFamily="34" charset="-128"/>
              </a:defRPr>
            </a:lvl4pPr>
            <a:lvl5pPr marL="2057400" indent="-228600" algn="ctr">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2" name="Title 1"/>
          <p:cNvSpPr>
            <a:spLocks noGrp="1"/>
          </p:cNvSpPr>
          <p:nvPr>
            <p:ph type="title"/>
          </p:nvPr>
        </p:nvSpPr>
        <p:spPr/>
        <p:txBody>
          <a:bodyPr/>
          <a:lstStyle/>
          <a:p>
            <a:r>
              <a:rPr lang="el-GR" dirty="0" smtClean="0"/>
              <a:t>Οι επιλεκτικές εξαφανίσεις</a:t>
            </a:r>
            <a:endParaRPr lang="en-US" dirty="0"/>
          </a:p>
        </p:txBody>
      </p:sp>
      <p:sp>
        <p:nvSpPr>
          <p:cNvPr id="3" name="Content Placeholder 2"/>
          <p:cNvSpPr>
            <a:spLocks noGrp="1"/>
          </p:cNvSpPr>
          <p:nvPr>
            <p:ph idx="1"/>
          </p:nvPr>
        </p:nvSpPr>
        <p:spPr/>
        <p:txBody>
          <a:bodyPr/>
          <a:lstStyle/>
          <a:p>
            <a:r>
              <a:rPr lang="el-GR" altLang="en-US" sz="2800" dirty="0">
                <a:cs typeface="Times New Roman" panose="02020603050405020304" pitchFamily="18" charset="0"/>
              </a:rPr>
              <a:t>Στα νησιά επιβιώνουν είδη που χρειάζονται λίγους </a:t>
            </a:r>
            <a:r>
              <a:rPr lang="el-GR" altLang="en-US" sz="2800" dirty="0" smtClean="0">
                <a:cs typeface="Times New Roman" panose="02020603050405020304" pitchFamily="18" charset="0"/>
              </a:rPr>
              <a:t>πόρους.</a:t>
            </a:r>
            <a:endParaRPr lang="el-GR" altLang="en-US" sz="2800" dirty="0">
              <a:cs typeface="Times New Roman" panose="02020603050405020304" pitchFamily="18" charset="0"/>
            </a:endParaRPr>
          </a:p>
          <a:p>
            <a:r>
              <a:rPr lang="el-GR" altLang="en-US" sz="2800" dirty="0" smtClean="0">
                <a:cs typeface="Times New Roman" panose="02020603050405020304" pitchFamily="18" charset="0"/>
              </a:rPr>
              <a:t>Αναμένεται </a:t>
            </a:r>
            <a:r>
              <a:rPr lang="el-GR" altLang="en-US" sz="2800" dirty="0">
                <a:cs typeface="Times New Roman" panose="02020603050405020304" pitchFamily="18" charset="0"/>
              </a:rPr>
              <a:t>είδη που έχουν μεγάλο μέγεθος (υψηλές ενεργειακές απαιτήσεις), είναι </a:t>
            </a:r>
            <a:r>
              <a:rPr lang="el-GR" altLang="en-US" sz="2800" dirty="0" err="1">
                <a:cs typeface="Times New Roman" panose="02020603050405020304" pitchFamily="18" charset="0"/>
              </a:rPr>
              <a:t>σαρκοφάγα</a:t>
            </a:r>
            <a:r>
              <a:rPr lang="el-GR" altLang="en-US" sz="2800" dirty="0">
                <a:cs typeface="Times New Roman" panose="02020603050405020304" pitchFamily="18" charset="0"/>
              </a:rPr>
              <a:t> (παρουσία άφθονης τροφής) και έχουν εξειδικευμένες απαιτήσεις να μην συναντώνται συχνά σε </a:t>
            </a:r>
            <a:r>
              <a:rPr lang="el-GR" altLang="en-US" sz="2800" dirty="0" smtClean="0">
                <a:cs typeface="Times New Roman" panose="02020603050405020304" pitchFamily="18" charset="0"/>
              </a:rPr>
              <a:t>νησιά.</a:t>
            </a:r>
            <a:endParaRPr lang="en-GB" altLang="en-US" sz="2800" dirty="0">
              <a:cs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44</a:t>
            </a:fld>
            <a:endParaRPr 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Extinction on Sky Islands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6280" y="1774145"/>
            <a:ext cx="4162943" cy="3879106"/>
          </a:xfrm>
        </p:spPr>
      </p:pic>
      <p:sp>
        <p:nvSpPr>
          <p:cNvPr id="8" name="Footer Placeholder 7"/>
          <p:cNvSpPr>
            <a:spLocks noGrp="1"/>
          </p:cNvSpPr>
          <p:nvPr>
            <p:ph type="ftr" sz="quarter" idx="11"/>
          </p:nvPr>
        </p:nvSpPr>
        <p:spPr/>
        <p:txBody>
          <a:bodyPr/>
          <a:lstStyle/>
          <a:p>
            <a:r>
              <a:rPr lang="el-GR" smtClean="0"/>
              <a:t>Ενότητα 4. Νησιωτική Βιογεωγραφία</a:t>
            </a:r>
            <a:endParaRPr lang="en-US"/>
          </a:p>
        </p:txBody>
      </p:sp>
      <p:sp>
        <p:nvSpPr>
          <p:cNvPr id="9" name="Slide Number Placeholder 8"/>
          <p:cNvSpPr>
            <a:spLocks noGrp="1"/>
          </p:cNvSpPr>
          <p:nvPr>
            <p:ph type="sldNum" sz="quarter" idx="12"/>
          </p:nvPr>
        </p:nvSpPr>
        <p:spPr/>
        <p:txBody>
          <a:bodyPr/>
          <a:lstStyle/>
          <a:p>
            <a:fld id="{58A56277-EA16-4AF5-BFB5-E5ECBBB39490}" type="slidenum">
              <a:rPr lang="en-US" smtClean="0"/>
              <a:t>45</a:t>
            </a:fld>
            <a:endParaRPr lang="en-US"/>
          </a:p>
        </p:txBody>
      </p:sp>
      <p:pic>
        <p:nvPicPr>
          <p:cNvPr id="7" name="Content Placeholder 6"/>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4833833" y="1920381"/>
            <a:ext cx="3886200" cy="3595688"/>
          </a:xfrm>
        </p:spPr>
      </p:pic>
      <p:sp>
        <p:nvSpPr>
          <p:cNvPr id="6" name="TextBox 5"/>
          <p:cNvSpPr txBox="1"/>
          <p:nvPr/>
        </p:nvSpPr>
        <p:spPr>
          <a:xfrm>
            <a:off x="4297846" y="5824065"/>
            <a:ext cx="341760" cy="276999"/>
          </a:xfrm>
          <a:prstGeom prst="rect">
            <a:avLst/>
          </a:prstGeom>
          <a:noFill/>
        </p:spPr>
        <p:txBody>
          <a:bodyPr wrap="none" rtlCol="0">
            <a:spAutoFit/>
          </a:bodyPr>
          <a:lstStyle/>
          <a:p>
            <a:r>
              <a:rPr lang="en-US" sz="1200" b="1" dirty="0" smtClean="0"/>
              <a:t>32</a:t>
            </a:r>
            <a:endParaRPr lang="en-US" sz="1200" b="1" dirty="0"/>
          </a:p>
        </p:txBody>
      </p:sp>
      <p:sp>
        <p:nvSpPr>
          <p:cNvPr id="10" name="TextBox 9"/>
          <p:cNvSpPr txBox="1"/>
          <p:nvPr/>
        </p:nvSpPr>
        <p:spPr>
          <a:xfrm>
            <a:off x="8236602" y="5850834"/>
            <a:ext cx="341760" cy="276999"/>
          </a:xfrm>
          <a:prstGeom prst="rect">
            <a:avLst/>
          </a:prstGeom>
          <a:noFill/>
        </p:spPr>
        <p:txBody>
          <a:bodyPr wrap="none" rtlCol="0">
            <a:spAutoFit/>
          </a:bodyPr>
          <a:lstStyle/>
          <a:p>
            <a:r>
              <a:rPr lang="en-US" sz="1200" b="1" dirty="0" smtClean="0"/>
              <a:t>33</a:t>
            </a:r>
            <a:endParaRPr lang="en-US" sz="1200" b="1"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Text Box 2"/>
          <p:cNvSpPr txBox="1">
            <a:spLocks noChangeArrowheads="1"/>
          </p:cNvSpPr>
          <p:nvPr/>
        </p:nvSpPr>
        <p:spPr bwMode="auto">
          <a:xfrm>
            <a:off x="0" y="3048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400">
                <a:solidFill>
                  <a:schemeClr val="tx1"/>
                </a:solidFill>
                <a:latin typeface="Arial" panose="020B0604020202020204" pitchFamily="34" charset="0"/>
                <a:ea typeface="ＭＳ Ｐゴシック" panose="020B0600070205080204" pitchFamily="34" charset="-128"/>
              </a:defRPr>
            </a:lvl1pPr>
            <a:lvl2pPr marL="37931725" indent="-37474525" algn="ctr">
              <a:defRPr sz="2400">
                <a:solidFill>
                  <a:schemeClr val="tx1"/>
                </a:solidFill>
                <a:latin typeface="Arial" panose="020B0604020202020204" pitchFamily="34" charset="0"/>
                <a:ea typeface="ＭＳ Ｐゴシック" panose="020B0600070205080204" pitchFamily="34" charset="-128"/>
              </a:defRPr>
            </a:lvl2pPr>
            <a:lvl3pPr marL="1143000" indent="-228600" algn="ctr">
              <a:defRPr sz="2400">
                <a:solidFill>
                  <a:schemeClr val="tx1"/>
                </a:solidFill>
                <a:latin typeface="Arial" panose="020B0604020202020204" pitchFamily="34" charset="0"/>
                <a:ea typeface="ＭＳ Ｐゴシック" panose="020B0600070205080204" pitchFamily="34" charset="-128"/>
              </a:defRPr>
            </a:lvl3pPr>
            <a:lvl4pPr marL="1600200" indent="-228600" algn="ctr">
              <a:defRPr sz="2400">
                <a:solidFill>
                  <a:schemeClr val="tx1"/>
                </a:solidFill>
                <a:latin typeface="Arial" panose="020B0604020202020204" pitchFamily="34" charset="0"/>
                <a:ea typeface="ＭＳ Ｐゴシック" panose="020B0600070205080204" pitchFamily="34" charset="-128"/>
              </a:defRPr>
            </a:lvl4pPr>
            <a:lvl5pPr marL="2057400" indent="-228600" algn="ctr">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l-GR" altLang="en-US" dirty="0">
              <a:solidFill>
                <a:srgbClr val="800000"/>
              </a:solidFill>
              <a:latin typeface="Times New Roman" panose="02020603050405020304" pitchFamily="18" charset="0"/>
              <a:cs typeface="Times New Roman" panose="02020603050405020304" pitchFamily="18" charset="0"/>
            </a:endParaRPr>
          </a:p>
          <a:p>
            <a:pPr algn="l"/>
            <a:endParaRPr lang="en-GB" altLang="en-US" dirty="0">
              <a:solidFill>
                <a:srgbClr val="800000"/>
              </a:solidFill>
              <a:latin typeface="Times New Roman" panose="02020603050405020304" pitchFamily="18" charset="0"/>
              <a:cs typeface="Times New Roman" panose="02020603050405020304" pitchFamily="18" charset="0"/>
            </a:endParaRPr>
          </a:p>
          <a:p>
            <a:pPr algn="l"/>
            <a:endParaRPr lang="en-GB" altLang="en-US" dirty="0">
              <a:solidFill>
                <a:srgbClr val="800000"/>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p:txBody>
          <a:bodyPr>
            <a:normAutofit/>
          </a:bodyPr>
          <a:lstStyle/>
          <a:p>
            <a:r>
              <a:rPr lang="el-GR" altLang="en-US" dirty="0">
                <a:cs typeface="Times New Roman" panose="02020603050405020304" pitchFamily="18" charset="0"/>
              </a:rPr>
              <a:t>Πρότυπα διαφορικού εποικισμού και </a:t>
            </a:r>
            <a:r>
              <a:rPr lang="el-GR" altLang="en-US" dirty="0" smtClean="0">
                <a:cs typeface="Times New Roman" panose="02020603050405020304" pitchFamily="18" charset="0"/>
              </a:rPr>
              <a:t>εξαφανίσεων</a:t>
            </a:r>
            <a:endParaRPr lang="en-US" dirty="0"/>
          </a:p>
        </p:txBody>
      </p:sp>
      <p:sp>
        <p:nvSpPr>
          <p:cNvPr id="3" name="Content Placeholder 2"/>
          <p:cNvSpPr>
            <a:spLocks noGrp="1"/>
          </p:cNvSpPr>
          <p:nvPr>
            <p:ph idx="1"/>
          </p:nvPr>
        </p:nvSpPr>
        <p:spPr>
          <a:xfrm>
            <a:off x="628650" y="1825624"/>
            <a:ext cx="7997190" cy="4636135"/>
          </a:xfrm>
        </p:spPr>
        <p:txBody>
          <a:bodyPr>
            <a:normAutofit fontScale="85000" lnSpcReduction="10000"/>
          </a:bodyPr>
          <a:lstStyle/>
          <a:p>
            <a:pPr marL="216000" indent="0" algn="ctr">
              <a:lnSpc>
                <a:spcPct val="110000"/>
              </a:lnSpc>
              <a:buNone/>
            </a:pPr>
            <a:r>
              <a:rPr lang="el-GR" altLang="en-US" sz="2800" b="1" dirty="0">
                <a:cs typeface="Times New Roman" panose="02020603050405020304" pitchFamily="18" charset="0"/>
              </a:rPr>
              <a:t>Εγκιβωτισμός στις νησιωτικές </a:t>
            </a:r>
            <a:r>
              <a:rPr lang="el-GR" altLang="en-US" sz="2800" b="1" dirty="0" err="1" smtClean="0">
                <a:cs typeface="Times New Roman" panose="02020603050405020304" pitchFamily="18" charset="0"/>
              </a:rPr>
              <a:t>βιοκοινωνίες</a:t>
            </a:r>
            <a:endParaRPr lang="el-GR" altLang="en-US" sz="2800" b="1" dirty="0" smtClean="0">
              <a:cs typeface="Times New Roman" panose="02020603050405020304" pitchFamily="18" charset="0"/>
            </a:endParaRPr>
          </a:p>
          <a:p>
            <a:pPr marL="216000">
              <a:lnSpc>
                <a:spcPct val="110000"/>
              </a:lnSpc>
            </a:pPr>
            <a:r>
              <a:rPr lang="el-GR" altLang="en-US" sz="2800" dirty="0" smtClean="0">
                <a:cs typeface="Times New Roman" panose="02020603050405020304" pitchFamily="18" charset="0"/>
              </a:rPr>
              <a:t>Οι </a:t>
            </a:r>
            <a:r>
              <a:rPr lang="el-GR" altLang="en-US" sz="2800" dirty="0" err="1">
                <a:cs typeface="Times New Roman" panose="02020603050405020304" pitchFamily="18" charset="0"/>
              </a:rPr>
              <a:t>βιοκοινωνίες</a:t>
            </a:r>
            <a:r>
              <a:rPr lang="el-GR" altLang="en-US" sz="2800" dirty="0">
                <a:cs typeface="Times New Roman" panose="02020603050405020304" pitchFamily="18" charset="0"/>
              </a:rPr>
              <a:t> σε μικρά νησιά τείνουν να είναι υποσύνολα των </a:t>
            </a:r>
            <a:r>
              <a:rPr lang="el-GR" altLang="en-US" sz="2800" dirty="0" err="1">
                <a:cs typeface="Times New Roman" panose="02020603050405020304" pitchFamily="18" charset="0"/>
              </a:rPr>
              <a:t>βιοκοινωνιών</a:t>
            </a:r>
            <a:r>
              <a:rPr lang="el-GR" altLang="en-US" sz="2800" dirty="0">
                <a:cs typeface="Times New Roman" panose="02020603050405020304" pitchFamily="18" charset="0"/>
              </a:rPr>
              <a:t> γειτονικών μεγαλύτερων νησιών που με τη σειρά τους είναι υποσύνολα των ηπειρωτικών περιοχών.</a:t>
            </a:r>
          </a:p>
          <a:p>
            <a:pPr marL="216000">
              <a:lnSpc>
                <a:spcPct val="110000"/>
              </a:lnSpc>
            </a:pPr>
            <a:r>
              <a:rPr lang="el-GR" altLang="en-US" sz="2800" dirty="0" smtClean="0">
                <a:cs typeface="Times New Roman" panose="02020603050405020304" pitchFamily="18" charset="0"/>
              </a:rPr>
              <a:t>Το </a:t>
            </a:r>
            <a:r>
              <a:rPr lang="el-GR" altLang="en-US" sz="2800" dirty="0">
                <a:cs typeface="Times New Roman" panose="02020603050405020304" pitchFamily="18" charset="0"/>
              </a:rPr>
              <a:t>μοντέλο της χαλάρωσης υποστηρίζει ότι καθώς μειώνεται η έκταση των νησιών, οι </a:t>
            </a:r>
            <a:r>
              <a:rPr lang="el-GR" altLang="en-US" sz="2800" dirty="0" err="1">
                <a:cs typeface="Times New Roman" panose="02020603050405020304" pitchFamily="18" charset="0"/>
              </a:rPr>
              <a:t>βιοκοινωνίες</a:t>
            </a:r>
            <a:r>
              <a:rPr lang="el-GR" altLang="en-US" sz="2800" dirty="0">
                <a:cs typeface="Times New Roman" panose="02020603050405020304" pitchFamily="18" charset="0"/>
              </a:rPr>
              <a:t> τους πρέπει να τείνουν προς ένα παρόμοιο σύνολο ειδών, αυτών που έχουν τις λιγότερες απαιτήσεις. Έτσι δημιουργείται εγκιβωτισμός. </a:t>
            </a:r>
          </a:p>
          <a:p>
            <a:pPr marL="216000">
              <a:lnSpc>
                <a:spcPct val="110000"/>
              </a:lnSpc>
            </a:pPr>
            <a:r>
              <a:rPr lang="el-GR" altLang="en-US" sz="2800" dirty="0" smtClean="0">
                <a:cs typeface="Times New Roman" panose="02020603050405020304" pitchFamily="18" charset="0"/>
              </a:rPr>
              <a:t>Ο </a:t>
            </a:r>
            <a:r>
              <a:rPr lang="el-GR" altLang="en-US" sz="2800" dirty="0">
                <a:cs typeface="Times New Roman" panose="02020603050405020304" pitchFamily="18" charset="0"/>
              </a:rPr>
              <a:t>εγκιβωτισμός ακολουθεί ένα πρότυπο εποικισμού ενώ η ύπαρξη καταφυγίων ακολουθεί ένα υπολειμματικό πρότυπο.</a:t>
            </a:r>
          </a:p>
          <a:p>
            <a:endParaRPr lang="en-US" dirty="0"/>
          </a:p>
        </p:txBody>
      </p:sp>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46</a:t>
            </a:fld>
            <a:endParaRPr lang="en-US"/>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2550" y="949569"/>
            <a:ext cx="7530003" cy="5098440"/>
          </a:xfrm>
        </p:spPr>
      </p:pic>
      <p:sp>
        <p:nvSpPr>
          <p:cNvPr id="6" name="Footer Placeholder 5"/>
          <p:cNvSpPr>
            <a:spLocks noGrp="1"/>
          </p:cNvSpPr>
          <p:nvPr>
            <p:ph type="ftr" sz="quarter" idx="11"/>
          </p:nvPr>
        </p:nvSpPr>
        <p:spPr/>
        <p:txBody>
          <a:bodyPr/>
          <a:lstStyle/>
          <a:p>
            <a:r>
              <a:rPr lang="el-GR" smtClean="0"/>
              <a:t>Ενότητα 4. Νησιωτική Βιογεωγραφία</a:t>
            </a:r>
            <a:endParaRPr lang="en-US" dirty="0"/>
          </a:p>
        </p:txBody>
      </p:sp>
      <p:sp>
        <p:nvSpPr>
          <p:cNvPr id="7" name="Slide Number Placeholder 6"/>
          <p:cNvSpPr>
            <a:spLocks noGrp="1"/>
          </p:cNvSpPr>
          <p:nvPr>
            <p:ph type="sldNum" sz="quarter" idx="12"/>
          </p:nvPr>
        </p:nvSpPr>
        <p:spPr/>
        <p:txBody>
          <a:bodyPr/>
          <a:lstStyle/>
          <a:p>
            <a:fld id="{58A56277-EA16-4AF5-BFB5-E5ECBBB39490}" type="slidenum">
              <a:rPr lang="en-US" smtClean="0"/>
              <a:t>47</a:t>
            </a:fld>
            <a:endParaRPr lang="en-US"/>
          </a:p>
        </p:txBody>
      </p:sp>
      <p:sp>
        <p:nvSpPr>
          <p:cNvPr id="5" name="TextBox 4"/>
          <p:cNvSpPr txBox="1"/>
          <p:nvPr/>
        </p:nvSpPr>
        <p:spPr>
          <a:xfrm>
            <a:off x="8170946" y="5909509"/>
            <a:ext cx="341760" cy="276999"/>
          </a:xfrm>
          <a:prstGeom prst="rect">
            <a:avLst/>
          </a:prstGeom>
          <a:noFill/>
        </p:spPr>
        <p:txBody>
          <a:bodyPr wrap="none" rtlCol="0">
            <a:spAutoFit/>
          </a:bodyPr>
          <a:lstStyle/>
          <a:p>
            <a:r>
              <a:rPr lang="en-US" sz="1200" b="1" dirty="0" smtClean="0"/>
              <a:t>34</a:t>
            </a:r>
            <a:endParaRPr lang="en-US" sz="1200" b="1"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Κατανομές </a:t>
            </a:r>
            <a:br>
              <a:rPr lang="el-GR" dirty="0" smtClean="0"/>
            </a:br>
            <a:r>
              <a:rPr lang="el-GR" dirty="0" smtClean="0"/>
              <a:t>συγκεκριμένων ειδών</a:t>
            </a:r>
            <a:endParaRPr lang="en-US" dirty="0"/>
          </a:p>
        </p:txBody>
      </p:sp>
      <p:sp>
        <p:nvSpPr>
          <p:cNvPr id="3" name="Content Placeholder 2"/>
          <p:cNvSpPr>
            <a:spLocks noGrp="1"/>
          </p:cNvSpPr>
          <p:nvPr>
            <p:ph idx="1"/>
          </p:nvPr>
        </p:nvSpPr>
        <p:spPr/>
        <p:txBody>
          <a:bodyPr>
            <a:normAutofit fontScale="92500"/>
          </a:bodyPr>
          <a:lstStyle/>
          <a:p>
            <a:r>
              <a:rPr lang="el-GR" altLang="en-US" sz="3000" dirty="0">
                <a:cs typeface="Times New Roman" panose="02020603050405020304" pitchFamily="18" charset="0"/>
              </a:rPr>
              <a:t>Για να μπορέσουμε να εξηγήσουμε το εποικισμό και την εξαφάνιση πρέπει να κατεβούμε στο επίπεδο του είδους</a:t>
            </a:r>
          </a:p>
          <a:p>
            <a:r>
              <a:rPr lang="el-GR" altLang="en-US" sz="3000" dirty="0" smtClean="0">
                <a:cs typeface="Times New Roman" panose="02020603050405020304" pitchFamily="18" charset="0"/>
              </a:rPr>
              <a:t>Η </a:t>
            </a:r>
            <a:r>
              <a:rPr lang="el-GR" altLang="en-US" sz="3000" dirty="0">
                <a:cs typeface="Times New Roman" panose="02020603050405020304" pitchFamily="18" charset="0"/>
              </a:rPr>
              <a:t>θεωρία που μας επιτρέπει να κάνουμε αυτή την αναγωγή είναι η θεωρία των </a:t>
            </a:r>
            <a:r>
              <a:rPr lang="el-GR" altLang="en-US" sz="3000" dirty="0" err="1">
                <a:cs typeface="Times New Roman" panose="02020603050405020304" pitchFamily="18" charset="0"/>
              </a:rPr>
              <a:t>μεταπληθυσμών</a:t>
            </a:r>
            <a:endParaRPr lang="el-GR" altLang="en-US" sz="3000" dirty="0">
              <a:cs typeface="Times New Roman" panose="02020603050405020304" pitchFamily="18" charset="0"/>
            </a:endParaRPr>
          </a:p>
          <a:p>
            <a:r>
              <a:rPr lang="el-GR" altLang="en-US" sz="3000" dirty="0" smtClean="0">
                <a:cs typeface="Times New Roman" panose="02020603050405020304" pitchFamily="18" charset="0"/>
              </a:rPr>
              <a:t>Η </a:t>
            </a:r>
            <a:r>
              <a:rPr lang="el-GR" altLang="en-US" sz="3000" dirty="0">
                <a:cs typeface="Times New Roman" panose="02020603050405020304" pitchFamily="18" charset="0"/>
              </a:rPr>
              <a:t>θεωρία προσπαθεί να εκτιμήσει την αναλογία των νησιών ή των «κομματιών» που πρέπει να είναι κατειλημμένα ώστε να εξασφαλιστεί η επιβίωση των </a:t>
            </a:r>
            <a:r>
              <a:rPr lang="el-GR" altLang="en-US" sz="3000" dirty="0" err="1">
                <a:cs typeface="Times New Roman" panose="02020603050405020304" pitchFamily="18" charset="0"/>
              </a:rPr>
              <a:t>αλληλεπιδρούντων</a:t>
            </a:r>
            <a:r>
              <a:rPr lang="el-GR" altLang="en-US" sz="3000" dirty="0">
                <a:cs typeface="Times New Roman" panose="02020603050405020304" pitchFamily="18" charset="0"/>
              </a:rPr>
              <a:t> πληθυσμών ενός είδους</a:t>
            </a:r>
            <a:endParaRPr lang="en-GB" altLang="en-US" sz="3000" dirty="0">
              <a:cs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48</a:t>
            </a:fld>
            <a:endParaRPr lang="en-US"/>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754062" y="5471160"/>
            <a:ext cx="7635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400">
                <a:solidFill>
                  <a:schemeClr val="tx1"/>
                </a:solidFill>
                <a:latin typeface="Arial" panose="020B0604020202020204" pitchFamily="34" charset="0"/>
                <a:ea typeface="ＭＳ Ｐゴシック" panose="020B0600070205080204" pitchFamily="34" charset="-128"/>
              </a:defRPr>
            </a:lvl1pPr>
            <a:lvl2pPr marL="37931725" indent="-37474525" algn="ctr">
              <a:defRPr sz="2400">
                <a:solidFill>
                  <a:schemeClr val="tx1"/>
                </a:solidFill>
                <a:latin typeface="Arial" panose="020B0604020202020204" pitchFamily="34" charset="0"/>
                <a:ea typeface="ＭＳ Ｐゴシック" panose="020B0600070205080204" pitchFamily="34" charset="-128"/>
              </a:defRPr>
            </a:lvl2pPr>
            <a:lvl3pPr marL="1143000" indent="-228600" algn="ctr">
              <a:defRPr sz="2400">
                <a:solidFill>
                  <a:schemeClr val="tx1"/>
                </a:solidFill>
                <a:latin typeface="Arial" panose="020B0604020202020204" pitchFamily="34" charset="0"/>
                <a:ea typeface="ＭＳ Ｐゴシック" panose="020B0600070205080204" pitchFamily="34" charset="-128"/>
              </a:defRPr>
            </a:lvl3pPr>
            <a:lvl4pPr marL="1600200" indent="-228600" algn="ctr">
              <a:defRPr sz="2400">
                <a:solidFill>
                  <a:schemeClr val="tx1"/>
                </a:solidFill>
                <a:latin typeface="Arial" panose="020B0604020202020204" pitchFamily="34" charset="0"/>
                <a:ea typeface="ＭＳ Ｐゴシック" panose="020B0600070205080204" pitchFamily="34" charset="-128"/>
              </a:defRPr>
            </a:lvl4pPr>
            <a:lvl5pPr marL="2057400" indent="-228600" algn="ctr">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l-GR" altLang="en-US" sz="2000" dirty="0">
                <a:latin typeface="+mn-lt"/>
                <a:cs typeface="Times New Roman" panose="02020603050405020304" pitchFamily="18" charset="0"/>
              </a:rPr>
              <a:t>Επιπλέον τα </a:t>
            </a:r>
            <a:r>
              <a:rPr lang="el-GR" altLang="en-US" sz="2000" dirty="0" err="1">
                <a:latin typeface="+mn-lt"/>
                <a:cs typeface="Times New Roman" panose="02020603050405020304" pitchFamily="18" charset="0"/>
              </a:rPr>
              <a:t>μεταπληθυσμιακά</a:t>
            </a:r>
            <a:r>
              <a:rPr lang="el-GR" altLang="en-US" sz="2000" dirty="0">
                <a:latin typeface="+mn-lt"/>
                <a:cs typeface="Times New Roman" panose="02020603050405020304" pitchFamily="18" charset="0"/>
              </a:rPr>
              <a:t> μοντέλα επιτρέπουν την εκτίμηση του χρόνου εξαφάνισης του </a:t>
            </a:r>
            <a:r>
              <a:rPr lang="el-GR" altLang="en-US" sz="2000" dirty="0" err="1">
                <a:latin typeface="+mn-lt"/>
                <a:cs typeface="Times New Roman" panose="02020603050405020304" pitchFamily="18" charset="0"/>
              </a:rPr>
              <a:t>μεταπληθυσμού</a:t>
            </a:r>
            <a:endParaRPr lang="en-GB" altLang="en-US" sz="2000" dirty="0">
              <a:latin typeface="+mn-lt"/>
              <a:cs typeface="Times New Roman" panose="02020603050405020304" pitchFamily="18" charset="0"/>
            </a:endParaRPr>
          </a:p>
        </p:txBody>
      </p:sp>
      <p:sp>
        <p:nvSpPr>
          <p:cNvPr id="2" name="Title 1"/>
          <p:cNvSpPr>
            <a:spLocks noGrp="1"/>
          </p:cNvSpPr>
          <p:nvPr>
            <p:ph type="title"/>
          </p:nvPr>
        </p:nvSpPr>
        <p:spPr/>
        <p:txBody>
          <a:bodyPr/>
          <a:lstStyle/>
          <a:p>
            <a:r>
              <a:rPr lang="en-US" dirty="0"/>
              <a:t>Single-species </a:t>
            </a:r>
            <a:r>
              <a:rPr lang="en-US" dirty="0" smtClean="0"/>
              <a:t>Distributions</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1690689"/>
            <a:ext cx="3886200" cy="3513958"/>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49223" y="1659038"/>
            <a:ext cx="3886200" cy="3515379"/>
          </a:xfrm>
        </p:spPr>
      </p:pic>
      <p:sp>
        <p:nvSpPr>
          <p:cNvPr id="7" name="Footer Placeholder 6"/>
          <p:cNvSpPr>
            <a:spLocks noGrp="1"/>
          </p:cNvSpPr>
          <p:nvPr>
            <p:ph type="ftr" sz="quarter" idx="11"/>
          </p:nvPr>
        </p:nvSpPr>
        <p:spPr/>
        <p:txBody>
          <a:bodyPr/>
          <a:lstStyle/>
          <a:p>
            <a:r>
              <a:rPr lang="el-GR" smtClean="0"/>
              <a:t>Ενότητα 4. Νησιωτική Βιογεωγραφία</a:t>
            </a:r>
            <a:endParaRPr lang="en-US"/>
          </a:p>
        </p:txBody>
      </p:sp>
      <p:sp>
        <p:nvSpPr>
          <p:cNvPr id="8" name="Slide Number Placeholder 7"/>
          <p:cNvSpPr>
            <a:spLocks noGrp="1"/>
          </p:cNvSpPr>
          <p:nvPr>
            <p:ph type="sldNum" sz="quarter" idx="12"/>
          </p:nvPr>
        </p:nvSpPr>
        <p:spPr/>
        <p:txBody>
          <a:bodyPr/>
          <a:lstStyle/>
          <a:p>
            <a:fld id="{58A56277-EA16-4AF5-BFB5-E5ECBBB39490}" type="slidenum">
              <a:rPr lang="en-US" smtClean="0"/>
              <a:t>49</a:t>
            </a:fld>
            <a:endParaRPr lang="en-US"/>
          </a:p>
        </p:txBody>
      </p:sp>
      <p:sp>
        <p:nvSpPr>
          <p:cNvPr id="9" name="TextBox 8"/>
          <p:cNvSpPr txBox="1"/>
          <p:nvPr/>
        </p:nvSpPr>
        <p:spPr>
          <a:xfrm>
            <a:off x="4401119" y="5204647"/>
            <a:ext cx="341760" cy="276999"/>
          </a:xfrm>
          <a:prstGeom prst="rect">
            <a:avLst/>
          </a:prstGeom>
          <a:noFill/>
        </p:spPr>
        <p:txBody>
          <a:bodyPr wrap="none" rtlCol="0">
            <a:spAutoFit/>
          </a:bodyPr>
          <a:lstStyle/>
          <a:p>
            <a:r>
              <a:rPr lang="en-US" sz="1200" b="1" dirty="0" smtClean="0"/>
              <a:t>35</a:t>
            </a:r>
            <a:endParaRPr lang="en-US" sz="1200" b="1" dirty="0"/>
          </a:p>
        </p:txBody>
      </p:sp>
      <p:sp>
        <p:nvSpPr>
          <p:cNvPr id="10" name="TextBox 9"/>
          <p:cNvSpPr txBox="1"/>
          <p:nvPr/>
        </p:nvSpPr>
        <p:spPr>
          <a:xfrm>
            <a:off x="8096630" y="5194161"/>
            <a:ext cx="341760" cy="276999"/>
          </a:xfrm>
          <a:prstGeom prst="rect">
            <a:avLst/>
          </a:prstGeom>
          <a:noFill/>
        </p:spPr>
        <p:txBody>
          <a:bodyPr wrap="none" rtlCol="0">
            <a:spAutoFit/>
          </a:bodyPr>
          <a:lstStyle/>
          <a:p>
            <a:r>
              <a:rPr lang="en-US" sz="1200" b="1" dirty="0" smtClean="0"/>
              <a:t>36</a:t>
            </a:r>
            <a:endParaRPr lang="en-US" sz="1200" b="1"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4" descr="Picture 1.png"/>
          <p:cNvPicPr>
            <a:picLocks noGrp="1" noChangeAspect="1"/>
          </p:cNvPicPr>
          <p:nvPr>
            <p:ph sz="quarter" idx="16"/>
          </p:nvPr>
        </p:nvPicPr>
        <p:blipFill>
          <a:blip r:embed="rId3" cstate="print">
            <a:extLst>
              <a:ext uri="{28A0092B-C50C-407E-A947-70E740481C1C}">
                <a14:useLocalDpi xmlns:a14="http://schemas.microsoft.com/office/drawing/2010/main" val="0"/>
              </a:ext>
            </a:extLst>
          </a:blip>
          <a:stretch>
            <a:fillRect/>
          </a:stretch>
        </p:blipFill>
        <p:spPr>
          <a:xfrm>
            <a:off x="1508467" y="1391207"/>
            <a:ext cx="2801425" cy="2097765"/>
          </a:xfrm>
        </p:spPr>
      </p:pic>
      <p:pic>
        <p:nvPicPr>
          <p:cNvPr id="5" name="Content Placeholder 4"/>
          <p:cNvPicPr>
            <a:picLocks noGrp="1" noChangeAspect="1"/>
          </p:cNvPicPr>
          <p:nvPr>
            <p:ph sz="quarter" idx="18"/>
          </p:nvPr>
        </p:nvPicPr>
        <p:blipFill rotWithShape="1">
          <a:blip r:embed="rId4" cstate="print">
            <a:extLst>
              <a:ext uri="{28A0092B-C50C-407E-A947-70E740481C1C}">
                <a14:useLocalDpi xmlns:a14="http://schemas.microsoft.com/office/drawing/2010/main" val="0"/>
              </a:ext>
            </a:extLst>
          </a:blip>
          <a:srcRect t="17062" b="16938"/>
          <a:stretch/>
        </p:blipFill>
        <p:spPr>
          <a:xfrm>
            <a:off x="4868639" y="1391207"/>
            <a:ext cx="3095918" cy="2125038"/>
          </a:xfrm>
        </p:spPr>
      </p:pic>
      <p:pic>
        <p:nvPicPr>
          <p:cNvPr id="10" name="Content Placeholder 9"/>
          <p:cNvPicPr>
            <a:picLocks noGrp="1" noChangeAspect="1"/>
          </p:cNvPicPr>
          <p:nvPr>
            <p:ph sz="quarter" idx="19"/>
          </p:nvPr>
        </p:nvPicPr>
        <p:blipFill>
          <a:blip r:embed="rId5" cstate="print">
            <a:extLst>
              <a:ext uri="{28A0092B-C50C-407E-A947-70E740481C1C}">
                <a14:useLocalDpi xmlns:a14="http://schemas.microsoft.com/office/drawing/2010/main" val="0"/>
              </a:ext>
            </a:extLst>
          </a:blip>
          <a:stretch>
            <a:fillRect/>
          </a:stretch>
        </p:blipFill>
        <p:spPr>
          <a:xfrm>
            <a:off x="5051159" y="3719658"/>
            <a:ext cx="2730878" cy="2032000"/>
          </a:xfrm>
        </p:spPr>
      </p:pic>
      <p:pic>
        <p:nvPicPr>
          <p:cNvPr id="9" name="Content Placeholder 8"/>
          <p:cNvPicPr>
            <a:picLocks noGrp="1" noChangeAspect="1"/>
          </p:cNvPicPr>
          <p:nvPr>
            <p:ph sz="quarter" idx="17"/>
          </p:nvPr>
        </p:nvPicPr>
        <p:blipFill>
          <a:blip r:embed="rId6" cstate="print">
            <a:extLst>
              <a:ext uri="{28A0092B-C50C-407E-A947-70E740481C1C}">
                <a14:useLocalDpi xmlns:a14="http://schemas.microsoft.com/office/drawing/2010/main" val="0"/>
              </a:ext>
            </a:extLst>
          </a:blip>
          <a:stretch>
            <a:fillRect/>
          </a:stretch>
        </p:blipFill>
        <p:spPr>
          <a:xfrm>
            <a:off x="1555195" y="3719658"/>
            <a:ext cx="2707967" cy="2032000"/>
          </a:xfrm>
        </p:spPr>
      </p:pic>
      <p:sp>
        <p:nvSpPr>
          <p:cNvPr id="11" name="Footer Placeholder 10"/>
          <p:cNvSpPr>
            <a:spLocks noGrp="1"/>
          </p:cNvSpPr>
          <p:nvPr>
            <p:ph type="ftr" sz="quarter" idx="10"/>
          </p:nvPr>
        </p:nvSpPr>
        <p:spPr/>
        <p:txBody>
          <a:bodyPr/>
          <a:lstStyle/>
          <a:p>
            <a:r>
              <a:rPr lang="el-GR" smtClean="0"/>
              <a:t>Ενότητα 4. Νησιωτική Βιογεωγραφία</a:t>
            </a:r>
            <a:endParaRPr lang="en-US" dirty="0"/>
          </a:p>
        </p:txBody>
      </p:sp>
      <p:sp>
        <p:nvSpPr>
          <p:cNvPr id="12" name="Slide Number Placeholder 11"/>
          <p:cNvSpPr>
            <a:spLocks noGrp="1"/>
          </p:cNvSpPr>
          <p:nvPr>
            <p:ph type="sldNum" sz="quarter" idx="11"/>
          </p:nvPr>
        </p:nvSpPr>
        <p:spPr/>
        <p:txBody>
          <a:bodyPr/>
          <a:lstStyle/>
          <a:p>
            <a:fld id="{58A56277-EA16-4AF5-BFB5-E5ECBBB39490}" type="slidenum">
              <a:rPr lang="en-US" smtClean="0"/>
              <a:t>5</a:t>
            </a:fld>
            <a:endParaRPr lang="en-US" dirty="0"/>
          </a:p>
        </p:txBody>
      </p:sp>
      <p:sp>
        <p:nvSpPr>
          <p:cNvPr id="8" name="TextBox 7"/>
          <p:cNvSpPr txBox="1"/>
          <p:nvPr/>
        </p:nvSpPr>
        <p:spPr>
          <a:xfrm>
            <a:off x="3999948" y="3211973"/>
            <a:ext cx="263214" cy="276999"/>
          </a:xfrm>
          <a:prstGeom prst="rect">
            <a:avLst/>
          </a:prstGeom>
          <a:noFill/>
        </p:spPr>
        <p:txBody>
          <a:bodyPr wrap="none" rtlCol="0">
            <a:spAutoFit/>
          </a:bodyPr>
          <a:lstStyle/>
          <a:p>
            <a:r>
              <a:rPr lang="en-US" sz="1200" b="1" dirty="0" smtClean="0">
                <a:solidFill>
                  <a:schemeClr val="bg1"/>
                </a:solidFill>
              </a:rPr>
              <a:t>7</a:t>
            </a:r>
            <a:endParaRPr lang="en-US" sz="1200" b="1" dirty="0">
              <a:solidFill>
                <a:schemeClr val="bg1"/>
              </a:solidFill>
            </a:endParaRPr>
          </a:p>
        </p:txBody>
      </p:sp>
      <p:sp>
        <p:nvSpPr>
          <p:cNvPr id="13" name="TextBox 12"/>
          <p:cNvSpPr txBox="1"/>
          <p:nvPr/>
        </p:nvSpPr>
        <p:spPr>
          <a:xfrm>
            <a:off x="7650430" y="3211973"/>
            <a:ext cx="263214" cy="276999"/>
          </a:xfrm>
          <a:prstGeom prst="rect">
            <a:avLst/>
          </a:prstGeom>
          <a:noFill/>
        </p:spPr>
        <p:txBody>
          <a:bodyPr wrap="none" rtlCol="0">
            <a:spAutoFit/>
          </a:bodyPr>
          <a:lstStyle/>
          <a:p>
            <a:r>
              <a:rPr lang="en-US" sz="1200" b="1" dirty="0" smtClean="0">
                <a:solidFill>
                  <a:schemeClr val="bg1"/>
                </a:solidFill>
              </a:rPr>
              <a:t>8</a:t>
            </a:r>
            <a:endParaRPr lang="en-US" sz="1200" b="1" dirty="0">
              <a:solidFill>
                <a:schemeClr val="bg1"/>
              </a:solidFill>
            </a:endParaRPr>
          </a:p>
        </p:txBody>
      </p:sp>
      <p:sp>
        <p:nvSpPr>
          <p:cNvPr id="14" name="TextBox 13"/>
          <p:cNvSpPr txBox="1"/>
          <p:nvPr/>
        </p:nvSpPr>
        <p:spPr>
          <a:xfrm>
            <a:off x="4004980" y="5474659"/>
            <a:ext cx="263214" cy="276999"/>
          </a:xfrm>
          <a:prstGeom prst="rect">
            <a:avLst/>
          </a:prstGeom>
          <a:noFill/>
        </p:spPr>
        <p:txBody>
          <a:bodyPr wrap="none" rtlCol="0">
            <a:spAutoFit/>
          </a:bodyPr>
          <a:lstStyle/>
          <a:p>
            <a:r>
              <a:rPr lang="en-US" sz="1200" b="1" dirty="0" smtClean="0">
                <a:solidFill>
                  <a:schemeClr val="bg1"/>
                </a:solidFill>
              </a:rPr>
              <a:t>9</a:t>
            </a:r>
            <a:endParaRPr lang="en-US" sz="1200" b="1" dirty="0">
              <a:solidFill>
                <a:schemeClr val="bg1"/>
              </a:solidFill>
            </a:endParaRPr>
          </a:p>
        </p:txBody>
      </p:sp>
      <p:sp>
        <p:nvSpPr>
          <p:cNvPr id="15" name="TextBox 14"/>
          <p:cNvSpPr txBox="1"/>
          <p:nvPr/>
        </p:nvSpPr>
        <p:spPr>
          <a:xfrm>
            <a:off x="7387216" y="5474659"/>
            <a:ext cx="341760" cy="276999"/>
          </a:xfrm>
          <a:prstGeom prst="rect">
            <a:avLst/>
          </a:prstGeom>
          <a:noFill/>
        </p:spPr>
        <p:txBody>
          <a:bodyPr wrap="none" rtlCol="0">
            <a:spAutoFit/>
          </a:bodyPr>
          <a:lstStyle/>
          <a:p>
            <a:r>
              <a:rPr lang="en-US" sz="1200" b="1" dirty="0" smtClean="0">
                <a:solidFill>
                  <a:schemeClr val="bg1"/>
                </a:solidFill>
              </a:rPr>
              <a:t>10</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2"/>
          <p:cNvSpPr>
            <a:spLocks noGrp="1"/>
          </p:cNvSpPr>
          <p:nvPr>
            <p:ph type="title"/>
          </p:nvPr>
        </p:nvSpPr>
        <p:spPr/>
        <p:txBody>
          <a:bodyPr>
            <a:normAutofit/>
          </a:bodyPr>
          <a:lstStyle/>
          <a:p>
            <a:r>
              <a:rPr lang="en-US" altLang="en-US" b="1" dirty="0" err="1" smtClean="0">
                <a:cs typeface="Times New Roman" panose="02020603050405020304" pitchFamily="18" charset="0"/>
              </a:rPr>
              <a:t>Δι</a:t>
            </a:r>
            <a:r>
              <a:rPr lang="en-US" altLang="en-US" b="1" dirty="0" smtClean="0">
                <a:cs typeface="Times New Roman" panose="02020603050405020304" pitchFamily="18" charset="0"/>
              </a:rPr>
              <a:t>αειδικές αλληλεπιδράσεις</a:t>
            </a:r>
          </a:p>
        </p:txBody>
      </p:sp>
      <p:sp>
        <p:nvSpPr>
          <p:cNvPr id="54275" name="Content Placeholder 3"/>
          <p:cNvSpPr>
            <a:spLocks noGrp="1"/>
          </p:cNvSpPr>
          <p:nvPr>
            <p:ph idx="1"/>
          </p:nvPr>
        </p:nvSpPr>
        <p:spPr/>
        <p:txBody>
          <a:bodyPr>
            <a:normAutofit/>
          </a:bodyPr>
          <a:lstStyle/>
          <a:p>
            <a:pPr indent="0">
              <a:buFontTx/>
              <a:buNone/>
            </a:pPr>
            <a:r>
              <a:rPr lang="el-GR" altLang="en-US" sz="2400" dirty="0" smtClean="0">
                <a:latin typeface="Calibri" panose="020F0502020204030204" pitchFamily="34" charset="0"/>
                <a:cs typeface="Times New Roman" panose="02020603050405020304" pitchFamily="18" charset="0"/>
              </a:rPr>
              <a:t>Οι σχέσεις μεταξύ των ειδών παίζουν σημαντικό ρόλο στην ισορροπία αλλά ακόμα και στην ίδια την επιβίωση </a:t>
            </a:r>
            <a:r>
              <a:rPr lang="el-GR" altLang="en-US" sz="2400" dirty="0" err="1" smtClean="0">
                <a:latin typeface="Calibri" panose="020F0502020204030204" pitchFamily="34" charset="0"/>
                <a:cs typeface="Times New Roman" panose="02020603050405020304" pitchFamily="18" charset="0"/>
              </a:rPr>
              <a:t>οργανισμικών</a:t>
            </a:r>
            <a:r>
              <a:rPr lang="el-GR" altLang="en-US" sz="2400" dirty="0" smtClean="0">
                <a:latin typeface="Calibri" panose="020F0502020204030204" pitchFamily="34" charset="0"/>
                <a:cs typeface="Times New Roman" panose="02020603050405020304" pitchFamily="18" charset="0"/>
              </a:rPr>
              <a:t> ομάδων.</a:t>
            </a:r>
            <a:endParaRPr lang="en-US" altLang="en-US" sz="2400" dirty="0" smtClean="0">
              <a:latin typeface="Calibri" panose="020F0502020204030204" pitchFamily="34" charset="0"/>
              <a:cs typeface="Times New Roman" panose="02020603050405020304" pitchFamily="18" charset="0"/>
            </a:endParaRPr>
          </a:p>
          <a:p>
            <a:pPr indent="0">
              <a:buFontTx/>
              <a:buNone/>
            </a:pPr>
            <a:r>
              <a:rPr lang="en-US" altLang="en-US" sz="2400" dirty="0" err="1" smtClean="0">
                <a:latin typeface="Calibri" panose="020F0502020204030204" pitchFamily="34" charset="0"/>
                <a:cs typeface="Times New Roman" panose="02020603050405020304" pitchFamily="18" charset="0"/>
              </a:rPr>
              <a:t>Οικολογικά</a:t>
            </a:r>
            <a:r>
              <a:rPr lang="en-US" altLang="en-US" sz="2400" dirty="0" smtClean="0">
                <a:latin typeface="Calibri" panose="020F0502020204030204" pitchFamily="34" charset="0"/>
                <a:cs typeface="Times New Roman" panose="02020603050405020304" pitchFamily="18" charset="0"/>
              </a:rPr>
              <a:t> πα</a:t>
            </a:r>
            <a:r>
              <a:rPr lang="en-US" altLang="en-US" sz="2400" dirty="0" err="1" smtClean="0">
                <a:latin typeface="Calibri" panose="020F0502020204030204" pitchFamily="34" charset="0"/>
                <a:cs typeface="Times New Roman" panose="02020603050405020304" pitchFamily="18" charset="0"/>
              </a:rPr>
              <a:t>ρόμοι</a:t>
            </a:r>
            <a:r>
              <a:rPr lang="en-US" altLang="en-US" sz="2400" dirty="0" smtClean="0">
                <a:latin typeface="Calibri" panose="020F0502020204030204" pitchFamily="34" charset="0"/>
                <a:cs typeface="Times New Roman" panose="02020603050405020304" pitchFamily="18" charset="0"/>
              </a:rPr>
              <a:t>α είδη τείνουν να εμφανίζουν αμοιβαία αποκλειστικές κατανομές όταν βρίσκονται στο ίδιο νησί.</a:t>
            </a:r>
          </a:p>
          <a:p>
            <a:pPr indent="0">
              <a:buFontTx/>
              <a:buNone/>
            </a:pPr>
            <a:r>
              <a:rPr lang="en-US" altLang="en-US" sz="2400" dirty="0" err="1" smtClean="0">
                <a:latin typeface="Calibri" panose="020F0502020204030204" pitchFamily="34" charset="0"/>
                <a:cs typeface="Times New Roman" panose="02020603050405020304" pitchFamily="18" charset="0"/>
              </a:rPr>
              <a:t>Οι</a:t>
            </a:r>
            <a:r>
              <a:rPr lang="en-US" altLang="en-US" sz="2400" dirty="0" smtClean="0">
                <a:latin typeface="Calibri" panose="020F0502020204030204" pitchFamily="34" charset="0"/>
                <a:cs typeface="Times New Roman" panose="02020603050405020304" pitchFamily="18" charset="0"/>
              </a:rPr>
              <a:t> π</a:t>
            </a:r>
            <a:r>
              <a:rPr lang="en-US" altLang="en-US" sz="2400" dirty="0" err="1" smtClean="0">
                <a:latin typeface="Calibri" panose="020F0502020204030204" pitchFamily="34" charset="0"/>
                <a:cs typeface="Times New Roman" panose="02020603050405020304" pitchFamily="18" charset="0"/>
              </a:rPr>
              <a:t>ληθυσμοί</a:t>
            </a:r>
            <a:r>
              <a:rPr lang="en-US" altLang="en-US" sz="2400" dirty="0" smtClean="0">
                <a:latin typeface="Calibri" panose="020F0502020204030204" pitchFamily="34" charset="0"/>
                <a:cs typeface="Times New Roman" panose="02020603050405020304" pitchFamily="18" charset="0"/>
              </a:rPr>
              <a:t> </a:t>
            </a:r>
            <a:r>
              <a:rPr lang="en-US" altLang="en-US" sz="2400" dirty="0" err="1" smtClean="0">
                <a:latin typeface="Calibri" panose="020F0502020204030204" pitchFamily="34" charset="0"/>
                <a:cs typeface="Times New Roman" panose="02020603050405020304" pitchFamily="18" charset="0"/>
              </a:rPr>
              <a:t>τείνουν</a:t>
            </a:r>
            <a:r>
              <a:rPr lang="en-US" altLang="en-US" sz="2400" dirty="0" smtClean="0">
                <a:latin typeface="Calibri" panose="020F0502020204030204" pitchFamily="34" charset="0"/>
                <a:cs typeface="Times New Roman" panose="02020603050405020304" pitchFamily="18" charset="0"/>
              </a:rPr>
              <a:t> να </a:t>
            </a:r>
            <a:r>
              <a:rPr lang="en-US" altLang="en-US" sz="2400" dirty="0" err="1" smtClean="0">
                <a:latin typeface="Calibri" panose="020F0502020204030204" pitchFamily="34" charset="0"/>
                <a:cs typeface="Times New Roman" panose="02020603050405020304" pitchFamily="18" charset="0"/>
              </a:rPr>
              <a:t>εμφ</a:t>
            </a:r>
            <a:r>
              <a:rPr lang="en-US" altLang="en-US" sz="2400" dirty="0" smtClean="0">
                <a:latin typeface="Calibri" panose="020F0502020204030204" pitchFamily="34" charset="0"/>
                <a:cs typeface="Times New Roman" panose="02020603050405020304" pitchFamily="18" charset="0"/>
              </a:rPr>
              <a:t>ανίζουν </a:t>
            </a:r>
            <a:r>
              <a:rPr lang="en-US" altLang="en-US" sz="2400" b="1" dirty="0" smtClean="0">
                <a:latin typeface="Calibri" panose="020F0502020204030204" pitchFamily="34" charset="0"/>
                <a:cs typeface="Times New Roman" panose="02020603050405020304" pitchFamily="18" charset="0"/>
              </a:rPr>
              <a:t>οικολογική απελευθέρωση</a:t>
            </a:r>
            <a:r>
              <a:rPr lang="en-US" altLang="en-US" sz="2400" dirty="0" smtClean="0">
                <a:latin typeface="Calibri" panose="020F0502020204030204" pitchFamily="34" charset="0"/>
                <a:cs typeface="Times New Roman" panose="02020603050405020304" pitchFamily="18" charset="0"/>
              </a:rPr>
              <a:t>, δηλαδή εμφανίζουν σημαντικά ευρύτερους θώκους και μετατοπίσεις σε διάφορα χαρακτηριστικά.</a:t>
            </a:r>
          </a:p>
          <a:p>
            <a:pPr indent="0">
              <a:buFontTx/>
              <a:buNone/>
            </a:pPr>
            <a:r>
              <a:rPr lang="en-US" altLang="en-US" sz="2400" dirty="0" smtClean="0">
                <a:latin typeface="Calibri" panose="020F0502020204030204" pitchFamily="34" charset="0"/>
                <a:cs typeface="Times New Roman" panose="02020603050405020304" pitchFamily="18" charset="0"/>
              </a:rPr>
              <a:t> </a:t>
            </a:r>
            <a:r>
              <a:rPr lang="en-US" altLang="en-US" sz="2400" dirty="0" err="1" smtClean="0">
                <a:latin typeface="Calibri" panose="020F0502020204030204" pitchFamily="34" charset="0"/>
                <a:cs typeface="Times New Roman" panose="02020603050405020304" pitchFamily="18" charset="0"/>
              </a:rPr>
              <a:t>Πληθυσμοί</a:t>
            </a:r>
            <a:r>
              <a:rPr lang="en-US" altLang="en-US" sz="2400" dirty="0" smtClean="0">
                <a:latin typeface="Calibri" panose="020F0502020204030204" pitchFamily="34" charset="0"/>
                <a:cs typeface="Times New Roman" panose="02020603050405020304" pitchFamily="18" charset="0"/>
              </a:rPr>
              <a:t> </a:t>
            </a:r>
            <a:r>
              <a:rPr lang="en-US" altLang="en-US" sz="2400" dirty="0" err="1" smtClean="0">
                <a:latin typeface="Calibri" panose="020F0502020204030204" pitchFamily="34" charset="0"/>
                <a:cs typeface="Times New Roman" panose="02020603050405020304" pitchFamily="18" charset="0"/>
              </a:rPr>
              <a:t>ειδών</a:t>
            </a:r>
            <a:r>
              <a:rPr lang="en-US" altLang="en-US" sz="2400" dirty="0" smtClean="0">
                <a:latin typeface="Calibri" panose="020F0502020204030204" pitchFamily="34" charset="0"/>
                <a:cs typeface="Times New Roman" panose="02020603050405020304" pitchFamily="18" charset="0"/>
              </a:rPr>
              <a:t> </a:t>
            </a:r>
            <a:r>
              <a:rPr lang="en-US" altLang="en-US" sz="2400" dirty="0" err="1" smtClean="0">
                <a:latin typeface="Calibri" panose="020F0502020204030204" pitchFamily="34" charset="0"/>
                <a:cs typeface="Times New Roman" panose="02020603050405020304" pitchFamily="18" charset="0"/>
              </a:rPr>
              <a:t>σε</a:t>
            </a:r>
            <a:r>
              <a:rPr lang="en-US" altLang="en-US" sz="2400" dirty="0" smtClean="0">
                <a:latin typeface="Calibri" panose="020F0502020204030204" pitchFamily="34" charset="0"/>
                <a:cs typeface="Times New Roman" panose="02020603050405020304" pitchFamily="18" charset="0"/>
              </a:rPr>
              <a:t> </a:t>
            </a:r>
            <a:r>
              <a:rPr lang="en-US" altLang="en-US" sz="2400" dirty="0" err="1" smtClean="0">
                <a:latin typeface="Calibri" panose="020F0502020204030204" pitchFamily="34" charset="0"/>
                <a:cs typeface="Times New Roman" panose="02020603050405020304" pitchFamily="18" charset="0"/>
              </a:rPr>
              <a:t>νησιά</a:t>
            </a:r>
            <a:r>
              <a:rPr lang="en-US" altLang="en-US" sz="2400" dirty="0" smtClean="0">
                <a:latin typeface="Calibri" panose="020F0502020204030204" pitchFamily="34" charset="0"/>
                <a:cs typeface="Times New Roman" panose="02020603050405020304" pitchFamily="18" charset="0"/>
              </a:rPr>
              <a:t> </a:t>
            </a:r>
            <a:r>
              <a:rPr lang="en-US" altLang="en-US" sz="2400" dirty="0" err="1" smtClean="0">
                <a:latin typeface="Calibri" panose="020F0502020204030204" pitchFamily="34" charset="0"/>
                <a:cs typeface="Times New Roman" panose="02020603050405020304" pitchFamily="18" charset="0"/>
              </a:rPr>
              <a:t>φτωχά</a:t>
            </a:r>
            <a:r>
              <a:rPr lang="en-US" altLang="en-US" sz="2400" dirty="0" smtClean="0">
                <a:latin typeface="Calibri" panose="020F0502020204030204" pitchFamily="34" charset="0"/>
                <a:cs typeface="Times New Roman" panose="02020603050405020304" pitchFamily="18" charset="0"/>
              </a:rPr>
              <a:t> </a:t>
            </a:r>
            <a:r>
              <a:rPr lang="en-US" altLang="en-US" sz="2400" dirty="0" err="1" smtClean="0">
                <a:latin typeface="Calibri" panose="020F0502020204030204" pitchFamily="34" charset="0"/>
                <a:cs typeface="Times New Roman" panose="02020603050405020304" pitchFamily="18" charset="0"/>
              </a:rPr>
              <a:t>σε</a:t>
            </a:r>
            <a:r>
              <a:rPr lang="en-US" altLang="en-US" sz="2400" dirty="0" smtClean="0">
                <a:latin typeface="Calibri" panose="020F0502020204030204" pitchFamily="34" charset="0"/>
                <a:cs typeface="Times New Roman" panose="02020603050405020304" pitchFamily="18" charset="0"/>
              </a:rPr>
              <a:t> </a:t>
            </a:r>
            <a:r>
              <a:rPr lang="en-US" altLang="en-US" sz="2400" dirty="0" err="1" smtClean="0">
                <a:latin typeface="Calibri" panose="020F0502020204030204" pitchFamily="34" charset="0"/>
                <a:cs typeface="Times New Roman" panose="02020603050405020304" pitchFamily="18" charset="0"/>
              </a:rPr>
              <a:t>είδη</a:t>
            </a:r>
            <a:r>
              <a:rPr lang="en-US" altLang="en-US" sz="2400" dirty="0" smtClean="0">
                <a:latin typeface="Calibri" panose="020F0502020204030204" pitchFamily="34" charset="0"/>
                <a:cs typeface="Times New Roman" panose="02020603050405020304" pitchFamily="18" charset="0"/>
              </a:rPr>
              <a:t> </a:t>
            </a:r>
            <a:r>
              <a:rPr lang="en-US" altLang="en-US" sz="2400" dirty="0" err="1" smtClean="0">
                <a:latin typeface="Calibri" panose="020F0502020204030204" pitchFamily="34" charset="0"/>
                <a:cs typeface="Times New Roman" panose="02020603050405020304" pitchFamily="18" charset="0"/>
              </a:rPr>
              <a:t>εμφ</a:t>
            </a:r>
            <a:r>
              <a:rPr lang="en-US" altLang="en-US" sz="2400" dirty="0" smtClean="0">
                <a:latin typeface="Calibri" panose="020F0502020204030204" pitchFamily="34" charset="0"/>
                <a:cs typeface="Times New Roman" panose="02020603050405020304" pitchFamily="18" charset="0"/>
              </a:rPr>
              <a:t>ανίζουν σχετικά υψηλές πυκνότητες .</a:t>
            </a:r>
          </a:p>
          <a:p>
            <a:pPr>
              <a:buFontTx/>
              <a:buNone/>
            </a:pPr>
            <a:endParaRPr lang="en-US" altLang="en-US" sz="2400" dirty="0" smtClean="0">
              <a:solidFill>
                <a:srgbClr val="800000"/>
              </a:solidFill>
              <a:latin typeface="Times New Roman" panose="02020603050405020304" pitchFamily="18" charset="0"/>
              <a:cs typeface="Times New Roman" panose="02020603050405020304" pitchFamily="18" charset="0"/>
            </a:endParaRPr>
          </a:p>
          <a:p>
            <a:pPr>
              <a:buFontTx/>
              <a:buNone/>
            </a:pPr>
            <a:endParaRPr lang="el-GR" altLang="en-US" sz="2400" dirty="0" smtClean="0">
              <a:solidFill>
                <a:srgbClr val="800000"/>
              </a:solidFill>
              <a:latin typeface="Times New Roman" panose="02020603050405020304" pitchFamily="18" charset="0"/>
              <a:cs typeface="Times New Roman" panose="02020603050405020304" pitchFamily="18" charset="0"/>
            </a:endParaRPr>
          </a:p>
          <a:p>
            <a:pPr>
              <a:buFontTx/>
              <a:buNone/>
            </a:pPr>
            <a:endParaRPr lang="en-US" altLang="en-US" sz="2400" dirty="0" smtClean="0">
              <a:solidFill>
                <a:srgbClr val="800000"/>
              </a:solidFill>
              <a:latin typeface="Times New Roman" panose="02020603050405020304" pitchFamily="18" charset="0"/>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50</a:t>
            </a:fld>
            <a:endParaRPr lang="en-US"/>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974725" y="8080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sz="2400">
                <a:solidFill>
                  <a:schemeClr val="tx1"/>
                </a:solidFill>
                <a:latin typeface="Arial" panose="020B0604020202020204" pitchFamily="34" charset="0"/>
                <a:ea typeface="ＭＳ Ｐゴシック" panose="020B0600070205080204" pitchFamily="34" charset="-128"/>
              </a:defRPr>
            </a:lvl1pPr>
            <a:lvl2pPr marL="37931725" indent="-37474525" algn="ctr">
              <a:defRPr sz="2400">
                <a:solidFill>
                  <a:schemeClr val="tx1"/>
                </a:solidFill>
                <a:latin typeface="Arial" panose="020B0604020202020204" pitchFamily="34" charset="0"/>
                <a:ea typeface="ＭＳ Ｐゴシック" panose="020B0600070205080204" pitchFamily="34" charset="-128"/>
              </a:defRPr>
            </a:lvl2pPr>
            <a:lvl3pPr marL="1143000" indent="-228600" algn="ctr">
              <a:defRPr sz="2400">
                <a:solidFill>
                  <a:schemeClr val="tx1"/>
                </a:solidFill>
                <a:latin typeface="Arial" panose="020B0604020202020204" pitchFamily="34" charset="0"/>
                <a:ea typeface="ＭＳ Ｐゴシック" panose="020B0600070205080204" pitchFamily="34" charset="-128"/>
              </a:defRPr>
            </a:lvl3pPr>
            <a:lvl4pPr marL="1600200" indent="-228600" algn="ctr">
              <a:defRPr sz="2400">
                <a:solidFill>
                  <a:schemeClr val="tx1"/>
                </a:solidFill>
                <a:latin typeface="Arial" panose="020B0604020202020204" pitchFamily="34" charset="0"/>
                <a:ea typeface="ＭＳ Ｐゴシック" panose="020B0600070205080204" pitchFamily="34" charset="-128"/>
              </a:defRPr>
            </a:lvl4pPr>
            <a:lvl5pPr marL="2057400" indent="-228600" algn="ctr">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461827" name="Text Box 3"/>
          <p:cNvSpPr txBox="1">
            <a:spLocks noChangeArrowheads="1"/>
          </p:cNvSpPr>
          <p:nvPr/>
        </p:nvSpPr>
        <p:spPr bwMode="auto">
          <a:xfrm>
            <a:off x="1355725" y="1189038"/>
            <a:ext cx="73310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400">
                <a:solidFill>
                  <a:schemeClr val="tx1"/>
                </a:solidFill>
                <a:latin typeface="Arial" panose="020B0604020202020204" pitchFamily="34" charset="0"/>
                <a:ea typeface="ＭＳ Ｐゴシック" panose="020B0600070205080204" pitchFamily="34" charset="-128"/>
              </a:defRPr>
            </a:lvl1pPr>
            <a:lvl2pPr marL="37931725" indent="-37474525" algn="ctr">
              <a:defRPr sz="2400">
                <a:solidFill>
                  <a:schemeClr val="tx1"/>
                </a:solidFill>
                <a:latin typeface="Arial" panose="020B0604020202020204" pitchFamily="34" charset="0"/>
                <a:ea typeface="ＭＳ Ｐゴシック" panose="020B0600070205080204" pitchFamily="34" charset="-128"/>
              </a:defRPr>
            </a:lvl2pPr>
            <a:lvl3pPr marL="1143000" indent="-228600" algn="ctr">
              <a:defRPr sz="2400">
                <a:solidFill>
                  <a:schemeClr val="tx1"/>
                </a:solidFill>
                <a:latin typeface="Arial" panose="020B0604020202020204" pitchFamily="34" charset="0"/>
                <a:ea typeface="ＭＳ Ｐゴシック" panose="020B0600070205080204" pitchFamily="34" charset="-128"/>
              </a:defRPr>
            </a:lvl3pPr>
            <a:lvl4pPr marL="1600200" indent="-228600" algn="ctr">
              <a:defRPr sz="2400">
                <a:solidFill>
                  <a:schemeClr val="tx1"/>
                </a:solidFill>
                <a:latin typeface="Arial" panose="020B0604020202020204" pitchFamily="34" charset="0"/>
                <a:ea typeface="ＭＳ Ｐゴシック" panose="020B0600070205080204" pitchFamily="34" charset="-128"/>
              </a:defRPr>
            </a:lvl4pPr>
            <a:lvl5pPr marL="2057400" indent="-228600" algn="ctr">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l-GR" altLang="en-US">
              <a:solidFill>
                <a:srgbClr val="800000"/>
              </a:solidFill>
              <a:latin typeface="Times New Roman" panose="02020603050405020304" pitchFamily="18" charset="0"/>
              <a:cs typeface="Times New Roman" panose="02020603050405020304" pitchFamily="18" charset="0"/>
            </a:endParaRPr>
          </a:p>
          <a:p>
            <a:r>
              <a:rPr lang="el-GR" altLang="en-US">
                <a:solidFill>
                  <a:srgbClr val="800000"/>
                </a:solidFill>
                <a:latin typeface="Times New Roman" panose="02020603050405020304" pitchFamily="18" charset="0"/>
                <a:cs typeface="Times New Roman" panose="02020603050405020304" pitchFamily="18" charset="0"/>
              </a:rPr>
              <a:t>.</a:t>
            </a:r>
            <a:endParaRPr lang="en-GB" altLang="en-US">
              <a:solidFill>
                <a:srgbClr val="800000"/>
              </a:solidFill>
              <a:latin typeface="Times New Roman" panose="02020603050405020304" pitchFamily="18" charset="0"/>
              <a:cs typeface="Times New Roman" panose="02020603050405020304" pitchFamily="18" charset="0"/>
            </a:endParaRPr>
          </a:p>
        </p:txBody>
      </p:sp>
      <p:sp>
        <p:nvSpPr>
          <p:cNvPr id="55300" name="Title 6"/>
          <p:cNvSpPr>
            <a:spLocks noGrp="1"/>
          </p:cNvSpPr>
          <p:nvPr>
            <p:ph type="title"/>
          </p:nvPr>
        </p:nvSpPr>
        <p:spPr/>
        <p:txBody>
          <a:bodyPr>
            <a:normAutofit/>
          </a:bodyPr>
          <a:lstStyle/>
          <a:p>
            <a:r>
              <a:rPr lang="el-GR" altLang="en-US" b="1" dirty="0" smtClean="0">
                <a:cs typeface="Times New Roman" panose="02020603050405020304" pitchFamily="18" charset="0"/>
              </a:rPr>
              <a:t>Ανταγωνιστικός αποκλεισμός</a:t>
            </a:r>
            <a:endParaRPr lang="en-US" altLang="en-US" dirty="0" smtClean="0"/>
          </a:p>
        </p:txBody>
      </p:sp>
      <p:sp>
        <p:nvSpPr>
          <p:cNvPr id="55301" name="Content Placeholder 7"/>
          <p:cNvSpPr>
            <a:spLocks noGrp="1"/>
          </p:cNvSpPr>
          <p:nvPr>
            <p:ph sz="half" idx="1"/>
          </p:nvPr>
        </p:nvSpPr>
        <p:spPr/>
        <p:txBody>
          <a:bodyPr/>
          <a:lstStyle/>
          <a:p>
            <a:pPr indent="0">
              <a:buFontTx/>
              <a:buNone/>
            </a:pPr>
            <a:r>
              <a:rPr lang="en-US" altLang="en-US" sz="2400" dirty="0" err="1" smtClean="0">
                <a:cs typeface="Times New Roman" panose="02020603050405020304" pitchFamily="18" charset="0"/>
              </a:rPr>
              <a:t>Μωσ</a:t>
            </a:r>
            <a:r>
              <a:rPr lang="en-US" altLang="en-US" sz="2400" dirty="0" smtClean="0">
                <a:cs typeface="Times New Roman" panose="02020603050405020304" pitchFamily="18" charset="0"/>
              </a:rPr>
              <a:t>αϊκή κατανομή: σε αρχιπελάγη, παρόμοια είδη καταλαμβάνουν διαφορετικά νησιά.</a:t>
            </a:r>
          </a:p>
          <a:p>
            <a:pPr indent="0">
              <a:buFontTx/>
              <a:buNone/>
            </a:pPr>
            <a:r>
              <a:rPr lang="en-US" altLang="en-US" sz="2400" dirty="0" err="1" smtClean="0">
                <a:cs typeface="Times New Roman" panose="02020603050405020304" pitchFamily="18" charset="0"/>
              </a:rPr>
              <a:t>Στο</a:t>
            </a:r>
            <a:r>
              <a:rPr lang="en-US" altLang="en-US" sz="2400" dirty="0" smtClean="0">
                <a:cs typeface="Times New Roman" panose="02020603050405020304" pitchFamily="18" charset="0"/>
              </a:rPr>
              <a:t> α</a:t>
            </a:r>
            <a:r>
              <a:rPr lang="en-US" altLang="en-US" sz="2400" dirty="0" err="1" smtClean="0">
                <a:cs typeface="Times New Roman" panose="02020603050405020304" pitchFamily="18" charset="0"/>
              </a:rPr>
              <a:t>ρχι</a:t>
            </a:r>
            <a:r>
              <a:rPr lang="en-US" altLang="en-US" sz="2400" dirty="0" smtClean="0">
                <a:cs typeface="Times New Roman" panose="02020603050405020304" pitchFamily="18" charset="0"/>
              </a:rPr>
              <a:t>πέλαγος Βίσμαρκ, δύο είδη πουλιών του γένους </a:t>
            </a:r>
            <a:r>
              <a:rPr lang="en-US" altLang="en-US" sz="2400" i="1" dirty="0" smtClean="0">
                <a:cs typeface="Times New Roman" panose="02020603050405020304" pitchFamily="18" charset="0"/>
              </a:rPr>
              <a:t>Pachycephala</a:t>
            </a:r>
            <a:r>
              <a:rPr lang="en-US" altLang="en-US" sz="2400" dirty="0" smtClean="0">
                <a:cs typeface="Times New Roman" panose="02020603050405020304" pitchFamily="18" charset="0"/>
              </a:rPr>
              <a:t> καταλαμβάνουν το μεν </a:t>
            </a:r>
            <a:r>
              <a:rPr lang="en-US" altLang="en-US" sz="2400" i="1" dirty="0" smtClean="0">
                <a:cs typeface="Times New Roman" panose="02020603050405020304" pitchFamily="18" charset="0"/>
              </a:rPr>
              <a:t>P. </a:t>
            </a:r>
            <a:r>
              <a:rPr lang="en-US" altLang="en-US" sz="2400" i="1" dirty="0" err="1" smtClean="0">
                <a:cs typeface="Times New Roman" panose="02020603050405020304" pitchFamily="18" charset="0"/>
              </a:rPr>
              <a:t>pectoralis</a:t>
            </a:r>
            <a:r>
              <a:rPr lang="en-US" altLang="en-US" sz="2400" dirty="0" smtClean="0">
                <a:cs typeface="Times New Roman" panose="02020603050405020304" pitchFamily="18" charset="0"/>
              </a:rPr>
              <a:t> 11 </a:t>
            </a:r>
            <a:r>
              <a:rPr lang="en-US" altLang="en-US" sz="2400" dirty="0" err="1" smtClean="0">
                <a:cs typeface="Times New Roman" panose="02020603050405020304" pitchFamily="18" charset="0"/>
              </a:rPr>
              <a:t>νησιά</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το</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δε</a:t>
            </a:r>
            <a:r>
              <a:rPr lang="en-US" altLang="en-US" sz="2400" dirty="0" smtClean="0">
                <a:cs typeface="Times New Roman" panose="02020603050405020304" pitchFamily="18" charset="0"/>
              </a:rPr>
              <a:t> </a:t>
            </a:r>
            <a:r>
              <a:rPr lang="en-US" altLang="en-US" sz="2400" i="1" dirty="0" smtClean="0">
                <a:cs typeface="Times New Roman" panose="02020603050405020304" pitchFamily="18" charset="0"/>
              </a:rPr>
              <a:t>P. </a:t>
            </a:r>
            <a:r>
              <a:rPr lang="en-US" altLang="en-US" sz="2400" i="1" dirty="0" err="1" smtClean="0">
                <a:cs typeface="Times New Roman" panose="02020603050405020304" pitchFamily="18" charset="0"/>
              </a:rPr>
              <a:t>malanura</a:t>
            </a:r>
            <a:r>
              <a:rPr lang="en-US" altLang="en-US" sz="2400" dirty="0" smtClean="0">
                <a:cs typeface="Times New Roman" panose="02020603050405020304" pitchFamily="18" charset="0"/>
              </a:rPr>
              <a:t>, 18 </a:t>
            </a:r>
            <a:r>
              <a:rPr lang="en-US" altLang="en-US" sz="2400" dirty="0" err="1" smtClean="0">
                <a:cs typeface="Times New Roman" panose="02020603050405020304" pitchFamily="18" charset="0"/>
              </a:rPr>
              <a:t>νησιά</a:t>
            </a:r>
            <a:r>
              <a:rPr lang="el-GR" altLang="en-US" sz="2400" dirty="0" smtClean="0">
                <a:cs typeface="Times New Roman" panose="02020603050405020304" pitchFamily="18" charset="0"/>
              </a:rPr>
              <a:t>.</a:t>
            </a:r>
            <a:endParaRPr lang="en-US" altLang="en-US" sz="2400" dirty="0" smtClean="0">
              <a:cs typeface="Times New Roman" panose="02020603050405020304" pitchFamily="18" charset="0"/>
            </a:endParaRPr>
          </a:p>
          <a:p>
            <a:endParaRPr lang="en-US" altLang="en-US" sz="2400" dirty="0" smtClean="0">
              <a:solidFill>
                <a:srgbClr val="800000"/>
              </a:solidFill>
              <a:latin typeface="Times New Roman" panose="02020603050405020304" pitchFamily="18" charset="0"/>
              <a:cs typeface="Times New Roman" panose="02020603050405020304" pitchFamily="18" charset="0"/>
            </a:endParaRPr>
          </a:p>
        </p:txBody>
      </p:sp>
      <p:pic>
        <p:nvPicPr>
          <p:cNvPr id="55302" name="Content Placeholder 9" descr="Karta_PG_Bismarck_Archipelago.p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57725" y="2210068"/>
            <a:ext cx="3886200" cy="2546131"/>
          </a:xfrm>
        </p:spPr>
      </p:pic>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51</a:t>
            </a:fld>
            <a:endParaRPr lang="en-US"/>
          </a:p>
        </p:txBody>
      </p:sp>
      <p:sp>
        <p:nvSpPr>
          <p:cNvPr id="9" name="TextBox 8"/>
          <p:cNvSpPr txBox="1"/>
          <p:nvPr/>
        </p:nvSpPr>
        <p:spPr>
          <a:xfrm>
            <a:off x="8173590" y="4417214"/>
            <a:ext cx="341760" cy="276999"/>
          </a:xfrm>
          <a:prstGeom prst="rect">
            <a:avLst/>
          </a:prstGeom>
          <a:noFill/>
        </p:spPr>
        <p:txBody>
          <a:bodyPr wrap="none" rtlCol="0">
            <a:spAutoFit/>
          </a:bodyPr>
          <a:lstStyle/>
          <a:p>
            <a:r>
              <a:rPr lang="en-US" sz="1200" b="1" dirty="0" smtClean="0"/>
              <a:t>37</a:t>
            </a:r>
            <a:endParaRPr lang="en-US" sz="1200" b="1"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2"/>
          <p:cNvSpPr>
            <a:spLocks noGrp="1"/>
          </p:cNvSpPr>
          <p:nvPr>
            <p:ph type="title"/>
          </p:nvPr>
        </p:nvSpPr>
        <p:spPr/>
        <p:txBody>
          <a:bodyPr>
            <a:normAutofit/>
          </a:bodyPr>
          <a:lstStyle/>
          <a:p>
            <a:r>
              <a:rPr lang="en-US" altLang="en-US" b="1" dirty="0" err="1" smtClean="0">
                <a:cs typeface="Times New Roman" panose="02020603050405020304" pitchFamily="18" charset="0"/>
              </a:rPr>
              <a:t>Διάχυτος</a:t>
            </a:r>
            <a:r>
              <a:rPr lang="en-US" altLang="en-US" b="1" dirty="0" smtClean="0">
                <a:cs typeface="Times New Roman" panose="02020603050405020304" pitchFamily="18" charset="0"/>
              </a:rPr>
              <a:t> α</a:t>
            </a:r>
            <a:r>
              <a:rPr lang="en-US" altLang="en-US" b="1" dirty="0" err="1" smtClean="0">
                <a:cs typeface="Times New Roman" panose="02020603050405020304" pitchFamily="18" charset="0"/>
              </a:rPr>
              <a:t>ντ</a:t>
            </a:r>
            <a:r>
              <a:rPr lang="en-US" altLang="en-US" b="1" dirty="0" smtClean="0">
                <a:cs typeface="Times New Roman" panose="02020603050405020304" pitchFamily="18" charset="0"/>
              </a:rPr>
              <a:t>αγωνισμός</a:t>
            </a:r>
          </a:p>
        </p:txBody>
      </p:sp>
      <p:sp>
        <p:nvSpPr>
          <p:cNvPr id="56323" name="Content Placeholder 3"/>
          <p:cNvSpPr>
            <a:spLocks noGrp="1"/>
          </p:cNvSpPr>
          <p:nvPr>
            <p:ph sz="half" idx="1"/>
          </p:nvPr>
        </p:nvSpPr>
        <p:spPr>
          <a:xfrm>
            <a:off x="289560" y="1690689"/>
            <a:ext cx="4282440" cy="4683443"/>
          </a:xfrm>
        </p:spPr>
        <p:txBody>
          <a:bodyPr>
            <a:normAutofit fontScale="92500"/>
          </a:bodyPr>
          <a:lstStyle/>
          <a:p>
            <a:pPr indent="0">
              <a:buFontTx/>
              <a:buNone/>
            </a:pPr>
            <a:r>
              <a:rPr lang="el-GR" altLang="en-US" sz="2400" dirty="0" smtClean="0">
                <a:cs typeface="Times New Roman" panose="02020603050405020304" pitchFamily="18" charset="0"/>
              </a:rPr>
              <a:t>Πρόκειται για τον ανταγωνισμό </a:t>
            </a:r>
            <a:r>
              <a:rPr lang="en-US" altLang="en-US" sz="2400" dirty="0" err="1" smtClean="0">
                <a:cs typeface="Times New Roman" panose="02020603050405020304" pitchFamily="18" charset="0"/>
              </a:rPr>
              <a:t>μετ</a:t>
            </a:r>
            <a:r>
              <a:rPr lang="en-US" altLang="en-US" sz="2400" dirty="0" smtClean="0">
                <a:cs typeface="Times New Roman" panose="02020603050405020304" pitchFamily="18" charset="0"/>
              </a:rPr>
              <a:t>αξύ πολλών ειδών που είναι δύσκολο να προσδιοριστεί.</a:t>
            </a:r>
          </a:p>
          <a:p>
            <a:pPr indent="0">
              <a:buFontTx/>
              <a:buNone/>
            </a:pPr>
            <a:r>
              <a:rPr lang="en-US" altLang="en-US" sz="2400" dirty="0" err="1" smtClean="0">
                <a:cs typeface="Times New Roman" panose="02020603050405020304" pitchFamily="18" charset="0"/>
              </a:rPr>
              <a:t>Ορισμέν</a:t>
            </a:r>
            <a:r>
              <a:rPr lang="en-US" altLang="en-US" sz="2400" dirty="0" smtClean="0">
                <a:cs typeface="Times New Roman" panose="02020603050405020304" pitchFamily="18" charset="0"/>
              </a:rPr>
              <a:t>α είδη βρίσκονται μόνο σε μικρά νησιά με λίγα άλλα είδη</a:t>
            </a:r>
            <a:r>
              <a:rPr lang="el-GR" altLang="en-US" sz="2400" dirty="0" smtClean="0">
                <a:cs typeface="Times New Roman" panose="02020603050405020304" pitchFamily="18" charset="0"/>
              </a:rPr>
              <a:t>.</a:t>
            </a:r>
            <a:endParaRPr lang="en-US" altLang="en-US" sz="2400" dirty="0" smtClean="0">
              <a:cs typeface="Times New Roman" panose="02020603050405020304" pitchFamily="18" charset="0"/>
            </a:endParaRPr>
          </a:p>
          <a:p>
            <a:pPr indent="0">
              <a:buFontTx/>
              <a:buNone/>
            </a:pPr>
            <a:r>
              <a:rPr lang="en-US" altLang="en-US" sz="2400" dirty="0" err="1" smtClean="0">
                <a:cs typeface="Times New Roman" panose="02020603050405020304" pitchFamily="18" charset="0"/>
              </a:rPr>
              <a:t>Άλλ</a:t>
            </a:r>
            <a:r>
              <a:rPr lang="en-US" altLang="en-US" sz="2400" dirty="0" smtClean="0">
                <a:cs typeface="Times New Roman" panose="02020603050405020304" pitchFamily="18" charset="0"/>
              </a:rPr>
              <a:t>α κοινά είδη βρίσκονται παντού εκτός των μικρών</a:t>
            </a:r>
            <a:r>
              <a:rPr lang="el-GR" altLang="en-US" sz="2400" dirty="0" smtClean="0">
                <a:cs typeface="Times New Roman" panose="02020603050405020304" pitchFamily="18" charset="0"/>
              </a:rPr>
              <a:t> νησιών.</a:t>
            </a:r>
          </a:p>
          <a:p>
            <a:pPr indent="0">
              <a:buFontTx/>
              <a:buNone/>
            </a:pPr>
            <a:r>
              <a:rPr lang="en-US" altLang="en-US" sz="2400" dirty="0" smtClean="0">
                <a:cs typeface="Times New Roman" panose="02020603050405020304" pitchFamily="18" charset="0"/>
              </a:rPr>
              <a:t>Τα </a:t>
            </a:r>
            <a:r>
              <a:rPr lang="en-US" altLang="en-US" sz="2400" dirty="0" err="1" smtClean="0">
                <a:cs typeface="Times New Roman" panose="02020603050405020304" pitchFamily="18" charset="0"/>
              </a:rPr>
              <a:t>μεγ</a:t>
            </a:r>
            <a:r>
              <a:rPr lang="en-US" altLang="en-US" sz="2400" dirty="0" smtClean="0">
                <a:cs typeface="Times New Roman" panose="02020603050405020304" pitchFamily="18" charset="0"/>
              </a:rPr>
              <a:t>αλύτερα είδη με εξειδικευμένες τροφικές συνήθειες και περιορισμένα ενδιαιτήματα βρίσκονται μόνο στα μεγάλα νησιά</a:t>
            </a:r>
            <a:r>
              <a:rPr lang="el-GR" altLang="en-US" sz="2400" dirty="0" smtClean="0">
                <a:cs typeface="Times New Roman" panose="02020603050405020304" pitchFamily="18" charset="0"/>
              </a:rPr>
              <a:t>.</a:t>
            </a:r>
            <a:endParaRPr lang="en-US" altLang="en-US" sz="2400" dirty="0" smtClean="0">
              <a:cs typeface="Times New Roman" panose="02020603050405020304" pitchFamily="18" charset="0"/>
            </a:endParaRPr>
          </a:p>
          <a:p>
            <a:endParaRPr lang="en-US" altLang="en-US" sz="2400" dirty="0" smtClean="0">
              <a:solidFill>
                <a:srgbClr val="800000"/>
              </a:solidFill>
              <a:latin typeface="Times New Roman" panose="02020603050405020304" pitchFamily="18" charset="0"/>
              <a:cs typeface="Times New Roman" panose="02020603050405020304" pitchFamily="18" charset="0"/>
            </a:endParaRPr>
          </a:p>
        </p:txBody>
      </p:sp>
      <p:pic>
        <p:nvPicPr>
          <p:cNvPr id="56324" name="Content Placeholder 5" descr="52.gif"/>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11541" y="1996916"/>
            <a:ext cx="3321844" cy="3321844"/>
          </a:xfrm>
        </p:spPr>
      </p:pic>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52</a:t>
            </a:fld>
            <a:endParaRPr lang="en-US"/>
          </a:p>
        </p:txBody>
      </p:sp>
      <p:sp>
        <p:nvSpPr>
          <p:cNvPr id="7" name="TextBox 6"/>
          <p:cNvSpPr txBox="1"/>
          <p:nvPr/>
        </p:nvSpPr>
        <p:spPr>
          <a:xfrm>
            <a:off x="8033385" y="5041761"/>
            <a:ext cx="341760" cy="276999"/>
          </a:xfrm>
          <a:prstGeom prst="rect">
            <a:avLst/>
          </a:prstGeom>
          <a:noFill/>
        </p:spPr>
        <p:txBody>
          <a:bodyPr wrap="none" rtlCol="0">
            <a:spAutoFit/>
          </a:bodyPr>
          <a:lstStyle/>
          <a:p>
            <a:r>
              <a:rPr lang="en-US" sz="1200" b="1" dirty="0" smtClean="0"/>
              <a:t>38</a:t>
            </a:r>
            <a:endParaRPr lang="en-US" sz="1200" b="1"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l-GR" sz="4000" dirty="0" smtClean="0"/>
              <a:t>Πιθανότητα εγκατάστασης </a:t>
            </a:r>
            <a:br>
              <a:rPr lang="el-GR" sz="4000" dirty="0" smtClean="0"/>
            </a:br>
            <a:r>
              <a:rPr lang="el-GR" sz="4000" dirty="0" smtClean="0"/>
              <a:t>νέου είδους</a:t>
            </a:r>
            <a:endParaRPr lang="en-US" sz="4000" dirty="0"/>
          </a:p>
        </p:txBody>
      </p:sp>
      <p:pic>
        <p:nvPicPr>
          <p:cNvPr id="5" name="Content Placeholder 4"/>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4116957" y="2006202"/>
            <a:ext cx="3901506" cy="3668349"/>
          </a:xfrm>
        </p:spPr>
      </p:pic>
      <p:sp>
        <p:nvSpPr>
          <p:cNvPr id="4" name="Text Placeholder 3"/>
          <p:cNvSpPr>
            <a:spLocks noGrp="1"/>
          </p:cNvSpPr>
          <p:nvPr>
            <p:ph type="body" sz="quarter" idx="13"/>
          </p:nvPr>
        </p:nvSpPr>
        <p:spPr/>
        <p:txBody>
          <a:bodyPr>
            <a:normAutofit/>
          </a:bodyPr>
          <a:lstStyle/>
          <a:p>
            <a:r>
              <a:rPr lang="el-GR" altLang="en-US" sz="2800" dirty="0">
                <a:cs typeface="Times New Roman" panose="02020603050405020304" pitchFamily="18" charset="0"/>
              </a:rPr>
              <a:t>Αντίστοιχα, η πιθανότητα να εγκατασταθεί ένα νέο είδος σε ένα νησί σχετίζεται άμεσα με το βαθμό διαφοροποίησης από τα ήδη υπάρχοντα είδη</a:t>
            </a:r>
            <a:r>
              <a:rPr lang="en-US" altLang="en-US" sz="2800" dirty="0">
                <a:cs typeface="Times New Roman" panose="02020603050405020304" pitchFamily="18" charset="0"/>
              </a:rPr>
              <a:t>.</a:t>
            </a:r>
            <a:endParaRPr lang="en-GB" altLang="en-US" sz="2800" dirty="0">
              <a:cs typeface="Times New Roman" panose="02020603050405020304" pitchFamily="18" charset="0"/>
            </a:endParaRPr>
          </a:p>
          <a:p>
            <a:endParaRPr lang="en-US" dirty="0"/>
          </a:p>
        </p:txBody>
      </p:sp>
      <p:sp>
        <p:nvSpPr>
          <p:cNvPr id="7" name="Footer Placeholder 6"/>
          <p:cNvSpPr>
            <a:spLocks noGrp="1"/>
          </p:cNvSpPr>
          <p:nvPr>
            <p:ph type="ftr" sz="quarter" idx="10"/>
          </p:nvPr>
        </p:nvSpPr>
        <p:spPr/>
        <p:txBody>
          <a:bodyPr/>
          <a:lstStyle/>
          <a:p>
            <a:r>
              <a:rPr lang="el-GR" smtClean="0"/>
              <a:t>Ενότητα 4. Νησιωτική Βιογεωγραφία</a:t>
            </a:r>
            <a:endParaRPr lang="en-US" dirty="0"/>
          </a:p>
        </p:txBody>
      </p:sp>
      <p:sp>
        <p:nvSpPr>
          <p:cNvPr id="8" name="Slide Number Placeholder 7"/>
          <p:cNvSpPr>
            <a:spLocks noGrp="1"/>
          </p:cNvSpPr>
          <p:nvPr>
            <p:ph type="sldNum" sz="quarter" idx="11"/>
          </p:nvPr>
        </p:nvSpPr>
        <p:spPr/>
        <p:txBody>
          <a:bodyPr/>
          <a:lstStyle/>
          <a:p>
            <a:fld id="{58A56277-EA16-4AF5-BFB5-E5ECBBB39490}" type="slidenum">
              <a:rPr lang="en-US" smtClean="0"/>
              <a:t>53</a:t>
            </a:fld>
            <a:endParaRPr lang="en-US"/>
          </a:p>
        </p:txBody>
      </p:sp>
      <p:sp>
        <p:nvSpPr>
          <p:cNvPr id="9" name="TextBox 8"/>
          <p:cNvSpPr txBox="1"/>
          <p:nvPr/>
        </p:nvSpPr>
        <p:spPr>
          <a:xfrm>
            <a:off x="7622797" y="5722984"/>
            <a:ext cx="341760" cy="276999"/>
          </a:xfrm>
          <a:prstGeom prst="rect">
            <a:avLst/>
          </a:prstGeom>
          <a:noFill/>
        </p:spPr>
        <p:txBody>
          <a:bodyPr wrap="none" rtlCol="0">
            <a:spAutoFit/>
          </a:bodyPr>
          <a:lstStyle/>
          <a:p>
            <a:r>
              <a:rPr lang="en-US" sz="1200" b="1" dirty="0" smtClean="0"/>
              <a:t>39</a:t>
            </a:r>
            <a:endParaRPr lang="en-US" sz="1200" b="1"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smtClean="0"/>
              <a:t>Αυξημένες συχνότητες και μετατόπιση θώκου</a:t>
            </a:r>
            <a:endParaRPr lang="en-US" sz="4000" dirty="0"/>
          </a:p>
        </p:txBody>
      </p:sp>
      <p:pic>
        <p:nvPicPr>
          <p:cNvPr id="5" name="Content Placeholder 4"/>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t="19486" b="19971"/>
          <a:stretch/>
        </p:blipFill>
        <p:spPr>
          <a:xfrm>
            <a:off x="4126173" y="2462965"/>
            <a:ext cx="4389177" cy="2871036"/>
          </a:xfrm>
        </p:spPr>
      </p:pic>
      <p:sp>
        <p:nvSpPr>
          <p:cNvPr id="4" name="Text Placeholder 3"/>
          <p:cNvSpPr>
            <a:spLocks noGrp="1"/>
          </p:cNvSpPr>
          <p:nvPr>
            <p:ph type="body" sz="quarter" idx="13"/>
          </p:nvPr>
        </p:nvSpPr>
        <p:spPr>
          <a:xfrm>
            <a:off x="628650" y="2042478"/>
            <a:ext cx="3333750" cy="4410075"/>
          </a:xfrm>
        </p:spPr>
        <p:txBody>
          <a:bodyPr>
            <a:normAutofit/>
          </a:bodyPr>
          <a:lstStyle/>
          <a:p>
            <a:r>
              <a:rPr lang="el-GR" altLang="en-US" sz="2600" dirty="0">
                <a:cs typeface="Times New Roman" panose="02020603050405020304" pitchFamily="18" charset="0"/>
              </a:rPr>
              <a:t>Αντιστάθμιση </a:t>
            </a:r>
            <a:r>
              <a:rPr lang="el-GR" altLang="en-US" sz="2600" dirty="0" smtClean="0">
                <a:cs typeface="Times New Roman" panose="02020603050405020304" pitchFamily="18" charset="0"/>
              </a:rPr>
              <a:t>πυκνοτήτων.</a:t>
            </a:r>
            <a:endParaRPr lang="el-GR" altLang="en-US" sz="2600" dirty="0">
              <a:cs typeface="Times New Roman" panose="02020603050405020304" pitchFamily="18" charset="0"/>
            </a:endParaRPr>
          </a:p>
          <a:p>
            <a:r>
              <a:rPr lang="el-GR" altLang="en-US" sz="2600" dirty="0" smtClean="0">
                <a:cs typeface="Times New Roman" panose="02020603050405020304" pitchFamily="18" charset="0"/>
              </a:rPr>
              <a:t>Η </a:t>
            </a:r>
            <a:r>
              <a:rPr lang="el-GR" altLang="en-US" sz="2600" dirty="0">
                <a:cs typeface="Times New Roman" panose="02020603050405020304" pitchFamily="18" charset="0"/>
              </a:rPr>
              <a:t>πυκνότητα των πληθυσμών αυξάνεται είτε λόγω της </a:t>
            </a:r>
            <a:r>
              <a:rPr lang="el-GR" altLang="en-US" sz="2600" dirty="0" smtClean="0">
                <a:cs typeface="Times New Roman" panose="02020603050405020304" pitchFamily="18" charset="0"/>
              </a:rPr>
              <a:t>ελα</a:t>
            </a:r>
            <a:r>
              <a:rPr lang="el-GR" altLang="en-US" sz="2600" dirty="0">
                <a:cs typeface="Times New Roman" panose="02020603050405020304" pitchFamily="18" charset="0"/>
              </a:rPr>
              <a:t>τ</a:t>
            </a:r>
            <a:r>
              <a:rPr lang="el-GR" altLang="en-US" sz="2600" dirty="0" smtClean="0">
                <a:cs typeface="Times New Roman" panose="02020603050405020304" pitchFamily="18" charset="0"/>
              </a:rPr>
              <a:t>τωμένης </a:t>
            </a:r>
            <a:r>
              <a:rPr lang="el-GR" altLang="en-US" sz="2600" dirty="0">
                <a:cs typeface="Times New Roman" panose="02020603050405020304" pitchFamily="18" charset="0"/>
              </a:rPr>
              <a:t>θήρευσης είτε λόγω του χαμηλού ανταγωνισμού.</a:t>
            </a:r>
            <a:endParaRPr lang="en-US" altLang="en-US" sz="2600" dirty="0">
              <a:cs typeface="Times New Roman" panose="02020603050405020304" pitchFamily="18" charset="0"/>
            </a:endParaRPr>
          </a:p>
          <a:p>
            <a:endParaRPr lang="en-US" dirty="0"/>
          </a:p>
        </p:txBody>
      </p:sp>
      <p:sp>
        <p:nvSpPr>
          <p:cNvPr id="6" name="Footer Placeholder 5"/>
          <p:cNvSpPr>
            <a:spLocks noGrp="1"/>
          </p:cNvSpPr>
          <p:nvPr>
            <p:ph type="ftr" sz="quarter" idx="10"/>
          </p:nvPr>
        </p:nvSpPr>
        <p:spPr/>
        <p:txBody>
          <a:bodyPr/>
          <a:lstStyle/>
          <a:p>
            <a:r>
              <a:rPr lang="el-GR" smtClean="0"/>
              <a:t>Ενότητα 4. Νησιωτική Βιογεωγραφία</a:t>
            </a:r>
            <a:endParaRPr lang="en-US" dirty="0"/>
          </a:p>
        </p:txBody>
      </p:sp>
      <p:sp>
        <p:nvSpPr>
          <p:cNvPr id="7" name="Slide Number Placeholder 6"/>
          <p:cNvSpPr>
            <a:spLocks noGrp="1"/>
          </p:cNvSpPr>
          <p:nvPr>
            <p:ph type="sldNum" sz="quarter" idx="11"/>
          </p:nvPr>
        </p:nvSpPr>
        <p:spPr/>
        <p:txBody>
          <a:bodyPr/>
          <a:lstStyle/>
          <a:p>
            <a:fld id="{58A56277-EA16-4AF5-BFB5-E5ECBBB39490}" type="slidenum">
              <a:rPr lang="en-US" smtClean="0"/>
              <a:t>54</a:t>
            </a:fld>
            <a:endParaRPr lang="en-US"/>
          </a:p>
        </p:txBody>
      </p:sp>
      <p:sp>
        <p:nvSpPr>
          <p:cNvPr id="8" name="TextBox 7"/>
          <p:cNvSpPr txBox="1"/>
          <p:nvPr/>
        </p:nvSpPr>
        <p:spPr>
          <a:xfrm>
            <a:off x="8108346" y="5057002"/>
            <a:ext cx="341760" cy="276999"/>
          </a:xfrm>
          <a:prstGeom prst="rect">
            <a:avLst/>
          </a:prstGeom>
          <a:noFill/>
        </p:spPr>
        <p:txBody>
          <a:bodyPr wrap="none" rtlCol="0">
            <a:spAutoFit/>
          </a:bodyPr>
          <a:lstStyle/>
          <a:p>
            <a:r>
              <a:rPr lang="en-US" sz="1200" b="1" dirty="0" smtClean="0"/>
              <a:t>40</a:t>
            </a:r>
            <a:endParaRPr lang="en-US" sz="1200" b="1"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Επίδραση του ανταγωνισμού</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1573228"/>
            <a:ext cx="4890840" cy="2276769"/>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3350731" y="4055616"/>
            <a:ext cx="4718342" cy="2093099"/>
          </a:xfrm>
        </p:spPr>
      </p:pic>
      <p:sp>
        <p:nvSpPr>
          <p:cNvPr id="7" name="Footer Placeholder 6"/>
          <p:cNvSpPr>
            <a:spLocks noGrp="1"/>
          </p:cNvSpPr>
          <p:nvPr>
            <p:ph type="ftr" sz="quarter" idx="11"/>
          </p:nvPr>
        </p:nvSpPr>
        <p:spPr/>
        <p:txBody>
          <a:bodyPr/>
          <a:lstStyle/>
          <a:p>
            <a:r>
              <a:rPr lang="el-GR" smtClean="0"/>
              <a:t>Ενότητα 4. Νησιωτική Βιογεωγραφία</a:t>
            </a:r>
            <a:endParaRPr lang="en-US"/>
          </a:p>
        </p:txBody>
      </p:sp>
      <p:sp>
        <p:nvSpPr>
          <p:cNvPr id="8" name="Slide Number Placeholder 7"/>
          <p:cNvSpPr>
            <a:spLocks noGrp="1"/>
          </p:cNvSpPr>
          <p:nvPr>
            <p:ph type="sldNum" sz="quarter" idx="12"/>
          </p:nvPr>
        </p:nvSpPr>
        <p:spPr/>
        <p:txBody>
          <a:bodyPr/>
          <a:lstStyle/>
          <a:p>
            <a:fld id="{58A56277-EA16-4AF5-BFB5-E5ECBBB39490}" type="slidenum">
              <a:rPr lang="en-US" smtClean="0"/>
              <a:t>55</a:t>
            </a:fld>
            <a:endParaRPr lang="en-US"/>
          </a:p>
        </p:txBody>
      </p:sp>
      <p:sp>
        <p:nvSpPr>
          <p:cNvPr id="9" name="TextBox 8"/>
          <p:cNvSpPr txBox="1"/>
          <p:nvPr/>
        </p:nvSpPr>
        <p:spPr>
          <a:xfrm>
            <a:off x="5519490" y="3385568"/>
            <a:ext cx="341760" cy="276999"/>
          </a:xfrm>
          <a:prstGeom prst="rect">
            <a:avLst/>
          </a:prstGeom>
          <a:noFill/>
        </p:spPr>
        <p:txBody>
          <a:bodyPr wrap="none" rtlCol="0">
            <a:spAutoFit/>
          </a:bodyPr>
          <a:lstStyle/>
          <a:p>
            <a:r>
              <a:rPr lang="en-US" sz="1200" b="1" dirty="0" smtClean="0"/>
              <a:t>41</a:t>
            </a:r>
            <a:endParaRPr lang="en-US" sz="1200" b="1" dirty="0"/>
          </a:p>
        </p:txBody>
      </p:sp>
      <p:sp>
        <p:nvSpPr>
          <p:cNvPr id="10" name="TextBox 9"/>
          <p:cNvSpPr txBox="1"/>
          <p:nvPr/>
        </p:nvSpPr>
        <p:spPr>
          <a:xfrm>
            <a:off x="8069073" y="5695015"/>
            <a:ext cx="341760" cy="276999"/>
          </a:xfrm>
          <a:prstGeom prst="rect">
            <a:avLst/>
          </a:prstGeom>
          <a:noFill/>
        </p:spPr>
        <p:txBody>
          <a:bodyPr wrap="none" rtlCol="0">
            <a:spAutoFit/>
          </a:bodyPr>
          <a:lstStyle/>
          <a:p>
            <a:r>
              <a:rPr lang="en-US" sz="1200" b="1" dirty="0" smtClean="0"/>
              <a:t>42</a:t>
            </a:r>
            <a:endParaRPr lang="en-US" sz="1200" b="1" dirty="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279525" y="9604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sz="2400">
                <a:solidFill>
                  <a:schemeClr val="tx1"/>
                </a:solidFill>
                <a:latin typeface="Arial" panose="020B0604020202020204" pitchFamily="34" charset="0"/>
                <a:ea typeface="ＭＳ Ｐゴシック" panose="020B0600070205080204" pitchFamily="34" charset="-128"/>
              </a:defRPr>
            </a:lvl1pPr>
            <a:lvl2pPr marL="37931725" indent="-37474525" algn="ctr">
              <a:defRPr sz="2400">
                <a:solidFill>
                  <a:schemeClr val="tx1"/>
                </a:solidFill>
                <a:latin typeface="Arial" panose="020B0604020202020204" pitchFamily="34" charset="0"/>
                <a:ea typeface="ＭＳ Ｐゴシック" panose="020B0600070205080204" pitchFamily="34" charset="-128"/>
              </a:defRPr>
            </a:lvl2pPr>
            <a:lvl3pPr marL="1143000" indent="-228600" algn="ctr">
              <a:defRPr sz="2400">
                <a:solidFill>
                  <a:schemeClr val="tx1"/>
                </a:solidFill>
                <a:latin typeface="Arial" panose="020B0604020202020204" pitchFamily="34" charset="0"/>
                <a:ea typeface="ＭＳ Ｐゴシック" panose="020B0600070205080204" pitchFamily="34" charset="-128"/>
              </a:defRPr>
            </a:lvl3pPr>
            <a:lvl4pPr marL="1600200" indent="-228600" algn="ctr">
              <a:defRPr sz="2400">
                <a:solidFill>
                  <a:schemeClr val="tx1"/>
                </a:solidFill>
                <a:latin typeface="Arial" panose="020B0604020202020204" pitchFamily="34" charset="0"/>
                <a:ea typeface="ＭＳ Ｐゴシック" panose="020B0600070205080204" pitchFamily="34" charset="-128"/>
              </a:defRPr>
            </a:lvl4pPr>
            <a:lvl5pPr marL="2057400" indent="-228600" algn="ctr">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2" name="Title 1"/>
          <p:cNvSpPr>
            <a:spLocks noGrp="1"/>
          </p:cNvSpPr>
          <p:nvPr>
            <p:ph type="title"/>
          </p:nvPr>
        </p:nvSpPr>
        <p:spPr/>
        <p:txBody>
          <a:bodyPr/>
          <a:lstStyle/>
          <a:p>
            <a:r>
              <a:rPr lang="el-GR" dirty="0" smtClean="0"/>
              <a:t>Επίδραση θήρευσης</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8393" y="1825625"/>
            <a:ext cx="5167214" cy="4351338"/>
          </a:xfrm>
        </p:spPr>
      </p:pic>
      <p:sp>
        <p:nvSpPr>
          <p:cNvPr id="5" name="Footer Placeholder 4"/>
          <p:cNvSpPr>
            <a:spLocks noGrp="1"/>
          </p:cNvSpPr>
          <p:nvPr>
            <p:ph type="ftr" sz="quarter" idx="11"/>
          </p:nvPr>
        </p:nvSpPr>
        <p:spPr/>
        <p:txBody>
          <a:bodyPr/>
          <a:lstStyle/>
          <a:p>
            <a:r>
              <a:rPr lang="el-GR" smtClean="0"/>
              <a:t>Ενότητα 4. Νησιωτική Βιογεωγραφία</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t>56</a:t>
            </a:fld>
            <a:endParaRPr lang="en-US"/>
          </a:p>
        </p:txBody>
      </p:sp>
      <p:sp>
        <p:nvSpPr>
          <p:cNvPr id="7" name="TextBox 6"/>
          <p:cNvSpPr txBox="1"/>
          <p:nvPr/>
        </p:nvSpPr>
        <p:spPr>
          <a:xfrm>
            <a:off x="7682485" y="5730184"/>
            <a:ext cx="341760" cy="276999"/>
          </a:xfrm>
          <a:prstGeom prst="rect">
            <a:avLst/>
          </a:prstGeom>
          <a:noFill/>
        </p:spPr>
        <p:txBody>
          <a:bodyPr wrap="none" rtlCol="0">
            <a:spAutoFit/>
          </a:bodyPr>
          <a:lstStyle/>
          <a:p>
            <a:r>
              <a:rPr lang="en-US" sz="1200" b="1" dirty="0" smtClean="0"/>
              <a:t>43</a:t>
            </a:r>
            <a:endParaRPr lang="en-US" sz="1200" b="1"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151" y="326867"/>
            <a:ext cx="4402469" cy="1600200"/>
          </a:xfrm>
        </p:spPr>
        <p:txBody>
          <a:bodyPr>
            <a:noAutofit/>
          </a:bodyPr>
          <a:lstStyle/>
          <a:p>
            <a:r>
              <a:rPr lang="el-GR" sz="4000" dirty="0" err="1" smtClean="0"/>
              <a:t>Υπερ</a:t>
            </a:r>
            <a:r>
              <a:rPr lang="el-GR" sz="4000" dirty="0" smtClean="0"/>
              <a:t>-αντιστάθμιση πυκνοτήτων</a:t>
            </a:r>
            <a:endParaRPr lang="en-US" sz="4000" dirty="0"/>
          </a:p>
        </p:txBody>
      </p:sp>
      <p:pic>
        <p:nvPicPr>
          <p:cNvPr id="5" name="Picture Placeholder 4"/>
          <p:cNvPicPr>
            <a:picLocks noGrp="1" noChangeAspect="1"/>
          </p:cNvPicPr>
          <p:nvPr>
            <p:ph type="pic"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743" r="2743"/>
          <a:stretch>
            <a:fillRect/>
          </a:stretch>
        </p:blipFill>
        <p:spPr>
          <a:xfrm>
            <a:off x="4438230" y="1650610"/>
            <a:ext cx="3814015" cy="4015441"/>
          </a:xfrm>
        </p:spPr>
      </p:pic>
      <p:sp>
        <p:nvSpPr>
          <p:cNvPr id="4" name="Text Placeholder 3"/>
          <p:cNvSpPr>
            <a:spLocks noGrp="1"/>
          </p:cNvSpPr>
          <p:nvPr>
            <p:ph type="body" sz="half" idx="2"/>
          </p:nvPr>
        </p:nvSpPr>
        <p:spPr>
          <a:xfrm>
            <a:off x="685800" y="2263933"/>
            <a:ext cx="3360174" cy="3811588"/>
          </a:xfrm>
        </p:spPr>
        <p:txBody>
          <a:bodyPr/>
          <a:lstStyle/>
          <a:p>
            <a:r>
              <a:rPr lang="el-GR" altLang="en-US" sz="2800" dirty="0">
                <a:cs typeface="Times New Roman" panose="02020603050405020304" pitchFamily="18" charset="0"/>
              </a:rPr>
              <a:t>Λιγότερα είδη εποικίζουν ένα νησί (χαμηλή ποικιλότητα) αλλά σε μεγαλύτερους πληθυσμούς (υψηλή πυκνότητα).</a:t>
            </a:r>
            <a:endParaRPr lang="en-GB" altLang="en-US" sz="2800" dirty="0">
              <a:cs typeface="Times New Roman" panose="02020603050405020304" pitchFamily="18" charset="0"/>
            </a:endParaRPr>
          </a:p>
          <a:p>
            <a:endParaRPr lang="en-US" dirty="0"/>
          </a:p>
        </p:txBody>
      </p:sp>
      <p:sp>
        <p:nvSpPr>
          <p:cNvPr id="6" name="Footer Placeholder 5"/>
          <p:cNvSpPr>
            <a:spLocks noGrp="1"/>
          </p:cNvSpPr>
          <p:nvPr>
            <p:ph type="ftr" sz="quarter" idx="11"/>
          </p:nvPr>
        </p:nvSpPr>
        <p:spPr/>
        <p:txBody>
          <a:bodyPr/>
          <a:lstStyle/>
          <a:p>
            <a:r>
              <a:rPr lang="el-GR" smtClean="0"/>
              <a:t>Ενότητα 4. Νησιωτική Βιογεωγραφία</a:t>
            </a:r>
            <a:endParaRPr lang="en-US" dirty="0"/>
          </a:p>
        </p:txBody>
      </p:sp>
      <p:sp>
        <p:nvSpPr>
          <p:cNvPr id="7" name="Slide Number Placeholder 6"/>
          <p:cNvSpPr>
            <a:spLocks noGrp="1"/>
          </p:cNvSpPr>
          <p:nvPr>
            <p:ph type="sldNum" sz="quarter" idx="12"/>
          </p:nvPr>
        </p:nvSpPr>
        <p:spPr/>
        <p:txBody>
          <a:bodyPr/>
          <a:lstStyle/>
          <a:p>
            <a:fld id="{58A56277-EA16-4AF5-BFB5-E5ECBBB39490}" type="slidenum">
              <a:rPr lang="en-US" smtClean="0"/>
              <a:t>57</a:t>
            </a:fld>
            <a:endParaRPr lang="en-US"/>
          </a:p>
        </p:txBody>
      </p:sp>
      <p:sp>
        <p:nvSpPr>
          <p:cNvPr id="8" name="TextBox 7"/>
          <p:cNvSpPr txBox="1"/>
          <p:nvPr/>
        </p:nvSpPr>
        <p:spPr>
          <a:xfrm>
            <a:off x="7910485" y="5673470"/>
            <a:ext cx="341760" cy="276999"/>
          </a:xfrm>
          <a:prstGeom prst="rect">
            <a:avLst/>
          </a:prstGeom>
          <a:noFill/>
        </p:spPr>
        <p:txBody>
          <a:bodyPr wrap="none" rtlCol="0">
            <a:spAutoFit/>
          </a:bodyPr>
          <a:lstStyle/>
          <a:p>
            <a:r>
              <a:rPr lang="en-US" sz="1200" b="1" dirty="0" smtClean="0"/>
              <a:t>44</a:t>
            </a:r>
            <a:endParaRPr lang="en-US" sz="1200" b="1"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2"/>
          <p:cNvSpPr>
            <a:spLocks noGrp="1"/>
          </p:cNvSpPr>
          <p:nvPr>
            <p:ph type="title"/>
          </p:nvPr>
        </p:nvSpPr>
        <p:spPr/>
        <p:txBody>
          <a:bodyPr>
            <a:normAutofit/>
          </a:bodyPr>
          <a:lstStyle/>
          <a:p>
            <a:r>
              <a:rPr lang="el-GR" altLang="en-US" b="1" dirty="0" smtClean="0">
                <a:cs typeface="Times New Roman" panose="02020603050405020304" pitchFamily="18" charset="0"/>
              </a:rPr>
              <a:t>Προσαρμογές στο </a:t>
            </a:r>
            <a:r>
              <a:rPr lang="el-GR" altLang="en-US" b="1" dirty="0" err="1" smtClean="0">
                <a:cs typeface="Times New Roman" panose="02020603050405020304" pitchFamily="18" charset="0"/>
              </a:rPr>
              <a:t>νησιωτισμό</a:t>
            </a:r>
            <a:r>
              <a:rPr lang="el-GR" altLang="en-US" b="1" dirty="0" smtClean="0">
                <a:cs typeface="Times New Roman" panose="02020603050405020304" pitchFamily="18" charset="0"/>
              </a:rPr>
              <a:t> </a:t>
            </a:r>
            <a:endParaRPr lang="en-US" altLang="en-US" b="1" dirty="0" smtClean="0">
              <a:cs typeface="Times New Roman" panose="02020603050405020304" pitchFamily="18" charset="0"/>
            </a:endParaRPr>
          </a:p>
        </p:txBody>
      </p:sp>
      <p:sp>
        <p:nvSpPr>
          <p:cNvPr id="62467" name="Content Placeholder 3"/>
          <p:cNvSpPr>
            <a:spLocks noGrp="1"/>
          </p:cNvSpPr>
          <p:nvPr>
            <p:ph idx="1"/>
          </p:nvPr>
        </p:nvSpPr>
        <p:spPr/>
        <p:txBody>
          <a:bodyPr/>
          <a:lstStyle/>
          <a:p>
            <a:r>
              <a:rPr lang="en-US" altLang="en-US" dirty="0" smtClean="0">
                <a:cs typeface="Times New Roman" panose="02020603050405020304" pitchFamily="18" charset="0"/>
              </a:rPr>
              <a:t>Απ</a:t>
            </a:r>
            <a:r>
              <a:rPr lang="en-US" altLang="en-US" dirty="0" err="1" smtClean="0">
                <a:cs typeface="Times New Roman" panose="02020603050405020304" pitchFamily="18" charset="0"/>
              </a:rPr>
              <a:t>ώλει</a:t>
            </a:r>
            <a:r>
              <a:rPr lang="en-US" altLang="en-US" dirty="0" smtClean="0">
                <a:cs typeface="Times New Roman" panose="02020603050405020304" pitchFamily="18" charset="0"/>
              </a:rPr>
              <a:t>α ή μείωση της ικανότητας διασποράς</a:t>
            </a:r>
            <a:r>
              <a:rPr lang="el-GR" altLang="en-US" dirty="0" smtClean="0">
                <a:cs typeface="Times New Roman" panose="02020603050405020304" pitchFamily="18" charset="0"/>
              </a:rPr>
              <a:t>.</a:t>
            </a:r>
          </a:p>
          <a:p>
            <a:r>
              <a:rPr lang="el-GR" altLang="en-US" dirty="0" smtClean="0">
                <a:cs typeface="Times New Roman" panose="02020603050405020304" pitchFamily="18" charset="0"/>
              </a:rPr>
              <a:t>Νησιωτική «πραότητα».</a:t>
            </a:r>
          </a:p>
          <a:p>
            <a:r>
              <a:rPr lang="el-GR" altLang="en-US" dirty="0" smtClean="0">
                <a:cs typeface="Times New Roman" panose="02020603050405020304" pitchFamily="18" charset="0"/>
              </a:rPr>
              <a:t>Μεταβολές στο σωματικό μέγεθος (κανόνας του νησιού).</a:t>
            </a:r>
          </a:p>
          <a:p>
            <a:r>
              <a:rPr lang="el-GR" altLang="en-US" dirty="0" smtClean="0">
                <a:cs typeface="Times New Roman" panose="02020603050405020304" pitchFamily="18" charset="0"/>
              </a:rPr>
              <a:t>Τροποποιήσεις στις αναπαραγωγικές στρατηγικές (</a:t>
            </a:r>
            <a:r>
              <a:rPr lang="el-GR" altLang="en-US" dirty="0" err="1" smtClean="0">
                <a:cs typeface="Times New Roman" panose="02020603050405020304" pitchFamily="18" charset="0"/>
              </a:rPr>
              <a:t>συνδρομο</a:t>
            </a:r>
            <a:r>
              <a:rPr lang="el-GR" altLang="en-US" dirty="0" smtClean="0">
                <a:cs typeface="Times New Roman" panose="02020603050405020304" pitchFamily="18" charset="0"/>
              </a:rPr>
              <a:t> του νησιού).</a:t>
            </a:r>
          </a:p>
          <a:p>
            <a:endParaRPr lang="en-US" altLang="en-US" dirty="0" smtClean="0">
              <a:solidFill>
                <a:srgbClr val="800000"/>
              </a:solidFill>
              <a:latin typeface="Times New Roman" panose="02020603050405020304" pitchFamily="18" charset="0"/>
              <a:cs typeface="Times New Roman" panose="02020603050405020304" pitchFamily="18" charset="0"/>
            </a:endParaRPr>
          </a:p>
          <a:p>
            <a:endParaRPr lang="en-US" altLang="en-US" dirty="0" smtClean="0">
              <a:solidFill>
                <a:srgbClr val="800000"/>
              </a:solidFill>
              <a:latin typeface="Times New Roman" panose="02020603050405020304" pitchFamily="18" charset="0"/>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58</a:t>
            </a:fld>
            <a:endParaRPr lang="en-US"/>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rmAutofit/>
          </a:bodyPr>
          <a:lstStyle/>
          <a:p>
            <a:r>
              <a:rPr lang="en-US" altLang="en-US" sz="3800" b="1" dirty="0" smtClean="0">
                <a:cs typeface="Times New Roman" panose="02020603050405020304" pitchFamily="18" charset="0"/>
              </a:rPr>
              <a:t>Απ</a:t>
            </a:r>
            <a:r>
              <a:rPr lang="en-US" altLang="en-US" sz="3800" b="1" dirty="0" err="1" smtClean="0">
                <a:cs typeface="Times New Roman" panose="02020603050405020304" pitchFamily="18" charset="0"/>
              </a:rPr>
              <a:t>ώλει</a:t>
            </a:r>
            <a:r>
              <a:rPr lang="en-US" altLang="en-US" sz="3800" b="1" dirty="0" smtClean="0">
                <a:cs typeface="Times New Roman" panose="02020603050405020304" pitchFamily="18" charset="0"/>
              </a:rPr>
              <a:t>α ή μείωση της ικανότητας διασποράς</a:t>
            </a:r>
            <a:endParaRPr lang="en-US" altLang="en-US" sz="3800" b="1" dirty="0" smtClean="0"/>
          </a:p>
        </p:txBody>
      </p:sp>
      <p:sp>
        <p:nvSpPr>
          <p:cNvPr id="63491" name="Content Placeholder 3"/>
          <p:cNvSpPr>
            <a:spLocks noGrp="1"/>
          </p:cNvSpPr>
          <p:nvPr>
            <p:ph sz="half" idx="1"/>
          </p:nvPr>
        </p:nvSpPr>
        <p:spPr/>
        <p:txBody>
          <a:bodyPr/>
          <a:lstStyle/>
          <a:p>
            <a:pPr indent="0">
              <a:buFontTx/>
              <a:buNone/>
            </a:pPr>
            <a:r>
              <a:rPr lang="el-GR" altLang="en-US" sz="2400" dirty="0" smtClean="0">
                <a:cs typeface="Times New Roman" panose="02020603050405020304" pitchFamily="18" charset="0"/>
              </a:rPr>
              <a:t>Είδη που έχουν επιτυχώς εποικίσει νησιωτικά οικοσυστήματα αρχίζουν να χάνουν μορφολογικά χαρακτηριστικά ή στρατηγικές που σχετίζονται με τη διασπορά.</a:t>
            </a:r>
            <a:endParaRPr lang="en-US" altLang="en-US" sz="2400" dirty="0" smtClean="0">
              <a:cs typeface="Times New Roman" panose="02020603050405020304" pitchFamily="18" charset="0"/>
            </a:endParaRPr>
          </a:p>
          <a:p>
            <a:pPr indent="0">
              <a:buFontTx/>
              <a:buNone/>
            </a:pPr>
            <a:r>
              <a:rPr lang="el-GR" altLang="en-US" sz="2400" dirty="0" smtClean="0">
                <a:cs typeface="Times New Roman" panose="02020603050405020304" pitchFamily="18" charset="0"/>
              </a:rPr>
              <a:t>Η έλλειψη θηρευτών επιτρέπει την εξαφάνιση ή χαλάρωση </a:t>
            </a:r>
            <a:r>
              <a:rPr lang="el-GR" altLang="en-US" sz="2400" dirty="0" err="1" smtClean="0">
                <a:cs typeface="Times New Roman" panose="02020603050405020304" pitchFamily="18" charset="0"/>
              </a:rPr>
              <a:t>ενεργειοβόρων</a:t>
            </a:r>
            <a:r>
              <a:rPr lang="el-GR" altLang="en-US" sz="2400" dirty="0" smtClean="0">
                <a:cs typeface="Times New Roman" panose="02020603050405020304" pitchFamily="18" charset="0"/>
              </a:rPr>
              <a:t> χαρακτήρων. </a:t>
            </a:r>
            <a:endParaRPr lang="en-US" altLang="en-US" sz="2400" dirty="0" smtClean="0">
              <a:cs typeface="Times New Roman" panose="02020603050405020304" pitchFamily="18" charset="0"/>
            </a:endParaRPr>
          </a:p>
        </p:txBody>
      </p:sp>
      <p:pic>
        <p:nvPicPr>
          <p:cNvPr id="63492" name="Content Placeholder 5" descr="kiwi.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14850" y="2339181"/>
            <a:ext cx="3886200" cy="2623185"/>
          </a:xfrm>
        </p:spPr>
      </p:pic>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59</a:t>
            </a:fld>
            <a:endParaRPr lang="en-US"/>
          </a:p>
        </p:txBody>
      </p:sp>
      <p:sp>
        <p:nvSpPr>
          <p:cNvPr id="7" name="TextBox 6"/>
          <p:cNvSpPr txBox="1"/>
          <p:nvPr/>
        </p:nvSpPr>
        <p:spPr>
          <a:xfrm>
            <a:off x="8069643" y="4685367"/>
            <a:ext cx="341760" cy="276999"/>
          </a:xfrm>
          <a:prstGeom prst="rect">
            <a:avLst/>
          </a:prstGeom>
          <a:noFill/>
        </p:spPr>
        <p:txBody>
          <a:bodyPr wrap="none" rtlCol="0">
            <a:spAutoFit/>
          </a:bodyPr>
          <a:lstStyle/>
          <a:p>
            <a:r>
              <a:rPr lang="en-US" sz="1200" b="1" dirty="0" smtClean="0">
                <a:solidFill>
                  <a:schemeClr val="bg1"/>
                </a:solidFill>
              </a:rPr>
              <a:t>45</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a:bodyPr>
          <a:lstStyle/>
          <a:p>
            <a:r>
              <a:rPr lang="el-GR" altLang="en-US" sz="4000" b="1" dirty="0" smtClean="0">
                <a:cs typeface="Times New Roman" panose="02020603050405020304" pitchFamily="18" charset="0"/>
              </a:rPr>
              <a:t>Ωκεάνια </a:t>
            </a:r>
            <a:r>
              <a:rPr lang="en-US" altLang="en-US" sz="4000" b="1" dirty="0" smtClean="0">
                <a:cs typeface="Times New Roman" panose="02020603050405020304" pitchFamily="18" charset="0"/>
              </a:rPr>
              <a:t>vs. </a:t>
            </a:r>
            <a:r>
              <a:rPr lang="el-GR" altLang="en-US" sz="4000" b="1" dirty="0" smtClean="0">
                <a:cs typeface="Times New Roman" panose="02020603050405020304" pitchFamily="18" charset="0"/>
              </a:rPr>
              <a:t>ηπειρωτικών νησιών</a:t>
            </a:r>
            <a:endParaRPr lang="en-US" altLang="en-US" sz="4000" b="1" dirty="0" smtClean="0">
              <a:cs typeface="Times New Roman" panose="02020603050405020304" pitchFamily="18" charset="0"/>
            </a:endParaRPr>
          </a:p>
        </p:txBody>
      </p:sp>
      <p:sp>
        <p:nvSpPr>
          <p:cNvPr id="8195" name="Content Placeholder 9"/>
          <p:cNvSpPr>
            <a:spLocks noGrp="1"/>
          </p:cNvSpPr>
          <p:nvPr>
            <p:ph idx="1"/>
          </p:nvPr>
        </p:nvSpPr>
        <p:spPr/>
        <p:txBody>
          <a:bodyPr/>
          <a:lstStyle/>
          <a:p>
            <a:pPr indent="0">
              <a:spcBef>
                <a:spcPts val="600"/>
              </a:spcBef>
              <a:buFontTx/>
              <a:buNone/>
            </a:pPr>
            <a:r>
              <a:rPr lang="en-US" altLang="en-US" sz="2800" dirty="0" smtClean="0">
                <a:cs typeface="Times New Roman" panose="02020603050405020304" pitchFamily="18" charset="0"/>
              </a:rPr>
              <a:t>Χ</a:t>
            </a:r>
            <a:r>
              <a:rPr lang="el-GR" altLang="en-US" sz="2800" dirty="0" err="1" smtClean="0">
                <a:cs typeface="Times New Roman" panose="02020603050405020304" pitchFamily="18" charset="0"/>
              </a:rPr>
              <a:t>αμηλή</a:t>
            </a:r>
            <a:r>
              <a:rPr lang="el-GR" altLang="en-US" sz="2800" dirty="0" smtClean="0">
                <a:cs typeface="Times New Roman" panose="02020603050405020304" pitchFamily="18" charset="0"/>
              </a:rPr>
              <a:t> ποικιλότητα αλλά ισχυρή σχέση επιφάνειας-ειδών.</a:t>
            </a:r>
          </a:p>
          <a:p>
            <a:pPr indent="0">
              <a:spcBef>
                <a:spcPts val="600"/>
              </a:spcBef>
              <a:buFontTx/>
              <a:buNone/>
            </a:pPr>
            <a:r>
              <a:rPr lang="en-US" altLang="en-US" sz="2800" dirty="0" smtClean="0">
                <a:cs typeface="Times New Roman" panose="02020603050405020304" pitchFamily="18" charset="0"/>
              </a:rPr>
              <a:t>Υ</a:t>
            </a:r>
            <a:r>
              <a:rPr lang="el-GR" altLang="en-US" sz="2800" dirty="0" smtClean="0">
                <a:cs typeface="Times New Roman" panose="02020603050405020304" pitchFamily="18" charset="0"/>
              </a:rPr>
              <a:t>ψηλότεροι ρυθμοί εξαφάνισης.</a:t>
            </a:r>
          </a:p>
          <a:p>
            <a:pPr indent="0">
              <a:spcBef>
                <a:spcPts val="600"/>
              </a:spcBef>
              <a:buFontTx/>
              <a:buNone/>
            </a:pPr>
            <a:r>
              <a:rPr lang="en-US" altLang="en-US" sz="2800" dirty="0" smtClean="0">
                <a:cs typeface="Times New Roman" panose="02020603050405020304" pitchFamily="18" charset="0"/>
              </a:rPr>
              <a:t>Π</a:t>
            </a:r>
            <a:r>
              <a:rPr lang="el-GR" altLang="en-US" sz="2800" dirty="0" err="1" smtClean="0">
                <a:cs typeface="Times New Roman" panose="02020603050405020304" pitchFamily="18" charset="0"/>
              </a:rPr>
              <a:t>εριορισμένη</a:t>
            </a:r>
            <a:r>
              <a:rPr lang="el-GR" altLang="en-US" sz="2800" dirty="0" smtClean="0">
                <a:cs typeface="Times New Roman" panose="02020603050405020304" pitchFamily="18" charset="0"/>
              </a:rPr>
              <a:t> διασπορά.</a:t>
            </a:r>
          </a:p>
          <a:p>
            <a:pPr indent="0">
              <a:spcBef>
                <a:spcPts val="600"/>
              </a:spcBef>
              <a:buFontTx/>
              <a:buNone/>
            </a:pPr>
            <a:r>
              <a:rPr lang="en-US" altLang="en-US" sz="2800" dirty="0" smtClean="0">
                <a:cs typeface="Times New Roman" panose="02020603050405020304" pitchFamily="18" charset="0"/>
              </a:rPr>
              <a:t>Γ</a:t>
            </a:r>
            <a:r>
              <a:rPr lang="el-GR" altLang="en-US" sz="2800" dirty="0" smtClean="0">
                <a:cs typeface="Times New Roman" panose="02020603050405020304" pitchFamily="18" charset="0"/>
              </a:rPr>
              <a:t>ενικά πιο αραιοί πληθυσμοί αλλά υπάρχουν και σημαντικές εξαιρέσεις.</a:t>
            </a:r>
          </a:p>
          <a:p>
            <a:endParaRPr lang="en-US" altLang="en-US" dirty="0" smtClean="0">
              <a:solidFill>
                <a:srgbClr val="800000"/>
              </a:solidFill>
              <a:latin typeface="Times New Roman" panose="02020603050405020304" pitchFamily="18" charset="0"/>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normAutofit/>
          </a:bodyPr>
          <a:lstStyle/>
          <a:p>
            <a:r>
              <a:rPr lang="el-GR" altLang="en-US" b="1" dirty="0" smtClean="0">
                <a:cs typeface="Times New Roman" panose="02020603050405020304" pitchFamily="18" charset="0"/>
              </a:rPr>
              <a:t>Νησιωτική «πραότητα»</a:t>
            </a:r>
            <a:endParaRPr lang="en-US" altLang="en-US" b="1" dirty="0" smtClean="0"/>
          </a:p>
        </p:txBody>
      </p:sp>
      <p:sp>
        <p:nvSpPr>
          <p:cNvPr id="64515" name="Content Placeholder 2"/>
          <p:cNvSpPr>
            <a:spLocks noGrp="1"/>
          </p:cNvSpPr>
          <p:nvPr>
            <p:ph sz="half" idx="1"/>
          </p:nvPr>
        </p:nvSpPr>
        <p:spPr/>
        <p:txBody>
          <a:bodyPr>
            <a:normAutofit/>
          </a:bodyPr>
          <a:lstStyle/>
          <a:p>
            <a:pPr indent="0">
              <a:buFontTx/>
              <a:buNone/>
            </a:pPr>
            <a:r>
              <a:rPr lang="el-GR" altLang="en-US" sz="2800" dirty="0" smtClean="0">
                <a:cs typeface="Times New Roman" panose="02020603050405020304" pitchFamily="18" charset="0"/>
              </a:rPr>
              <a:t>Η έλλειψη θηρευτών ευνοεί την χαλάρωση αμυντικών μηχανισμών.</a:t>
            </a:r>
          </a:p>
          <a:p>
            <a:pPr indent="0">
              <a:buFontTx/>
              <a:buNone/>
            </a:pPr>
            <a:r>
              <a:rPr lang="el-GR" altLang="en-US" sz="2800" dirty="0" smtClean="0">
                <a:cs typeface="Times New Roman" panose="02020603050405020304" pitchFamily="18" charset="0"/>
              </a:rPr>
              <a:t>Οι νησιωτικοί πληθυσμοί είναι διάσημοι για την πραότητά τους (π.χ. </a:t>
            </a:r>
            <a:r>
              <a:rPr lang="en-US" altLang="en-US" sz="2800" dirty="0" smtClean="0">
                <a:cs typeface="Times New Roman" panose="02020603050405020304" pitchFamily="18" charset="0"/>
              </a:rPr>
              <a:t>Σ</a:t>
            </a:r>
            <a:r>
              <a:rPr lang="el-GR" altLang="en-US" sz="2800" dirty="0" err="1" smtClean="0">
                <a:cs typeface="Times New Roman" panose="02020603050405020304" pitchFamily="18" charset="0"/>
              </a:rPr>
              <a:t>πίνοι</a:t>
            </a:r>
            <a:r>
              <a:rPr lang="el-GR" altLang="en-US" sz="2800" dirty="0" smtClean="0">
                <a:cs typeface="Times New Roman" panose="02020603050405020304" pitchFamily="18" charset="0"/>
              </a:rPr>
              <a:t> των </a:t>
            </a:r>
            <a:r>
              <a:rPr lang="en-US" altLang="en-US" sz="2800" dirty="0" smtClean="0">
                <a:cs typeface="Times New Roman" panose="02020603050405020304" pitchFamily="18" charset="0"/>
              </a:rPr>
              <a:t>Galapagos)</a:t>
            </a:r>
            <a:r>
              <a:rPr lang="el-GR" altLang="en-US" sz="2800" dirty="0" smtClean="0">
                <a:cs typeface="Times New Roman" panose="02020603050405020304" pitchFamily="18" charset="0"/>
              </a:rPr>
              <a:t>.</a:t>
            </a:r>
            <a:endParaRPr lang="en-US" altLang="en-US" sz="2800" dirty="0" smtClean="0">
              <a:cs typeface="Times New Roman" panose="02020603050405020304" pitchFamily="18" charset="0"/>
            </a:endParaRPr>
          </a:p>
        </p:txBody>
      </p:sp>
      <p:pic>
        <p:nvPicPr>
          <p:cNvPr id="64516" name="Content Placeholder 4" descr="lizard with autotomized tail.JPG"/>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14850" y="1690689"/>
            <a:ext cx="3886200" cy="2914650"/>
          </a:xfrm>
        </p:spPr>
      </p:pic>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60</a:t>
            </a:fld>
            <a:endParaRPr lang="en-US"/>
          </a:p>
        </p:txBody>
      </p:sp>
      <p:sp>
        <p:nvSpPr>
          <p:cNvPr id="7" name="TextBox 6"/>
          <p:cNvSpPr txBox="1"/>
          <p:nvPr/>
        </p:nvSpPr>
        <p:spPr>
          <a:xfrm>
            <a:off x="8069073" y="4001294"/>
            <a:ext cx="341760" cy="276999"/>
          </a:xfrm>
          <a:prstGeom prst="rect">
            <a:avLst/>
          </a:prstGeom>
          <a:noFill/>
        </p:spPr>
        <p:txBody>
          <a:bodyPr wrap="none" rtlCol="0">
            <a:spAutoFit/>
          </a:bodyPr>
          <a:lstStyle/>
          <a:p>
            <a:r>
              <a:rPr lang="en-US" sz="1200" b="1" dirty="0" smtClean="0">
                <a:solidFill>
                  <a:schemeClr val="bg1"/>
                </a:solidFill>
              </a:rPr>
              <a:t>46</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normAutofit/>
          </a:bodyPr>
          <a:lstStyle/>
          <a:p>
            <a:r>
              <a:rPr lang="el-GR" altLang="en-US" sz="4000" b="1" dirty="0" smtClean="0">
                <a:cs typeface="Times New Roman" panose="02020603050405020304" pitchFamily="18" charset="0"/>
              </a:rPr>
              <a:t>Μεταβολές στο σωματικό μέγεθος </a:t>
            </a:r>
            <a:r>
              <a:rPr lang="en-US" altLang="en-US" sz="4000" b="1" dirty="0" smtClean="0">
                <a:cs typeface="Times New Roman" panose="02020603050405020304" pitchFamily="18" charset="0"/>
              </a:rPr>
              <a:t/>
            </a:r>
            <a:br>
              <a:rPr lang="en-US" altLang="en-US" sz="4000" b="1" dirty="0" smtClean="0">
                <a:cs typeface="Times New Roman" panose="02020603050405020304" pitchFamily="18" charset="0"/>
              </a:rPr>
            </a:br>
            <a:r>
              <a:rPr lang="el-GR" altLang="en-US" sz="4000" dirty="0" smtClean="0">
                <a:cs typeface="Times New Roman" panose="02020603050405020304" pitchFamily="18" charset="0"/>
              </a:rPr>
              <a:t>Γιγαντισμός και νανισμός</a:t>
            </a:r>
            <a:r>
              <a:rPr lang="en-US" altLang="en-US" sz="4000" dirty="0" smtClean="0">
                <a:cs typeface="Times New Roman" panose="02020603050405020304" pitchFamily="18" charset="0"/>
              </a:rPr>
              <a:t> </a:t>
            </a:r>
            <a:r>
              <a:rPr lang="el-GR" altLang="en-US" sz="4000" dirty="0" smtClean="0">
                <a:cs typeface="Times New Roman" panose="02020603050405020304" pitchFamily="18" charset="0"/>
              </a:rPr>
              <a:t>στα νησιά</a:t>
            </a:r>
            <a:endParaRPr lang="en-US" altLang="en-US" sz="4000" b="1" dirty="0" smtClean="0">
              <a:cs typeface="Times New Roman" panose="02020603050405020304" pitchFamily="18" charset="0"/>
            </a:endParaRPr>
          </a:p>
        </p:txBody>
      </p:sp>
      <p:sp>
        <p:nvSpPr>
          <p:cNvPr id="65539" name="Content Placeholder 2"/>
          <p:cNvSpPr>
            <a:spLocks noGrp="1"/>
          </p:cNvSpPr>
          <p:nvPr>
            <p:ph idx="1"/>
          </p:nvPr>
        </p:nvSpPr>
        <p:spPr/>
        <p:txBody>
          <a:bodyPr>
            <a:normAutofit fontScale="92500"/>
          </a:bodyPr>
          <a:lstStyle/>
          <a:p>
            <a:pPr indent="0">
              <a:lnSpc>
                <a:spcPct val="100000"/>
              </a:lnSpc>
              <a:buFontTx/>
              <a:buNone/>
            </a:pPr>
            <a:r>
              <a:rPr lang="el-GR" altLang="en-US" sz="2800" dirty="0" smtClean="0">
                <a:cs typeface="Times New Roman" panose="02020603050405020304" pitchFamily="18" charset="0"/>
              </a:rPr>
              <a:t>Λόγω των ιδιαιτέρων συνθηκών που επικρατούν στα νησιά τα ζώα συχνά παρουσιάζουν μεγαλύτερο (γιγαντισμός) ή μικρότερο (νανισμός) μέγεθος σώματος από τους αντίστοιχους πληθυσμούς της ξηράς. </a:t>
            </a:r>
          </a:p>
          <a:p>
            <a:pPr indent="0">
              <a:lnSpc>
                <a:spcPct val="100000"/>
              </a:lnSpc>
              <a:buFontTx/>
              <a:buNone/>
            </a:pPr>
            <a:r>
              <a:rPr lang="el-GR" altLang="en-US" sz="2800" dirty="0" smtClean="0">
                <a:cs typeface="Times New Roman" panose="02020603050405020304" pitchFamily="18" charset="0"/>
              </a:rPr>
              <a:t>Το 1973 ο </a:t>
            </a:r>
            <a:r>
              <a:rPr lang="en-US" altLang="en-US" sz="2800" dirty="0" smtClean="0">
                <a:cs typeface="Times New Roman" panose="02020603050405020304" pitchFamily="18" charset="0"/>
              </a:rPr>
              <a:t>Van </a:t>
            </a:r>
            <a:r>
              <a:rPr lang="en-US" altLang="en-US" sz="2800" dirty="0" err="1" smtClean="0">
                <a:cs typeface="Times New Roman" panose="02020603050405020304" pitchFamily="18" charset="0"/>
              </a:rPr>
              <a:t>Valen</a:t>
            </a:r>
            <a:r>
              <a:rPr lang="en-US" altLang="en-US" sz="2800" dirty="0" smtClean="0">
                <a:cs typeface="Times New Roman" panose="02020603050405020304" pitchFamily="18" charset="0"/>
              </a:rPr>
              <a:t> </a:t>
            </a:r>
            <a:r>
              <a:rPr lang="el-GR" altLang="en-US" sz="2800" dirty="0" smtClean="0">
                <a:cs typeface="Times New Roman" panose="02020603050405020304" pitchFamily="18" charset="0"/>
              </a:rPr>
              <a:t>διατύπωσε το λεγόμενο «κανόνα του νησιού», σύμφωνα με τον οποίο μικρόσωμα είδη τείνουν να αναπτύξουν μεγάλο μέγεθος σώματος σε νησιωτικούς πληθυσμούς ενώ τα μεγαλόσωμα θηλαστικά εμφανίζουν τάσεις νανισμού. </a:t>
            </a:r>
            <a:endParaRPr lang="en-US" altLang="en-US" sz="2800" dirty="0" smtClean="0">
              <a:cs typeface="Times New Roman" panose="02020603050405020304" pitchFamily="18" charset="0"/>
            </a:endParaRPr>
          </a:p>
          <a:p>
            <a:endParaRPr lang="en-US" altLang="en-US" dirty="0" smtClean="0"/>
          </a:p>
        </p:txBody>
      </p:sp>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61</a:t>
            </a:fld>
            <a:endParaRPr lang="en-US"/>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normAutofit/>
          </a:bodyPr>
          <a:lstStyle/>
          <a:p>
            <a:r>
              <a:rPr lang="el-GR" altLang="en-US" b="1" dirty="0" smtClean="0">
                <a:cs typeface="Times New Roman" panose="02020603050405020304" pitchFamily="18" charset="0"/>
              </a:rPr>
              <a:t>Ο κανόνας του νησιού</a:t>
            </a:r>
            <a:endParaRPr lang="en-US" altLang="en-US" b="1" dirty="0" smtClean="0">
              <a:cs typeface="Times New Roman" panose="02020603050405020304" pitchFamily="18" charset="0"/>
            </a:endParaRPr>
          </a:p>
        </p:txBody>
      </p:sp>
      <p:sp>
        <p:nvSpPr>
          <p:cNvPr id="66563" name="Content Placeholder 2"/>
          <p:cNvSpPr>
            <a:spLocks noGrp="1"/>
          </p:cNvSpPr>
          <p:nvPr>
            <p:ph idx="1"/>
          </p:nvPr>
        </p:nvSpPr>
        <p:spPr/>
        <p:txBody>
          <a:bodyPr>
            <a:normAutofit lnSpcReduction="10000"/>
          </a:bodyPr>
          <a:lstStyle/>
          <a:p>
            <a:pPr marL="230400" indent="-230400" eaLnBrk="1" hangingPunct="1">
              <a:lnSpc>
                <a:spcPct val="100000"/>
              </a:lnSpc>
              <a:buFontTx/>
              <a:buAutoNum type="arabicPeriod"/>
            </a:pPr>
            <a:r>
              <a:rPr lang="en-US" altLang="en-US" sz="2400" dirty="0" smtClean="0">
                <a:cs typeface="Times New Roman" panose="02020603050405020304" pitchFamily="18" charset="0"/>
              </a:rPr>
              <a:t>Χα</a:t>
            </a:r>
            <a:r>
              <a:rPr lang="en-US" altLang="en-US" sz="2400" dirty="0" err="1" smtClean="0">
                <a:cs typeface="Times New Roman" panose="02020603050405020304" pitchFamily="18" charset="0"/>
              </a:rPr>
              <a:t>μηλή</a:t>
            </a:r>
            <a:r>
              <a:rPr lang="en-US" altLang="en-US" sz="2400" dirty="0" smtClean="0">
                <a:cs typeface="Times New Roman" panose="02020603050405020304" pitchFamily="18" charset="0"/>
              </a:rPr>
              <a:t> β</a:t>
            </a:r>
            <a:r>
              <a:rPr lang="en-US" altLang="en-US" sz="2400" dirty="0" err="1" smtClean="0">
                <a:cs typeface="Times New Roman" panose="02020603050405020304" pitchFamily="18" charset="0"/>
              </a:rPr>
              <a:t>ιο</a:t>
            </a:r>
            <a:r>
              <a:rPr lang="en-US" altLang="en-US" sz="2400" dirty="0" smtClean="0">
                <a:cs typeface="Times New Roman" panose="02020603050405020304" pitchFamily="18" charset="0"/>
              </a:rPr>
              <a:t>ποικιλότητα. </a:t>
            </a:r>
            <a:r>
              <a:rPr lang="el-GR" altLang="en-US" sz="2400" dirty="0" smtClean="0">
                <a:cs typeface="Times New Roman" panose="02020603050405020304" pitchFamily="18" charset="0"/>
              </a:rPr>
              <a:t>Τα νησιά διαθέτουν λιγότερα είδη και άρα φιλοξενούν λιγότερους ανταγωνιστές και θηρευτές. Συνεπώς δαπανάται λιγότερη ενέργεια για μηχανισμούς αποφυγής και αφιερώνεται περισσότερος χρόνος για συλλογή τροφής.</a:t>
            </a:r>
          </a:p>
          <a:p>
            <a:pPr marL="230400" indent="-230400" eaLnBrk="1" hangingPunct="1">
              <a:lnSpc>
                <a:spcPct val="100000"/>
              </a:lnSpc>
              <a:buFontTx/>
              <a:buAutoNum type="arabicPeriod"/>
            </a:pPr>
            <a:r>
              <a:rPr lang="el-GR" altLang="en-US" sz="2400" dirty="0" smtClean="0">
                <a:cs typeface="Times New Roman" panose="02020603050405020304" pitchFamily="18" charset="0"/>
              </a:rPr>
              <a:t>Υψηλή πυκνότητα. Η έλλειψη ανταγωνιστών και θηρευτών οδηγεί σε αυξημένης πυκνότητας πληθυσμούς με υψηλό </a:t>
            </a:r>
            <a:r>
              <a:rPr lang="el-GR" altLang="en-US" sz="2400" dirty="0" err="1" smtClean="0">
                <a:cs typeface="Times New Roman" panose="02020603050405020304" pitchFamily="18" charset="0"/>
              </a:rPr>
              <a:t>ενδοειδικό</a:t>
            </a:r>
            <a:r>
              <a:rPr lang="el-GR" altLang="en-US" sz="2400" dirty="0" smtClean="0">
                <a:cs typeface="Times New Roman" panose="02020603050405020304" pitchFamily="18" charset="0"/>
              </a:rPr>
              <a:t> ανταγωνισμό. Άτομα με μεγαλύτερο μέγεθος σώματος ευνοούνται στον αγώνα για επιβίωση.</a:t>
            </a:r>
          </a:p>
          <a:p>
            <a:pPr marL="230400" indent="-230400" eaLnBrk="1" hangingPunct="1">
              <a:lnSpc>
                <a:spcPct val="100000"/>
              </a:lnSpc>
              <a:buFontTx/>
              <a:buAutoNum type="arabicPeriod"/>
            </a:pPr>
            <a:r>
              <a:rPr lang="en-US" altLang="en-US" sz="2400" dirty="0" err="1" smtClean="0">
                <a:cs typeface="Times New Roman" panose="02020603050405020304" pitchFamily="18" charset="0"/>
              </a:rPr>
              <a:t>Περιορισμένη</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τροφική</a:t>
            </a:r>
            <a:r>
              <a:rPr lang="en-US" altLang="en-US" sz="2400" dirty="0" smtClean="0">
                <a:cs typeface="Times New Roman" panose="02020603050405020304" pitchFamily="18" charset="0"/>
              </a:rPr>
              <a:t> </a:t>
            </a:r>
            <a:r>
              <a:rPr lang="en-US" altLang="en-US" sz="2400" dirty="0" err="1" smtClean="0">
                <a:cs typeface="Times New Roman" panose="02020603050405020304" pitchFamily="18" charset="0"/>
              </a:rPr>
              <a:t>δι</a:t>
            </a:r>
            <a:r>
              <a:rPr lang="en-US" altLang="en-US" sz="2400" dirty="0" smtClean="0">
                <a:cs typeface="Times New Roman" panose="02020603050405020304" pitchFamily="18" charset="0"/>
              </a:rPr>
              <a:t>αθεσιμότητα</a:t>
            </a:r>
            <a:r>
              <a:rPr lang="el-GR" altLang="en-US" sz="2400" dirty="0" smtClean="0">
                <a:cs typeface="Times New Roman" panose="02020603050405020304" pitchFamily="18" charset="0"/>
              </a:rPr>
              <a:t>. </a:t>
            </a:r>
            <a:r>
              <a:rPr lang="en-US" altLang="en-US" sz="2400" dirty="0" smtClean="0">
                <a:cs typeface="Times New Roman" panose="02020603050405020304" pitchFamily="18" charset="0"/>
              </a:rPr>
              <a:t>Ε</a:t>
            </a:r>
            <a:r>
              <a:rPr lang="el-GR" altLang="en-US" sz="2400" dirty="0" err="1" smtClean="0">
                <a:cs typeface="Times New Roman" panose="02020603050405020304" pitchFamily="18" charset="0"/>
              </a:rPr>
              <a:t>ντείνει</a:t>
            </a:r>
            <a:r>
              <a:rPr lang="el-GR" altLang="en-US" sz="2400" dirty="0" smtClean="0">
                <a:cs typeface="Times New Roman" panose="02020603050405020304" pitchFamily="18" charset="0"/>
              </a:rPr>
              <a:t> τον ανταγωνισμό και ευθύνεται για την ανάπτυξη μικρότερων μεγεθών σώματος.</a:t>
            </a:r>
            <a:endParaRPr lang="en-US" altLang="en-US" sz="2400" dirty="0" smtClean="0">
              <a:cs typeface="Times New Roman" panose="02020603050405020304" pitchFamily="18" charset="0"/>
            </a:endParaRPr>
          </a:p>
          <a:p>
            <a:pPr marL="514350" indent="-514350" eaLnBrk="1" hangingPunct="1">
              <a:buFontTx/>
              <a:buNone/>
            </a:pPr>
            <a:endParaRPr lang="en-US" altLang="en-US" sz="2400" dirty="0" smtClean="0">
              <a:solidFill>
                <a:srgbClr val="800000"/>
              </a:solidFill>
              <a:latin typeface="Times New Roman" panose="02020603050405020304" pitchFamily="18" charset="0"/>
              <a:cs typeface="Times New Roman" panose="02020603050405020304" pitchFamily="18" charset="0"/>
            </a:endParaRPr>
          </a:p>
          <a:p>
            <a:pPr marL="514350" indent="-514350">
              <a:buFontTx/>
              <a:buNone/>
            </a:pPr>
            <a:endParaRPr lang="en-US" altLang="en-US" sz="2400" dirty="0" smtClean="0">
              <a:solidFill>
                <a:srgbClr val="800000"/>
              </a:solidFill>
              <a:latin typeface="Times New Roman" panose="02020603050405020304" pitchFamily="18" charset="0"/>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normAutofit/>
          </a:bodyPr>
          <a:lstStyle/>
          <a:p>
            <a:r>
              <a:rPr lang="el-GR" altLang="en-US" b="1" dirty="0" smtClean="0">
                <a:cs typeface="Times New Roman" panose="02020603050405020304" pitchFamily="18" charset="0"/>
              </a:rPr>
              <a:t>Νησιώτες γίγαντες...</a:t>
            </a:r>
            <a:endParaRPr lang="en-US" altLang="en-US" b="1" dirty="0" smtClean="0">
              <a:cs typeface="Times New Roman" panose="02020603050405020304" pitchFamily="18" charset="0"/>
            </a:endParaRPr>
          </a:p>
        </p:txBody>
      </p:sp>
      <p:sp>
        <p:nvSpPr>
          <p:cNvPr id="67587" name="Content Placeholder 3"/>
          <p:cNvSpPr>
            <a:spLocks noGrp="1"/>
          </p:cNvSpPr>
          <p:nvPr>
            <p:ph sz="half" idx="1"/>
          </p:nvPr>
        </p:nvSpPr>
        <p:spPr>
          <a:xfrm>
            <a:off x="396240" y="1825625"/>
            <a:ext cx="4118610" cy="4351338"/>
          </a:xfrm>
        </p:spPr>
        <p:txBody>
          <a:bodyPr>
            <a:noAutofit/>
          </a:bodyPr>
          <a:lstStyle/>
          <a:p>
            <a:pPr indent="0">
              <a:buFontTx/>
              <a:buNone/>
            </a:pPr>
            <a:r>
              <a:rPr lang="el-GR" altLang="en-US" sz="2400" dirty="0" smtClean="0">
                <a:cs typeface="Times New Roman" panose="02020603050405020304" pitchFamily="18" charset="0"/>
              </a:rPr>
              <a:t>Πρόσβαση σε ευρύτερη </a:t>
            </a:r>
            <a:r>
              <a:rPr lang="en-US" altLang="en-US" sz="2400" dirty="0" smtClean="0">
                <a:cs typeface="Times New Roman" panose="02020603050405020304" pitchFamily="18" charset="0"/>
              </a:rPr>
              <a:t>π</a:t>
            </a:r>
            <a:r>
              <a:rPr lang="en-US" altLang="en-US" sz="2400" dirty="0" err="1" smtClean="0">
                <a:cs typeface="Times New Roman" panose="02020603050405020304" pitchFamily="18" charset="0"/>
              </a:rPr>
              <a:t>οικιλί</a:t>
            </a:r>
            <a:r>
              <a:rPr lang="en-US" altLang="en-US" sz="2400" dirty="0" smtClean="0">
                <a:cs typeface="Times New Roman" panose="02020603050405020304" pitchFamily="18" charset="0"/>
              </a:rPr>
              <a:t>α πόρων</a:t>
            </a:r>
            <a:r>
              <a:rPr lang="el-GR" altLang="en-US" sz="2400" dirty="0" smtClean="0">
                <a:cs typeface="Times New Roman" panose="02020603050405020304" pitchFamily="18" charset="0"/>
              </a:rPr>
              <a:t> (μ</a:t>
            </a:r>
            <a:r>
              <a:rPr lang="en-US" altLang="en-US" sz="2400" dirty="0" err="1" smtClean="0">
                <a:cs typeface="Times New Roman" panose="02020603050405020304" pitchFamily="18" charset="0"/>
              </a:rPr>
              <a:t>εγ</a:t>
            </a:r>
            <a:r>
              <a:rPr lang="en-US" altLang="en-US" sz="2400" dirty="0" smtClean="0">
                <a:cs typeface="Times New Roman" panose="02020603050405020304" pitchFamily="18" charset="0"/>
              </a:rPr>
              <a:t>αλύτερα αποθέματα ενέργειας και νερού</a:t>
            </a:r>
            <a:r>
              <a:rPr lang="el-GR" altLang="en-US" sz="2400" dirty="0" smtClean="0">
                <a:cs typeface="Times New Roman" panose="02020603050405020304" pitchFamily="18" charset="0"/>
              </a:rPr>
              <a:t>).</a:t>
            </a:r>
          </a:p>
          <a:p>
            <a:pPr indent="0">
              <a:buFontTx/>
              <a:buNone/>
            </a:pPr>
            <a:r>
              <a:rPr lang="en-US" altLang="en-US" sz="2400" dirty="0" smtClean="0">
                <a:cs typeface="Times New Roman" panose="02020603050405020304" pitchFamily="18" charset="0"/>
              </a:rPr>
              <a:t>Α</a:t>
            </a:r>
            <a:r>
              <a:rPr lang="el-GR" altLang="en-US" sz="2400" dirty="0" err="1" smtClean="0">
                <a:cs typeface="Times New Roman" panose="02020603050405020304" pitchFamily="18" charset="0"/>
              </a:rPr>
              <a:t>υξημένες</a:t>
            </a:r>
            <a:r>
              <a:rPr lang="el-GR" altLang="en-US" sz="2400" dirty="0" smtClean="0">
                <a:cs typeface="Times New Roman" panose="02020603050405020304" pitchFamily="18" charset="0"/>
              </a:rPr>
              <a:t> ικανότητες επικράτησης στον </a:t>
            </a:r>
            <a:r>
              <a:rPr lang="el-GR" altLang="en-US" sz="2400" dirty="0" err="1" smtClean="0">
                <a:cs typeface="Times New Roman" panose="02020603050405020304" pitchFamily="18" charset="0"/>
              </a:rPr>
              <a:t>ενδοειδικό</a:t>
            </a:r>
            <a:r>
              <a:rPr lang="el-GR" altLang="en-US" sz="2400" dirty="0" smtClean="0">
                <a:cs typeface="Times New Roman" panose="02020603050405020304" pitchFamily="18" charset="0"/>
              </a:rPr>
              <a:t> ανταγωνισμό (π.χ. </a:t>
            </a:r>
            <a:r>
              <a:rPr lang="en-US" altLang="en-US" sz="2400" dirty="0" smtClean="0">
                <a:cs typeface="Times New Roman" panose="02020603050405020304" pitchFamily="18" charset="0"/>
              </a:rPr>
              <a:t>Α</a:t>
            </a:r>
            <a:r>
              <a:rPr lang="el-GR" altLang="en-US" sz="2400" dirty="0" err="1" smtClean="0">
                <a:cs typeface="Times New Roman" panose="02020603050405020304" pitchFamily="18" charset="0"/>
              </a:rPr>
              <a:t>νεύρεση</a:t>
            </a:r>
            <a:r>
              <a:rPr lang="el-GR" altLang="en-US" sz="2400" dirty="0" smtClean="0">
                <a:cs typeface="Times New Roman" panose="02020603050405020304" pitchFamily="18" charset="0"/>
              </a:rPr>
              <a:t> συντρόφου).</a:t>
            </a:r>
            <a:endParaRPr lang="en-US" altLang="en-US" sz="2400" dirty="0" smtClean="0">
              <a:cs typeface="Times New Roman" panose="02020603050405020304" pitchFamily="18" charset="0"/>
            </a:endParaRPr>
          </a:p>
          <a:p>
            <a:pPr indent="0">
              <a:buFontTx/>
              <a:buNone/>
            </a:pPr>
            <a:r>
              <a:rPr lang="el-GR" altLang="en-US" sz="2400" dirty="0" smtClean="0">
                <a:cs typeface="Times New Roman" panose="02020603050405020304" pitchFamily="18" charset="0"/>
              </a:rPr>
              <a:t>Μεγαλύτεροι </a:t>
            </a:r>
            <a:r>
              <a:rPr lang="en-US" altLang="en-US" sz="2400" dirty="0" smtClean="0">
                <a:cs typeface="Times New Roman" panose="02020603050405020304" pitchFamily="18" charset="0"/>
              </a:rPr>
              <a:t>απ</a:t>
            </a:r>
            <a:r>
              <a:rPr lang="en-US" altLang="en-US" sz="2400" dirty="0" err="1" smtClean="0">
                <a:cs typeface="Times New Roman" panose="02020603050405020304" pitchFamily="18" charset="0"/>
              </a:rPr>
              <a:t>όγονοι</a:t>
            </a:r>
            <a:r>
              <a:rPr lang="el-GR" altLang="en-US" sz="2400" dirty="0" smtClean="0">
                <a:cs typeface="Times New Roman" panose="02020603050405020304" pitchFamily="18" charset="0"/>
              </a:rPr>
              <a:t> οι οποίοι θα έχουν και καλύτερες πιθανότητες για επιβίωση.</a:t>
            </a:r>
            <a:r>
              <a:rPr lang="en-US" altLang="en-US" sz="2400" dirty="0" smtClean="0">
                <a:cs typeface="Times New Roman" panose="02020603050405020304" pitchFamily="18" charset="0"/>
              </a:rPr>
              <a:t> </a:t>
            </a:r>
          </a:p>
        </p:txBody>
      </p:sp>
      <p:pic>
        <p:nvPicPr>
          <p:cNvPr id="67588" name="Content Placeholder 4" descr="komodo-bite-1.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71060" y="2175351"/>
            <a:ext cx="3810000" cy="2524125"/>
          </a:xfrm>
        </p:spPr>
      </p:pic>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63</a:t>
            </a:fld>
            <a:endParaRPr lang="en-US"/>
          </a:p>
        </p:txBody>
      </p:sp>
      <p:sp>
        <p:nvSpPr>
          <p:cNvPr id="7" name="TextBox 6"/>
          <p:cNvSpPr txBox="1"/>
          <p:nvPr/>
        </p:nvSpPr>
        <p:spPr>
          <a:xfrm>
            <a:off x="8069073" y="4422477"/>
            <a:ext cx="341760" cy="276999"/>
          </a:xfrm>
          <a:prstGeom prst="rect">
            <a:avLst/>
          </a:prstGeom>
          <a:noFill/>
        </p:spPr>
        <p:txBody>
          <a:bodyPr wrap="none" rtlCol="0">
            <a:spAutoFit/>
          </a:bodyPr>
          <a:lstStyle/>
          <a:p>
            <a:r>
              <a:rPr lang="en-US" sz="1200" b="1" dirty="0" smtClean="0"/>
              <a:t>47</a:t>
            </a:r>
            <a:endParaRPr lang="en-US" sz="1200" b="1"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normAutofit/>
          </a:bodyPr>
          <a:lstStyle/>
          <a:p>
            <a:r>
              <a:rPr lang="el-GR" altLang="en-US" b="1" dirty="0" smtClean="0">
                <a:cs typeface="Times New Roman" panose="02020603050405020304" pitchFamily="18" charset="0"/>
              </a:rPr>
              <a:t>... και νάνοι</a:t>
            </a:r>
            <a:endParaRPr lang="en-US" altLang="en-US" b="1" dirty="0" smtClean="0">
              <a:cs typeface="Times New Roman" panose="02020603050405020304" pitchFamily="18" charset="0"/>
            </a:endParaRPr>
          </a:p>
        </p:txBody>
      </p:sp>
      <p:pic>
        <p:nvPicPr>
          <p:cNvPr id="3" name="Content Placeholder 2"/>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5782723" y="1544625"/>
            <a:ext cx="1886061" cy="2463427"/>
          </a:xfrm>
        </p:spPr>
      </p:pic>
      <p:pic>
        <p:nvPicPr>
          <p:cNvPr id="68612" name="Content Placeholder 5" descr="pygmyelephantcoolpetpicture.jpg"/>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4417338" y="4048125"/>
            <a:ext cx="2419000" cy="2114550"/>
          </a:xfrm>
        </p:spPr>
      </p:pic>
      <p:sp>
        <p:nvSpPr>
          <p:cNvPr id="2" name="Content Placeholder 1"/>
          <p:cNvSpPr>
            <a:spLocks noGrp="1"/>
          </p:cNvSpPr>
          <p:nvPr>
            <p:ph sz="quarter" idx="14"/>
          </p:nvPr>
        </p:nvSpPr>
        <p:spPr/>
        <p:txBody>
          <a:bodyPr>
            <a:normAutofit/>
          </a:bodyPr>
          <a:lstStyle/>
          <a:p>
            <a:pPr indent="0">
              <a:buFontTx/>
              <a:buNone/>
            </a:pPr>
            <a:r>
              <a:rPr lang="el-GR" altLang="en-US" sz="2600" dirty="0">
                <a:cs typeface="Times New Roman" panose="02020603050405020304" pitchFamily="18" charset="0"/>
              </a:rPr>
              <a:t>Λόγω μ</a:t>
            </a:r>
            <a:r>
              <a:rPr lang="en-US" altLang="en-US" sz="2600" dirty="0" err="1">
                <a:cs typeface="Times New Roman" panose="02020603050405020304" pitchFamily="18" charset="0"/>
              </a:rPr>
              <a:t>ειωμέν</a:t>
            </a:r>
            <a:r>
              <a:rPr lang="el-GR" altLang="en-US" sz="2600" dirty="0">
                <a:cs typeface="Times New Roman" panose="02020603050405020304" pitchFamily="18" charset="0"/>
              </a:rPr>
              <a:t>ων</a:t>
            </a:r>
            <a:r>
              <a:rPr lang="en-US" altLang="en-US" sz="2600" dirty="0">
                <a:cs typeface="Times New Roman" panose="02020603050405020304" pitchFamily="18" charset="0"/>
              </a:rPr>
              <a:t> π</a:t>
            </a:r>
            <a:r>
              <a:rPr lang="en-US" altLang="en-US" sz="2600" dirty="0" err="1">
                <a:cs typeface="Times New Roman" panose="02020603050405020304" pitchFamily="18" charset="0"/>
              </a:rPr>
              <a:t>όρ</a:t>
            </a:r>
            <a:r>
              <a:rPr lang="el-GR" altLang="en-US" sz="2600" dirty="0">
                <a:cs typeface="Times New Roman" panose="02020603050405020304" pitchFamily="18" charset="0"/>
              </a:rPr>
              <a:t>ων δεν χρηματοδοτείται το απαιτητικότερο ενεργειακά μεγάλο μέγεθος σώματος.</a:t>
            </a:r>
            <a:endParaRPr lang="en-US" altLang="en-US" sz="2600" dirty="0">
              <a:cs typeface="Times New Roman" panose="02020603050405020304" pitchFamily="18" charset="0"/>
            </a:endParaRPr>
          </a:p>
          <a:p>
            <a:pPr indent="0">
              <a:buFontTx/>
              <a:buNone/>
            </a:pPr>
            <a:r>
              <a:rPr lang="en-US" altLang="en-US" sz="2600" dirty="0" err="1">
                <a:cs typeface="Times New Roman" panose="02020603050405020304" pitchFamily="18" charset="0"/>
              </a:rPr>
              <a:t>Πιο</a:t>
            </a:r>
            <a:r>
              <a:rPr lang="en-US" altLang="en-US" sz="2600" dirty="0">
                <a:cs typeface="Times New Roman" panose="02020603050405020304" pitchFamily="18" charset="0"/>
              </a:rPr>
              <a:t> απ</a:t>
            </a:r>
            <a:r>
              <a:rPr lang="en-US" altLang="en-US" sz="2600" dirty="0" err="1">
                <a:cs typeface="Times New Roman" panose="02020603050405020304" pitchFamily="18" charset="0"/>
              </a:rPr>
              <a:t>οδοτική</a:t>
            </a:r>
            <a:r>
              <a:rPr lang="en-US" altLang="en-US" sz="2600" dirty="0">
                <a:cs typeface="Times New Roman" panose="02020603050405020304" pitchFamily="18" charset="0"/>
              </a:rPr>
              <a:t> </a:t>
            </a:r>
            <a:r>
              <a:rPr lang="en-US" altLang="en-US" sz="2600" dirty="0" err="1">
                <a:cs typeface="Times New Roman" panose="02020603050405020304" pitchFamily="18" charset="0"/>
              </a:rPr>
              <a:t>χρήση</a:t>
            </a:r>
            <a:r>
              <a:rPr lang="en-US" altLang="en-US" sz="2600" dirty="0">
                <a:cs typeface="Times New Roman" panose="02020603050405020304" pitchFamily="18" charset="0"/>
              </a:rPr>
              <a:t> </a:t>
            </a:r>
            <a:r>
              <a:rPr lang="en-US" altLang="en-US" sz="2600" dirty="0" err="1">
                <a:cs typeface="Times New Roman" panose="02020603050405020304" pitchFamily="18" charset="0"/>
              </a:rPr>
              <a:t>των</a:t>
            </a:r>
            <a:r>
              <a:rPr lang="en-US" altLang="en-US" sz="2600" dirty="0">
                <a:cs typeface="Times New Roman" panose="02020603050405020304" pitchFamily="18" charset="0"/>
              </a:rPr>
              <a:t> π</a:t>
            </a:r>
            <a:r>
              <a:rPr lang="en-US" altLang="en-US" sz="2600" dirty="0" err="1">
                <a:cs typeface="Times New Roman" panose="02020603050405020304" pitchFamily="18" charset="0"/>
              </a:rPr>
              <a:t>όρων</a:t>
            </a:r>
            <a:r>
              <a:rPr lang="el-GR" altLang="en-US" sz="2600" dirty="0">
                <a:cs typeface="Times New Roman" panose="02020603050405020304" pitchFamily="18" charset="0"/>
              </a:rPr>
              <a:t>.</a:t>
            </a:r>
            <a:endParaRPr lang="en-US" altLang="en-US" sz="2600" dirty="0">
              <a:cs typeface="Times New Roman" panose="02020603050405020304" pitchFamily="18" charset="0"/>
            </a:endParaRPr>
          </a:p>
          <a:p>
            <a:pPr indent="0">
              <a:buFontTx/>
              <a:buNone/>
            </a:pPr>
            <a:r>
              <a:rPr lang="el-GR" altLang="en-US" sz="2600" dirty="0">
                <a:cs typeface="Times New Roman" panose="02020603050405020304" pitchFamily="18" charset="0"/>
              </a:rPr>
              <a:t>Πρόσβαση σε περισσότερα καταφύγια.</a:t>
            </a:r>
            <a:endParaRPr lang="en-US" altLang="en-US" sz="2600" dirty="0">
              <a:cs typeface="Times New Roman" panose="02020603050405020304" pitchFamily="18" charset="0"/>
            </a:endParaRPr>
          </a:p>
          <a:p>
            <a:endParaRPr lang="en-US" dirty="0"/>
          </a:p>
        </p:txBody>
      </p:sp>
      <p:sp>
        <p:nvSpPr>
          <p:cNvPr id="4" name="Footer Placeholder 3"/>
          <p:cNvSpPr>
            <a:spLocks noGrp="1"/>
          </p:cNvSpPr>
          <p:nvPr>
            <p:ph type="ftr" sz="quarter" idx="10"/>
          </p:nvPr>
        </p:nvSpPr>
        <p:spPr/>
        <p:txBody>
          <a:bodyPr/>
          <a:lstStyle/>
          <a:p>
            <a:r>
              <a:rPr lang="el-GR" smtClean="0"/>
              <a:t>Ενότητα 4. Νησιωτική Βιογεωγραφία</a:t>
            </a:r>
            <a:endParaRPr lang="en-US" dirty="0"/>
          </a:p>
        </p:txBody>
      </p:sp>
      <p:sp>
        <p:nvSpPr>
          <p:cNvPr id="5" name="Slide Number Placeholder 4"/>
          <p:cNvSpPr>
            <a:spLocks noGrp="1"/>
          </p:cNvSpPr>
          <p:nvPr>
            <p:ph type="sldNum" sz="quarter" idx="11"/>
          </p:nvPr>
        </p:nvSpPr>
        <p:spPr/>
        <p:txBody>
          <a:bodyPr/>
          <a:lstStyle/>
          <a:p>
            <a:fld id="{58A56277-EA16-4AF5-BFB5-E5ECBBB39490}" type="slidenum">
              <a:rPr lang="en-US" smtClean="0"/>
              <a:t>64</a:t>
            </a:fld>
            <a:endParaRPr lang="en-US"/>
          </a:p>
        </p:txBody>
      </p:sp>
      <p:sp>
        <p:nvSpPr>
          <p:cNvPr id="8" name="TextBox 7"/>
          <p:cNvSpPr txBox="1"/>
          <p:nvPr/>
        </p:nvSpPr>
        <p:spPr>
          <a:xfrm>
            <a:off x="7320181" y="3731053"/>
            <a:ext cx="341760" cy="276999"/>
          </a:xfrm>
          <a:prstGeom prst="rect">
            <a:avLst/>
          </a:prstGeom>
          <a:noFill/>
        </p:spPr>
        <p:txBody>
          <a:bodyPr wrap="none" rtlCol="0">
            <a:spAutoFit/>
          </a:bodyPr>
          <a:lstStyle/>
          <a:p>
            <a:r>
              <a:rPr lang="en-US" sz="1200" b="1" dirty="0" smtClean="0"/>
              <a:t>48</a:t>
            </a:r>
            <a:endParaRPr lang="en-US" sz="1200" b="1" dirty="0"/>
          </a:p>
        </p:txBody>
      </p:sp>
      <p:sp>
        <p:nvSpPr>
          <p:cNvPr id="9" name="TextBox 8"/>
          <p:cNvSpPr txBox="1"/>
          <p:nvPr/>
        </p:nvSpPr>
        <p:spPr>
          <a:xfrm>
            <a:off x="6494578" y="5885676"/>
            <a:ext cx="341760" cy="276999"/>
          </a:xfrm>
          <a:prstGeom prst="rect">
            <a:avLst/>
          </a:prstGeom>
          <a:noFill/>
        </p:spPr>
        <p:txBody>
          <a:bodyPr wrap="none" rtlCol="0">
            <a:spAutoFit/>
          </a:bodyPr>
          <a:lstStyle/>
          <a:p>
            <a:r>
              <a:rPr lang="en-US" sz="1200" b="1" dirty="0" smtClean="0"/>
              <a:t>49</a:t>
            </a:r>
            <a:endParaRPr lang="en-US" sz="1200" b="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a:pPr>
            <a:r>
              <a:rPr lang="en-US" altLang="en-US" b="1" i="1" dirty="0" smtClean="0">
                <a:cs typeface="Times New Roman" panose="02020603050405020304" pitchFamily="18" charset="0"/>
              </a:rPr>
              <a:t>Homo </a:t>
            </a:r>
            <a:r>
              <a:rPr lang="en-US" altLang="en-US" b="1" i="1" dirty="0" err="1" smtClean="0">
                <a:cs typeface="Times New Roman" panose="02020603050405020304" pitchFamily="18" charset="0"/>
              </a:rPr>
              <a:t>floresiensis</a:t>
            </a:r>
            <a:endParaRPr lang="en-US" altLang="en-US" b="1" i="1" dirty="0" smtClean="0">
              <a:cs typeface="Times New Roman" panose="02020603050405020304" pitchFamily="18" charset="0"/>
            </a:endParaRPr>
          </a:p>
        </p:txBody>
      </p:sp>
      <p:pic>
        <p:nvPicPr>
          <p:cNvPr id="69636" name="Content Placeholder 7" descr="hobbitman1.jpg"/>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71035" y="3737225"/>
            <a:ext cx="2651760" cy="2498518"/>
          </a:xfrm>
        </p:spPr>
      </p:pic>
      <p:pic>
        <p:nvPicPr>
          <p:cNvPr id="3" name="Content Placeholder 2"/>
          <p:cNvPicPr>
            <a:picLocks noGrp="1" noChangeAspect="1"/>
          </p:cNvPicPr>
          <p:nvPr>
            <p:ph sz="quarter" idx="14"/>
          </p:nvPr>
        </p:nvPicPr>
        <p:blipFill rotWithShape="1">
          <a:blip r:embed="rId4">
            <a:extLst>
              <a:ext uri="{28A0092B-C50C-407E-A947-70E740481C1C}">
                <a14:useLocalDpi xmlns:a14="http://schemas.microsoft.com/office/drawing/2010/main" val="0"/>
              </a:ext>
            </a:extLst>
          </a:blip>
          <a:srcRect l="28498" r="28208"/>
          <a:stretch/>
        </p:blipFill>
        <p:spPr>
          <a:xfrm>
            <a:off x="1600200" y="1690689"/>
            <a:ext cx="1705452" cy="4412184"/>
          </a:xfrm>
        </p:spPr>
      </p:pic>
      <p:pic>
        <p:nvPicPr>
          <p:cNvPr id="6" name="Content Placeholder 5"/>
          <p:cNvPicPr>
            <a:picLocks noGrp="1" noChangeAspect="1"/>
          </p:cNvPicPr>
          <p:nvPr>
            <p:ph sz="quarter" idx="12"/>
          </p:nvPr>
        </p:nvPicPr>
        <p:blipFill>
          <a:blip r:embed="rId5">
            <a:extLst>
              <a:ext uri="{28A0092B-C50C-407E-A947-70E740481C1C}">
                <a14:useLocalDpi xmlns:a14="http://schemas.microsoft.com/office/drawing/2010/main" val="0"/>
              </a:ext>
            </a:extLst>
          </a:blip>
          <a:stretch>
            <a:fillRect/>
          </a:stretch>
        </p:blipFill>
        <p:spPr>
          <a:xfrm>
            <a:off x="3657600" y="1743913"/>
            <a:ext cx="4278630" cy="1940088"/>
          </a:xfrm>
        </p:spPr>
      </p:pic>
      <p:sp>
        <p:nvSpPr>
          <p:cNvPr id="7" name="Footer Placeholder 6"/>
          <p:cNvSpPr>
            <a:spLocks noGrp="1"/>
          </p:cNvSpPr>
          <p:nvPr>
            <p:ph type="ftr" sz="quarter" idx="10"/>
          </p:nvPr>
        </p:nvSpPr>
        <p:spPr/>
        <p:txBody>
          <a:bodyPr/>
          <a:lstStyle/>
          <a:p>
            <a:r>
              <a:rPr lang="el-GR" smtClean="0"/>
              <a:t>Ενότητα 4. Νησιωτική Βιογεωγραφία</a:t>
            </a:r>
            <a:endParaRPr lang="en-US" dirty="0"/>
          </a:p>
        </p:txBody>
      </p:sp>
      <p:sp>
        <p:nvSpPr>
          <p:cNvPr id="8" name="Slide Number Placeholder 7"/>
          <p:cNvSpPr>
            <a:spLocks noGrp="1"/>
          </p:cNvSpPr>
          <p:nvPr>
            <p:ph type="sldNum" sz="quarter" idx="11"/>
          </p:nvPr>
        </p:nvSpPr>
        <p:spPr/>
        <p:txBody>
          <a:bodyPr/>
          <a:lstStyle/>
          <a:p>
            <a:fld id="{58A56277-EA16-4AF5-BFB5-E5ECBBB39490}" type="slidenum">
              <a:rPr lang="en-US" smtClean="0"/>
              <a:t>65</a:t>
            </a:fld>
            <a:endParaRPr lang="en-US"/>
          </a:p>
        </p:txBody>
      </p:sp>
      <p:sp>
        <p:nvSpPr>
          <p:cNvPr id="9" name="TextBox 8"/>
          <p:cNvSpPr txBox="1"/>
          <p:nvPr/>
        </p:nvSpPr>
        <p:spPr>
          <a:xfrm>
            <a:off x="3305652" y="5798646"/>
            <a:ext cx="341760" cy="276999"/>
          </a:xfrm>
          <a:prstGeom prst="rect">
            <a:avLst/>
          </a:prstGeom>
          <a:noFill/>
        </p:spPr>
        <p:txBody>
          <a:bodyPr wrap="none" rtlCol="0">
            <a:spAutoFit/>
          </a:bodyPr>
          <a:lstStyle/>
          <a:p>
            <a:r>
              <a:rPr lang="en-US" sz="1200" b="1" dirty="0" smtClean="0"/>
              <a:t>50</a:t>
            </a:r>
            <a:endParaRPr lang="en-US" sz="1200" b="1" dirty="0"/>
          </a:p>
        </p:txBody>
      </p:sp>
      <p:sp>
        <p:nvSpPr>
          <p:cNvPr id="10" name="TextBox 9"/>
          <p:cNvSpPr txBox="1"/>
          <p:nvPr/>
        </p:nvSpPr>
        <p:spPr>
          <a:xfrm>
            <a:off x="7594470" y="3407002"/>
            <a:ext cx="341760" cy="276999"/>
          </a:xfrm>
          <a:prstGeom prst="rect">
            <a:avLst/>
          </a:prstGeom>
          <a:noFill/>
        </p:spPr>
        <p:txBody>
          <a:bodyPr wrap="none" rtlCol="0">
            <a:spAutoFit/>
          </a:bodyPr>
          <a:lstStyle/>
          <a:p>
            <a:r>
              <a:rPr lang="en-US" sz="1200" b="1" dirty="0" smtClean="0">
                <a:solidFill>
                  <a:schemeClr val="bg1"/>
                </a:solidFill>
              </a:rPr>
              <a:t>51</a:t>
            </a:r>
            <a:endParaRPr lang="en-US" sz="1200" b="1" dirty="0">
              <a:solidFill>
                <a:schemeClr val="bg1"/>
              </a:solidFill>
            </a:endParaRPr>
          </a:p>
        </p:txBody>
      </p:sp>
      <p:sp>
        <p:nvSpPr>
          <p:cNvPr id="11" name="TextBox 10"/>
          <p:cNvSpPr txBox="1"/>
          <p:nvPr/>
        </p:nvSpPr>
        <p:spPr>
          <a:xfrm>
            <a:off x="6840723" y="5937145"/>
            <a:ext cx="341760" cy="276999"/>
          </a:xfrm>
          <a:prstGeom prst="rect">
            <a:avLst/>
          </a:prstGeom>
          <a:noFill/>
        </p:spPr>
        <p:txBody>
          <a:bodyPr wrap="none" rtlCol="0">
            <a:spAutoFit/>
          </a:bodyPr>
          <a:lstStyle/>
          <a:p>
            <a:r>
              <a:rPr lang="en-US" sz="1200" b="1" dirty="0" smtClean="0"/>
              <a:t>52</a:t>
            </a:r>
            <a:endParaRPr lang="en-US" sz="1200" b="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normAutofit/>
          </a:bodyPr>
          <a:lstStyle/>
          <a:p>
            <a:r>
              <a:rPr lang="el-GR" altLang="en-US" b="1" dirty="0" smtClean="0">
                <a:latin typeface="Calibri" panose="020F0502020204030204" pitchFamily="34" charset="0"/>
                <a:cs typeface="Times New Roman" panose="02020603050405020304" pitchFamily="18" charset="0"/>
              </a:rPr>
              <a:t>Γίγαντες και νάνοι στη Σκύρο</a:t>
            </a:r>
            <a:endParaRPr lang="en-US" altLang="en-US" b="1" dirty="0" smtClean="0">
              <a:latin typeface="Calibri" panose="020F0502020204030204" pitchFamily="34" charset="0"/>
              <a:cs typeface="Times New Roman" panose="02020603050405020304" pitchFamily="18" charset="0"/>
            </a:endParaRPr>
          </a:p>
        </p:txBody>
      </p:sp>
      <p:pic>
        <p:nvPicPr>
          <p:cNvPr id="70659" name="Content Placeholder 4" descr="Pafilis et al. - Figure 1 copy.JPG"/>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28650" y="1842929"/>
            <a:ext cx="3886200" cy="2914650"/>
          </a:xfrm>
        </p:spPr>
      </p:pic>
      <p:pic>
        <p:nvPicPr>
          <p:cNvPr id="70660" name="Content Placeholder 5" descr="αλογάκι.JPG"/>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29150" y="2543969"/>
            <a:ext cx="3886200" cy="2914650"/>
          </a:xfrm>
        </p:spPr>
      </p:pic>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66</a:t>
            </a:fld>
            <a:endParaRPr lang="en-US"/>
          </a:p>
        </p:txBody>
      </p:sp>
      <p:sp>
        <p:nvSpPr>
          <p:cNvPr id="7" name="TextBox 6"/>
          <p:cNvSpPr txBox="1"/>
          <p:nvPr/>
        </p:nvSpPr>
        <p:spPr>
          <a:xfrm>
            <a:off x="4177179" y="4480580"/>
            <a:ext cx="341760" cy="276999"/>
          </a:xfrm>
          <a:prstGeom prst="rect">
            <a:avLst/>
          </a:prstGeom>
          <a:noFill/>
        </p:spPr>
        <p:txBody>
          <a:bodyPr wrap="none" rtlCol="0">
            <a:spAutoFit/>
          </a:bodyPr>
          <a:lstStyle/>
          <a:p>
            <a:r>
              <a:rPr lang="en-US" sz="1200" b="1" dirty="0" smtClean="0"/>
              <a:t>53</a:t>
            </a:r>
            <a:endParaRPr lang="en-US" sz="1200" b="1" dirty="0"/>
          </a:p>
        </p:txBody>
      </p:sp>
      <p:sp>
        <p:nvSpPr>
          <p:cNvPr id="8" name="TextBox 7"/>
          <p:cNvSpPr txBox="1"/>
          <p:nvPr/>
        </p:nvSpPr>
        <p:spPr>
          <a:xfrm>
            <a:off x="8213155" y="5181620"/>
            <a:ext cx="341760" cy="276999"/>
          </a:xfrm>
          <a:prstGeom prst="rect">
            <a:avLst/>
          </a:prstGeom>
          <a:noFill/>
        </p:spPr>
        <p:txBody>
          <a:bodyPr wrap="none" rtlCol="0">
            <a:spAutoFit/>
          </a:bodyPr>
          <a:lstStyle/>
          <a:p>
            <a:r>
              <a:rPr lang="en-US" sz="1200" b="1" dirty="0" smtClean="0"/>
              <a:t>54</a:t>
            </a:r>
            <a:endParaRPr lang="en-US" sz="1200" b="1"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noAutofit/>
          </a:bodyPr>
          <a:lstStyle/>
          <a:p>
            <a:r>
              <a:rPr lang="el-GR" altLang="en-US" sz="4000" b="1" dirty="0" smtClean="0">
                <a:latin typeface="Calibri" panose="020F0502020204030204" pitchFamily="34" charset="0"/>
                <a:cs typeface="Times New Roman" panose="02020603050405020304" pitchFamily="18" charset="0"/>
              </a:rPr>
              <a:t>Τροποποιήσεις </a:t>
            </a:r>
            <a:r>
              <a:rPr lang="en-US" altLang="en-US" sz="4000" b="1" dirty="0" smtClean="0">
                <a:latin typeface="Calibri" panose="020F0502020204030204" pitchFamily="34" charset="0"/>
                <a:cs typeface="Times New Roman" panose="02020603050405020304" pitchFamily="18" charset="0"/>
              </a:rPr>
              <a:t/>
            </a:r>
            <a:br>
              <a:rPr lang="en-US" altLang="en-US" sz="4000" b="1" dirty="0" smtClean="0">
                <a:latin typeface="Calibri" panose="020F0502020204030204" pitchFamily="34" charset="0"/>
                <a:cs typeface="Times New Roman" panose="02020603050405020304" pitchFamily="18" charset="0"/>
              </a:rPr>
            </a:br>
            <a:r>
              <a:rPr lang="el-GR" altLang="en-US" sz="4000" b="1" dirty="0" smtClean="0">
                <a:latin typeface="Calibri" panose="020F0502020204030204" pitchFamily="34" charset="0"/>
                <a:cs typeface="Times New Roman" panose="02020603050405020304" pitchFamily="18" charset="0"/>
              </a:rPr>
              <a:t>στις αναπαραγωγικές στρατηγικές </a:t>
            </a:r>
            <a:endParaRPr lang="en-US" altLang="en-US" sz="4000" b="1" dirty="0" smtClean="0">
              <a:latin typeface="Calibri" panose="020F0502020204030204" pitchFamily="34" charset="0"/>
            </a:endParaRPr>
          </a:p>
        </p:txBody>
      </p:sp>
      <p:sp>
        <p:nvSpPr>
          <p:cNvPr id="71683" name="Content Placeholder 2"/>
          <p:cNvSpPr>
            <a:spLocks noGrp="1"/>
          </p:cNvSpPr>
          <p:nvPr>
            <p:ph idx="1"/>
          </p:nvPr>
        </p:nvSpPr>
        <p:spPr>
          <a:xfrm>
            <a:off x="411480" y="1690689"/>
            <a:ext cx="8103870" cy="4819016"/>
          </a:xfrm>
        </p:spPr>
        <p:txBody>
          <a:bodyPr>
            <a:normAutofit fontScale="55000" lnSpcReduction="20000"/>
          </a:bodyPr>
          <a:lstStyle/>
          <a:p>
            <a:pPr indent="0">
              <a:lnSpc>
                <a:spcPct val="110000"/>
              </a:lnSpc>
              <a:buFontTx/>
              <a:buNone/>
            </a:pPr>
            <a:r>
              <a:rPr lang="el-GR" altLang="en-US" sz="4400" dirty="0" smtClean="0">
                <a:latin typeface="Calibri" panose="020F0502020204030204" pitchFamily="34" charset="0"/>
                <a:cs typeface="Times New Roman" panose="02020603050405020304" pitchFamily="18" charset="0"/>
              </a:rPr>
              <a:t>Για να επιβιώσουν οι οργανισμοί καταφεύγουν σε αλλαγές των αναπαραγωγικών τους στρατηγικών (</a:t>
            </a:r>
            <a:r>
              <a:rPr lang="en-US" altLang="en-US" sz="4400" dirty="0" smtClean="0">
                <a:latin typeface="Calibri" panose="020F0502020204030204" pitchFamily="34" charset="0"/>
                <a:cs typeface="Times New Roman" panose="02020603050405020304" pitchFamily="18" charset="0"/>
              </a:rPr>
              <a:t>k </a:t>
            </a:r>
            <a:r>
              <a:rPr lang="el-GR" altLang="en-US" sz="4400" dirty="0" smtClean="0">
                <a:latin typeface="Calibri" panose="020F0502020204030204" pitchFamily="34" charset="0"/>
                <a:cs typeface="Times New Roman" panose="02020603050405020304" pitchFamily="18" charset="0"/>
              </a:rPr>
              <a:t>και </a:t>
            </a:r>
            <a:r>
              <a:rPr lang="en-US" altLang="en-US" sz="4400" dirty="0" smtClean="0">
                <a:latin typeface="Calibri" panose="020F0502020204030204" pitchFamily="34" charset="0"/>
                <a:cs typeface="Times New Roman" panose="02020603050405020304" pitchFamily="18" charset="0"/>
              </a:rPr>
              <a:t>r) </a:t>
            </a:r>
            <a:r>
              <a:rPr lang="el-GR" altLang="en-US" sz="4400" dirty="0" smtClean="0">
                <a:latin typeface="Calibri" panose="020F0502020204030204" pitchFamily="34" charset="0"/>
                <a:cs typeface="Times New Roman" panose="02020603050405020304" pitchFamily="18" charset="0"/>
              </a:rPr>
              <a:t>οι οποίες να μπορούν να συντηρηθούν από τα νησιωτικά οικοσυστήματα.</a:t>
            </a:r>
            <a:endParaRPr lang="en-US" altLang="en-US" sz="4400" dirty="0" smtClean="0">
              <a:latin typeface="Calibri" panose="020F0502020204030204" pitchFamily="34" charset="0"/>
              <a:cs typeface="Times New Roman" panose="02020603050405020304" pitchFamily="18" charset="0"/>
            </a:endParaRPr>
          </a:p>
          <a:p>
            <a:pPr indent="0" algn="ctr">
              <a:lnSpc>
                <a:spcPct val="110000"/>
              </a:lnSpc>
              <a:buFontTx/>
              <a:buNone/>
            </a:pPr>
            <a:r>
              <a:rPr lang="el-GR" altLang="en-US" sz="4400" b="1" dirty="0" smtClean="0">
                <a:latin typeface="Calibri" panose="020F0502020204030204" pitchFamily="34" charset="0"/>
                <a:cs typeface="Times New Roman" panose="02020603050405020304" pitchFamily="18" charset="0"/>
              </a:rPr>
              <a:t>Σύνδρομο του νησιού</a:t>
            </a:r>
            <a:endParaRPr lang="en-US" altLang="en-US" sz="4400" b="1" dirty="0" smtClean="0">
              <a:latin typeface="Calibri" panose="020F0502020204030204" pitchFamily="34" charset="0"/>
              <a:cs typeface="Times New Roman" panose="02020603050405020304" pitchFamily="18" charset="0"/>
            </a:endParaRPr>
          </a:p>
          <a:p>
            <a:pPr indent="0" eaLnBrk="1" hangingPunct="1">
              <a:lnSpc>
                <a:spcPct val="110000"/>
              </a:lnSpc>
              <a:buFontTx/>
              <a:buNone/>
            </a:pPr>
            <a:r>
              <a:rPr lang="en-US" altLang="en-US" sz="4400" dirty="0" smtClean="0">
                <a:latin typeface="Calibri" panose="020F0502020204030204" pitchFamily="34" charset="0"/>
                <a:cs typeface="Times New Roman" panose="02020603050405020304" pitchFamily="18" charset="0"/>
              </a:rPr>
              <a:t>Η αναπαρα</a:t>
            </a:r>
            <a:r>
              <a:rPr lang="en-US" altLang="en-US" sz="4400" dirty="0" err="1" smtClean="0">
                <a:latin typeface="Calibri" panose="020F0502020204030204" pitchFamily="34" charset="0"/>
                <a:cs typeface="Times New Roman" panose="02020603050405020304" pitchFamily="18" charset="0"/>
              </a:rPr>
              <a:t>γωγική</a:t>
            </a:r>
            <a:r>
              <a:rPr lang="en-US" altLang="en-US" sz="4400" dirty="0" smtClean="0">
                <a:latin typeface="Calibri" panose="020F0502020204030204" pitchFamily="34" charset="0"/>
                <a:cs typeface="Times New Roman" panose="02020603050405020304" pitchFamily="18" charset="0"/>
              </a:rPr>
              <a:t> απ</a:t>
            </a:r>
            <a:r>
              <a:rPr lang="en-US" altLang="en-US" sz="4400" dirty="0" err="1" smtClean="0">
                <a:latin typeface="Calibri" panose="020F0502020204030204" pitchFamily="34" charset="0"/>
                <a:cs typeface="Times New Roman" panose="02020603050405020304" pitchFamily="18" charset="0"/>
              </a:rPr>
              <a:t>όδοση</a:t>
            </a:r>
            <a:r>
              <a:rPr lang="en-US" altLang="en-US" sz="4400" dirty="0" smtClean="0">
                <a:latin typeface="Calibri" panose="020F0502020204030204" pitchFamily="34" charset="0"/>
                <a:cs typeface="Times New Roman" panose="02020603050405020304" pitchFamily="18" charset="0"/>
              </a:rPr>
              <a:t> </a:t>
            </a:r>
            <a:r>
              <a:rPr lang="en-US" altLang="en-US" sz="4400" dirty="0" err="1" smtClean="0">
                <a:latin typeface="Calibri" panose="020F0502020204030204" pitchFamily="34" charset="0"/>
                <a:cs typeface="Times New Roman" panose="02020603050405020304" pitchFamily="18" charset="0"/>
              </a:rPr>
              <a:t>των</a:t>
            </a:r>
            <a:r>
              <a:rPr lang="en-US" altLang="en-US" sz="4400" dirty="0" smtClean="0">
                <a:latin typeface="Calibri" panose="020F0502020204030204" pitchFamily="34" charset="0"/>
                <a:cs typeface="Times New Roman" panose="02020603050405020304" pitchFamily="18" charset="0"/>
              </a:rPr>
              <a:t> </a:t>
            </a:r>
            <a:r>
              <a:rPr lang="en-US" altLang="en-US" sz="4400" dirty="0" err="1" smtClean="0">
                <a:latin typeface="Calibri" panose="020F0502020204030204" pitchFamily="34" charset="0"/>
                <a:cs typeface="Times New Roman" panose="02020603050405020304" pitchFamily="18" charset="0"/>
              </a:rPr>
              <a:t>οργ</a:t>
            </a:r>
            <a:r>
              <a:rPr lang="en-US" altLang="en-US" sz="4400" dirty="0" smtClean="0">
                <a:latin typeface="Calibri" panose="020F0502020204030204" pitchFamily="34" charset="0"/>
                <a:cs typeface="Times New Roman" panose="02020603050405020304" pitchFamily="18" charset="0"/>
              </a:rPr>
              <a:t>ανισμών εξαρτάται από ένα συνδυασμό περιβαλλοντικών και οικολογικών παραγόντων (όπως το κλίμα, η τροφική διαθεσιμότητα, η πίεση της θήρευσης και ο ανταγωνισμός) και γενετικών πληροφοριών.</a:t>
            </a:r>
          </a:p>
          <a:p>
            <a:pPr indent="0" eaLnBrk="1" hangingPunct="1">
              <a:lnSpc>
                <a:spcPct val="110000"/>
              </a:lnSpc>
              <a:buFontTx/>
              <a:buNone/>
            </a:pPr>
            <a:r>
              <a:rPr lang="en-US" altLang="en-US" sz="4400" dirty="0" smtClean="0">
                <a:latin typeface="Calibri" panose="020F0502020204030204" pitchFamily="34" charset="0"/>
                <a:cs typeface="Times New Roman" panose="02020603050405020304" pitchFamily="18" charset="0"/>
              </a:rPr>
              <a:t>Tα π</a:t>
            </a:r>
            <a:r>
              <a:rPr lang="en-US" altLang="en-US" sz="4400" dirty="0" err="1" smtClean="0">
                <a:latin typeface="Calibri" panose="020F0502020204030204" pitchFamily="34" charset="0"/>
                <a:cs typeface="Times New Roman" panose="02020603050405020304" pitchFamily="18" charset="0"/>
              </a:rPr>
              <a:t>ιο</a:t>
            </a:r>
            <a:r>
              <a:rPr lang="en-US" altLang="en-US" sz="4400" dirty="0" smtClean="0">
                <a:latin typeface="Calibri" panose="020F0502020204030204" pitchFamily="34" charset="0"/>
                <a:cs typeface="Times New Roman" panose="02020603050405020304" pitchFamily="18" charset="0"/>
              </a:rPr>
              <a:t> </a:t>
            </a:r>
            <a:r>
              <a:rPr lang="en-US" altLang="en-US" sz="4400" dirty="0" err="1" smtClean="0">
                <a:latin typeface="Calibri" panose="020F0502020204030204" pitchFamily="34" charset="0"/>
                <a:cs typeface="Times New Roman" panose="02020603050405020304" pitchFamily="18" charset="0"/>
              </a:rPr>
              <a:t>μικρόσωμ</a:t>
            </a:r>
            <a:r>
              <a:rPr lang="en-US" altLang="en-US" sz="4400" dirty="0" smtClean="0">
                <a:latin typeface="Calibri" panose="020F0502020204030204" pitchFamily="34" charset="0"/>
                <a:cs typeface="Times New Roman" panose="02020603050405020304" pitchFamily="18" charset="0"/>
              </a:rPr>
              <a:t>α είδη τείνουν να γεννούν λίγα αυγά μεγαλύτερου μεγέθους ενώ τα μεγαλόσωμα περισσότερα αλλά σχετικά μικρότερου μεγέθους</a:t>
            </a:r>
            <a:r>
              <a:rPr lang="el-GR" altLang="en-US" sz="4400" dirty="0" smtClean="0">
                <a:latin typeface="Calibri" panose="020F0502020204030204" pitchFamily="34" charset="0"/>
                <a:cs typeface="Times New Roman" panose="02020603050405020304" pitchFamily="18" charset="0"/>
              </a:rPr>
              <a:t>.</a:t>
            </a:r>
            <a:r>
              <a:rPr lang="en-US" altLang="en-US" sz="4400" dirty="0" smtClean="0">
                <a:latin typeface="Calibri" panose="020F0502020204030204" pitchFamily="34" charset="0"/>
                <a:cs typeface="Times New Roman" panose="02020603050405020304" pitchFamily="18" charset="0"/>
              </a:rPr>
              <a:t>  </a:t>
            </a:r>
          </a:p>
          <a:p>
            <a:pPr>
              <a:buFontTx/>
              <a:buNone/>
            </a:pPr>
            <a:endParaRPr lang="en-US" altLang="en-US" sz="2400" dirty="0" smtClean="0">
              <a:solidFill>
                <a:srgbClr val="800000"/>
              </a:solidFill>
              <a:latin typeface="Times New Roman" panose="02020603050405020304" pitchFamily="18" charset="0"/>
              <a:cs typeface="Times New Roman" panose="02020603050405020304" pitchFamily="18" charset="0"/>
            </a:endParaRPr>
          </a:p>
          <a:p>
            <a:pPr>
              <a:buFontTx/>
              <a:buNone/>
            </a:pPr>
            <a:endParaRPr lang="en-US" altLang="en-US" sz="2400" dirty="0" smtClean="0">
              <a:solidFill>
                <a:srgbClr val="800000"/>
              </a:solidFill>
              <a:latin typeface="Times New Roman" panose="02020603050405020304" pitchFamily="18" charset="0"/>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636181" y="182246"/>
            <a:ext cx="7886700" cy="1325563"/>
          </a:xfrm>
        </p:spPr>
        <p:txBody>
          <a:bodyPr>
            <a:normAutofit/>
          </a:bodyPr>
          <a:lstStyle/>
          <a:p>
            <a:pPr eaLnBrk="1" hangingPunct="1"/>
            <a:r>
              <a:rPr lang="el-GR" altLang="en-US" sz="3200" b="1" dirty="0" smtClean="0">
                <a:cs typeface="Times New Roman" panose="02020603050405020304" pitchFamily="18" charset="0"/>
              </a:rPr>
              <a:t>Αναπαραγωγική αποδοτικότητα</a:t>
            </a:r>
            <a:r>
              <a:rPr lang="en-US" altLang="en-US" sz="3200" b="1" dirty="0" smtClean="0">
                <a:cs typeface="Times New Roman" panose="02020603050405020304" pitchFamily="18" charset="0"/>
              </a:rPr>
              <a:t> </a:t>
            </a:r>
            <a:r>
              <a:rPr lang="el-GR" altLang="en-US" sz="3200" b="1" dirty="0" smtClean="0">
                <a:cs typeface="Times New Roman" panose="02020603050405020304" pitchFamily="18" charset="0"/>
              </a:rPr>
              <a:t>στη σαύρα της Σκύρου</a:t>
            </a:r>
            <a:endParaRPr lang="en-US" altLang="en-US" sz="3200" b="1" dirty="0" smtClean="0">
              <a:cs typeface="Times New Roman" panose="02020603050405020304" pitchFamily="18" charset="0"/>
            </a:endParaRPr>
          </a:p>
        </p:txBody>
      </p:sp>
      <p:pic>
        <p:nvPicPr>
          <p:cNvPr id="5" name="Content Placeholder 4"/>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5573063" y="1177855"/>
            <a:ext cx="3064621" cy="2295619"/>
          </a:xfrm>
        </p:spPr>
      </p:pic>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73063" y="3729963"/>
            <a:ext cx="3051213" cy="2284018"/>
          </a:xfrm>
        </p:spPr>
      </p:pic>
      <p:sp>
        <p:nvSpPr>
          <p:cNvPr id="3" name="Content Placeholder 2"/>
          <p:cNvSpPr>
            <a:spLocks noGrp="1"/>
          </p:cNvSpPr>
          <p:nvPr>
            <p:ph sz="quarter" idx="14"/>
          </p:nvPr>
        </p:nvSpPr>
        <p:spPr>
          <a:xfrm>
            <a:off x="7906" y="1388194"/>
            <a:ext cx="5679960" cy="4471986"/>
          </a:xfrm>
        </p:spPr>
        <p:txBody>
          <a:bodyPr>
            <a:normAutofit fontScale="25000" lnSpcReduction="20000"/>
          </a:bodyPr>
          <a:lstStyle/>
          <a:p>
            <a:pPr indent="0">
              <a:lnSpc>
                <a:spcPct val="110000"/>
              </a:lnSpc>
              <a:buFontTx/>
              <a:buNone/>
            </a:pPr>
            <a:r>
              <a:rPr lang="en-US" altLang="en-US" sz="8400" dirty="0">
                <a:cs typeface="Times New Roman" panose="02020603050405020304" pitchFamily="18" charset="0"/>
              </a:rPr>
              <a:t>T</a:t>
            </a:r>
            <a:r>
              <a:rPr lang="el-GR" altLang="en-US" sz="8000" dirty="0">
                <a:cs typeface="Times New Roman" panose="02020603050405020304" pitchFamily="18" charset="0"/>
              </a:rPr>
              <a:t>α θηλυκά από τις Διαβατές γεννούσαν μεγαλύτερα αυγά, ο συνολικός όγκος της γέννας ήταν μεγαλύτερος ενώ και το μέγεθος της γέννας ήταν μεγαλύτερο. Η ικανοποίηση και των τριών παραμέτρων όμως οδηγεί σε μια εντυπωσιακή </a:t>
            </a:r>
            <a:r>
              <a:rPr lang="el-GR" altLang="en-US" sz="8000" dirty="0" err="1">
                <a:cs typeface="Times New Roman" panose="02020603050405020304" pitchFamily="18" charset="0"/>
              </a:rPr>
              <a:t>παρέκλιση</a:t>
            </a:r>
            <a:r>
              <a:rPr lang="el-GR" altLang="en-US" sz="8000" dirty="0">
                <a:cs typeface="Times New Roman" panose="02020603050405020304" pitchFamily="18" charset="0"/>
              </a:rPr>
              <a:t> από το «σύνδρομο του νησιού». Αντί του τυπικού </a:t>
            </a:r>
            <a:r>
              <a:rPr lang="el-GR" altLang="en-US" sz="8000" dirty="0" err="1">
                <a:cs typeface="Times New Roman" panose="02020603050405020304" pitchFamily="18" charset="0"/>
              </a:rPr>
              <a:t>διπόλου</a:t>
            </a:r>
            <a:r>
              <a:rPr lang="el-GR" altLang="en-US" sz="8000" dirty="0">
                <a:cs typeface="Times New Roman" panose="02020603050405020304" pitchFamily="18" charset="0"/>
              </a:rPr>
              <a:t> «λίγα και μεγάλα αυγά» έναντι «πολλών και μικρών αυγών», τα θηλυκά των Διαβατών παρουσιάζουν έναν υβριδικό χαρακτήρα στην αναπαραγωγική τους στρατηγική και γεννούν πολλά </a:t>
            </a:r>
            <a:r>
              <a:rPr lang="el-GR" altLang="en-US" sz="8000" b="1" dirty="0">
                <a:cs typeface="Times New Roman" panose="02020603050405020304" pitchFamily="18" charset="0"/>
              </a:rPr>
              <a:t>και</a:t>
            </a:r>
            <a:r>
              <a:rPr lang="el-GR" altLang="en-US" sz="8000" dirty="0">
                <a:cs typeface="Times New Roman" panose="02020603050405020304" pitchFamily="18" charset="0"/>
              </a:rPr>
              <a:t> μεγάλα αυγά</a:t>
            </a:r>
            <a:r>
              <a:rPr lang="en-US" altLang="en-US" sz="8000" dirty="0">
                <a:cs typeface="Times New Roman" panose="02020603050405020304" pitchFamily="18" charset="0"/>
              </a:rPr>
              <a:t>.</a:t>
            </a:r>
          </a:p>
          <a:p>
            <a:pPr indent="0">
              <a:lnSpc>
                <a:spcPct val="110000"/>
              </a:lnSpc>
              <a:buFontTx/>
              <a:buNone/>
            </a:pPr>
            <a:r>
              <a:rPr lang="el-GR" altLang="en-US" sz="8000" dirty="0" smtClean="0">
                <a:cs typeface="Times New Roman" panose="02020603050405020304" pitchFamily="18" charset="0"/>
              </a:rPr>
              <a:t>Το </a:t>
            </a:r>
            <a:r>
              <a:rPr lang="el-GR" altLang="en-US" sz="8000" dirty="0">
                <a:cs typeface="Times New Roman" panose="02020603050405020304" pitchFamily="18" charset="0"/>
              </a:rPr>
              <a:t>εύρημα αυτό δεν έχει αναφερθεί προηγουμένως σε άλλα νησιωτικά είδη</a:t>
            </a:r>
            <a:r>
              <a:rPr lang="en-US" altLang="en-US" sz="8000" dirty="0">
                <a:cs typeface="Times New Roman" panose="02020603050405020304" pitchFamily="18" charset="0"/>
              </a:rPr>
              <a:t>. O</a:t>
            </a:r>
            <a:r>
              <a:rPr lang="el-GR" altLang="en-US" sz="8000" dirty="0">
                <a:cs typeface="Times New Roman" panose="02020603050405020304" pitchFamily="18" charset="0"/>
              </a:rPr>
              <a:t>ι πληθυσμοί των Διαβατών εκμεταλλευόμενοι το μεγαλύτερο μέγεθος σώματος αυξάνουν ταυτόχρονα το μέγεθος της γέννας και εκείνο των αυγών.</a:t>
            </a:r>
            <a:r>
              <a:rPr lang="en-US" altLang="en-US" sz="8000" dirty="0">
                <a:cs typeface="Times New Roman" panose="02020603050405020304" pitchFamily="18" charset="0"/>
              </a:rPr>
              <a:t> </a:t>
            </a:r>
          </a:p>
          <a:p>
            <a:endParaRPr lang="en-US" dirty="0"/>
          </a:p>
        </p:txBody>
      </p:sp>
      <p:sp>
        <p:nvSpPr>
          <p:cNvPr id="72710" name="TextBox 6"/>
          <p:cNvSpPr txBox="1">
            <a:spLocks noChangeArrowheads="1"/>
          </p:cNvSpPr>
          <p:nvPr/>
        </p:nvSpPr>
        <p:spPr bwMode="auto">
          <a:xfrm>
            <a:off x="5687866" y="3400009"/>
            <a:ext cx="3048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400">
                <a:solidFill>
                  <a:schemeClr val="tx1"/>
                </a:solidFill>
                <a:latin typeface="Arial" panose="020B0604020202020204" pitchFamily="34" charset="0"/>
                <a:ea typeface="ＭＳ Ｐゴシック" panose="020B0600070205080204" pitchFamily="34" charset="-128"/>
              </a:defRPr>
            </a:lvl1pPr>
            <a:lvl2pPr marL="37931725" indent="-37474525" algn="ctr">
              <a:defRPr sz="2400">
                <a:solidFill>
                  <a:schemeClr val="tx1"/>
                </a:solidFill>
                <a:latin typeface="Arial" panose="020B0604020202020204" pitchFamily="34" charset="0"/>
                <a:ea typeface="ＭＳ Ｐゴシック" panose="020B0600070205080204" pitchFamily="34" charset="-128"/>
              </a:defRPr>
            </a:lvl2pPr>
            <a:lvl3pPr marL="1143000" indent="-228600" algn="ctr">
              <a:defRPr sz="2400">
                <a:solidFill>
                  <a:schemeClr val="tx1"/>
                </a:solidFill>
                <a:latin typeface="Arial" panose="020B0604020202020204" pitchFamily="34" charset="0"/>
                <a:ea typeface="ＭＳ Ｐゴシック" panose="020B0600070205080204" pitchFamily="34" charset="-128"/>
              </a:defRPr>
            </a:lvl3pPr>
            <a:lvl4pPr marL="1600200" indent="-228600" algn="ctr">
              <a:defRPr sz="2400">
                <a:solidFill>
                  <a:schemeClr val="tx1"/>
                </a:solidFill>
                <a:latin typeface="Arial" panose="020B0604020202020204" pitchFamily="34" charset="0"/>
                <a:ea typeface="ＭＳ Ｐゴシック" panose="020B0600070205080204" pitchFamily="34" charset="-128"/>
              </a:defRPr>
            </a:lvl4pPr>
            <a:lvl5pPr marL="2057400" indent="-228600" algn="ctr">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dirty="0" err="1">
                <a:latin typeface="+mn-lt"/>
                <a:cs typeface="Times New Roman" panose="02020603050405020304" pitchFamily="18" charset="0"/>
              </a:rPr>
              <a:t>Μέγεθος</a:t>
            </a:r>
            <a:r>
              <a:rPr lang="en-US" altLang="en-US" sz="1600" dirty="0">
                <a:latin typeface="+mn-lt"/>
                <a:cs typeface="Times New Roman" panose="02020603050405020304" pitchFamily="18" charset="0"/>
              </a:rPr>
              <a:t> </a:t>
            </a:r>
            <a:r>
              <a:rPr lang="en-US" altLang="en-US" sz="1600" dirty="0" err="1">
                <a:latin typeface="+mn-lt"/>
                <a:cs typeface="Times New Roman" panose="02020603050405020304" pitchFamily="18" charset="0"/>
              </a:rPr>
              <a:t>της</a:t>
            </a:r>
            <a:r>
              <a:rPr lang="en-US" altLang="en-US" sz="1600" dirty="0">
                <a:latin typeface="+mn-lt"/>
                <a:cs typeface="Times New Roman" panose="02020603050405020304" pitchFamily="18" charset="0"/>
              </a:rPr>
              <a:t> </a:t>
            </a:r>
            <a:r>
              <a:rPr lang="en-US" altLang="en-US" sz="1600" dirty="0" err="1">
                <a:latin typeface="+mn-lt"/>
                <a:cs typeface="Times New Roman" panose="02020603050405020304" pitchFamily="18" charset="0"/>
              </a:rPr>
              <a:t>γένν</a:t>
            </a:r>
            <a:r>
              <a:rPr lang="en-US" altLang="en-US" sz="1600" dirty="0">
                <a:latin typeface="+mn-lt"/>
                <a:cs typeface="Times New Roman" panose="02020603050405020304" pitchFamily="18" charset="0"/>
              </a:rPr>
              <a:t>ας</a:t>
            </a:r>
          </a:p>
        </p:txBody>
      </p:sp>
      <p:sp>
        <p:nvSpPr>
          <p:cNvPr id="72712" name="TextBox 8"/>
          <p:cNvSpPr txBox="1">
            <a:spLocks noChangeArrowheads="1"/>
          </p:cNvSpPr>
          <p:nvPr/>
        </p:nvSpPr>
        <p:spPr bwMode="auto">
          <a:xfrm>
            <a:off x="5687866" y="5920504"/>
            <a:ext cx="3200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2400">
                <a:solidFill>
                  <a:schemeClr val="tx1"/>
                </a:solidFill>
                <a:latin typeface="Arial" panose="020B0604020202020204" pitchFamily="34" charset="0"/>
                <a:ea typeface="ＭＳ Ｐゴシック" panose="020B0600070205080204" pitchFamily="34" charset="-128"/>
              </a:defRPr>
            </a:lvl1pPr>
            <a:lvl2pPr marL="37931725" indent="-37474525" algn="ctr">
              <a:defRPr sz="2400">
                <a:solidFill>
                  <a:schemeClr val="tx1"/>
                </a:solidFill>
                <a:latin typeface="Arial" panose="020B0604020202020204" pitchFamily="34" charset="0"/>
                <a:ea typeface="ＭＳ Ｐゴシック" panose="020B0600070205080204" pitchFamily="34" charset="-128"/>
              </a:defRPr>
            </a:lvl2pPr>
            <a:lvl3pPr marL="1143000" indent="-228600" algn="ctr">
              <a:defRPr sz="2400">
                <a:solidFill>
                  <a:schemeClr val="tx1"/>
                </a:solidFill>
                <a:latin typeface="Arial" panose="020B0604020202020204" pitchFamily="34" charset="0"/>
                <a:ea typeface="ＭＳ Ｐゴシック" panose="020B0600070205080204" pitchFamily="34" charset="-128"/>
              </a:defRPr>
            </a:lvl3pPr>
            <a:lvl4pPr marL="1600200" indent="-228600" algn="ctr">
              <a:defRPr sz="2400">
                <a:solidFill>
                  <a:schemeClr val="tx1"/>
                </a:solidFill>
                <a:latin typeface="Arial" panose="020B0604020202020204" pitchFamily="34" charset="0"/>
                <a:ea typeface="ＭＳ Ｐゴシック" panose="020B0600070205080204" pitchFamily="34" charset="-128"/>
              </a:defRPr>
            </a:lvl4pPr>
            <a:lvl5pPr marL="2057400" indent="-228600" algn="ctr">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dirty="0" err="1">
                <a:latin typeface="+mn-lt"/>
                <a:cs typeface="Times New Roman" panose="02020603050405020304" pitchFamily="18" charset="0"/>
              </a:rPr>
              <a:t>Μέσο</a:t>
            </a:r>
            <a:r>
              <a:rPr lang="en-US" altLang="en-US" sz="1600" dirty="0">
                <a:latin typeface="+mn-lt"/>
                <a:cs typeface="Times New Roman" panose="02020603050405020304" pitchFamily="18" charset="0"/>
              </a:rPr>
              <a:t> </a:t>
            </a:r>
            <a:r>
              <a:rPr lang="en-US" altLang="en-US" sz="1600" dirty="0" err="1">
                <a:latin typeface="+mn-lt"/>
                <a:cs typeface="Times New Roman" panose="02020603050405020304" pitchFamily="18" charset="0"/>
              </a:rPr>
              <a:t>μέγεθος</a:t>
            </a:r>
            <a:r>
              <a:rPr lang="en-US" altLang="en-US" sz="1600" dirty="0">
                <a:latin typeface="+mn-lt"/>
                <a:cs typeface="Times New Roman" panose="02020603050405020304" pitchFamily="18" charset="0"/>
              </a:rPr>
              <a:t> α</a:t>
            </a:r>
            <a:r>
              <a:rPr lang="en-US" altLang="en-US" sz="1600" dirty="0" err="1">
                <a:latin typeface="+mn-lt"/>
                <a:cs typeface="Times New Roman" panose="02020603050405020304" pitchFamily="18" charset="0"/>
              </a:rPr>
              <a:t>υγού</a:t>
            </a:r>
            <a:r>
              <a:rPr lang="en-US" altLang="en-US" sz="1600" dirty="0">
                <a:latin typeface="+mn-lt"/>
                <a:cs typeface="Times New Roman" panose="02020603050405020304" pitchFamily="18" charset="0"/>
              </a:rPr>
              <a:t> </a:t>
            </a:r>
          </a:p>
        </p:txBody>
      </p:sp>
      <p:sp>
        <p:nvSpPr>
          <p:cNvPr id="6" name="Footer Placeholder 5"/>
          <p:cNvSpPr>
            <a:spLocks noGrp="1"/>
          </p:cNvSpPr>
          <p:nvPr>
            <p:ph type="ftr" sz="quarter" idx="10"/>
          </p:nvPr>
        </p:nvSpPr>
        <p:spPr/>
        <p:txBody>
          <a:bodyPr/>
          <a:lstStyle/>
          <a:p>
            <a:r>
              <a:rPr lang="el-GR" smtClean="0"/>
              <a:t>Ενότητα 4. Νησιωτική Βιογεωγραφία</a:t>
            </a:r>
            <a:endParaRPr lang="en-US" dirty="0"/>
          </a:p>
        </p:txBody>
      </p:sp>
      <p:sp>
        <p:nvSpPr>
          <p:cNvPr id="7" name="Slide Number Placeholder 6"/>
          <p:cNvSpPr>
            <a:spLocks noGrp="1"/>
          </p:cNvSpPr>
          <p:nvPr>
            <p:ph type="sldNum" sz="quarter" idx="11"/>
          </p:nvPr>
        </p:nvSpPr>
        <p:spPr/>
        <p:txBody>
          <a:bodyPr/>
          <a:lstStyle/>
          <a:p>
            <a:fld id="{58A56277-EA16-4AF5-BFB5-E5ECBBB39490}" type="slidenum">
              <a:rPr lang="en-US" smtClean="0"/>
              <a:t>68</a:t>
            </a:fld>
            <a:endParaRPr lang="en-US"/>
          </a:p>
        </p:txBody>
      </p:sp>
      <p:sp>
        <p:nvSpPr>
          <p:cNvPr id="10" name="TextBox 9"/>
          <p:cNvSpPr txBox="1"/>
          <p:nvPr/>
        </p:nvSpPr>
        <p:spPr>
          <a:xfrm>
            <a:off x="8294867" y="3299472"/>
            <a:ext cx="341760" cy="276999"/>
          </a:xfrm>
          <a:prstGeom prst="rect">
            <a:avLst/>
          </a:prstGeom>
          <a:noFill/>
        </p:spPr>
        <p:txBody>
          <a:bodyPr wrap="none" rtlCol="0">
            <a:spAutoFit/>
          </a:bodyPr>
          <a:lstStyle/>
          <a:p>
            <a:r>
              <a:rPr lang="en-US" sz="1200" b="1" dirty="0" smtClean="0"/>
              <a:t>55</a:t>
            </a:r>
            <a:endParaRPr lang="en-US" sz="1200" b="1" dirty="0"/>
          </a:p>
        </p:txBody>
      </p:sp>
      <p:sp>
        <p:nvSpPr>
          <p:cNvPr id="11" name="TextBox 10"/>
          <p:cNvSpPr txBox="1"/>
          <p:nvPr/>
        </p:nvSpPr>
        <p:spPr>
          <a:xfrm>
            <a:off x="8344470" y="5805922"/>
            <a:ext cx="341760" cy="276999"/>
          </a:xfrm>
          <a:prstGeom prst="rect">
            <a:avLst/>
          </a:prstGeom>
          <a:noFill/>
        </p:spPr>
        <p:txBody>
          <a:bodyPr wrap="none" rtlCol="0">
            <a:spAutoFit/>
          </a:bodyPr>
          <a:lstStyle/>
          <a:p>
            <a:r>
              <a:rPr lang="en-US" sz="1200" b="1" dirty="0" smtClean="0"/>
              <a:t>56</a:t>
            </a:r>
            <a:endParaRPr lang="en-US" sz="1200" b="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normAutofit/>
          </a:bodyPr>
          <a:lstStyle/>
          <a:p>
            <a:r>
              <a:rPr lang="el-GR" altLang="en-US" b="1" dirty="0" smtClean="0">
                <a:cs typeface="Times New Roman" panose="02020603050405020304" pitchFamily="18" charset="0"/>
              </a:rPr>
              <a:t>Θαλασσινές ενεργειακές επιχορηγήσεις</a:t>
            </a:r>
            <a:endParaRPr lang="en-US" altLang="en-US" b="1" dirty="0" smtClean="0">
              <a:cs typeface="Times New Roman" panose="02020603050405020304" pitchFamily="18" charset="0"/>
            </a:endParaRPr>
          </a:p>
        </p:txBody>
      </p:sp>
      <p:sp>
        <p:nvSpPr>
          <p:cNvPr id="73731" name="Content Placeholder 6"/>
          <p:cNvSpPr>
            <a:spLocks noGrp="1"/>
          </p:cNvSpPr>
          <p:nvPr>
            <p:ph sz="half" idx="1"/>
          </p:nvPr>
        </p:nvSpPr>
        <p:spPr>
          <a:xfrm>
            <a:off x="320040" y="1825625"/>
            <a:ext cx="4511040" cy="4351338"/>
          </a:xfrm>
        </p:spPr>
        <p:txBody>
          <a:bodyPr>
            <a:normAutofit fontScale="85000" lnSpcReduction="10000"/>
          </a:bodyPr>
          <a:lstStyle/>
          <a:p>
            <a:pPr indent="0">
              <a:lnSpc>
                <a:spcPct val="100000"/>
              </a:lnSpc>
              <a:buFontTx/>
              <a:buNone/>
            </a:pPr>
            <a:r>
              <a:rPr lang="el-GR" altLang="en-US" sz="2400" dirty="0" smtClean="0">
                <a:cs typeface="Times New Roman" panose="02020603050405020304" pitchFamily="18" charset="0"/>
              </a:rPr>
              <a:t>Οι ακμαίες αποικίες θαλασσοπουλιών είναι υπεύθυνες για την ροή ενέργειας από τα θαλασσινά οικοσυστήματα στα νησιωτικά.</a:t>
            </a:r>
          </a:p>
          <a:p>
            <a:pPr indent="0">
              <a:lnSpc>
                <a:spcPct val="100000"/>
              </a:lnSpc>
              <a:buFontTx/>
              <a:buNone/>
            </a:pPr>
            <a:r>
              <a:rPr lang="el-GR" altLang="en-US" sz="2400" dirty="0" smtClean="0">
                <a:cs typeface="Times New Roman" panose="02020603050405020304" pitchFamily="18" charset="0"/>
              </a:rPr>
              <a:t>Η επίδραση στις νησίδες μπορεί να είναι άμεση (αλλαγή της σύστασης των </a:t>
            </a:r>
            <a:r>
              <a:rPr lang="el-GR" altLang="en-US" sz="2400" dirty="0" err="1" smtClean="0">
                <a:cs typeface="Times New Roman" panose="02020603050405020304" pitchFamily="18" charset="0"/>
              </a:rPr>
              <a:t>φυτοκοινοτήτων</a:t>
            </a:r>
            <a:r>
              <a:rPr lang="el-GR" altLang="en-US" sz="2400" dirty="0" smtClean="0">
                <a:cs typeface="Times New Roman" panose="02020603050405020304" pitchFamily="18" charset="0"/>
              </a:rPr>
              <a:t> με εισαγωγή νέων ειδών</a:t>
            </a:r>
            <a:r>
              <a:rPr lang="en-US" altLang="en-US" sz="2400" dirty="0" smtClean="0">
                <a:cs typeface="Times New Roman" panose="02020603050405020304" pitchFamily="18" charset="0"/>
              </a:rPr>
              <a:t> </a:t>
            </a:r>
            <a:r>
              <a:rPr lang="el-GR" altLang="en-US" sz="2400" dirty="0" smtClean="0">
                <a:cs typeface="Times New Roman" panose="02020603050405020304" pitchFamily="18" charset="0"/>
              </a:rPr>
              <a:t>) ή </a:t>
            </a:r>
            <a:r>
              <a:rPr lang="el-GR" altLang="en-US" sz="2400" dirty="0" err="1" smtClean="0">
                <a:cs typeface="Times New Roman" panose="02020603050405020304" pitchFamily="18" charset="0"/>
              </a:rPr>
              <a:t>έμεση</a:t>
            </a:r>
            <a:r>
              <a:rPr lang="el-GR" altLang="en-US" sz="2400" dirty="0" smtClean="0">
                <a:cs typeface="Times New Roman" panose="02020603050405020304" pitchFamily="18" charset="0"/>
              </a:rPr>
              <a:t> (υπολείμματα τροφής, </a:t>
            </a:r>
            <a:r>
              <a:rPr lang="el-GR" altLang="en-US" sz="2400" dirty="0" err="1" smtClean="0">
                <a:cs typeface="Times New Roman" panose="02020603050405020304" pitchFamily="18" charset="0"/>
              </a:rPr>
              <a:t>γκουάνο</a:t>
            </a:r>
            <a:r>
              <a:rPr lang="el-GR" altLang="en-US" sz="2400" dirty="0" smtClean="0">
                <a:cs typeface="Times New Roman" panose="02020603050405020304" pitchFamily="18" charset="0"/>
              </a:rPr>
              <a:t>, πτώματα). </a:t>
            </a:r>
            <a:endParaRPr lang="en-US" altLang="en-US" sz="2400" dirty="0" smtClean="0">
              <a:cs typeface="Times New Roman" panose="02020603050405020304" pitchFamily="18" charset="0"/>
            </a:endParaRPr>
          </a:p>
          <a:p>
            <a:pPr indent="0">
              <a:lnSpc>
                <a:spcPct val="100000"/>
              </a:lnSpc>
              <a:buFontTx/>
              <a:buNone/>
            </a:pPr>
            <a:r>
              <a:rPr lang="el-GR" altLang="en-US" sz="2400" dirty="0" smtClean="0">
                <a:cs typeface="Times New Roman" panose="02020603050405020304" pitchFamily="18" charset="0"/>
              </a:rPr>
              <a:t>Το </a:t>
            </a:r>
            <a:r>
              <a:rPr lang="el-GR" altLang="en-US" sz="2400" dirty="0" err="1" smtClean="0">
                <a:cs typeface="Times New Roman" panose="02020603050405020304" pitchFamily="18" charset="0"/>
              </a:rPr>
              <a:t>γκουάνο</a:t>
            </a:r>
            <a:r>
              <a:rPr lang="el-GR" altLang="en-US" sz="2400" dirty="0" smtClean="0">
                <a:cs typeface="Times New Roman" panose="02020603050405020304" pitchFamily="18" charset="0"/>
              </a:rPr>
              <a:t> αυξάνει τη γονιμότητα του εδάφους και ευνοεί την ανάπτυξη </a:t>
            </a:r>
            <a:r>
              <a:rPr lang="el-GR" altLang="en-US" sz="2400" dirty="0" err="1" smtClean="0">
                <a:cs typeface="Times New Roman" panose="02020603050405020304" pitchFamily="18" charset="0"/>
              </a:rPr>
              <a:t>νιτρόφιλων</a:t>
            </a:r>
            <a:r>
              <a:rPr lang="el-GR" altLang="en-US" sz="2400" dirty="0" smtClean="0">
                <a:cs typeface="Times New Roman" panose="02020603050405020304" pitchFamily="18" charset="0"/>
              </a:rPr>
              <a:t> φυτών, ενώ παράλληλα αυξάνει την πρωτογενή παραγωγικότητα</a:t>
            </a:r>
            <a:r>
              <a:rPr lang="en-US" altLang="en-US" sz="2400" dirty="0" smtClean="0">
                <a:cs typeface="Times New Roman" panose="02020603050405020304" pitchFamily="18" charset="0"/>
              </a:rPr>
              <a:t>.</a:t>
            </a:r>
            <a:r>
              <a:rPr lang="el-GR" altLang="en-US" sz="2400" dirty="0" smtClean="0">
                <a:cs typeface="Times New Roman" panose="02020603050405020304" pitchFamily="18" charset="0"/>
              </a:rPr>
              <a:t> </a:t>
            </a:r>
          </a:p>
          <a:p>
            <a:pPr>
              <a:buFontTx/>
              <a:buNone/>
            </a:pPr>
            <a:endParaRPr lang="en-US" altLang="en-US" sz="2400" dirty="0" smtClean="0">
              <a:solidFill>
                <a:srgbClr val="800000"/>
              </a:solidFill>
              <a:latin typeface="Times New Roman" panose="02020603050405020304" pitchFamily="18" charset="0"/>
              <a:cs typeface="Times New Roman" panose="02020603050405020304" pitchFamily="18" charset="0"/>
            </a:endParaRPr>
          </a:p>
        </p:txBody>
      </p:sp>
      <p:pic>
        <p:nvPicPr>
          <p:cNvPr id="73732" name="Content Placeholder 8" descr="diavates exwfyllo.JPG"/>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49901" y="1825625"/>
            <a:ext cx="3265449" cy="4351338"/>
          </a:xfrm>
        </p:spPr>
      </p:pic>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69</a:t>
            </a:fld>
            <a:endParaRPr lang="en-US"/>
          </a:p>
        </p:txBody>
      </p:sp>
      <p:sp>
        <p:nvSpPr>
          <p:cNvPr id="7" name="TextBox 6"/>
          <p:cNvSpPr txBox="1"/>
          <p:nvPr/>
        </p:nvSpPr>
        <p:spPr>
          <a:xfrm>
            <a:off x="8108346" y="5835691"/>
            <a:ext cx="341760" cy="276999"/>
          </a:xfrm>
          <a:prstGeom prst="rect">
            <a:avLst/>
          </a:prstGeom>
          <a:noFill/>
        </p:spPr>
        <p:txBody>
          <a:bodyPr wrap="none" rtlCol="0">
            <a:spAutoFit/>
          </a:bodyPr>
          <a:lstStyle/>
          <a:p>
            <a:r>
              <a:rPr lang="en-US" sz="1200" b="1" dirty="0" smtClean="0">
                <a:solidFill>
                  <a:schemeClr val="bg1"/>
                </a:solidFill>
              </a:rPr>
              <a:t>57</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p:txBody>
          <a:bodyPr>
            <a:normAutofit/>
          </a:bodyPr>
          <a:lstStyle/>
          <a:p>
            <a:r>
              <a:rPr lang="el-GR" altLang="en-US" b="1" dirty="0" smtClean="0">
                <a:cs typeface="Times New Roman" panose="02020603050405020304" pitchFamily="18" charset="0"/>
              </a:rPr>
              <a:t>Ιστορικό υπόβαθρο</a:t>
            </a:r>
            <a:endParaRPr lang="en-US" altLang="en-US" b="1" dirty="0" smtClean="0">
              <a:cs typeface="Times New Roman" panose="02020603050405020304" pitchFamily="18" charset="0"/>
            </a:endParaRPr>
          </a:p>
        </p:txBody>
      </p:sp>
      <p:sp>
        <p:nvSpPr>
          <p:cNvPr id="9219" name="Content Placeholder 4"/>
          <p:cNvSpPr>
            <a:spLocks noGrp="1"/>
          </p:cNvSpPr>
          <p:nvPr>
            <p:ph idx="1"/>
          </p:nvPr>
        </p:nvSpPr>
        <p:spPr/>
        <p:txBody>
          <a:bodyPr/>
          <a:lstStyle/>
          <a:p>
            <a:r>
              <a:rPr lang="el-GR" altLang="en-US" sz="2800" dirty="0" smtClean="0">
                <a:cs typeface="Times New Roman" panose="02020603050405020304" pitchFamily="18" charset="0"/>
              </a:rPr>
              <a:t>Στατική θεώρηση: </a:t>
            </a:r>
            <a:r>
              <a:rPr lang="en-US" altLang="en-US" sz="2800" dirty="0" smtClean="0">
                <a:cs typeface="Times New Roman" panose="02020603050405020304" pitchFamily="18" charset="0"/>
              </a:rPr>
              <a:t>Η </a:t>
            </a:r>
            <a:r>
              <a:rPr lang="en-US" altLang="en-US" sz="2800" dirty="0" err="1" smtClean="0">
                <a:cs typeface="Times New Roman" panose="02020603050405020304" pitchFamily="18" charset="0"/>
              </a:rPr>
              <a:t>σύστ</a:t>
            </a:r>
            <a:r>
              <a:rPr lang="en-US" altLang="en-US" sz="2800" dirty="0" smtClean="0">
                <a:cs typeface="Times New Roman" panose="02020603050405020304" pitchFamily="18" charset="0"/>
              </a:rPr>
              <a:t>αση της βιοποικιλότητας στα νησιά είναι σταθερή</a:t>
            </a:r>
            <a:r>
              <a:rPr lang="el-GR" altLang="en-US" sz="2800" dirty="0" smtClean="0">
                <a:cs typeface="Times New Roman" panose="02020603050405020304" pitchFamily="18" charset="0"/>
              </a:rPr>
              <a:t>.</a:t>
            </a:r>
            <a:endParaRPr lang="en-US" altLang="en-US" sz="2800" dirty="0" smtClean="0">
              <a:cs typeface="Times New Roman" panose="02020603050405020304" pitchFamily="18" charset="0"/>
            </a:endParaRPr>
          </a:p>
          <a:p>
            <a:r>
              <a:rPr lang="el-GR" altLang="en-US" sz="2800" dirty="0" smtClean="0">
                <a:cs typeface="Times New Roman" panose="02020603050405020304" pitchFamily="18" charset="0"/>
              </a:rPr>
              <a:t>Δυναμική </a:t>
            </a:r>
            <a:r>
              <a:rPr lang="el-GR" altLang="en-US" sz="2800" dirty="0" err="1" smtClean="0">
                <a:cs typeface="Times New Roman" panose="02020603050405020304" pitchFamily="18" charset="0"/>
              </a:rPr>
              <a:t>θεώριση</a:t>
            </a:r>
            <a:r>
              <a:rPr lang="el-GR" altLang="en-US" sz="2800" dirty="0" smtClean="0">
                <a:cs typeface="Times New Roman" panose="02020603050405020304" pitchFamily="18" charset="0"/>
              </a:rPr>
              <a:t>: </a:t>
            </a:r>
            <a:r>
              <a:rPr lang="en-US" altLang="en-US" sz="2800" dirty="0" err="1" smtClean="0">
                <a:cs typeface="Times New Roman" panose="02020603050405020304" pitchFamily="18" charset="0"/>
              </a:rPr>
              <a:t>Θεωρί</a:t>
            </a:r>
            <a:r>
              <a:rPr lang="en-US" altLang="en-US" sz="2800" dirty="0" smtClean="0">
                <a:cs typeface="Times New Roman" panose="02020603050405020304" pitchFamily="18" charset="0"/>
              </a:rPr>
              <a:t>α της ισορροπίας στη νησιωτική βιογεωγραφία</a:t>
            </a:r>
            <a:r>
              <a:rPr lang="el-GR" altLang="en-US" sz="2800" dirty="0" smtClean="0">
                <a:cs typeface="Times New Roman" panose="02020603050405020304" pitchFamily="18" charset="0"/>
              </a:rPr>
              <a:t>.</a:t>
            </a:r>
            <a:endParaRPr lang="en-US" altLang="en-US" sz="2800" dirty="0" smtClean="0">
              <a:cs typeface="Times New Roman" panose="02020603050405020304" pitchFamily="18" charset="0"/>
            </a:endParaRPr>
          </a:p>
          <a:p>
            <a:endParaRPr lang="en-US" altLang="en-US" dirty="0" smtClean="0">
              <a:solidFill>
                <a:srgbClr val="800000"/>
              </a:solidFill>
              <a:latin typeface="Times New Roman" panose="02020603050405020304" pitchFamily="18" charset="0"/>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7</a:t>
            </a:fld>
            <a:endParaRPr lang="en-US"/>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3"/>
          <p:cNvSpPr>
            <a:spLocks noGrp="1"/>
          </p:cNvSpPr>
          <p:nvPr>
            <p:ph type="title"/>
          </p:nvPr>
        </p:nvSpPr>
        <p:spPr/>
        <p:txBody>
          <a:bodyPr>
            <a:normAutofit/>
          </a:bodyPr>
          <a:lstStyle/>
          <a:p>
            <a:r>
              <a:rPr lang="el-GR" altLang="en-US" b="1" dirty="0" smtClean="0">
                <a:cs typeface="Times New Roman" panose="02020603050405020304" pitchFamily="18" charset="0"/>
              </a:rPr>
              <a:t>Ο κανόνας του νησιού επιγραμματικά</a:t>
            </a:r>
            <a:endParaRPr lang="en-US" altLang="en-US" b="1" dirty="0" smtClean="0">
              <a:cs typeface="Times New Roman" panose="02020603050405020304" pitchFamily="18" charset="0"/>
            </a:endParaRPr>
          </a:p>
        </p:txBody>
      </p:sp>
      <p:sp>
        <p:nvSpPr>
          <p:cNvPr id="74755" name="Content Placeholder 4"/>
          <p:cNvSpPr>
            <a:spLocks noGrp="1"/>
          </p:cNvSpPr>
          <p:nvPr>
            <p:ph sz="half" idx="1"/>
          </p:nvPr>
        </p:nvSpPr>
        <p:spPr>
          <a:xfrm>
            <a:off x="430530" y="1690689"/>
            <a:ext cx="3886200" cy="4351338"/>
          </a:xfrm>
        </p:spPr>
        <p:txBody>
          <a:bodyPr>
            <a:normAutofit fontScale="92500" lnSpcReduction="10000"/>
          </a:bodyPr>
          <a:lstStyle/>
          <a:p>
            <a:pPr indent="0">
              <a:buFontTx/>
              <a:buNone/>
            </a:pPr>
            <a:r>
              <a:rPr lang="el-GR" altLang="en-US" sz="2600" dirty="0" smtClean="0">
                <a:cs typeface="Times New Roman" panose="02020603050405020304" pitchFamily="18" charset="0"/>
              </a:rPr>
              <a:t>Οι θηρευτές τείνουν να ελαττώνουν το μέγεθός τους λόγω μειωμένων τροφικών πόρων.</a:t>
            </a:r>
            <a:endParaRPr lang="en-US" altLang="en-US" sz="2600" dirty="0" smtClean="0">
              <a:cs typeface="Times New Roman" panose="02020603050405020304" pitchFamily="18" charset="0"/>
            </a:endParaRPr>
          </a:p>
          <a:p>
            <a:pPr indent="0">
              <a:buFontTx/>
              <a:buNone/>
            </a:pPr>
            <a:r>
              <a:rPr lang="el-GR" altLang="en-US" sz="2600" dirty="0" smtClean="0">
                <a:cs typeface="Times New Roman" panose="02020603050405020304" pitchFamily="18" charset="0"/>
              </a:rPr>
              <a:t>Μικρότερα είδη λείας (π.χ. τρωκτικά) αυξάνουν το μέγεθος σώματος ως συνέπεια της οικολογικής απελευθέρωσης: η έλλειψη θηρευτών δεν απαιτεί αμυντικούς μηχανισμούς (μικρό σώμα) και  επιτρέπει την ανάπτυξη μεγαλύτερου μεγέθους</a:t>
            </a:r>
            <a:r>
              <a:rPr lang="en-US" altLang="en-US" sz="2600" dirty="0" smtClean="0">
                <a:cs typeface="Times New Roman" panose="02020603050405020304" pitchFamily="18" charset="0"/>
              </a:rPr>
              <a:t>.</a:t>
            </a:r>
            <a:r>
              <a:rPr lang="el-GR" altLang="en-US" sz="2600" dirty="0" smtClean="0">
                <a:cs typeface="Times New Roman" panose="02020603050405020304" pitchFamily="18" charset="0"/>
              </a:rPr>
              <a:t> </a:t>
            </a:r>
            <a:endParaRPr lang="en-US" altLang="en-US" sz="2600" dirty="0" smtClean="0">
              <a:cs typeface="Times New Roman" panose="02020603050405020304" pitchFamily="18" charset="0"/>
            </a:endParaRPr>
          </a:p>
          <a:p>
            <a:pPr>
              <a:buFontTx/>
              <a:buNone/>
            </a:pPr>
            <a:endParaRPr lang="en-US" altLang="en-US" sz="2400" dirty="0" smtClean="0">
              <a:latin typeface="Times New Roman" panose="02020603050405020304" pitchFamily="18" charset="0"/>
              <a:cs typeface="Times New Roman" panose="02020603050405020304" pitchFamily="18" charset="0"/>
            </a:endParaRPr>
          </a:p>
        </p:txBody>
      </p:sp>
      <p:pic>
        <p:nvPicPr>
          <p:cNvPr id="74756" name="Content Placeholder 6" descr="71.gif"/>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0" y="2104233"/>
            <a:ext cx="3524250" cy="3524250"/>
          </a:xfrm>
        </p:spPr>
      </p:pic>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70</a:t>
            </a:fld>
            <a:endParaRPr lang="en-US"/>
          </a:p>
        </p:txBody>
      </p:sp>
      <p:sp>
        <p:nvSpPr>
          <p:cNvPr id="7" name="TextBox 6"/>
          <p:cNvSpPr txBox="1"/>
          <p:nvPr/>
        </p:nvSpPr>
        <p:spPr>
          <a:xfrm>
            <a:off x="7976739" y="5351484"/>
            <a:ext cx="341760" cy="276999"/>
          </a:xfrm>
          <a:prstGeom prst="rect">
            <a:avLst/>
          </a:prstGeom>
          <a:noFill/>
        </p:spPr>
        <p:txBody>
          <a:bodyPr wrap="none" rtlCol="0">
            <a:spAutoFit/>
          </a:bodyPr>
          <a:lstStyle/>
          <a:p>
            <a:r>
              <a:rPr lang="en-US" sz="1200" b="1" dirty="0" smtClean="0"/>
              <a:t>58</a:t>
            </a:r>
            <a:endParaRPr lang="en-US" sz="1200" b="1" dirty="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2441"/>
            <a:ext cx="7886700" cy="1051560"/>
          </a:xfrm>
        </p:spPr>
        <p:txBody>
          <a:bodyPr>
            <a:normAutofit fontScale="90000"/>
          </a:bodyPr>
          <a:lstStyle/>
          <a:p>
            <a:r>
              <a:rPr lang="el-GR" altLang="en-US" sz="3100" dirty="0">
                <a:cs typeface="Times New Roman" panose="02020603050405020304" pitchFamily="18" charset="0"/>
              </a:rPr>
              <a:t>Διακυμάνσεις μεγέθους σε σχέση με την έκταση, την απομόνωση και την ύπαρξη </a:t>
            </a:r>
            <a:r>
              <a:rPr lang="el-GR" altLang="en-US" sz="3100" dirty="0" smtClean="0">
                <a:cs typeface="Times New Roman" panose="02020603050405020304" pitchFamily="18" charset="0"/>
              </a:rPr>
              <a:t>ανταγωνιστών</a:t>
            </a:r>
            <a:endParaRPr lang="en-US" dirty="0"/>
          </a:p>
        </p:txBody>
      </p:sp>
      <p:pic>
        <p:nvPicPr>
          <p:cNvPr id="6" name="Picture Placeholder 5"/>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0913" t="-397" r="-20913" b="-397"/>
          <a:stretch/>
        </p:blipFill>
        <p:spPr/>
      </p:pic>
      <p:pic>
        <p:nvPicPr>
          <p:cNvPr id="7" name="Picture Placeholder 6"/>
          <p:cNvPicPr>
            <a:picLocks noGrp="1" noChangeAspect="1"/>
          </p:cNvPicPr>
          <p:nvPr>
            <p:ph type="pic" sz="quarter" idx="13"/>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9509" t="-2590" r="-29509" b="-2590"/>
          <a:stretch/>
        </p:blipFill>
        <p:spPr/>
      </p:pic>
      <p:pic>
        <p:nvPicPr>
          <p:cNvPr id="8" name="Picture Placeholder 7"/>
          <p:cNvPicPr>
            <a:picLocks noGrp="1" noChangeAspect="1"/>
          </p:cNvPicPr>
          <p:nvPr>
            <p:ph type="pic" sz="quarter" idx="14"/>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33294" t="-4274" r="-33294" b="-4274"/>
          <a:stretch/>
        </p:blipFill>
        <p:spPr/>
      </p:pic>
      <p:sp>
        <p:nvSpPr>
          <p:cNvPr id="9" name="Footer Placeholder 8"/>
          <p:cNvSpPr>
            <a:spLocks noGrp="1"/>
          </p:cNvSpPr>
          <p:nvPr>
            <p:ph type="ftr" sz="quarter" idx="10"/>
          </p:nvPr>
        </p:nvSpPr>
        <p:spPr/>
        <p:txBody>
          <a:bodyPr/>
          <a:lstStyle/>
          <a:p>
            <a:r>
              <a:rPr lang="el-GR" smtClean="0"/>
              <a:t>Ενότητα 4. Νησιωτική Βιογεωγραφία</a:t>
            </a:r>
            <a:endParaRPr lang="en-US" dirty="0"/>
          </a:p>
        </p:txBody>
      </p:sp>
      <p:sp>
        <p:nvSpPr>
          <p:cNvPr id="10" name="Slide Number Placeholder 9"/>
          <p:cNvSpPr>
            <a:spLocks noGrp="1"/>
          </p:cNvSpPr>
          <p:nvPr>
            <p:ph type="sldNum" sz="quarter" idx="11"/>
          </p:nvPr>
        </p:nvSpPr>
        <p:spPr/>
        <p:txBody>
          <a:bodyPr/>
          <a:lstStyle/>
          <a:p>
            <a:fld id="{58A56277-EA16-4AF5-BFB5-E5ECBBB39490}" type="slidenum">
              <a:rPr lang="en-US" smtClean="0"/>
              <a:t>71</a:t>
            </a:fld>
            <a:endParaRPr lang="en-US" dirty="0"/>
          </a:p>
        </p:txBody>
      </p:sp>
      <p:sp>
        <p:nvSpPr>
          <p:cNvPr id="11" name="TextBox 10"/>
          <p:cNvSpPr txBox="1"/>
          <p:nvPr/>
        </p:nvSpPr>
        <p:spPr>
          <a:xfrm>
            <a:off x="3861873" y="3550459"/>
            <a:ext cx="341760" cy="276999"/>
          </a:xfrm>
          <a:prstGeom prst="rect">
            <a:avLst/>
          </a:prstGeom>
          <a:noFill/>
        </p:spPr>
        <p:txBody>
          <a:bodyPr wrap="none" rtlCol="0">
            <a:spAutoFit/>
          </a:bodyPr>
          <a:lstStyle/>
          <a:p>
            <a:r>
              <a:rPr lang="en-US" sz="1200" b="1" dirty="0" smtClean="0"/>
              <a:t>59</a:t>
            </a:r>
            <a:endParaRPr lang="en-US" sz="1200" b="1" dirty="0"/>
          </a:p>
        </p:txBody>
      </p:sp>
      <p:sp>
        <p:nvSpPr>
          <p:cNvPr id="12" name="TextBox 11"/>
          <p:cNvSpPr txBox="1"/>
          <p:nvPr/>
        </p:nvSpPr>
        <p:spPr>
          <a:xfrm>
            <a:off x="7964557" y="3550459"/>
            <a:ext cx="341760" cy="276999"/>
          </a:xfrm>
          <a:prstGeom prst="rect">
            <a:avLst/>
          </a:prstGeom>
          <a:noFill/>
        </p:spPr>
        <p:txBody>
          <a:bodyPr wrap="none" rtlCol="0">
            <a:spAutoFit/>
          </a:bodyPr>
          <a:lstStyle/>
          <a:p>
            <a:r>
              <a:rPr lang="en-US" sz="1200" b="1" dirty="0" smtClean="0"/>
              <a:t>60</a:t>
            </a:r>
            <a:endParaRPr lang="en-US" sz="1200" b="1" dirty="0"/>
          </a:p>
        </p:txBody>
      </p:sp>
      <p:sp>
        <p:nvSpPr>
          <p:cNvPr id="13" name="TextBox 12"/>
          <p:cNvSpPr txBox="1"/>
          <p:nvPr/>
        </p:nvSpPr>
        <p:spPr>
          <a:xfrm>
            <a:off x="5714119" y="5648122"/>
            <a:ext cx="341760" cy="276999"/>
          </a:xfrm>
          <a:prstGeom prst="rect">
            <a:avLst/>
          </a:prstGeom>
          <a:noFill/>
        </p:spPr>
        <p:txBody>
          <a:bodyPr wrap="none" rtlCol="0">
            <a:spAutoFit/>
          </a:bodyPr>
          <a:lstStyle/>
          <a:p>
            <a:r>
              <a:rPr lang="en-US" sz="1200" b="1" dirty="0" smtClean="0"/>
              <a:t>61</a:t>
            </a:r>
            <a:endParaRPr lang="en-US" sz="1200" b="1" dirty="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normAutofit/>
          </a:bodyPr>
          <a:lstStyle/>
          <a:p>
            <a:r>
              <a:rPr lang="el-GR" altLang="en-US" sz="4000" dirty="0" smtClean="0"/>
              <a:t>Η θαυμαστή περίπτωση του </a:t>
            </a:r>
            <a:r>
              <a:rPr lang="en-US" altLang="en-US" sz="4000" i="1" dirty="0" err="1" smtClean="0"/>
              <a:t>Dryococelus</a:t>
            </a:r>
            <a:r>
              <a:rPr lang="en-US" altLang="en-US" sz="4000" i="1" dirty="0" smtClean="0"/>
              <a:t> </a:t>
            </a:r>
            <a:r>
              <a:rPr lang="en-US" altLang="en-US" sz="4000" i="1" dirty="0" err="1" smtClean="0"/>
              <a:t>australis</a:t>
            </a:r>
            <a:r>
              <a:rPr lang="el-GR" altLang="en-US" sz="4000" i="1" dirty="0" smtClean="0"/>
              <a:t> </a:t>
            </a:r>
            <a:r>
              <a:rPr lang="el-GR" altLang="en-US" sz="4000" dirty="0" smtClean="0"/>
              <a:t>1/2</a:t>
            </a:r>
            <a:endParaRPr lang="en-US" altLang="en-US" sz="4000" dirty="0" smtClean="0"/>
          </a:p>
        </p:txBody>
      </p:sp>
      <p:pic>
        <p:nvPicPr>
          <p:cNvPr id="3" name="Content Placeholder 2"/>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5266365" y="1690689"/>
            <a:ext cx="2767980" cy="2068513"/>
          </a:xfrm>
        </p:spPr>
      </p:pic>
      <p:pic>
        <p:nvPicPr>
          <p:cNvPr id="77828" name="Content Placeholder 5" descr="lord_howe_topview.jpg"/>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5205174" y="3922713"/>
            <a:ext cx="2890362" cy="2164644"/>
          </a:xfrm>
        </p:spPr>
      </p:pic>
      <p:sp>
        <p:nvSpPr>
          <p:cNvPr id="2" name="Content Placeholder 1"/>
          <p:cNvSpPr>
            <a:spLocks noGrp="1"/>
          </p:cNvSpPr>
          <p:nvPr>
            <p:ph sz="quarter" idx="14"/>
          </p:nvPr>
        </p:nvSpPr>
        <p:spPr>
          <a:xfrm>
            <a:off x="435292" y="1853430"/>
            <a:ext cx="4350068" cy="4652938"/>
          </a:xfrm>
        </p:spPr>
        <p:txBody>
          <a:bodyPr>
            <a:normAutofit fontScale="55000" lnSpcReduction="20000"/>
          </a:bodyPr>
          <a:lstStyle/>
          <a:p>
            <a:pPr indent="0">
              <a:lnSpc>
                <a:spcPct val="110000"/>
              </a:lnSpc>
              <a:buFontTx/>
              <a:buNone/>
            </a:pPr>
            <a:r>
              <a:rPr lang="el-GR" altLang="en-US" sz="4000" dirty="0"/>
              <a:t>Η βραχονησίδα </a:t>
            </a:r>
            <a:r>
              <a:rPr lang="en-US" altLang="en-US" sz="4000" dirty="0"/>
              <a:t>Ball’s Pyramid </a:t>
            </a:r>
            <a:r>
              <a:rPr lang="el-GR" altLang="en-US" sz="4000" dirty="0"/>
              <a:t>στα ανοιχτά της Αυστραλίας έκρυβε για χρόνια ένα μυστικό...</a:t>
            </a:r>
          </a:p>
          <a:p>
            <a:pPr indent="0">
              <a:lnSpc>
                <a:spcPct val="110000"/>
              </a:lnSpc>
              <a:buFontTx/>
              <a:buNone/>
            </a:pPr>
            <a:r>
              <a:rPr lang="en-US" altLang="en-US" sz="4000" dirty="0"/>
              <a:t>Τ</a:t>
            </a:r>
            <a:r>
              <a:rPr lang="el-GR" altLang="en-US" sz="4000" dirty="0"/>
              <a:t>ο 2001 δύο </a:t>
            </a:r>
            <a:r>
              <a:rPr lang="el-GR" altLang="en-US" sz="4000" dirty="0" err="1"/>
              <a:t>αυστραλοί</a:t>
            </a:r>
            <a:r>
              <a:rPr lang="el-GR" altLang="en-US" sz="4000" dirty="0"/>
              <a:t> ερευνητές διέκριναν κάποια σημεία βλάστησης και αναρριχήθηκαν για να τα προσεγγίσουν. </a:t>
            </a:r>
            <a:r>
              <a:rPr lang="en-US" altLang="en-US" sz="4000" dirty="0"/>
              <a:t>Β</a:t>
            </a:r>
            <a:r>
              <a:rPr lang="el-GR" altLang="en-US" sz="4000" dirty="0" err="1"/>
              <a:t>ρήκαν</a:t>
            </a:r>
            <a:r>
              <a:rPr lang="el-GR" altLang="en-US" sz="4000" dirty="0"/>
              <a:t> κάποιους γρύλλους και στην κάθοδό τους κάποια περιττώματα μεγάλου μεγέθους κάτω από έναν θάμνο. </a:t>
            </a:r>
            <a:r>
              <a:rPr lang="en-US" altLang="en-US" sz="4000" dirty="0"/>
              <a:t>Ε</a:t>
            </a:r>
            <a:r>
              <a:rPr lang="el-GR" altLang="en-US" sz="4000" dirty="0" err="1"/>
              <a:t>πέστρεψαν</a:t>
            </a:r>
            <a:r>
              <a:rPr lang="el-GR" altLang="en-US" sz="4000" dirty="0"/>
              <a:t> το βράδι για να εντοπίσουν από που προέρχονταν</a:t>
            </a:r>
            <a:r>
              <a:rPr lang="el-GR" altLang="en-US" sz="4000" dirty="0" smtClean="0"/>
              <a:t>...</a:t>
            </a:r>
            <a:endParaRPr lang="en-US" dirty="0"/>
          </a:p>
        </p:txBody>
      </p:sp>
      <p:sp>
        <p:nvSpPr>
          <p:cNvPr id="4" name="Footer Placeholder 3"/>
          <p:cNvSpPr>
            <a:spLocks noGrp="1"/>
          </p:cNvSpPr>
          <p:nvPr>
            <p:ph type="ftr" sz="quarter" idx="10"/>
          </p:nvPr>
        </p:nvSpPr>
        <p:spPr/>
        <p:txBody>
          <a:bodyPr/>
          <a:lstStyle/>
          <a:p>
            <a:r>
              <a:rPr lang="el-GR" smtClean="0"/>
              <a:t>Ενότητα 4. Νησιωτική Βιογεωγραφία</a:t>
            </a:r>
            <a:endParaRPr lang="en-US" dirty="0"/>
          </a:p>
        </p:txBody>
      </p:sp>
      <p:sp>
        <p:nvSpPr>
          <p:cNvPr id="5" name="Slide Number Placeholder 4"/>
          <p:cNvSpPr>
            <a:spLocks noGrp="1"/>
          </p:cNvSpPr>
          <p:nvPr>
            <p:ph type="sldNum" sz="quarter" idx="11"/>
          </p:nvPr>
        </p:nvSpPr>
        <p:spPr/>
        <p:txBody>
          <a:bodyPr/>
          <a:lstStyle/>
          <a:p>
            <a:fld id="{58A56277-EA16-4AF5-BFB5-E5ECBBB39490}" type="slidenum">
              <a:rPr lang="en-US" smtClean="0"/>
              <a:t>72</a:t>
            </a:fld>
            <a:endParaRPr lang="en-US"/>
          </a:p>
        </p:txBody>
      </p:sp>
      <p:sp>
        <p:nvSpPr>
          <p:cNvPr id="8" name="TextBox 7"/>
          <p:cNvSpPr txBox="1"/>
          <p:nvPr/>
        </p:nvSpPr>
        <p:spPr>
          <a:xfrm>
            <a:off x="7692585" y="3475147"/>
            <a:ext cx="341760" cy="276999"/>
          </a:xfrm>
          <a:prstGeom prst="rect">
            <a:avLst/>
          </a:prstGeom>
          <a:noFill/>
        </p:spPr>
        <p:txBody>
          <a:bodyPr wrap="none" rtlCol="0">
            <a:spAutoFit/>
          </a:bodyPr>
          <a:lstStyle/>
          <a:p>
            <a:r>
              <a:rPr lang="en-US" sz="1200" b="1" dirty="0" smtClean="0">
                <a:solidFill>
                  <a:schemeClr val="bg1"/>
                </a:solidFill>
              </a:rPr>
              <a:t>62</a:t>
            </a:r>
            <a:endParaRPr lang="en-US" sz="1200" b="1" dirty="0">
              <a:solidFill>
                <a:schemeClr val="bg1"/>
              </a:solidFill>
            </a:endParaRPr>
          </a:p>
        </p:txBody>
      </p:sp>
      <p:sp>
        <p:nvSpPr>
          <p:cNvPr id="9" name="TextBox 8"/>
          <p:cNvSpPr txBox="1"/>
          <p:nvPr/>
        </p:nvSpPr>
        <p:spPr>
          <a:xfrm>
            <a:off x="7753776" y="5810358"/>
            <a:ext cx="341760" cy="276999"/>
          </a:xfrm>
          <a:prstGeom prst="rect">
            <a:avLst/>
          </a:prstGeom>
          <a:noFill/>
        </p:spPr>
        <p:txBody>
          <a:bodyPr wrap="none" rtlCol="0">
            <a:spAutoFit/>
          </a:bodyPr>
          <a:lstStyle/>
          <a:p>
            <a:r>
              <a:rPr lang="en-US" sz="1200" b="1" dirty="0" smtClean="0">
                <a:solidFill>
                  <a:schemeClr val="bg1"/>
                </a:solidFill>
              </a:rPr>
              <a:t>63</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4000" dirty="0"/>
              <a:t>Η θαυμαστή περίπτωση του </a:t>
            </a:r>
            <a:r>
              <a:rPr lang="el-GR" sz="4000" i="1" dirty="0" err="1"/>
              <a:t>Dryococelus</a:t>
            </a:r>
            <a:r>
              <a:rPr lang="el-GR" sz="4000" i="1" dirty="0"/>
              <a:t> </a:t>
            </a:r>
            <a:r>
              <a:rPr lang="el-GR" sz="4000" i="1" dirty="0" err="1" smtClean="0"/>
              <a:t>australis</a:t>
            </a:r>
            <a:r>
              <a:rPr lang="el-GR" sz="4000" i="1" dirty="0" smtClean="0"/>
              <a:t> </a:t>
            </a:r>
            <a:r>
              <a:rPr lang="el-GR" sz="4000" dirty="0" smtClean="0"/>
              <a:t>2/2</a:t>
            </a:r>
            <a:endParaRPr lang="en-US" sz="4000" dirty="0"/>
          </a:p>
        </p:txBody>
      </p:sp>
      <p:pic>
        <p:nvPicPr>
          <p:cNvPr id="4" name="Content Placeholder 3"/>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4948481" y="2201648"/>
            <a:ext cx="3566869" cy="2675152"/>
          </a:xfrm>
        </p:spPr>
      </p:pic>
      <p:pic>
        <p:nvPicPr>
          <p:cNvPr id="5" name="Content Placeholder 4" descr="patrick_custom.jpg"/>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2899154" y="3870960"/>
            <a:ext cx="1718786" cy="2291715"/>
          </a:xfrm>
        </p:spPr>
      </p:pic>
      <p:sp>
        <p:nvSpPr>
          <p:cNvPr id="3" name="Content Placeholder 2"/>
          <p:cNvSpPr>
            <a:spLocks noGrp="1"/>
          </p:cNvSpPr>
          <p:nvPr>
            <p:ph sz="quarter" idx="14"/>
          </p:nvPr>
        </p:nvSpPr>
        <p:spPr/>
        <p:txBody>
          <a:bodyPr/>
          <a:lstStyle/>
          <a:p>
            <a:r>
              <a:rPr lang="el-GR" altLang="en-US" sz="2800" dirty="0"/>
              <a:t>Όταν έφτασαν στον θάμνο και φώτισαν με τους φακούς τους βρήκαν τον υπεύθυνο για τα </a:t>
            </a:r>
            <a:r>
              <a:rPr lang="el-GR" altLang="en-US" sz="2800" dirty="0" err="1"/>
              <a:t>βιοδηλωτικά</a:t>
            </a:r>
            <a:r>
              <a:rPr lang="el-GR" altLang="en-US" sz="2800" dirty="0"/>
              <a:t> ίχνη... </a:t>
            </a:r>
            <a:endParaRPr lang="en-US" altLang="en-US" sz="2800" dirty="0"/>
          </a:p>
          <a:p>
            <a:endParaRPr lang="en-US" dirty="0"/>
          </a:p>
        </p:txBody>
      </p:sp>
      <p:sp>
        <p:nvSpPr>
          <p:cNvPr id="7" name="Footer Placeholder 6"/>
          <p:cNvSpPr>
            <a:spLocks noGrp="1"/>
          </p:cNvSpPr>
          <p:nvPr>
            <p:ph type="ftr" sz="quarter" idx="10"/>
          </p:nvPr>
        </p:nvSpPr>
        <p:spPr/>
        <p:txBody>
          <a:bodyPr/>
          <a:lstStyle/>
          <a:p>
            <a:r>
              <a:rPr lang="el-GR" smtClean="0"/>
              <a:t>Ενότητα 4. Νησιωτική Βιογεωγραφία</a:t>
            </a:r>
            <a:endParaRPr lang="en-US" dirty="0"/>
          </a:p>
        </p:txBody>
      </p:sp>
      <p:sp>
        <p:nvSpPr>
          <p:cNvPr id="8" name="Slide Number Placeholder 7"/>
          <p:cNvSpPr>
            <a:spLocks noGrp="1"/>
          </p:cNvSpPr>
          <p:nvPr>
            <p:ph type="sldNum" sz="quarter" idx="11"/>
          </p:nvPr>
        </p:nvSpPr>
        <p:spPr/>
        <p:txBody>
          <a:bodyPr/>
          <a:lstStyle/>
          <a:p>
            <a:fld id="{58A56277-EA16-4AF5-BFB5-E5ECBBB39490}" type="slidenum">
              <a:rPr lang="en-US" smtClean="0"/>
              <a:t>73</a:t>
            </a:fld>
            <a:endParaRPr lang="en-US"/>
          </a:p>
        </p:txBody>
      </p:sp>
      <p:sp>
        <p:nvSpPr>
          <p:cNvPr id="9" name="TextBox 8"/>
          <p:cNvSpPr txBox="1"/>
          <p:nvPr/>
        </p:nvSpPr>
        <p:spPr>
          <a:xfrm>
            <a:off x="4617940" y="5885676"/>
            <a:ext cx="341760" cy="276999"/>
          </a:xfrm>
          <a:prstGeom prst="rect">
            <a:avLst/>
          </a:prstGeom>
          <a:noFill/>
        </p:spPr>
        <p:txBody>
          <a:bodyPr wrap="none" rtlCol="0">
            <a:spAutoFit/>
          </a:bodyPr>
          <a:lstStyle/>
          <a:p>
            <a:r>
              <a:rPr lang="en-US" sz="1200" b="1" dirty="0" smtClean="0"/>
              <a:t>64</a:t>
            </a:r>
            <a:endParaRPr lang="en-US" sz="1200" b="1" dirty="0"/>
          </a:p>
        </p:txBody>
      </p:sp>
      <p:sp>
        <p:nvSpPr>
          <p:cNvPr id="10" name="TextBox 9"/>
          <p:cNvSpPr txBox="1"/>
          <p:nvPr/>
        </p:nvSpPr>
        <p:spPr>
          <a:xfrm>
            <a:off x="8173590" y="4599801"/>
            <a:ext cx="341760" cy="276999"/>
          </a:xfrm>
          <a:prstGeom prst="rect">
            <a:avLst/>
          </a:prstGeom>
          <a:noFill/>
        </p:spPr>
        <p:txBody>
          <a:bodyPr wrap="none" rtlCol="0">
            <a:spAutoFit/>
          </a:bodyPr>
          <a:lstStyle/>
          <a:p>
            <a:r>
              <a:rPr lang="en-US" sz="1200" b="1" dirty="0" smtClean="0"/>
              <a:t>65</a:t>
            </a:r>
            <a:endParaRPr lang="en-US" sz="1200" b="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cs typeface="Times New Roman" panose="02020603050405020304" pitchFamily="18" charset="0"/>
              </a:rPr>
              <a:t>Ο κύκλος των </a:t>
            </a:r>
            <a:r>
              <a:rPr lang="en-US" altLang="en-US" dirty="0" smtClean="0">
                <a:cs typeface="Times New Roman" panose="02020603050405020304" pitchFamily="18" charset="0"/>
              </a:rPr>
              <a:t>taxa</a:t>
            </a:r>
            <a:r>
              <a:rPr lang="el-GR" altLang="en-US" dirty="0" smtClean="0">
                <a:cs typeface="Times New Roman" panose="02020603050405020304" pitchFamily="18" charset="0"/>
              </a:rPr>
              <a:t> 1/2</a:t>
            </a:r>
            <a:endParaRPr lang="en-US" dirty="0"/>
          </a:p>
        </p:txBody>
      </p:sp>
      <p:sp>
        <p:nvSpPr>
          <p:cNvPr id="3" name="Content Placeholder 2"/>
          <p:cNvSpPr>
            <a:spLocks noGrp="1"/>
          </p:cNvSpPr>
          <p:nvPr>
            <p:ph idx="1"/>
          </p:nvPr>
        </p:nvSpPr>
        <p:spPr>
          <a:xfrm>
            <a:off x="628650" y="1536065"/>
            <a:ext cx="7886700" cy="4351338"/>
          </a:xfrm>
        </p:spPr>
        <p:txBody>
          <a:bodyPr>
            <a:noAutofit/>
          </a:bodyPr>
          <a:lstStyle/>
          <a:p>
            <a:r>
              <a:rPr lang="el-GR" altLang="en-US" sz="2600" dirty="0" smtClean="0">
                <a:cs typeface="Times New Roman" panose="02020603050405020304" pitchFamily="18" charset="0"/>
              </a:rPr>
              <a:t>Τα </a:t>
            </a:r>
            <a:r>
              <a:rPr lang="el-GR" altLang="en-US" sz="2600" dirty="0">
                <a:cs typeface="Times New Roman" panose="02020603050405020304" pitchFamily="18" charset="0"/>
              </a:rPr>
              <a:t>νησιωτικά είδη εξελίσσονται μέσω μιας σειράς σταδίων από τους νεοφερμένους αποίκους που δεν ξεχωρίζουν από τους ηπειρωτικούς συγγενείς, μέχρι τα εξαιρετικά διαφοροποιημένα </a:t>
            </a:r>
            <a:r>
              <a:rPr lang="en-US" altLang="en-US" sz="2600" dirty="0">
                <a:cs typeface="Times New Roman" panose="02020603050405020304" pitchFamily="18" charset="0"/>
              </a:rPr>
              <a:t>taxa </a:t>
            </a:r>
            <a:r>
              <a:rPr lang="el-GR" altLang="en-US" sz="2600" dirty="0">
                <a:cs typeface="Times New Roman" panose="02020603050405020304" pitchFamily="18" charset="0"/>
              </a:rPr>
              <a:t>που τελικά θα εξαφανιστούν</a:t>
            </a:r>
            <a:r>
              <a:rPr lang="en-US" altLang="en-US" sz="2600" dirty="0">
                <a:cs typeface="Times New Roman" panose="02020603050405020304" pitchFamily="18" charset="0"/>
              </a:rPr>
              <a:t>.</a:t>
            </a:r>
          </a:p>
          <a:p>
            <a:pPr marL="0" indent="0">
              <a:buNone/>
            </a:pPr>
            <a:r>
              <a:rPr lang="el-GR" altLang="en-US" sz="2600" b="1" dirty="0" smtClean="0">
                <a:cs typeface="Times New Roman" panose="02020603050405020304" pitchFamily="18" charset="0"/>
              </a:rPr>
              <a:t>Στάδια</a:t>
            </a:r>
            <a:endParaRPr lang="el-GR" altLang="en-US" sz="2600" b="1" dirty="0">
              <a:cs typeface="Times New Roman" panose="02020603050405020304" pitchFamily="18" charset="0"/>
            </a:endParaRPr>
          </a:p>
          <a:p>
            <a:r>
              <a:rPr lang="el-GR" altLang="en-US" sz="2600" dirty="0" smtClean="0">
                <a:cs typeface="Times New Roman" panose="02020603050405020304" pitchFamily="18" charset="0"/>
              </a:rPr>
              <a:t>1</a:t>
            </a:r>
            <a:r>
              <a:rPr lang="el-GR" altLang="en-US" sz="2600" dirty="0">
                <a:cs typeface="Times New Roman" panose="02020603050405020304" pitchFamily="18" charset="0"/>
              </a:rPr>
              <a:t>. Εισβολή γενικευμένων ειδών στα περισσότερα </a:t>
            </a:r>
            <a:r>
              <a:rPr lang="el-GR" altLang="en-US" sz="2600" dirty="0" smtClean="0">
                <a:cs typeface="Times New Roman" panose="02020603050405020304" pitchFamily="18" charset="0"/>
              </a:rPr>
              <a:t>νησιά</a:t>
            </a:r>
            <a:r>
              <a:rPr lang="en-US" altLang="en-US" sz="2600" dirty="0" smtClean="0">
                <a:cs typeface="Times New Roman" panose="02020603050405020304" pitchFamily="18" charset="0"/>
              </a:rPr>
              <a:t>.</a:t>
            </a:r>
            <a:endParaRPr lang="el-GR" altLang="en-US" sz="2600" dirty="0">
              <a:cs typeface="Times New Roman" panose="02020603050405020304" pitchFamily="18" charset="0"/>
            </a:endParaRPr>
          </a:p>
          <a:p>
            <a:r>
              <a:rPr lang="el-GR" altLang="en-US" sz="2600" dirty="0" smtClean="0">
                <a:cs typeface="Times New Roman" panose="02020603050405020304" pitchFamily="18" charset="0"/>
              </a:rPr>
              <a:t>2</a:t>
            </a:r>
            <a:r>
              <a:rPr lang="el-GR" altLang="en-US" sz="2600" dirty="0">
                <a:cs typeface="Times New Roman" panose="02020603050405020304" pitchFamily="18" charset="0"/>
              </a:rPr>
              <a:t>. </a:t>
            </a:r>
            <a:r>
              <a:rPr lang="el-GR" altLang="en-US" sz="2600" dirty="0" err="1">
                <a:cs typeface="Times New Roman" panose="02020603050405020304" pitchFamily="18" charset="0"/>
              </a:rPr>
              <a:t>Ειδογένεση</a:t>
            </a:r>
            <a:r>
              <a:rPr lang="el-GR" altLang="en-US" sz="2600" dirty="0">
                <a:cs typeface="Times New Roman" panose="02020603050405020304" pitchFamily="18" charset="0"/>
              </a:rPr>
              <a:t> και περιορισμός </a:t>
            </a:r>
            <a:r>
              <a:rPr lang="el-GR" altLang="en-US" sz="2600" dirty="0" smtClean="0">
                <a:cs typeface="Times New Roman" panose="02020603050405020304" pitchFamily="18" charset="0"/>
              </a:rPr>
              <a:t>κατανομής</a:t>
            </a:r>
            <a:r>
              <a:rPr lang="en-US" altLang="en-US" sz="2600" dirty="0" smtClean="0">
                <a:cs typeface="Times New Roman" panose="02020603050405020304" pitchFamily="18" charset="0"/>
              </a:rPr>
              <a:t>.</a:t>
            </a:r>
            <a:endParaRPr lang="el-GR" altLang="en-US" sz="2600" dirty="0">
              <a:cs typeface="Times New Roman" panose="02020603050405020304" pitchFamily="18" charset="0"/>
            </a:endParaRPr>
          </a:p>
          <a:p>
            <a:r>
              <a:rPr lang="el-GR" altLang="en-US" sz="2600" dirty="0" smtClean="0">
                <a:cs typeface="Times New Roman" panose="02020603050405020304" pitchFamily="18" charset="0"/>
              </a:rPr>
              <a:t>3</a:t>
            </a:r>
            <a:r>
              <a:rPr lang="el-GR" altLang="en-US" sz="2600" dirty="0">
                <a:cs typeface="Times New Roman" panose="02020603050405020304" pitchFamily="18" charset="0"/>
              </a:rPr>
              <a:t>. Υπολειμματικοί </a:t>
            </a:r>
            <a:r>
              <a:rPr lang="el-GR" altLang="en-US" sz="2600" dirty="0" smtClean="0">
                <a:cs typeface="Times New Roman" panose="02020603050405020304" pitchFamily="18" charset="0"/>
              </a:rPr>
              <a:t>πληθυσμοί</a:t>
            </a:r>
            <a:r>
              <a:rPr lang="en-US" altLang="en-US" sz="2600" dirty="0" smtClean="0">
                <a:cs typeface="Times New Roman" panose="02020603050405020304" pitchFamily="18" charset="0"/>
              </a:rPr>
              <a:t>.</a:t>
            </a:r>
            <a:endParaRPr lang="el-GR" altLang="en-US" sz="2600" dirty="0">
              <a:cs typeface="Times New Roman" panose="02020603050405020304" pitchFamily="18" charset="0"/>
            </a:endParaRPr>
          </a:p>
          <a:p>
            <a:r>
              <a:rPr lang="el-GR" altLang="en-US" sz="2600" dirty="0" smtClean="0">
                <a:cs typeface="Times New Roman" panose="02020603050405020304" pitchFamily="18" charset="0"/>
              </a:rPr>
              <a:t>4</a:t>
            </a:r>
            <a:r>
              <a:rPr lang="el-GR" altLang="en-US" sz="2600" dirty="0">
                <a:cs typeface="Times New Roman" panose="02020603050405020304" pitchFamily="18" charset="0"/>
              </a:rPr>
              <a:t>. Αντικατάσταση από εισβολείς του σταδίου </a:t>
            </a:r>
            <a:r>
              <a:rPr lang="el-GR" altLang="en-US" sz="2600" dirty="0" smtClean="0">
                <a:cs typeface="Times New Roman" panose="02020603050405020304" pitchFamily="18" charset="0"/>
              </a:rPr>
              <a:t>1</a:t>
            </a:r>
            <a:r>
              <a:rPr lang="en-US" altLang="en-US" sz="2600" dirty="0" smtClean="0">
                <a:cs typeface="Times New Roman" panose="02020603050405020304" pitchFamily="18" charset="0"/>
              </a:rPr>
              <a:t>.</a:t>
            </a:r>
            <a:endParaRPr lang="en-GB" altLang="en-US" sz="2600" dirty="0">
              <a:cs typeface="Times New Roman" panose="02020603050405020304" pitchFamily="18" charset="0"/>
            </a:endParaRPr>
          </a:p>
          <a:p>
            <a:endParaRPr lang="en-US" sz="2600" dirty="0"/>
          </a:p>
        </p:txBody>
      </p:sp>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74</a:t>
            </a:fld>
            <a:endParaRPr lang="en-US"/>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77441" y="457200"/>
            <a:ext cx="2949178" cy="1600200"/>
          </a:xfrm>
        </p:spPr>
        <p:txBody>
          <a:bodyPr>
            <a:normAutofit/>
          </a:bodyPr>
          <a:lstStyle/>
          <a:p>
            <a:r>
              <a:rPr lang="el-GR" sz="4000" dirty="0" smtClean="0"/>
              <a:t>Ο </a:t>
            </a:r>
            <a:r>
              <a:rPr lang="el-GR" sz="4000" dirty="0"/>
              <a:t>κύκλος </a:t>
            </a:r>
            <a:r>
              <a:rPr lang="el-GR" sz="4000" dirty="0" smtClean="0"/>
              <a:t/>
            </a:r>
            <a:br>
              <a:rPr lang="el-GR" sz="4000" dirty="0" smtClean="0"/>
            </a:br>
            <a:r>
              <a:rPr lang="el-GR" sz="4000" dirty="0" smtClean="0"/>
              <a:t>των </a:t>
            </a:r>
            <a:r>
              <a:rPr lang="en-US" sz="4000" dirty="0" smtClean="0"/>
              <a:t>taxa</a:t>
            </a:r>
            <a:r>
              <a:rPr lang="el-GR" sz="4000" dirty="0" smtClean="0"/>
              <a:t> 2/2</a:t>
            </a:r>
            <a:endParaRPr lang="en-US" sz="4000" dirty="0"/>
          </a:p>
        </p:txBody>
      </p:sp>
      <p:pic>
        <p:nvPicPr>
          <p:cNvPr id="6" name="Content Placeholder 5"/>
          <p:cNvPicPr>
            <a:picLocks noGrp="1" noChangeAspect="1"/>
          </p:cNvPicPr>
          <p:nvPr>
            <p:ph type="pic"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013" b="1013"/>
          <a:stretch>
            <a:fillRect/>
          </a:stretch>
        </p:blipFill>
        <p:spPr>
          <a:xfrm>
            <a:off x="3274219" y="457200"/>
            <a:ext cx="5422289" cy="5708651"/>
          </a:xfrm>
        </p:spPr>
      </p:pic>
      <p:sp>
        <p:nvSpPr>
          <p:cNvPr id="9" name="Footer Placeholder 8"/>
          <p:cNvSpPr>
            <a:spLocks noGrp="1"/>
          </p:cNvSpPr>
          <p:nvPr>
            <p:ph type="ftr" sz="quarter" idx="11"/>
          </p:nvPr>
        </p:nvSpPr>
        <p:spPr/>
        <p:txBody>
          <a:bodyPr/>
          <a:lstStyle/>
          <a:p>
            <a:r>
              <a:rPr lang="el-GR" smtClean="0"/>
              <a:t>Ενότητα 4. Νησιωτική Βιογεωγραφία</a:t>
            </a:r>
            <a:endParaRPr lang="en-US" dirty="0"/>
          </a:p>
        </p:txBody>
      </p:sp>
      <p:sp>
        <p:nvSpPr>
          <p:cNvPr id="10" name="Slide Number Placeholder 9"/>
          <p:cNvSpPr>
            <a:spLocks noGrp="1"/>
          </p:cNvSpPr>
          <p:nvPr>
            <p:ph type="sldNum" sz="quarter" idx="12"/>
          </p:nvPr>
        </p:nvSpPr>
        <p:spPr/>
        <p:txBody>
          <a:bodyPr/>
          <a:lstStyle/>
          <a:p>
            <a:fld id="{58A56277-EA16-4AF5-BFB5-E5ECBBB39490}" type="slidenum">
              <a:rPr lang="en-US" smtClean="0"/>
              <a:t>75</a:t>
            </a:fld>
            <a:endParaRPr lang="en-US"/>
          </a:p>
        </p:txBody>
      </p:sp>
      <p:sp>
        <p:nvSpPr>
          <p:cNvPr id="11" name="TextBox 10"/>
          <p:cNvSpPr txBox="1"/>
          <p:nvPr/>
        </p:nvSpPr>
        <p:spPr>
          <a:xfrm>
            <a:off x="8069073" y="5730488"/>
            <a:ext cx="341760" cy="276999"/>
          </a:xfrm>
          <a:prstGeom prst="rect">
            <a:avLst/>
          </a:prstGeom>
          <a:noFill/>
        </p:spPr>
        <p:txBody>
          <a:bodyPr wrap="none" rtlCol="0">
            <a:spAutoFit/>
          </a:bodyPr>
          <a:lstStyle/>
          <a:p>
            <a:r>
              <a:rPr lang="en-US" sz="1200" b="1" dirty="0" smtClean="0"/>
              <a:t>66</a:t>
            </a:r>
            <a:endParaRPr lang="en-US" sz="1200" b="1"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normAutofit/>
          </a:bodyPr>
          <a:lstStyle/>
          <a:p>
            <a:r>
              <a:rPr lang="el-GR" altLang="en-US" b="1" dirty="0" smtClean="0">
                <a:cs typeface="Times New Roman" panose="02020603050405020304" pitchFamily="18" charset="0"/>
              </a:rPr>
              <a:t>Η σημασία του Αιγαίου</a:t>
            </a:r>
            <a:endParaRPr lang="en-US" altLang="en-US" b="1" dirty="0" smtClean="0">
              <a:cs typeface="Times New Roman" panose="02020603050405020304" pitchFamily="18" charset="0"/>
            </a:endParaRPr>
          </a:p>
        </p:txBody>
      </p:sp>
      <p:sp>
        <p:nvSpPr>
          <p:cNvPr id="81923" name="Content Placeholder 3"/>
          <p:cNvSpPr>
            <a:spLocks noGrp="1"/>
          </p:cNvSpPr>
          <p:nvPr>
            <p:ph sz="half" idx="1"/>
          </p:nvPr>
        </p:nvSpPr>
        <p:spPr/>
        <p:txBody>
          <a:bodyPr>
            <a:normAutofit/>
          </a:bodyPr>
          <a:lstStyle/>
          <a:p>
            <a:pPr indent="0">
              <a:buFontTx/>
              <a:buNone/>
            </a:pPr>
            <a:r>
              <a:rPr lang="el-GR" altLang="en-US" sz="2800" dirty="0" err="1" smtClean="0">
                <a:cs typeface="Times New Roman" panose="02020603050405020304" pitchFamily="18" charset="0"/>
              </a:rPr>
              <a:t>Περιβάλεται</a:t>
            </a:r>
            <a:r>
              <a:rPr lang="el-GR" altLang="en-US" sz="2800" dirty="0" smtClean="0">
                <a:cs typeface="Times New Roman" panose="02020603050405020304" pitchFamily="18" charset="0"/>
              </a:rPr>
              <a:t> από τρεις ηπείρους, κάθε μια με τη δική της συμβολή στην ποικιλότητα της περιοχής.</a:t>
            </a:r>
          </a:p>
          <a:p>
            <a:pPr indent="0">
              <a:buFontTx/>
              <a:buNone/>
            </a:pPr>
            <a:r>
              <a:rPr lang="el-GR" altLang="en-US" sz="2800" dirty="0" smtClean="0">
                <a:cs typeface="Times New Roman" panose="02020603050405020304" pitchFamily="18" charset="0"/>
              </a:rPr>
              <a:t>Πολλά νησιά (&gt;6.000) με διαφορετικές ηλικίες και ιστορίες.</a:t>
            </a:r>
          </a:p>
          <a:p>
            <a:pPr indent="0">
              <a:buFontTx/>
              <a:buNone/>
            </a:pPr>
            <a:r>
              <a:rPr lang="en-US" altLang="en-US" sz="2800" dirty="0" smtClean="0">
                <a:cs typeface="Times New Roman" panose="02020603050405020304" pitchFamily="18" charset="0"/>
              </a:rPr>
              <a:t>Π</a:t>
            </a:r>
            <a:r>
              <a:rPr lang="el-GR" altLang="en-US" sz="2800" dirty="0" err="1" smtClean="0">
                <a:cs typeface="Times New Roman" panose="02020603050405020304" pitchFamily="18" charset="0"/>
              </a:rPr>
              <a:t>αλαιά</a:t>
            </a:r>
            <a:r>
              <a:rPr lang="el-GR" altLang="en-US" sz="2800" dirty="0" smtClean="0">
                <a:cs typeface="Times New Roman" panose="02020603050405020304" pitchFamily="18" charset="0"/>
              </a:rPr>
              <a:t> και συνεχής ανθρώπινη επίδραση</a:t>
            </a:r>
            <a:r>
              <a:rPr lang="en-US" altLang="en-US" sz="2800" dirty="0" smtClean="0">
                <a:cs typeface="Times New Roman" panose="02020603050405020304" pitchFamily="18" charset="0"/>
              </a:rPr>
              <a:t>.</a:t>
            </a:r>
            <a:r>
              <a:rPr lang="el-GR" altLang="en-US" sz="2800" dirty="0" smtClean="0">
                <a:cs typeface="Times New Roman" panose="02020603050405020304" pitchFamily="18" charset="0"/>
              </a:rPr>
              <a:t> </a:t>
            </a:r>
            <a:endParaRPr lang="en-US" altLang="en-US" sz="2800" dirty="0" smtClean="0">
              <a:cs typeface="Times New Roman" panose="02020603050405020304" pitchFamily="18" charset="0"/>
            </a:endParaRPr>
          </a:p>
        </p:txBody>
      </p:sp>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2009501"/>
            <a:ext cx="3886200" cy="3983586"/>
          </a:xfrm>
        </p:spPr>
      </p:pic>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a:p>
        </p:txBody>
      </p:sp>
      <p:sp>
        <p:nvSpPr>
          <p:cNvPr id="5" name="Slide Number Placeholder 4"/>
          <p:cNvSpPr>
            <a:spLocks noGrp="1"/>
          </p:cNvSpPr>
          <p:nvPr>
            <p:ph type="sldNum" sz="quarter" idx="12"/>
          </p:nvPr>
        </p:nvSpPr>
        <p:spPr/>
        <p:txBody>
          <a:bodyPr/>
          <a:lstStyle/>
          <a:p>
            <a:fld id="{58A56277-EA16-4AF5-BFB5-E5ECBBB39490}" type="slidenum">
              <a:rPr lang="en-US" smtClean="0"/>
              <a:t>76</a:t>
            </a:fld>
            <a:endParaRPr lang="en-US"/>
          </a:p>
        </p:txBody>
      </p:sp>
      <p:sp>
        <p:nvSpPr>
          <p:cNvPr id="7" name="TextBox 6"/>
          <p:cNvSpPr txBox="1"/>
          <p:nvPr/>
        </p:nvSpPr>
        <p:spPr>
          <a:xfrm>
            <a:off x="8209372" y="5716088"/>
            <a:ext cx="341760" cy="276999"/>
          </a:xfrm>
          <a:prstGeom prst="rect">
            <a:avLst/>
          </a:prstGeom>
          <a:noFill/>
        </p:spPr>
        <p:txBody>
          <a:bodyPr wrap="none" rtlCol="0">
            <a:spAutoFit/>
          </a:bodyPr>
          <a:lstStyle/>
          <a:p>
            <a:r>
              <a:rPr lang="en-US" sz="1200" b="1" dirty="0" smtClean="0"/>
              <a:t>67</a:t>
            </a:r>
            <a:endParaRPr lang="en-US" sz="1200" b="1"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normAutofit/>
          </a:bodyPr>
          <a:lstStyle/>
          <a:p>
            <a:r>
              <a:rPr lang="el-GR" altLang="en-US" b="1" dirty="0" smtClean="0">
                <a:cs typeface="Times New Roman" panose="02020603050405020304" pitchFamily="18" charset="0"/>
              </a:rPr>
              <a:t>Παλαιογεωγραφία του Αιγαίου</a:t>
            </a:r>
            <a:endParaRPr lang="en-US" altLang="en-US" b="1" dirty="0" smtClean="0">
              <a:cs typeface="Times New Roman" panose="02020603050405020304" pitchFamily="18" charset="0"/>
            </a:endParaRPr>
          </a:p>
        </p:txBody>
      </p:sp>
      <p:pic>
        <p:nvPicPr>
          <p:cNvPr id="82947" name="Content Placeholder 5" descr="Paleogeographical map of Aegean copy.jp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8516" y="1523049"/>
            <a:ext cx="6306967" cy="4637723"/>
          </a:xfrm>
        </p:spPr>
      </p:pic>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77</a:t>
            </a:fld>
            <a:endParaRPr lang="en-US"/>
          </a:p>
        </p:txBody>
      </p:sp>
      <p:sp>
        <p:nvSpPr>
          <p:cNvPr id="6" name="TextBox 5"/>
          <p:cNvSpPr txBox="1"/>
          <p:nvPr/>
        </p:nvSpPr>
        <p:spPr>
          <a:xfrm>
            <a:off x="7725483" y="5827596"/>
            <a:ext cx="341760" cy="276999"/>
          </a:xfrm>
          <a:prstGeom prst="rect">
            <a:avLst/>
          </a:prstGeom>
          <a:noFill/>
        </p:spPr>
        <p:txBody>
          <a:bodyPr wrap="none" rtlCol="0">
            <a:spAutoFit/>
          </a:bodyPr>
          <a:lstStyle/>
          <a:p>
            <a:r>
              <a:rPr lang="en-US" sz="1200" b="1" dirty="0" smtClean="0"/>
              <a:t>68</a:t>
            </a:r>
            <a:endParaRPr lang="en-US" sz="1200" b="1"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normAutofit/>
          </a:bodyPr>
          <a:lstStyle/>
          <a:p>
            <a:r>
              <a:rPr lang="el-GR" altLang="en-US" b="1" dirty="0" smtClean="0">
                <a:cs typeface="Times New Roman" panose="02020603050405020304" pitchFamily="18" charset="0"/>
              </a:rPr>
              <a:t>Αρχιπελάγη </a:t>
            </a:r>
            <a:r>
              <a:rPr lang="el-GR" altLang="en-US" b="1" dirty="0" err="1" smtClean="0">
                <a:cs typeface="Times New Roman" panose="02020603050405020304" pitchFamily="18" charset="0"/>
              </a:rPr>
              <a:t>ειδογένεσης</a:t>
            </a:r>
            <a:endParaRPr lang="en-US" altLang="en-US" b="1" dirty="0" smtClean="0">
              <a:cs typeface="Times New Roman" panose="02020603050405020304" pitchFamily="18" charset="0"/>
            </a:endParaRPr>
          </a:p>
        </p:txBody>
      </p:sp>
      <p:pic>
        <p:nvPicPr>
          <p:cNvPr id="3" name="Content Placeholder 2"/>
          <p:cNvPicPr>
            <a:picLocks noGrp="1" noChangeAspect="1"/>
          </p:cNvPicPr>
          <p:nvPr>
            <p:ph idx="1"/>
          </p:nvPr>
        </p:nvPicPr>
        <p:blipFill rotWithShape="1">
          <a:blip r:embed="rId3">
            <a:extLst>
              <a:ext uri="{28A0092B-C50C-407E-A947-70E740481C1C}">
                <a14:useLocalDpi xmlns:a14="http://schemas.microsoft.com/office/drawing/2010/main" val="0"/>
              </a:ext>
            </a:extLst>
          </a:blip>
          <a:srcRect l="23988" r="24238"/>
          <a:stretch/>
        </p:blipFill>
        <p:spPr>
          <a:xfrm>
            <a:off x="2308778" y="1548800"/>
            <a:ext cx="4526443" cy="4625704"/>
          </a:xfrm>
        </p:spPr>
      </p:pic>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78</a:t>
            </a:fld>
            <a:endParaRPr lang="en-US"/>
          </a:p>
        </p:txBody>
      </p:sp>
      <p:sp>
        <p:nvSpPr>
          <p:cNvPr id="6" name="TextBox 5"/>
          <p:cNvSpPr txBox="1"/>
          <p:nvPr/>
        </p:nvSpPr>
        <p:spPr>
          <a:xfrm>
            <a:off x="6493461" y="5897505"/>
            <a:ext cx="341760" cy="276999"/>
          </a:xfrm>
          <a:prstGeom prst="rect">
            <a:avLst/>
          </a:prstGeom>
          <a:noFill/>
        </p:spPr>
        <p:txBody>
          <a:bodyPr wrap="none" rtlCol="0">
            <a:spAutoFit/>
          </a:bodyPr>
          <a:lstStyle/>
          <a:p>
            <a:r>
              <a:rPr lang="en-US" sz="1200" b="1" dirty="0" smtClean="0"/>
              <a:t>69</a:t>
            </a:r>
            <a:endParaRPr lang="en-US" sz="1200" b="1"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2"/>
          <p:cNvSpPr>
            <a:spLocks noGrp="1"/>
          </p:cNvSpPr>
          <p:nvPr>
            <p:ph type="title"/>
          </p:nvPr>
        </p:nvSpPr>
        <p:spPr/>
        <p:txBody>
          <a:bodyPr>
            <a:normAutofit/>
          </a:bodyPr>
          <a:lstStyle/>
          <a:p>
            <a:r>
              <a:rPr lang="en-US" altLang="en-US" sz="3800" b="1" dirty="0" smtClean="0">
                <a:cs typeface="Times New Roman" panose="02020603050405020304" pitchFamily="18" charset="0"/>
              </a:rPr>
              <a:t>Η π</a:t>
            </a:r>
            <a:r>
              <a:rPr lang="en-US" altLang="en-US" sz="3800" b="1" dirty="0" err="1" smtClean="0">
                <a:cs typeface="Times New Roman" panose="02020603050405020304" pitchFamily="18" charset="0"/>
              </a:rPr>
              <a:t>οικιλ</a:t>
            </a:r>
            <a:r>
              <a:rPr lang="el-GR" altLang="en-US" sz="3800" b="1" dirty="0" smtClean="0">
                <a:cs typeface="Times New Roman" panose="02020603050405020304" pitchFamily="18" charset="0"/>
              </a:rPr>
              <a:t>ό</a:t>
            </a:r>
            <a:r>
              <a:rPr lang="en-US" altLang="en-US" sz="3800" b="1" dirty="0" err="1" smtClean="0">
                <a:cs typeface="Times New Roman" panose="02020603050405020304" pitchFamily="18" charset="0"/>
              </a:rPr>
              <a:t>τητ</a:t>
            </a:r>
            <a:r>
              <a:rPr lang="en-US" altLang="en-US" sz="3800" b="1" dirty="0" smtClean="0">
                <a:cs typeface="Times New Roman" panose="02020603050405020304" pitchFamily="18" charset="0"/>
              </a:rPr>
              <a:t>α των ειδ</a:t>
            </a:r>
            <a:r>
              <a:rPr lang="el-GR" altLang="en-US" sz="3800" b="1" dirty="0" smtClean="0">
                <a:cs typeface="Times New Roman" panose="02020603050405020304" pitchFamily="18" charset="0"/>
              </a:rPr>
              <a:t>ώ</a:t>
            </a:r>
            <a:r>
              <a:rPr lang="en-US" altLang="en-US" sz="3800" b="1" dirty="0" smtClean="0">
                <a:cs typeface="Times New Roman" panose="02020603050405020304" pitchFamily="18" charset="0"/>
              </a:rPr>
              <a:t>ν </a:t>
            </a:r>
            <a:r>
              <a:rPr lang="en-US" altLang="en-US" sz="3800" b="1" dirty="0" err="1" smtClean="0">
                <a:cs typeface="Times New Roman" panose="02020603050405020304" pitchFamily="18" charset="0"/>
              </a:rPr>
              <a:t>στ</a:t>
            </a:r>
            <a:r>
              <a:rPr lang="en-US" altLang="en-US" sz="3800" b="1" dirty="0" smtClean="0">
                <a:cs typeface="Times New Roman" panose="02020603050405020304" pitchFamily="18" charset="0"/>
              </a:rPr>
              <a:t>α χερσα</a:t>
            </a:r>
            <a:r>
              <a:rPr lang="el-GR" altLang="en-US" sz="3800" b="1" dirty="0" smtClean="0">
                <a:cs typeface="Times New Roman" panose="02020603050405020304" pitchFamily="18" charset="0"/>
              </a:rPr>
              <a:t>ί</a:t>
            </a:r>
            <a:r>
              <a:rPr lang="en-US" altLang="en-US" sz="3800" b="1" dirty="0" smtClean="0">
                <a:cs typeface="Times New Roman" panose="02020603050405020304" pitchFamily="18" charset="0"/>
              </a:rPr>
              <a:t>α και τα θαλ</a:t>
            </a:r>
            <a:r>
              <a:rPr lang="el-GR" altLang="en-US" sz="3800" b="1" dirty="0" smtClean="0">
                <a:cs typeface="Times New Roman" panose="02020603050405020304" pitchFamily="18" charset="0"/>
              </a:rPr>
              <a:t>ά</a:t>
            </a:r>
            <a:r>
              <a:rPr lang="en-US" altLang="en-US" sz="3800" b="1" dirty="0" err="1" smtClean="0">
                <a:cs typeface="Times New Roman" panose="02020603050405020304" pitchFamily="18" charset="0"/>
              </a:rPr>
              <a:t>σσι</a:t>
            </a:r>
            <a:r>
              <a:rPr lang="en-US" altLang="en-US" sz="3800" b="1" dirty="0" smtClean="0">
                <a:cs typeface="Times New Roman" panose="02020603050405020304" pitchFamily="18" charset="0"/>
              </a:rPr>
              <a:t>α ενδιαιτ</a:t>
            </a:r>
            <a:r>
              <a:rPr lang="el-GR" altLang="en-US" sz="3800" b="1" dirty="0" smtClean="0">
                <a:cs typeface="Times New Roman" panose="02020603050405020304" pitchFamily="18" charset="0"/>
              </a:rPr>
              <a:t>ή</a:t>
            </a:r>
            <a:r>
              <a:rPr lang="en-US" altLang="en-US" sz="3800" b="1" dirty="0" smtClean="0">
                <a:cs typeface="Times New Roman" panose="02020603050405020304" pitchFamily="18" charset="0"/>
              </a:rPr>
              <a:t>ματα</a:t>
            </a:r>
          </a:p>
        </p:txBody>
      </p:sp>
      <p:sp>
        <p:nvSpPr>
          <p:cNvPr id="84995" name="Content Placeholder 3"/>
          <p:cNvSpPr>
            <a:spLocks noGrp="1"/>
          </p:cNvSpPr>
          <p:nvPr>
            <p:ph idx="1"/>
          </p:nvPr>
        </p:nvSpPr>
        <p:spPr/>
        <p:txBody>
          <a:bodyPr>
            <a:normAutofit lnSpcReduction="10000"/>
          </a:bodyPr>
          <a:lstStyle/>
          <a:p>
            <a:r>
              <a:rPr lang="en-US" altLang="en-US" sz="2800" dirty="0" err="1" smtClean="0">
                <a:cs typeface="Times New Roman" panose="02020603050405020304" pitchFamily="18" charset="0"/>
              </a:rPr>
              <a:t>Αφθονί</a:t>
            </a:r>
            <a:r>
              <a:rPr lang="en-US" altLang="en-US" sz="2800" dirty="0" smtClean="0">
                <a:cs typeface="Times New Roman" panose="02020603050405020304" pitchFamily="18" charset="0"/>
              </a:rPr>
              <a:t>α ειδών</a:t>
            </a:r>
          </a:p>
          <a:p>
            <a:r>
              <a:rPr lang="en-US" altLang="en-US" sz="2800" dirty="0" err="1" smtClean="0">
                <a:cs typeface="Times New Roman" panose="02020603050405020304" pitchFamily="18" charset="0"/>
              </a:rPr>
              <a:t>Ποικιλότητ</a:t>
            </a:r>
            <a:r>
              <a:rPr lang="en-US" altLang="en-US" sz="2800" dirty="0" smtClean="0">
                <a:cs typeface="Times New Roman" panose="02020603050405020304" pitchFamily="18" charset="0"/>
              </a:rPr>
              <a:t>α ειδών.</a:t>
            </a:r>
          </a:p>
          <a:p>
            <a:pPr>
              <a:buFontTx/>
              <a:buNone/>
            </a:pPr>
            <a:r>
              <a:rPr lang="en-US" altLang="en-US" sz="2800" dirty="0" smtClean="0">
                <a:cs typeface="Times New Roman" panose="02020603050405020304" pitchFamily="18" charset="0"/>
              </a:rPr>
              <a:t>	α-π</a:t>
            </a:r>
            <a:r>
              <a:rPr lang="en-US" altLang="en-US" sz="2800" dirty="0" err="1" smtClean="0">
                <a:cs typeface="Times New Roman" panose="02020603050405020304" pitchFamily="18" charset="0"/>
              </a:rPr>
              <a:t>οικιλότητ</a:t>
            </a:r>
            <a:r>
              <a:rPr lang="en-US" altLang="en-US" sz="2800" dirty="0" smtClean="0">
                <a:cs typeface="Times New Roman" panose="02020603050405020304" pitchFamily="18" charset="0"/>
              </a:rPr>
              <a:t>α: </a:t>
            </a:r>
            <a:r>
              <a:rPr lang="el-GR" altLang="en-US" sz="2800" dirty="0" smtClean="0">
                <a:cs typeface="Times New Roman" panose="02020603050405020304" pitchFamily="18" charset="0"/>
              </a:rPr>
              <a:t>αριθμός ειδών σε μια περιοχή (</a:t>
            </a:r>
            <a:r>
              <a:rPr lang="en-US" altLang="en-US" sz="2800" dirty="0" err="1" smtClean="0">
                <a:cs typeface="Times New Roman" panose="02020603050405020304" pitchFamily="18" charset="0"/>
              </a:rPr>
              <a:t>το</a:t>
            </a:r>
            <a:r>
              <a:rPr lang="en-US" altLang="en-US" sz="2800" dirty="0" smtClean="0">
                <a:cs typeface="Times New Roman" panose="02020603050405020304" pitchFamily="18" charset="0"/>
              </a:rPr>
              <a:t>πική</a:t>
            </a:r>
            <a:r>
              <a:rPr lang="el-GR" altLang="en-US" sz="2800" dirty="0" smtClean="0">
                <a:cs typeface="Times New Roman" panose="02020603050405020304" pitchFamily="18" charset="0"/>
              </a:rPr>
              <a:t>)</a:t>
            </a:r>
            <a:r>
              <a:rPr lang="en-US" altLang="en-US" sz="2800" dirty="0" smtClean="0">
                <a:cs typeface="Times New Roman" panose="02020603050405020304" pitchFamily="18" charset="0"/>
              </a:rPr>
              <a:t>.</a:t>
            </a:r>
          </a:p>
          <a:p>
            <a:pPr>
              <a:buFontTx/>
              <a:buNone/>
            </a:pPr>
            <a:r>
              <a:rPr lang="en-US" altLang="en-US" sz="2800" dirty="0" smtClean="0">
                <a:cs typeface="Times New Roman" panose="02020603050405020304" pitchFamily="18" charset="0"/>
              </a:rPr>
              <a:t>	β-π</a:t>
            </a:r>
            <a:r>
              <a:rPr lang="en-US" altLang="en-US" sz="2800" dirty="0" err="1" smtClean="0">
                <a:cs typeface="Times New Roman" panose="02020603050405020304" pitchFamily="18" charset="0"/>
              </a:rPr>
              <a:t>οικιλότητ</a:t>
            </a:r>
            <a:r>
              <a:rPr lang="en-US" altLang="en-US" sz="2800" dirty="0" smtClean="0">
                <a:cs typeface="Times New Roman" panose="02020603050405020304" pitchFamily="18" charset="0"/>
              </a:rPr>
              <a:t>α: </a:t>
            </a:r>
            <a:r>
              <a:rPr lang="el-GR" altLang="en-US" sz="2800" dirty="0" smtClean="0">
                <a:cs typeface="Times New Roman" panose="02020603050405020304" pitchFamily="18" charset="0"/>
              </a:rPr>
              <a:t>ρυθμός εναλλαγής στη σύνθεση ειδών (</a:t>
            </a:r>
            <a:r>
              <a:rPr lang="en-US" altLang="en-US" sz="2800" dirty="0" err="1" smtClean="0">
                <a:cs typeface="Times New Roman" panose="02020603050405020304" pitchFamily="18" charset="0"/>
              </a:rPr>
              <a:t>σύγκριση</a:t>
            </a: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γειτονικών</a:t>
            </a:r>
            <a:r>
              <a:rPr lang="en-US" altLang="en-US" sz="2800" dirty="0" smtClean="0">
                <a:cs typeface="Times New Roman" panose="02020603050405020304" pitchFamily="18" charset="0"/>
              </a:rPr>
              <a:t> π</a:t>
            </a:r>
            <a:r>
              <a:rPr lang="en-US" altLang="en-US" sz="2800" dirty="0" err="1" smtClean="0">
                <a:cs typeface="Times New Roman" panose="02020603050405020304" pitchFamily="18" charset="0"/>
              </a:rPr>
              <a:t>εριοχών</a:t>
            </a:r>
            <a:r>
              <a:rPr lang="el-GR" altLang="en-US" sz="2800" dirty="0" smtClean="0">
                <a:cs typeface="Times New Roman" panose="02020603050405020304" pitchFamily="18" charset="0"/>
              </a:rPr>
              <a:t>)</a:t>
            </a:r>
            <a:r>
              <a:rPr lang="en-US" altLang="en-US" sz="2800" dirty="0" smtClean="0">
                <a:cs typeface="Times New Roman" panose="02020603050405020304" pitchFamily="18" charset="0"/>
              </a:rPr>
              <a:t>.</a:t>
            </a:r>
          </a:p>
          <a:p>
            <a:pPr>
              <a:buFontTx/>
              <a:buNone/>
            </a:pPr>
            <a:r>
              <a:rPr lang="en-US" altLang="en-US" sz="2800" dirty="0" smtClean="0">
                <a:cs typeface="Times New Roman" panose="02020603050405020304" pitchFamily="18" charset="0"/>
              </a:rPr>
              <a:t>	γ-π</a:t>
            </a:r>
            <a:r>
              <a:rPr lang="en-US" altLang="en-US" sz="2800" dirty="0" err="1" smtClean="0">
                <a:cs typeface="Times New Roman" panose="02020603050405020304" pitchFamily="18" charset="0"/>
              </a:rPr>
              <a:t>οικιλότητ</a:t>
            </a:r>
            <a:r>
              <a:rPr lang="en-US" altLang="en-US" sz="2800" dirty="0" smtClean="0">
                <a:cs typeface="Times New Roman" panose="02020603050405020304" pitchFamily="18" charset="0"/>
              </a:rPr>
              <a:t>α: </a:t>
            </a:r>
            <a:r>
              <a:rPr lang="el-GR" altLang="en-US" sz="2800" dirty="0" smtClean="0">
                <a:cs typeface="Times New Roman" panose="02020603050405020304" pitchFamily="18" charset="0"/>
              </a:rPr>
              <a:t>συνάρτηση της α- και της β- (</a:t>
            </a:r>
            <a:r>
              <a:rPr lang="en-US" altLang="en-US" sz="2800" dirty="0" smtClean="0">
                <a:cs typeface="Times New Roman" panose="02020603050405020304" pitchFamily="18" charset="0"/>
              </a:rPr>
              <a:t>υπ</a:t>
            </a:r>
            <a:r>
              <a:rPr lang="en-US" altLang="en-US" sz="2800" dirty="0" err="1" smtClean="0">
                <a:cs typeface="Times New Roman" panose="02020603050405020304" pitchFamily="18" charset="0"/>
              </a:rPr>
              <a:t>ερτο</a:t>
            </a:r>
            <a:r>
              <a:rPr lang="en-US" altLang="en-US" sz="2800" dirty="0" smtClean="0">
                <a:cs typeface="Times New Roman" panose="02020603050405020304" pitchFamily="18" charset="0"/>
              </a:rPr>
              <a:t>πική</a:t>
            </a:r>
            <a:r>
              <a:rPr lang="el-GR" altLang="en-US" sz="2800" dirty="0" smtClean="0">
                <a:cs typeface="Times New Roman" panose="02020603050405020304" pitchFamily="18" charset="0"/>
              </a:rPr>
              <a:t>)</a:t>
            </a:r>
            <a:r>
              <a:rPr lang="en-US" altLang="en-US" sz="2800" dirty="0" smtClean="0">
                <a:cs typeface="Times New Roman" panose="02020603050405020304" pitchFamily="18" charset="0"/>
              </a:rPr>
              <a:t>.</a:t>
            </a:r>
          </a:p>
          <a:p>
            <a:pPr>
              <a:buFontTx/>
              <a:buNone/>
            </a:pPr>
            <a:r>
              <a:rPr lang="en-US" altLang="en-US" sz="2800" dirty="0" smtClean="0">
                <a:cs typeface="Times New Roman" panose="02020603050405020304" pitchFamily="18" charset="0"/>
              </a:rPr>
              <a:t>	δ-π</a:t>
            </a:r>
            <a:r>
              <a:rPr lang="en-US" altLang="en-US" sz="2800" dirty="0" err="1" smtClean="0">
                <a:cs typeface="Times New Roman" panose="02020603050405020304" pitchFamily="18" charset="0"/>
              </a:rPr>
              <a:t>οικιλότητ</a:t>
            </a:r>
            <a:r>
              <a:rPr lang="en-US" altLang="en-US" sz="2800" dirty="0" smtClean="0">
                <a:cs typeface="Times New Roman" panose="02020603050405020304" pitchFamily="18" charset="0"/>
              </a:rPr>
              <a:t>α: </a:t>
            </a:r>
            <a:r>
              <a:rPr lang="el-GR" altLang="en-US" sz="2800" dirty="0" smtClean="0">
                <a:cs typeface="Times New Roman" panose="02020603050405020304" pitchFamily="18" charset="0"/>
              </a:rPr>
              <a:t>δείκτης ανομοιότητας σύστασης μεταξύ περιοχών (</a:t>
            </a:r>
            <a:r>
              <a:rPr lang="en-US" altLang="en-US" sz="2800" dirty="0" err="1" smtClean="0">
                <a:cs typeface="Times New Roman" panose="02020603050405020304" pitchFamily="18" charset="0"/>
              </a:rPr>
              <a:t>σύγκριση</a:t>
            </a: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μεγάλων</a:t>
            </a:r>
            <a:r>
              <a:rPr lang="en-US" altLang="en-US" sz="2800" dirty="0" smtClean="0">
                <a:cs typeface="Times New Roman" panose="02020603050405020304" pitchFamily="18" charset="0"/>
              </a:rPr>
              <a:t> π</a:t>
            </a:r>
            <a:r>
              <a:rPr lang="en-US" altLang="en-US" sz="2800" dirty="0" err="1" smtClean="0">
                <a:cs typeface="Times New Roman" panose="02020603050405020304" pitchFamily="18" charset="0"/>
              </a:rPr>
              <a:t>εριοχών</a:t>
            </a:r>
            <a:r>
              <a:rPr lang="el-GR" altLang="en-US" sz="2800" dirty="0" smtClean="0">
                <a:cs typeface="Times New Roman" panose="02020603050405020304" pitchFamily="18" charset="0"/>
              </a:rPr>
              <a:t>)</a:t>
            </a:r>
            <a:r>
              <a:rPr lang="en-US" altLang="en-US" sz="2800" dirty="0" smtClean="0">
                <a:cs typeface="Times New Roman" panose="02020603050405020304" pitchFamily="18" charset="0"/>
              </a:rPr>
              <a:t>.</a:t>
            </a:r>
          </a:p>
          <a:p>
            <a:pPr>
              <a:buFontTx/>
              <a:buNone/>
            </a:pPr>
            <a:endParaRPr lang="en-US" altLang="en-US" sz="2800" dirty="0" smtClean="0">
              <a:solidFill>
                <a:srgbClr val="800000"/>
              </a:solidFill>
              <a:latin typeface="Times New Roman" panose="02020603050405020304" pitchFamily="18" charset="0"/>
              <a:cs typeface="Times New Roman" panose="02020603050405020304" pitchFamily="18" charset="0"/>
            </a:endParaRPr>
          </a:p>
        </p:txBody>
      </p:sp>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dirty="0"/>
          </a:p>
        </p:txBody>
      </p:sp>
      <p:sp>
        <p:nvSpPr>
          <p:cNvPr id="3" name="Slide Number Placeholder 2"/>
          <p:cNvSpPr>
            <a:spLocks noGrp="1"/>
          </p:cNvSpPr>
          <p:nvPr>
            <p:ph type="sldNum" sz="quarter" idx="12"/>
          </p:nvPr>
        </p:nvSpPr>
        <p:spPr/>
        <p:txBody>
          <a:bodyPr/>
          <a:lstStyle/>
          <a:p>
            <a:fld id="{58A56277-EA16-4AF5-BFB5-E5ECBBB39490}" type="slidenum">
              <a:rPr lang="en-US" smtClean="0"/>
              <a:t>79</a:t>
            </a:fld>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Διαπιστώσεις στα νησιά</a:t>
            </a:r>
            <a:endParaRPr lang="en-US" dirty="0"/>
          </a:p>
        </p:txBody>
      </p:sp>
      <p:sp>
        <p:nvSpPr>
          <p:cNvPr id="3" name="Content Placeholder 2"/>
          <p:cNvSpPr>
            <a:spLocks noGrp="1"/>
          </p:cNvSpPr>
          <p:nvPr>
            <p:ph idx="1"/>
          </p:nvPr>
        </p:nvSpPr>
        <p:spPr/>
        <p:txBody>
          <a:bodyPr>
            <a:normAutofit fontScale="40000" lnSpcReduction="20000"/>
          </a:bodyPr>
          <a:lstStyle/>
          <a:p>
            <a:pPr>
              <a:lnSpc>
                <a:spcPct val="110000"/>
              </a:lnSpc>
            </a:pPr>
            <a:r>
              <a:rPr lang="el-GR" altLang="en-US" sz="6000" dirty="0">
                <a:cs typeface="Times New Roman" panose="02020603050405020304" pitchFamily="18" charset="0"/>
              </a:rPr>
              <a:t>Οι εποικισμοί και οι εξαφανίσεις είναι συχνά </a:t>
            </a:r>
            <a:r>
              <a:rPr lang="el-GR" altLang="en-US" sz="6000" dirty="0" smtClean="0">
                <a:cs typeface="Times New Roman" panose="02020603050405020304" pitchFamily="18" charset="0"/>
              </a:rPr>
              <a:t>φαινόμενα.</a:t>
            </a:r>
            <a:endParaRPr lang="el-GR" altLang="en-US" sz="6000" dirty="0">
              <a:cs typeface="Times New Roman" panose="02020603050405020304" pitchFamily="18" charset="0"/>
            </a:endParaRPr>
          </a:p>
          <a:p>
            <a:pPr>
              <a:lnSpc>
                <a:spcPct val="110000"/>
              </a:lnSpc>
            </a:pPr>
            <a:r>
              <a:rPr lang="en-US" altLang="en-US" sz="6000" dirty="0" smtClean="0">
                <a:cs typeface="Times New Roman" panose="02020603050405020304" pitchFamily="18" charset="0"/>
              </a:rPr>
              <a:t>Ο </a:t>
            </a:r>
            <a:r>
              <a:rPr lang="en-US" altLang="en-US" sz="6000" dirty="0">
                <a:cs typeface="Times New Roman" panose="02020603050405020304" pitchFamily="18" charset="0"/>
              </a:rPr>
              <a:t>α</a:t>
            </a:r>
            <a:r>
              <a:rPr lang="en-US" altLang="en-US" sz="6000" dirty="0" err="1">
                <a:cs typeface="Times New Roman" panose="02020603050405020304" pitchFamily="18" charset="0"/>
              </a:rPr>
              <a:t>ριθμός</a:t>
            </a:r>
            <a:r>
              <a:rPr lang="en-US" altLang="en-US" sz="6000" dirty="0">
                <a:cs typeface="Times New Roman" panose="02020603050405020304" pitchFamily="18" charset="0"/>
              </a:rPr>
              <a:t> </a:t>
            </a:r>
            <a:r>
              <a:rPr lang="en-US" altLang="en-US" sz="6000" dirty="0" err="1">
                <a:cs typeface="Times New Roman" panose="02020603050405020304" pitchFamily="18" charset="0"/>
              </a:rPr>
              <a:t>των</a:t>
            </a:r>
            <a:r>
              <a:rPr lang="en-US" altLang="en-US" sz="6000" dirty="0">
                <a:cs typeface="Times New Roman" panose="02020603050405020304" pitchFamily="18" charset="0"/>
              </a:rPr>
              <a:t> </a:t>
            </a:r>
            <a:r>
              <a:rPr lang="en-US" altLang="en-US" sz="6000" dirty="0" err="1">
                <a:cs typeface="Times New Roman" panose="02020603050405020304" pitchFamily="18" charset="0"/>
              </a:rPr>
              <a:t>ειδών</a:t>
            </a:r>
            <a:r>
              <a:rPr lang="en-US" altLang="en-US" sz="6000" dirty="0">
                <a:cs typeface="Times New Roman" panose="02020603050405020304" pitchFamily="18" charset="0"/>
              </a:rPr>
              <a:t> α</a:t>
            </a:r>
            <a:r>
              <a:rPr lang="en-US" altLang="en-US" sz="6000" dirty="0" err="1">
                <a:cs typeface="Times New Roman" panose="02020603050405020304" pitchFamily="18" charset="0"/>
              </a:rPr>
              <a:t>υξάνετ</a:t>
            </a:r>
            <a:r>
              <a:rPr lang="en-US" altLang="en-US" sz="6000" dirty="0">
                <a:cs typeface="Times New Roman" panose="02020603050405020304" pitchFamily="18" charset="0"/>
              </a:rPr>
              <a:t>αι με την </a:t>
            </a:r>
            <a:r>
              <a:rPr lang="en-US" altLang="en-US" sz="6000" dirty="0" smtClean="0">
                <a:cs typeface="Times New Roman" panose="02020603050405020304" pitchFamily="18" charset="0"/>
              </a:rPr>
              <a:t>έκταση</a:t>
            </a:r>
            <a:r>
              <a:rPr lang="el-GR" altLang="en-US" sz="6000" dirty="0" smtClean="0">
                <a:cs typeface="Times New Roman" panose="02020603050405020304" pitchFamily="18" charset="0"/>
              </a:rPr>
              <a:t>.</a:t>
            </a:r>
            <a:endParaRPr lang="el-GR" altLang="en-US" sz="6000" dirty="0">
              <a:cs typeface="Times New Roman" panose="02020603050405020304" pitchFamily="18" charset="0"/>
            </a:endParaRPr>
          </a:p>
          <a:p>
            <a:pPr>
              <a:lnSpc>
                <a:spcPct val="110000"/>
              </a:lnSpc>
            </a:pPr>
            <a:r>
              <a:rPr lang="en-US" altLang="en-US" sz="6000" dirty="0" smtClean="0">
                <a:cs typeface="Times New Roman" panose="02020603050405020304" pitchFamily="18" charset="0"/>
              </a:rPr>
              <a:t>Ο </a:t>
            </a:r>
            <a:r>
              <a:rPr lang="en-US" altLang="en-US" sz="6000" dirty="0">
                <a:cs typeface="Times New Roman" panose="02020603050405020304" pitchFamily="18" charset="0"/>
              </a:rPr>
              <a:t>α</a:t>
            </a:r>
            <a:r>
              <a:rPr lang="en-US" altLang="en-US" sz="6000" dirty="0" err="1">
                <a:cs typeface="Times New Roman" panose="02020603050405020304" pitchFamily="18" charset="0"/>
              </a:rPr>
              <a:t>ριθμός</a:t>
            </a:r>
            <a:r>
              <a:rPr lang="en-US" altLang="en-US" sz="6000" dirty="0">
                <a:cs typeface="Times New Roman" panose="02020603050405020304" pitchFamily="18" charset="0"/>
              </a:rPr>
              <a:t> </a:t>
            </a:r>
            <a:r>
              <a:rPr lang="en-US" altLang="en-US" sz="6000" dirty="0" err="1">
                <a:cs typeface="Times New Roman" panose="02020603050405020304" pitchFamily="18" charset="0"/>
              </a:rPr>
              <a:t>των</a:t>
            </a:r>
            <a:r>
              <a:rPr lang="en-US" altLang="en-US" sz="6000" dirty="0">
                <a:cs typeface="Times New Roman" panose="02020603050405020304" pitchFamily="18" charset="0"/>
              </a:rPr>
              <a:t> </a:t>
            </a:r>
            <a:r>
              <a:rPr lang="en-US" altLang="en-US" sz="6000" dirty="0" err="1">
                <a:cs typeface="Times New Roman" panose="02020603050405020304" pitchFamily="18" charset="0"/>
              </a:rPr>
              <a:t>ειδών</a:t>
            </a:r>
            <a:r>
              <a:rPr lang="en-US" altLang="en-US" sz="6000" dirty="0">
                <a:cs typeface="Times New Roman" panose="02020603050405020304" pitchFamily="18" charset="0"/>
              </a:rPr>
              <a:t> </a:t>
            </a:r>
            <a:r>
              <a:rPr lang="en-US" altLang="en-US" sz="6000" dirty="0" err="1">
                <a:cs typeface="Times New Roman" panose="02020603050405020304" pitchFamily="18" charset="0"/>
              </a:rPr>
              <a:t>μειώνετ</a:t>
            </a:r>
            <a:r>
              <a:rPr lang="en-US" altLang="en-US" sz="6000" dirty="0">
                <a:cs typeface="Times New Roman" panose="02020603050405020304" pitchFamily="18" charset="0"/>
              </a:rPr>
              <a:t>αι όσο αυξάνεται η </a:t>
            </a:r>
            <a:r>
              <a:rPr lang="en-US" altLang="en-US" sz="6000" dirty="0" smtClean="0">
                <a:cs typeface="Times New Roman" panose="02020603050405020304" pitchFamily="18" charset="0"/>
              </a:rPr>
              <a:t>απομόνωση</a:t>
            </a:r>
            <a:r>
              <a:rPr lang="el-GR" altLang="en-US" sz="6000" dirty="0" smtClean="0">
                <a:cs typeface="Times New Roman" panose="02020603050405020304" pitchFamily="18" charset="0"/>
              </a:rPr>
              <a:t>.</a:t>
            </a:r>
            <a:endParaRPr lang="en-US" altLang="en-US" sz="6000" dirty="0">
              <a:cs typeface="Times New Roman" panose="02020603050405020304" pitchFamily="18" charset="0"/>
            </a:endParaRPr>
          </a:p>
          <a:p>
            <a:pPr>
              <a:lnSpc>
                <a:spcPct val="110000"/>
              </a:lnSpc>
            </a:pPr>
            <a:r>
              <a:rPr lang="el-GR" altLang="en-US" sz="6000" b="1" dirty="0" smtClean="0">
                <a:cs typeface="Times New Roman" panose="02020603050405020304" pitchFamily="18" charset="0"/>
              </a:rPr>
              <a:t>Φαινόμενα </a:t>
            </a:r>
            <a:r>
              <a:rPr lang="el-GR" altLang="en-US" sz="6000" b="1" dirty="0">
                <a:cs typeface="Times New Roman" panose="02020603050405020304" pitchFamily="18" charset="0"/>
              </a:rPr>
              <a:t>που μελετώνται</a:t>
            </a:r>
          </a:p>
          <a:p>
            <a:pPr>
              <a:lnSpc>
                <a:spcPct val="110000"/>
              </a:lnSpc>
            </a:pPr>
            <a:r>
              <a:rPr lang="el-GR" altLang="en-US" sz="6000" dirty="0" smtClean="0">
                <a:cs typeface="Times New Roman" panose="02020603050405020304" pitchFamily="18" charset="0"/>
              </a:rPr>
              <a:t>Σχέση </a:t>
            </a:r>
            <a:r>
              <a:rPr lang="el-GR" altLang="en-US" sz="6000" dirty="0">
                <a:cs typeface="Times New Roman" panose="02020603050405020304" pitchFamily="18" charset="0"/>
              </a:rPr>
              <a:t>έκτασης-αριθμού </a:t>
            </a:r>
            <a:r>
              <a:rPr lang="el-GR" altLang="en-US" sz="6000" dirty="0" smtClean="0">
                <a:cs typeface="Times New Roman" panose="02020603050405020304" pitchFamily="18" charset="0"/>
              </a:rPr>
              <a:t>ειδών.</a:t>
            </a:r>
            <a:endParaRPr lang="el-GR" altLang="en-US" sz="6000" dirty="0">
              <a:cs typeface="Times New Roman" panose="02020603050405020304" pitchFamily="18" charset="0"/>
            </a:endParaRPr>
          </a:p>
          <a:p>
            <a:pPr>
              <a:lnSpc>
                <a:spcPct val="110000"/>
              </a:lnSpc>
            </a:pPr>
            <a:r>
              <a:rPr lang="el-GR" altLang="en-US" sz="6000" dirty="0" smtClean="0">
                <a:cs typeface="Times New Roman" panose="02020603050405020304" pitchFamily="18" charset="0"/>
              </a:rPr>
              <a:t>Σχέση </a:t>
            </a:r>
            <a:r>
              <a:rPr lang="el-GR" altLang="en-US" sz="6000" dirty="0">
                <a:cs typeface="Times New Roman" panose="02020603050405020304" pitchFamily="18" charset="0"/>
              </a:rPr>
              <a:t>απομόνωσης-αριθμού </a:t>
            </a:r>
            <a:r>
              <a:rPr lang="el-GR" altLang="en-US" sz="6000" dirty="0" smtClean="0">
                <a:cs typeface="Times New Roman" panose="02020603050405020304" pitchFamily="18" charset="0"/>
              </a:rPr>
              <a:t>ειδών.</a:t>
            </a:r>
            <a:endParaRPr lang="el-GR" altLang="en-US" sz="6000" dirty="0">
              <a:cs typeface="Times New Roman" panose="02020603050405020304" pitchFamily="18" charset="0"/>
            </a:endParaRPr>
          </a:p>
          <a:p>
            <a:pPr>
              <a:lnSpc>
                <a:spcPct val="110000"/>
              </a:lnSpc>
            </a:pPr>
            <a:r>
              <a:rPr lang="el-GR" altLang="en-US" sz="6000" dirty="0" smtClean="0">
                <a:cs typeface="Times New Roman" panose="02020603050405020304" pitchFamily="18" charset="0"/>
              </a:rPr>
              <a:t>Εναλλαγή </a:t>
            </a:r>
            <a:r>
              <a:rPr lang="el-GR" altLang="en-US" sz="6000" dirty="0">
                <a:cs typeface="Times New Roman" panose="02020603050405020304" pitchFamily="18" charset="0"/>
              </a:rPr>
              <a:t>των </a:t>
            </a:r>
            <a:r>
              <a:rPr lang="el-GR" altLang="en-US" sz="6000" dirty="0" smtClean="0">
                <a:cs typeface="Times New Roman" panose="02020603050405020304" pitchFamily="18" charset="0"/>
              </a:rPr>
              <a:t>ειδών.</a:t>
            </a:r>
            <a:endParaRPr lang="en-GB" altLang="en-US" sz="6000" dirty="0">
              <a:cs typeface="Times New Roman" panose="02020603050405020304" pitchFamily="18" charset="0"/>
            </a:endParaRPr>
          </a:p>
          <a:p>
            <a:endParaRPr lang="en-US" dirty="0"/>
          </a:p>
        </p:txBody>
      </p:sp>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8</a:t>
            </a:fld>
            <a:endParaRPr lang="en-US"/>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974725" y="8080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a:defRPr sz="2400">
                <a:solidFill>
                  <a:schemeClr val="tx1"/>
                </a:solidFill>
                <a:latin typeface="Arial" panose="020B0604020202020204" pitchFamily="34" charset="0"/>
                <a:ea typeface="ＭＳ Ｐゴシック" panose="020B0600070205080204" pitchFamily="34" charset="-128"/>
              </a:defRPr>
            </a:lvl1pPr>
            <a:lvl2pPr marL="37931725" indent="-37474525" algn="ctr">
              <a:defRPr sz="2400">
                <a:solidFill>
                  <a:schemeClr val="tx1"/>
                </a:solidFill>
                <a:latin typeface="Arial" panose="020B0604020202020204" pitchFamily="34" charset="0"/>
                <a:ea typeface="ＭＳ Ｐゴシック" panose="020B0600070205080204" pitchFamily="34" charset="-128"/>
              </a:defRPr>
            </a:lvl2pPr>
            <a:lvl3pPr marL="1143000" indent="-228600" algn="ctr">
              <a:defRPr sz="2400">
                <a:solidFill>
                  <a:schemeClr val="tx1"/>
                </a:solidFill>
                <a:latin typeface="Arial" panose="020B0604020202020204" pitchFamily="34" charset="0"/>
                <a:ea typeface="ＭＳ Ｐゴシック" panose="020B0600070205080204" pitchFamily="34" charset="-128"/>
              </a:defRPr>
            </a:lvl3pPr>
            <a:lvl4pPr marL="1600200" indent="-228600" algn="ctr">
              <a:defRPr sz="2400">
                <a:solidFill>
                  <a:schemeClr val="tx1"/>
                </a:solidFill>
                <a:latin typeface="Arial" panose="020B0604020202020204" pitchFamily="34" charset="0"/>
                <a:ea typeface="ＭＳ Ｐゴシック" panose="020B0600070205080204" pitchFamily="34" charset="-128"/>
              </a:defRPr>
            </a:lvl4pPr>
            <a:lvl5pPr marL="2057400" indent="-228600" algn="ctr">
              <a:defRPr sz="24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86019" name="Title 3"/>
          <p:cNvSpPr>
            <a:spLocks noGrp="1"/>
          </p:cNvSpPr>
          <p:nvPr>
            <p:ph type="title"/>
          </p:nvPr>
        </p:nvSpPr>
        <p:spPr/>
        <p:txBody>
          <a:bodyPr>
            <a:normAutofit/>
          </a:bodyPr>
          <a:lstStyle/>
          <a:p>
            <a:r>
              <a:rPr lang="en-US" altLang="en-US" sz="3600" b="1" dirty="0" err="1" smtClean="0">
                <a:cs typeface="Times New Roman" panose="02020603050405020304" pitchFamily="18" charset="0"/>
              </a:rPr>
              <a:t>Πρότυ</a:t>
            </a:r>
            <a:r>
              <a:rPr lang="en-US" altLang="en-US" sz="3600" b="1" dirty="0" smtClean="0">
                <a:cs typeface="Times New Roman" panose="02020603050405020304" pitchFamily="18" charset="0"/>
              </a:rPr>
              <a:t>πα ποικιλότητας</a:t>
            </a:r>
            <a:r>
              <a:rPr lang="el-GR" altLang="en-US" sz="3600" dirty="0" smtClean="0">
                <a:cs typeface="Times New Roman" panose="02020603050405020304" pitchFamily="18" charset="0"/>
              </a:rPr>
              <a:t/>
            </a:r>
            <a:br>
              <a:rPr lang="el-GR" altLang="en-US" sz="3600" dirty="0" smtClean="0">
                <a:cs typeface="Times New Roman" panose="02020603050405020304" pitchFamily="18" charset="0"/>
              </a:rPr>
            </a:br>
            <a:r>
              <a:rPr lang="en-US" altLang="en-US" sz="3600" dirty="0" err="1" smtClean="0">
                <a:cs typeface="Times New Roman" panose="02020603050405020304" pitchFamily="18" charset="0"/>
              </a:rPr>
              <a:t>Δι</a:t>
            </a:r>
            <a:r>
              <a:rPr lang="en-US" altLang="en-US" sz="3600" dirty="0" smtClean="0">
                <a:cs typeface="Times New Roman" panose="02020603050405020304" pitchFamily="18" charset="0"/>
              </a:rPr>
              <a:t>αβάθμιση κατά γεωγραφικό πλάτος</a:t>
            </a:r>
          </a:p>
        </p:txBody>
      </p:sp>
      <p:sp>
        <p:nvSpPr>
          <p:cNvPr id="86020" name="Content Placeholder 4"/>
          <p:cNvSpPr>
            <a:spLocks noGrp="1"/>
          </p:cNvSpPr>
          <p:nvPr>
            <p:ph sz="half" idx="1"/>
          </p:nvPr>
        </p:nvSpPr>
        <p:spPr>
          <a:xfrm>
            <a:off x="463275" y="1886585"/>
            <a:ext cx="3501390" cy="4351338"/>
          </a:xfrm>
        </p:spPr>
        <p:txBody>
          <a:bodyPr>
            <a:normAutofit/>
          </a:bodyPr>
          <a:lstStyle/>
          <a:p>
            <a:pPr indent="0">
              <a:buFontTx/>
              <a:buNone/>
            </a:pPr>
            <a:r>
              <a:rPr lang="en-US" altLang="en-US" sz="2800" dirty="0" err="1" smtClean="0">
                <a:cs typeface="Times New Roman" panose="02020603050405020304" pitchFamily="18" charset="0"/>
              </a:rPr>
              <a:t>Γι</a:t>
            </a:r>
            <a:r>
              <a:rPr lang="en-US" altLang="en-US" sz="2800" dirty="0" smtClean="0">
                <a:cs typeface="Times New Roman" panose="02020603050405020304" pitchFamily="18" charset="0"/>
              </a:rPr>
              <a:t>α τις περισσότερες ομάδες</a:t>
            </a:r>
            <a:r>
              <a:rPr lang="el-GR" altLang="en-US" sz="2800" dirty="0" smtClean="0">
                <a:cs typeface="Times New Roman" panose="02020603050405020304" pitchFamily="18" charset="0"/>
              </a:rPr>
              <a:t> η ποικιλότητα παρουσιάζεται ελαττωμένη στους πόλους και αυξημένη στους τροπικούς.</a:t>
            </a:r>
            <a:endParaRPr lang="en-US" altLang="en-US" sz="2800" dirty="0" smtClean="0">
              <a:cs typeface="Times New Roman" panose="02020603050405020304" pitchFamily="18" charset="0"/>
            </a:endParaRPr>
          </a:p>
          <a:p>
            <a:endParaRPr lang="en-US" altLang="en-US" sz="2800" dirty="0" smtClean="0"/>
          </a:p>
        </p:txBody>
      </p:sp>
      <p:pic>
        <p:nvPicPr>
          <p:cNvPr id="86021" name="Content Placeholder 5" descr="penguins_emperors.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964665" y="2540492"/>
            <a:ext cx="4352565" cy="3043523"/>
          </a:xfrm>
        </p:spPr>
      </p:pic>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80</a:t>
            </a:fld>
            <a:endParaRPr lang="en-US"/>
          </a:p>
        </p:txBody>
      </p:sp>
      <p:sp>
        <p:nvSpPr>
          <p:cNvPr id="8" name="TextBox 7"/>
          <p:cNvSpPr txBox="1"/>
          <p:nvPr/>
        </p:nvSpPr>
        <p:spPr>
          <a:xfrm>
            <a:off x="7976739" y="5307016"/>
            <a:ext cx="341760" cy="276999"/>
          </a:xfrm>
          <a:prstGeom prst="rect">
            <a:avLst/>
          </a:prstGeom>
          <a:noFill/>
        </p:spPr>
        <p:txBody>
          <a:bodyPr wrap="none" rtlCol="0">
            <a:spAutoFit/>
          </a:bodyPr>
          <a:lstStyle/>
          <a:p>
            <a:r>
              <a:rPr lang="en-US" sz="1200" b="1" dirty="0" smtClean="0">
                <a:solidFill>
                  <a:schemeClr val="bg1"/>
                </a:solidFill>
              </a:rPr>
              <a:t>70</a:t>
            </a:r>
            <a:endParaRPr lang="en-US" sz="1200" b="1" dirty="0">
              <a:solidFill>
                <a:schemeClr val="bg1"/>
              </a:solidFill>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2"/>
          <p:cNvSpPr>
            <a:spLocks noGrp="1"/>
          </p:cNvSpPr>
          <p:nvPr>
            <p:ph type="title"/>
          </p:nvPr>
        </p:nvSpPr>
        <p:spPr/>
        <p:txBody>
          <a:bodyPr>
            <a:normAutofit/>
          </a:bodyPr>
          <a:lstStyle/>
          <a:p>
            <a:r>
              <a:rPr lang="en-US" altLang="en-US" b="1" dirty="0" err="1" smtClean="0">
                <a:latin typeface="Calibri" panose="020F0502020204030204" pitchFamily="34" charset="0"/>
                <a:cs typeface="Times New Roman" panose="02020603050405020304" pitchFamily="18" charset="0"/>
              </a:rPr>
              <a:t>Χερσόνησοι</a:t>
            </a:r>
            <a:r>
              <a:rPr lang="en-US" altLang="en-US" b="1" dirty="0" smtClean="0">
                <a:latin typeface="Calibri" panose="020F0502020204030204" pitchFamily="34" charset="0"/>
                <a:cs typeface="Times New Roman" panose="02020603050405020304" pitchFamily="18" charset="0"/>
              </a:rPr>
              <a:t> </a:t>
            </a:r>
          </a:p>
        </p:txBody>
      </p:sp>
      <p:sp>
        <p:nvSpPr>
          <p:cNvPr id="87043" name="Content Placeholder 3"/>
          <p:cNvSpPr>
            <a:spLocks noGrp="1"/>
          </p:cNvSpPr>
          <p:nvPr>
            <p:ph sz="half" idx="1"/>
          </p:nvPr>
        </p:nvSpPr>
        <p:spPr>
          <a:xfrm>
            <a:off x="415290" y="1690689"/>
            <a:ext cx="3886200" cy="4351338"/>
          </a:xfrm>
        </p:spPr>
        <p:txBody>
          <a:bodyPr/>
          <a:lstStyle/>
          <a:p>
            <a:pPr indent="0">
              <a:buFontTx/>
              <a:buNone/>
            </a:pPr>
            <a:r>
              <a:rPr lang="en-US" altLang="en-US" sz="2800" dirty="0" smtClean="0">
                <a:solidFill>
                  <a:srgbClr val="800000"/>
                </a:solidFill>
                <a:cs typeface="Times New Roman" panose="02020603050405020304" pitchFamily="18" charset="0"/>
              </a:rPr>
              <a:t>Η α</a:t>
            </a:r>
            <a:r>
              <a:rPr lang="en-US" altLang="en-US" sz="2800" dirty="0" err="1" smtClean="0">
                <a:solidFill>
                  <a:srgbClr val="800000"/>
                </a:solidFill>
                <a:cs typeface="Times New Roman" panose="02020603050405020304" pitchFamily="18" charset="0"/>
              </a:rPr>
              <a:t>φθονί</a:t>
            </a:r>
            <a:r>
              <a:rPr lang="en-US" altLang="en-US" sz="2800" dirty="0" smtClean="0">
                <a:solidFill>
                  <a:srgbClr val="800000"/>
                </a:solidFill>
                <a:cs typeface="Times New Roman" panose="02020603050405020304" pitchFamily="18" charset="0"/>
              </a:rPr>
              <a:t>α των ειδών μειώνεται κατά μήκος των χερσονήσων.</a:t>
            </a:r>
          </a:p>
          <a:p>
            <a:pPr>
              <a:buFontTx/>
              <a:buNone/>
            </a:pPr>
            <a:endParaRPr lang="en-US" altLang="en-US" dirty="0" smtClean="0"/>
          </a:p>
        </p:txBody>
      </p:sp>
      <p:pic>
        <p:nvPicPr>
          <p:cNvPr id="87044" name="Content Placeholder 5" descr="peninsula.gif"/>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855719" y="2432526"/>
            <a:ext cx="4396951" cy="3297714"/>
          </a:xfrm>
        </p:spPr>
      </p:pic>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81</a:t>
            </a:fld>
            <a:endParaRPr lang="en-US"/>
          </a:p>
        </p:txBody>
      </p:sp>
      <p:sp>
        <p:nvSpPr>
          <p:cNvPr id="7" name="TextBox 6"/>
          <p:cNvSpPr txBox="1"/>
          <p:nvPr/>
        </p:nvSpPr>
        <p:spPr>
          <a:xfrm>
            <a:off x="8383743" y="5453241"/>
            <a:ext cx="341760" cy="276999"/>
          </a:xfrm>
          <a:prstGeom prst="rect">
            <a:avLst/>
          </a:prstGeom>
          <a:noFill/>
        </p:spPr>
        <p:txBody>
          <a:bodyPr wrap="none" rtlCol="0">
            <a:spAutoFit/>
          </a:bodyPr>
          <a:lstStyle/>
          <a:p>
            <a:r>
              <a:rPr lang="en-US" sz="1200" b="1" dirty="0" smtClean="0"/>
              <a:t>71</a:t>
            </a:r>
            <a:endParaRPr lang="en-US" sz="1200" b="1" dirty="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2"/>
          <p:cNvSpPr>
            <a:spLocks noGrp="1"/>
          </p:cNvSpPr>
          <p:nvPr>
            <p:ph type="title"/>
          </p:nvPr>
        </p:nvSpPr>
        <p:spPr/>
        <p:txBody>
          <a:bodyPr>
            <a:normAutofit/>
          </a:bodyPr>
          <a:lstStyle/>
          <a:p>
            <a:r>
              <a:rPr lang="en-US" altLang="en-US" b="1" dirty="0" err="1" smtClean="0">
                <a:cs typeface="Times New Roman" panose="02020603050405020304" pitchFamily="18" charset="0"/>
              </a:rPr>
              <a:t>Υψόμετρο</a:t>
            </a:r>
            <a:r>
              <a:rPr lang="en-US" altLang="en-US" b="1" dirty="0" smtClean="0">
                <a:cs typeface="Times New Roman" panose="02020603050405020304" pitchFamily="18" charset="0"/>
              </a:rPr>
              <a:t> </a:t>
            </a:r>
          </a:p>
        </p:txBody>
      </p:sp>
      <p:sp>
        <p:nvSpPr>
          <p:cNvPr id="88067" name="Content Placeholder 3"/>
          <p:cNvSpPr>
            <a:spLocks noGrp="1"/>
          </p:cNvSpPr>
          <p:nvPr>
            <p:ph sz="half" idx="1"/>
          </p:nvPr>
        </p:nvSpPr>
        <p:spPr>
          <a:xfrm>
            <a:off x="745492" y="1787850"/>
            <a:ext cx="3886200" cy="4351338"/>
          </a:xfrm>
        </p:spPr>
        <p:txBody>
          <a:bodyPr/>
          <a:lstStyle/>
          <a:p>
            <a:pPr indent="0">
              <a:buFontTx/>
              <a:buNone/>
            </a:pPr>
            <a:r>
              <a:rPr lang="en-US" altLang="en-US" sz="2800" dirty="0" smtClean="0">
                <a:cs typeface="Times New Roman" panose="02020603050405020304" pitchFamily="18" charset="0"/>
              </a:rPr>
              <a:t>Ο α</a:t>
            </a:r>
            <a:r>
              <a:rPr lang="en-US" altLang="en-US" sz="2800" dirty="0" err="1" smtClean="0">
                <a:cs typeface="Times New Roman" panose="02020603050405020304" pitchFamily="18" charset="0"/>
              </a:rPr>
              <a:t>ριθμός</a:t>
            </a: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των</a:t>
            </a: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ειδών</a:t>
            </a: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μειώνετ</a:t>
            </a:r>
            <a:r>
              <a:rPr lang="en-US" altLang="en-US" sz="2800" dirty="0" smtClean="0">
                <a:cs typeface="Times New Roman" panose="02020603050405020304" pitchFamily="18" charset="0"/>
              </a:rPr>
              <a:t>αι όσο αυξάνεται το υψόμετρο.</a:t>
            </a:r>
          </a:p>
          <a:p>
            <a:pPr>
              <a:buFontTx/>
              <a:buNone/>
            </a:pPr>
            <a:endParaRPr lang="en-US" altLang="en-US" dirty="0" smtClean="0"/>
          </a:p>
        </p:txBody>
      </p:sp>
      <p:pic>
        <p:nvPicPr>
          <p:cNvPr id="88068" name="Content Placeholder 4" descr="altitude.jpg"/>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4873117" y="1400223"/>
            <a:ext cx="3091440" cy="4779366"/>
          </a:xfrm>
        </p:spPr>
      </p:pic>
      <p:sp>
        <p:nvSpPr>
          <p:cNvPr id="3" name="Footer Placeholder 2"/>
          <p:cNvSpPr>
            <a:spLocks noGrp="1"/>
          </p:cNvSpPr>
          <p:nvPr>
            <p:ph type="ftr" sz="quarter" idx="11"/>
          </p:nvPr>
        </p:nvSpPr>
        <p:spPr/>
        <p:txBody>
          <a:bodyPr/>
          <a:lstStyle/>
          <a:p>
            <a:r>
              <a:rPr lang="el-GR" smtClean="0"/>
              <a:t>Ενότητα 4. Νησιωτική Βιογεωγραφία</a:t>
            </a:r>
            <a:endParaRPr lang="en-US"/>
          </a:p>
        </p:txBody>
      </p:sp>
      <p:sp>
        <p:nvSpPr>
          <p:cNvPr id="4" name="Slide Number Placeholder 3"/>
          <p:cNvSpPr>
            <a:spLocks noGrp="1"/>
          </p:cNvSpPr>
          <p:nvPr>
            <p:ph type="sldNum" sz="quarter" idx="12"/>
          </p:nvPr>
        </p:nvSpPr>
        <p:spPr/>
        <p:txBody>
          <a:bodyPr/>
          <a:lstStyle/>
          <a:p>
            <a:fld id="{58A56277-EA16-4AF5-BFB5-E5ECBBB39490}" type="slidenum">
              <a:rPr lang="en-US" smtClean="0"/>
              <a:t>82</a:t>
            </a:fld>
            <a:endParaRPr lang="en-US"/>
          </a:p>
        </p:txBody>
      </p:sp>
      <p:sp>
        <p:nvSpPr>
          <p:cNvPr id="7" name="TextBox 6"/>
          <p:cNvSpPr txBox="1"/>
          <p:nvPr/>
        </p:nvSpPr>
        <p:spPr>
          <a:xfrm>
            <a:off x="7964557" y="5889122"/>
            <a:ext cx="341760" cy="276999"/>
          </a:xfrm>
          <a:prstGeom prst="rect">
            <a:avLst/>
          </a:prstGeom>
          <a:noFill/>
        </p:spPr>
        <p:txBody>
          <a:bodyPr wrap="none" rtlCol="0">
            <a:spAutoFit/>
          </a:bodyPr>
          <a:lstStyle/>
          <a:p>
            <a:r>
              <a:rPr lang="en-US" sz="1200" b="1" dirty="0" smtClean="0"/>
              <a:t>72</a:t>
            </a:r>
            <a:endParaRPr lang="en-US" sz="1200" b="1" dirty="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normAutofit/>
          </a:bodyPr>
          <a:lstStyle/>
          <a:p>
            <a:r>
              <a:rPr lang="en-US" altLang="en-US" b="1" dirty="0" err="1" smtClean="0">
                <a:ea typeface="SimSun-ExtB" panose="02010609060101010101" pitchFamily="49" charset="-122"/>
                <a:cs typeface="Times New Roman" panose="02020603050405020304" pitchFamily="18" charset="0"/>
              </a:rPr>
              <a:t>Ξηρ</a:t>
            </a:r>
            <a:r>
              <a:rPr lang="en-US" altLang="en-US" b="1" dirty="0" smtClean="0">
                <a:ea typeface="SimSun-ExtB" panose="02010609060101010101" pitchFamily="49" charset="-122"/>
                <a:cs typeface="Times New Roman" panose="02020603050405020304" pitchFamily="18" charset="0"/>
              </a:rPr>
              <a:t>ασία </a:t>
            </a:r>
          </a:p>
        </p:txBody>
      </p:sp>
      <p:sp>
        <p:nvSpPr>
          <p:cNvPr id="89091" name="Content Placeholder 2"/>
          <p:cNvSpPr>
            <a:spLocks noGrp="1"/>
          </p:cNvSpPr>
          <p:nvPr>
            <p:ph sz="half" idx="1"/>
          </p:nvPr>
        </p:nvSpPr>
        <p:spPr/>
        <p:txBody>
          <a:bodyPr/>
          <a:lstStyle/>
          <a:p>
            <a:pPr indent="0">
              <a:buFontTx/>
              <a:buNone/>
            </a:pPr>
            <a:r>
              <a:rPr lang="en-US" altLang="en-US" sz="2800" dirty="0" smtClean="0">
                <a:cs typeface="Times New Roman" panose="02020603050405020304" pitchFamily="18" charset="0"/>
              </a:rPr>
              <a:t>Η π</a:t>
            </a:r>
            <a:r>
              <a:rPr lang="en-US" altLang="en-US" sz="2800" dirty="0" err="1" smtClean="0">
                <a:cs typeface="Times New Roman" panose="02020603050405020304" pitchFamily="18" charset="0"/>
              </a:rPr>
              <a:t>οικιλότητ</a:t>
            </a:r>
            <a:r>
              <a:rPr lang="en-US" altLang="en-US" sz="2800" dirty="0" smtClean="0">
                <a:cs typeface="Times New Roman" panose="02020603050405020304" pitchFamily="18" charset="0"/>
              </a:rPr>
              <a:t>α των ειδών μειώνεται όσο ελαττώνεται η διαθεσιμότητα του νερού.</a:t>
            </a:r>
          </a:p>
          <a:p>
            <a:pPr>
              <a:buFontTx/>
              <a:buNone/>
            </a:pPr>
            <a:endParaRPr lang="en-US" altLang="en-US" dirty="0" smtClean="0"/>
          </a:p>
        </p:txBody>
      </p:sp>
      <p:pic>
        <p:nvPicPr>
          <p:cNvPr id="89092" name="Content Placeholder 4" descr="desert2.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78630" y="1991410"/>
            <a:ext cx="3886200" cy="2648167"/>
          </a:xfrm>
        </p:spPr>
      </p:pic>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83</a:t>
            </a:fld>
            <a:endParaRPr lang="en-US"/>
          </a:p>
        </p:txBody>
      </p:sp>
      <p:sp>
        <p:nvSpPr>
          <p:cNvPr id="7" name="TextBox 6"/>
          <p:cNvSpPr txBox="1"/>
          <p:nvPr/>
        </p:nvSpPr>
        <p:spPr>
          <a:xfrm>
            <a:off x="7793677" y="4362578"/>
            <a:ext cx="341760" cy="276999"/>
          </a:xfrm>
          <a:prstGeom prst="rect">
            <a:avLst/>
          </a:prstGeom>
          <a:noFill/>
        </p:spPr>
        <p:txBody>
          <a:bodyPr wrap="none" rtlCol="0">
            <a:spAutoFit/>
          </a:bodyPr>
          <a:lstStyle/>
          <a:p>
            <a:r>
              <a:rPr lang="en-US" sz="1200" b="1" dirty="0" smtClean="0">
                <a:solidFill>
                  <a:schemeClr val="bg1"/>
                </a:solidFill>
              </a:rPr>
              <a:t>73</a:t>
            </a:r>
            <a:endParaRPr lang="en-US" sz="1200" b="1" dirty="0">
              <a:solidFill>
                <a:schemeClr val="bg1"/>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2"/>
          <p:cNvSpPr>
            <a:spLocks noGrp="1"/>
          </p:cNvSpPr>
          <p:nvPr>
            <p:ph type="title"/>
          </p:nvPr>
        </p:nvSpPr>
        <p:spPr/>
        <p:txBody>
          <a:bodyPr>
            <a:normAutofit/>
          </a:bodyPr>
          <a:lstStyle/>
          <a:p>
            <a:r>
              <a:rPr lang="el-GR" altLang="en-US" b="1" dirty="0" smtClean="0">
                <a:cs typeface="Times New Roman" panose="02020603050405020304" pitchFamily="18" charset="0"/>
              </a:rPr>
              <a:t>Ο κανόνας του </a:t>
            </a:r>
            <a:r>
              <a:rPr lang="en-GB" altLang="en-US" b="1" dirty="0" err="1" smtClean="0">
                <a:cs typeface="Times New Roman" panose="02020603050405020304" pitchFamily="18" charset="0"/>
              </a:rPr>
              <a:t>Rapoport</a:t>
            </a:r>
            <a:endParaRPr lang="en-US" altLang="en-US" b="1" dirty="0" smtClean="0">
              <a:cs typeface="Times New Roman" panose="02020603050405020304" pitchFamily="18" charset="0"/>
            </a:endParaRPr>
          </a:p>
        </p:txBody>
      </p:sp>
      <p:sp>
        <p:nvSpPr>
          <p:cNvPr id="90115" name="Content Placeholder 3"/>
          <p:cNvSpPr>
            <a:spLocks noGrp="1"/>
          </p:cNvSpPr>
          <p:nvPr>
            <p:ph sz="half" idx="1"/>
          </p:nvPr>
        </p:nvSpPr>
        <p:spPr/>
        <p:txBody>
          <a:bodyPr/>
          <a:lstStyle/>
          <a:p>
            <a:pPr indent="0">
              <a:buFontTx/>
              <a:buNone/>
            </a:pPr>
            <a:r>
              <a:rPr lang="el-GR" altLang="en-US" sz="2800" dirty="0" smtClean="0">
                <a:cs typeface="Times New Roman" panose="02020603050405020304" pitchFamily="18" charset="0"/>
              </a:rPr>
              <a:t>Τα </a:t>
            </a:r>
            <a:r>
              <a:rPr lang="en-US" altLang="en-US" sz="2800" dirty="0" smtClean="0">
                <a:cs typeface="Times New Roman" panose="02020603050405020304" pitchFamily="18" charset="0"/>
              </a:rPr>
              <a:t>taxa </a:t>
            </a:r>
            <a:r>
              <a:rPr lang="el-GR" altLang="en-US" sz="2800" dirty="0" smtClean="0">
                <a:cs typeface="Times New Roman" panose="02020603050405020304" pitchFamily="18" charset="0"/>
              </a:rPr>
              <a:t>παρουσιάζουν μεγαλύτερο εύρος κατανομής στις περιοχές των πόλων (π.χ. Πουλιά στη Βόρειο Αμερική)</a:t>
            </a:r>
            <a:r>
              <a:rPr lang="en-US" altLang="en-US" sz="2800" dirty="0" smtClean="0">
                <a:cs typeface="Times New Roman" panose="02020603050405020304" pitchFamily="18" charset="0"/>
              </a:rPr>
              <a:t>.</a:t>
            </a:r>
            <a:endParaRPr lang="el-GR" altLang="en-US" sz="2800" dirty="0" smtClean="0"/>
          </a:p>
          <a:p>
            <a:endParaRPr lang="en-US" altLang="en-US" dirty="0" smtClean="0"/>
          </a:p>
        </p:txBody>
      </p:sp>
      <p:pic>
        <p:nvPicPr>
          <p:cNvPr id="90116" name="Content Placeholder 5" descr="85.gif"/>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14850" y="1825625"/>
            <a:ext cx="3670465" cy="3486942"/>
          </a:xfrm>
        </p:spPr>
      </p:pic>
      <p:sp>
        <p:nvSpPr>
          <p:cNvPr id="2" name="Footer Placeholder 1"/>
          <p:cNvSpPr>
            <a:spLocks noGrp="1"/>
          </p:cNvSpPr>
          <p:nvPr>
            <p:ph type="ftr" sz="quarter" idx="11"/>
          </p:nvPr>
        </p:nvSpPr>
        <p:spPr/>
        <p:txBody>
          <a:bodyPr/>
          <a:lstStyle/>
          <a:p>
            <a:r>
              <a:rPr lang="el-GR" smtClean="0"/>
              <a:t>Ενότητα 4. Νησιωτική Βιογεωγραφία</a:t>
            </a:r>
            <a:endParaRPr lang="en-US"/>
          </a:p>
        </p:txBody>
      </p:sp>
      <p:sp>
        <p:nvSpPr>
          <p:cNvPr id="3" name="Slide Number Placeholder 2"/>
          <p:cNvSpPr>
            <a:spLocks noGrp="1"/>
          </p:cNvSpPr>
          <p:nvPr>
            <p:ph type="sldNum" sz="quarter" idx="12"/>
          </p:nvPr>
        </p:nvSpPr>
        <p:spPr/>
        <p:txBody>
          <a:bodyPr/>
          <a:lstStyle/>
          <a:p>
            <a:fld id="{58A56277-EA16-4AF5-BFB5-E5ECBBB39490}" type="slidenum">
              <a:rPr lang="en-US" smtClean="0"/>
              <a:t>84</a:t>
            </a:fld>
            <a:endParaRPr lang="en-US"/>
          </a:p>
        </p:txBody>
      </p:sp>
      <p:sp>
        <p:nvSpPr>
          <p:cNvPr id="7" name="TextBox 6"/>
          <p:cNvSpPr txBox="1"/>
          <p:nvPr/>
        </p:nvSpPr>
        <p:spPr>
          <a:xfrm>
            <a:off x="7843555" y="5329266"/>
            <a:ext cx="341760" cy="276999"/>
          </a:xfrm>
          <a:prstGeom prst="rect">
            <a:avLst/>
          </a:prstGeom>
          <a:noFill/>
        </p:spPr>
        <p:txBody>
          <a:bodyPr wrap="none" rtlCol="0">
            <a:spAutoFit/>
          </a:bodyPr>
          <a:lstStyle/>
          <a:p>
            <a:r>
              <a:rPr lang="en-US" sz="1200" b="1" dirty="0" smtClean="0"/>
              <a:t>74</a:t>
            </a:r>
            <a:endParaRPr lang="en-US" sz="1200" b="1" dirty="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sz="3100" dirty="0">
                <a:cs typeface="Times New Roman" panose="02020603050405020304" pitchFamily="18" charset="0"/>
              </a:rPr>
              <a:t>H</a:t>
            </a:r>
            <a:r>
              <a:rPr lang="el-GR" altLang="en-US" sz="3100" dirty="0">
                <a:cs typeface="Times New Roman" panose="02020603050405020304" pitchFamily="18" charset="0"/>
              </a:rPr>
              <a:t> έκταση της γεωγραφικής εξάπλωσης των ειδών συσχετίζεται με το γεωγραφικό πλάτος (μαλάκια ακτών Ειρηνικού</a:t>
            </a:r>
            <a:r>
              <a:rPr lang="el-GR" altLang="en-US" sz="3100" dirty="0" smtClean="0">
                <a:cs typeface="Times New Roman" panose="02020603050405020304" pitchFamily="18" charset="0"/>
              </a:rPr>
              <a: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7273" y="2008005"/>
            <a:ext cx="6989453" cy="3986577"/>
          </a:xfrm>
        </p:spPr>
      </p:pic>
      <p:sp>
        <p:nvSpPr>
          <p:cNvPr id="5" name="Footer Placeholder 4"/>
          <p:cNvSpPr>
            <a:spLocks noGrp="1"/>
          </p:cNvSpPr>
          <p:nvPr>
            <p:ph type="ftr" sz="quarter" idx="11"/>
          </p:nvPr>
        </p:nvSpPr>
        <p:spPr/>
        <p:txBody>
          <a:bodyPr/>
          <a:lstStyle/>
          <a:p>
            <a:r>
              <a:rPr lang="el-GR" smtClean="0"/>
              <a:t>Ενότητα 4. Νησιωτική Βιογεωγραφία</a:t>
            </a:r>
            <a:endParaRPr lang="en-US" dirty="0"/>
          </a:p>
        </p:txBody>
      </p:sp>
      <p:sp>
        <p:nvSpPr>
          <p:cNvPr id="6" name="Slide Number Placeholder 5"/>
          <p:cNvSpPr>
            <a:spLocks noGrp="1"/>
          </p:cNvSpPr>
          <p:nvPr>
            <p:ph type="sldNum" sz="quarter" idx="12"/>
          </p:nvPr>
        </p:nvSpPr>
        <p:spPr/>
        <p:txBody>
          <a:bodyPr/>
          <a:lstStyle/>
          <a:p>
            <a:fld id="{58A56277-EA16-4AF5-BFB5-E5ECBBB39490}" type="slidenum">
              <a:rPr lang="en-US" smtClean="0"/>
              <a:t>85</a:t>
            </a:fld>
            <a:endParaRPr lang="en-US"/>
          </a:p>
        </p:txBody>
      </p:sp>
      <p:sp>
        <p:nvSpPr>
          <p:cNvPr id="7" name="TextBox 6"/>
          <p:cNvSpPr txBox="1"/>
          <p:nvPr/>
        </p:nvSpPr>
        <p:spPr>
          <a:xfrm>
            <a:off x="8252136" y="5717583"/>
            <a:ext cx="341760" cy="276999"/>
          </a:xfrm>
          <a:prstGeom prst="rect">
            <a:avLst/>
          </a:prstGeom>
          <a:noFill/>
        </p:spPr>
        <p:txBody>
          <a:bodyPr wrap="none" rtlCol="0">
            <a:spAutoFit/>
          </a:bodyPr>
          <a:lstStyle/>
          <a:p>
            <a:r>
              <a:rPr lang="en-US" sz="1200" b="1" dirty="0" smtClean="0"/>
              <a:t>75</a:t>
            </a:r>
            <a:endParaRPr lang="en-US" sz="1200" b="1" dirty="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ltLang="en-US" sz="3100" dirty="0">
                <a:cs typeface="Times New Roman" panose="02020603050405020304" pitchFamily="18" charset="0"/>
              </a:rPr>
              <a:t>T</a:t>
            </a:r>
            <a:r>
              <a:rPr lang="el-GR" altLang="en-US" sz="3100" dirty="0">
                <a:cs typeface="Times New Roman" panose="02020603050405020304" pitchFamily="18" charset="0"/>
              </a:rPr>
              <a:t>ο εύρος του υψομέτρου</a:t>
            </a:r>
            <a:r>
              <a:rPr lang="en-US" altLang="en-US" sz="3100" dirty="0">
                <a:cs typeface="Times New Roman" panose="02020603050405020304" pitchFamily="18" charset="0"/>
              </a:rPr>
              <a:t> </a:t>
            </a:r>
            <a:r>
              <a:rPr lang="el-GR" altLang="en-US" sz="3100" dirty="0">
                <a:cs typeface="Times New Roman" panose="02020603050405020304" pitchFamily="18" charset="0"/>
              </a:rPr>
              <a:t>στο οποίο εξαπλώνονται είδη συσχετίζεται με το υψόμετρο (πουλιά στη Βενεζουέλα</a:t>
            </a:r>
            <a:r>
              <a:rPr lang="el-GR" altLang="en-US" sz="3100" dirty="0" smtClean="0">
                <a:cs typeface="Times New Roman" panose="02020603050405020304" pitchFamily="18" charset="0"/>
              </a:rPr>
              <a: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2741" y="1811553"/>
            <a:ext cx="7182494" cy="4049527"/>
          </a:xfrm>
        </p:spPr>
      </p:pic>
      <p:sp>
        <p:nvSpPr>
          <p:cNvPr id="6" name="Footer Placeholder 5"/>
          <p:cNvSpPr>
            <a:spLocks noGrp="1"/>
          </p:cNvSpPr>
          <p:nvPr>
            <p:ph type="ftr" sz="quarter" idx="11"/>
          </p:nvPr>
        </p:nvSpPr>
        <p:spPr/>
        <p:txBody>
          <a:bodyPr/>
          <a:lstStyle/>
          <a:p>
            <a:r>
              <a:rPr lang="el-GR" smtClean="0"/>
              <a:t>Ενότητα 4. Νησιωτική Βιογεωγραφία</a:t>
            </a:r>
            <a:endParaRPr lang="en-US" dirty="0"/>
          </a:p>
        </p:txBody>
      </p:sp>
      <p:sp>
        <p:nvSpPr>
          <p:cNvPr id="7" name="Slide Number Placeholder 6"/>
          <p:cNvSpPr>
            <a:spLocks noGrp="1"/>
          </p:cNvSpPr>
          <p:nvPr>
            <p:ph type="sldNum" sz="quarter" idx="12"/>
          </p:nvPr>
        </p:nvSpPr>
        <p:spPr/>
        <p:txBody>
          <a:bodyPr/>
          <a:lstStyle/>
          <a:p>
            <a:fld id="{58A56277-EA16-4AF5-BFB5-E5ECBBB39490}" type="slidenum">
              <a:rPr lang="en-US" smtClean="0"/>
              <a:t>86</a:t>
            </a:fld>
            <a:endParaRPr lang="en-US"/>
          </a:p>
        </p:txBody>
      </p:sp>
      <p:sp>
        <p:nvSpPr>
          <p:cNvPr id="8" name="TextBox 7"/>
          <p:cNvSpPr txBox="1"/>
          <p:nvPr/>
        </p:nvSpPr>
        <p:spPr>
          <a:xfrm>
            <a:off x="7949674" y="5861080"/>
            <a:ext cx="341760" cy="276999"/>
          </a:xfrm>
          <a:prstGeom prst="rect">
            <a:avLst/>
          </a:prstGeom>
          <a:noFill/>
        </p:spPr>
        <p:txBody>
          <a:bodyPr wrap="none" rtlCol="0">
            <a:spAutoFit/>
          </a:bodyPr>
          <a:lstStyle/>
          <a:p>
            <a:r>
              <a:rPr lang="en-US" sz="1200" b="1" dirty="0" smtClean="0"/>
              <a:t>76</a:t>
            </a:r>
            <a:endParaRPr lang="en-US" sz="1200" b="1" dirty="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Αιτίες των προτύπων</a:t>
            </a:r>
            <a:endParaRPr lang="en-US" dirty="0"/>
          </a:p>
        </p:txBody>
      </p:sp>
      <p:sp>
        <p:nvSpPr>
          <p:cNvPr id="3" name="Content Placeholder 2"/>
          <p:cNvSpPr>
            <a:spLocks noGrp="1"/>
          </p:cNvSpPr>
          <p:nvPr>
            <p:ph idx="1"/>
          </p:nvPr>
        </p:nvSpPr>
        <p:spPr>
          <a:xfrm>
            <a:off x="735330" y="1690689"/>
            <a:ext cx="7886700" cy="4351338"/>
          </a:xfrm>
        </p:spPr>
        <p:txBody>
          <a:bodyPr>
            <a:normAutofit/>
          </a:bodyPr>
          <a:lstStyle/>
          <a:p>
            <a:pPr>
              <a:buFontTx/>
              <a:buChar char="•"/>
            </a:pPr>
            <a:r>
              <a:rPr lang="el-GR" altLang="en-US" sz="2800" b="1" dirty="0">
                <a:cs typeface="Times New Roman" panose="02020603050405020304" pitchFamily="18" charset="0"/>
              </a:rPr>
              <a:t>Υποθέσεις μη-ισορροπίας</a:t>
            </a:r>
          </a:p>
          <a:p>
            <a:pPr lvl="2"/>
            <a:r>
              <a:rPr lang="el-GR" altLang="en-US" sz="2800" dirty="0">
                <a:cs typeface="Times New Roman" panose="02020603050405020304" pitchFamily="18" charset="0"/>
              </a:rPr>
              <a:t>Καθυστερημένη επίδραση διαταραχών του </a:t>
            </a:r>
            <a:r>
              <a:rPr lang="el-GR" altLang="en-US" sz="2800" dirty="0" smtClean="0">
                <a:cs typeface="Times New Roman" panose="02020603050405020304" pitchFamily="18" charset="0"/>
              </a:rPr>
              <a:t>παρελθόντος</a:t>
            </a:r>
            <a:r>
              <a:rPr lang="en-US" altLang="en-US" sz="2800" dirty="0" smtClean="0">
                <a:cs typeface="Times New Roman" panose="02020603050405020304" pitchFamily="18" charset="0"/>
              </a:rPr>
              <a:t>.</a:t>
            </a:r>
            <a:endParaRPr lang="el-GR" altLang="en-US" sz="2800" dirty="0">
              <a:cs typeface="Times New Roman" panose="02020603050405020304" pitchFamily="18" charset="0"/>
            </a:endParaRPr>
          </a:p>
          <a:p>
            <a:pPr>
              <a:buFontTx/>
              <a:buChar char="•"/>
            </a:pPr>
            <a:r>
              <a:rPr lang="el-GR" altLang="en-US" sz="2800" b="1" dirty="0" smtClean="0">
                <a:cs typeface="Times New Roman" panose="02020603050405020304" pitchFamily="18" charset="0"/>
              </a:rPr>
              <a:t>Υποθέσεις </a:t>
            </a:r>
            <a:r>
              <a:rPr lang="el-GR" altLang="en-US" sz="2800" b="1" dirty="0">
                <a:cs typeface="Times New Roman" panose="02020603050405020304" pitchFamily="18" charset="0"/>
              </a:rPr>
              <a:t>ισορροπίας</a:t>
            </a:r>
          </a:p>
          <a:p>
            <a:pPr lvl="2"/>
            <a:r>
              <a:rPr lang="el-GR" altLang="en-US" sz="2800" dirty="0">
                <a:cs typeface="Times New Roman" panose="02020603050405020304" pitchFamily="18" charset="0"/>
              </a:rPr>
              <a:t>Προσαρμογή των </a:t>
            </a:r>
            <a:r>
              <a:rPr lang="el-GR" altLang="en-US" sz="2800" dirty="0" err="1">
                <a:cs typeface="Times New Roman" panose="02020603050405020304" pitchFamily="18" charset="0"/>
              </a:rPr>
              <a:t>βιοκοινωνιών</a:t>
            </a:r>
            <a:r>
              <a:rPr lang="el-GR" altLang="en-US" sz="2800" dirty="0">
                <a:cs typeface="Times New Roman" panose="02020603050405020304" pitchFamily="18" charset="0"/>
              </a:rPr>
              <a:t> στις τρέχουσες συνθήκες: παραγωγικότητα, αντιξοότητα, κλιματική σταθερότητα, ετερογένεια ενδιαιτημάτων, έκταση, </a:t>
            </a:r>
            <a:r>
              <a:rPr lang="el-GR" altLang="en-US" sz="2800" dirty="0" err="1">
                <a:cs typeface="Times New Roman" panose="02020603050405020304" pitchFamily="18" charset="0"/>
              </a:rPr>
              <a:t>διαειδικές</a:t>
            </a:r>
            <a:r>
              <a:rPr lang="el-GR" altLang="en-US" sz="2800" dirty="0">
                <a:cs typeface="Times New Roman" panose="02020603050405020304" pitchFamily="18" charset="0"/>
              </a:rPr>
              <a:t> αλληλεπιδράσεις, ρυθμοί </a:t>
            </a:r>
            <a:r>
              <a:rPr lang="el-GR" altLang="en-US" sz="2800" dirty="0" err="1">
                <a:cs typeface="Times New Roman" panose="02020603050405020304" pitchFamily="18" charset="0"/>
              </a:rPr>
              <a:t>ειδογένεσης</a:t>
            </a:r>
            <a:r>
              <a:rPr lang="el-GR" altLang="en-US" sz="2800" dirty="0">
                <a:cs typeface="Times New Roman" panose="02020603050405020304" pitchFamily="18" charset="0"/>
              </a:rPr>
              <a:t> και </a:t>
            </a:r>
            <a:r>
              <a:rPr lang="el-GR" altLang="en-US" sz="2800" dirty="0" smtClean="0">
                <a:cs typeface="Times New Roman" panose="02020603050405020304" pitchFamily="18" charset="0"/>
              </a:rPr>
              <a:t>εξαφάνισης</a:t>
            </a:r>
            <a:r>
              <a:rPr lang="en-US" altLang="en-US" sz="2800" dirty="0" smtClean="0">
                <a:cs typeface="Times New Roman" panose="02020603050405020304" pitchFamily="18" charset="0"/>
              </a:rPr>
              <a:t>.</a:t>
            </a:r>
            <a:endParaRPr lang="el-GR" altLang="en-US" sz="2800" dirty="0">
              <a:cs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87</a:t>
            </a:fld>
            <a:endParaRPr lang="en-US"/>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solidFill>
                  <a:schemeClr val="accent6">
                    <a:lumMod val="75000"/>
                  </a:schemeClr>
                </a:solidFill>
              </a:rPr>
              <a:t>Τέλος Παρουσίασης</a:t>
            </a:r>
            <a:endParaRPr lang="en-US" dirty="0">
              <a:solidFill>
                <a:schemeClr val="accent6">
                  <a:lumMod val="75000"/>
                </a:schemeClr>
              </a:solidFill>
            </a:endParaRPr>
          </a:p>
        </p:txBody>
      </p:sp>
      <p:sp>
        <p:nvSpPr>
          <p:cNvPr id="2" name="Footer Placeholder 1"/>
          <p:cNvSpPr>
            <a:spLocks noGrp="1"/>
          </p:cNvSpPr>
          <p:nvPr>
            <p:ph type="ftr" sz="quarter" idx="10"/>
          </p:nvPr>
        </p:nvSpPr>
        <p:spPr/>
        <p:txBody>
          <a:bodyPr/>
          <a:lstStyle/>
          <a:p>
            <a:r>
              <a:rPr lang="el-GR" smtClean="0"/>
              <a:t>Ενότητα 4. Νησιωτική Βιογεωγραφία</a:t>
            </a:r>
            <a:endParaRPr lang="en-US" dirty="0"/>
          </a:p>
        </p:txBody>
      </p:sp>
      <p:sp>
        <p:nvSpPr>
          <p:cNvPr id="3" name="Slide Number Placeholder 2"/>
          <p:cNvSpPr>
            <a:spLocks noGrp="1"/>
          </p:cNvSpPr>
          <p:nvPr>
            <p:ph type="sldNum" sz="quarter" idx="11"/>
          </p:nvPr>
        </p:nvSpPr>
        <p:spPr/>
        <p:txBody>
          <a:bodyPr/>
          <a:lstStyle/>
          <a:p>
            <a:fld id="{58A56277-EA16-4AF5-BFB5-E5ECBBB39490}" type="slidenum">
              <a:rPr lang="en-US" smtClean="0"/>
              <a:t>88</a:t>
            </a:fld>
            <a:endParaRPr lang="en-US" dirty="0"/>
          </a:p>
        </p:txBody>
      </p:sp>
    </p:spTree>
    <p:extLst>
      <p:ext uri="{BB962C8B-B14F-4D97-AF65-F5344CB8AC3E}">
        <p14:creationId xmlns:p14="http://schemas.microsoft.com/office/powerpoint/2010/main" val="11081648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89</a:t>
            </a:fld>
            <a:endParaRPr lang="en-US"/>
          </a:p>
        </p:txBody>
      </p:sp>
    </p:spTree>
    <p:extLst>
      <p:ext uri="{BB962C8B-B14F-4D97-AF65-F5344CB8AC3E}">
        <p14:creationId xmlns:p14="http://schemas.microsoft.com/office/powerpoint/2010/main" val="11604761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p:txBody>
          <a:bodyPr>
            <a:normAutofit/>
          </a:bodyPr>
          <a:lstStyle/>
          <a:p>
            <a:r>
              <a:rPr lang="el-GR" altLang="en-US" sz="4000" dirty="0" smtClean="0">
                <a:cs typeface="Times New Roman" panose="02020603050405020304" pitchFamily="18" charset="0"/>
              </a:rPr>
              <a:t>Εξαφανίσεις μαλακίων, πτηνών και θηλαστικών από νησιά και ξηρά</a:t>
            </a:r>
            <a:endParaRPr lang="en-US" altLang="en-US" sz="4000" dirty="0" smtClean="0">
              <a:cs typeface="Times New Roman" panose="02020603050405020304" pitchFamily="18" charset="0"/>
            </a:endParaRP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8612" y="1825625"/>
            <a:ext cx="7046775" cy="4351338"/>
          </a:xfrm>
        </p:spPr>
      </p:pic>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9</a:t>
            </a:fld>
            <a:endParaRPr lang="en-US"/>
          </a:p>
        </p:txBody>
      </p:sp>
      <p:sp>
        <p:nvSpPr>
          <p:cNvPr id="6" name="TextBox 5"/>
          <p:cNvSpPr txBox="1"/>
          <p:nvPr/>
        </p:nvSpPr>
        <p:spPr>
          <a:xfrm>
            <a:off x="7832950" y="5835691"/>
            <a:ext cx="341760" cy="276999"/>
          </a:xfrm>
          <a:prstGeom prst="rect">
            <a:avLst/>
          </a:prstGeom>
          <a:noFill/>
        </p:spPr>
        <p:txBody>
          <a:bodyPr wrap="none" rtlCol="0">
            <a:spAutoFit/>
          </a:bodyPr>
          <a:lstStyle/>
          <a:p>
            <a:r>
              <a:rPr lang="en-US" sz="1200" b="1" dirty="0" smtClean="0"/>
              <a:t>11</a:t>
            </a:r>
            <a:endParaRPr lang="en-US" sz="1200" b="1"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solidFill>
                  <a:schemeClr val="accent6">
                    <a:lumMod val="75000"/>
                  </a:schemeClr>
                </a:solidFill>
              </a:rPr>
              <a:t>Σημειώματα</a:t>
            </a:r>
            <a:endParaRPr lang="el-GR" sz="4400" dirty="0">
              <a:solidFill>
                <a:schemeClr val="accent6">
                  <a:lumMod val="75000"/>
                </a:schemeClr>
              </a:solidFill>
            </a:endParaRPr>
          </a:p>
        </p:txBody>
      </p:sp>
      <p:sp>
        <p:nvSpPr>
          <p:cNvPr id="2" name="Footer Placeholder 1"/>
          <p:cNvSpPr>
            <a:spLocks noGrp="1"/>
          </p:cNvSpPr>
          <p:nvPr>
            <p:ph type="ftr" sz="quarter" idx="10"/>
          </p:nvPr>
        </p:nvSpPr>
        <p:spPr/>
        <p:txBody>
          <a:bodyPr/>
          <a:lstStyle/>
          <a:p>
            <a:r>
              <a:rPr lang="el-GR" smtClean="0"/>
              <a:t>Ενότητα 4. Νησιωτική Βιογεωγραφία</a:t>
            </a:r>
            <a:endParaRPr lang="en-US" dirty="0"/>
          </a:p>
        </p:txBody>
      </p:sp>
      <p:sp>
        <p:nvSpPr>
          <p:cNvPr id="3" name="Slide Number Placeholder 2"/>
          <p:cNvSpPr>
            <a:spLocks noGrp="1"/>
          </p:cNvSpPr>
          <p:nvPr>
            <p:ph type="sldNum" sz="quarter" idx="11"/>
          </p:nvPr>
        </p:nvSpPr>
        <p:spPr/>
        <p:txBody>
          <a:bodyPr/>
          <a:lstStyle/>
          <a:p>
            <a:fld id="{58A56277-EA16-4AF5-BFB5-E5ECBBB39490}" type="slidenum">
              <a:rPr lang="en-US" smtClean="0"/>
              <a:t>90</a:t>
            </a:fld>
            <a:endParaRPr lang="en-US" dirty="0"/>
          </a:p>
        </p:txBody>
      </p:sp>
    </p:spTree>
    <p:extLst>
      <p:ext uri="{BB962C8B-B14F-4D97-AF65-F5344CB8AC3E}">
        <p14:creationId xmlns:p14="http://schemas.microsoft.com/office/powerpoint/2010/main" val="25316279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p:cNvSpPr>
            <a:spLocks noGrp="1"/>
          </p:cNvSpPr>
          <p:nvPr>
            <p:ph type="title"/>
          </p:nvPr>
        </p:nvSpPr>
        <p:spPr/>
        <p:txBody>
          <a:bodyPr/>
          <a:lstStyle/>
          <a:p>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useBgFill="1">
        <p:nvSpPr>
          <p:cNvPr id="112643" name="Content Placeholder 6"/>
          <p:cNvSpPr>
            <a:spLocks noGrp="1"/>
          </p:cNvSpPr>
          <p:nvPr>
            <p:ph idx="1"/>
          </p:nvPr>
        </p:nvSpPr>
        <p:spPr/>
        <p:txBody>
          <a:bodyPr/>
          <a:lstStyle/>
          <a:p>
            <a:pPr marL="0" indent="0">
              <a:buFont typeface="Arial" panose="020B0604020202020204" pitchFamily="34" charset="0"/>
              <a:buNone/>
            </a:pPr>
            <a:r>
              <a:rPr lang="el-GR" altLang="en-US" sz="2000" smtClean="0"/>
              <a:t>Το παρόν έργο αποτελεί την έκδοση 1.0. </a:t>
            </a:r>
          </a:p>
        </p:txBody>
      </p:sp>
      <p:sp>
        <p:nvSpPr>
          <p:cNvPr id="4" name="Footer Placeholder 3"/>
          <p:cNvSpPr>
            <a:spLocks noGrp="1"/>
          </p:cNvSpPr>
          <p:nvPr>
            <p:ph type="ftr" sz="quarter" idx="11"/>
          </p:nvPr>
        </p:nvSpPr>
        <p:spPr>
          <a:prstGeom prst="rect">
            <a:avLst/>
          </a:prstGeom>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4. Νησιωτική Βιογεωγραφία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pPr>
              <a:defRPr/>
            </a:pPr>
            <a:fld id="{5911F546-0C8F-4432-ACA8-6C0ADB8BBB42}" type="slidenum">
              <a:rPr lang="el-GR" smtClean="0"/>
              <a:pPr>
                <a:defRPr/>
              </a:pPr>
              <a:t>91</a:t>
            </a:fld>
            <a:endParaRPr lang="el-GR"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5"/>
          <p:cNvSpPr>
            <a:spLocks noGrp="1"/>
          </p:cNvSpPr>
          <p:nvPr>
            <p:ph type="title"/>
          </p:nvPr>
        </p:nvSpPr>
        <p:spPr/>
        <p:txBody>
          <a:bodyPr/>
          <a:lstStyle/>
          <a:p>
            <a:r>
              <a:rPr lang="el-GR" altLang="en-US" sz="4000" smtClean="0"/>
              <a:t>Σημείωμα Αναφοράς</a:t>
            </a:r>
            <a:endParaRPr lang="en-US" altLang="en-US" sz="4000" smtClean="0"/>
          </a:p>
        </p:txBody>
      </p:sp>
      <p:sp useBgFill="1">
        <p:nvSpPr>
          <p:cNvPr id="113667" name="Content Placeholder 6"/>
          <p:cNvSpPr>
            <a:spLocks noGrp="1"/>
          </p:cNvSpPr>
          <p:nvPr>
            <p:ph idx="1"/>
          </p:nvPr>
        </p:nvSpPr>
        <p:spPr/>
        <p:txBody>
          <a:bodyPr/>
          <a:lstStyle/>
          <a:p>
            <a:pPr marL="0" indent="0">
              <a:buNone/>
            </a:pPr>
            <a:r>
              <a:rPr lang="el-GR" altLang="en-US" sz="2000" dirty="0" err="1" smtClean="0"/>
              <a:t>Copyright</a:t>
            </a:r>
            <a:r>
              <a:rPr lang="el-GR" altLang="en-US" sz="2000" dirty="0" smtClean="0"/>
              <a:t> </a:t>
            </a:r>
            <a:r>
              <a:rPr lang="el-GR" altLang="en-US" sz="2000" dirty="0" err="1" smtClean="0"/>
              <a:t>Εθνικόν</a:t>
            </a:r>
            <a:r>
              <a:rPr lang="el-GR" altLang="en-US" sz="2000" dirty="0" smtClean="0"/>
              <a:t> και </a:t>
            </a:r>
            <a:r>
              <a:rPr lang="el-GR" altLang="en-US" sz="2000" dirty="0" err="1" smtClean="0"/>
              <a:t>Καποδιστριακόν</a:t>
            </a:r>
            <a:r>
              <a:rPr lang="el-GR" altLang="en-US" sz="2000" dirty="0" smtClean="0"/>
              <a:t> </a:t>
            </a:r>
            <a:r>
              <a:rPr lang="el-GR" altLang="en-US" sz="2000" dirty="0" err="1" smtClean="0"/>
              <a:t>Πανεπιστήμιον</a:t>
            </a:r>
            <a:r>
              <a:rPr lang="el-GR" altLang="en-US" sz="2000" dirty="0" smtClean="0"/>
              <a:t> Αθηνών</a:t>
            </a:r>
            <a:r>
              <a:rPr lang="en-US" altLang="en-US" sz="2000" dirty="0" smtClean="0"/>
              <a:t>, </a:t>
            </a:r>
            <a:r>
              <a:rPr lang="el-GR" altLang="en-US" sz="2000" dirty="0" smtClean="0"/>
              <a:t>Παναγιώτης Παφίλης, Επίκουρος Καθηγητής. «Ζωική Ποικιλότητα.</a:t>
            </a:r>
            <a:r>
              <a:rPr lang="el-GR" altLang="en-US" sz="2000" dirty="0" smtClean="0">
                <a:solidFill>
                  <a:srgbClr val="FF0000"/>
                </a:solidFill>
              </a:rPr>
              <a:t> </a:t>
            </a:r>
            <a:r>
              <a:rPr lang="el-GR" altLang="en-US" sz="2000" dirty="0" smtClean="0"/>
              <a:t>Ενότητα </a:t>
            </a:r>
            <a:r>
              <a:rPr lang="en-US" altLang="en-US" sz="2000" smtClean="0"/>
              <a:t>4</a:t>
            </a:r>
            <a:r>
              <a:rPr lang="el-GR" altLang="en-US" sz="2000" smtClean="0"/>
              <a:t>. </a:t>
            </a:r>
            <a:r>
              <a:rPr lang="el-GR" altLang="en-US" sz="2000" dirty="0" smtClean="0"/>
              <a:t>Νησιωτική Βιογεωγραφία». Έκδοση: 1.0. Αθήνα 201</a:t>
            </a:r>
            <a:r>
              <a:rPr lang="en-US" altLang="en-US" sz="2000" dirty="0" smtClean="0"/>
              <a:t>5</a:t>
            </a:r>
            <a:r>
              <a:rPr lang="el-GR" altLang="en-US" sz="2000" dirty="0" smtClean="0"/>
              <a:t>. Διαθέσιμο από τη δικτυακή διεύθυνση: </a:t>
            </a:r>
            <a:r>
              <a:rPr lang="en-GB" altLang="en-US" sz="2000" dirty="0"/>
              <a:t>http://</a:t>
            </a:r>
            <a:r>
              <a:rPr lang="en-GB" altLang="en-US" sz="2000" dirty="0" smtClean="0"/>
              <a:t>opencourses.uoa.gr/courses/BIOL1</a:t>
            </a:r>
            <a:r>
              <a:rPr lang="el-GR" altLang="en-US" sz="2000" dirty="0" smtClean="0"/>
              <a:t>00</a:t>
            </a:r>
            <a:r>
              <a:rPr lang="en-GB" altLang="en-US" sz="2000" dirty="0" smtClean="0"/>
              <a:t>/</a:t>
            </a:r>
            <a:r>
              <a:rPr lang="el-GR" altLang="en-US" sz="2000" dirty="0" smtClean="0"/>
              <a:t>.</a:t>
            </a:r>
          </a:p>
          <a:p>
            <a:pPr marL="0" indent="0"/>
            <a:endParaRPr lang="el-GR" altLang="en-US" dirty="0" smtClean="0"/>
          </a:p>
          <a:p>
            <a:pPr marL="0" indent="0"/>
            <a:endParaRPr lang="en-US" altLang="en-US" dirty="0" smtClean="0"/>
          </a:p>
        </p:txBody>
      </p:sp>
      <p:sp>
        <p:nvSpPr>
          <p:cNvPr id="4" name="Footer Placeholder 3"/>
          <p:cNvSpPr>
            <a:spLocks noGrp="1"/>
          </p:cNvSpPr>
          <p:nvPr>
            <p:ph type="ftr" sz="quarter" idx="11"/>
          </p:nvPr>
        </p:nvSpPr>
        <p:spPr>
          <a:prstGeom prst="rect">
            <a:avLst/>
          </a:prstGeom>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l-GR" altLang="en-US" smtClean="0">
                <a:solidFill>
                  <a:srgbClr val="898989"/>
                </a:solidFill>
                <a:latin typeface="Calibri" panose="020F0502020204030204" pitchFamily="34" charset="0"/>
              </a:rPr>
              <a:t>Ενότητα 4. Νησιωτική Βιογεωγραφία</a:t>
            </a:r>
            <a:endParaRPr lang="el-GR" altLang="en-US">
              <a:solidFill>
                <a:srgbClr val="898989"/>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pPr>
              <a:defRPr/>
            </a:pPr>
            <a:fld id="{681EBA9A-717F-4E81-A601-969B4396BD57}" type="slidenum">
              <a:rPr lang="el-GR" smtClean="0"/>
              <a:pPr>
                <a:defRPr/>
              </a:pPr>
              <a:t>92</a:t>
            </a:fld>
            <a:endParaRPr lang="el-GR"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98502"/>
            <a:ext cx="8229600" cy="1143000"/>
          </a:xfrm>
        </p:spPr>
        <p:txBody>
          <a:bodyPr>
            <a:normAutofit/>
          </a:bodyPr>
          <a:lstStyle/>
          <a:p>
            <a:pPr algn="ctr"/>
            <a:r>
              <a:rPr lang="el-GR" b="1" dirty="0"/>
              <a:t>Σημείωμα </a:t>
            </a:r>
            <a:r>
              <a:rPr lang="el-GR" b="1" dirty="0" smtClean="0"/>
              <a:t>Αδειοδότησης</a:t>
            </a:r>
            <a:endParaRPr lang="el-GR" b="1" dirty="0"/>
          </a:p>
        </p:txBody>
      </p:sp>
      <p:sp>
        <p:nvSpPr>
          <p:cNvPr id="3" name="Content Placeholder 2"/>
          <p:cNvSpPr>
            <a:spLocks noGrp="1"/>
          </p:cNvSpPr>
          <p:nvPr>
            <p:ph idx="1"/>
          </p:nvPr>
        </p:nvSpPr>
        <p:spPr>
          <a:xfrm>
            <a:off x="276224" y="1066800"/>
            <a:ext cx="8305801" cy="2110807"/>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4320" y="2776024"/>
            <a:ext cx="1405355" cy="491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0025" y="3267074"/>
            <a:ext cx="8543926" cy="2933701"/>
          </a:xfrm>
          <a:prstGeom prst="rect">
            <a:avLst/>
          </a:prstGeom>
        </p:spPr>
        <p:txBody>
          <a:bodyPr vert="horz" wrap="square" lIns="91440" tIns="45720" rIns="91440" bIns="45720" rtlCol="0" anchor="ctr">
            <a:normAutofit fontScale="92500" lnSpcReduction="10000"/>
          </a:bodyPr>
          <a:lstStyle/>
          <a:p>
            <a:r>
              <a:rPr lang="el-GR" dirty="0"/>
              <a:t>[1] http://creativecommons.org/licenses/by-nc-sa/4.0/ </a:t>
            </a:r>
            <a:endParaRPr lang="en-US" dirty="0"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93</a:t>
            </a:fld>
            <a:endParaRPr lang="en-US"/>
          </a:p>
        </p:txBody>
      </p:sp>
    </p:spTree>
    <p:extLst>
      <p:ext uri="{BB962C8B-B14F-4D97-AF65-F5344CB8AC3E}">
        <p14:creationId xmlns:p14="http://schemas.microsoft.com/office/powerpoint/2010/main" val="21010017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b="1" dirty="0"/>
              <a:t>Διατήρηση </a:t>
            </a:r>
            <a:r>
              <a:rPr lang="el-GR" b="1" dirty="0" smtClean="0"/>
              <a:t>Σημειωμάτων</a:t>
            </a:r>
            <a:endParaRPr lang="el-GR" b="1"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
        <p:nvSpPr>
          <p:cNvPr id="4" name="Footer Placeholder 3"/>
          <p:cNvSpPr>
            <a:spLocks noGrp="1"/>
          </p:cNvSpPr>
          <p:nvPr>
            <p:ph type="ftr" sz="quarter" idx="11"/>
          </p:nvPr>
        </p:nvSpPr>
        <p:spPr/>
        <p:txBody>
          <a:bodyPr/>
          <a:lstStyle/>
          <a:p>
            <a:r>
              <a:rPr lang="el-GR"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94</a:t>
            </a:fld>
            <a:endParaRPr lang="en-US"/>
          </a:p>
        </p:txBody>
      </p:sp>
    </p:spTree>
    <p:extLst>
      <p:ext uri="{BB962C8B-B14F-4D97-AF65-F5344CB8AC3E}">
        <p14:creationId xmlns:p14="http://schemas.microsoft.com/office/powerpoint/2010/main" val="340169487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1/11</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a:t>
            </a:r>
          </a:p>
          <a:p>
            <a:pPr>
              <a:spcBef>
                <a:spcPts val="600"/>
              </a:spcBef>
            </a:pPr>
            <a:r>
              <a:rPr lang="el-GR" sz="1600" b="1" dirty="0" smtClean="0"/>
              <a:t>Εικόνα 1</a:t>
            </a:r>
            <a:r>
              <a:rPr lang="el-GR" sz="1600" dirty="0" smtClean="0"/>
              <a:t>:</a:t>
            </a:r>
            <a:r>
              <a:rPr lang="en-US" sz="1600" dirty="0" smtClean="0"/>
              <a:t> </a:t>
            </a:r>
            <a:r>
              <a:rPr lang="el-GR" sz="1600" dirty="0" smtClean="0"/>
              <a:t>Σύνδεσμος:</a:t>
            </a:r>
            <a:r>
              <a:rPr lang="en-US" sz="1600" dirty="0"/>
              <a:t>http://www.bdzone.com/chop/sousserie.php?codeserie=TIN&amp;codesous=TIEN&amp;codearticle=CF4532. </a:t>
            </a:r>
            <a:r>
              <a:rPr lang="el-GR" sz="1600" dirty="0"/>
              <a:t>Πηγή: </a:t>
            </a:r>
            <a:r>
              <a:rPr lang="en-US" sz="1600" dirty="0"/>
              <a:t>http://www.bdzone.com/.</a:t>
            </a:r>
          </a:p>
          <a:p>
            <a:pPr>
              <a:spcBef>
                <a:spcPts val="600"/>
              </a:spcBef>
            </a:pPr>
            <a:r>
              <a:rPr lang="el-GR" sz="1600" b="1" dirty="0" smtClean="0"/>
              <a:t>Εικόνα </a:t>
            </a:r>
            <a:r>
              <a:rPr lang="el-GR" sz="1600" b="1" dirty="0"/>
              <a:t>2</a:t>
            </a:r>
            <a:r>
              <a:rPr lang="el-GR" sz="1600" dirty="0"/>
              <a:t>. Σύνδεσμος: </a:t>
            </a:r>
            <a:r>
              <a:rPr lang="en-US" sz="1600" dirty="0"/>
              <a:t>http://www.taringa.net/papercutio/mi/Z6pgI. </a:t>
            </a:r>
            <a:r>
              <a:rPr lang="el-GR" sz="1600" dirty="0"/>
              <a:t>Πηγή: </a:t>
            </a:r>
            <a:r>
              <a:rPr lang="en-US" sz="1600" dirty="0"/>
              <a:t>w.taringa.net.</a:t>
            </a:r>
          </a:p>
          <a:p>
            <a:pPr>
              <a:spcBef>
                <a:spcPts val="600"/>
              </a:spcBef>
            </a:pPr>
            <a:r>
              <a:rPr lang="el-GR" sz="1600" b="1" dirty="0" smtClean="0"/>
              <a:t>Εικόνα </a:t>
            </a:r>
            <a:r>
              <a:rPr lang="el-GR" sz="1600" b="1" dirty="0"/>
              <a:t>3. </a:t>
            </a:r>
            <a:r>
              <a:rPr lang="el-GR" sz="1600" dirty="0"/>
              <a:t>2005 - 2015 © </a:t>
            </a:r>
            <a:r>
              <a:rPr lang="en-US" sz="1600" dirty="0"/>
              <a:t>tospitimou.gr . </a:t>
            </a:r>
            <a:r>
              <a:rPr lang="el-GR" sz="1600" dirty="0"/>
              <a:t>Σύνδεσμος: </a:t>
            </a:r>
            <a:r>
              <a:rPr lang="en-US" sz="1600" dirty="0"/>
              <a:t>http://www.tospitimou.gr/en/property_details.jsp?propertyId=2115320&amp;isDirect=1. </a:t>
            </a:r>
            <a:r>
              <a:rPr lang="el-GR" sz="1600" dirty="0"/>
              <a:t>Πηγή: </a:t>
            </a:r>
            <a:r>
              <a:rPr lang="en-US" sz="1600" dirty="0"/>
              <a:t>http://www.tospitimou.gr.</a:t>
            </a:r>
          </a:p>
          <a:p>
            <a:pPr>
              <a:spcBef>
                <a:spcPts val="600"/>
              </a:spcBef>
            </a:pPr>
            <a:r>
              <a:rPr lang="el-GR" sz="1600" b="1" dirty="0" smtClean="0"/>
              <a:t>Εικόνα  </a:t>
            </a:r>
            <a:r>
              <a:rPr lang="el-GR" sz="1600" b="1" dirty="0"/>
              <a:t>4. </a:t>
            </a:r>
            <a:r>
              <a:rPr lang="el-GR" sz="1600" dirty="0"/>
              <a:t>© </a:t>
            </a:r>
            <a:r>
              <a:rPr lang="en-US" sz="1600" dirty="0"/>
              <a:t>Copyright 2004-2015 Eventful, Inc. All rights reserved. </a:t>
            </a:r>
            <a:r>
              <a:rPr lang="el-GR" sz="1600" dirty="0"/>
              <a:t>Σύνδεσμος: </a:t>
            </a:r>
            <a:r>
              <a:rPr lang="en-US" sz="1600" dirty="0"/>
              <a:t>http://newyorkcity.eventful.com/venues/central-park-/V0-001-001302329-5. </a:t>
            </a:r>
            <a:r>
              <a:rPr lang="el-GR" sz="1600" dirty="0"/>
              <a:t>Πηγή: </a:t>
            </a:r>
            <a:r>
              <a:rPr lang="en-US" sz="1600" dirty="0"/>
              <a:t>http://newyorkcity.eventful.com/events.</a:t>
            </a:r>
          </a:p>
          <a:p>
            <a:pPr>
              <a:spcBef>
                <a:spcPts val="600"/>
              </a:spcBef>
            </a:pPr>
            <a:r>
              <a:rPr lang="el-GR" sz="1600" b="1" dirty="0" smtClean="0"/>
              <a:t>Εικόνα  </a:t>
            </a:r>
            <a:r>
              <a:rPr lang="el-GR" sz="1600" b="1" dirty="0"/>
              <a:t>5. </a:t>
            </a:r>
            <a:r>
              <a:rPr lang="en-US" sz="1600" dirty="0"/>
              <a:t>S. KRÖPELIN/SCIENCE, © 2015 </a:t>
            </a:r>
            <a:r>
              <a:rPr lang="en-US" sz="1600" dirty="0" err="1"/>
              <a:t>Unidad</a:t>
            </a:r>
            <a:r>
              <a:rPr lang="en-US" sz="1600" dirty="0"/>
              <a:t> Editorial </a:t>
            </a:r>
            <a:r>
              <a:rPr lang="en-US" sz="1600" dirty="0" err="1"/>
              <a:t>Información</a:t>
            </a:r>
            <a:r>
              <a:rPr lang="en-US" sz="1600" dirty="0"/>
              <a:t> General S.L.U. </a:t>
            </a:r>
            <a:r>
              <a:rPr lang="el-GR" sz="1600" dirty="0"/>
              <a:t>Σύνδεσμος: </a:t>
            </a:r>
            <a:r>
              <a:rPr lang="en-US" sz="1600" dirty="0"/>
              <a:t>http://www.elmundo.es/suplementos/natura/2008/26/1213394414.html. </a:t>
            </a:r>
            <a:r>
              <a:rPr lang="el-GR" sz="1600" dirty="0"/>
              <a:t>Πηγή: </a:t>
            </a:r>
            <a:r>
              <a:rPr lang="en-US" sz="1600" dirty="0"/>
              <a:t>http://www.elmundo.es/.</a:t>
            </a:r>
          </a:p>
          <a:p>
            <a:pPr>
              <a:spcBef>
                <a:spcPts val="600"/>
              </a:spcBef>
            </a:pPr>
            <a:r>
              <a:rPr lang="el-GR" sz="1600" b="1" dirty="0" smtClean="0"/>
              <a:t>Εικόνα  </a:t>
            </a:r>
            <a:r>
              <a:rPr lang="el-GR" sz="1600" b="1" dirty="0"/>
              <a:t>6. </a:t>
            </a:r>
            <a:r>
              <a:rPr lang="en-US" sz="1600" dirty="0"/>
              <a:t>Copyright © 2007-2015 </a:t>
            </a:r>
            <a:r>
              <a:rPr lang="en-US" sz="1600" dirty="0" err="1"/>
              <a:t>Mediafax</a:t>
            </a:r>
            <a:r>
              <a:rPr lang="en-US" sz="1600" dirty="0"/>
              <a:t> Group. </a:t>
            </a:r>
            <a:r>
              <a:rPr lang="el-GR" sz="1600" dirty="0"/>
              <a:t>Σύνδεσμος: </a:t>
            </a:r>
            <a:r>
              <a:rPr lang="en-US" sz="1600" dirty="0"/>
              <a:t>http://www.descopera.ro/dnews/4286920-cea-mai-mare-pestera-din-lume-a-fost-descoperita-in-vietnam. </a:t>
            </a:r>
            <a:r>
              <a:rPr lang="el-GR" sz="1600" dirty="0"/>
              <a:t>Πηγή: </a:t>
            </a:r>
            <a:r>
              <a:rPr lang="en-US" sz="1600" dirty="0"/>
              <a:t>http://www.descopera.ro.</a:t>
            </a:r>
          </a:p>
          <a:p>
            <a:pPr>
              <a:spcBef>
                <a:spcPts val="600"/>
              </a:spcBef>
            </a:pPr>
            <a:endParaRPr lang="en-US" sz="1600" b="1" dirty="0"/>
          </a:p>
        </p:txBody>
      </p:sp>
      <p:sp>
        <p:nvSpPr>
          <p:cNvPr id="4" name="Footer Placeholder 3"/>
          <p:cNvSpPr>
            <a:spLocks noGrp="1"/>
          </p:cNvSpPr>
          <p:nvPr>
            <p:ph type="ftr" sz="quarter" idx="11"/>
          </p:nvPr>
        </p:nvSpPr>
        <p:spPr/>
        <p:txBody>
          <a:bodyPr/>
          <a:lstStyle/>
          <a:p>
            <a:r>
              <a:rPr lang="el-GR" dirty="0"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95</a:t>
            </a:fld>
            <a:endParaRPr lang="en-US"/>
          </a:p>
        </p:txBody>
      </p:sp>
    </p:spTree>
    <p:extLst>
      <p:ext uri="{BB962C8B-B14F-4D97-AF65-F5344CB8AC3E}">
        <p14:creationId xmlns:p14="http://schemas.microsoft.com/office/powerpoint/2010/main" val="262307829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2/11</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a:spcBef>
                <a:spcPts val="600"/>
              </a:spcBef>
            </a:pPr>
            <a:r>
              <a:rPr lang="el-GR" sz="1600" b="1" dirty="0" smtClean="0"/>
              <a:t>Εικόνα  </a:t>
            </a:r>
            <a:r>
              <a:rPr lang="el-GR" sz="1600" b="1" dirty="0"/>
              <a:t>7-11. </a:t>
            </a:r>
            <a:r>
              <a:rPr lang="en-US" sz="1600" dirty="0"/>
              <a:t>Copyrighted.</a:t>
            </a:r>
          </a:p>
          <a:p>
            <a:pPr>
              <a:spcBef>
                <a:spcPts val="600"/>
              </a:spcBef>
            </a:pPr>
            <a:r>
              <a:rPr lang="el-GR" sz="1600" b="1" dirty="0" smtClean="0"/>
              <a:t>Εικόνα </a:t>
            </a:r>
            <a:r>
              <a:rPr lang="el-GR" sz="1600" b="1" dirty="0"/>
              <a:t>12. </a:t>
            </a:r>
            <a:r>
              <a:rPr lang="en-US" sz="1600" dirty="0"/>
              <a:t>Kennesaw State University Copyright © 2015. </a:t>
            </a:r>
            <a:r>
              <a:rPr lang="el-GR" sz="1600" dirty="0"/>
              <a:t>Σύνδεσμος: </a:t>
            </a:r>
            <a:r>
              <a:rPr lang="en-US" sz="1600" dirty="0"/>
              <a:t>http://science.kennesaw.edu/~jdirnber/MarBioBelize/Lectures/IntroMarEcol/. </a:t>
            </a:r>
            <a:r>
              <a:rPr lang="el-GR" sz="1600" dirty="0"/>
              <a:t>Πηγή: </a:t>
            </a:r>
            <a:r>
              <a:rPr lang="en-US" sz="1600" dirty="0"/>
              <a:t>http://science.kennesaw.edu.</a:t>
            </a:r>
          </a:p>
          <a:p>
            <a:pPr>
              <a:spcBef>
                <a:spcPts val="600"/>
              </a:spcBef>
            </a:pPr>
            <a:r>
              <a:rPr lang="el-GR" sz="1600" b="1" dirty="0" smtClean="0"/>
              <a:t>Εικόνα </a:t>
            </a:r>
            <a:r>
              <a:rPr lang="el-GR" sz="1600" b="1" dirty="0"/>
              <a:t>13. </a:t>
            </a:r>
            <a:r>
              <a:rPr lang="el-GR" sz="1600" dirty="0"/>
              <a:t>Σύνδεσμος: </a:t>
            </a:r>
            <a:r>
              <a:rPr lang="en-US" sz="1600" dirty="0"/>
              <a:t>http://www.geo.arizona.edu/Antevs/ecol438/lect13.html. </a:t>
            </a:r>
            <a:r>
              <a:rPr lang="el-GR" sz="1600" dirty="0"/>
              <a:t>Πηγή: </a:t>
            </a:r>
            <a:r>
              <a:rPr lang="en-US" sz="1600" dirty="0"/>
              <a:t>http://www.geo.arizona.edu.</a:t>
            </a:r>
          </a:p>
          <a:p>
            <a:pPr>
              <a:spcBef>
                <a:spcPts val="600"/>
              </a:spcBef>
            </a:pPr>
            <a:r>
              <a:rPr lang="el-GR" sz="1600" b="1" dirty="0" smtClean="0"/>
              <a:t>Εικόνα </a:t>
            </a:r>
            <a:r>
              <a:rPr lang="el-GR" sz="1600" b="1" dirty="0"/>
              <a:t>14. </a:t>
            </a:r>
            <a:r>
              <a:rPr lang="el-GR" sz="1600" dirty="0"/>
              <a:t>Σύνδεσμος: </a:t>
            </a:r>
            <a:r>
              <a:rPr lang="en-US" sz="1600" dirty="0"/>
              <a:t>http://www.geo.arizona.edu/Antevs/ecol438/lect13.html. </a:t>
            </a:r>
            <a:r>
              <a:rPr lang="el-GR" sz="1600" dirty="0"/>
              <a:t>Πηγή: </a:t>
            </a:r>
            <a:r>
              <a:rPr lang="en-US" sz="1600" dirty="0"/>
              <a:t>Preston 1962. The canonical distribution of commonness and rarity. Part 1 Ecology 43: 185-215. Part 2 Ecology 43: 410-432.</a:t>
            </a:r>
          </a:p>
          <a:p>
            <a:pPr>
              <a:spcBef>
                <a:spcPts val="600"/>
              </a:spcBef>
            </a:pPr>
            <a:r>
              <a:rPr lang="el-GR" sz="1600" b="1" dirty="0" smtClean="0"/>
              <a:t>Εικόνα </a:t>
            </a:r>
            <a:r>
              <a:rPr lang="el-GR" sz="1600" b="1" dirty="0"/>
              <a:t>15</a:t>
            </a:r>
            <a:r>
              <a:rPr lang="el-GR" sz="1600" dirty="0"/>
              <a:t>. Σύνδεσμος: </a:t>
            </a:r>
            <a:r>
              <a:rPr lang="en-US" sz="1600" dirty="0"/>
              <a:t>http://www.geo.arizona.edu/Antevs/ecol438/lect13.html. </a:t>
            </a:r>
            <a:r>
              <a:rPr lang="el-GR" sz="1600" dirty="0"/>
              <a:t>Πηγή: </a:t>
            </a:r>
            <a:r>
              <a:rPr lang="en-US" sz="1600" dirty="0"/>
              <a:t>http://www.geo.arizona.edu .</a:t>
            </a:r>
          </a:p>
          <a:p>
            <a:pPr>
              <a:spcBef>
                <a:spcPts val="600"/>
              </a:spcBef>
            </a:pPr>
            <a:r>
              <a:rPr lang="el-GR" sz="1600" b="1" dirty="0" smtClean="0"/>
              <a:t>Εικόνα </a:t>
            </a:r>
            <a:r>
              <a:rPr lang="el-GR" sz="1600" b="1" dirty="0"/>
              <a:t>16. </a:t>
            </a:r>
            <a:r>
              <a:rPr lang="el-GR" sz="1600" dirty="0"/>
              <a:t>Σύνδεσμος: </a:t>
            </a:r>
            <a:r>
              <a:rPr lang="en-US" sz="1600" dirty="0"/>
              <a:t>http://www.geo.arizona.edu/Antevs/ecol438/lect13.html. </a:t>
            </a:r>
            <a:r>
              <a:rPr lang="el-GR" sz="1600" dirty="0"/>
              <a:t>Πηγή: </a:t>
            </a:r>
            <a:r>
              <a:rPr lang="en-US" sz="1600" dirty="0"/>
              <a:t>http://www.geo.arizona.edu.</a:t>
            </a:r>
          </a:p>
          <a:p>
            <a:pPr>
              <a:spcBef>
                <a:spcPts val="600"/>
              </a:spcBef>
            </a:pPr>
            <a:r>
              <a:rPr lang="el-GR" sz="1600" b="1" dirty="0" smtClean="0"/>
              <a:t>Εικόνα </a:t>
            </a:r>
            <a:r>
              <a:rPr lang="el-GR" sz="1600" b="1" dirty="0"/>
              <a:t>17. </a:t>
            </a:r>
            <a:r>
              <a:rPr lang="el-GR" sz="1600" dirty="0"/>
              <a:t>Σύνδεσμος: </a:t>
            </a:r>
            <a:r>
              <a:rPr lang="en-US" sz="1600" dirty="0"/>
              <a:t>http://www.satuharapan.com/read-detail/read/diduga-kapal-kuno-tertimbun-tsunami-krakatau-tahun-1883. </a:t>
            </a:r>
            <a:r>
              <a:rPr lang="el-GR" sz="1600" dirty="0"/>
              <a:t>Πηγή: </a:t>
            </a:r>
            <a:r>
              <a:rPr lang="en-US" sz="1600" dirty="0" err="1"/>
              <a:t>Lukisan</a:t>
            </a:r>
            <a:r>
              <a:rPr lang="en-US" sz="1600" dirty="0"/>
              <a:t> </a:t>
            </a:r>
            <a:r>
              <a:rPr lang="en-US" sz="1600" dirty="0" err="1"/>
              <a:t>Gunung</a:t>
            </a:r>
            <a:r>
              <a:rPr lang="en-US" sz="1600" dirty="0"/>
              <a:t> Krakatau. (</a:t>
            </a:r>
            <a:r>
              <a:rPr lang="en-US" sz="1600" dirty="0" err="1"/>
              <a:t>Foto</a:t>
            </a:r>
            <a:r>
              <a:rPr lang="en-US" sz="1600" dirty="0"/>
              <a:t>: </a:t>
            </a:r>
            <a:r>
              <a:rPr lang="en-US" sz="1600" dirty="0" err="1"/>
              <a:t>dari</a:t>
            </a:r>
            <a:r>
              <a:rPr lang="en-US" sz="1600" dirty="0"/>
              <a:t> volker-doormann.org).</a:t>
            </a:r>
          </a:p>
          <a:p>
            <a:pPr>
              <a:spcBef>
                <a:spcPts val="600"/>
              </a:spcBef>
            </a:pPr>
            <a:endParaRPr lang="en-US" sz="1600" b="1" dirty="0"/>
          </a:p>
        </p:txBody>
      </p:sp>
      <p:sp>
        <p:nvSpPr>
          <p:cNvPr id="4" name="Footer Placeholder 3"/>
          <p:cNvSpPr>
            <a:spLocks noGrp="1"/>
          </p:cNvSpPr>
          <p:nvPr>
            <p:ph type="ftr" sz="quarter" idx="11"/>
          </p:nvPr>
        </p:nvSpPr>
        <p:spPr/>
        <p:txBody>
          <a:bodyPr/>
          <a:lstStyle/>
          <a:p>
            <a:r>
              <a:rPr lang="el-GR" dirty="0"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96</a:t>
            </a:fld>
            <a:endParaRPr lang="en-US"/>
          </a:p>
        </p:txBody>
      </p:sp>
    </p:spTree>
    <p:extLst>
      <p:ext uri="{BB962C8B-B14F-4D97-AF65-F5344CB8AC3E}">
        <p14:creationId xmlns:p14="http://schemas.microsoft.com/office/powerpoint/2010/main" val="189454984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3/11</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a:spcBef>
                <a:spcPts val="600"/>
              </a:spcBef>
            </a:pPr>
            <a:r>
              <a:rPr lang="el-GR" sz="1600" b="1" dirty="0"/>
              <a:t>Εικόνα 18. </a:t>
            </a:r>
            <a:r>
              <a:rPr lang="el-GR" sz="1600" dirty="0"/>
              <a:t>Σύνδεσμος: </a:t>
            </a:r>
            <a:r>
              <a:rPr lang="en-US" sz="1600" dirty="0"/>
              <a:t>http://www.amazon.co.uk/Books-Wilson-MacArthur/s?ie=UTF8&amp;page=1&amp;rh=n%3A266239%2Cp_27%3AWilson%20MacArthur. </a:t>
            </a:r>
            <a:r>
              <a:rPr lang="el-GR" sz="1600" dirty="0"/>
              <a:t>Πηγή:</a:t>
            </a:r>
            <a:r>
              <a:rPr lang="en-US" sz="1600" dirty="0"/>
              <a:t>The Theory of Island Biogeography (Princeton Landmarks in Biology) by MacArthur, Robert H., Wilson, Edward O.</a:t>
            </a:r>
          </a:p>
          <a:p>
            <a:pPr>
              <a:spcBef>
                <a:spcPts val="600"/>
              </a:spcBef>
            </a:pPr>
            <a:r>
              <a:rPr lang="el-GR" sz="1600" b="1" dirty="0" smtClean="0"/>
              <a:t>Εικόνα </a:t>
            </a:r>
            <a:r>
              <a:rPr lang="el-GR" sz="1600" b="1" dirty="0"/>
              <a:t>19 . </a:t>
            </a:r>
            <a:r>
              <a:rPr lang="el-GR" sz="1600" dirty="0"/>
              <a:t>Σύνδεσμος:</a:t>
            </a:r>
            <a:r>
              <a:rPr lang="en-US" sz="1600" dirty="0"/>
              <a:t>http://www.geo.arizona.edu/Antevs/ecol438/lect13.html. </a:t>
            </a:r>
            <a:r>
              <a:rPr lang="el-GR" sz="1600" dirty="0"/>
              <a:t>Πηγή: </a:t>
            </a:r>
            <a:r>
              <a:rPr lang="en-US" sz="1600" dirty="0"/>
              <a:t>http://www.geo.arizona.edu.</a:t>
            </a:r>
          </a:p>
          <a:p>
            <a:pPr>
              <a:spcBef>
                <a:spcPts val="600"/>
              </a:spcBef>
            </a:pPr>
            <a:r>
              <a:rPr lang="el-GR" sz="1600" b="1" dirty="0" smtClean="0"/>
              <a:t>Εικόνα </a:t>
            </a:r>
            <a:r>
              <a:rPr lang="el-GR" sz="1600" b="1" dirty="0"/>
              <a:t>20. </a:t>
            </a:r>
            <a:r>
              <a:rPr lang="el-GR" sz="1600" dirty="0"/>
              <a:t>Σύνδεσμος: </a:t>
            </a:r>
            <a:r>
              <a:rPr lang="en-US" sz="1600" dirty="0"/>
              <a:t>http://www.geo.arizona.edu/Antevs/ecol438/lect13.html. </a:t>
            </a:r>
            <a:r>
              <a:rPr lang="el-GR" sz="1600" dirty="0"/>
              <a:t>Πηγή: </a:t>
            </a:r>
            <a:r>
              <a:rPr lang="en-US" sz="1600" dirty="0"/>
              <a:t>http://www.geo.arizona.edu</a:t>
            </a:r>
          </a:p>
          <a:p>
            <a:pPr>
              <a:spcBef>
                <a:spcPts val="600"/>
              </a:spcBef>
            </a:pPr>
            <a:r>
              <a:rPr lang="el-GR" sz="1600" b="1" dirty="0" smtClean="0"/>
              <a:t>Εικόνα </a:t>
            </a:r>
            <a:r>
              <a:rPr lang="el-GR" sz="1600" b="1" dirty="0"/>
              <a:t>21. </a:t>
            </a:r>
            <a:r>
              <a:rPr lang="el-GR" sz="1600" dirty="0"/>
              <a:t>Σύνδεσμος: </a:t>
            </a:r>
            <a:r>
              <a:rPr lang="en-US" sz="1600" dirty="0"/>
              <a:t>http://www.geo.arizona.edu/Antevs/ecol438/lect13.html. </a:t>
            </a:r>
            <a:r>
              <a:rPr lang="el-GR" sz="1600" dirty="0"/>
              <a:t>Πηγή: </a:t>
            </a:r>
            <a:r>
              <a:rPr lang="en-US" sz="1600" dirty="0"/>
              <a:t>http://www.geo.arizona.edu.</a:t>
            </a:r>
          </a:p>
          <a:p>
            <a:pPr>
              <a:spcBef>
                <a:spcPts val="600"/>
              </a:spcBef>
            </a:pPr>
            <a:r>
              <a:rPr lang="el-GR" sz="1600" b="1" dirty="0" smtClean="0"/>
              <a:t>Εικόνα </a:t>
            </a:r>
            <a:r>
              <a:rPr lang="el-GR" sz="1600" b="1" dirty="0"/>
              <a:t>22. </a:t>
            </a:r>
            <a:r>
              <a:rPr lang="el-GR" sz="1600" dirty="0"/>
              <a:t>Σύνδεσμος: </a:t>
            </a:r>
            <a:r>
              <a:rPr lang="en-US" sz="1600" dirty="0"/>
              <a:t>http://www.geo.arizona.edu/Antevs/ecol438/lect13.html. </a:t>
            </a:r>
            <a:r>
              <a:rPr lang="el-GR" sz="1600" dirty="0"/>
              <a:t>Πηγή: </a:t>
            </a:r>
            <a:r>
              <a:rPr lang="en-US" sz="1600" dirty="0"/>
              <a:t>http://www.geo.arizona.edu.</a:t>
            </a:r>
          </a:p>
          <a:p>
            <a:pPr>
              <a:spcBef>
                <a:spcPts val="600"/>
              </a:spcBef>
            </a:pPr>
            <a:r>
              <a:rPr lang="el-GR" sz="1600" b="1" dirty="0" smtClean="0"/>
              <a:t>Εικόνα </a:t>
            </a:r>
            <a:r>
              <a:rPr lang="el-GR" sz="1600" b="1" dirty="0"/>
              <a:t>23. </a:t>
            </a:r>
            <a:r>
              <a:rPr lang="el-GR" sz="1600" dirty="0"/>
              <a:t>Σύνδεσμος: </a:t>
            </a:r>
            <a:r>
              <a:rPr lang="en-US" sz="1600" dirty="0"/>
              <a:t>http://www.bookdepository.com/Theory-Island-Biogeography-Revisited/9780691136530. </a:t>
            </a:r>
            <a:r>
              <a:rPr lang="el-GR" sz="1600" dirty="0"/>
              <a:t>Πηγή: </a:t>
            </a:r>
            <a:r>
              <a:rPr lang="en-US" sz="1600" dirty="0"/>
              <a:t>The Theory of Island Biogeography Revisited. Edited by Jonathan B. </a:t>
            </a:r>
            <a:r>
              <a:rPr lang="en-US" sz="1600" dirty="0" err="1"/>
              <a:t>Losos</a:t>
            </a:r>
            <a:r>
              <a:rPr lang="en-US" sz="1600" dirty="0"/>
              <a:t> , Edited by Robert E. </a:t>
            </a:r>
            <a:r>
              <a:rPr lang="en-US" sz="1600" dirty="0" err="1"/>
              <a:t>Ricklefs</a:t>
            </a:r>
            <a:r>
              <a:rPr lang="en-US" sz="1600" dirty="0"/>
              <a:t>.</a:t>
            </a:r>
          </a:p>
          <a:p>
            <a:pPr>
              <a:spcBef>
                <a:spcPts val="600"/>
              </a:spcBef>
            </a:pPr>
            <a:endParaRPr lang="en-US" sz="1600" b="1" dirty="0"/>
          </a:p>
        </p:txBody>
      </p:sp>
      <p:sp>
        <p:nvSpPr>
          <p:cNvPr id="4" name="Footer Placeholder 3"/>
          <p:cNvSpPr>
            <a:spLocks noGrp="1"/>
          </p:cNvSpPr>
          <p:nvPr>
            <p:ph type="ftr" sz="quarter" idx="11"/>
          </p:nvPr>
        </p:nvSpPr>
        <p:spPr/>
        <p:txBody>
          <a:bodyPr/>
          <a:lstStyle/>
          <a:p>
            <a:r>
              <a:rPr lang="el-GR" dirty="0"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97</a:t>
            </a:fld>
            <a:endParaRPr lang="en-US"/>
          </a:p>
        </p:txBody>
      </p:sp>
    </p:spTree>
    <p:extLst>
      <p:ext uri="{BB962C8B-B14F-4D97-AF65-F5344CB8AC3E}">
        <p14:creationId xmlns:p14="http://schemas.microsoft.com/office/powerpoint/2010/main" val="89404731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4/11</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a:spcBef>
                <a:spcPts val="600"/>
              </a:spcBef>
            </a:pPr>
            <a:r>
              <a:rPr lang="el-GR" sz="1600" b="1" dirty="0"/>
              <a:t>Εικόνα 24. </a:t>
            </a:r>
            <a:r>
              <a:rPr lang="en-US" sz="1600" dirty="0"/>
              <a:t>Wikipedia The Free Encyclopedia. </a:t>
            </a:r>
            <a:r>
              <a:rPr lang="el-GR" sz="1600" dirty="0"/>
              <a:t>Σύνδεσμος: </a:t>
            </a:r>
            <a:r>
              <a:rPr lang="en-US" sz="1600" dirty="0"/>
              <a:t>https://en.wikipedia.org/wiki/Channel_Islands_of_California. </a:t>
            </a:r>
            <a:r>
              <a:rPr lang="el-GR" sz="1600" dirty="0"/>
              <a:t>Πηγή:</a:t>
            </a:r>
            <a:r>
              <a:rPr lang="en-US" sz="1600" dirty="0"/>
              <a:t>Underlying map is an aerial map obtained from NASA (</a:t>
            </a:r>
            <a:r>
              <a:rPr lang="en-US" sz="1600" dirty="0" err="1"/>
              <a:t>original:http</a:t>
            </a:r>
            <a:r>
              <a:rPr lang="en-US" sz="1600" dirty="0"/>
              <a:t>://earthobservatory.nasa.gov/</a:t>
            </a:r>
            <a:r>
              <a:rPr lang="en-US" sz="1600" dirty="0" err="1"/>
              <a:t>NaturalHazards</a:t>
            </a:r>
            <a:r>
              <a:rPr lang="en-US" sz="1600" dirty="0"/>
              <a:t>/Archive/Nov2004/California_TMO_2004304_lrg.jpeg.</a:t>
            </a:r>
          </a:p>
          <a:p>
            <a:pPr>
              <a:spcBef>
                <a:spcPts val="600"/>
              </a:spcBef>
            </a:pPr>
            <a:r>
              <a:rPr lang="el-GR" sz="1600" b="1" dirty="0" smtClean="0"/>
              <a:t>Εικόνα </a:t>
            </a:r>
            <a:r>
              <a:rPr lang="el-GR" sz="1600" b="1" dirty="0"/>
              <a:t>25</a:t>
            </a:r>
            <a:r>
              <a:rPr lang="el-GR" sz="1600" dirty="0"/>
              <a:t>. Σύνδεσμος: </a:t>
            </a:r>
            <a:r>
              <a:rPr lang="en-US" sz="1600" dirty="0"/>
              <a:t>http://www.geo.arizona.edu/Antevs/ecol438/lect13.html. </a:t>
            </a:r>
            <a:r>
              <a:rPr lang="el-GR" sz="1600" dirty="0"/>
              <a:t>Πηγή: </a:t>
            </a:r>
            <a:r>
              <a:rPr lang="en-US" sz="1600" dirty="0"/>
              <a:t>Wright, S.J. 1980. Density compensation in island </a:t>
            </a:r>
            <a:r>
              <a:rPr lang="en-US" sz="1600" dirty="0" err="1"/>
              <a:t>avifaunas</a:t>
            </a:r>
            <a:r>
              <a:rPr lang="en-US" sz="1600" dirty="0"/>
              <a:t>. </a:t>
            </a:r>
            <a:r>
              <a:rPr lang="en-US" sz="1600" dirty="0" err="1"/>
              <a:t>Oecologia</a:t>
            </a:r>
            <a:r>
              <a:rPr lang="en-US" sz="1600" dirty="0"/>
              <a:t> 45: 385-389.  Wright, S. J. 1985. How isolation affects rates of turnover of species on islands. </a:t>
            </a:r>
            <a:r>
              <a:rPr lang="en-US" sz="1600" dirty="0" err="1"/>
              <a:t>Oikos</a:t>
            </a:r>
            <a:r>
              <a:rPr lang="en-US" sz="1600" dirty="0"/>
              <a:t> 44:331-340.</a:t>
            </a:r>
          </a:p>
          <a:p>
            <a:pPr>
              <a:spcBef>
                <a:spcPts val="600"/>
              </a:spcBef>
            </a:pPr>
            <a:r>
              <a:rPr lang="el-GR" sz="1600" b="1" dirty="0" smtClean="0"/>
              <a:t>Εικόνα </a:t>
            </a:r>
            <a:r>
              <a:rPr lang="el-GR" sz="1600" b="1" dirty="0"/>
              <a:t>26. </a:t>
            </a:r>
            <a:r>
              <a:rPr lang="el-GR" sz="1600" dirty="0"/>
              <a:t>Σύνδεσμος: </a:t>
            </a:r>
            <a:r>
              <a:rPr lang="en-US" sz="1600" dirty="0"/>
              <a:t>http://www.geo.arizona.edu/Antevs/ecol438/lect13.html. </a:t>
            </a:r>
            <a:r>
              <a:rPr lang="el-GR" sz="1600" dirty="0"/>
              <a:t>Πηγή: </a:t>
            </a:r>
            <a:r>
              <a:rPr lang="en-US" sz="1600" dirty="0" err="1"/>
              <a:t>Simberlof</a:t>
            </a:r>
            <a:r>
              <a:rPr lang="en-US" sz="1600" dirty="0"/>
              <a:t> &amp; Wilson 1970. Experimental zoogeography of islands: a two-year record of colonization. Ecology 51: 934-937.</a:t>
            </a:r>
          </a:p>
          <a:p>
            <a:pPr>
              <a:spcBef>
                <a:spcPts val="600"/>
              </a:spcBef>
            </a:pPr>
            <a:r>
              <a:rPr lang="el-GR" sz="1600" b="1" dirty="0" smtClean="0"/>
              <a:t>Εικόνα </a:t>
            </a:r>
            <a:r>
              <a:rPr lang="el-GR" sz="1600" b="1" dirty="0"/>
              <a:t>27. </a:t>
            </a:r>
            <a:r>
              <a:rPr lang="el-GR" sz="1600" dirty="0"/>
              <a:t>Σύνδεσμος: </a:t>
            </a:r>
            <a:r>
              <a:rPr lang="en-US" sz="1600" dirty="0"/>
              <a:t>http://www.geo.arizona.edu/Antevs/ecol438/lect13.html. </a:t>
            </a:r>
            <a:r>
              <a:rPr lang="el-GR" sz="1600" dirty="0"/>
              <a:t>Πηγή: </a:t>
            </a:r>
            <a:r>
              <a:rPr lang="en-US" sz="1600" dirty="0"/>
              <a:t>Wright, S.J. 1980. Density compensation in island </a:t>
            </a:r>
            <a:r>
              <a:rPr lang="en-US" sz="1600" dirty="0" err="1"/>
              <a:t>avifaunas</a:t>
            </a:r>
            <a:r>
              <a:rPr lang="en-US" sz="1600" dirty="0"/>
              <a:t>. </a:t>
            </a:r>
            <a:r>
              <a:rPr lang="en-US" sz="1600" dirty="0" err="1"/>
              <a:t>Oecologia</a:t>
            </a:r>
            <a:r>
              <a:rPr lang="en-US" sz="1600" dirty="0"/>
              <a:t> 45: 385-389. Wright, S. J. 1985. How isolation affects rates of turnover of species on islands. </a:t>
            </a:r>
            <a:r>
              <a:rPr lang="en-US" sz="1600" dirty="0" err="1"/>
              <a:t>Oikos</a:t>
            </a:r>
            <a:r>
              <a:rPr lang="en-US" sz="1600" dirty="0"/>
              <a:t> 44:331-340.</a:t>
            </a:r>
          </a:p>
          <a:p>
            <a:pPr>
              <a:spcBef>
                <a:spcPts val="600"/>
              </a:spcBef>
            </a:pPr>
            <a:r>
              <a:rPr lang="el-GR" sz="1600" b="1" dirty="0" smtClean="0"/>
              <a:t>Εικόνα </a:t>
            </a:r>
            <a:r>
              <a:rPr lang="el-GR" sz="1600" b="1" dirty="0"/>
              <a:t>28. </a:t>
            </a:r>
            <a:r>
              <a:rPr lang="el-GR" sz="1600" dirty="0"/>
              <a:t>Σύνδεσμος: </a:t>
            </a:r>
            <a:r>
              <a:rPr lang="en-US" sz="1600" dirty="0"/>
              <a:t>http://www.geo.arizona.edu/Antevs/ecol438/lect13.html. </a:t>
            </a:r>
            <a:r>
              <a:rPr lang="el-GR" sz="1600" dirty="0"/>
              <a:t>Πηγή: </a:t>
            </a:r>
            <a:r>
              <a:rPr lang="en-US" sz="1600" dirty="0"/>
              <a:t>Buckley, R.C. and S.B. </a:t>
            </a:r>
            <a:r>
              <a:rPr lang="en-US" sz="1600" dirty="0" err="1"/>
              <a:t>Knedlhans</a:t>
            </a:r>
            <a:r>
              <a:rPr lang="en-US" sz="1600" dirty="0"/>
              <a:t> (1986). Beachcomber biogeography: interception of dispersing </a:t>
            </a:r>
            <a:r>
              <a:rPr lang="en-US" sz="1600" dirty="0" err="1"/>
              <a:t>propagules</a:t>
            </a:r>
            <a:r>
              <a:rPr lang="en-US" sz="1600" dirty="0"/>
              <a:t> by islands. Journal of Biogeography, 13: 69-70. </a:t>
            </a:r>
          </a:p>
          <a:p>
            <a:pPr>
              <a:spcBef>
                <a:spcPts val="600"/>
              </a:spcBef>
            </a:pPr>
            <a:endParaRPr lang="en-US" sz="1600" b="1" dirty="0"/>
          </a:p>
        </p:txBody>
      </p:sp>
      <p:sp>
        <p:nvSpPr>
          <p:cNvPr id="4" name="Footer Placeholder 3"/>
          <p:cNvSpPr>
            <a:spLocks noGrp="1"/>
          </p:cNvSpPr>
          <p:nvPr>
            <p:ph type="ftr" sz="quarter" idx="11"/>
          </p:nvPr>
        </p:nvSpPr>
        <p:spPr/>
        <p:txBody>
          <a:bodyPr/>
          <a:lstStyle/>
          <a:p>
            <a:r>
              <a:rPr lang="el-GR" dirty="0"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98</a:t>
            </a:fld>
            <a:endParaRPr lang="en-US"/>
          </a:p>
        </p:txBody>
      </p:sp>
    </p:spTree>
    <p:extLst>
      <p:ext uri="{BB962C8B-B14F-4D97-AF65-F5344CB8AC3E}">
        <p14:creationId xmlns:p14="http://schemas.microsoft.com/office/powerpoint/2010/main" val="17729565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2462"/>
            <a:ext cx="9144000" cy="1143000"/>
          </a:xfrm>
        </p:spPr>
        <p:txBody>
          <a:bodyPr>
            <a:noAutofit/>
          </a:bodyPr>
          <a:lstStyle/>
          <a:p>
            <a:pPr algn="ctr"/>
            <a:r>
              <a:rPr lang="el-GR" sz="4000" b="1" dirty="0"/>
              <a:t>Σημείωμα </a:t>
            </a:r>
            <a:r>
              <a:rPr lang="el-GR" sz="4000" b="1" dirty="0" smtClean="0"/>
              <a:t/>
            </a:r>
            <a:br>
              <a:rPr lang="el-GR" sz="4000" b="1" dirty="0" smtClean="0"/>
            </a:br>
            <a:r>
              <a:rPr lang="el-GR" sz="4000" b="1" dirty="0" smtClean="0"/>
              <a:t>Χρήσης </a:t>
            </a:r>
            <a:r>
              <a:rPr lang="el-GR" sz="4000" b="1" dirty="0"/>
              <a:t>Έργων </a:t>
            </a:r>
            <a:r>
              <a:rPr lang="el-GR" sz="4000" b="1" dirty="0" smtClean="0"/>
              <a:t>Τρίτων</a:t>
            </a:r>
            <a:r>
              <a:rPr lang="en-US" sz="4000" b="1" dirty="0" smtClean="0"/>
              <a:t> 5/11</a:t>
            </a:r>
            <a:endParaRPr lang="el-GR" sz="4000" b="1"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a:spcBef>
                <a:spcPts val="600"/>
              </a:spcBef>
            </a:pPr>
            <a:r>
              <a:rPr lang="el-GR" sz="1600" b="1" dirty="0"/>
              <a:t>Εικόνα 29. </a:t>
            </a:r>
            <a:r>
              <a:rPr lang="el-GR" sz="1600" dirty="0"/>
              <a:t>Σύνδεσμος: </a:t>
            </a:r>
            <a:r>
              <a:rPr lang="en-US" sz="1600" dirty="0"/>
              <a:t>http://www.geo.arizona.edu/Antevs/ecol438/lect13.html. </a:t>
            </a:r>
            <a:r>
              <a:rPr lang="el-GR" sz="1600" dirty="0"/>
              <a:t>Πηγή: </a:t>
            </a:r>
            <a:r>
              <a:rPr lang="en-US" sz="1600" dirty="0" err="1"/>
              <a:t>Niering</a:t>
            </a:r>
            <a:r>
              <a:rPr lang="en-US" sz="1600" dirty="0"/>
              <a:t>, W.A. 1963. Terrestrial ecology of </a:t>
            </a:r>
            <a:r>
              <a:rPr lang="en-US" sz="1600" dirty="0" err="1"/>
              <a:t>Kapingamarangi</a:t>
            </a:r>
            <a:r>
              <a:rPr lang="en-US" sz="1600" dirty="0"/>
              <a:t> Atoll, Caroline Islands. Ecological Monographs 33:131-160.</a:t>
            </a:r>
          </a:p>
          <a:p>
            <a:pPr>
              <a:spcBef>
                <a:spcPts val="600"/>
              </a:spcBef>
            </a:pPr>
            <a:r>
              <a:rPr lang="el-GR" sz="1600" b="1" dirty="0" smtClean="0"/>
              <a:t>Εικόνα </a:t>
            </a:r>
            <a:r>
              <a:rPr lang="el-GR" sz="1600" b="1" dirty="0"/>
              <a:t>30. </a:t>
            </a:r>
            <a:r>
              <a:rPr lang="en-US" sz="1600" dirty="0"/>
              <a:t>LinkedIn Corporation © 2015. </a:t>
            </a:r>
            <a:r>
              <a:rPr lang="el-GR" sz="1600" dirty="0"/>
              <a:t>Σύνδεσμος: </a:t>
            </a:r>
            <a:r>
              <a:rPr lang="en-US" sz="1600" dirty="0"/>
              <a:t>http://www.slideshare.net/andrewxhill/a-brief-introduction-to-niche-modelling. </a:t>
            </a:r>
            <a:r>
              <a:rPr lang="el-GR" sz="1600" dirty="0"/>
              <a:t>Πηγή: </a:t>
            </a:r>
            <a:r>
              <a:rPr lang="en-US" sz="1600" dirty="0"/>
              <a:t>http://www.slideshare.net.</a:t>
            </a:r>
          </a:p>
          <a:p>
            <a:pPr>
              <a:spcBef>
                <a:spcPts val="600"/>
              </a:spcBef>
            </a:pPr>
            <a:r>
              <a:rPr lang="el-GR" sz="1600" b="1" dirty="0" smtClean="0"/>
              <a:t>Εικόνα </a:t>
            </a:r>
            <a:r>
              <a:rPr lang="el-GR" sz="1600" b="1" dirty="0"/>
              <a:t>31</a:t>
            </a:r>
            <a:r>
              <a:rPr lang="el-GR" sz="1600" dirty="0"/>
              <a:t>. Σύνδεσμος: </a:t>
            </a:r>
            <a:r>
              <a:rPr lang="en-US" sz="1600" dirty="0"/>
              <a:t>http://www.geo.arizona.edu/Antevs/ecol438/lect13.html. </a:t>
            </a:r>
            <a:r>
              <a:rPr lang="el-GR" sz="1600" dirty="0"/>
              <a:t>Πηγή: </a:t>
            </a:r>
            <a:r>
              <a:rPr lang="en-US" sz="1600" dirty="0"/>
              <a:t>Barbour &amp; Brown, 1974. Fish diversity in lakes American Nat. 108: 473-489.</a:t>
            </a:r>
          </a:p>
          <a:p>
            <a:pPr>
              <a:spcBef>
                <a:spcPts val="600"/>
              </a:spcBef>
            </a:pPr>
            <a:r>
              <a:rPr lang="el-GR" sz="1600" b="1" dirty="0" smtClean="0"/>
              <a:t>Εικόνα </a:t>
            </a:r>
            <a:r>
              <a:rPr lang="el-GR" sz="1600" b="1" dirty="0"/>
              <a:t>32. </a:t>
            </a:r>
            <a:r>
              <a:rPr lang="el-GR" sz="1600" dirty="0"/>
              <a:t>Σύνδεσμος: </a:t>
            </a:r>
            <a:r>
              <a:rPr lang="en-US" sz="1600" dirty="0"/>
              <a:t>http://www.geo.arizona.edu/Antevs/ecol438/lect13.html. </a:t>
            </a:r>
            <a:r>
              <a:rPr lang="el-GR" sz="1600" dirty="0"/>
              <a:t>Πηγή: </a:t>
            </a:r>
            <a:r>
              <a:rPr lang="en-US" sz="1600" dirty="0"/>
              <a:t>Brown, J.H. 1971. Mammals on mountaintops: Non-equilibrium insular biogeography American Naturalist 105: 467-478.   Brown, J.H. 1978. The theory of insular biogeography and the distribution of boreal birds and mammals. Great Basin Nat. Memoirs 2: 209-277.   Patterson, B.D. 1984. Mammalian extinction and biogeography in the southern </a:t>
            </a:r>
            <a:r>
              <a:rPr lang="en-US" sz="1600" dirty="0" err="1"/>
              <a:t>ROcky</a:t>
            </a:r>
            <a:r>
              <a:rPr lang="en-US" sz="1600" dirty="0"/>
              <a:t> </a:t>
            </a:r>
            <a:r>
              <a:rPr lang="en-US" sz="1600" dirty="0" err="1"/>
              <a:t>MOuntians</a:t>
            </a:r>
            <a:r>
              <a:rPr lang="en-US" sz="1600" dirty="0"/>
              <a:t>. p. 247-294 in M.H. </a:t>
            </a:r>
            <a:r>
              <a:rPr lang="en-US" sz="1600" dirty="0" err="1"/>
              <a:t>Nitecki</a:t>
            </a:r>
            <a:r>
              <a:rPr lang="en-US" sz="1600" dirty="0"/>
              <a:t> (ed.) Extinctions Univ. Chicago.</a:t>
            </a:r>
          </a:p>
          <a:p>
            <a:pPr>
              <a:spcBef>
                <a:spcPts val="600"/>
              </a:spcBef>
            </a:pPr>
            <a:r>
              <a:rPr lang="el-GR" sz="1600" b="1" dirty="0" smtClean="0"/>
              <a:t>Εικόνα </a:t>
            </a:r>
            <a:r>
              <a:rPr lang="el-GR" sz="1600" b="1" dirty="0"/>
              <a:t>33</a:t>
            </a:r>
            <a:r>
              <a:rPr lang="el-GR" sz="1600" dirty="0"/>
              <a:t>. Σύνδεσμος: </a:t>
            </a:r>
            <a:r>
              <a:rPr lang="en-US" sz="1600" dirty="0"/>
              <a:t>http://www.geo.arizona.edu/Antevs/ecol438/lect13.html. </a:t>
            </a:r>
            <a:r>
              <a:rPr lang="el-GR" sz="1600" dirty="0"/>
              <a:t>Πηγή: </a:t>
            </a:r>
            <a:r>
              <a:rPr lang="en-US" sz="1600" dirty="0"/>
              <a:t>Brown, J.H. 1971. Mammals on mountaintops: Non-equilibrium insular biogeography American Naturalist 105: 467-478.   Brown, J.H. 1978. The theory of insular biogeography and the distribution of boreal birds and mammals. Great Basin Nat. Memoirs 2: 209-277.   Patterson, B.D. 1984. Mammalian extinction and biogeography in the southern </a:t>
            </a:r>
            <a:r>
              <a:rPr lang="en-US" sz="1600" dirty="0" err="1"/>
              <a:t>ROcky</a:t>
            </a:r>
            <a:r>
              <a:rPr lang="en-US" sz="1600" dirty="0"/>
              <a:t> </a:t>
            </a:r>
            <a:r>
              <a:rPr lang="en-US" sz="1600" dirty="0" err="1"/>
              <a:t>MOuntians</a:t>
            </a:r>
            <a:r>
              <a:rPr lang="en-US" sz="1600" dirty="0"/>
              <a:t>. p. 247-294 in M.H. </a:t>
            </a:r>
            <a:r>
              <a:rPr lang="en-US" sz="1600" dirty="0" err="1"/>
              <a:t>Nitecki</a:t>
            </a:r>
            <a:r>
              <a:rPr lang="en-US" sz="1600" dirty="0"/>
              <a:t> (ed.) Extinctions Univ. Chicago</a:t>
            </a:r>
            <a:r>
              <a:rPr lang="en-US" sz="1600" dirty="0" smtClean="0"/>
              <a:t>.</a:t>
            </a:r>
            <a:endParaRPr lang="en-US" sz="1600" dirty="0"/>
          </a:p>
        </p:txBody>
      </p:sp>
      <p:sp>
        <p:nvSpPr>
          <p:cNvPr id="4" name="Footer Placeholder 3"/>
          <p:cNvSpPr>
            <a:spLocks noGrp="1"/>
          </p:cNvSpPr>
          <p:nvPr>
            <p:ph type="ftr" sz="quarter" idx="11"/>
          </p:nvPr>
        </p:nvSpPr>
        <p:spPr/>
        <p:txBody>
          <a:bodyPr/>
          <a:lstStyle/>
          <a:p>
            <a:r>
              <a:rPr lang="el-GR" dirty="0" smtClean="0"/>
              <a:t>Ενότητα 4. Νησιωτική Βιογεωγραφία</a:t>
            </a:r>
            <a:endParaRPr lang="en-US" dirty="0"/>
          </a:p>
        </p:txBody>
      </p:sp>
      <p:sp>
        <p:nvSpPr>
          <p:cNvPr id="5" name="Slide Number Placeholder 4"/>
          <p:cNvSpPr>
            <a:spLocks noGrp="1"/>
          </p:cNvSpPr>
          <p:nvPr>
            <p:ph type="sldNum" sz="quarter" idx="12"/>
          </p:nvPr>
        </p:nvSpPr>
        <p:spPr/>
        <p:txBody>
          <a:bodyPr/>
          <a:lstStyle/>
          <a:p>
            <a:fld id="{58A56277-EA16-4AF5-BFB5-E5ECBBB39490}" type="slidenum">
              <a:rPr lang="en-US" smtClean="0"/>
              <a:t>99</a:t>
            </a:fld>
            <a:endParaRPr lang="en-US"/>
          </a:p>
        </p:txBody>
      </p:sp>
    </p:spTree>
    <p:extLst>
      <p:ext uri="{BB962C8B-B14F-4D97-AF65-F5344CB8AC3E}">
        <p14:creationId xmlns:p14="http://schemas.microsoft.com/office/powerpoint/2010/main" val="1561324890"/>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1.pptx" id="{384095AA-3FED-4702-B384-88A1E9625162}" vid="{8E3B2130-187F-4ED6-B635-B15099330E8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TEMPLATE1a</Template>
  <TotalTime>1722</TotalTime>
  <Words>5973</Words>
  <Application>Microsoft Office PowerPoint</Application>
  <PresentationFormat>On-screen Show (4:3)</PresentationFormat>
  <Paragraphs>782</Paragraphs>
  <Slides>105</Slides>
  <Notes>75</Notes>
  <HiddenSlides>0</HiddenSlides>
  <MMClips>0</MMClips>
  <ScaleCrop>false</ScaleCrop>
  <HeadingPairs>
    <vt:vector size="8" baseType="variant">
      <vt:variant>
        <vt:lpstr>Fonts Used</vt:lpstr>
      </vt:variant>
      <vt:variant>
        <vt:i4>8</vt:i4>
      </vt:variant>
      <vt:variant>
        <vt:lpstr>Theme</vt:lpstr>
      </vt:variant>
      <vt:variant>
        <vt:i4>1</vt:i4>
      </vt:variant>
      <vt:variant>
        <vt:lpstr>Links</vt:lpstr>
      </vt:variant>
      <vt:variant>
        <vt:i4>1</vt:i4>
      </vt:variant>
      <vt:variant>
        <vt:lpstr>Slide Titles</vt:lpstr>
      </vt:variant>
      <vt:variant>
        <vt:i4>105</vt:i4>
      </vt:variant>
    </vt:vector>
  </HeadingPairs>
  <TitlesOfParts>
    <vt:vector size="115" baseType="lpstr">
      <vt:lpstr>SimSun-ExtB</vt:lpstr>
      <vt:lpstr>Arial</vt:lpstr>
      <vt:lpstr>Calibri</vt:lpstr>
      <vt:lpstr>ＭＳ Ｐゴシック</vt:lpstr>
      <vt:lpstr>ＭＳ Ｐゴシック</vt:lpstr>
      <vt:lpstr>Tahoma</vt:lpstr>
      <vt:lpstr>Times New Roman</vt:lpstr>
      <vt:lpstr>Wingdings</vt:lpstr>
      <vt:lpstr>Θέμα του Office</vt:lpstr>
      <vt:lpstr>???</vt:lpstr>
      <vt:lpstr>Ζωϊκή Ποικιλότητα</vt:lpstr>
      <vt:lpstr>Νησιά</vt:lpstr>
      <vt:lpstr>Τα νησιά μπορεί να διαφέρουν σημαντικά μεταξύ τους...</vt:lpstr>
      <vt:lpstr>...ή με αυτό που έχουμε στο μυαλό μας...</vt:lpstr>
      <vt:lpstr>PowerPoint Presentation</vt:lpstr>
      <vt:lpstr>Ωκεάνια vs. ηπειρωτικών νησιών</vt:lpstr>
      <vt:lpstr>Ιστορικό υπόβαθρο</vt:lpstr>
      <vt:lpstr>Διαπιστώσεις στα νησιά</vt:lpstr>
      <vt:lpstr>Εξαφανίσεις μαλακίων, πτηνών και θηλαστικών από νησιά και ξηρά</vt:lpstr>
      <vt:lpstr>Σχέση έκτασης αριθμού ειδών 1/2</vt:lpstr>
      <vt:lpstr>Σχέση έκτασης αριθμού ειδών 2/2</vt:lpstr>
      <vt:lpstr>PowerPoint Presentation</vt:lpstr>
      <vt:lpstr>Ερμηνεία και συγκρίσεις</vt:lpstr>
      <vt:lpstr>Σχέση αριθμού ειδών-απομόνωσης</vt:lpstr>
      <vt:lpstr>Με κατάλληλους μετασχηματισμούς στον ένα ή και τους δύο άξονες:</vt:lpstr>
      <vt:lpstr>PowerPoint Presentation</vt:lpstr>
      <vt:lpstr>Εναλλαγή ειδών</vt:lpstr>
      <vt:lpstr>Η έκρηξη του Krakatau (1883)</vt:lpstr>
      <vt:lpstr>Η θεωρία της ισορροπίας στη νησιωτική βιογεωγραφία MacArthur &amp; Wilson (1967)</vt:lpstr>
      <vt:lpstr>Γενικές αρχές</vt:lpstr>
      <vt:lpstr>Ο αριθμός των ειδών σε κάποιο νησί μπορεί να κυμαίνεται από το μηδέν μέχρι κάποιο μέγιστο (είδη που μπορούν να εποικίσουν από μια γειτονική «δεξαμενή»).</vt:lpstr>
      <vt:lpstr>Οι MacArthur και Wilson υποστήριξαν ότι η εξαφάνιση εξαρτάται μόνο από το μέγεθος του νησιού και ο εποικισμός μόνο από την απομόνωση.</vt:lpstr>
      <vt:lpstr>Οι χαμηλοί ρυθμοί μετανάστευσης επιτρέπουν την ειδογένεση λόγω κενών θώκων. Η ειδογένεση αυξάνει την ποικιλότητα.</vt:lpstr>
      <vt:lpstr>Αδυναμίες της θεωρίας 1/2</vt:lpstr>
      <vt:lpstr>Αδυναμίες της θεωρίας 2/2</vt:lpstr>
      <vt:lpstr>Η σημασία της νησιωτικής βιογεωγραφίας στις μέρες μας</vt:lpstr>
      <vt:lpstr>Έλεγχοι του μοντέλου</vt:lpstr>
      <vt:lpstr>PowerPoint Presentation</vt:lpstr>
      <vt:lpstr>Επίδραση του μεγέθους του νησιού στην εναλλαγή ειδών</vt:lpstr>
      <vt:lpstr>Πειραματική βιογεωγραφία</vt:lpstr>
      <vt:lpstr>Πρόσθετα πρότυπα της αφθονίας των νησιωτικών ειδών</vt:lpstr>
      <vt:lpstr>Το φαινόμενο  της έκτασης του στόχου</vt:lpstr>
      <vt:lpstr>Το φαινόμενο των  μικρών νησιών</vt:lpstr>
      <vt:lpstr>Μη ισορροπημένες κοινότητες</vt:lpstr>
      <vt:lpstr>Πλειστοκαινικά καταφύγια</vt:lpstr>
      <vt:lpstr>What does niche modelling provide?</vt:lpstr>
      <vt:lpstr>Πανίδες λιμνών</vt:lpstr>
      <vt:lpstr>Η πανίδα των λιμνών προκύπτει  από συνδυασμό ειδογένεσης  και εποικισμού</vt:lpstr>
      <vt:lpstr>Πρότυπα συγκρότησης και εξέλιξης των νησιωτικών  βιοκοινωνιών</vt:lpstr>
      <vt:lpstr>Απλοποίηση</vt:lpstr>
      <vt:lpstr>Δυσαρμονία</vt:lpstr>
      <vt:lpstr>Ο επιλεκτικός εποικισμός</vt:lpstr>
      <vt:lpstr>Η εγκαθίδρυση νέων πληθυσμών</vt:lpstr>
      <vt:lpstr>Οι επιλεκτικές εξαφανίσεις</vt:lpstr>
      <vt:lpstr>Extinction on Sky Islands</vt:lpstr>
      <vt:lpstr>Πρότυπα διαφορικού εποικισμού και εξαφανίσεων</vt:lpstr>
      <vt:lpstr>PowerPoint Presentation</vt:lpstr>
      <vt:lpstr>Κατανομές  συγκεκριμένων ειδών</vt:lpstr>
      <vt:lpstr>Single-species Distributions</vt:lpstr>
      <vt:lpstr>Διαειδικές αλληλεπιδράσεις</vt:lpstr>
      <vt:lpstr>Ανταγωνιστικός αποκλεισμός</vt:lpstr>
      <vt:lpstr>Διάχυτος ανταγωνισμός</vt:lpstr>
      <vt:lpstr>Πιθανότητα εγκατάστασης  νέου είδους</vt:lpstr>
      <vt:lpstr>Αυξημένες συχνότητες και μετατόπιση θώκου</vt:lpstr>
      <vt:lpstr>Επίδραση του ανταγωνισμού</vt:lpstr>
      <vt:lpstr>Επίδραση θήρευσης</vt:lpstr>
      <vt:lpstr>Υπερ-αντιστάθμιση πυκνοτήτων</vt:lpstr>
      <vt:lpstr>Προσαρμογές στο νησιωτισμό </vt:lpstr>
      <vt:lpstr>Απώλεια ή μείωση της ικανότητας διασποράς</vt:lpstr>
      <vt:lpstr>Νησιωτική «πραότητα»</vt:lpstr>
      <vt:lpstr>Μεταβολές στο σωματικό μέγεθος  Γιγαντισμός και νανισμός στα νησιά</vt:lpstr>
      <vt:lpstr>Ο κανόνας του νησιού</vt:lpstr>
      <vt:lpstr>Νησιώτες γίγαντες...</vt:lpstr>
      <vt:lpstr>... και νάνοι</vt:lpstr>
      <vt:lpstr>Homo floresiensis</vt:lpstr>
      <vt:lpstr>Γίγαντες και νάνοι στη Σκύρο</vt:lpstr>
      <vt:lpstr>Τροποποιήσεις  στις αναπαραγωγικές στρατηγικές </vt:lpstr>
      <vt:lpstr>Αναπαραγωγική αποδοτικότητα στη σαύρα της Σκύρου</vt:lpstr>
      <vt:lpstr>Θαλασσινές ενεργειακές επιχορηγήσεις</vt:lpstr>
      <vt:lpstr>Ο κανόνας του νησιού επιγραμματικά</vt:lpstr>
      <vt:lpstr>Διακυμάνσεις μεγέθους σε σχέση με την έκταση, την απομόνωση και την ύπαρξη ανταγωνιστών</vt:lpstr>
      <vt:lpstr>Η θαυμαστή περίπτωση του Dryococelus australis 1/2</vt:lpstr>
      <vt:lpstr>Η θαυμαστή περίπτωση του Dryococelus australis 2/2</vt:lpstr>
      <vt:lpstr>Ο κύκλος των taxa 1/2</vt:lpstr>
      <vt:lpstr>Ο κύκλος  των taxa 2/2</vt:lpstr>
      <vt:lpstr>Η σημασία του Αιγαίου</vt:lpstr>
      <vt:lpstr>Παλαιογεωγραφία του Αιγαίου</vt:lpstr>
      <vt:lpstr>Αρχιπελάγη ειδογένεσης</vt:lpstr>
      <vt:lpstr>Η ποικιλότητα των ειδών στα χερσαία και τα θαλάσσια ενδιαιτήματα</vt:lpstr>
      <vt:lpstr>Πρότυπα ποικιλότητας Διαβάθμιση κατά γεωγραφικό πλάτος</vt:lpstr>
      <vt:lpstr>Χερσόνησοι </vt:lpstr>
      <vt:lpstr>Υψόμετρο </vt:lpstr>
      <vt:lpstr>Ξηρασία </vt:lpstr>
      <vt:lpstr>Ο κανόνας του Rapoport</vt:lpstr>
      <vt:lpstr>H έκταση της γεωγραφικής εξάπλωσης των ειδών συσχετίζεται με το γεωγραφικό πλάτος (μαλάκια ακτών Ειρηνικού).</vt:lpstr>
      <vt:lpstr>Tο εύρος του υψομέτρου στο οποίο εξαπλώνονται είδη συσχετίζεται με το υψόμετρο (πουλιά στη Βενεζουέλα).</vt:lpstr>
      <vt:lpstr>Αιτίες των προτύπων</vt:lpstr>
      <vt:lpstr>Τέλος Παρουσίασης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1/11</vt:lpstr>
      <vt:lpstr>Σημείωμα  Χρήσης Έργων Τρίτων 2/11</vt:lpstr>
      <vt:lpstr>Σημείωμα  Χρήσης Έργων Τρίτων 3/11</vt:lpstr>
      <vt:lpstr>Σημείωμα  Χρήσης Έργων Τρίτων 4/11</vt:lpstr>
      <vt:lpstr>Σημείωμα  Χρήσης Έργων Τρίτων 5/11</vt:lpstr>
      <vt:lpstr>Σημείωμα  Χρήσης Έργων Τρίτων 6/11</vt:lpstr>
      <vt:lpstr>Σημείωμα  Χρήσης Έργων Τρίτων 7/11</vt:lpstr>
      <vt:lpstr>Σημείωμα  Χρήσης Έργων Τρίτων 8/11</vt:lpstr>
      <vt:lpstr>Σημείωμα  Χρήσης Έργων Τρίτων 9/11</vt:lpstr>
      <vt:lpstr>Σημείωμα  Χρήσης Έργων Τρίτων 10/11</vt:lpstr>
      <vt:lpstr>Σημείωμα  Χρήσης Έργων Τρίτων 11/11</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Vassiliki Siafaka</dc:creator>
  <cp:lastModifiedBy>Vassiliki Siafaka</cp:lastModifiedBy>
  <cp:revision>255</cp:revision>
  <dcterms:created xsi:type="dcterms:W3CDTF">2015-03-24T06:43:16Z</dcterms:created>
  <dcterms:modified xsi:type="dcterms:W3CDTF">2015-11-15T04:44:15Z</dcterms:modified>
</cp:coreProperties>
</file>