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280" r:id="rId28"/>
    <p:sldId id="290" r:id="rId29"/>
    <p:sldId id="295" r:id="rId30"/>
    <p:sldId id="299" r:id="rId31"/>
    <p:sldId id="292" r:id="rId32"/>
    <p:sldId id="291" r:id="rId33"/>
    <p:sldId id="294" r:id="rId34"/>
    <p:sldId id="293"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81" d="100"/>
          <a:sy n="81" d="100"/>
        </p:scale>
        <p:origin x="102" y="8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23/1/2016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85415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9369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992928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61718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895339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3606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39072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00947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819978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79955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62463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229867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798040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15758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8204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722645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49187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889666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430201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331653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9525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66341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63288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822913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99873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altLang="en-US" sz="1000" kern="1200" dirty="0" smtClean="0">
                <a:solidFill>
                  <a:srgbClr val="5075BC"/>
                </a:solidFill>
                <a:latin typeface="+mn-lt"/>
                <a:ea typeface="+mn-ea"/>
                <a:cs typeface="+mn-cs"/>
              </a:rPr>
              <a:t>Βασικές έννοιες της θεωρίας του </a:t>
            </a:r>
            <a:r>
              <a:rPr lang="en-US" altLang="en-US" sz="1000" kern="1200" dirty="0" smtClean="0">
                <a:solidFill>
                  <a:srgbClr val="5075BC"/>
                </a:solidFill>
                <a:latin typeface="+mn-lt"/>
                <a:ea typeface="+mn-ea"/>
                <a:cs typeface="+mn-cs"/>
              </a:rPr>
              <a:t>Vygotsky</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altLang="en-US" sz="1000" kern="1200" dirty="0" smtClean="0">
                <a:solidFill>
                  <a:srgbClr val="5075BC"/>
                </a:solidFill>
                <a:latin typeface="+mn-lt"/>
                <a:ea typeface="+mn-ea"/>
                <a:cs typeface="+mn-cs"/>
              </a:rPr>
              <a:t>Βασικές έννοιες της θεωρίας του </a:t>
            </a:r>
            <a:r>
              <a:rPr lang="en-US" altLang="en-US" sz="1000" kern="1200" dirty="0" smtClean="0">
                <a:solidFill>
                  <a:srgbClr val="5075BC"/>
                </a:solidFill>
                <a:latin typeface="+mn-lt"/>
                <a:ea typeface="+mn-ea"/>
                <a:cs typeface="+mn-cs"/>
              </a:rPr>
              <a:t>Vygotsky</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altLang="en-US" sz="1000" kern="1200" dirty="0" smtClean="0">
                <a:solidFill>
                  <a:srgbClr val="5075BC"/>
                </a:solidFill>
                <a:latin typeface="+mn-lt"/>
                <a:ea typeface="+mn-ea"/>
                <a:cs typeface="+mn-cs"/>
              </a:rPr>
              <a:t>Βασικές έννοιες της θεωρίας του </a:t>
            </a:r>
            <a:r>
              <a:rPr lang="en-US" altLang="en-US" sz="1000" kern="1200" dirty="0" smtClean="0">
                <a:solidFill>
                  <a:srgbClr val="5075BC"/>
                </a:solidFill>
                <a:latin typeface="+mn-lt"/>
                <a:ea typeface="+mn-ea"/>
                <a:cs typeface="+mn-cs"/>
              </a:rPr>
              <a:t>Vygotsky</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altLang="en-US" sz="1000" kern="1200" dirty="0" smtClean="0">
                <a:solidFill>
                  <a:srgbClr val="5075BC"/>
                </a:solidFill>
                <a:latin typeface="+mn-lt"/>
                <a:ea typeface="+mn-ea"/>
                <a:cs typeface="+mn-cs"/>
              </a:rPr>
              <a:t>Βασικές έννοιες της θεωρίας του </a:t>
            </a:r>
            <a:r>
              <a:rPr lang="en-US" altLang="en-US" sz="1000" kern="1200" dirty="0" smtClean="0">
                <a:solidFill>
                  <a:srgbClr val="5075BC"/>
                </a:solidFill>
                <a:latin typeface="+mn-lt"/>
                <a:ea typeface="+mn-ea"/>
                <a:cs typeface="+mn-cs"/>
              </a:rPr>
              <a:t>Vygotsky</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altLang="en-US" sz="1000" kern="1200" dirty="0" smtClean="0">
                <a:solidFill>
                  <a:srgbClr val="5075BC"/>
                </a:solidFill>
                <a:latin typeface="+mn-lt"/>
                <a:ea typeface="+mn-ea"/>
                <a:cs typeface="+mn-cs"/>
              </a:rPr>
              <a:t>Βασικές έννοιες της θεωρίας του </a:t>
            </a:r>
            <a:r>
              <a:rPr lang="en-US" altLang="en-US" sz="1000" kern="1200" dirty="0" smtClean="0">
                <a:solidFill>
                  <a:srgbClr val="5075BC"/>
                </a:solidFill>
                <a:latin typeface="+mn-lt"/>
                <a:ea typeface="+mn-ea"/>
                <a:cs typeface="+mn-cs"/>
              </a:rPr>
              <a:t>Vygotsky</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altLang="en-US" sz="1000" kern="1200" dirty="0" smtClean="0">
                <a:solidFill>
                  <a:srgbClr val="5075BC"/>
                </a:solidFill>
                <a:latin typeface="+mn-lt"/>
                <a:ea typeface="+mn-ea"/>
                <a:cs typeface="+mn-cs"/>
              </a:rPr>
              <a:t>Βασικές έννοιες της θεωρίας του </a:t>
            </a:r>
            <a:r>
              <a:rPr lang="en-US" altLang="en-US" sz="1000" kern="1200" dirty="0" smtClean="0">
                <a:solidFill>
                  <a:srgbClr val="5075BC"/>
                </a:solidFill>
                <a:latin typeface="+mn-lt"/>
                <a:ea typeface="+mn-ea"/>
                <a:cs typeface="+mn-cs"/>
              </a:rPr>
              <a:t>Vygotsky</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altLang="en-US" sz="1000" kern="1200" dirty="0" smtClean="0">
                <a:solidFill>
                  <a:srgbClr val="5075BC"/>
                </a:solidFill>
                <a:latin typeface="+mn-lt"/>
                <a:ea typeface="+mn-ea"/>
                <a:cs typeface="+mn-cs"/>
              </a:rPr>
              <a:t>Βασικές έννοιες της θεωρίας του </a:t>
            </a:r>
            <a:r>
              <a:rPr lang="en-US" altLang="en-US" sz="1000" kern="1200" dirty="0" smtClean="0">
                <a:solidFill>
                  <a:srgbClr val="5075BC"/>
                </a:solidFill>
                <a:latin typeface="+mn-lt"/>
                <a:ea typeface="+mn-ea"/>
                <a:cs typeface="+mn-cs"/>
              </a:rPr>
              <a:t>Vygotsky</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Axi7xctulbM?t=8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sciencedirect.com/science/article/pii/S0732118X00000088" TargetMode="External"/><Relationship Id="rId4" Type="http://schemas.openxmlformats.org/officeDocument/2006/relationships/hyperlink" Target="https://youtu.be/M4cYu1XRuFQ?t=48"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zquotes.com/quote/69064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commons.wikimedia.org/wiki/File:Zone_of_proximal_development.sv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p:txBody>
          <a:bodyPr>
            <a:noAutofit/>
          </a:bodyPr>
          <a:lstStyle/>
          <a:p>
            <a:r>
              <a:rPr lang="el-GR" sz="3600" dirty="0" smtClean="0"/>
              <a:t>Σύγχρονες </a:t>
            </a:r>
            <a:r>
              <a:rPr lang="el-GR" sz="3600" dirty="0"/>
              <a:t>Διδακτικές Προσεγγίσεις Ι: Αξιοποίηση βασικών θεωρητικών εννοιών στην εκπαιδευτική </a:t>
            </a:r>
            <a:r>
              <a:rPr lang="el-GR" sz="3600" dirty="0" smtClean="0"/>
              <a:t>πράξη</a:t>
            </a:r>
            <a:endParaRPr lang="el-GR" sz="3600" dirty="0">
              <a:solidFill>
                <a:srgbClr val="5075BC"/>
              </a:solidFill>
            </a:endParaRPr>
          </a:p>
        </p:txBody>
      </p:sp>
      <p:sp>
        <p:nvSpPr>
          <p:cNvPr id="3" name="Υπότιτλος 2"/>
          <p:cNvSpPr>
            <a:spLocks noGrp="1"/>
          </p:cNvSpPr>
          <p:nvPr>
            <p:ph type="subTitle" idx="1"/>
          </p:nvPr>
        </p:nvSpPr>
        <p:spPr/>
        <p:txBody>
          <a:bodyPr>
            <a:noAutofit/>
          </a:bodyPr>
          <a:lstStyle/>
          <a:p>
            <a:r>
              <a:rPr lang="el-GR" sz="2400" dirty="0" smtClean="0">
                <a:solidFill>
                  <a:srgbClr val="5075BC"/>
                </a:solidFill>
                <a:latin typeface="+mj-lt"/>
                <a:ea typeface="+mj-ea"/>
                <a:cs typeface="+mj-cs"/>
              </a:rPr>
              <a:t>Ενότητα </a:t>
            </a:r>
            <a:r>
              <a:rPr lang="en-US" sz="2400" dirty="0">
                <a:solidFill>
                  <a:srgbClr val="5075BC"/>
                </a:solidFill>
                <a:latin typeface="+mj-lt"/>
                <a:ea typeface="+mj-ea"/>
                <a:cs typeface="+mj-cs"/>
              </a:rPr>
              <a:t>3</a:t>
            </a:r>
            <a:r>
              <a:rPr lang="el-GR" sz="2400" dirty="0" smtClean="0">
                <a:solidFill>
                  <a:srgbClr val="5075BC"/>
                </a:solidFill>
                <a:latin typeface="+mj-lt"/>
                <a:ea typeface="+mj-ea"/>
                <a:cs typeface="+mj-cs"/>
              </a:rPr>
              <a:t>:</a:t>
            </a:r>
            <a:r>
              <a:rPr lang="en-US" sz="2400" dirty="0" smtClean="0">
                <a:solidFill>
                  <a:srgbClr val="5075BC"/>
                </a:solidFill>
                <a:latin typeface="+mj-lt"/>
                <a:ea typeface="+mj-ea"/>
                <a:cs typeface="+mj-cs"/>
              </a:rPr>
              <a:t> </a:t>
            </a:r>
            <a:r>
              <a:rPr lang="el-GR" altLang="en-US" sz="2400" dirty="0"/>
              <a:t>Βασικές έννοιες της θεωρίας του </a:t>
            </a:r>
            <a:r>
              <a:rPr lang="en-US" altLang="en-US" sz="2400" dirty="0"/>
              <a:t>Vygotsky</a:t>
            </a:r>
            <a:r>
              <a:rPr lang="el-GR" altLang="en-US" sz="2400" dirty="0"/>
              <a:t> και η σχέση τους με την εκπαιδευτική </a:t>
            </a:r>
            <a:r>
              <a:rPr lang="el-GR" altLang="en-US" sz="2400" dirty="0" smtClean="0"/>
              <a:t>διαδικασία</a:t>
            </a:r>
            <a:endParaRPr lang="en-US" altLang="en-US" sz="2400" dirty="0" smtClean="0"/>
          </a:p>
          <a:p>
            <a:endParaRPr lang="en-US" sz="2400" dirty="0" smtClean="0"/>
          </a:p>
          <a:p>
            <a:r>
              <a:rPr lang="el-GR" sz="2400" dirty="0" smtClean="0"/>
              <a:t>Μαρία </a:t>
            </a:r>
            <a:r>
              <a:rPr lang="el-GR" sz="2400" dirty="0"/>
              <a:t>Σφυρόερα</a:t>
            </a:r>
          </a:p>
          <a:p>
            <a:r>
              <a:rPr lang="el-GR" sz="2400" dirty="0"/>
              <a:t>Σχολή</a:t>
            </a:r>
            <a:r>
              <a:rPr lang="en-US" sz="2400" dirty="0"/>
              <a:t> </a:t>
            </a:r>
            <a:r>
              <a:rPr lang="el-GR" sz="2400" dirty="0"/>
              <a:t>Επιστημών της Αγωγής</a:t>
            </a:r>
          </a:p>
          <a:p>
            <a:r>
              <a:rPr lang="el-GR" sz="2400" dirty="0"/>
              <a:t>Τμήμα Εκπαίδευσης και Αγωγής </a:t>
            </a:r>
            <a:endParaRPr lang="en-US" sz="2400" dirty="0" smtClean="0"/>
          </a:p>
          <a:p>
            <a:r>
              <a:rPr lang="el-GR" sz="2400" dirty="0" smtClean="0"/>
              <a:t>στην </a:t>
            </a:r>
            <a:r>
              <a:rPr lang="el-GR" sz="2400" dirty="0"/>
              <a:t>Προσχολική </a:t>
            </a:r>
            <a:r>
              <a:rPr lang="el-GR" sz="2400" dirty="0" smtClean="0"/>
              <a:t>Ηλικία</a:t>
            </a:r>
            <a:endParaRPr lang="en-US" sz="24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620688"/>
            <a:ext cx="8229600" cy="5462067"/>
          </a:xfrm>
        </p:spPr>
        <p:txBody>
          <a:bodyPr>
            <a:normAutofit/>
          </a:bodyPr>
          <a:lstStyle/>
          <a:p>
            <a:r>
              <a:rPr lang="el-GR" altLang="en-US" sz="2800" dirty="0"/>
              <a:t>Η </a:t>
            </a:r>
            <a:r>
              <a:rPr lang="el-GR" altLang="en-US" sz="2800" dirty="0">
                <a:solidFill>
                  <a:srgbClr val="C00000"/>
                </a:solidFill>
              </a:rPr>
              <a:t>ΖΕΑ</a:t>
            </a:r>
            <a:r>
              <a:rPr lang="el-GR" altLang="en-US" sz="2800" dirty="0"/>
              <a:t> αντιστοιχεί στην απόσταση ανάμεσα στο πραγματικό αναπτυξιακό επίπεδο του παιδιού, όπως αυτό καθορίζεται από την ανεξάρτητη επίλυση προβλημάτων και στο επίπεδο δυνάμει ανάπτυξης, όπως αυτό καθορίζεται από την επίλυση προβλημάτων κάτω από την καθοδήγηση των ενηλίκων ή σε συνεργασία με πιο ικανούς συνομηλίκους (</a:t>
            </a:r>
            <a:r>
              <a:rPr lang="en-US" altLang="en-US" sz="2800" dirty="0"/>
              <a:t>Vygotsky, 1978/1997, </a:t>
            </a:r>
            <a:r>
              <a:rPr lang="el-GR" altLang="en-US" sz="2800" dirty="0"/>
              <a:t> σ.</a:t>
            </a:r>
            <a:r>
              <a:rPr lang="en-US" altLang="en-US" sz="2800" dirty="0"/>
              <a:t> 147).</a:t>
            </a:r>
            <a:endParaRPr lang="el-GR" altLang="en-US" sz="2800" dirty="0"/>
          </a:p>
        </p:txBody>
      </p:sp>
    </p:spTree>
    <p:extLst>
      <p:ext uri="{BB962C8B-B14F-4D97-AF65-F5344CB8AC3E}">
        <p14:creationId xmlns:p14="http://schemas.microsoft.com/office/powerpoint/2010/main" val="1824174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ser\Desktop\EGGRAFA\TEAPH\15-16\Didaktiki I\z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9552" y="620713"/>
            <a:ext cx="8050212" cy="5184775"/>
          </a:xfrm>
          <a:prstGeom prst="rect">
            <a:avLst/>
          </a:prstGeom>
          <a:noFill/>
        </p:spPr>
      </p:pic>
    </p:spTree>
    <p:extLst>
      <p:ext uri="{BB962C8B-B14F-4D97-AF65-F5344CB8AC3E}">
        <p14:creationId xmlns:p14="http://schemas.microsoft.com/office/powerpoint/2010/main" val="1619741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n-US" dirty="0"/>
              <a:t>Συνέπειες της θεωρίας της ΖΕΑ για τη διδασκαλία</a:t>
            </a:r>
            <a:endParaRPr lang="el-GR" dirty="0"/>
          </a:p>
        </p:txBody>
      </p:sp>
      <p:sp>
        <p:nvSpPr>
          <p:cNvPr id="5" name="Θέση περιεχομένου 4"/>
          <p:cNvSpPr>
            <a:spLocks noGrp="1"/>
          </p:cNvSpPr>
          <p:nvPr>
            <p:ph idx="1"/>
          </p:nvPr>
        </p:nvSpPr>
        <p:spPr/>
        <p:txBody>
          <a:bodyPr>
            <a:noAutofit/>
          </a:bodyPr>
          <a:lstStyle/>
          <a:p>
            <a:pPr>
              <a:lnSpc>
                <a:spcPct val="80000"/>
              </a:lnSpc>
            </a:pPr>
            <a:r>
              <a:rPr lang="el-GR" altLang="en-US" sz="2400" dirty="0"/>
              <a:t>Είναι σημαντικό να μην προτείνουμε κάτι που έχει ήδη κατακτηθεί ούτε κάτι  που βρίσκεται πέρα από τη ΖΕΑ.</a:t>
            </a:r>
          </a:p>
          <a:p>
            <a:pPr>
              <a:lnSpc>
                <a:spcPct val="80000"/>
              </a:lnSpc>
            </a:pPr>
            <a:r>
              <a:rPr lang="el-GR" altLang="en-US" sz="2400" dirty="0"/>
              <a:t>Σημασία της αλληλεπίδρασης με συνομηλίκους που βρίσκονται σε κοντινό επίπεδο προς τη ΖΕΑ </a:t>
            </a:r>
            <a:r>
              <a:rPr lang="el-GR" altLang="en-US" sz="2400" dirty="0">
                <a:sym typeface="Wingdings" panose="05000000000000000000" pitchFamily="2" charset="2"/>
              </a:rPr>
              <a:t> Μέθοδος της σκαλωσιάς</a:t>
            </a:r>
          </a:p>
          <a:p>
            <a:pPr>
              <a:lnSpc>
                <a:spcPct val="80000"/>
              </a:lnSpc>
              <a:buNone/>
            </a:pPr>
            <a:r>
              <a:rPr lang="el-GR" altLang="en-US" sz="2400" dirty="0">
                <a:solidFill>
                  <a:schemeClr val="accent2"/>
                </a:solidFill>
              </a:rPr>
              <a:t>	</a:t>
            </a:r>
          </a:p>
          <a:p>
            <a:pPr>
              <a:lnSpc>
                <a:spcPct val="80000"/>
              </a:lnSpc>
              <a:buNone/>
            </a:pPr>
            <a:r>
              <a:rPr lang="el-GR" altLang="en-US" sz="2400" dirty="0">
                <a:solidFill>
                  <a:schemeClr val="accent2"/>
                </a:solidFill>
              </a:rPr>
              <a:t>	</a:t>
            </a:r>
            <a:r>
              <a:rPr lang="el-GR" altLang="en-US" sz="2400" dirty="0">
                <a:solidFill>
                  <a:srgbClr val="FF0000"/>
                </a:solidFill>
              </a:rPr>
              <a:t>ΣΗΜΑΣΙΑ ΤΟΥ «ΑΛΛΟΥ» ΓΙΑ ΤΗ ΜΑΘΗΣΗ:</a:t>
            </a:r>
          </a:p>
          <a:p>
            <a:pPr>
              <a:lnSpc>
                <a:spcPct val="80000"/>
              </a:lnSpc>
              <a:buClr>
                <a:schemeClr val="tx1"/>
              </a:buClr>
            </a:pPr>
            <a:r>
              <a:rPr lang="el-GR" altLang="en-US" sz="2400" dirty="0">
                <a:solidFill>
                  <a:srgbClr val="FF0000"/>
                </a:solidFill>
              </a:rPr>
              <a:t>Ετερρορύθμιση-</a:t>
            </a:r>
            <a:r>
              <a:rPr lang="el-GR" altLang="en-US" sz="2400" dirty="0">
                <a:solidFill>
                  <a:srgbClr val="FF0000"/>
                </a:solidFill>
                <a:sym typeface="Wingdings" panose="05000000000000000000" pitchFamily="2" charset="2"/>
              </a:rPr>
              <a:t> </a:t>
            </a:r>
            <a:r>
              <a:rPr lang="el-GR" altLang="en-US" sz="2400" dirty="0" smtClean="0">
                <a:solidFill>
                  <a:srgbClr val="FF0000"/>
                </a:solidFill>
                <a:sym typeface="Wingdings" panose="05000000000000000000" pitchFamily="2" charset="2"/>
              </a:rPr>
              <a:t>Αυτορρύθμιση</a:t>
            </a:r>
            <a:endParaRPr lang="el-GR" altLang="en-US" sz="2400" dirty="0">
              <a:solidFill>
                <a:srgbClr val="FF0000"/>
              </a:solidFill>
            </a:endParaRPr>
          </a:p>
        </p:txBody>
      </p:sp>
    </p:spTree>
    <p:extLst>
      <p:ext uri="{BB962C8B-B14F-4D97-AF65-F5344CB8AC3E}">
        <p14:creationId xmlns:p14="http://schemas.microsoft.com/office/powerpoint/2010/main" val="1924248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Σχέση Γλώσσας και ΖΕΑ</a:t>
            </a:r>
            <a:endParaRPr lang="el-GR" dirty="0"/>
          </a:p>
        </p:txBody>
      </p:sp>
      <p:sp>
        <p:nvSpPr>
          <p:cNvPr id="5" name="Θέση περιεχομένου 4"/>
          <p:cNvSpPr>
            <a:spLocks noGrp="1"/>
          </p:cNvSpPr>
          <p:nvPr>
            <p:ph idx="1"/>
          </p:nvPr>
        </p:nvSpPr>
        <p:spPr/>
        <p:txBody>
          <a:bodyPr>
            <a:noAutofit/>
          </a:bodyPr>
          <a:lstStyle/>
          <a:p>
            <a:pPr>
              <a:lnSpc>
                <a:spcPct val="90000"/>
              </a:lnSpc>
              <a:buNone/>
            </a:pPr>
            <a:r>
              <a:rPr lang="el-GR" altLang="en-US" sz="2400" dirty="0" smtClean="0"/>
              <a:t>Η </a:t>
            </a:r>
            <a:r>
              <a:rPr lang="el-GR" altLang="en-US" sz="2400" dirty="0"/>
              <a:t>Γλώσσα παίζει ρυθμιστικό ρόλος ως προς το σχεδιασμό </a:t>
            </a:r>
            <a:r>
              <a:rPr lang="el-GR" altLang="en-US" sz="2400" dirty="0" smtClean="0"/>
              <a:t>και</a:t>
            </a:r>
            <a:r>
              <a:rPr lang="en-US" altLang="en-US" sz="2400" dirty="0" smtClean="0"/>
              <a:t> </a:t>
            </a:r>
          </a:p>
          <a:p>
            <a:pPr>
              <a:lnSpc>
                <a:spcPct val="90000"/>
              </a:lnSpc>
              <a:buNone/>
            </a:pPr>
            <a:r>
              <a:rPr lang="el-GR" altLang="en-US" sz="2400" dirty="0" smtClean="0"/>
              <a:t>τον </a:t>
            </a:r>
            <a:r>
              <a:rPr lang="el-GR" altLang="en-US" sz="2400" dirty="0"/>
              <a:t>έλεγχο της </a:t>
            </a:r>
            <a:r>
              <a:rPr lang="el-GR" altLang="en-US" sz="2400" dirty="0" smtClean="0"/>
              <a:t>συμπεριφοράς</a:t>
            </a:r>
            <a:r>
              <a:rPr lang="en-US" altLang="en-US" sz="2400" dirty="0" smtClean="0"/>
              <a:t>.</a:t>
            </a:r>
            <a:endParaRPr lang="el-GR" altLang="en-US" sz="2400" dirty="0"/>
          </a:p>
          <a:p>
            <a:pPr>
              <a:lnSpc>
                <a:spcPct val="90000"/>
              </a:lnSpc>
              <a:buNone/>
            </a:pPr>
            <a:r>
              <a:rPr lang="el-GR" altLang="en-US" sz="2400" dirty="0" smtClean="0"/>
              <a:t>Κατά </a:t>
            </a:r>
            <a:r>
              <a:rPr lang="el-GR" altLang="en-US" sz="2400" dirty="0"/>
              <a:t>την αλληλεπίδραση παιδιού με τον ενήλικα θα μπορούσε </a:t>
            </a:r>
            <a:endParaRPr lang="en-US" altLang="en-US" sz="2400" dirty="0" smtClean="0"/>
          </a:p>
          <a:p>
            <a:pPr>
              <a:lnSpc>
                <a:spcPct val="90000"/>
              </a:lnSpc>
              <a:buNone/>
            </a:pPr>
            <a:r>
              <a:rPr lang="el-GR" altLang="en-US" sz="2400" dirty="0" smtClean="0"/>
              <a:t>να </a:t>
            </a:r>
            <a:r>
              <a:rPr lang="el-GR" altLang="en-US" sz="2400" dirty="0"/>
              <a:t>διακρίνει κανείς 3 φάσεις:</a:t>
            </a:r>
          </a:p>
          <a:p>
            <a:pPr>
              <a:lnSpc>
                <a:spcPct val="90000"/>
              </a:lnSpc>
            </a:pPr>
            <a:r>
              <a:rPr lang="el-GR" altLang="en-US" sz="2400" dirty="0"/>
              <a:t>Α. Ο ενήλικας καθοδηγεί λεκτικά και μη λεκτικά (ετερορρύθμιση)</a:t>
            </a:r>
          </a:p>
          <a:p>
            <a:pPr>
              <a:lnSpc>
                <a:spcPct val="90000"/>
              </a:lnSpc>
            </a:pPr>
            <a:r>
              <a:rPr lang="el-GR" altLang="en-US" sz="2400" dirty="0"/>
              <a:t>Β. Ο ενήλικας και το παιδί μοιράζονται τις λειτουργίες (η πρωτοβουλία μετατίθεται προς το παιδί /το παιδί μιλά: επικοινωνιακός και εγωκεντρικός ρόλος)</a:t>
            </a:r>
          </a:p>
          <a:p>
            <a:pPr>
              <a:lnSpc>
                <a:spcPct val="90000"/>
              </a:lnSpc>
            </a:pPr>
            <a:r>
              <a:rPr lang="el-GR" altLang="en-US" sz="2400" dirty="0"/>
              <a:t>Γ. Το παιδί δρα μόνο του. Ο λόγος έχει εσωτερικευθεί</a:t>
            </a:r>
            <a:r>
              <a:rPr lang="el-GR" altLang="en-US" sz="2400" dirty="0" smtClean="0"/>
              <a:t>.</a:t>
            </a:r>
            <a:endParaRPr lang="el-GR" altLang="en-US" sz="2400" dirty="0"/>
          </a:p>
        </p:txBody>
      </p:sp>
    </p:spTree>
    <p:extLst>
      <p:ext uri="{BB962C8B-B14F-4D97-AF65-F5344CB8AC3E}">
        <p14:creationId xmlns:p14="http://schemas.microsoft.com/office/powerpoint/2010/main" val="1432168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altLang="en-US" sz="3600" dirty="0"/>
              <a:t>H </a:t>
            </a:r>
            <a:r>
              <a:rPr lang="el-GR" altLang="en-US" sz="3600" dirty="0"/>
              <a:t>διαμόρφωση επιστημονικών εννοιών σύμφωνα με τη θεωρία του </a:t>
            </a:r>
            <a:r>
              <a:rPr lang="en-US" altLang="en-US" sz="3600" dirty="0" smtClean="0"/>
              <a:t>Vygotsky</a:t>
            </a:r>
            <a:endParaRPr lang="el-GR" sz="3600" dirty="0"/>
          </a:p>
        </p:txBody>
      </p:sp>
      <p:sp>
        <p:nvSpPr>
          <p:cNvPr id="5" name="Θέση περιεχομένου 4"/>
          <p:cNvSpPr>
            <a:spLocks noGrp="1"/>
          </p:cNvSpPr>
          <p:nvPr>
            <p:ph idx="1"/>
          </p:nvPr>
        </p:nvSpPr>
        <p:spPr/>
        <p:txBody>
          <a:bodyPr>
            <a:noAutofit/>
          </a:bodyPr>
          <a:lstStyle/>
          <a:p>
            <a:pPr>
              <a:buNone/>
            </a:pPr>
            <a:endParaRPr lang="en-US" altLang="en-US" sz="2800" dirty="0" smtClean="0">
              <a:solidFill>
                <a:srgbClr val="262626"/>
              </a:solidFill>
            </a:endParaRPr>
          </a:p>
          <a:p>
            <a:pPr>
              <a:buNone/>
            </a:pPr>
            <a:r>
              <a:rPr lang="el-GR" altLang="en-US" sz="2800" dirty="0" smtClean="0">
                <a:solidFill>
                  <a:srgbClr val="262626"/>
                </a:solidFill>
              </a:rPr>
              <a:t>Οι </a:t>
            </a:r>
            <a:r>
              <a:rPr lang="el-GR" altLang="en-US" sz="2800" dirty="0">
                <a:solidFill>
                  <a:srgbClr val="262626"/>
                </a:solidFill>
              </a:rPr>
              <a:t>Επιστημονικές έννοιες διαφοροποιούνται από </a:t>
            </a:r>
            <a:r>
              <a:rPr lang="el-GR" altLang="en-US" sz="2800" dirty="0" smtClean="0">
                <a:solidFill>
                  <a:srgbClr val="262626"/>
                </a:solidFill>
              </a:rPr>
              <a:t>τις</a:t>
            </a:r>
            <a:r>
              <a:rPr lang="en-US" altLang="en-US" sz="2800" dirty="0" smtClean="0">
                <a:solidFill>
                  <a:srgbClr val="262626"/>
                </a:solidFill>
              </a:rPr>
              <a:t> </a:t>
            </a:r>
          </a:p>
          <a:p>
            <a:pPr>
              <a:buNone/>
            </a:pPr>
            <a:r>
              <a:rPr lang="el-GR" altLang="en-US" sz="2800" dirty="0" smtClean="0">
                <a:solidFill>
                  <a:srgbClr val="262626"/>
                </a:solidFill>
              </a:rPr>
              <a:t>αυθόρμητες </a:t>
            </a:r>
            <a:r>
              <a:rPr lang="el-GR" altLang="en-US" sz="2800" dirty="0">
                <a:solidFill>
                  <a:srgbClr val="262626"/>
                </a:solidFill>
              </a:rPr>
              <a:t>ή καθημερινές </a:t>
            </a:r>
            <a:r>
              <a:rPr lang="el-GR" altLang="en-US" sz="2800" dirty="0" smtClean="0">
                <a:solidFill>
                  <a:srgbClr val="262626"/>
                </a:solidFill>
              </a:rPr>
              <a:t>έννοιες</a:t>
            </a:r>
            <a:r>
              <a:rPr lang="en-US" altLang="en-US" sz="2800" dirty="0" smtClean="0">
                <a:solidFill>
                  <a:srgbClr val="262626"/>
                </a:solidFill>
              </a:rPr>
              <a:t> </a:t>
            </a:r>
            <a:r>
              <a:rPr lang="el-GR" altLang="en-US" sz="2800" dirty="0" smtClean="0">
                <a:solidFill>
                  <a:srgbClr val="262626"/>
                </a:solidFill>
              </a:rPr>
              <a:t>(παραδείγματα)</a:t>
            </a:r>
            <a:endParaRPr lang="en-US" altLang="en-US" sz="2800" dirty="0" smtClean="0">
              <a:solidFill>
                <a:srgbClr val="262626"/>
              </a:solidFill>
            </a:endParaRPr>
          </a:p>
          <a:p>
            <a:pPr>
              <a:buNone/>
            </a:pPr>
            <a:endParaRPr lang="el-GR" altLang="en-US" sz="2800" dirty="0">
              <a:solidFill>
                <a:srgbClr val="262626"/>
              </a:solidFill>
            </a:endParaRPr>
          </a:p>
          <a:p>
            <a:pPr>
              <a:buClr>
                <a:schemeClr val="tx1"/>
              </a:buClr>
            </a:pPr>
            <a:r>
              <a:rPr lang="el-GR" altLang="en-US" sz="2800" dirty="0">
                <a:solidFill>
                  <a:srgbClr val="FF0000"/>
                </a:solidFill>
              </a:rPr>
              <a:t>Γιατί μας ενδιαφέρει με ποιον τρόπο το παιδί οικοδομεί τις επιστημονικές έννοιες;</a:t>
            </a:r>
          </a:p>
          <a:p>
            <a:endParaRPr lang="el-GR" altLang="en-US" sz="2800" dirty="0"/>
          </a:p>
        </p:txBody>
      </p:sp>
    </p:spTree>
    <p:extLst>
      <p:ext uri="{BB962C8B-B14F-4D97-AF65-F5344CB8AC3E}">
        <p14:creationId xmlns:p14="http://schemas.microsoft.com/office/powerpoint/2010/main" val="1822097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altLang="en-US" sz="4000" dirty="0"/>
              <a:t>ΠΩΣ ΣΧΗΜΑΤΙΖΟΝΤΑΙ ΟΙ ΕΠΙΣΤΗΜΟΝΙΚΕΣ ΕΝΝΟΙΕΣ</a:t>
            </a:r>
            <a:r>
              <a:rPr lang="el-GR" altLang="en-US" sz="4000" dirty="0" smtClean="0"/>
              <a:t>;</a:t>
            </a:r>
            <a:endParaRPr lang="el-GR" sz="4000" dirty="0"/>
          </a:p>
        </p:txBody>
      </p:sp>
      <p:sp>
        <p:nvSpPr>
          <p:cNvPr id="5" name="Θέση περιεχομένου 4"/>
          <p:cNvSpPr>
            <a:spLocks noGrp="1"/>
          </p:cNvSpPr>
          <p:nvPr>
            <p:ph idx="1"/>
          </p:nvPr>
        </p:nvSpPr>
        <p:spPr/>
        <p:txBody>
          <a:bodyPr>
            <a:noAutofit/>
          </a:bodyPr>
          <a:lstStyle/>
          <a:p>
            <a:pPr>
              <a:buClr>
                <a:schemeClr val="tx1"/>
              </a:buClr>
            </a:pPr>
            <a:r>
              <a:rPr lang="el-GR" altLang="en-US" sz="2400" dirty="0">
                <a:solidFill>
                  <a:srgbClr val="FF0000"/>
                </a:solidFill>
              </a:rPr>
              <a:t>Σύμφωνα με τον </a:t>
            </a:r>
            <a:r>
              <a:rPr lang="en-US" altLang="en-US" sz="2400" dirty="0">
                <a:solidFill>
                  <a:srgbClr val="FF0000"/>
                </a:solidFill>
              </a:rPr>
              <a:t>Vygotsky</a:t>
            </a:r>
            <a:r>
              <a:rPr lang="el-GR" altLang="en-US" sz="2400" dirty="0">
                <a:solidFill>
                  <a:srgbClr val="FF0000"/>
                </a:solidFill>
              </a:rPr>
              <a:t>, οι εκδοχές που έχουν συζητηθεί είναι δύο</a:t>
            </a:r>
          </a:p>
          <a:p>
            <a:pPr>
              <a:buClr>
                <a:schemeClr val="tx1"/>
              </a:buClr>
            </a:pPr>
            <a:r>
              <a:rPr lang="el-GR" altLang="en-US" sz="2400" dirty="0">
                <a:solidFill>
                  <a:srgbClr val="FF0000"/>
                </a:solidFill>
              </a:rPr>
              <a:t>Α) </a:t>
            </a:r>
            <a:r>
              <a:rPr lang="el-GR" altLang="en-US" sz="2400" dirty="0"/>
              <a:t>Αποκτώνται σε «έτοιμη μορφή» , με «δανεισμό» από τη σκέψη των ενηλίκων, μεταδίδονται (παραδοσιακή αντίληψη μάθησης/συμπεριφορισμός)</a:t>
            </a:r>
          </a:p>
          <a:p>
            <a:pPr>
              <a:buClr>
                <a:schemeClr val="tx1"/>
              </a:buClr>
            </a:pPr>
            <a:r>
              <a:rPr lang="el-GR" altLang="en-US" sz="2400" dirty="0">
                <a:solidFill>
                  <a:srgbClr val="FF0000"/>
                </a:solidFill>
              </a:rPr>
              <a:t>Β) </a:t>
            </a:r>
            <a:r>
              <a:rPr lang="el-GR" altLang="en-US" sz="2400" dirty="0"/>
              <a:t>Αναπτύσσονται </a:t>
            </a:r>
            <a:r>
              <a:rPr lang="el-GR" altLang="en-US" sz="2400" i="1" dirty="0"/>
              <a:t>αυθόρμητα</a:t>
            </a:r>
            <a:r>
              <a:rPr lang="el-GR" altLang="en-US" sz="2400" dirty="0"/>
              <a:t> με τον τρόπο με τον οποίο αναπτύσσονται και οι αυθόρμητες έννοιες, δηλαδή οικοδομούνται από το ίδιο το παιδί. Στην εκδοχή αυτή τοποθετεί ο </a:t>
            </a:r>
            <a:r>
              <a:rPr lang="en-US" altLang="en-US" sz="2400" dirty="0"/>
              <a:t>Vygotsky </a:t>
            </a:r>
            <a:r>
              <a:rPr lang="el-GR" altLang="en-US" sz="2400" dirty="0"/>
              <a:t>τον </a:t>
            </a:r>
            <a:r>
              <a:rPr lang="en-US" altLang="en-US" sz="2400" dirty="0"/>
              <a:t>Piaget</a:t>
            </a:r>
            <a:r>
              <a:rPr lang="el-GR" altLang="en-US" sz="2400" dirty="0"/>
              <a:t>, ασκώντας του κριτική</a:t>
            </a:r>
            <a:r>
              <a:rPr lang="el-GR" altLang="en-US" sz="2400" dirty="0" smtClean="0"/>
              <a:t>.</a:t>
            </a:r>
            <a:endParaRPr lang="el-GR" altLang="en-US" sz="2400" dirty="0"/>
          </a:p>
        </p:txBody>
      </p:sp>
    </p:spTree>
    <p:extLst>
      <p:ext uri="{BB962C8B-B14F-4D97-AF65-F5344CB8AC3E}">
        <p14:creationId xmlns:p14="http://schemas.microsoft.com/office/powerpoint/2010/main" val="1609883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dirty="0"/>
              <a:t>Κριτική</a:t>
            </a:r>
            <a:r>
              <a:rPr lang="el-GR" altLang="en-US" dirty="0" smtClean="0"/>
              <a:t>….</a:t>
            </a:r>
            <a:endParaRPr lang="el-GR" dirty="0"/>
          </a:p>
        </p:txBody>
      </p:sp>
      <p:sp>
        <p:nvSpPr>
          <p:cNvPr id="3" name="Θέση περιεχομένου 2"/>
          <p:cNvSpPr>
            <a:spLocks noGrp="1"/>
          </p:cNvSpPr>
          <p:nvPr>
            <p:ph idx="1"/>
          </p:nvPr>
        </p:nvSpPr>
        <p:spPr/>
        <p:txBody>
          <a:bodyPr>
            <a:normAutofit/>
          </a:bodyPr>
          <a:lstStyle/>
          <a:p>
            <a:pPr>
              <a:lnSpc>
                <a:spcPct val="90000"/>
              </a:lnSpc>
              <a:buNone/>
            </a:pPr>
            <a:r>
              <a:rPr lang="el-GR" altLang="en-US" sz="2400" dirty="0"/>
              <a:t>	Σύμφωνα με τον </a:t>
            </a:r>
            <a:r>
              <a:rPr lang="en-US" altLang="en-US" sz="2400" dirty="0"/>
              <a:t>Vygotsky  o Piaget</a:t>
            </a:r>
            <a:r>
              <a:rPr lang="el-GR" altLang="en-US" sz="2400" dirty="0"/>
              <a:t> είναι σα να θεωρεί ότι υπάρχει γνωστική ανάπτυξη </a:t>
            </a:r>
            <a:r>
              <a:rPr lang="el-GR" altLang="en-US" sz="2400" u="sng" dirty="0"/>
              <a:t>χωρίς</a:t>
            </a:r>
            <a:r>
              <a:rPr lang="el-GR" altLang="en-US" sz="2400" dirty="0"/>
              <a:t> τη σχολική μάθηση, εφόσον μοιάζει να ισχυρίζεται ότι απλά το παιδί περνά από τις αυθόρμητες στις επιστημονικές έννοιες.</a:t>
            </a:r>
          </a:p>
          <a:p>
            <a:pPr>
              <a:lnSpc>
                <a:spcPct val="90000"/>
              </a:lnSpc>
              <a:buNone/>
            </a:pPr>
            <a:r>
              <a:rPr lang="el-GR" altLang="en-US" sz="2400" dirty="0"/>
              <a:t>	Έτσι, είναι σαν οι επιστημονικές έννοιες να «αυξάνονται» κατά τη σχολική ηλικία, ενώ οι αυθόρμητες απωθούνται ή απονεκρώνονται.</a:t>
            </a:r>
          </a:p>
          <a:p>
            <a:pPr>
              <a:lnSpc>
                <a:spcPct val="90000"/>
              </a:lnSpc>
              <a:buNone/>
            </a:pPr>
            <a:r>
              <a:rPr lang="el-GR" altLang="en-US" sz="2400" dirty="0"/>
              <a:t>	Κατά συνέπεια, είναι σαν οι μεν να διαδέχονται τις δε.</a:t>
            </a:r>
          </a:p>
          <a:p>
            <a:pPr marL="0" indent="0">
              <a:buNone/>
            </a:pPr>
            <a:endParaRPr lang="el-GR" altLang="en-US" sz="2400" dirty="0"/>
          </a:p>
        </p:txBody>
      </p:sp>
    </p:spTree>
    <p:extLst>
      <p:ext uri="{BB962C8B-B14F-4D97-AF65-F5344CB8AC3E}">
        <p14:creationId xmlns:p14="http://schemas.microsoft.com/office/powerpoint/2010/main" val="602420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620688"/>
            <a:ext cx="8229600" cy="5462067"/>
          </a:xfrm>
        </p:spPr>
        <p:txBody>
          <a:bodyPr>
            <a:normAutofit/>
          </a:bodyPr>
          <a:lstStyle/>
          <a:p>
            <a:r>
              <a:rPr lang="el-GR" altLang="en-US" sz="2800" dirty="0"/>
              <a:t>Σύμφωνα με </a:t>
            </a:r>
            <a:r>
              <a:rPr lang="en-US" altLang="en-US" sz="2800" dirty="0"/>
              <a:t>Vygotsky</a:t>
            </a:r>
            <a:r>
              <a:rPr lang="el-GR" altLang="en-US" sz="2800" dirty="0"/>
              <a:t>, είναι σημαντική η αλληλεπίδραση ανάμεσα στις επιστημονικές και στις αυθόρμητες/ καθημερινές έννοιες….</a:t>
            </a:r>
          </a:p>
          <a:p>
            <a:pPr algn="ctr">
              <a:buNone/>
            </a:pPr>
            <a:r>
              <a:rPr lang="el-GR" altLang="en-US" sz="2800" dirty="0">
                <a:solidFill>
                  <a:srgbClr val="FF0000"/>
                </a:solidFill>
              </a:rPr>
              <a:t>δηλαδή</a:t>
            </a:r>
          </a:p>
          <a:p>
            <a:pPr>
              <a:buNone/>
            </a:pPr>
            <a:r>
              <a:rPr lang="el-GR" altLang="en-US" sz="2800" dirty="0"/>
              <a:t>	Οι επιστημονικές έννοιες απαιτούν την ύπαρξη κάποιων καθημερινών/αυθόρμητων εννοιών και </a:t>
            </a:r>
          </a:p>
          <a:p>
            <a:pPr>
              <a:buNone/>
            </a:pPr>
            <a:r>
              <a:rPr lang="el-GR" altLang="en-US" sz="2800" dirty="0"/>
              <a:t>	Οι καθημερινές βελτιώνονται μέσω </a:t>
            </a:r>
            <a:r>
              <a:rPr lang="el-GR" altLang="en-US" sz="2800" dirty="0" smtClean="0"/>
              <a:t>των</a:t>
            </a:r>
            <a:r>
              <a:rPr lang="en-US" altLang="en-US" sz="2800" dirty="0" smtClean="0"/>
              <a:t> </a:t>
            </a:r>
            <a:r>
              <a:rPr lang="el-GR" altLang="en-US" sz="2800" dirty="0" smtClean="0"/>
              <a:t>επιστημονικών </a:t>
            </a:r>
            <a:r>
              <a:rPr lang="el-GR" altLang="en-US" sz="2800" dirty="0"/>
              <a:t>(μπορούν δηλαδή </a:t>
            </a:r>
            <a:r>
              <a:rPr lang="el-GR" altLang="en-US" sz="2800" dirty="0" smtClean="0"/>
              <a:t>να</a:t>
            </a:r>
            <a:r>
              <a:rPr lang="en-US" altLang="en-US" sz="2800" dirty="0" smtClean="0"/>
              <a:t> </a:t>
            </a:r>
            <a:r>
              <a:rPr lang="el-GR" altLang="en-US" sz="2800" dirty="0" smtClean="0"/>
              <a:t>χρησιμοποιηθούν </a:t>
            </a:r>
            <a:r>
              <a:rPr lang="el-GR" altLang="en-US" sz="2800" dirty="0"/>
              <a:t>συνειδητά</a:t>
            </a:r>
            <a:r>
              <a:rPr lang="el-GR" altLang="en-US" sz="2800" dirty="0" smtClean="0"/>
              <a:t>)</a:t>
            </a:r>
            <a:endParaRPr lang="el-GR" altLang="en-US" sz="2800" dirty="0"/>
          </a:p>
        </p:txBody>
      </p:sp>
    </p:spTree>
    <p:extLst>
      <p:ext uri="{BB962C8B-B14F-4D97-AF65-F5344CB8AC3E}">
        <p14:creationId xmlns:p14="http://schemas.microsoft.com/office/powerpoint/2010/main" val="3682193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620688"/>
            <a:ext cx="8229600" cy="5462067"/>
          </a:xfrm>
        </p:spPr>
        <p:txBody>
          <a:bodyPr>
            <a:normAutofit/>
          </a:bodyPr>
          <a:lstStyle/>
          <a:p>
            <a:endParaRPr lang="en-US" altLang="en-US" sz="2800" dirty="0" smtClean="0">
              <a:solidFill>
                <a:srgbClr val="953735"/>
              </a:solidFill>
            </a:endParaRPr>
          </a:p>
          <a:p>
            <a:pPr>
              <a:buClr>
                <a:schemeClr val="tx1"/>
              </a:buClr>
            </a:pPr>
            <a:r>
              <a:rPr lang="el-GR" altLang="en-US" sz="2800" dirty="0" smtClean="0">
                <a:solidFill>
                  <a:srgbClr val="FF0000"/>
                </a:solidFill>
              </a:rPr>
              <a:t>Σύμφωνα </a:t>
            </a:r>
            <a:r>
              <a:rPr lang="el-GR" altLang="en-US" sz="2800" dirty="0">
                <a:solidFill>
                  <a:srgbClr val="FF0000"/>
                </a:solidFill>
              </a:rPr>
              <a:t>με την </a:t>
            </a:r>
            <a:r>
              <a:rPr lang="el-GR" altLang="en-US" sz="2800" i="1" dirty="0">
                <a:solidFill>
                  <a:srgbClr val="FF0000"/>
                </a:solidFill>
              </a:rPr>
              <a:t>εμπειρία</a:t>
            </a:r>
            <a:r>
              <a:rPr lang="el-GR" altLang="en-US" sz="2800" dirty="0">
                <a:solidFill>
                  <a:srgbClr val="FF0000"/>
                </a:solidFill>
              </a:rPr>
              <a:t> </a:t>
            </a:r>
            <a:r>
              <a:rPr lang="el-GR" altLang="en-US" sz="2800" dirty="0"/>
              <a:t>οι επιστημονικές και οι αυθόρμητες καθημερινές έννοιες </a:t>
            </a:r>
            <a:r>
              <a:rPr lang="el-GR" altLang="en-US" sz="2800" dirty="0">
                <a:solidFill>
                  <a:srgbClr val="FF0000"/>
                </a:solidFill>
              </a:rPr>
              <a:t>μοιάζουν</a:t>
            </a:r>
            <a:r>
              <a:rPr lang="el-GR" altLang="en-US" sz="2800" b="1" dirty="0">
                <a:solidFill>
                  <a:srgbClr val="953735"/>
                </a:solidFill>
              </a:rPr>
              <a:t> </a:t>
            </a:r>
            <a:r>
              <a:rPr lang="el-GR" altLang="en-US" sz="2800" dirty="0"/>
              <a:t>να διανύουν </a:t>
            </a:r>
            <a:r>
              <a:rPr lang="el-GR" altLang="en-US" sz="2800" dirty="0">
                <a:solidFill>
                  <a:srgbClr val="FF0000"/>
                </a:solidFill>
              </a:rPr>
              <a:t>διαφορετικό</a:t>
            </a:r>
            <a:r>
              <a:rPr lang="el-GR" altLang="en-US" sz="2800" dirty="0"/>
              <a:t> δρόμο για την κατάκτησή τους.</a:t>
            </a:r>
          </a:p>
          <a:p>
            <a:pPr>
              <a:buNone/>
            </a:pPr>
            <a:endParaRPr lang="el-GR" altLang="en-US" sz="2800" dirty="0"/>
          </a:p>
          <a:p>
            <a:pPr>
              <a:buNone/>
            </a:pPr>
            <a:r>
              <a:rPr lang="el-GR" altLang="en-US" sz="2800" dirty="0"/>
              <a:t>Π.χ. Ορισμός της «αρχής του Αρχιμήδη»</a:t>
            </a:r>
          </a:p>
          <a:p>
            <a:pPr>
              <a:buNone/>
            </a:pPr>
            <a:r>
              <a:rPr lang="el-GR" altLang="en-US" sz="2800" dirty="0"/>
              <a:t>Ορισμός της έννοιας «αδερφός</a:t>
            </a:r>
            <a:r>
              <a:rPr lang="el-GR" altLang="en-US" sz="2800" dirty="0" smtClean="0"/>
              <a:t>»</a:t>
            </a:r>
            <a:endParaRPr lang="el-GR" altLang="en-US" sz="2800" dirty="0"/>
          </a:p>
        </p:txBody>
      </p:sp>
    </p:spTree>
    <p:extLst>
      <p:ext uri="{BB962C8B-B14F-4D97-AF65-F5344CB8AC3E}">
        <p14:creationId xmlns:p14="http://schemas.microsoft.com/office/powerpoint/2010/main" val="1200750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620688"/>
            <a:ext cx="8229600" cy="5462067"/>
          </a:xfrm>
        </p:spPr>
        <p:txBody>
          <a:bodyPr>
            <a:normAutofit fontScale="92500" lnSpcReduction="20000"/>
          </a:bodyPr>
          <a:lstStyle/>
          <a:p>
            <a:pPr>
              <a:lnSpc>
                <a:spcPct val="90000"/>
              </a:lnSpc>
              <a:buClr>
                <a:schemeClr val="tx1"/>
              </a:buClr>
            </a:pPr>
            <a:r>
              <a:rPr lang="el-GR" altLang="en-US" sz="2800" dirty="0">
                <a:solidFill>
                  <a:srgbClr val="FF0000"/>
                </a:solidFill>
              </a:rPr>
              <a:t>Σύμφωνα με </a:t>
            </a:r>
            <a:r>
              <a:rPr lang="el-GR" altLang="en-US" sz="2800" i="1" dirty="0">
                <a:solidFill>
                  <a:srgbClr val="FF0000"/>
                </a:solidFill>
              </a:rPr>
              <a:t>τη θεωρία </a:t>
            </a:r>
            <a:r>
              <a:rPr lang="el-GR" altLang="en-US" sz="2800" dirty="0">
                <a:solidFill>
                  <a:srgbClr val="FF0000"/>
                </a:solidFill>
              </a:rPr>
              <a:t>οι επιστημονικές </a:t>
            </a:r>
            <a:r>
              <a:rPr lang="el-GR" altLang="en-US" sz="2800" dirty="0" smtClean="0">
                <a:solidFill>
                  <a:srgbClr val="FF0000"/>
                </a:solidFill>
              </a:rPr>
              <a:t>έννοιες</a:t>
            </a:r>
            <a:r>
              <a:rPr lang="en-US" altLang="en-US" sz="2800" dirty="0" smtClean="0">
                <a:solidFill>
                  <a:srgbClr val="FF0000"/>
                </a:solidFill>
              </a:rPr>
              <a:t> </a:t>
            </a:r>
            <a:r>
              <a:rPr lang="el-GR" altLang="en-US" sz="2800" dirty="0" smtClean="0">
                <a:solidFill>
                  <a:srgbClr val="FF0000"/>
                </a:solidFill>
              </a:rPr>
              <a:t>στηρίζονται </a:t>
            </a:r>
            <a:r>
              <a:rPr lang="el-GR" altLang="en-US" sz="2800" dirty="0"/>
              <a:t>σε προηγούμενες εμπειρικά επεξεργασμένες έννοιες, οι οποίες αποτελούν προϋπόθεση για τις επιστημονικές (βλ. θεωρία βιώματος, αρχικών ιδεών κλπ)</a:t>
            </a:r>
          </a:p>
          <a:p>
            <a:pPr>
              <a:lnSpc>
                <a:spcPct val="90000"/>
              </a:lnSpc>
              <a:buNone/>
            </a:pPr>
            <a:r>
              <a:rPr lang="el-GR" altLang="en-US" sz="2800" dirty="0"/>
              <a:t>	Π.χ. η εκμάθηση της ξένης γλώσσας βασίζεται σε σημειολογία της μητρικής…</a:t>
            </a:r>
          </a:p>
          <a:p>
            <a:r>
              <a:rPr lang="el-GR" altLang="en-US" sz="2800" dirty="0"/>
              <a:t>Ουσιαστικά, η διαφορά μεταξύ επιστημονικών και καθημερινών εννοιών είναι η :</a:t>
            </a:r>
          </a:p>
          <a:p>
            <a:pPr>
              <a:buNone/>
            </a:pPr>
            <a:r>
              <a:rPr lang="el-GR" altLang="en-US" sz="2800" dirty="0"/>
              <a:t>					</a:t>
            </a:r>
            <a:r>
              <a:rPr lang="el-GR" altLang="en-US" sz="2800" dirty="0">
                <a:solidFill>
                  <a:srgbClr val="FF0000"/>
                </a:solidFill>
              </a:rPr>
              <a:t>ΣΥΝΕΙΔΗΤΟΤΗΤΑ</a:t>
            </a:r>
          </a:p>
          <a:p>
            <a:pPr>
              <a:buNone/>
            </a:pPr>
            <a:r>
              <a:rPr lang="el-GR" altLang="en-US" sz="2800" dirty="0"/>
              <a:t>	Οι επιστημονικές έννοιες είναι «η πύλη για να ανοίξει ο δρόμος της συνειδητότητας».</a:t>
            </a:r>
          </a:p>
          <a:p>
            <a:pPr>
              <a:buNone/>
            </a:pPr>
            <a:r>
              <a:rPr lang="el-GR" altLang="en-US" sz="2800" dirty="0"/>
              <a:t>	Στην ιδέα αυτή του </a:t>
            </a:r>
            <a:r>
              <a:rPr lang="en-US" altLang="en-US" sz="2800" dirty="0"/>
              <a:t>Vygotsky </a:t>
            </a:r>
            <a:r>
              <a:rPr lang="el-GR" altLang="en-US" sz="2800" dirty="0"/>
              <a:t>συναντάμε την έννοια της </a:t>
            </a:r>
            <a:r>
              <a:rPr lang="el-GR" altLang="en-US" sz="2800" dirty="0" smtClean="0"/>
              <a:t>μεταγνώσης</a:t>
            </a:r>
            <a:endParaRPr lang="el-GR" altLang="en-US" sz="2800" dirty="0"/>
          </a:p>
        </p:txBody>
      </p:sp>
    </p:spTree>
    <p:extLst>
      <p:ext uri="{BB962C8B-B14F-4D97-AF65-F5344CB8AC3E}">
        <p14:creationId xmlns:p14="http://schemas.microsoft.com/office/powerpoint/2010/main" val="1431995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sz="3200" dirty="0" smtClean="0"/>
              <a:t>Βασικές </a:t>
            </a:r>
            <a:r>
              <a:rPr lang="el-GR" altLang="en-US" sz="3200" dirty="0"/>
              <a:t>έννοιες της θεωρίας του </a:t>
            </a:r>
            <a:r>
              <a:rPr lang="en-US" altLang="en-US" sz="3200" dirty="0"/>
              <a:t>Vygotsky</a:t>
            </a:r>
            <a:r>
              <a:rPr lang="el-GR" altLang="en-US" sz="3200" dirty="0"/>
              <a:t> και η σχέση τους με την εκπαιδευτική </a:t>
            </a:r>
            <a:r>
              <a:rPr lang="el-GR" altLang="en-US" sz="3200" dirty="0" smtClean="0"/>
              <a:t>διαδικασία</a:t>
            </a:r>
            <a:endParaRPr lang="el-GR" sz="3200" dirty="0"/>
          </a:p>
        </p:txBody>
      </p:sp>
      <p:sp>
        <p:nvSpPr>
          <p:cNvPr id="3" name="Θέση περιεχομένου 2"/>
          <p:cNvSpPr>
            <a:spLocks noGrp="1"/>
          </p:cNvSpPr>
          <p:nvPr>
            <p:ph idx="1"/>
          </p:nvPr>
        </p:nvSpPr>
        <p:spPr/>
        <p:txBody>
          <a:bodyPr>
            <a:normAutofit fontScale="77500" lnSpcReduction="20000"/>
          </a:bodyPr>
          <a:lstStyle/>
          <a:p>
            <a:pPr marL="0" indent="0">
              <a:buNone/>
            </a:pPr>
            <a:endParaRPr lang="en-US" altLang="en-US" sz="2800" dirty="0"/>
          </a:p>
          <a:p>
            <a:endParaRPr lang="el-GR" altLang="en-US" sz="2800" dirty="0"/>
          </a:p>
          <a:p>
            <a:endParaRPr lang="en-US" altLang="en-US" sz="2800" dirty="0" smtClean="0"/>
          </a:p>
          <a:p>
            <a:endParaRPr lang="el-GR" altLang="en-US" sz="2800" dirty="0"/>
          </a:p>
          <a:p>
            <a:pPr marL="0" indent="0">
              <a:buNone/>
            </a:pPr>
            <a:r>
              <a:rPr lang="el-GR" altLang="en-US" sz="2800" dirty="0"/>
              <a:t>Βιβλιογραφία που αξιοποιήθηκε</a:t>
            </a:r>
            <a:r>
              <a:rPr lang="en-US" altLang="en-US" sz="2800" dirty="0"/>
              <a:t> </a:t>
            </a:r>
            <a:r>
              <a:rPr lang="el-GR" altLang="en-US" sz="2800" dirty="0"/>
              <a:t>κυρίως για τις σημειώσεις</a:t>
            </a:r>
            <a:r>
              <a:rPr lang="en-US" altLang="en-US" sz="2800" dirty="0"/>
              <a:t>:</a:t>
            </a:r>
            <a:endParaRPr lang="el-GR" altLang="en-US" sz="2800" dirty="0"/>
          </a:p>
          <a:p>
            <a:r>
              <a:rPr lang="el-GR" altLang="en-US" sz="2800" dirty="0"/>
              <a:t>ΠΑΠΑΔΟΠΟΥΛΟΥ, Κ. (2009).  </a:t>
            </a:r>
            <a:r>
              <a:rPr lang="el-GR" altLang="en-US" sz="2800" i="1" dirty="0"/>
              <a:t>Η Ζώνη Εγγύτερης Ανάπτυξης στη Θεωρία του </a:t>
            </a:r>
            <a:r>
              <a:rPr lang="en-US" altLang="en-US" sz="2800" i="1" dirty="0"/>
              <a:t>L</a:t>
            </a:r>
            <a:r>
              <a:rPr lang="el-GR" altLang="en-US" sz="2800" i="1" dirty="0"/>
              <a:t>.</a:t>
            </a:r>
            <a:r>
              <a:rPr lang="en-US" altLang="en-US" sz="2800" i="1" dirty="0"/>
              <a:t>S</a:t>
            </a:r>
            <a:r>
              <a:rPr lang="el-GR" altLang="en-US" sz="2800" i="1" dirty="0"/>
              <a:t>. </a:t>
            </a:r>
            <a:r>
              <a:rPr lang="en-US" altLang="en-US" sz="2800" i="1" dirty="0"/>
              <a:t>Vygotsky</a:t>
            </a:r>
            <a:r>
              <a:rPr lang="el-GR" altLang="en-US" sz="2800" i="1" dirty="0"/>
              <a:t>, </a:t>
            </a:r>
            <a:r>
              <a:rPr lang="el-GR" altLang="en-US" sz="2800" dirty="0"/>
              <a:t>Αθήνα: </a:t>
            </a:r>
            <a:r>
              <a:rPr lang="el-GR" altLang="en-US" sz="2800" dirty="0" smtClean="0"/>
              <a:t>Gutenberg</a:t>
            </a:r>
            <a:r>
              <a:rPr lang="en-US" altLang="en-US" sz="2800" dirty="0" smtClean="0"/>
              <a:t>.</a:t>
            </a:r>
            <a:endParaRPr lang="el-GR" altLang="en-US" sz="2800" dirty="0"/>
          </a:p>
          <a:p>
            <a:r>
              <a:rPr lang="en-US" altLang="en-US" sz="2800" dirty="0"/>
              <a:t>VERGNAUD, G. (2000).  </a:t>
            </a:r>
            <a:r>
              <a:rPr lang="en-US" altLang="en-US" sz="2800" i="1" dirty="0"/>
              <a:t>Lev </a:t>
            </a:r>
            <a:r>
              <a:rPr lang="en-US" altLang="en-US" sz="2800" i="1" dirty="0" err="1"/>
              <a:t>Vygotski</a:t>
            </a:r>
            <a:r>
              <a:rPr lang="en-US" altLang="en-US" sz="2800" i="1" dirty="0"/>
              <a:t>. </a:t>
            </a:r>
            <a:r>
              <a:rPr lang="en-US" altLang="en-US" sz="2800" i="1" dirty="0" err="1"/>
              <a:t>Pédagogue</a:t>
            </a:r>
            <a:r>
              <a:rPr lang="en-US" altLang="en-US" sz="2800" i="1" dirty="0"/>
              <a:t> et </a:t>
            </a:r>
            <a:r>
              <a:rPr lang="en-US" altLang="en-US" sz="2800" i="1" dirty="0" err="1"/>
              <a:t>Penseur</a:t>
            </a:r>
            <a:r>
              <a:rPr lang="en-US" altLang="en-US" sz="2800" i="1" dirty="0"/>
              <a:t> de </a:t>
            </a:r>
            <a:r>
              <a:rPr lang="en-US" altLang="en-US" sz="2800" i="1" dirty="0" err="1"/>
              <a:t>notre</a:t>
            </a:r>
            <a:r>
              <a:rPr lang="en-US" altLang="en-US" sz="2800" i="1" dirty="0"/>
              <a:t> temps</a:t>
            </a:r>
            <a:r>
              <a:rPr lang="en-US" altLang="en-US" sz="2800" dirty="0"/>
              <a:t>. Paris: </a:t>
            </a:r>
            <a:r>
              <a:rPr lang="en-US" altLang="en-US" sz="2800" dirty="0" smtClean="0"/>
              <a:t>Hachette.</a:t>
            </a:r>
            <a:endParaRPr lang="el-GR" altLang="en-US" sz="2800" dirty="0"/>
          </a:p>
          <a:p>
            <a:r>
              <a:rPr lang="en-US" altLang="en-US" sz="2800" dirty="0"/>
              <a:t>VYGOTSKY, L. S.,(1935/1994). </a:t>
            </a:r>
            <a:r>
              <a:rPr lang="el-GR" altLang="en-US" sz="2800" dirty="0"/>
              <a:t>Σκέψη και Γλώσσα, Αθήνα:</a:t>
            </a:r>
            <a:r>
              <a:rPr lang="en-US" altLang="en-US" sz="2800" dirty="0"/>
              <a:t> </a:t>
            </a:r>
            <a:r>
              <a:rPr lang="el-GR" altLang="en-US" sz="2800" dirty="0" smtClean="0"/>
              <a:t>Γνώση</a:t>
            </a:r>
            <a:r>
              <a:rPr lang="en-US" altLang="en-US" sz="2800" dirty="0" smtClean="0"/>
              <a:t>.</a:t>
            </a:r>
            <a:endParaRPr lang="en-US" altLang="en-US" sz="2800" dirty="0"/>
          </a:p>
          <a:p>
            <a:r>
              <a:rPr lang="en-US" altLang="en-US" sz="2800" dirty="0"/>
              <a:t>VYGOTSKY, L</a:t>
            </a:r>
            <a:r>
              <a:rPr lang="el-GR" altLang="en-US" sz="2800" dirty="0"/>
              <a:t>.</a:t>
            </a:r>
            <a:r>
              <a:rPr lang="en-US" altLang="en-US" sz="2800" dirty="0"/>
              <a:t>S</a:t>
            </a:r>
            <a:r>
              <a:rPr lang="el-GR" altLang="en-US" sz="2800" dirty="0"/>
              <a:t>. (1997). </a:t>
            </a:r>
            <a:r>
              <a:rPr lang="en-US" altLang="en-US" sz="2800" dirty="0"/>
              <a:t> </a:t>
            </a:r>
            <a:r>
              <a:rPr lang="el-GR" altLang="en-US" sz="2800" i="1" dirty="0"/>
              <a:t>Νους στην κοινωνία</a:t>
            </a:r>
            <a:r>
              <a:rPr lang="el-GR" altLang="en-US" sz="2800" dirty="0"/>
              <a:t>, Αθήνα:</a:t>
            </a:r>
            <a:r>
              <a:rPr lang="el-GR" altLang="en-US" sz="2800" i="1" dirty="0"/>
              <a:t> </a:t>
            </a:r>
            <a:r>
              <a:rPr lang="el-GR" altLang="en-US" sz="2800" dirty="0"/>
              <a:t>Gutenberg.</a:t>
            </a:r>
          </a:p>
          <a:p>
            <a:endParaRPr lang="el-GR" altLang="en-US" sz="2800" dirty="0"/>
          </a:p>
          <a:p>
            <a:endParaRPr lang="el-GR" altLang="en-US" sz="2800" dirty="0"/>
          </a:p>
          <a:p>
            <a:pPr marL="0" indent="0">
              <a:buNone/>
            </a:pPr>
            <a:endParaRPr lang="el-GR" sz="2800" dirty="0"/>
          </a:p>
        </p:txBody>
      </p:sp>
      <p:pic>
        <p:nvPicPr>
          <p:cNvPr id="4" name="Picture 3" descr="C:\Users\user\Desktop\EGGRAFA\TEAPH\15-16\Didaktiki I\imag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556792"/>
            <a:ext cx="31146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994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620688"/>
            <a:ext cx="8229600" cy="5462067"/>
          </a:xfrm>
        </p:spPr>
        <p:txBody>
          <a:bodyPr>
            <a:normAutofit/>
          </a:bodyPr>
          <a:lstStyle/>
          <a:p>
            <a:pPr>
              <a:lnSpc>
                <a:spcPct val="90000"/>
              </a:lnSpc>
            </a:pPr>
            <a:endParaRPr lang="el-GR" altLang="en-US" sz="2800" dirty="0" smtClean="0"/>
          </a:p>
          <a:p>
            <a:pPr>
              <a:lnSpc>
                <a:spcPct val="90000"/>
              </a:lnSpc>
            </a:pPr>
            <a:endParaRPr lang="el-GR" altLang="en-US" sz="2800" dirty="0"/>
          </a:p>
          <a:p>
            <a:pPr>
              <a:lnSpc>
                <a:spcPct val="90000"/>
              </a:lnSpc>
            </a:pPr>
            <a:r>
              <a:rPr lang="el-GR" altLang="en-US" sz="2800" dirty="0" smtClean="0"/>
              <a:t>Ποιές οι συνέπειες της σχέσης επιστημονικών και αυθορμήτων εννοιών, όπως περιγράφεται από τον </a:t>
            </a:r>
            <a:r>
              <a:rPr lang="en-US" altLang="en-US" sz="2800" dirty="0" smtClean="0"/>
              <a:t>Vygotsky, </a:t>
            </a:r>
            <a:r>
              <a:rPr lang="el-GR" altLang="en-US" sz="2800" dirty="0" smtClean="0"/>
              <a:t>για τη διδακτική πράξη;</a:t>
            </a:r>
          </a:p>
          <a:p>
            <a:pPr>
              <a:lnSpc>
                <a:spcPct val="90000"/>
              </a:lnSpc>
            </a:pPr>
            <a:endParaRPr lang="el-GR" altLang="en-US" sz="2800" dirty="0"/>
          </a:p>
          <a:p>
            <a:pPr>
              <a:lnSpc>
                <a:spcPct val="90000"/>
              </a:lnSpc>
            </a:pPr>
            <a:r>
              <a:rPr lang="el-GR" altLang="en-US" sz="2800" dirty="0"/>
              <a:t>Τι από τις τάξεις νηπιαγωγείων που έχετε επισκεφθεί πρόσφατα σας παραπέμπει στη θεωρία του </a:t>
            </a:r>
            <a:r>
              <a:rPr lang="en-US" altLang="en-US" sz="2800" dirty="0"/>
              <a:t>Vygotsky?</a:t>
            </a:r>
            <a:endParaRPr lang="el-GR" altLang="en-US" sz="2800" dirty="0"/>
          </a:p>
          <a:p>
            <a:pPr>
              <a:lnSpc>
                <a:spcPct val="90000"/>
              </a:lnSpc>
            </a:pPr>
            <a:endParaRPr lang="el-GR" altLang="en-US" sz="2800" dirty="0"/>
          </a:p>
          <a:p>
            <a:endParaRPr lang="el-GR" altLang="en-US" sz="2800" dirty="0"/>
          </a:p>
          <a:p>
            <a:pPr>
              <a:lnSpc>
                <a:spcPct val="90000"/>
              </a:lnSpc>
              <a:buClr>
                <a:schemeClr val="tx1"/>
              </a:buClr>
            </a:pPr>
            <a:endParaRPr lang="el-GR" altLang="en-US" sz="2800" dirty="0"/>
          </a:p>
        </p:txBody>
      </p:sp>
    </p:spTree>
    <p:extLst>
      <p:ext uri="{BB962C8B-B14F-4D97-AF65-F5344CB8AC3E}">
        <p14:creationId xmlns:p14="http://schemas.microsoft.com/office/powerpoint/2010/main" val="1346657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n-US" dirty="0"/>
              <a:t>Piaget &amp; Vygotsky</a:t>
            </a:r>
            <a:endParaRPr lang="el-GR" dirty="0"/>
          </a:p>
        </p:txBody>
      </p:sp>
      <p:sp>
        <p:nvSpPr>
          <p:cNvPr id="3" name="Θέση περιεχομένου 2"/>
          <p:cNvSpPr>
            <a:spLocks noGrp="1"/>
          </p:cNvSpPr>
          <p:nvPr>
            <p:ph idx="1"/>
          </p:nvPr>
        </p:nvSpPr>
        <p:spPr/>
        <p:txBody>
          <a:bodyPr>
            <a:normAutofit lnSpcReduction="10000"/>
          </a:bodyPr>
          <a:lstStyle/>
          <a:p>
            <a:pPr>
              <a:buFontTx/>
              <a:buNone/>
            </a:pPr>
            <a:r>
              <a:rPr lang="el-GR" altLang="en-US" sz="2800" dirty="0">
                <a:solidFill>
                  <a:srgbClr val="C00000"/>
                </a:solidFill>
              </a:rPr>
              <a:t>Συγκλίσεις και αποκλίσεις των δυο θεωριών…</a:t>
            </a:r>
            <a:endParaRPr lang="en-US" altLang="en-US" sz="2800" dirty="0">
              <a:solidFill>
                <a:srgbClr val="C00000"/>
              </a:solidFill>
            </a:endParaRPr>
          </a:p>
          <a:p>
            <a:pPr>
              <a:buFontTx/>
              <a:buNone/>
            </a:pPr>
            <a:r>
              <a:rPr lang="el-GR" altLang="en-US" sz="2800" dirty="0"/>
              <a:t>Μπορείτε να δείτε και τα παρακάτω βίντεο</a:t>
            </a:r>
            <a:r>
              <a:rPr lang="en-US" altLang="en-US" sz="2800" dirty="0"/>
              <a:t> </a:t>
            </a:r>
            <a:r>
              <a:rPr lang="el-GR" altLang="en-US" sz="2800" dirty="0"/>
              <a:t>και να </a:t>
            </a:r>
            <a:r>
              <a:rPr lang="el-GR" altLang="en-US" sz="2800" dirty="0" smtClean="0"/>
              <a:t>τα</a:t>
            </a:r>
          </a:p>
          <a:p>
            <a:pPr>
              <a:buFontTx/>
              <a:buNone/>
            </a:pPr>
            <a:r>
              <a:rPr lang="el-GR" altLang="en-US" sz="2800" dirty="0" smtClean="0"/>
              <a:t>σχολιάσετε</a:t>
            </a:r>
            <a:endParaRPr lang="en-US" altLang="en-US" sz="2800" dirty="0"/>
          </a:p>
          <a:p>
            <a:pPr>
              <a:buFontTx/>
              <a:buNone/>
            </a:pPr>
            <a:r>
              <a:rPr lang="en-US" altLang="en-US" sz="2800" dirty="0">
                <a:hlinkClick r:id="rId3"/>
              </a:rPr>
              <a:t>https://</a:t>
            </a:r>
            <a:r>
              <a:rPr lang="en-US" altLang="en-US" sz="2800" dirty="0" smtClean="0">
                <a:hlinkClick r:id="rId3"/>
              </a:rPr>
              <a:t>youtu.be/Axi7xctulbM?t=89</a:t>
            </a:r>
            <a:endParaRPr lang="en-US" altLang="en-US" sz="2800" dirty="0"/>
          </a:p>
          <a:p>
            <a:pPr>
              <a:buFontTx/>
              <a:buNone/>
            </a:pPr>
            <a:r>
              <a:rPr lang="en-US" altLang="en-US" sz="2800" dirty="0">
                <a:hlinkClick r:id="rId4"/>
              </a:rPr>
              <a:t>https://youtu.be/M4cYu1XRuFQ?t=48</a:t>
            </a:r>
            <a:endParaRPr lang="el-GR" altLang="en-US" sz="2800" dirty="0"/>
          </a:p>
          <a:p>
            <a:pPr>
              <a:buFontTx/>
              <a:buNone/>
            </a:pPr>
            <a:r>
              <a:rPr lang="en-US" altLang="en-US" sz="2800" dirty="0"/>
              <a:t>	</a:t>
            </a:r>
            <a:r>
              <a:rPr lang="el-GR" altLang="en-US" sz="2800" dirty="0"/>
              <a:t>Επίσης μπορείτε να διαβάσετε το : </a:t>
            </a:r>
            <a:r>
              <a:rPr lang="en-US" altLang="en-US" sz="2800" dirty="0"/>
              <a:t>De </a:t>
            </a:r>
            <a:r>
              <a:rPr lang="en-US" altLang="en-US" sz="2800" dirty="0" err="1"/>
              <a:t>Vries</a:t>
            </a:r>
            <a:r>
              <a:rPr lang="en-US" altLang="en-US" sz="2800" dirty="0"/>
              <a:t>, R (2000), Vygotsky, Piaget and Education: a reciprocal assimilation of theories and educational practices.</a:t>
            </a:r>
          </a:p>
          <a:p>
            <a:pPr>
              <a:buFontTx/>
              <a:buNone/>
            </a:pPr>
            <a:r>
              <a:rPr lang="en-US" altLang="en-US" sz="2000" dirty="0">
                <a:solidFill>
                  <a:srgbClr val="C00000"/>
                </a:solidFill>
                <a:hlinkClick r:id="rId5"/>
              </a:rPr>
              <a:t>http://</a:t>
            </a:r>
            <a:r>
              <a:rPr lang="en-US" altLang="en-US" sz="2000" dirty="0" smtClean="0">
                <a:solidFill>
                  <a:srgbClr val="C00000"/>
                </a:solidFill>
                <a:hlinkClick r:id="rId5"/>
              </a:rPr>
              <a:t>www.sciencedirect.com/science/article/pii/S0732118X00000088</a:t>
            </a:r>
            <a:endParaRPr lang="el-GR" altLang="en-US" sz="2000" dirty="0">
              <a:solidFill>
                <a:srgbClr val="C00000"/>
              </a:solidFill>
            </a:endParaRPr>
          </a:p>
        </p:txBody>
      </p:sp>
    </p:spTree>
    <p:extLst>
      <p:ext uri="{BB962C8B-B14F-4D97-AF65-F5344CB8AC3E}">
        <p14:creationId xmlns:p14="http://schemas.microsoft.com/office/powerpoint/2010/main" val="2736339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620688"/>
            <a:ext cx="8229600" cy="5462067"/>
          </a:xfrm>
        </p:spPr>
        <p:txBody>
          <a:bodyPr>
            <a:noAutofit/>
          </a:bodyPr>
          <a:lstStyle/>
          <a:p>
            <a:pPr>
              <a:lnSpc>
                <a:spcPct val="80000"/>
              </a:lnSpc>
              <a:buNone/>
            </a:pPr>
            <a:r>
              <a:rPr lang="el-GR" altLang="en-US" sz="2200" dirty="0">
                <a:solidFill>
                  <a:srgbClr val="FF0000"/>
                </a:solidFill>
              </a:rPr>
              <a:t>P&gt;Τονίζεται η σημασία της δράσης </a:t>
            </a:r>
          </a:p>
          <a:p>
            <a:pPr>
              <a:lnSpc>
                <a:spcPct val="80000"/>
              </a:lnSpc>
              <a:buNone/>
            </a:pPr>
            <a:r>
              <a:rPr lang="el-GR" altLang="en-US" sz="2200" dirty="0"/>
              <a:t>V&gt;Τονίζεται η σημασία της </a:t>
            </a:r>
            <a:r>
              <a:rPr lang="el-GR" altLang="en-US" sz="2200" dirty="0" smtClean="0"/>
              <a:t>γλώσσας</a:t>
            </a:r>
            <a:endParaRPr lang="el-GR" altLang="en-US" sz="2200" dirty="0"/>
          </a:p>
          <a:p>
            <a:pPr>
              <a:lnSpc>
                <a:spcPct val="80000"/>
              </a:lnSpc>
              <a:buNone/>
            </a:pPr>
            <a:endParaRPr lang="el-GR" altLang="en-US" sz="2200" dirty="0" smtClean="0">
              <a:solidFill>
                <a:srgbClr val="FF0000"/>
              </a:solidFill>
            </a:endParaRPr>
          </a:p>
          <a:p>
            <a:pPr>
              <a:lnSpc>
                <a:spcPct val="80000"/>
              </a:lnSpc>
              <a:buNone/>
            </a:pPr>
            <a:r>
              <a:rPr lang="el-GR" altLang="en-US" sz="2200" dirty="0" smtClean="0">
                <a:solidFill>
                  <a:srgbClr val="FF0000"/>
                </a:solidFill>
              </a:rPr>
              <a:t>P</a:t>
            </a:r>
            <a:r>
              <a:rPr lang="el-GR" altLang="en-US" sz="2200" dirty="0">
                <a:solidFill>
                  <a:srgbClr val="FF0000"/>
                </a:solidFill>
              </a:rPr>
              <a:t>&gt; Τονίζεται ο ρόλος του παιδιού του ίδιου στην γνωστική του εξέλιξη </a:t>
            </a:r>
          </a:p>
          <a:p>
            <a:pPr>
              <a:lnSpc>
                <a:spcPct val="80000"/>
              </a:lnSpc>
              <a:buNone/>
            </a:pPr>
            <a:r>
              <a:rPr lang="el-GR" altLang="en-US" sz="2200" dirty="0"/>
              <a:t>V&gt; Τονίζεται η διαμεσολάβηση στην καλλιέργεια του </a:t>
            </a:r>
            <a:r>
              <a:rPr lang="el-GR" altLang="en-US" sz="2200" dirty="0" smtClean="0"/>
              <a:t>παιδιού</a:t>
            </a:r>
            <a:endParaRPr lang="el-GR" altLang="en-US" sz="2200" dirty="0"/>
          </a:p>
          <a:p>
            <a:pPr>
              <a:lnSpc>
                <a:spcPct val="80000"/>
              </a:lnSpc>
              <a:buNone/>
            </a:pPr>
            <a:endParaRPr lang="el-GR" altLang="en-US" sz="2200" dirty="0" smtClean="0">
              <a:solidFill>
                <a:srgbClr val="FF0000"/>
              </a:solidFill>
            </a:endParaRPr>
          </a:p>
          <a:p>
            <a:pPr>
              <a:lnSpc>
                <a:spcPct val="80000"/>
              </a:lnSpc>
              <a:buNone/>
            </a:pPr>
            <a:r>
              <a:rPr lang="el-GR" altLang="en-US" sz="2200" dirty="0" smtClean="0">
                <a:solidFill>
                  <a:srgbClr val="FF0000"/>
                </a:solidFill>
              </a:rPr>
              <a:t>P</a:t>
            </a:r>
            <a:r>
              <a:rPr lang="el-GR" altLang="en-US" sz="2200" dirty="0">
                <a:solidFill>
                  <a:srgbClr val="FF0000"/>
                </a:solidFill>
              </a:rPr>
              <a:t>&gt; Τονίζεται η αλληλόδραση υποκειμένου /αντικειμένου </a:t>
            </a:r>
          </a:p>
          <a:p>
            <a:pPr>
              <a:lnSpc>
                <a:spcPct val="80000"/>
              </a:lnSpc>
              <a:buNone/>
            </a:pPr>
            <a:r>
              <a:rPr lang="el-GR" altLang="en-US" sz="2200" dirty="0"/>
              <a:t>V&gt; Τονίζεται η αλληλόδραση παιδιού/ ωρίμου και αναδεικνύεται η ΖΕΑ (Ζώνη επικείμενης ανάπτυξης</a:t>
            </a:r>
            <a:r>
              <a:rPr lang="el-GR" altLang="en-US" sz="2200" dirty="0" smtClean="0"/>
              <a:t>)</a:t>
            </a:r>
            <a:endParaRPr lang="el-GR" altLang="en-US" sz="2200" dirty="0"/>
          </a:p>
          <a:p>
            <a:pPr>
              <a:lnSpc>
                <a:spcPct val="80000"/>
              </a:lnSpc>
              <a:buNone/>
            </a:pPr>
            <a:endParaRPr lang="el-GR" altLang="en-US" sz="2200" dirty="0" smtClean="0">
              <a:solidFill>
                <a:srgbClr val="FF0000"/>
              </a:solidFill>
            </a:endParaRPr>
          </a:p>
          <a:p>
            <a:pPr>
              <a:lnSpc>
                <a:spcPct val="80000"/>
              </a:lnSpc>
              <a:buNone/>
            </a:pPr>
            <a:r>
              <a:rPr lang="el-GR" altLang="en-US" sz="2200" dirty="0" smtClean="0">
                <a:solidFill>
                  <a:srgbClr val="FF0000"/>
                </a:solidFill>
              </a:rPr>
              <a:t>P</a:t>
            </a:r>
            <a:r>
              <a:rPr lang="el-GR" altLang="en-US" sz="2200" dirty="0">
                <a:solidFill>
                  <a:srgbClr val="FF0000"/>
                </a:solidFill>
              </a:rPr>
              <a:t>&gt; Δίνεται σημασία στην αυθόρμητη εξέλιξη και στον εποικοδομητισμό </a:t>
            </a:r>
          </a:p>
          <a:p>
            <a:pPr>
              <a:lnSpc>
                <a:spcPct val="80000"/>
              </a:lnSpc>
              <a:buNone/>
            </a:pPr>
            <a:r>
              <a:rPr lang="el-GR" altLang="en-US" sz="2200" dirty="0"/>
              <a:t>V&gt;Δίνεται σημασία στο σχολείο, στη διδασκαλία και την </a:t>
            </a:r>
            <a:r>
              <a:rPr lang="el-GR" altLang="en-US" sz="2200" dirty="0" smtClean="0"/>
              <a:t>εκπαίδευση</a:t>
            </a:r>
            <a:endParaRPr lang="el-GR" altLang="en-US" sz="2200" dirty="0"/>
          </a:p>
        </p:txBody>
      </p:sp>
    </p:spTree>
    <p:extLst>
      <p:ext uri="{BB962C8B-B14F-4D97-AF65-F5344CB8AC3E}">
        <p14:creationId xmlns:p14="http://schemas.microsoft.com/office/powerpoint/2010/main" val="1253317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n-US" dirty="0"/>
              <a:t>Ομοιότητες</a:t>
            </a:r>
            <a:endParaRPr lang="el-GR" dirty="0"/>
          </a:p>
        </p:txBody>
      </p:sp>
      <p:sp>
        <p:nvSpPr>
          <p:cNvPr id="5" name="Θέση περιεχομένου 4"/>
          <p:cNvSpPr>
            <a:spLocks noGrp="1"/>
          </p:cNvSpPr>
          <p:nvPr>
            <p:ph idx="1"/>
          </p:nvPr>
        </p:nvSpPr>
        <p:spPr/>
        <p:txBody>
          <a:bodyPr>
            <a:noAutofit/>
          </a:bodyPr>
          <a:lstStyle/>
          <a:p>
            <a:r>
              <a:rPr lang="el-GR" altLang="en-US" sz="2400" dirty="0"/>
              <a:t>Τα παιδιά αντιμετωπίζονται ως ενεργά στη διαδικασία </a:t>
            </a:r>
            <a:r>
              <a:rPr lang="el-GR" altLang="en-US" sz="2400" dirty="0" smtClean="0"/>
              <a:t>μάθησης.</a:t>
            </a:r>
            <a:endParaRPr lang="el-GR" altLang="en-US" sz="2400" dirty="0"/>
          </a:p>
          <a:p>
            <a:r>
              <a:rPr lang="el-GR" altLang="en-US" sz="2400" dirty="0"/>
              <a:t>Η αποστήθιση είναι χωρίς νόημα</a:t>
            </a:r>
          </a:p>
          <a:p>
            <a:r>
              <a:rPr lang="el-GR" altLang="en-US" sz="2400" dirty="0"/>
              <a:t>Συνιστάται η ολιστική προσέγγιση του </a:t>
            </a:r>
            <a:r>
              <a:rPr lang="el-GR" altLang="en-US" sz="2400" dirty="0" smtClean="0"/>
              <a:t>γραμματισμού.</a:t>
            </a:r>
            <a:endParaRPr lang="el-GR" altLang="en-US" sz="2400" dirty="0"/>
          </a:p>
          <a:p>
            <a:r>
              <a:rPr lang="el-GR" altLang="en-US" sz="2400" dirty="0"/>
              <a:t>Ενισχύεται η αλληλεπίδραση στην </a:t>
            </a:r>
            <a:r>
              <a:rPr lang="el-GR" altLang="en-US" sz="2400" dirty="0" smtClean="0"/>
              <a:t>τάξη.</a:t>
            </a:r>
            <a:endParaRPr lang="el-GR" altLang="en-US" sz="2400" dirty="0"/>
          </a:p>
          <a:p>
            <a:r>
              <a:rPr lang="el-GR" altLang="en-US" sz="2400" dirty="0"/>
              <a:t>Το ΑΠ βασίζεται στα ενδιαφέροντα των </a:t>
            </a:r>
            <a:r>
              <a:rPr lang="el-GR" altLang="en-US" sz="2400" dirty="0" smtClean="0"/>
              <a:t>παιδιών.</a:t>
            </a:r>
            <a:endParaRPr lang="el-GR" altLang="en-US" sz="2400" dirty="0"/>
          </a:p>
          <a:p>
            <a:r>
              <a:rPr lang="el-GR" altLang="en-US" sz="2400" dirty="0"/>
              <a:t>Αποκλείονται οι εξωτερικές </a:t>
            </a:r>
            <a:r>
              <a:rPr lang="el-GR" altLang="en-US" sz="2400" dirty="0" smtClean="0"/>
              <a:t>αμοιβές.</a:t>
            </a:r>
            <a:endParaRPr lang="el-GR" altLang="en-US" sz="2400" dirty="0"/>
          </a:p>
          <a:p>
            <a:r>
              <a:rPr lang="el-GR" altLang="en-US" sz="2400" dirty="0"/>
              <a:t>Το παιχνίδι προσποίησης  παίζει σημαντικό ρόλο στη </a:t>
            </a:r>
            <a:r>
              <a:rPr lang="el-GR" altLang="en-US" sz="2400" dirty="0" smtClean="0"/>
              <a:t>μάθηση.</a:t>
            </a:r>
            <a:endParaRPr lang="el-GR" altLang="en-US" sz="2400" dirty="0"/>
          </a:p>
        </p:txBody>
      </p:sp>
    </p:spTree>
    <p:extLst>
      <p:ext uri="{BB962C8B-B14F-4D97-AF65-F5344CB8AC3E}">
        <p14:creationId xmlns:p14="http://schemas.microsoft.com/office/powerpoint/2010/main" val="2739259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dirty="0"/>
              <a:t>A</a:t>
            </a:r>
            <a:r>
              <a:rPr lang="el-GR" dirty="0"/>
              <a:t>νακεφαλαιώνοντας τις βασικές </a:t>
            </a:r>
            <a:r>
              <a:rPr lang="el-GR" dirty="0" smtClean="0"/>
              <a:t>θέσεις…</a:t>
            </a:r>
            <a:endParaRPr lang="el-GR" dirty="0"/>
          </a:p>
        </p:txBody>
      </p:sp>
      <p:sp>
        <p:nvSpPr>
          <p:cNvPr id="5" name="Θέση περιεχομένου 4"/>
          <p:cNvSpPr>
            <a:spLocks noGrp="1"/>
          </p:cNvSpPr>
          <p:nvPr>
            <p:ph idx="1"/>
          </p:nvPr>
        </p:nvSpPr>
        <p:spPr/>
        <p:txBody>
          <a:bodyPr>
            <a:noAutofit/>
          </a:bodyPr>
          <a:lstStyle/>
          <a:p>
            <a:pPr marL="457200" indent="-457200">
              <a:buFont typeface="+mj-lt"/>
              <a:buAutoNum type="arabicPeriod"/>
            </a:pPr>
            <a:r>
              <a:rPr lang="el-GR" altLang="en-US" sz="2800" dirty="0" smtClean="0"/>
              <a:t>Η </a:t>
            </a:r>
            <a:r>
              <a:rPr lang="el-GR" altLang="en-US" sz="2800" dirty="0"/>
              <a:t>οικοδόμηση της γνώσης επηρεάζεται από κοινωνικές αλληλεπιδράσεις. Το κοινωνικο-πολιτισμικό περιβάλλον έχει ιδιαίτερη σημασία για την ανάπτυξη.</a:t>
            </a:r>
          </a:p>
          <a:p>
            <a:pPr marL="457200" indent="-457200">
              <a:buFont typeface="+mj-lt"/>
              <a:buAutoNum type="arabicPeriod"/>
            </a:pPr>
            <a:r>
              <a:rPr lang="el-GR" altLang="en-US" sz="2800" dirty="0" smtClean="0"/>
              <a:t>Η </a:t>
            </a:r>
            <a:r>
              <a:rPr lang="el-GR" altLang="en-US" sz="2800" dirty="0"/>
              <a:t>μάθηση καθοδηγεί την </a:t>
            </a:r>
            <a:r>
              <a:rPr lang="el-GR" altLang="en-US" sz="2800" dirty="0" smtClean="0"/>
              <a:t>ανάπτυξη.</a:t>
            </a:r>
            <a:endParaRPr lang="el-GR" altLang="en-US" sz="2800" dirty="0"/>
          </a:p>
          <a:p>
            <a:pPr marL="457200" indent="-457200">
              <a:buFont typeface="+mj-lt"/>
              <a:buAutoNum type="arabicPeriod"/>
            </a:pPr>
            <a:r>
              <a:rPr lang="el-GR" altLang="en-US" sz="2800" dirty="0" smtClean="0"/>
              <a:t>Η </a:t>
            </a:r>
            <a:r>
              <a:rPr lang="el-GR" altLang="en-US" sz="2800" dirty="0"/>
              <a:t>γλώσσα είναι σημαντικό εργαλείο </a:t>
            </a:r>
            <a:r>
              <a:rPr lang="el-GR" altLang="en-US" sz="2800" dirty="0" smtClean="0"/>
              <a:t>σκέψης.</a:t>
            </a:r>
            <a:endParaRPr lang="el-GR" altLang="en-US" sz="2800" dirty="0"/>
          </a:p>
          <a:p>
            <a:pPr marL="457200" indent="-457200">
              <a:buFont typeface="+mj-lt"/>
              <a:buAutoNum type="arabicPeriod"/>
            </a:pPr>
            <a:r>
              <a:rPr lang="el-GR" altLang="en-US" sz="2800" dirty="0" smtClean="0"/>
              <a:t>Η </a:t>
            </a:r>
            <a:r>
              <a:rPr lang="el-GR" altLang="en-US" sz="2800" dirty="0"/>
              <a:t>Ζώνη επικείμενης ανάπτυξης είναι μια έννοια ιδιαίτερα αξιοποιήσιμη κατά την εκπαιδευτική διαδικασία</a:t>
            </a:r>
            <a:r>
              <a:rPr lang="el-GR" altLang="en-US" sz="2800" dirty="0" smtClean="0"/>
              <a:t>.</a:t>
            </a:r>
            <a:endParaRPr lang="el-GR" altLang="en-US" sz="2800" dirty="0"/>
          </a:p>
        </p:txBody>
      </p:sp>
    </p:spTree>
    <p:extLst>
      <p:ext uri="{BB962C8B-B14F-4D97-AF65-F5344CB8AC3E}">
        <p14:creationId xmlns:p14="http://schemas.microsoft.com/office/powerpoint/2010/main" val="1952848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000" dirty="0"/>
              <a:t>Με βάση τη θεωρία του </a:t>
            </a:r>
            <a:r>
              <a:rPr lang="en-US" sz="3000" dirty="0"/>
              <a:t> Vygotsky </a:t>
            </a:r>
            <a:r>
              <a:rPr lang="el-GR" sz="3000" dirty="0"/>
              <a:t> ένα πρόγραμμα προσχολικής εκπαίδευσης είναι </a:t>
            </a:r>
            <a:r>
              <a:rPr lang="el-GR" sz="3000" dirty="0"/>
              <a:t>σημαντικό</a:t>
            </a:r>
            <a:r>
              <a:rPr lang="el-GR" sz="3000" dirty="0" smtClean="0"/>
              <a:t>:</a:t>
            </a:r>
            <a:endParaRPr lang="el-GR" sz="3000" dirty="0"/>
          </a:p>
        </p:txBody>
      </p:sp>
      <p:sp>
        <p:nvSpPr>
          <p:cNvPr id="5" name="Θέση περιεχομένου 4"/>
          <p:cNvSpPr>
            <a:spLocks noGrp="1"/>
          </p:cNvSpPr>
          <p:nvPr>
            <p:ph idx="1"/>
          </p:nvPr>
        </p:nvSpPr>
        <p:spPr/>
        <p:txBody>
          <a:bodyPr>
            <a:noAutofit/>
          </a:bodyPr>
          <a:lstStyle/>
          <a:p>
            <a:pPr>
              <a:defRPr/>
            </a:pPr>
            <a:endParaRPr lang="el-GR" sz="2400" dirty="0" smtClean="0"/>
          </a:p>
          <a:p>
            <a:pPr>
              <a:defRPr/>
            </a:pPr>
            <a:r>
              <a:rPr lang="el-GR" sz="2400" dirty="0" smtClean="0"/>
              <a:t>Να </a:t>
            </a:r>
            <a:r>
              <a:rPr lang="el-GR" sz="2400" dirty="0"/>
              <a:t>βασίζεται σε συνεργασία και υποβοηθούμενη ανακάλυψη</a:t>
            </a:r>
          </a:p>
          <a:p>
            <a:pPr>
              <a:defRPr/>
            </a:pPr>
            <a:r>
              <a:rPr lang="el-GR" sz="2400" dirty="0"/>
              <a:t>Να δίνει έμφαση σε συζητήσεις και στην από κοινού επίλυση προβλημάτων (κοινότητα μάθησης)</a:t>
            </a:r>
          </a:p>
          <a:p>
            <a:pPr>
              <a:defRPr/>
            </a:pPr>
            <a:r>
              <a:rPr lang="el-GR" sz="2400" dirty="0"/>
              <a:t>Να συνδυάζει αυθόρμητη με συστηματοποιημένη γνώση</a:t>
            </a:r>
          </a:p>
          <a:p>
            <a:pPr>
              <a:defRPr/>
            </a:pPr>
            <a:r>
              <a:rPr lang="el-GR" sz="2400" dirty="0"/>
              <a:t>Να ενθαρρύνει ατομικό λόγο</a:t>
            </a:r>
          </a:p>
          <a:p>
            <a:endParaRPr lang="el-GR" sz="2400" dirty="0"/>
          </a:p>
        </p:txBody>
      </p:sp>
    </p:spTree>
    <p:extLst>
      <p:ext uri="{BB962C8B-B14F-4D97-AF65-F5344CB8AC3E}">
        <p14:creationId xmlns:p14="http://schemas.microsoft.com/office/powerpoint/2010/main" val="4233369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64156" y="620688"/>
            <a:ext cx="8229600" cy="5462067"/>
          </a:xfrm>
        </p:spPr>
        <p:txBody>
          <a:bodyPr>
            <a:noAutofit/>
          </a:bodyPr>
          <a:lstStyle/>
          <a:p>
            <a:r>
              <a:rPr lang="el-GR" altLang="en-US" sz="2400" dirty="0"/>
              <a:t>Να αξιοποιεί ΖΕΑ. Πώς;	</a:t>
            </a:r>
          </a:p>
          <a:p>
            <a:r>
              <a:rPr lang="el-GR" altLang="en-US" sz="2400" dirty="0"/>
              <a:t>Να ενισχύει τη δουλειά σε ομάδες και συχνά σε ανομοιογενείς ομάδες.</a:t>
            </a:r>
          </a:p>
          <a:p>
            <a:r>
              <a:rPr lang="el-GR" altLang="en-US" sz="2400" dirty="0"/>
              <a:t>Να αξιοποιεί «ενδιάμεσους» ή «κοινωνικούς διαμεσολαβητές»</a:t>
            </a:r>
          </a:p>
          <a:p>
            <a:r>
              <a:rPr lang="el-GR" altLang="en-US" sz="2400" dirty="0"/>
              <a:t>Να ενισχύει και να εμπλουτίζει παιχνίδια ρόλων.</a:t>
            </a:r>
          </a:p>
          <a:p>
            <a:pPr>
              <a:buClr>
                <a:schemeClr val="tx1"/>
              </a:buClr>
            </a:pPr>
            <a:r>
              <a:rPr lang="el-GR" altLang="en-US" sz="2400" dirty="0">
                <a:solidFill>
                  <a:srgbClr val="C00000"/>
                </a:solidFill>
              </a:rPr>
              <a:t>Δείτε σχετικά βιβλιογραφία για το </a:t>
            </a:r>
            <a:r>
              <a:rPr lang="en-US" altLang="en-US" sz="2400" dirty="0">
                <a:solidFill>
                  <a:srgbClr val="C00000"/>
                </a:solidFill>
              </a:rPr>
              <a:t>Reggio Emilia</a:t>
            </a:r>
            <a:endParaRPr lang="el-GR" altLang="en-US" sz="2400" dirty="0">
              <a:solidFill>
                <a:srgbClr val="C00000"/>
              </a:solidFill>
            </a:endParaRPr>
          </a:p>
          <a:p>
            <a:pPr>
              <a:buClr>
                <a:schemeClr val="tx1"/>
              </a:buClr>
            </a:pPr>
            <a:r>
              <a:rPr lang="en-US" altLang="en-US" sz="2400" dirty="0">
                <a:solidFill>
                  <a:srgbClr val="C00000"/>
                </a:solidFill>
              </a:rPr>
              <a:t>https://www.youtube.com/watch?feature=player_embedded&amp;v=VnVCUkrtmMQ</a:t>
            </a:r>
            <a:endParaRPr lang="el-GR" altLang="en-US" sz="2400" dirty="0">
              <a:solidFill>
                <a:srgbClr val="C00000"/>
              </a:solidFill>
            </a:endParaRPr>
          </a:p>
        </p:txBody>
      </p:sp>
    </p:spTree>
    <p:extLst>
      <p:ext uri="{BB962C8B-B14F-4D97-AF65-F5344CB8AC3E}">
        <p14:creationId xmlns:p14="http://schemas.microsoft.com/office/powerpoint/2010/main" val="983299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altLang="en-US" sz="2800" dirty="0"/>
              <a:t>Ο </a:t>
            </a:r>
            <a:r>
              <a:rPr lang="en-US" altLang="en-US" sz="2800" dirty="0"/>
              <a:t>Vygotsky </a:t>
            </a:r>
            <a:r>
              <a:rPr lang="el-GR" altLang="en-US" sz="2800" dirty="0"/>
              <a:t> δίνει έμφαση στη σημασία κοινωνικοπολιτισμικών παραγόντων για τη γνωστική ανάπτυξη. Για το λόγο αυτό εξάλλου ορίζει τη νοημοσύνη ως την ικανότητα του ατόμου  να </a:t>
            </a:r>
            <a:r>
              <a:rPr lang="el-GR" altLang="en-US" sz="2800" dirty="0">
                <a:solidFill>
                  <a:schemeClr val="accent2"/>
                </a:solidFill>
              </a:rPr>
              <a:t>μαθαίνει μέσω της αλληλεπίδρασής του με τους άλλους. Η διδασκαλία είναι και αυτή ένας τρόπος αλληλεπίδρασης.</a:t>
            </a:r>
            <a:endParaRPr lang="el-GR" altLang="en-US" sz="2800" dirty="0"/>
          </a:p>
          <a:p>
            <a:endParaRPr lang="el-GR" altLang="en-US" sz="2800" dirty="0"/>
          </a:p>
        </p:txBody>
      </p:sp>
    </p:spTree>
    <p:extLst>
      <p:ext uri="{BB962C8B-B14F-4D97-AF65-F5344CB8AC3E}">
        <p14:creationId xmlns:p14="http://schemas.microsoft.com/office/powerpoint/2010/main" val="3490990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smtClean="0"/>
              <a:t>1.0.</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a:t>Μαρία </a:t>
            </a:r>
            <a:r>
              <a:rPr lang="el-GR" sz="2000" dirty="0" smtClean="0"/>
              <a:t>Σφυρόερα</a:t>
            </a:r>
            <a:r>
              <a:rPr lang="en-US" sz="2000" dirty="0" smtClean="0"/>
              <a:t> 2015</a:t>
            </a:r>
            <a:r>
              <a:rPr lang="el-GR" sz="2000" dirty="0" smtClean="0"/>
              <a:t>.</a:t>
            </a:r>
            <a:r>
              <a:rPr lang="el-GR" sz="2000" dirty="0"/>
              <a:t> Μαρία Σφυρόερα. «Σύγχρονες Διδακτικές Προσεγγίσεις Ι: Αξιοποίηση βασικών θεωρητικών εννοιών στην εκπαιδευτική πράξη». Έκδοση: 1.0. Αθήνα 201</a:t>
            </a:r>
            <a:r>
              <a:rPr lang="en-US" sz="2000" dirty="0"/>
              <a:t>5</a:t>
            </a:r>
            <a:r>
              <a:rPr lang="el-GR" sz="2000" dirty="0"/>
              <a:t>. Διαθέσιμο από τη δικτυακή διεύθυνση: </a:t>
            </a:r>
            <a:r>
              <a:rPr lang="en-US" sz="2000" dirty="0"/>
              <a:t>http://opencourses.uoa.gr/courses/ECD111/</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 1: </a:t>
            </a:r>
            <a:r>
              <a:rPr lang="en-US" sz="2000" dirty="0"/>
              <a:t>[Slide 2] </a:t>
            </a:r>
            <a:r>
              <a:rPr lang="en-US" sz="2000" dirty="0"/>
              <a:t>Lev S. </a:t>
            </a:r>
            <a:r>
              <a:rPr lang="en-US" sz="2000" dirty="0"/>
              <a:t>Vygotsky. Copyrighted. </a:t>
            </a:r>
            <a:r>
              <a:rPr lang="el-GR" sz="2000" dirty="0"/>
              <a:t>Σύνδεσμος: </a:t>
            </a:r>
            <a:r>
              <a:rPr lang="en-US" sz="2000" dirty="0">
                <a:solidFill>
                  <a:srgbClr val="FF0000"/>
                </a:solidFill>
                <a:hlinkClick r:id="rId3"/>
              </a:rPr>
              <a:t>http://</a:t>
            </a:r>
            <a:r>
              <a:rPr lang="en-US" sz="2000" dirty="0" smtClean="0">
                <a:solidFill>
                  <a:srgbClr val="FF0000"/>
                </a:solidFill>
                <a:hlinkClick r:id="rId3"/>
              </a:rPr>
              <a:t>www.azquotes.com/quote/690644</a:t>
            </a:r>
            <a:r>
              <a:rPr lang="el-GR" sz="2000" dirty="0"/>
              <a:t>. </a:t>
            </a:r>
            <a:r>
              <a:rPr lang="el-GR" sz="2000" dirty="0"/>
              <a:t>Π</a:t>
            </a:r>
            <a:r>
              <a:rPr lang="el-GR" sz="2000" dirty="0"/>
              <a:t>ηγή: </a:t>
            </a:r>
            <a:r>
              <a:rPr lang="en-US" sz="2000" dirty="0" smtClean="0">
                <a:solidFill>
                  <a:srgbClr val="FF0000"/>
                </a:solidFill>
                <a:hlinkClick r:id="rId3"/>
              </a:rPr>
              <a:t>www.azquotes.com</a:t>
            </a:r>
            <a:r>
              <a:rPr lang="el-GR" sz="2000" dirty="0"/>
              <a:t>.</a:t>
            </a:r>
            <a:r>
              <a:rPr lang="el-GR" sz="2000" dirty="0" smtClean="0">
                <a:solidFill>
                  <a:srgbClr val="FF0000"/>
                </a:solidFill>
              </a:rPr>
              <a:t> </a:t>
            </a:r>
            <a:endParaRPr lang="el-GR" sz="2000" dirty="0" smtClean="0">
              <a:solidFill>
                <a:srgbClr val="FF0000"/>
              </a:solidFill>
            </a:endParaRPr>
          </a:p>
          <a:p>
            <a:pPr marL="0" indent="0">
              <a:buNone/>
            </a:pPr>
            <a:r>
              <a:rPr lang="el-GR" sz="2000" dirty="0"/>
              <a:t>Εικόνα </a:t>
            </a:r>
            <a:r>
              <a:rPr lang="el-GR" sz="2000" dirty="0"/>
              <a:t>2: </a:t>
            </a:r>
            <a:r>
              <a:rPr lang="en-US" sz="2000" dirty="0" smtClean="0"/>
              <a:t>[Slide 8] Zone of proximal development.</a:t>
            </a:r>
            <a:r>
              <a:rPr lang="el-GR" sz="2000" dirty="0" smtClean="0"/>
              <a:t> </a:t>
            </a:r>
            <a:r>
              <a:rPr lang="en-US" sz="2000" dirty="0" smtClean="0"/>
              <a:t>Public Domain. </a:t>
            </a:r>
            <a:r>
              <a:rPr lang="el-GR" sz="2000" dirty="0" smtClean="0"/>
              <a:t>Σύνδεσμος</a:t>
            </a:r>
            <a:r>
              <a:rPr lang="en-US" sz="2000" dirty="0"/>
              <a:t>: </a:t>
            </a:r>
            <a:r>
              <a:rPr lang="en-US" sz="2000" dirty="0">
                <a:hlinkClick r:id="rId4"/>
              </a:rPr>
              <a:t>https://</a:t>
            </a:r>
            <a:r>
              <a:rPr lang="en-US" sz="2000" dirty="0" smtClean="0">
                <a:hlinkClick r:id="rId4"/>
              </a:rPr>
              <a:t>commons.wikimedia.org/wiki/File:Zone_of_proximal_development.svg</a:t>
            </a:r>
            <a:r>
              <a:rPr lang="en-US" sz="2000" dirty="0" smtClean="0"/>
              <a:t>. </a:t>
            </a:r>
            <a:r>
              <a:rPr lang="el-GR" sz="2000" dirty="0" smtClean="0"/>
              <a:t>Πηγή</a:t>
            </a:r>
            <a:r>
              <a:rPr lang="en-US" sz="2000" dirty="0"/>
              <a:t>: </a:t>
            </a:r>
            <a:r>
              <a:rPr lang="en-US" sz="2000" dirty="0" smtClean="0">
                <a:hlinkClick r:id="rId4"/>
              </a:rPr>
              <a:t>commons.wikimedia.org</a:t>
            </a:r>
            <a:r>
              <a:rPr lang="en-US" sz="2000" dirty="0" smtClean="0"/>
              <a:t>.</a:t>
            </a:r>
            <a:endParaRPr lang="el-GR" sz="2000" dirty="0"/>
          </a:p>
          <a:p>
            <a:pPr marL="0" indent="0">
              <a:buNone/>
            </a:pPr>
            <a:r>
              <a:rPr lang="el-GR" sz="2000" dirty="0"/>
              <a:t>Εικόνα </a:t>
            </a:r>
            <a:r>
              <a:rPr lang="el-GR" sz="2000" dirty="0"/>
              <a:t>3: </a:t>
            </a:r>
            <a:r>
              <a:rPr lang="en-US" sz="2000" dirty="0" smtClean="0"/>
              <a:t>[Slide 11] Copyrighted.</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n-US" dirty="0"/>
              <a:t>Η σκέψη του παιδιού εξαρτάται στην ανάπτυξή της:</a:t>
            </a:r>
            <a:endParaRPr lang="el-GR" dirty="0"/>
          </a:p>
        </p:txBody>
      </p:sp>
      <p:sp>
        <p:nvSpPr>
          <p:cNvPr id="3" name="Θέση περιεχομένου 2"/>
          <p:cNvSpPr>
            <a:spLocks noGrp="1"/>
          </p:cNvSpPr>
          <p:nvPr>
            <p:ph idx="1"/>
          </p:nvPr>
        </p:nvSpPr>
        <p:spPr/>
        <p:txBody>
          <a:bodyPr>
            <a:normAutofit/>
          </a:bodyPr>
          <a:lstStyle/>
          <a:p>
            <a:r>
              <a:rPr lang="el-GR" altLang="en-US" sz="2800" dirty="0" smtClean="0"/>
              <a:t>Από </a:t>
            </a:r>
            <a:r>
              <a:rPr lang="el-GR" altLang="en-US" sz="2800" dirty="0"/>
              <a:t>την κατάκτηση </a:t>
            </a:r>
            <a:r>
              <a:rPr lang="el-GR" altLang="en-US" sz="2800" dirty="0">
                <a:solidFill>
                  <a:schemeClr val="accent2"/>
                </a:solidFill>
              </a:rPr>
              <a:t>κοινωνικών εργαλείων σκέψης</a:t>
            </a:r>
            <a:r>
              <a:rPr lang="el-GR" altLang="en-US" sz="2800" dirty="0"/>
              <a:t>, δηλαδή από τη γλώσσα.</a:t>
            </a:r>
          </a:p>
          <a:p>
            <a:pPr>
              <a:buNone/>
            </a:pPr>
            <a:r>
              <a:rPr lang="el-GR" altLang="en-US" sz="2800" dirty="0"/>
              <a:t>	(Θεωρία της κοινωνικής αλληλεπίδρασης για τη γνωστική ανάπτυξη/βλ. κοινωνική ανάπτυξη της νοημοσύνης)</a:t>
            </a:r>
          </a:p>
          <a:p>
            <a:endParaRPr lang="el-GR" altLang="en-US" sz="2800" dirty="0"/>
          </a:p>
        </p:txBody>
      </p:sp>
    </p:spTree>
    <p:extLst>
      <p:ext uri="{BB962C8B-B14F-4D97-AF65-F5344CB8AC3E}">
        <p14:creationId xmlns:p14="http://schemas.microsoft.com/office/powerpoint/2010/main" val="2734702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476672"/>
            <a:ext cx="8229600" cy="5606083"/>
          </a:xfrm>
        </p:spPr>
        <p:txBody>
          <a:bodyPr>
            <a:normAutofit/>
          </a:bodyPr>
          <a:lstStyle/>
          <a:p>
            <a:r>
              <a:rPr lang="el-GR" altLang="en-US" sz="2800" dirty="0"/>
              <a:t>Ο εγωκεντρικός λόγος έχει κοινωνικό χαρακτήρα. Στην αρχή επιτελεί μια </a:t>
            </a:r>
            <a:r>
              <a:rPr lang="el-GR" altLang="en-US" sz="2800" b="1" dirty="0">
                <a:solidFill>
                  <a:schemeClr val="accent2"/>
                </a:solidFill>
              </a:rPr>
              <a:t>Λειτουργία αυτό-καθοδήγησης</a:t>
            </a:r>
            <a:r>
              <a:rPr lang="el-GR" altLang="en-US" sz="2800" dirty="0">
                <a:solidFill>
                  <a:schemeClr val="accent2"/>
                </a:solidFill>
              </a:rPr>
              <a:t>.</a:t>
            </a:r>
          </a:p>
          <a:p>
            <a:r>
              <a:rPr lang="el-GR" altLang="en-US" sz="2800" dirty="0">
                <a:solidFill>
                  <a:schemeClr val="accent2"/>
                </a:solidFill>
              </a:rPr>
              <a:t>Δηλαδή :</a:t>
            </a:r>
            <a:r>
              <a:rPr lang="el-GR" altLang="en-US" sz="2800" dirty="0"/>
              <a:t>Πρόκειται για μορφή εσωτερικού λόγου που παίζει ρόλο αυτορρύθμισης.</a:t>
            </a:r>
          </a:p>
          <a:p>
            <a:r>
              <a:rPr lang="el-GR" altLang="en-US" sz="2800" dirty="0"/>
              <a:t>Το παιδί μιμούμενο πρότερες αλληλεπιδράσεις με τους ενήλικες λέει: «Θα φτιάξω ένα ανθρωπάκι…. Θέλει και μαλλιά….». Με αυτό που λέει</a:t>
            </a:r>
            <a:r>
              <a:rPr lang="en-US" altLang="en-US" sz="2800" dirty="0"/>
              <a:t>,</a:t>
            </a:r>
            <a:r>
              <a:rPr lang="el-GR" altLang="en-US" sz="2800" dirty="0"/>
              <a:t> κάνει εμφανή την εσωτερίκευση «εργαλείων» μάθησης</a:t>
            </a:r>
            <a:r>
              <a:rPr lang="el-GR" altLang="en-US" sz="2800" dirty="0" smtClean="0"/>
              <a:t>.</a:t>
            </a:r>
            <a:endParaRPr lang="el-GR" altLang="en-US" sz="2800" dirty="0"/>
          </a:p>
        </p:txBody>
      </p:sp>
    </p:spTree>
    <p:extLst>
      <p:ext uri="{BB962C8B-B14F-4D97-AF65-F5344CB8AC3E}">
        <p14:creationId xmlns:p14="http://schemas.microsoft.com/office/powerpoint/2010/main" val="2902998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n-US" dirty="0"/>
              <a:t>Εργαλεία μάθησης</a:t>
            </a:r>
            <a:endParaRPr lang="el-GR" dirty="0"/>
          </a:p>
        </p:txBody>
      </p:sp>
      <p:sp>
        <p:nvSpPr>
          <p:cNvPr id="3" name="Θέση περιεχομένου 2"/>
          <p:cNvSpPr>
            <a:spLocks noGrp="1"/>
          </p:cNvSpPr>
          <p:nvPr>
            <p:ph idx="1"/>
          </p:nvPr>
        </p:nvSpPr>
        <p:spPr/>
        <p:txBody>
          <a:bodyPr>
            <a:normAutofit/>
          </a:bodyPr>
          <a:lstStyle/>
          <a:p>
            <a:r>
              <a:rPr lang="el-GR" altLang="en-US" sz="2800" dirty="0" smtClean="0"/>
              <a:t>Σχήματα</a:t>
            </a:r>
            <a:r>
              <a:rPr lang="en-US" altLang="en-US" sz="2800" dirty="0" smtClean="0"/>
              <a:t> </a:t>
            </a:r>
            <a:r>
              <a:rPr lang="el-GR" altLang="en-US" sz="2800" dirty="0" smtClean="0"/>
              <a:t>– λέξεις</a:t>
            </a:r>
            <a:r>
              <a:rPr lang="en-US" altLang="en-US" sz="2800" dirty="0" smtClean="0"/>
              <a:t> </a:t>
            </a:r>
            <a:r>
              <a:rPr lang="el-GR" altLang="en-US" sz="2800" dirty="0" smtClean="0"/>
              <a:t>– εικόνες</a:t>
            </a:r>
            <a:r>
              <a:rPr lang="en-US" altLang="en-US" sz="2800" dirty="0" smtClean="0"/>
              <a:t> </a:t>
            </a:r>
            <a:r>
              <a:rPr lang="el-GR" altLang="en-US" sz="2800" dirty="0" smtClean="0"/>
              <a:t>–</a:t>
            </a:r>
            <a:r>
              <a:rPr lang="en-US" altLang="en-US" sz="2800" dirty="0" smtClean="0"/>
              <a:t> </a:t>
            </a:r>
            <a:r>
              <a:rPr lang="el-GR" altLang="en-US" sz="2800" dirty="0" smtClean="0"/>
              <a:t>σύμβολα</a:t>
            </a:r>
            <a:r>
              <a:rPr lang="en-US" altLang="en-US" sz="2800" dirty="0" smtClean="0"/>
              <a:t> </a:t>
            </a:r>
            <a:r>
              <a:rPr lang="el-GR" altLang="en-US" sz="2800" dirty="0" smtClean="0"/>
              <a:t>– γραφή</a:t>
            </a:r>
            <a:r>
              <a:rPr lang="en-US" altLang="en-US" sz="2800" dirty="0" smtClean="0"/>
              <a:t>. </a:t>
            </a:r>
            <a:endParaRPr lang="el-GR" altLang="en-US" sz="2800" dirty="0"/>
          </a:p>
          <a:p>
            <a:pPr>
              <a:buNone/>
            </a:pPr>
            <a:r>
              <a:rPr lang="el-GR" altLang="en-US" sz="2800" b="1" dirty="0">
                <a:solidFill>
                  <a:schemeClr val="accent2"/>
                </a:solidFill>
              </a:rPr>
              <a:t>	</a:t>
            </a:r>
            <a:r>
              <a:rPr lang="el-GR" altLang="en-US" sz="2800" b="1" dirty="0">
                <a:solidFill>
                  <a:srgbClr val="FF0000"/>
                </a:solidFill>
              </a:rPr>
              <a:t>Συλλογικοί διαμεσολαβητές</a:t>
            </a:r>
            <a:r>
              <a:rPr lang="en-US" altLang="en-US" sz="2800" b="1" dirty="0">
                <a:solidFill>
                  <a:srgbClr val="FF0000"/>
                </a:solidFill>
              </a:rPr>
              <a:t>: </a:t>
            </a:r>
            <a:r>
              <a:rPr lang="el-GR" altLang="en-US" sz="2800" dirty="0"/>
              <a:t>Τα άτομα τ</a:t>
            </a:r>
            <a:r>
              <a:rPr lang="en-US" altLang="en-US" sz="2800" dirty="0"/>
              <a:t>o</a:t>
            </a:r>
            <a:r>
              <a:rPr lang="el-GR" altLang="en-US" sz="2800" dirty="0"/>
              <a:t>υς οικειοποιούνται , τους ενσωματώνουν σταδιακά στις γνωστικές τους δομές, με αποτέλεσμα να αποτελούν ατομική συνείδηση</a:t>
            </a:r>
            <a:r>
              <a:rPr lang="el-GR" altLang="en-US" sz="2800" dirty="0" smtClean="0"/>
              <a:t>.</a:t>
            </a:r>
            <a:endParaRPr lang="el-GR" altLang="en-US" sz="2800" dirty="0"/>
          </a:p>
        </p:txBody>
      </p:sp>
    </p:spTree>
    <p:extLst>
      <p:ext uri="{BB962C8B-B14F-4D97-AF65-F5344CB8AC3E}">
        <p14:creationId xmlns:p14="http://schemas.microsoft.com/office/powerpoint/2010/main" val="2731619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476672"/>
            <a:ext cx="8229600" cy="5606083"/>
          </a:xfrm>
        </p:spPr>
        <p:txBody>
          <a:bodyPr>
            <a:normAutofit lnSpcReduction="10000"/>
          </a:bodyPr>
          <a:lstStyle/>
          <a:p>
            <a:pPr>
              <a:lnSpc>
                <a:spcPct val="90000"/>
              </a:lnSpc>
              <a:buNone/>
            </a:pPr>
            <a:r>
              <a:rPr lang="el-GR" altLang="en-US" sz="2800" dirty="0"/>
              <a:t>Σε έρευνές του ο </a:t>
            </a:r>
            <a:r>
              <a:rPr lang="en-US" altLang="en-US" sz="2800" dirty="0"/>
              <a:t>Vygotsky</a:t>
            </a:r>
            <a:r>
              <a:rPr lang="el-GR" altLang="en-US" sz="2800" dirty="0"/>
              <a:t>  παρατήρησε παιδιά</a:t>
            </a:r>
          </a:p>
          <a:p>
            <a:pPr>
              <a:lnSpc>
                <a:spcPct val="90000"/>
              </a:lnSpc>
              <a:buNone/>
            </a:pPr>
            <a:r>
              <a:rPr lang="el-GR" altLang="en-US" sz="2800" dirty="0"/>
              <a:t>κατά τη διάρκεια επίλυσης προβλημάτων. </a:t>
            </a:r>
            <a:r>
              <a:rPr lang="el-GR" altLang="en-US" sz="2800" dirty="0" smtClean="0"/>
              <a:t>Η</a:t>
            </a:r>
            <a:r>
              <a:rPr lang="en-US" altLang="en-US" sz="2800" dirty="0" smtClean="0"/>
              <a:t> </a:t>
            </a:r>
          </a:p>
          <a:p>
            <a:pPr>
              <a:lnSpc>
                <a:spcPct val="90000"/>
              </a:lnSpc>
              <a:buNone/>
            </a:pPr>
            <a:r>
              <a:rPr lang="el-GR" altLang="en-US" sz="2800" dirty="0" smtClean="0"/>
              <a:t>παρατήρηση </a:t>
            </a:r>
            <a:r>
              <a:rPr lang="el-GR" altLang="en-US" sz="2800" dirty="0"/>
              <a:t>αυτή τον οδήγησε στο συμπέρασμα που </a:t>
            </a:r>
            <a:endParaRPr lang="en-US" altLang="en-US" sz="2800" dirty="0" smtClean="0"/>
          </a:p>
          <a:p>
            <a:pPr>
              <a:lnSpc>
                <a:spcPct val="90000"/>
              </a:lnSpc>
              <a:buNone/>
            </a:pPr>
            <a:r>
              <a:rPr lang="el-GR" altLang="en-US" sz="2800" dirty="0" smtClean="0"/>
              <a:t>ακολουθεί</a:t>
            </a:r>
            <a:r>
              <a:rPr lang="el-GR" altLang="en-US" sz="2800" dirty="0"/>
              <a:t>:</a:t>
            </a:r>
          </a:p>
          <a:p>
            <a:pPr>
              <a:lnSpc>
                <a:spcPct val="90000"/>
              </a:lnSpc>
            </a:pPr>
            <a:r>
              <a:rPr lang="el-GR" altLang="en-US" sz="2800" dirty="0"/>
              <a:t>Αρχικά ο εγωκεντρικός λόγος τοποθετείται στο τέλος της δραστηριότητας</a:t>
            </a:r>
          </a:p>
          <a:p>
            <a:pPr>
              <a:lnSpc>
                <a:spcPct val="90000"/>
              </a:lnSpc>
            </a:pPr>
            <a:r>
              <a:rPr lang="el-GR" altLang="en-US" sz="2800" dirty="0"/>
              <a:t>Αργότερα μετατίθεται προοδευτικά προς τη μέση της δραστηριότητας</a:t>
            </a:r>
          </a:p>
          <a:p>
            <a:pPr>
              <a:lnSpc>
                <a:spcPct val="90000"/>
              </a:lnSpc>
            </a:pPr>
            <a:r>
              <a:rPr lang="el-GR" altLang="en-US" sz="2800" dirty="0"/>
              <a:t>Τέλος, μετατίθεται προς την αρχή της δραστηριότητας</a:t>
            </a:r>
            <a:r>
              <a:rPr lang="el-GR" altLang="en-US" sz="2800" dirty="0" smtClean="0"/>
              <a:t>.</a:t>
            </a:r>
            <a:endParaRPr lang="el-GR" altLang="en-US" sz="2800" dirty="0"/>
          </a:p>
          <a:p>
            <a:pPr>
              <a:lnSpc>
                <a:spcPct val="90000"/>
              </a:lnSpc>
            </a:pPr>
            <a:r>
              <a:rPr lang="el-GR" altLang="en-US" sz="2800" dirty="0"/>
              <a:t>ΤΙ ΣΗΜΑΙΝΕΙ ΑΥΤΌ ΣΕ ΣΧΕΣΗ ΜΕ ΤΗΝ ΑΥΤΟΡΡΥΘΜΙΣΗ &amp; ΤΗ ΔΙΔΑΚΤΙΚΗ ΠΡΑΞΗ</a:t>
            </a:r>
            <a:r>
              <a:rPr lang="el-GR" altLang="en-US" sz="2800" dirty="0" smtClean="0"/>
              <a:t>;</a:t>
            </a:r>
            <a:endParaRPr lang="el-GR" altLang="en-US" sz="2800" dirty="0"/>
          </a:p>
        </p:txBody>
      </p:sp>
    </p:spTree>
    <p:extLst>
      <p:ext uri="{BB962C8B-B14F-4D97-AF65-F5344CB8AC3E}">
        <p14:creationId xmlns:p14="http://schemas.microsoft.com/office/powerpoint/2010/main" val="269259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altLang="en-US" sz="3400" dirty="0"/>
              <a:t>Ζώνη εγγύτερης δυνητικής ανάπτυξης: Μια κρίσιμη έννοια στη θεωρία του </a:t>
            </a:r>
            <a:r>
              <a:rPr lang="en-US" altLang="en-US" sz="3400" dirty="0" smtClean="0"/>
              <a:t>Vygotsky</a:t>
            </a:r>
            <a:endParaRPr lang="el-GR" sz="3400" dirty="0"/>
          </a:p>
        </p:txBody>
      </p:sp>
      <p:pic>
        <p:nvPicPr>
          <p:cNvPr id="3" name="Picture 2" descr="C:\Users\user\Desktop\EGGRAFA\TEAPH\15-16\Didaktiki I\ze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844824"/>
            <a:ext cx="4824536"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937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476672"/>
            <a:ext cx="8229600" cy="5606083"/>
          </a:xfrm>
        </p:spPr>
        <p:txBody>
          <a:bodyPr>
            <a:normAutofit/>
          </a:bodyPr>
          <a:lstStyle/>
          <a:p>
            <a:pPr marL="0" indent="0">
              <a:lnSpc>
                <a:spcPct val="80000"/>
              </a:lnSpc>
              <a:buNone/>
            </a:pPr>
            <a:r>
              <a:rPr lang="el-GR" altLang="en-US" sz="2800" dirty="0">
                <a:solidFill>
                  <a:srgbClr val="FF0000"/>
                </a:solidFill>
              </a:rPr>
              <a:t>Δείτε την παρακάτω συνθήκη:</a:t>
            </a:r>
          </a:p>
          <a:p>
            <a:pPr marL="0" indent="0">
              <a:lnSpc>
                <a:spcPct val="80000"/>
              </a:lnSpc>
              <a:buNone/>
            </a:pPr>
            <a:r>
              <a:rPr lang="el-GR" altLang="en-US" sz="2800" dirty="0"/>
              <a:t>Δυο παιδιά με την ίδια νοητική ηλικία (περίπου 8 ετών) λύνουν ένα πρόβλημα με τον ίδιο τρόπο  («λάθος»).</a:t>
            </a:r>
          </a:p>
          <a:p>
            <a:pPr marL="0" indent="0">
              <a:lnSpc>
                <a:spcPct val="80000"/>
              </a:lnSpc>
              <a:buNone/>
            </a:pPr>
            <a:endParaRPr lang="en-US" altLang="en-US" sz="2800" dirty="0" smtClean="0"/>
          </a:p>
          <a:p>
            <a:pPr marL="0" indent="0">
              <a:lnSpc>
                <a:spcPct val="80000"/>
              </a:lnSpc>
              <a:buNone/>
            </a:pPr>
            <a:r>
              <a:rPr lang="el-GR" altLang="en-US" sz="2800" dirty="0" smtClean="0"/>
              <a:t>Τα </a:t>
            </a:r>
            <a:r>
              <a:rPr lang="el-GR" altLang="en-US" sz="2800" dirty="0"/>
              <a:t>βοηθά ένας ενήλικας:</a:t>
            </a:r>
          </a:p>
          <a:p>
            <a:pPr>
              <a:lnSpc>
                <a:spcPct val="80000"/>
              </a:lnSpc>
            </a:pPr>
            <a:r>
              <a:rPr lang="el-GR" altLang="en-US" sz="2800" dirty="0"/>
              <a:t>Παιδί Α: Λύνει το πρόβλημα όπως ένα παιδί 12 ετών</a:t>
            </a:r>
          </a:p>
          <a:p>
            <a:pPr>
              <a:lnSpc>
                <a:spcPct val="80000"/>
              </a:lnSpc>
            </a:pPr>
            <a:r>
              <a:rPr lang="el-GR" altLang="en-US" sz="2800" dirty="0"/>
              <a:t>Παιδί Β: Λύνει το πρόβλημα όπως ένα παιδί 9 ετών.</a:t>
            </a:r>
          </a:p>
          <a:p>
            <a:pPr marL="0" indent="0">
              <a:lnSpc>
                <a:spcPct val="80000"/>
              </a:lnSpc>
              <a:buNone/>
            </a:pPr>
            <a:endParaRPr lang="en-US" altLang="en-US" sz="2800" dirty="0" smtClean="0"/>
          </a:p>
          <a:p>
            <a:pPr marL="0" indent="0">
              <a:lnSpc>
                <a:spcPct val="80000"/>
              </a:lnSpc>
              <a:buNone/>
            </a:pPr>
            <a:r>
              <a:rPr lang="el-GR" altLang="en-US" sz="2800" dirty="0" smtClean="0">
                <a:solidFill>
                  <a:srgbClr val="FF0000"/>
                </a:solidFill>
              </a:rPr>
              <a:t>Έχουν </a:t>
            </a:r>
            <a:r>
              <a:rPr lang="el-GR" altLang="en-US" sz="2800" dirty="0">
                <a:solidFill>
                  <a:srgbClr val="FF0000"/>
                </a:solidFill>
              </a:rPr>
              <a:t>το ίδιο επίπεδο γνωστικής ανάπτυξης;</a:t>
            </a:r>
          </a:p>
          <a:p>
            <a:pPr marL="0" indent="0">
              <a:lnSpc>
                <a:spcPct val="80000"/>
              </a:lnSpc>
              <a:buNone/>
            </a:pPr>
            <a:r>
              <a:rPr lang="el-GR" altLang="en-US" sz="2800" dirty="0">
                <a:solidFill>
                  <a:srgbClr val="FF0000"/>
                </a:solidFill>
              </a:rPr>
              <a:t>Η διαφορά βρίσκεται στη </a:t>
            </a:r>
            <a:r>
              <a:rPr lang="el-GR" altLang="en-US" sz="2800" dirty="0" smtClean="0">
                <a:solidFill>
                  <a:srgbClr val="FF0000"/>
                </a:solidFill>
              </a:rPr>
              <a:t>ΖΕΑ</a:t>
            </a:r>
            <a:endParaRPr lang="el-GR" altLang="en-US" sz="2800" dirty="0">
              <a:solidFill>
                <a:srgbClr val="FF0000"/>
              </a:solidFill>
            </a:endParaRPr>
          </a:p>
        </p:txBody>
      </p:sp>
    </p:spTree>
    <p:extLst>
      <p:ext uri="{BB962C8B-B14F-4D97-AF65-F5344CB8AC3E}">
        <p14:creationId xmlns:p14="http://schemas.microsoft.com/office/powerpoint/2010/main" val="1694237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TotalTime>
  <Words>1515</Words>
  <Application>Microsoft Office PowerPoint</Application>
  <PresentationFormat>On-screen Show (4:3)</PresentationFormat>
  <Paragraphs>232</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ＭＳ Ｐゴシック</vt:lpstr>
      <vt:lpstr>Arial</vt:lpstr>
      <vt:lpstr>Calibri</vt:lpstr>
      <vt:lpstr>Wingdings</vt:lpstr>
      <vt:lpstr>Θέμα του Office</vt:lpstr>
      <vt:lpstr>Σύγχρονες Διδακτικές Προσεγγίσεις Ι: Αξιοποίηση βασικών θεωρητικών εννοιών στην εκπαιδευτική πράξη</vt:lpstr>
      <vt:lpstr>Βασικές έννοιες της θεωρίας του Vygotsky και η σχέση τους με την εκπαιδευτική διαδικασία</vt:lpstr>
      <vt:lpstr>PowerPoint Presentation</vt:lpstr>
      <vt:lpstr>Η σκέψη του παιδιού εξαρτάται στην ανάπτυξή της:</vt:lpstr>
      <vt:lpstr>PowerPoint Presentation</vt:lpstr>
      <vt:lpstr>Εργαλεία μάθησης</vt:lpstr>
      <vt:lpstr>PowerPoint Presentation</vt:lpstr>
      <vt:lpstr>Ζώνη εγγύτερης δυνητικής ανάπτυξης: Μια κρίσιμη έννοια στη θεωρία του Vygotsky</vt:lpstr>
      <vt:lpstr>PowerPoint Presentation</vt:lpstr>
      <vt:lpstr>PowerPoint Presentation</vt:lpstr>
      <vt:lpstr>PowerPoint Presentation</vt:lpstr>
      <vt:lpstr>Συνέπειες της θεωρίας της ΖΕΑ για τη διδασκαλία</vt:lpstr>
      <vt:lpstr>Σχέση Γλώσσας και ΖΕΑ</vt:lpstr>
      <vt:lpstr>H διαμόρφωση επιστημονικών εννοιών σύμφωνα με τη θεωρία του Vygotsky</vt:lpstr>
      <vt:lpstr>ΠΩΣ ΣΧΗΜΑΤΙΖΟΝΤΑΙ ΟΙ ΕΠΙΣΤΗΜΟΝΙΚΕΣ ΕΝΝΟΙΕΣ;</vt:lpstr>
      <vt:lpstr>Κριτική….</vt:lpstr>
      <vt:lpstr>PowerPoint Presentation</vt:lpstr>
      <vt:lpstr>PowerPoint Presentation</vt:lpstr>
      <vt:lpstr>PowerPoint Presentation</vt:lpstr>
      <vt:lpstr>PowerPoint Presentation</vt:lpstr>
      <vt:lpstr>Piaget &amp; Vygotsky</vt:lpstr>
      <vt:lpstr>PowerPoint Presentation</vt:lpstr>
      <vt:lpstr>Ομοιότητες</vt:lpstr>
      <vt:lpstr>Aνακεφαλαιώνοντας τις βασικές θέσεις…</vt:lpstr>
      <vt:lpstr>Με βάση τη θεωρία του  Vygotsky  ένα πρόγραμμα προσχολικής εκπαίδευσης είναι σημαντικό:</vt:lpstr>
      <vt:lpstr>PowerPoint Presentation</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giannis</cp:lastModifiedBy>
  <cp:revision>198</cp:revision>
  <dcterms:created xsi:type="dcterms:W3CDTF">2012-09-06T09:03:05Z</dcterms:created>
  <dcterms:modified xsi:type="dcterms:W3CDTF">2016-01-23T16:36:35Z</dcterms:modified>
</cp:coreProperties>
</file>