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6"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3" r:id="rId45"/>
    <p:sldId id="344" r:id="rId46"/>
    <p:sldId id="345" r:id="rId47"/>
    <p:sldId id="290" r:id="rId48"/>
    <p:sldId id="295" r:id="rId49"/>
    <p:sldId id="299" r:id="rId50"/>
    <p:sldId id="292" r:id="rId51"/>
    <p:sldId id="291" r:id="rId52"/>
    <p:sldId id="294" r:id="rId53"/>
    <p:sldId id="293" r:id="rId54"/>
    <p:sldId id="346"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3"/>
            <p14:sldId id="344"/>
            <p14:sldId id="345"/>
            <p14:sldId id="290"/>
            <p14:sldId id="295"/>
            <p14:sldId id="299"/>
            <p14:sldId id="292"/>
            <p14:sldId id="291"/>
            <p14:sldId id="294"/>
          </p14:sldIdLst>
        </p14:section>
        <p14:section name="Untitled Section" id="{0F1CB131-A6BD-43D0-B8D4-1F27CEF7A05E}">
          <p14:sldIdLst>
            <p14:sldId id="293"/>
            <p14:sldId id="3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0" d="100"/>
          <a:sy n="80" d="100"/>
        </p:scale>
        <p:origin x="90" y="8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13/5/2015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8945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209741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69420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78530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39505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326800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16204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975697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635417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61430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07203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369920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825544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77865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111010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847549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032356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329199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726281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00447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528486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654369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05752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970035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770337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345401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932394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864585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924420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930998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21106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836964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903672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560078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119722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4279169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190014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155287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570745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44074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18097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746312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0582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31934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24670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p:txBody>
          <a:bodyPr/>
          <a:lstStyle/>
          <a:p>
            <a:r>
              <a:rPr lang="el-GR"/>
              <a:t>Γεωχημεία</a:t>
            </a:r>
            <a:endParaRPr lang="el-GR" dirty="0">
              <a:solidFill>
                <a:srgbClr val="5075BC"/>
              </a:solidFill>
            </a:endParaRPr>
          </a:p>
        </p:txBody>
      </p:sp>
      <p:sp>
        <p:nvSpPr>
          <p:cNvPr id="3" name="Υπότιτλος 2"/>
          <p:cNvSpPr>
            <a:spLocks noGrp="1"/>
          </p:cNvSpPr>
          <p:nvPr>
            <p:ph type="subTitle" idx="1"/>
          </p:nvPr>
        </p:nvSpPr>
        <p:spPr/>
        <p:txBody>
          <a:bodyPr>
            <a:noAutofit/>
          </a:bodyPr>
          <a:lstStyle/>
          <a:p>
            <a:r>
              <a:rPr lang="el-GR" sz="2800" dirty="0">
                <a:solidFill>
                  <a:srgbClr val="5075BC"/>
                </a:solidFill>
                <a:latin typeface="+mj-lt"/>
                <a:ea typeface="+mj-ea"/>
                <a:cs typeface="+mj-cs"/>
              </a:rPr>
              <a:t>Ενότητα 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Γεωχημικές διεργασίες </a:t>
            </a:r>
            <a:r>
              <a:rPr lang="el-GR" sz="2800" dirty="0" smtClean="0"/>
              <a:t>στο εσωτερικό της </a:t>
            </a:r>
            <a:r>
              <a:rPr lang="el-GR" sz="2800" dirty="0"/>
              <a:t>γης</a:t>
            </a:r>
          </a:p>
          <a:p>
            <a:endParaRPr lang="en-US" sz="2800" dirty="0" smtClean="0"/>
          </a:p>
          <a:p>
            <a:pPr>
              <a:defRPr/>
            </a:pPr>
            <a:r>
              <a:rPr lang="el-GR" sz="2800" dirty="0" smtClean="0"/>
              <a:t>Χριστίνα Στουραϊτη</a:t>
            </a:r>
            <a:endParaRPr lang="el-GR" sz="2800" dirty="0"/>
          </a:p>
          <a:p>
            <a:pPr>
              <a:defRPr/>
            </a:pPr>
            <a:r>
              <a:rPr lang="el-GR" sz="2800" dirty="0"/>
              <a:t>Σχολή Θετικών Επιστημών</a:t>
            </a:r>
          </a:p>
          <a:p>
            <a:pPr>
              <a:defRPr/>
            </a:pPr>
            <a:r>
              <a:rPr lang="el-GR" sz="2800" dirty="0"/>
              <a:t>Τμήμα Γεωλογίας και Γεωπεριβάλλοντος</a:t>
            </a:r>
            <a:endParaRPr lang="en-US"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smtClean="0"/>
              <a:t>Ιδιότητες </a:t>
            </a:r>
            <a:r>
              <a:rPr lang="el-GR" sz="4000" dirty="0"/>
              <a:t>των ισοτόπων ενός στοιχείου </a:t>
            </a:r>
          </a:p>
        </p:txBody>
      </p:sp>
      <p:sp>
        <p:nvSpPr>
          <p:cNvPr id="5" name="Θέση περιεχομένου 4"/>
          <p:cNvSpPr>
            <a:spLocks noGrp="1"/>
          </p:cNvSpPr>
          <p:nvPr>
            <p:ph idx="1"/>
          </p:nvPr>
        </p:nvSpPr>
        <p:spPr/>
        <p:txBody>
          <a:bodyPr>
            <a:noAutofit/>
          </a:bodyPr>
          <a:lstStyle/>
          <a:p>
            <a:pPr marL="0" indent="0">
              <a:buNone/>
            </a:pPr>
            <a:r>
              <a:rPr lang="el-GR" sz="2800" dirty="0" smtClean="0"/>
              <a:t>Αν </a:t>
            </a:r>
            <a:r>
              <a:rPr lang="el-GR" sz="2800" dirty="0"/>
              <a:t>παρατηρήσουμε προσεκτικά την συμπεριφορά των διαφόρων ισοτόπων ενός στοιχείου θα δούμε ότι υπάρχει μικρή διαφοροποιήση στις χημικές ιδιότητες των ισοτόπων, πχ. σε μια χημική αντίδραση </a:t>
            </a:r>
          </a:p>
          <a:p>
            <a:pPr marL="0" indent="0">
              <a:buNone/>
            </a:pPr>
            <a:r>
              <a:rPr lang="en-US" sz="2800" dirty="0" smtClean="0">
                <a:sym typeface="Wingdings" panose="05000000000000000000" pitchFamily="2" charset="2"/>
              </a:rPr>
              <a:t> </a:t>
            </a:r>
            <a:r>
              <a:rPr lang="el-GR" sz="2800" dirty="0" smtClean="0"/>
              <a:t>Αποτέλεσμα</a:t>
            </a:r>
            <a:r>
              <a:rPr lang="el-GR" sz="2800" dirty="0"/>
              <a:t>: διαφοροποιείται λίγο (&lt;1 %) ο λόγος των ισοτόπων ενός στοιχείου όταν γίνεται μια χημική αντίδραση. </a:t>
            </a:r>
          </a:p>
          <a:p>
            <a:pPr marL="0" indent="0">
              <a:buNone/>
            </a:pPr>
            <a:r>
              <a:rPr lang="en-US" sz="2800" dirty="0" smtClean="0">
                <a:sym typeface="Wingdings" panose="05000000000000000000" pitchFamily="2" charset="2"/>
              </a:rPr>
              <a:t> </a:t>
            </a:r>
            <a:r>
              <a:rPr lang="el-GR" sz="2800" dirty="0" smtClean="0">
                <a:solidFill>
                  <a:srgbClr val="FF0000"/>
                </a:solidFill>
              </a:rPr>
              <a:t>Οι </a:t>
            </a:r>
            <a:r>
              <a:rPr lang="el-GR" sz="2800" dirty="0">
                <a:solidFill>
                  <a:srgbClr val="FF0000"/>
                </a:solidFill>
              </a:rPr>
              <a:t>διαφορές αυτές είναι πιο αισθητές στα ελαφρά στοιχεία </a:t>
            </a:r>
            <a:r>
              <a:rPr lang="el-GR" sz="2800" dirty="0"/>
              <a:t>(Ατομική Μάζα &lt; 40</a:t>
            </a:r>
            <a:r>
              <a:rPr lang="el-GR" sz="2800" dirty="0" smtClean="0"/>
              <a:t>)</a:t>
            </a:r>
            <a:endParaRPr lang="el-GR" sz="2800" dirty="0"/>
          </a:p>
        </p:txBody>
      </p:sp>
    </p:spTree>
    <p:extLst>
      <p:ext uri="{BB962C8B-B14F-4D97-AF65-F5344CB8AC3E}">
        <p14:creationId xmlns:p14="http://schemas.microsoft.com/office/powerpoint/2010/main" val="3677973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Κλασμάτωση </a:t>
            </a:r>
            <a:r>
              <a:rPr lang="el-GR" dirty="0"/>
              <a:t>(</a:t>
            </a:r>
            <a:r>
              <a:rPr lang="en-US" dirty="0"/>
              <a:t>fractionation) </a:t>
            </a:r>
            <a:endParaRPr lang="el-GR" dirty="0"/>
          </a:p>
        </p:txBody>
      </p:sp>
      <p:sp>
        <p:nvSpPr>
          <p:cNvPr id="3" name="Θέση περιεχομένου 2"/>
          <p:cNvSpPr>
            <a:spLocks noGrp="1"/>
          </p:cNvSpPr>
          <p:nvPr>
            <p:ph idx="1"/>
          </p:nvPr>
        </p:nvSpPr>
        <p:spPr/>
        <p:txBody>
          <a:bodyPr>
            <a:normAutofit/>
          </a:bodyPr>
          <a:lstStyle/>
          <a:p>
            <a:r>
              <a:rPr lang="el-GR" sz="2800" dirty="0" smtClean="0"/>
              <a:t>Ισοτοπική </a:t>
            </a:r>
            <a:r>
              <a:rPr lang="el-GR" sz="2800" dirty="0"/>
              <a:t>Γεωχημεία Σταθερών Ισοτόπων κάνει χρήση σε αυτήν την ιδιότητα των ισοτόπων, στο γεγονός ότι διαφέρει η συμπεριφορά τους στις φυσικές/χημικές διεργασίες κυρίως, λόγω </a:t>
            </a:r>
            <a:r>
              <a:rPr lang="el-GR" sz="2800" b="1" dirty="0"/>
              <a:t>διαφοράς μάζας</a:t>
            </a:r>
            <a:r>
              <a:rPr lang="el-GR" sz="2800" dirty="0"/>
              <a:t>. </a:t>
            </a:r>
          </a:p>
          <a:p>
            <a:r>
              <a:rPr lang="el-GR" sz="2800" dirty="0" smtClean="0"/>
              <a:t>Αποτέλεσμα </a:t>
            </a:r>
            <a:r>
              <a:rPr lang="el-GR" sz="2800" dirty="0"/>
              <a:t>της διαφορετικής συμπεριφοράς </a:t>
            </a:r>
            <a:r>
              <a:rPr lang="en-US" sz="2800" dirty="0" smtClean="0">
                <a:sym typeface="Wingdings" panose="05000000000000000000" pitchFamily="2" charset="2"/>
              </a:rPr>
              <a:t></a:t>
            </a:r>
            <a:r>
              <a:rPr lang="el-GR" sz="2800" dirty="0" smtClean="0"/>
              <a:t> </a:t>
            </a:r>
            <a:r>
              <a:rPr lang="el-GR" sz="2800" dirty="0"/>
              <a:t>προκύπτουν διαφορετικές σχετικές αφθονίες στα σταθερά ισότοπα ενός στοιχείου </a:t>
            </a:r>
            <a:r>
              <a:rPr lang="el-GR" sz="2800" u="sng" dirty="0"/>
              <a:t>όταν λαμβάνουν χώρα ορισμένες διεργασίες</a:t>
            </a:r>
            <a:r>
              <a:rPr lang="el-GR" sz="2800" dirty="0"/>
              <a:t> </a:t>
            </a:r>
            <a:r>
              <a:rPr lang="en-US" sz="2800" dirty="0" smtClean="0">
                <a:sym typeface="Wingdings" panose="05000000000000000000" pitchFamily="2" charset="2"/>
              </a:rPr>
              <a:t></a:t>
            </a:r>
            <a:r>
              <a:rPr lang="el-GR" sz="2800" dirty="0" smtClean="0"/>
              <a:t> </a:t>
            </a:r>
            <a:r>
              <a:rPr lang="el-GR" sz="2800" b="1" dirty="0">
                <a:solidFill>
                  <a:srgbClr val="FF0000"/>
                </a:solidFill>
              </a:rPr>
              <a:t>ΚΛΑΣΜΑΤΩΣΗ</a:t>
            </a:r>
            <a:r>
              <a:rPr lang="el-GR" sz="2800" b="1" dirty="0"/>
              <a:t> </a:t>
            </a:r>
            <a:endParaRPr lang="el-GR" sz="2800" dirty="0"/>
          </a:p>
        </p:txBody>
      </p:sp>
    </p:spTree>
    <p:extLst>
      <p:ext uri="{BB962C8B-B14F-4D97-AF65-F5344CB8AC3E}">
        <p14:creationId xmlns:p14="http://schemas.microsoft.com/office/powerpoint/2010/main" val="802659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Βασική </a:t>
            </a:r>
            <a:r>
              <a:rPr lang="el-GR" dirty="0"/>
              <a:t>αρχή </a:t>
            </a:r>
          </a:p>
        </p:txBody>
      </p:sp>
      <p:sp>
        <p:nvSpPr>
          <p:cNvPr id="3" name="Θέση περιεχομένου 2"/>
          <p:cNvSpPr>
            <a:spLocks noGrp="1"/>
          </p:cNvSpPr>
          <p:nvPr>
            <p:ph idx="1"/>
          </p:nvPr>
        </p:nvSpPr>
        <p:spPr/>
        <p:txBody>
          <a:bodyPr>
            <a:normAutofit/>
          </a:bodyPr>
          <a:lstStyle/>
          <a:p>
            <a:pPr marL="0" indent="0">
              <a:buNone/>
            </a:pPr>
            <a:r>
              <a:rPr lang="el-GR" sz="2800" dirty="0" smtClean="0"/>
              <a:t>Τα </a:t>
            </a:r>
            <a:r>
              <a:rPr lang="el-GR" sz="2800" dirty="0"/>
              <a:t>ελαφρύτερα ισότοπα (ή εκείνα με τη μικρότερη ατομική μάζα), ευνοούνται σε διεργασίες εξάτμισης και στις διεργασίες της βιολογικής πρόσληψης (φυτικών &amp; ζωικών οργανισμών), αφήνοντας στο υλικό της πηγής το «βαρύτερο» ισότοπο, ή με το βαρύτερο ισότοπο πιο </a:t>
            </a:r>
            <a:r>
              <a:rPr lang="el-GR" sz="2800" dirty="0" smtClean="0"/>
              <a:t>άφθονο</a:t>
            </a:r>
            <a:r>
              <a:rPr lang="en-US" sz="2800" dirty="0" smtClean="0"/>
              <a:t>.</a:t>
            </a:r>
            <a:endParaRPr lang="el-GR" sz="2800" dirty="0"/>
          </a:p>
        </p:txBody>
      </p:sp>
    </p:spTree>
    <p:extLst>
      <p:ext uri="{BB962C8B-B14F-4D97-AF65-F5344CB8AC3E}">
        <p14:creationId xmlns:p14="http://schemas.microsoft.com/office/powerpoint/2010/main" val="1858358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Κύκλος </a:t>
            </a:r>
            <a:r>
              <a:rPr lang="el-GR" dirty="0"/>
              <a:t>του Η</a:t>
            </a:r>
            <a:r>
              <a:rPr lang="el-GR" baseline="-25000" dirty="0"/>
              <a:t>2</a:t>
            </a:r>
            <a:r>
              <a:rPr lang="el-GR" dirty="0"/>
              <a:t>Ο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365" y="1417638"/>
            <a:ext cx="5171269" cy="3756038"/>
          </a:xfrm>
          <a:prstGeom prst="rect">
            <a:avLst/>
          </a:prstGeom>
        </p:spPr>
      </p:pic>
      <p:sp>
        <p:nvSpPr>
          <p:cNvPr id="3" name="Rectangle 2"/>
          <p:cNvSpPr/>
          <p:nvPr/>
        </p:nvSpPr>
        <p:spPr>
          <a:xfrm>
            <a:off x="457200" y="5373216"/>
            <a:ext cx="8229600" cy="646331"/>
          </a:xfrm>
          <a:prstGeom prst="rect">
            <a:avLst/>
          </a:prstGeom>
        </p:spPr>
        <p:txBody>
          <a:bodyPr wrap="square">
            <a:spAutoFit/>
          </a:bodyPr>
          <a:lstStyle/>
          <a:p>
            <a:r>
              <a:rPr lang="el-GR" dirty="0" smtClean="0"/>
              <a:t>Σχ</a:t>
            </a:r>
            <a:r>
              <a:rPr lang="el-GR" dirty="0"/>
              <a:t>. 1</a:t>
            </a:r>
            <a:r>
              <a:rPr lang="el-GR" dirty="0" smtClean="0"/>
              <a:t>.</a:t>
            </a:r>
            <a:r>
              <a:rPr lang="en-US" dirty="0" smtClean="0"/>
              <a:t> </a:t>
            </a:r>
            <a:r>
              <a:rPr lang="el-GR" dirty="0" smtClean="0"/>
              <a:t>Σχηματικό </a:t>
            </a:r>
            <a:r>
              <a:rPr lang="el-GR" dirty="0"/>
              <a:t>διάγραμμα της κλασμάτωσης ισοτόπων σε φυσικές διεργασίες εξάτμισης, συμπύκνωσης και εξατμισοδιαπνοή (συνδιασμός εξάτμισης – αναπνοής). </a:t>
            </a:r>
            <a:endParaRPr lang="en-US" dirty="0"/>
          </a:p>
        </p:txBody>
      </p:sp>
      <p:sp>
        <p:nvSpPr>
          <p:cNvPr id="4" name="TextBox 3"/>
          <p:cNvSpPr txBox="1"/>
          <p:nvPr/>
        </p:nvSpPr>
        <p:spPr>
          <a:xfrm>
            <a:off x="7524328" y="4437112"/>
            <a:ext cx="360040" cy="432048"/>
          </a:xfrm>
          <a:prstGeom prst="rect">
            <a:avLst/>
          </a:prstGeom>
        </p:spPr>
        <p:txBody>
          <a:bodyPr vert="horz" wrap="square" lIns="91440" tIns="45720" rIns="91440" bIns="45720" rtlCol="0" anchor="ctr">
            <a:normAutofit/>
          </a:bodyPr>
          <a:lstStyle/>
          <a:p>
            <a:r>
              <a:rPr lang="en-US" sz="1600" dirty="0" smtClean="0"/>
              <a:t>1</a:t>
            </a:r>
          </a:p>
        </p:txBody>
      </p:sp>
    </p:spTree>
    <p:extLst>
      <p:ext uri="{BB962C8B-B14F-4D97-AF65-F5344CB8AC3E}">
        <p14:creationId xmlns:p14="http://schemas.microsoft.com/office/powerpoint/2010/main" val="2703711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dirty="0" err="1" smtClean="0"/>
              <a:t>Τεχνική</a:t>
            </a:r>
            <a:r>
              <a:rPr lang="en-US" dirty="0" smtClean="0"/>
              <a:t> </a:t>
            </a:r>
            <a:r>
              <a:rPr lang="en-US" dirty="0"/>
              <a:t>(Isotope Ratio Mass Spectrometry -IRMS) </a:t>
            </a:r>
            <a:endParaRPr lang="el-GR" dirty="0"/>
          </a:p>
        </p:txBody>
      </p:sp>
      <p:sp>
        <p:nvSpPr>
          <p:cNvPr id="5" name="Θέση περιεχομένου 4"/>
          <p:cNvSpPr>
            <a:spLocks noGrp="1"/>
          </p:cNvSpPr>
          <p:nvPr>
            <p:ph idx="1"/>
          </p:nvPr>
        </p:nvSpPr>
        <p:spPr/>
        <p:txBody>
          <a:bodyPr>
            <a:noAutofit/>
          </a:bodyPr>
          <a:lstStyle/>
          <a:p>
            <a:r>
              <a:rPr lang="el-GR" sz="2400" dirty="0" smtClean="0"/>
              <a:t>Η </a:t>
            </a:r>
            <a:r>
              <a:rPr lang="el-GR" sz="2400" dirty="0"/>
              <a:t>σχετική αφθονία των σταθερών ισοτόπων μετριέται κάνοντας ισοτοπικές αναλύσεις με τη μέθοδο της </a:t>
            </a:r>
            <a:r>
              <a:rPr lang="el-GR" sz="2400" b="1" dirty="0">
                <a:solidFill>
                  <a:srgbClr val="FF0000"/>
                </a:solidFill>
              </a:rPr>
              <a:t>φασματογραφίας μάζας </a:t>
            </a:r>
            <a:r>
              <a:rPr lang="el-GR" sz="2400" dirty="0">
                <a:solidFill>
                  <a:srgbClr val="FF0000"/>
                </a:solidFill>
              </a:rPr>
              <a:t>ισοτοπικών λόγων (IRMS)</a:t>
            </a:r>
            <a:r>
              <a:rPr lang="el-GR" sz="2400" dirty="0"/>
              <a:t>. </a:t>
            </a:r>
          </a:p>
          <a:p>
            <a:r>
              <a:rPr lang="el-GR" sz="2400" dirty="0" smtClean="0"/>
              <a:t>Μπορούμε </a:t>
            </a:r>
            <a:r>
              <a:rPr lang="el-GR" sz="2400" dirty="0"/>
              <a:t>να προσδιορίσουμε το ισοτοπικό "προφίλ" ενός γεωλογικού υλικού, </a:t>
            </a:r>
            <a:r>
              <a:rPr lang="el-GR" sz="2400" dirty="0">
                <a:solidFill>
                  <a:srgbClr val="FF0000"/>
                </a:solidFill>
              </a:rPr>
              <a:t>μετρώντας το λόγο </a:t>
            </a:r>
            <a:r>
              <a:rPr lang="el-GR" sz="2400" dirty="0"/>
              <a:t>των σταθερών ισοτόπων, πχ. </a:t>
            </a:r>
            <a:r>
              <a:rPr lang="el-GR" sz="2400" baseline="30000" dirty="0"/>
              <a:t>2</a:t>
            </a:r>
            <a:r>
              <a:rPr lang="el-GR" sz="2400" dirty="0"/>
              <a:t>H/</a:t>
            </a:r>
            <a:r>
              <a:rPr lang="el-GR" sz="2400" baseline="30000" dirty="0"/>
              <a:t>1</a:t>
            </a:r>
            <a:r>
              <a:rPr lang="el-GR" sz="2400" dirty="0"/>
              <a:t>H, </a:t>
            </a:r>
            <a:r>
              <a:rPr lang="el-GR" sz="2400" baseline="30000" dirty="0"/>
              <a:t>13</a:t>
            </a:r>
            <a:r>
              <a:rPr lang="el-GR" sz="2400" dirty="0"/>
              <a:t>C/</a:t>
            </a:r>
            <a:r>
              <a:rPr lang="el-GR" sz="2400" baseline="30000" dirty="0"/>
              <a:t>12</a:t>
            </a:r>
            <a:r>
              <a:rPr lang="el-GR" sz="2400" dirty="0"/>
              <a:t>C, </a:t>
            </a:r>
            <a:r>
              <a:rPr lang="el-GR" sz="2400" baseline="30000" dirty="0"/>
              <a:t>15</a:t>
            </a:r>
            <a:r>
              <a:rPr lang="el-GR" sz="2400" dirty="0"/>
              <a:t>N/</a:t>
            </a:r>
            <a:r>
              <a:rPr lang="el-GR" sz="2400" baseline="30000" dirty="0"/>
              <a:t>14</a:t>
            </a:r>
            <a:r>
              <a:rPr lang="el-GR" sz="2400" dirty="0"/>
              <a:t>N και </a:t>
            </a:r>
            <a:r>
              <a:rPr lang="el-GR" sz="2400" baseline="30000" dirty="0"/>
              <a:t>18</a:t>
            </a:r>
            <a:r>
              <a:rPr lang="el-GR" sz="2400" dirty="0"/>
              <a:t>O/</a:t>
            </a:r>
            <a:r>
              <a:rPr lang="el-GR" sz="2400" baseline="30000" dirty="0"/>
              <a:t>16</a:t>
            </a:r>
            <a:r>
              <a:rPr lang="el-GR" sz="2400" dirty="0"/>
              <a:t>O. </a:t>
            </a:r>
          </a:p>
        </p:txBody>
      </p:sp>
    </p:spTree>
    <p:extLst>
      <p:ext uri="{BB962C8B-B14F-4D97-AF65-F5344CB8AC3E}">
        <p14:creationId xmlns:p14="http://schemas.microsoft.com/office/powerpoint/2010/main" val="2063361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5536" y="404664"/>
            <a:ext cx="4226852" cy="4680520"/>
          </a:xfrm>
          <a:prstGeom prst="rect">
            <a:avLst/>
          </a:prstGeom>
        </p:spPr>
      </p:pic>
      <p:sp>
        <p:nvSpPr>
          <p:cNvPr id="4" name="Rectangle 3"/>
          <p:cNvSpPr/>
          <p:nvPr/>
        </p:nvSpPr>
        <p:spPr>
          <a:xfrm>
            <a:off x="4860032" y="980728"/>
            <a:ext cx="3816424" cy="3785652"/>
          </a:xfrm>
          <a:prstGeom prst="rect">
            <a:avLst/>
          </a:prstGeom>
        </p:spPr>
        <p:txBody>
          <a:bodyPr wrap="square">
            <a:spAutoFit/>
          </a:bodyPr>
          <a:lstStyle/>
          <a:p>
            <a:r>
              <a:rPr lang="el-GR" sz="2000" dirty="0" smtClean="0">
                <a:solidFill>
                  <a:srgbClr val="FF0000"/>
                </a:solidFill>
              </a:rPr>
              <a:t>ΠΑΡΑΔΕΙΓΜΑ </a:t>
            </a:r>
            <a:r>
              <a:rPr lang="el-GR" sz="2000" dirty="0">
                <a:solidFill>
                  <a:srgbClr val="FF0000"/>
                </a:solidFill>
              </a:rPr>
              <a:t>1: </a:t>
            </a:r>
            <a:endParaRPr lang="en-US" sz="2000" dirty="0" smtClean="0">
              <a:solidFill>
                <a:srgbClr val="FF0000"/>
              </a:solidFill>
            </a:endParaRPr>
          </a:p>
          <a:p>
            <a:r>
              <a:rPr lang="el-GR" sz="2000" dirty="0" smtClean="0"/>
              <a:t>Μέτρηση </a:t>
            </a:r>
            <a:r>
              <a:rPr lang="el-GR" sz="2000" dirty="0"/>
              <a:t>Ισοτοπικών λόγων </a:t>
            </a:r>
            <a:r>
              <a:rPr lang="el-GR" sz="2000" b="1" dirty="0"/>
              <a:t>C </a:t>
            </a:r>
            <a:r>
              <a:rPr lang="el-GR" sz="2000" dirty="0"/>
              <a:t>σε ασβεστιτικά κελύφη </a:t>
            </a:r>
            <a:endParaRPr lang="en-US" sz="2000" dirty="0" smtClean="0"/>
          </a:p>
          <a:p>
            <a:endParaRPr lang="en-US" sz="2000" dirty="0" smtClean="0"/>
          </a:p>
          <a:p>
            <a:r>
              <a:rPr lang="el-GR" sz="2000" dirty="0" smtClean="0"/>
              <a:t>Κέλυφος </a:t>
            </a:r>
            <a:r>
              <a:rPr lang="el-GR" sz="2000" dirty="0"/>
              <a:t>(CaCO</a:t>
            </a:r>
            <a:r>
              <a:rPr lang="el-GR" sz="2000" baseline="30000" dirty="0"/>
              <a:t>3</a:t>
            </a:r>
            <a:r>
              <a:rPr lang="el-GR" sz="2000" dirty="0"/>
              <a:t>) + Οξύ </a:t>
            </a:r>
            <a:r>
              <a:rPr lang="en-US" sz="2000" dirty="0" smtClean="0">
                <a:sym typeface="Wingdings" panose="05000000000000000000" pitchFamily="2" charset="2"/>
              </a:rPr>
              <a:t></a:t>
            </a:r>
            <a:r>
              <a:rPr lang="el-GR" sz="2000" dirty="0" smtClean="0"/>
              <a:t> </a:t>
            </a:r>
            <a:r>
              <a:rPr lang="el-GR" sz="2000" dirty="0"/>
              <a:t>CO</a:t>
            </a:r>
            <a:r>
              <a:rPr lang="el-GR" sz="2000" baseline="30000" dirty="0"/>
              <a:t>2</a:t>
            </a:r>
            <a:r>
              <a:rPr lang="el-GR" sz="2000" dirty="0"/>
              <a:t> </a:t>
            </a:r>
            <a:endParaRPr lang="en-US" sz="2000" dirty="0" smtClean="0"/>
          </a:p>
          <a:p>
            <a:endParaRPr lang="en-US" sz="2000" dirty="0" smtClean="0"/>
          </a:p>
          <a:p>
            <a:r>
              <a:rPr lang="el-GR" sz="2000" dirty="0" smtClean="0"/>
              <a:t>CO</a:t>
            </a:r>
            <a:r>
              <a:rPr lang="el-GR" sz="2000" baseline="30000" dirty="0" smtClean="0"/>
              <a:t>2</a:t>
            </a:r>
            <a:r>
              <a:rPr lang="el-GR" sz="2000" dirty="0" smtClean="0"/>
              <a:t> </a:t>
            </a:r>
            <a:r>
              <a:rPr lang="el-GR" sz="2000" dirty="0"/>
              <a:t># IRMS, μετράει m/q: </a:t>
            </a:r>
          </a:p>
          <a:p>
            <a:endParaRPr lang="en-US" sz="2000" dirty="0" smtClean="0"/>
          </a:p>
          <a:p>
            <a:pPr marL="285750" indent="-285750">
              <a:buFont typeface="Arial" panose="020B0604020202020204" pitchFamily="34" charset="0"/>
              <a:buChar char="•"/>
            </a:pPr>
            <a:r>
              <a:rPr lang="en-US" sz="2000" dirty="0" smtClean="0"/>
              <a:t>44 </a:t>
            </a:r>
            <a:r>
              <a:rPr lang="en-US" sz="2000" dirty="0"/>
              <a:t>(</a:t>
            </a:r>
            <a:r>
              <a:rPr lang="en-US" sz="2000" baseline="30000" dirty="0"/>
              <a:t>16</a:t>
            </a:r>
            <a:r>
              <a:rPr lang="en-US" sz="2000" dirty="0"/>
              <a:t>O-</a:t>
            </a:r>
            <a:r>
              <a:rPr lang="en-US" sz="2000" baseline="30000" dirty="0"/>
              <a:t>12</a:t>
            </a:r>
            <a:r>
              <a:rPr lang="en-US" sz="2000" dirty="0"/>
              <a:t>C-</a:t>
            </a:r>
            <a:r>
              <a:rPr lang="en-US" sz="2000" baseline="30000" dirty="0"/>
              <a:t>16</a:t>
            </a:r>
            <a:r>
              <a:rPr lang="en-US" sz="2000" dirty="0"/>
              <a:t>O) </a:t>
            </a:r>
          </a:p>
          <a:p>
            <a:pPr marL="285750" indent="-285750">
              <a:buFont typeface="Arial" panose="020B0604020202020204" pitchFamily="34" charset="0"/>
              <a:buChar char="•"/>
            </a:pPr>
            <a:r>
              <a:rPr lang="pt-BR" sz="2000" dirty="0" smtClean="0"/>
              <a:t>45 </a:t>
            </a:r>
            <a:r>
              <a:rPr lang="pt-BR" sz="2000" dirty="0"/>
              <a:t>(</a:t>
            </a:r>
            <a:r>
              <a:rPr lang="pt-BR" sz="2000" baseline="30000" dirty="0"/>
              <a:t>16</a:t>
            </a:r>
            <a:r>
              <a:rPr lang="pt-BR" sz="2000" dirty="0"/>
              <a:t>O-</a:t>
            </a:r>
            <a:r>
              <a:rPr lang="pt-BR" sz="2000" baseline="30000" dirty="0"/>
              <a:t>13</a:t>
            </a:r>
            <a:r>
              <a:rPr lang="pt-BR" sz="2000" dirty="0"/>
              <a:t>C-</a:t>
            </a:r>
            <a:r>
              <a:rPr lang="pt-BR" sz="2000" baseline="30000" dirty="0"/>
              <a:t>16</a:t>
            </a:r>
            <a:r>
              <a:rPr lang="pt-BR" sz="2000" dirty="0"/>
              <a:t>O or </a:t>
            </a:r>
            <a:r>
              <a:rPr lang="pt-BR" sz="2000" baseline="30000" dirty="0"/>
              <a:t>17</a:t>
            </a:r>
            <a:r>
              <a:rPr lang="pt-BR" sz="2000" dirty="0"/>
              <a:t>O-</a:t>
            </a:r>
            <a:r>
              <a:rPr lang="pt-BR" sz="2000" baseline="30000" dirty="0"/>
              <a:t>12</a:t>
            </a:r>
            <a:r>
              <a:rPr lang="pt-BR" sz="2000" dirty="0"/>
              <a:t>C-</a:t>
            </a:r>
            <a:r>
              <a:rPr lang="pt-BR" sz="2000" baseline="30000" dirty="0"/>
              <a:t>16</a:t>
            </a:r>
            <a:r>
              <a:rPr lang="pt-BR" sz="2000" dirty="0"/>
              <a:t>O ή </a:t>
            </a:r>
            <a:r>
              <a:rPr lang="pt-BR" sz="2000" baseline="30000" dirty="0"/>
              <a:t>16</a:t>
            </a:r>
            <a:r>
              <a:rPr lang="pt-BR" sz="2000" dirty="0"/>
              <a:t>O-</a:t>
            </a:r>
            <a:r>
              <a:rPr lang="pt-BR" sz="2000" baseline="30000" dirty="0"/>
              <a:t>12</a:t>
            </a:r>
            <a:r>
              <a:rPr lang="pt-BR" sz="2000" dirty="0"/>
              <a:t>C-</a:t>
            </a:r>
            <a:r>
              <a:rPr lang="pt-BR" sz="2000" baseline="30000" dirty="0"/>
              <a:t>17</a:t>
            </a:r>
            <a:r>
              <a:rPr lang="pt-BR" sz="2000" dirty="0"/>
              <a:t>O ) </a:t>
            </a:r>
          </a:p>
          <a:p>
            <a:pPr marL="285750" indent="-285750">
              <a:buFont typeface="Arial" panose="020B0604020202020204" pitchFamily="34" charset="0"/>
              <a:buChar char="•"/>
            </a:pPr>
            <a:r>
              <a:rPr lang="en-US" sz="2000" dirty="0" smtClean="0"/>
              <a:t>46 </a:t>
            </a:r>
            <a:r>
              <a:rPr lang="en-US" sz="2000" dirty="0"/>
              <a:t>(</a:t>
            </a:r>
            <a:r>
              <a:rPr lang="en-US" sz="2000" baseline="30000" dirty="0"/>
              <a:t>18</a:t>
            </a:r>
            <a:r>
              <a:rPr lang="en-US" sz="2000" dirty="0"/>
              <a:t>O-</a:t>
            </a:r>
            <a:r>
              <a:rPr lang="en-US" sz="2000" baseline="30000" dirty="0"/>
              <a:t>12</a:t>
            </a:r>
            <a:r>
              <a:rPr lang="en-US" sz="2000" dirty="0"/>
              <a:t>C-</a:t>
            </a:r>
            <a:r>
              <a:rPr lang="en-US" sz="2000" baseline="30000" dirty="0"/>
              <a:t>16</a:t>
            </a:r>
            <a:r>
              <a:rPr lang="en-US" sz="2000" dirty="0"/>
              <a:t>O or </a:t>
            </a:r>
            <a:r>
              <a:rPr lang="en-US" sz="2000" baseline="30000" dirty="0"/>
              <a:t>16</a:t>
            </a:r>
            <a:r>
              <a:rPr lang="en-US" sz="2000" dirty="0"/>
              <a:t>O-</a:t>
            </a:r>
            <a:r>
              <a:rPr lang="en-US" sz="2000" baseline="30000" dirty="0"/>
              <a:t>12</a:t>
            </a:r>
            <a:r>
              <a:rPr lang="en-US" sz="2000" dirty="0"/>
              <a:t>C-</a:t>
            </a:r>
            <a:r>
              <a:rPr lang="en-US" sz="2000" baseline="30000" dirty="0"/>
              <a:t>18</a:t>
            </a:r>
            <a:r>
              <a:rPr lang="en-US" sz="2000" dirty="0"/>
              <a:t>O) </a:t>
            </a:r>
          </a:p>
        </p:txBody>
      </p:sp>
      <p:sp>
        <p:nvSpPr>
          <p:cNvPr id="5" name="Rectangle 4"/>
          <p:cNvSpPr/>
          <p:nvPr/>
        </p:nvSpPr>
        <p:spPr>
          <a:xfrm>
            <a:off x="395536" y="5373216"/>
            <a:ext cx="5976664" cy="707886"/>
          </a:xfrm>
          <a:prstGeom prst="rect">
            <a:avLst/>
          </a:prstGeom>
        </p:spPr>
        <p:txBody>
          <a:bodyPr wrap="square">
            <a:spAutoFit/>
          </a:bodyPr>
          <a:lstStyle/>
          <a:p>
            <a:r>
              <a:rPr lang="el-GR" sz="2000" dirty="0" smtClean="0"/>
              <a:t>Σχήμα</a:t>
            </a:r>
            <a:r>
              <a:rPr lang="el-GR" sz="2000" dirty="0"/>
              <a:t>. 1 Φασματογράφος μάζας μέτρησης ισοτοπικού λόγου για αέριο </a:t>
            </a:r>
            <a:r>
              <a:rPr lang="en-US" sz="2000" dirty="0"/>
              <a:t>CO2 (</a:t>
            </a:r>
            <a:r>
              <a:rPr lang="en-US" sz="2000" dirty="0">
                <a:solidFill>
                  <a:srgbClr val="0070C0"/>
                </a:solidFill>
              </a:rPr>
              <a:t>United States Geological Survey</a:t>
            </a:r>
            <a:r>
              <a:rPr lang="en-US" sz="2000" dirty="0"/>
              <a:t>) </a:t>
            </a:r>
          </a:p>
        </p:txBody>
      </p:sp>
      <p:sp>
        <p:nvSpPr>
          <p:cNvPr id="6" name="TextBox 5"/>
          <p:cNvSpPr txBox="1"/>
          <p:nvPr/>
        </p:nvSpPr>
        <p:spPr>
          <a:xfrm>
            <a:off x="4442368" y="4797152"/>
            <a:ext cx="360040" cy="432048"/>
          </a:xfrm>
          <a:prstGeom prst="rect">
            <a:avLst/>
          </a:prstGeom>
        </p:spPr>
        <p:txBody>
          <a:bodyPr vert="horz" wrap="square" lIns="91440" tIns="45720" rIns="91440" bIns="45720" rtlCol="0" anchor="ctr">
            <a:normAutofit/>
          </a:bodyPr>
          <a:lstStyle/>
          <a:p>
            <a:r>
              <a:rPr lang="en-US" sz="1600" dirty="0"/>
              <a:t>2</a:t>
            </a:r>
            <a:endParaRPr lang="en-US" sz="1600" dirty="0" smtClean="0"/>
          </a:p>
        </p:txBody>
      </p:sp>
    </p:spTree>
    <p:extLst>
      <p:ext uri="{BB962C8B-B14F-4D97-AF65-F5344CB8AC3E}">
        <p14:creationId xmlns:p14="http://schemas.microsoft.com/office/powerpoint/2010/main" val="3407009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sz="3200" dirty="0" smtClean="0"/>
              <a:t>ΣυνήθηΣταθερά </a:t>
            </a:r>
            <a:r>
              <a:rPr lang="el-GR" sz="3200" dirty="0"/>
              <a:t>Ισότοπα που χρησιμποιούνται στη γεωλογικές &amp; περιβαλλοντικές μελέτες </a:t>
            </a:r>
          </a:p>
        </p:txBody>
      </p:sp>
      <p:graphicFrame>
        <p:nvGraphicFramePr>
          <p:cNvPr id="3" name="Table 2"/>
          <p:cNvGraphicFramePr>
            <a:graphicFrameLocks noGrp="1"/>
          </p:cNvGraphicFramePr>
          <p:nvPr>
            <p:extLst>
              <p:ext uri="{D42A27DB-BD31-4B8C-83A1-F6EECF244321}">
                <p14:modId xmlns:p14="http://schemas.microsoft.com/office/powerpoint/2010/main" val="1260111694"/>
              </p:ext>
            </p:extLst>
          </p:nvPr>
        </p:nvGraphicFramePr>
        <p:xfrm>
          <a:off x="1403648" y="1700808"/>
          <a:ext cx="6096000" cy="439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l-GR" sz="1800" b="1" i="0" u="none" strike="noStrike" kern="1200" baseline="0" dirty="0" smtClean="0">
                          <a:solidFill>
                            <a:schemeClr val="lt1"/>
                          </a:solidFill>
                          <a:latin typeface="+mn-lt"/>
                          <a:ea typeface="+mn-ea"/>
                          <a:cs typeface="+mn-cs"/>
                        </a:rPr>
                        <a:t>Στοιχείο </a:t>
                      </a:r>
                      <a:endParaRPr lang="el-GR" sz="1800" b="0" i="0" u="none" strike="noStrike" kern="1200" baseline="0" dirty="0" smtClean="0">
                        <a:solidFill>
                          <a:schemeClr val="lt1"/>
                        </a:solidFill>
                        <a:latin typeface="+mn-lt"/>
                        <a:ea typeface="+mn-ea"/>
                        <a:cs typeface="+mn-cs"/>
                      </a:endParaRPr>
                    </a:p>
                  </a:txBody>
                  <a:tcPr/>
                </a:tc>
                <a:tc>
                  <a:txBody>
                    <a:bodyPr/>
                    <a:lstStyle/>
                    <a:p>
                      <a:r>
                        <a:rPr lang="el-GR" sz="1800" b="1" i="0" u="none" strike="noStrike" kern="1200" baseline="0" dirty="0" smtClean="0">
                          <a:solidFill>
                            <a:schemeClr val="lt1"/>
                          </a:solidFill>
                          <a:latin typeface="+mn-lt"/>
                          <a:ea typeface="+mn-ea"/>
                          <a:cs typeface="+mn-cs"/>
                        </a:rPr>
                        <a:t>Σταθερά ισότοπα </a:t>
                      </a:r>
                      <a:endParaRPr lang="el-GR" sz="1800" b="0" i="0" u="none" strike="noStrike" kern="1200" baseline="0" dirty="0" smtClean="0">
                        <a:solidFill>
                          <a:schemeClr val="lt1"/>
                        </a:solidFill>
                        <a:latin typeface="+mn-lt"/>
                        <a:ea typeface="+mn-ea"/>
                        <a:cs typeface="+mn-cs"/>
                      </a:endParaRPr>
                    </a:p>
                  </a:txBody>
                  <a:tcPr/>
                </a:tc>
                <a:tc>
                  <a:txBody>
                    <a:bodyPr/>
                    <a:lstStyle/>
                    <a:p>
                      <a:r>
                        <a:rPr lang="el-GR" sz="1800" b="1" i="0" u="none" strike="noStrike" kern="1200" baseline="0" dirty="0" smtClean="0">
                          <a:solidFill>
                            <a:schemeClr val="lt1"/>
                          </a:solidFill>
                          <a:latin typeface="+mn-lt"/>
                          <a:ea typeface="+mn-ea"/>
                          <a:cs typeface="+mn-cs"/>
                        </a:rPr>
                        <a:t>Σχετική αφθονία </a:t>
                      </a:r>
                      <a:endParaRPr lang="el-GR" sz="1800" b="0" i="0" u="none" strike="noStrike" kern="1200" baseline="0" dirty="0" smtClean="0">
                        <a:solidFill>
                          <a:schemeClr val="lt1"/>
                        </a:solidFill>
                        <a:latin typeface="+mn-lt"/>
                        <a:ea typeface="+mn-ea"/>
                        <a:cs typeface="+mn-cs"/>
                      </a:endParaRPr>
                    </a:p>
                  </a:txBody>
                  <a:tcPr/>
                </a:tc>
              </a:tr>
              <a:tr h="370840">
                <a:tc>
                  <a:txBody>
                    <a:bodyPr/>
                    <a:lstStyle/>
                    <a:p>
                      <a:r>
                        <a:rPr lang="el-GR" sz="1800" b="0" i="0" u="none" strike="noStrike" kern="1200" baseline="0" dirty="0" smtClean="0">
                          <a:solidFill>
                            <a:schemeClr val="dk1"/>
                          </a:solidFill>
                          <a:latin typeface="+mn-lt"/>
                          <a:ea typeface="+mn-ea"/>
                          <a:cs typeface="+mn-cs"/>
                        </a:rPr>
                        <a:t>Υδρογόνο </a:t>
                      </a:r>
                    </a:p>
                  </a:txBody>
                  <a:tcPr/>
                </a:tc>
                <a:tc>
                  <a:txBody>
                    <a:bodyPr/>
                    <a:lstStyle/>
                    <a:p>
                      <a:r>
                        <a:rPr lang="el-GR" sz="1800" b="0" i="0" u="none" strike="noStrike" kern="1200" baseline="30000" dirty="0" smtClean="0">
                          <a:solidFill>
                            <a:schemeClr val="dk1"/>
                          </a:solidFill>
                          <a:latin typeface="+mn-lt"/>
                          <a:ea typeface="+mn-ea"/>
                          <a:cs typeface="+mn-cs"/>
                        </a:rPr>
                        <a:t>1</a:t>
                      </a:r>
                      <a:r>
                        <a:rPr lang="el-GR" sz="1800" b="0" i="0" u="none" strike="noStrike" kern="1200" baseline="0" dirty="0" smtClean="0">
                          <a:solidFill>
                            <a:schemeClr val="dk1"/>
                          </a:solidFill>
                          <a:latin typeface="+mn-lt"/>
                          <a:ea typeface="+mn-ea"/>
                          <a:cs typeface="+mn-cs"/>
                        </a:rPr>
                        <a:t>Η </a:t>
                      </a:r>
                      <a:endParaRPr lang="en-US" sz="1800" b="0" i="0" u="none" strike="noStrike" kern="1200" baseline="0" dirty="0" smtClean="0">
                        <a:solidFill>
                          <a:schemeClr val="dk1"/>
                        </a:solidFill>
                        <a:latin typeface="+mn-lt"/>
                        <a:ea typeface="+mn-ea"/>
                        <a:cs typeface="+mn-cs"/>
                      </a:endParaRPr>
                    </a:p>
                    <a:p>
                      <a:r>
                        <a:rPr lang="en-US" sz="1800" b="0" i="0" u="none" strike="noStrike" kern="1200" baseline="30000" dirty="0" smtClean="0">
                          <a:solidFill>
                            <a:schemeClr val="dk1"/>
                          </a:solidFill>
                          <a:latin typeface="+mn-lt"/>
                          <a:ea typeface="+mn-ea"/>
                          <a:cs typeface="+mn-cs"/>
                        </a:rPr>
                        <a:t>2</a:t>
                      </a:r>
                      <a:r>
                        <a:rPr lang="en-US" sz="1800" b="0" i="0" u="none" strike="noStrike" kern="1200" baseline="0" dirty="0" smtClean="0">
                          <a:solidFill>
                            <a:schemeClr val="dk1"/>
                          </a:solidFill>
                          <a:latin typeface="+mn-lt"/>
                          <a:ea typeface="+mn-ea"/>
                          <a:cs typeface="+mn-cs"/>
                        </a:rPr>
                        <a:t>H(D) </a:t>
                      </a:r>
                    </a:p>
                  </a:txBody>
                  <a:tcPr/>
                </a:tc>
                <a:tc>
                  <a:txBody>
                    <a:bodyPr/>
                    <a:lstStyle/>
                    <a:p>
                      <a:r>
                        <a:rPr lang="en-US" sz="1800" b="0" i="0" u="none" strike="noStrike" kern="1200" baseline="0" dirty="0" smtClean="0">
                          <a:solidFill>
                            <a:schemeClr val="dk1"/>
                          </a:solidFill>
                          <a:latin typeface="+mn-lt"/>
                          <a:ea typeface="+mn-ea"/>
                          <a:cs typeface="+mn-cs"/>
                        </a:rPr>
                        <a:t>99.985 </a:t>
                      </a:r>
                    </a:p>
                    <a:p>
                      <a:r>
                        <a:rPr lang="en-US" sz="1800" b="0" i="0" u="none" strike="noStrike" kern="1200" baseline="0" dirty="0" smtClean="0">
                          <a:solidFill>
                            <a:schemeClr val="dk1"/>
                          </a:solidFill>
                          <a:latin typeface="+mn-lt"/>
                          <a:ea typeface="+mn-ea"/>
                          <a:cs typeface="+mn-cs"/>
                        </a:rPr>
                        <a:t>0.015 </a:t>
                      </a:r>
                    </a:p>
                  </a:txBody>
                  <a:tcPr/>
                </a:tc>
              </a:tr>
              <a:tr h="370840">
                <a:tc>
                  <a:txBody>
                    <a:bodyPr/>
                    <a:lstStyle/>
                    <a:p>
                      <a:r>
                        <a:rPr lang="el-GR" sz="1800" b="0" i="0" u="none" strike="noStrike" kern="1200" baseline="0" dirty="0" smtClean="0">
                          <a:solidFill>
                            <a:schemeClr val="dk1"/>
                          </a:solidFill>
                          <a:latin typeface="+mn-lt"/>
                          <a:ea typeface="+mn-ea"/>
                          <a:cs typeface="+mn-cs"/>
                        </a:rPr>
                        <a:t>Άνθρακας 	</a:t>
                      </a:r>
                    </a:p>
                  </a:txBody>
                  <a:tcPr/>
                </a:tc>
                <a:tc>
                  <a:txBody>
                    <a:bodyPr/>
                    <a:lstStyle/>
                    <a:p>
                      <a:r>
                        <a:rPr lang="en-US" sz="1800" b="0" i="0" u="none" strike="noStrike" kern="1200" baseline="30000" dirty="0" smtClean="0">
                          <a:solidFill>
                            <a:schemeClr val="dk1"/>
                          </a:solidFill>
                          <a:latin typeface="+mn-lt"/>
                          <a:ea typeface="+mn-ea"/>
                          <a:cs typeface="+mn-cs"/>
                        </a:rPr>
                        <a:t>12</a:t>
                      </a:r>
                      <a:r>
                        <a:rPr lang="en-US" sz="1800" b="0" i="0" u="none" strike="noStrike" kern="1200" baseline="0" dirty="0" smtClean="0">
                          <a:solidFill>
                            <a:schemeClr val="dk1"/>
                          </a:solidFill>
                          <a:latin typeface="+mn-lt"/>
                          <a:ea typeface="+mn-ea"/>
                          <a:cs typeface="+mn-cs"/>
                        </a:rPr>
                        <a:t>C </a:t>
                      </a:r>
                    </a:p>
                    <a:p>
                      <a:r>
                        <a:rPr lang="en-US" sz="1800" b="0" i="0" u="none" strike="noStrike" kern="1200" baseline="30000" dirty="0" smtClean="0">
                          <a:solidFill>
                            <a:schemeClr val="dk1"/>
                          </a:solidFill>
                          <a:latin typeface="+mn-lt"/>
                          <a:ea typeface="+mn-ea"/>
                          <a:cs typeface="+mn-cs"/>
                        </a:rPr>
                        <a:t>13</a:t>
                      </a:r>
                      <a:r>
                        <a:rPr lang="en-US" sz="1800" b="0" i="0" u="none" strike="noStrike" kern="1200" baseline="0" dirty="0" smtClean="0">
                          <a:solidFill>
                            <a:schemeClr val="dk1"/>
                          </a:solidFill>
                          <a:latin typeface="+mn-lt"/>
                          <a:ea typeface="+mn-ea"/>
                          <a:cs typeface="+mn-cs"/>
                        </a:rPr>
                        <a:t>C </a:t>
                      </a:r>
                    </a:p>
                  </a:txBody>
                  <a:tcPr/>
                </a:tc>
                <a:tc>
                  <a:txBody>
                    <a:bodyPr/>
                    <a:lstStyle/>
                    <a:p>
                      <a:r>
                        <a:rPr lang="en-US" sz="1800" b="0" i="0" u="none" strike="noStrike" kern="1200" baseline="0" dirty="0" smtClean="0">
                          <a:solidFill>
                            <a:schemeClr val="dk1"/>
                          </a:solidFill>
                          <a:latin typeface="+mn-lt"/>
                          <a:ea typeface="+mn-ea"/>
                          <a:cs typeface="+mn-cs"/>
                        </a:rPr>
                        <a:t>98.90 </a:t>
                      </a:r>
                    </a:p>
                    <a:p>
                      <a:r>
                        <a:rPr lang="en-US" sz="1800" b="0" i="0" u="none" strike="noStrike" kern="1200" baseline="0" dirty="0" smtClean="0">
                          <a:solidFill>
                            <a:schemeClr val="dk1"/>
                          </a:solidFill>
                          <a:latin typeface="+mn-lt"/>
                          <a:ea typeface="+mn-ea"/>
                          <a:cs typeface="+mn-cs"/>
                        </a:rPr>
                        <a:t>1.10 </a:t>
                      </a:r>
                    </a:p>
                  </a:txBody>
                  <a:tcPr/>
                </a:tc>
              </a:tr>
              <a:tr h="370840">
                <a:tc>
                  <a:txBody>
                    <a:bodyPr/>
                    <a:lstStyle/>
                    <a:p>
                      <a:r>
                        <a:rPr lang="el-GR" sz="1800" b="0" i="0" u="none" strike="noStrike" kern="1200" baseline="0" dirty="0" smtClean="0">
                          <a:solidFill>
                            <a:schemeClr val="dk1"/>
                          </a:solidFill>
                          <a:latin typeface="+mn-lt"/>
                          <a:ea typeface="+mn-ea"/>
                          <a:cs typeface="+mn-cs"/>
                        </a:rPr>
                        <a:t>Άζωτο </a:t>
                      </a:r>
                    </a:p>
                  </a:txBody>
                  <a:tcPr/>
                </a:tc>
                <a:tc>
                  <a:txBody>
                    <a:bodyPr/>
                    <a:lstStyle/>
                    <a:p>
                      <a:r>
                        <a:rPr lang="en-US" sz="1800" b="0" i="0" u="none" strike="noStrike" kern="1200" baseline="30000" dirty="0" smtClean="0">
                          <a:solidFill>
                            <a:schemeClr val="dk1"/>
                          </a:solidFill>
                          <a:latin typeface="+mn-lt"/>
                          <a:ea typeface="+mn-ea"/>
                          <a:cs typeface="+mn-cs"/>
                        </a:rPr>
                        <a:t>13</a:t>
                      </a:r>
                      <a:r>
                        <a:rPr lang="en-US" sz="1800" b="0" i="0" u="none" strike="noStrike" kern="1200" baseline="0" dirty="0" smtClean="0">
                          <a:solidFill>
                            <a:schemeClr val="dk1"/>
                          </a:solidFill>
                          <a:latin typeface="+mn-lt"/>
                          <a:ea typeface="+mn-ea"/>
                          <a:cs typeface="+mn-cs"/>
                        </a:rPr>
                        <a:t>N </a:t>
                      </a:r>
                    </a:p>
                    <a:p>
                      <a:r>
                        <a:rPr lang="en-US" sz="1800" b="0" i="0" u="none" strike="noStrike" kern="1200" baseline="30000" dirty="0" smtClean="0">
                          <a:solidFill>
                            <a:schemeClr val="dk1"/>
                          </a:solidFill>
                          <a:latin typeface="+mn-lt"/>
                          <a:ea typeface="+mn-ea"/>
                          <a:cs typeface="+mn-cs"/>
                        </a:rPr>
                        <a:t>12</a:t>
                      </a:r>
                      <a:r>
                        <a:rPr lang="en-US" sz="1800" b="0" i="0" u="none" strike="noStrike" kern="1200" baseline="0" dirty="0" smtClean="0">
                          <a:solidFill>
                            <a:schemeClr val="dk1"/>
                          </a:solidFill>
                          <a:latin typeface="+mn-lt"/>
                          <a:ea typeface="+mn-ea"/>
                          <a:cs typeface="+mn-cs"/>
                        </a:rPr>
                        <a:t>N </a:t>
                      </a:r>
                    </a:p>
                  </a:txBody>
                  <a:tcPr/>
                </a:tc>
                <a:tc>
                  <a:txBody>
                    <a:bodyPr/>
                    <a:lstStyle/>
                    <a:p>
                      <a:r>
                        <a:rPr lang="en-US" sz="1800" b="0" i="0" u="none" strike="noStrike" kern="1200" baseline="0" dirty="0" smtClean="0">
                          <a:solidFill>
                            <a:schemeClr val="dk1"/>
                          </a:solidFill>
                          <a:latin typeface="+mn-lt"/>
                          <a:ea typeface="+mn-ea"/>
                          <a:cs typeface="+mn-cs"/>
                        </a:rPr>
                        <a:t>99.63 </a:t>
                      </a:r>
                    </a:p>
                    <a:p>
                      <a:r>
                        <a:rPr lang="en-US" sz="1800" b="0" i="0" u="none" strike="noStrike" kern="1200" baseline="0" dirty="0" smtClean="0">
                          <a:solidFill>
                            <a:schemeClr val="dk1"/>
                          </a:solidFill>
                          <a:latin typeface="+mn-lt"/>
                          <a:ea typeface="+mn-ea"/>
                          <a:cs typeface="+mn-cs"/>
                        </a:rPr>
                        <a:t>0.37 </a:t>
                      </a:r>
                    </a:p>
                  </a:txBody>
                  <a:tcPr/>
                </a:tc>
              </a:tr>
              <a:tr h="370840">
                <a:tc>
                  <a:txBody>
                    <a:bodyPr/>
                    <a:lstStyle/>
                    <a:p>
                      <a:r>
                        <a:rPr lang="el-GR" sz="1800" b="0" i="0" u="none" strike="noStrike" kern="1200" baseline="0" dirty="0" smtClean="0">
                          <a:solidFill>
                            <a:schemeClr val="dk1"/>
                          </a:solidFill>
                          <a:latin typeface="+mn-lt"/>
                          <a:ea typeface="+mn-ea"/>
                          <a:cs typeface="+mn-cs"/>
                        </a:rPr>
                        <a:t>Οξυγόνο </a:t>
                      </a:r>
                    </a:p>
                  </a:txBody>
                  <a:tcPr/>
                </a:tc>
                <a:tc>
                  <a:txBody>
                    <a:bodyPr/>
                    <a:lstStyle/>
                    <a:p>
                      <a:r>
                        <a:rPr lang="el-GR" sz="1800" b="0" i="0" u="none" strike="noStrike" kern="1200" baseline="30000" dirty="0" smtClean="0">
                          <a:solidFill>
                            <a:schemeClr val="dk1"/>
                          </a:solidFill>
                          <a:latin typeface="+mn-lt"/>
                          <a:ea typeface="+mn-ea"/>
                          <a:cs typeface="+mn-cs"/>
                        </a:rPr>
                        <a:t>16</a:t>
                      </a:r>
                      <a:r>
                        <a:rPr lang="el-GR" sz="1800" b="0" i="0" u="none" strike="noStrike" kern="1200" baseline="0" dirty="0" smtClean="0">
                          <a:solidFill>
                            <a:schemeClr val="dk1"/>
                          </a:solidFill>
                          <a:latin typeface="+mn-lt"/>
                          <a:ea typeface="+mn-ea"/>
                          <a:cs typeface="+mn-cs"/>
                        </a:rPr>
                        <a:t>Ο </a:t>
                      </a:r>
                      <a:endParaRPr lang="en-US" sz="1800" b="0" i="0" u="none" strike="noStrike" kern="1200" baseline="0" dirty="0" smtClean="0">
                        <a:solidFill>
                          <a:schemeClr val="dk1"/>
                        </a:solidFill>
                        <a:latin typeface="+mn-lt"/>
                        <a:ea typeface="+mn-ea"/>
                        <a:cs typeface="+mn-cs"/>
                      </a:endParaRPr>
                    </a:p>
                    <a:p>
                      <a:r>
                        <a:rPr lang="el-GR" sz="1800" b="0" i="0" u="none" strike="noStrike" kern="1200" baseline="30000" dirty="0" smtClean="0">
                          <a:solidFill>
                            <a:schemeClr val="dk1"/>
                          </a:solidFill>
                          <a:latin typeface="+mn-lt"/>
                          <a:ea typeface="+mn-ea"/>
                          <a:cs typeface="+mn-cs"/>
                        </a:rPr>
                        <a:t>17</a:t>
                      </a:r>
                      <a:r>
                        <a:rPr lang="el-GR" sz="1800" b="0" i="0" u="none" strike="noStrike" kern="1200" baseline="0" dirty="0" smtClean="0">
                          <a:solidFill>
                            <a:schemeClr val="dk1"/>
                          </a:solidFill>
                          <a:latin typeface="+mn-lt"/>
                          <a:ea typeface="+mn-ea"/>
                          <a:cs typeface="+mn-cs"/>
                        </a:rPr>
                        <a:t>Ο </a:t>
                      </a:r>
                      <a:endParaRPr lang="en-US" sz="1800" b="0" i="0" u="none" strike="noStrike" kern="1200" baseline="0" dirty="0" smtClean="0">
                        <a:solidFill>
                          <a:schemeClr val="dk1"/>
                        </a:solidFill>
                        <a:latin typeface="+mn-lt"/>
                        <a:ea typeface="+mn-ea"/>
                        <a:cs typeface="+mn-cs"/>
                      </a:endParaRPr>
                    </a:p>
                    <a:p>
                      <a:r>
                        <a:rPr lang="el-GR" sz="1800" b="0" i="0" u="none" strike="noStrike" kern="1200" baseline="30000" dirty="0" smtClean="0">
                          <a:solidFill>
                            <a:schemeClr val="dk1"/>
                          </a:solidFill>
                          <a:latin typeface="+mn-lt"/>
                          <a:ea typeface="+mn-ea"/>
                          <a:cs typeface="+mn-cs"/>
                        </a:rPr>
                        <a:t>18</a:t>
                      </a:r>
                      <a:r>
                        <a:rPr lang="el-GR" sz="1800" b="0" i="0" u="none" strike="noStrike" kern="1200" baseline="0" dirty="0" smtClean="0">
                          <a:solidFill>
                            <a:schemeClr val="dk1"/>
                          </a:solidFill>
                          <a:latin typeface="+mn-lt"/>
                          <a:ea typeface="+mn-ea"/>
                          <a:cs typeface="+mn-cs"/>
                        </a:rPr>
                        <a:t>Ο </a:t>
                      </a:r>
                    </a:p>
                  </a:txBody>
                  <a:tcPr/>
                </a:tc>
                <a:tc>
                  <a:txBody>
                    <a:bodyPr/>
                    <a:lstStyle/>
                    <a:p>
                      <a:r>
                        <a:rPr lang="en-US" sz="1800" b="0" i="0" u="none" strike="noStrike" kern="1200" baseline="0" dirty="0" smtClean="0">
                          <a:solidFill>
                            <a:schemeClr val="dk1"/>
                          </a:solidFill>
                          <a:latin typeface="+mn-lt"/>
                          <a:ea typeface="+mn-ea"/>
                          <a:cs typeface="+mn-cs"/>
                        </a:rPr>
                        <a:t>99.762 </a:t>
                      </a:r>
                    </a:p>
                    <a:p>
                      <a:r>
                        <a:rPr lang="en-US" sz="1800" b="0" i="0" u="none" strike="noStrike" kern="1200" baseline="0" dirty="0" smtClean="0">
                          <a:solidFill>
                            <a:schemeClr val="dk1"/>
                          </a:solidFill>
                          <a:latin typeface="+mn-lt"/>
                          <a:ea typeface="+mn-ea"/>
                          <a:cs typeface="+mn-cs"/>
                        </a:rPr>
                        <a:t>0.038 </a:t>
                      </a:r>
                    </a:p>
                    <a:p>
                      <a:r>
                        <a:rPr lang="en-US" sz="1800" b="0" i="0" u="none" strike="noStrike" kern="1200" baseline="0" dirty="0" smtClean="0">
                          <a:solidFill>
                            <a:schemeClr val="dk1"/>
                          </a:solidFill>
                          <a:latin typeface="+mn-lt"/>
                          <a:ea typeface="+mn-ea"/>
                          <a:cs typeface="+mn-cs"/>
                        </a:rPr>
                        <a:t>0.200 </a:t>
                      </a:r>
                    </a:p>
                  </a:txBody>
                  <a:tcPr/>
                </a:tc>
              </a:tr>
              <a:tr h="370840">
                <a:tc>
                  <a:txBody>
                    <a:bodyPr/>
                    <a:lstStyle/>
                    <a:p>
                      <a:r>
                        <a:rPr lang="el-GR" sz="1800" b="0" i="0" u="none" strike="noStrike" kern="1200" baseline="0" dirty="0" smtClean="0">
                          <a:solidFill>
                            <a:schemeClr val="dk1"/>
                          </a:solidFill>
                          <a:latin typeface="+mn-lt"/>
                          <a:ea typeface="+mn-ea"/>
                          <a:cs typeface="+mn-cs"/>
                        </a:rPr>
                        <a:t>Θείο </a:t>
                      </a:r>
                    </a:p>
                  </a:txBody>
                  <a:tcPr/>
                </a:tc>
                <a:tc>
                  <a:txBody>
                    <a:bodyPr/>
                    <a:lstStyle/>
                    <a:p>
                      <a:r>
                        <a:rPr lang="en-US" sz="1800" b="0" i="0" u="none" strike="noStrike" kern="1200" baseline="30000" dirty="0" smtClean="0">
                          <a:solidFill>
                            <a:schemeClr val="dk1"/>
                          </a:solidFill>
                          <a:latin typeface="+mn-lt"/>
                          <a:ea typeface="+mn-ea"/>
                          <a:cs typeface="+mn-cs"/>
                        </a:rPr>
                        <a:t>32</a:t>
                      </a:r>
                      <a:r>
                        <a:rPr lang="en-US" sz="1800" b="0" i="0" u="none" strike="noStrike" kern="1200" baseline="0" dirty="0" smtClean="0">
                          <a:solidFill>
                            <a:schemeClr val="dk1"/>
                          </a:solidFill>
                          <a:latin typeface="+mn-lt"/>
                          <a:ea typeface="+mn-ea"/>
                          <a:cs typeface="+mn-cs"/>
                        </a:rPr>
                        <a:t>S </a:t>
                      </a:r>
                    </a:p>
                    <a:p>
                      <a:r>
                        <a:rPr lang="en-US" sz="1800" b="0" i="0" u="none" strike="noStrike" kern="1200" baseline="30000" dirty="0" smtClean="0">
                          <a:solidFill>
                            <a:schemeClr val="dk1"/>
                          </a:solidFill>
                          <a:latin typeface="+mn-lt"/>
                          <a:ea typeface="+mn-ea"/>
                          <a:cs typeface="+mn-cs"/>
                        </a:rPr>
                        <a:t>33</a:t>
                      </a:r>
                      <a:r>
                        <a:rPr lang="en-US" sz="1800" b="0" i="0" u="none" strike="noStrike" kern="1200" baseline="0" dirty="0" smtClean="0">
                          <a:solidFill>
                            <a:schemeClr val="dk1"/>
                          </a:solidFill>
                          <a:latin typeface="+mn-lt"/>
                          <a:ea typeface="+mn-ea"/>
                          <a:cs typeface="+mn-cs"/>
                        </a:rPr>
                        <a:t>S </a:t>
                      </a:r>
                    </a:p>
                    <a:p>
                      <a:r>
                        <a:rPr lang="en-US" sz="1800" b="0" i="0" u="none" strike="noStrike" kern="1200" baseline="30000" dirty="0" smtClean="0">
                          <a:solidFill>
                            <a:schemeClr val="dk1"/>
                          </a:solidFill>
                          <a:latin typeface="+mn-lt"/>
                          <a:ea typeface="+mn-ea"/>
                          <a:cs typeface="+mn-cs"/>
                        </a:rPr>
                        <a:t>34</a:t>
                      </a:r>
                      <a:r>
                        <a:rPr lang="en-US" sz="1800" b="0" i="0" u="none" strike="noStrike" kern="1200" baseline="0" dirty="0" smtClean="0">
                          <a:solidFill>
                            <a:schemeClr val="dk1"/>
                          </a:solidFill>
                          <a:latin typeface="+mn-lt"/>
                          <a:ea typeface="+mn-ea"/>
                          <a:cs typeface="+mn-cs"/>
                        </a:rPr>
                        <a:t>S </a:t>
                      </a:r>
                    </a:p>
                    <a:p>
                      <a:r>
                        <a:rPr lang="en-US" sz="1800" b="0" i="0" u="none" strike="noStrike" kern="1200" baseline="30000" dirty="0" smtClean="0">
                          <a:solidFill>
                            <a:schemeClr val="dk1"/>
                          </a:solidFill>
                          <a:latin typeface="+mn-lt"/>
                          <a:ea typeface="+mn-ea"/>
                          <a:cs typeface="+mn-cs"/>
                        </a:rPr>
                        <a:t>36</a:t>
                      </a:r>
                      <a:r>
                        <a:rPr lang="en-US" sz="1800" b="0" i="0" u="none" strike="noStrike" kern="1200" baseline="0" dirty="0" smtClean="0">
                          <a:solidFill>
                            <a:schemeClr val="dk1"/>
                          </a:solidFill>
                          <a:latin typeface="+mn-lt"/>
                          <a:ea typeface="+mn-ea"/>
                          <a:cs typeface="+mn-cs"/>
                        </a:rPr>
                        <a:t>S </a:t>
                      </a:r>
                    </a:p>
                  </a:txBody>
                  <a:tcPr/>
                </a:tc>
                <a:tc>
                  <a:txBody>
                    <a:bodyPr/>
                    <a:lstStyle/>
                    <a:p>
                      <a:r>
                        <a:rPr lang="en-US" sz="1800" b="0" i="0" u="none" strike="noStrike" kern="1200" baseline="0" dirty="0" smtClean="0">
                          <a:solidFill>
                            <a:schemeClr val="dk1"/>
                          </a:solidFill>
                          <a:latin typeface="+mn-lt"/>
                          <a:ea typeface="+mn-ea"/>
                          <a:cs typeface="+mn-cs"/>
                        </a:rPr>
                        <a:t>95.02 </a:t>
                      </a:r>
                    </a:p>
                    <a:p>
                      <a:r>
                        <a:rPr lang="en-US" sz="1800" b="0" i="0" u="none" strike="noStrike" kern="1200" baseline="0" dirty="0" smtClean="0">
                          <a:solidFill>
                            <a:schemeClr val="dk1"/>
                          </a:solidFill>
                          <a:latin typeface="+mn-lt"/>
                          <a:ea typeface="+mn-ea"/>
                          <a:cs typeface="+mn-cs"/>
                        </a:rPr>
                        <a:t>0.75 </a:t>
                      </a:r>
                    </a:p>
                    <a:p>
                      <a:r>
                        <a:rPr lang="en-US" sz="1800" b="0" i="0" u="none" strike="noStrike" kern="1200" baseline="0" dirty="0" smtClean="0">
                          <a:solidFill>
                            <a:schemeClr val="dk1"/>
                          </a:solidFill>
                          <a:latin typeface="+mn-lt"/>
                          <a:ea typeface="+mn-ea"/>
                          <a:cs typeface="+mn-cs"/>
                        </a:rPr>
                        <a:t>4.21 </a:t>
                      </a:r>
                    </a:p>
                    <a:p>
                      <a:r>
                        <a:rPr lang="en-US" sz="1800" b="0" i="0" u="none" strike="noStrike" kern="1200" baseline="0" dirty="0" smtClean="0">
                          <a:solidFill>
                            <a:schemeClr val="dk1"/>
                          </a:solidFill>
                          <a:latin typeface="+mn-lt"/>
                          <a:ea typeface="+mn-ea"/>
                          <a:cs typeface="+mn-cs"/>
                        </a:rPr>
                        <a:t>0.02 </a:t>
                      </a:r>
                    </a:p>
                  </a:txBody>
                  <a:tcPr/>
                </a:tc>
              </a:tr>
            </a:tbl>
          </a:graphicData>
        </a:graphic>
      </p:graphicFrame>
    </p:spTree>
    <p:extLst>
      <p:ext uri="{BB962C8B-B14F-4D97-AF65-F5344CB8AC3E}">
        <p14:creationId xmlns:p14="http://schemas.microsoft.com/office/powerpoint/2010/main" val="1066936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9669" y="476672"/>
            <a:ext cx="7920880" cy="1477328"/>
          </a:xfrm>
          <a:prstGeom prst="rect">
            <a:avLst/>
          </a:prstGeom>
        </p:spPr>
        <p:txBody>
          <a:bodyPr wrap="square">
            <a:spAutoFit/>
          </a:bodyPr>
          <a:lstStyle/>
          <a:p>
            <a:r>
              <a:rPr lang="el-GR" dirty="0" smtClean="0"/>
              <a:t>Εφαρμογές </a:t>
            </a:r>
            <a:r>
              <a:rPr lang="el-GR" dirty="0"/>
              <a:t>σε περιβαλλοντικά/οικολογικά προβλήματα: </a:t>
            </a:r>
            <a:endParaRPr lang="en-US" dirty="0" smtClean="0"/>
          </a:p>
          <a:p>
            <a:endParaRPr lang="el-GR" dirty="0"/>
          </a:p>
          <a:p>
            <a:r>
              <a:rPr lang="el-GR" dirty="0"/>
              <a:t>1) Ρύπανσης του περιβάλλοντος </a:t>
            </a:r>
            <a:r>
              <a:rPr lang="en-US" dirty="0" smtClean="0">
                <a:sym typeface="Wingdings" panose="05000000000000000000" pitchFamily="2" charset="2"/>
              </a:rPr>
              <a:t></a:t>
            </a:r>
            <a:r>
              <a:rPr lang="el-GR" dirty="0" smtClean="0"/>
              <a:t> </a:t>
            </a:r>
            <a:r>
              <a:rPr lang="el-GR" dirty="0"/>
              <a:t>προσδιορισμός της προέλευσης του ρυπαντή </a:t>
            </a:r>
          </a:p>
          <a:p>
            <a:r>
              <a:rPr lang="el-GR" dirty="0"/>
              <a:t>2) Μελέτη του παλαιοκλίματος </a:t>
            </a:r>
            <a:r>
              <a:rPr lang="en-US" dirty="0" smtClean="0">
                <a:sym typeface="Wingdings" panose="05000000000000000000" pitchFamily="2" charset="2"/>
              </a:rPr>
              <a:t></a:t>
            </a:r>
            <a:r>
              <a:rPr lang="el-GR" dirty="0" smtClean="0"/>
              <a:t> </a:t>
            </a:r>
            <a:r>
              <a:rPr lang="el-GR" dirty="0"/>
              <a:t>προσδιορισμό παλαιοθερμοκρασίας &amp; πρόβλεψη κλιματικής αλλαγής </a:t>
            </a:r>
          </a:p>
        </p:txBody>
      </p:sp>
      <p:pic>
        <p:nvPicPr>
          <p:cNvPr id="5" name="Picture 4"/>
          <p:cNvPicPr>
            <a:picLocks noChangeAspect="1"/>
          </p:cNvPicPr>
          <p:nvPr/>
        </p:nvPicPr>
        <p:blipFill>
          <a:blip r:embed="rId3"/>
          <a:stretch>
            <a:fillRect/>
          </a:stretch>
        </p:blipFill>
        <p:spPr>
          <a:xfrm>
            <a:off x="1259631" y="2132856"/>
            <a:ext cx="6420955" cy="3888432"/>
          </a:xfrm>
          <a:prstGeom prst="rect">
            <a:avLst/>
          </a:prstGeom>
        </p:spPr>
      </p:pic>
    </p:spTree>
    <p:extLst>
      <p:ext uri="{BB962C8B-B14F-4D97-AF65-F5344CB8AC3E}">
        <p14:creationId xmlns:p14="http://schemas.microsoft.com/office/powerpoint/2010/main" val="4102065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Τι </a:t>
            </a:r>
            <a:r>
              <a:rPr lang="el-GR" dirty="0"/>
              <a:t>είναι η κλασμάτωση των ισοτόπων? </a:t>
            </a:r>
          </a:p>
        </p:txBody>
      </p:sp>
      <p:sp>
        <p:nvSpPr>
          <p:cNvPr id="5" name="Θέση περιεχομένου 4"/>
          <p:cNvSpPr>
            <a:spLocks noGrp="1"/>
          </p:cNvSpPr>
          <p:nvPr>
            <p:ph idx="1"/>
          </p:nvPr>
        </p:nvSpPr>
        <p:spPr/>
        <p:txBody>
          <a:bodyPr>
            <a:noAutofit/>
          </a:bodyPr>
          <a:lstStyle/>
          <a:p>
            <a:r>
              <a:rPr lang="el-GR" dirty="0" smtClean="0"/>
              <a:t>Θεωρία</a:t>
            </a:r>
            <a:endParaRPr lang="el-GR" dirty="0"/>
          </a:p>
        </p:txBody>
      </p:sp>
    </p:spTree>
    <p:extLst>
      <p:ext uri="{BB962C8B-B14F-4D97-AF65-F5344CB8AC3E}">
        <p14:creationId xmlns:p14="http://schemas.microsoft.com/office/powerpoint/2010/main" val="3729528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Θεωρία </a:t>
            </a:r>
            <a:r>
              <a:rPr lang="el-GR" dirty="0"/>
              <a:t>της Κλασμάτωσης των σταθερών ισοτόπων </a:t>
            </a:r>
          </a:p>
        </p:txBody>
      </p:sp>
      <p:sp>
        <p:nvSpPr>
          <p:cNvPr id="3" name="Θέση περιεχομένου 2"/>
          <p:cNvSpPr>
            <a:spLocks noGrp="1"/>
          </p:cNvSpPr>
          <p:nvPr>
            <p:ph idx="1"/>
          </p:nvPr>
        </p:nvSpPr>
        <p:spPr/>
        <p:txBody>
          <a:bodyPr>
            <a:normAutofit/>
          </a:bodyPr>
          <a:lstStyle/>
          <a:p>
            <a:pPr marL="0" indent="0">
              <a:buNone/>
            </a:pPr>
            <a:r>
              <a:rPr lang="el-GR" sz="2800" dirty="0" smtClean="0"/>
              <a:t>Η </a:t>
            </a:r>
            <a:r>
              <a:rPr lang="el-GR" sz="2800" dirty="0"/>
              <a:t>μεταβολή της </a:t>
            </a:r>
            <a:r>
              <a:rPr lang="el-GR" sz="2800" b="1" dirty="0"/>
              <a:t>σχετικής αφθονίας των ισοτόπων ενός στοιχείου που υπάρχουν στη φύση </a:t>
            </a:r>
            <a:r>
              <a:rPr lang="el-GR" sz="2800" dirty="0"/>
              <a:t>λόγω επίδρασης: </a:t>
            </a:r>
          </a:p>
          <a:p>
            <a:pPr marL="0" indent="0">
              <a:buNone/>
            </a:pPr>
            <a:r>
              <a:rPr lang="el-GR" sz="2800" dirty="0"/>
              <a:t>α) </a:t>
            </a:r>
            <a:r>
              <a:rPr lang="el-GR" sz="2800" dirty="0">
                <a:solidFill>
                  <a:srgbClr val="FF0000"/>
                </a:solidFill>
              </a:rPr>
              <a:t>φυσικών </a:t>
            </a:r>
            <a:r>
              <a:rPr lang="el-GR" sz="2800" dirty="0"/>
              <a:t>(εξάτμιση, συμπύκνωση, τήξη, κρυστάλλωση, απορρόφηση, εκρόφηση, διάχυση), </a:t>
            </a:r>
          </a:p>
          <a:p>
            <a:pPr marL="0" indent="0">
              <a:buNone/>
            </a:pPr>
            <a:r>
              <a:rPr lang="el-GR" sz="2800" dirty="0"/>
              <a:t>β) </a:t>
            </a:r>
            <a:r>
              <a:rPr lang="el-GR" sz="2800" dirty="0">
                <a:solidFill>
                  <a:srgbClr val="FF0000"/>
                </a:solidFill>
              </a:rPr>
              <a:t>χημικών</a:t>
            </a:r>
            <a:r>
              <a:rPr lang="el-GR" sz="2800" dirty="0"/>
              <a:t>, ή </a:t>
            </a:r>
          </a:p>
          <a:p>
            <a:pPr marL="0" indent="0">
              <a:buNone/>
            </a:pPr>
            <a:r>
              <a:rPr lang="el-GR" sz="2800" dirty="0"/>
              <a:t>γ) </a:t>
            </a:r>
            <a:r>
              <a:rPr lang="el-GR" sz="2800" dirty="0">
                <a:solidFill>
                  <a:srgbClr val="FF0000"/>
                </a:solidFill>
              </a:rPr>
              <a:t>βιολογικών διεργασιών </a:t>
            </a:r>
          </a:p>
        </p:txBody>
      </p:sp>
    </p:spTree>
    <p:extLst>
      <p:ext uri="{BB962C8B-B14F-4D97-AF65-F5344CB8AC3E}">
        <p14:creationId xmlns:p14="http://schemas.microsoft.com/office/powerpoint/2010/main" val="2657120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a:t>Γεωχημικές διεργασίες στο εσωτερικό της γης</a:t>
            </a:r>
          </a:p>
        </p:txBody>
      </p:sp>
      <p:sp>
        <p:nvSpPr>
          <p:cNvPr id="5" name="Υπότιτλος 4"/>
          <p:cNvSpPr>
            <a:spLocks noGrp="1"/>
          </p:cNvSpPr>
          <p:nvPr>
            <p:ph type="subTitle" idx="1"/>
          </p:nvPr>
        </p:nvSpPr>
        <p:spPr/>
        <p:txBody>
          <a:bodyPr/>
          <a:lstStyle/>
          <a:p>
            <a:r>
              <a:rPr lang="el-GR" dirty="0" smtClean="0"/>
              <a:t> </a:t>
            </a:r>
            <a:r>
              <a:rPr lang="el-GR" b="1" dirty="0"/>
              <a:t>Ισοτοπική Γεωχημεία </a:t>
            </a:r>
            <a:endParaRPr lang="en-US" b="1" dirty="0" smtClean="0"/>
          </a:p>
          <a:p>
            <a:r>
              <a:rPr lang="el-GR" dirty="0" smtClean="0"/>
              <a:t>ΙΙΙ</a:t>
            </a:r>
            <a:r>
              <a:rPr lang="el-GR" dirty="0"/>
              <a:t>. Σταθερά Ισότοπα </a:t>
            </a:r>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Θεωρία </a:t>
            </a:r>
            <a:r>
              <a:rPr lang="el-GR" dirty="0"/>
              <a:t>της Κλασμάτωσης Ισοτόπων </a:t>
            </a:r>
          </a:p>
        </p:txBody>
      </p:sp>
      <p:sp>
        <p:nvSpPr>
          <p:cNvPr id="3" name="Θέση περιεχομένου 2"/>
          <p:cNvSpPr>
            <a:spLocks noGrp="1"/>
          </p:cNvSpPr>
          <p:nvPr>
            <p:ph idx="1"/>
          </p:nvPr>
        </p:nvSpPr>
        <p:spPr/>
        <p:txBody>
          <a:bodyPr>
            <a:normAutofit/>
          </a:bodyPr>
          <a:lstStyle/>
          <a:p>
            <a:pPr marL="514350" indent="-514350">
              <a:buFont typeface="+mj-lt"/>
              <a:buAutoNum type="arabicPeriod"/>
            </a:pPr>
            <a:r>
              <a:rPr lang="el-GR" dirty="0" smtClean="0"/>
              <a:t>Βασίζεται </a:t>
            </a:r>
            <a:r>
              <a:rPr lang="el-GR" dirty="0"/>
              <a:t>στις διαφορές μάζας των ισοτόπων </a:t>
            </a:r>
          </a:p>
          <a:p>
            <a:pPr marL="514350" indent="-514350">
              <a:buFont typeface="+mj-lt"/>
              <a:buAutoNum type="arabicPeriod"/>
            </a:pPr>
            <a:r>
              <a:rPr lang="el-GR" dirty="0" smtClean="0"/>
              <a:t>Μελετά </a:t>
            </a:r>
            <a:r>
              <a:rPr lang="el-GR" dirty="0"/>
              <a:t>τις διεργασίες που προκαλούν την διαφορετική κατανομή των ισοτόπων χρησιμοποιώντας, ως «εργαλείο», την μεταβολή των ισοτοπικών λόγων. </a:t>
            </a:r>
          </a:p>
        </p:txBody>
      </p:sp>
    </p:spTree>
    <p:extLst>
      <p:ext uri="{BB962C8B-B14F-4D97-AF65-F5344CB8AC3E}">
        <p14:creationId xmlns:p14="http://schemas.microsoft.com/office/powerpoint/2010/main" val="1898699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sz="3600" dirty="0" smtClean="0"/>
              <a:t>1</a:t>
            </a:r>
            <a:r>
              <a:rPr lang="el-GR" sz="3600" dirty="0"/>
              <a:t>. Διαφορές μάζας σταθερών ισοτόπων </a:t>
            </a:r>
          </a:p>
        </p:txBody>
      </p:sp>
      <p:sp>
        <p:nvSpPr>
          <p:cNvPr id="2" name="Rectangle 1"/>
          <p:cNvSpPr/>
          <p:nvPr/>
        </p:nvSpPr>
        <p:spPr>
          <a:xfrm>
            <a:off x="401673" y="1772816"/>
            <a:ext cx="2946191" cy="1323439"/>
          </a:xfrm>
          <a:prstGeom prst="rect">
            <a:avLst/>
          </a:prstGeom>
        </p:spPr>
        <p:txBody>
          <a:bodyPr wrap="square">
            <a:spAutoFit/>
          </a:bodyPr>
          <a:lstStyle/>
          <a:p>
            <a:r>
              <a:rPr lang="el-GR" sz="2000" dirty="0" smtClean="0">
                <a:solidFill>
                  <a:srgbClr val="FF0000"/>
                </a:solidFill>
              </a:rPr>
              <a:t>ελαφρά </a:t>
            </a:r>
            <a:r>
              <a:rPr lang="el-GR" sz="2000" dirty="0"/>
              <a:t>σταθερά </a:t>
            </a:r>
            <a:r>
              <a:rPr lang="el-GR" sz="2000" dirty="0" smtClean="0"/>
              <a:t>ισότοπα:</a:t>
            </a:r>
          </a:p>
          <a:p>
            <a:r>
              <a:rPr lang="el-GR" sz="2000" dirty="0" smtClean="0"/>
              <a:t>διαφορά </a:t>
            </a:r>
            <a:r>
              <a:rPr lang="el-GR" sz="2000" dirty="0"/>
              <a:t>μάζας </a:t>
            </a:r>
            <a:r>
              <a:rPr lang="el-GR" sz="2000" b="1" dirty="0"/>
              <a:t>1H </a:t>
            </a:r>
            <a:r>
              <a:rPr lang="el-GR" sz="2000" dirty="0"/>
              <a:t>– </a:t>
            </a:r>
            <a:r>
              <a:rPr lang="el-GR" sz="2000" b="1" dirty="0" smtClean="0"/>
              <a:t>2H</a:t>
            </a:r>
          </a:p>
          <a:p>
            <a:r>
              <a:rPr lang="el-GR" sz="2000" dirty="0" smtClean="0"/>
              <a:t>Δm/m </a:t>
            </a:r>
            <a:r>
              <a:rPr lang="el-GR" sz="2000" dirty="0"/>
              <a:t>= 1.0 </a:t>
            </a:r>
            <a:endParaRPr lang="el-GR" sz="2000" dirty="0" smtClean="0"/>
          </a:p>
          <a:p>
            <a:r>
              <a:rPr lang="el-GR" sz="2000" dirty="0" smtClean="0">
                <a:solidFill>
                  <a:srgbClr val="FF0000"/>
                </a:solidFill>
              </a:rPr>
              <a:t>Διαφορά </a:t>
            </a:r>
            <a:r>
              <a:rPr lang="el-GR" sz="2000" dirty="0">
                <a:solidFill>
                  <a:srgbClr val="FF0000"/>
                </a:solidFill>
              </a:rPr>
              <a:t>μάζας 100%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956" y="1417638"/>
            <a:ext cx="4911844" cy="4603650"/>
          </a:xfrm>
          <a:prstGeom prst="rect">
            <a:avLst/>
          </a:prstGeom>
        </p:spPr>
      </p:pic>
      <p:sp>
        <p:nvSpPr>
          <p:cNvPr id="4" name="Rectangle 3"/>
          <p:cNvSpPr/>
          <p:nvPr/>
        </p:nvSpPr>
        <p:spPr>
          <a:xfrm>
            <a:off x="401673" y="3719463"/>
            <a:ext cx="2946191" cy="1200329"/>
          </a:xfrm>
          <a:prstGeom prst="rect">
            <a:avLst/>
          </a:prstGeom>
        </p:spPr>
        <p:txBody>
          <a:bodyPr wrap="square">
            <a:spAutoFit/>
          </a:bodyPr>
          <a:lstStyle/>
          <a:p>
            <a:r>
              <a:rPr lang="el-GR" dirty="0">
                <a:solidFill>
                  <a:srgbClr val="FF0000"/>
                </a:solidFill>
              </a:rPr>
              <a:t>βαρύτερα </a:t>
            </a:r>
            <a:r>
              <a:rPr lang="el-GR" dirty="0"/>
              <a:t>σταθερά ισότοπα: </a:t>
            </a:r>
          </a:p>
          <a:p>
            <a:r>
              <a:rPr lang="el-GR" dirty="0"/>
              <a:t>διαφορά μάζας </a:t>
            </a:r>
            <a:r>
              <a:rPr lang="el-GR" b="1" dirty="0"/>
              <a:t>13C </a:t>
            </a:r>
            <a:r>
              <a:rPr lang="el-GR" dirty="0"/>
              <a:t>– </a:t>
            </a:r>
            <a:r>
              <a:rPr lang="el-GR" b="1" dirty="0"/>
              <a:t>12C </a:t>
            </a:r>
          </a:p>
          <a:p>
            <a:r>
              <a:rPr lang="el-GR" dirty="0"/>
              <a:t>Δm/m = 0.08 </a:t>
            </a:r>
          </a:p>
          <a:p>
            <a:r>
              <a:rPr lang="el-GR" dirty="0">
                <a:solidFill>
                  <a:srgbClr val="FF0000"/>
                </a:solidFill>
              </a:rPr>
              <a:t>Διαφορά μόλις 8% </a:t>
            </a:r>
          </a:p>
        </p:txBody>
      </p:sp>
      <p:sp>
        <p:nvSpPr>
          <p:cNvPr id="6" name="TextBox 5"/>
          <p:cNvSpPr txBox="1"/>
          <p:nvPr/>
        </p:nvSpPr>
        <p:spPr>
          <a:xfrm>
            <a:off x="7956376" y="2560638"/>
            <a:ext cx="360040" cy="432048"/>
          </a:xfrm>
          <a:prstGeom prst="rect">
            <a:avLst/>
          </a:prstGeom>
        </p:spPr>
        <p:txBody>
          <a:bodyPr vert="horz" wrap="square" lIns="91440" tIns="45720" rIns="91440" bIns="45720" rtlCol="0" anchor="ctr">
            <a:normAutofit/>
          </a:bodyPr>
          <a:lstStyle/>
          <a:p>
            <a:r>
              <a:rPr lang="en-US" sz="1600" dirty="0" smtClean="0"/>
              <a:t>3</a:t>
            </a:r>
          </a:p>
        </p:txBody>
      </p:sp>
      <p:sp>
        <p:nvSpPr>
          <p:cNvPr id="7" name="TextBox 6"/>
          <p:cNvSpPr txBox="1"/>
          <p:nvPr/>
        </p:nvSpPr>
        <p:spPr>
          <a:xfrm>
            <a:off x="7956376" y="5013176"/>
            <a:ext cx="360040" cy="432048"/>
          </a:xfrm>
          <a:prstGeom prst="rect">
            <a:avLst/>
          </a:prstGeom>
        </p:spPr>
        <p:txBody>
          <a:bodyPr vert="horz" wrap="square" lIns="91440" tIns="45720" rIns="91440" bIns="45720" rtlCol="0" anchor="ctr">
            <a:normAutofit/>
          </a:bodyPr>
          <a:lstStyle/>
          <a:p>
            <a:r>
              <a:rPr lang="en-US" sz="1600" dirty="0" smtClean="0"/>
              <a:t>4</a:t>
            </a:r>
          </a:p>
        </p:txBody>
      </p:sp>
    </p:spTree>
    <p:extLst>
      <p:ext uri="{BB962C8B-B14F-4D97-AF65-F5344CB8AC3E}">
        <p14:creationId xmlns:p14="http://schemas.microsoft.com/office/powerpoint/2010/main" val="3911714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2</a:t>
            </a:r>
            <a:r>
              <a:rPr lang="el-GR" dirty="0"/>
              <a:t>. Ισοτοπικός λόγος (isotope ratio) </a:t>
            </a:r>
          </a:p>
        </p:txBody>
      </p:sp>
      <p:sp>
        <p:nvSpPr>
          <p:cNvPr id="5" name="Θέση περιεχομένου 4"/>
          <p:cNvSpPr>
            <a:spLocks noGrp="1"/>
          </p:cNvSpPr>
          <p:nvPr>
            <p:ph idx="1"/>
          </p:nvPr>
        </p:nvSpPr>
        <p:spPr/>
        <p:txBody>
          <a:bodyPr>
            <a:noAutofit/>
          </a:bodyPr>
          <a:lstStyle/>
          <a:p>
            <a:r>
              <a:rPr lang="el-GR" sz="2800" dirty="0" smtClean="0">
                <a:solidFill>
                  <a:srgbClr val="FF0000"/>
                </a:solidFill>
              </a:rPr>
              <a:t>Οι </a:t>
            </a:r>
            <a:r>
              <a:rPr lang="el-GR" sz="2800" dirty="0">
                <a:solidFill>
                  <a:srgbClr val="FF0000"/>
                </a:solidFill>
              </a:rPr>
              <a:t>λόγοι ισοτόπων </a:t>
            </a:r>
            <a:r>
              <a:rPr lang="el-GR" sz="2800" dirty="0"/>
              <a:t>μετρούνται με </a:t>
            </a:r>
            <a:r>
              <a:rPr lang="el-GR" sz="2800" dirty="0" smtClean="0">
                <a:solidFill>
                  <a:srgbClr val="FF0000"/>
                </a:solidFill>
              </a:rPr>
              <a:t>μεγαλύτερη </a:t>
            </a:r>
            <a:r>
              <a:rPr lang="el-GR" sz="2800" dirty="0">
                <a:solidFill>
                  <a:srgbClr val="FF0000"/>
                </a:solidFill>
              </a:rPr>
              <a:t>ακρίβεια </a:t>
            </a:r>
            <a:r>
              <a:rPr lang="el-GR" sz="2800" dirty="0"/>
              <a:t>απ’ ότι οι απόλυτες συγκεντρώσεις των ισοτόπων. </a:t>
            </a:r>
          </a:p>
          <a:p>
            <a:r>
              <a:rPr lang="el-GR" sz="2800" dirty="0" smtClean="0"/>
              <a:t>Κατά </a:t>
            </a:r>
            <a:r>
              <a:rPr lang="el-GR" sz="2800" dirty="0"/>
              <a:t>σύμβαση, ο ισοτοπικός λόγος γράφεται </a:t>
            </a:r>
            <a:r>
              <a:rPr lang="el-GR" sz="2800" u="sng" dirty="0"/>
              <a:t>με αριθμητή το βαρύ</a:t>
            </a:r>
            <a:r>
              <a:rPr lang="el-GR" sz="2800" dirty="0"/>
              <a:t> (σπάνιο) ισότοπο ως </a:t>
            </a:r>
            <a:r>
              <a:rPr lang="el-GR" sz="2800" u="sng" dirty="0"/>
              <a:t>προς το ελαφρύ ισότοπο</a:t>
            </a:r>
            <a:r>
              <a:rPr lang="el-GR" sz="2800" dirty="0"/>
              <a:t> (αφθονότερο): </a:t>
            </a:r>
          </a:p>
          <a:p>
            <a:r>
              <a:rPr lang="en-US" sz="2800" baseline="30000" dirty="0" smtClean="0"/>
              <a:t>13</a:t>
            </a:r>
            <a:r>
              <a:rPr lang="en-US" sz="2800" b="1" dirty="0" smtClean="0"/>
              <a:t>R</a:t>
            </a:r>
            <a:r>
              <a:rPr lang="en-US" sz="1800" dirty="0" smtClean="0"/>
              <a:t>CO</a:t>
            </a:r>
            <a:r>
              <a:rPr lang="en-US" sz="1800" baseline="-25000" dirty="0" smtClean="0"/>
              <a:t>2</a:t>
            </a:r>
            <a:r>
              <a:rPr lang="en-US" sz="2800" dirty="0" smtClean="0"/>
              <a:t> </a:t>
            </a:r>
            <a:r>
              <a:rPr lang="en-US" sz="2800" dirty="0"/>
              <a:t>= </a:t>
            </a:r>
            <a:r>
              <a:rPr lang="en-US" sz="2800" baseline="30000" dirty="0"/>
              <a:t>13</a:t>
            </a:r>
            <a:r>
              <a:rPr lang="en-US" sz="2800" dirty="0"/>
              <a:t>CO</a:t>
            </a:r>
            <a:r>
              <a:rPr lang="en-US" sz="2800" baseline="-25000" dirty="0"/>
              <a:t>2</a:t>
            </a:r>
            <a:r>
              <a:rPr lang="en-US" sz="2800" dirty="0"/>
              <a:t>/</a:t>
            </a:r>
            <a:r>
              <a:rPr lang="en-US" sz="2800" baseline="30000" dirty="0"/>
              <a:t>12</a:t>
            </a:r>
            <a:r>
              <a:rPr lang="en-US" sz="2800" dirty="0"/>
              <a:t>CO</a:t>
            </a:r>
            <a:r>
              <a:rPr lang="en-US" sz="2800" baseline="-25000" dirty="0"/>
              <a:t>2</a:t>
            </a:r>
            <a:r>
              <a:rPr lang="en-US" sz="2800" dirty="0"/>
              <a:t> </a:t>
            </a:r>
          </a:p>
          <a:p>
            <a:r>
              <a:rPr lang="en-US" sz="2800" baseline="30000" dirty="0" smtClean="0"/>
              <a:t>15</a:t>
            </a:r>
            <a:r>
              <a:rPr lang="en-US" sz="2800" b="1" dirty="0" smtClean="0"/>
              <a:t>R</a:t>
            </a:r>
            <a:r>
              <a:rPr lang="en-US" sz="1800" dirty="0" smtClean="0"/>
              <a:t>N</a:t>
            </a:r>
            <a:r>
              <a:rPr lang="en-US" sz="1800" baseline="-25000" dirty="0" smtClean="0"/>
              <a:t>2</a:t>
            </a:r>
            <a:r>
              <a:rPr lang="en-US" sz="2800" dirty="0" smtClean="0"/>
              <a:t> </a:t>
            </a:r>
            <a:r>
              <a:rPr lang="en-US" sz="2800" dirty="0"/>
              <a:t>= </a:t>
            </a:r>
            <a:r>
              <a:rPr lang="en-US" sz="2800" baseline="30000" dirty="0"/>
              <a:t>15</a:t>
            </a:r>
            <a:r>
              <a:rPr lang="en-US" sz="2800" dirty="0"/>
              <a:t>N</a:t>
            </a:r>
            <a:r>
              <a:rPr lang="en-US" sz="2800" baseline="-25000" dirty="0"/>
              <a:t>2</a:t>
            </a:r>
            <a:r>
              <a:rPr lang="en-US" sz="2800" dirty="0"/>
              <a:t>/</a:t>
            </a:r>
            <a:r>
              <a:rPr lang="en-US" sz="2800" baseline="30000" dirty="0"/>
              <a:t>14</a:t>
            </a:r>
            <a:r>
              <a:rPr lang="en-US" sz="2800" dirty="0"/>
              <a:t>N</a:t>
            </a:r>
            <a:r>
              <a:rPr lang="en-US" sz="2800" baseline="-25000" dirty="0"/>
              <a:t>2</a:t>
            </a:r>
            <a:r>
              <a:rPr lang="en-US" sz="2800" dirty="0"/>
              <a:t> </a:t>
            </a:r>
          </a:p>
        </p:txBody>
      </p:sp>
    </p:spTree>
    <p:extLst>
      <p:ext uri="{BB962C8B-B14F-4D97-AF65-F5344CB8AC3E}">
        <p14:creationId xmlns:p14="http://schemas.microsoft.com/office/powerpoint/2010/main" val="1361777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smtClean="0"/>
              <a:t>Πως </a:t>
            </a:r>
            <a:r>
              <a:rPr lang="el-GR" sz="3200" dirty="0"/>
              <a:t>εκφράζουμε τους ισοτοπικούς λόγους? </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buNone/>
                </a:pPr>
                <a:r>
                  <a:rPr lang="el-GR" sz="2800" b="1" dirty="0" smtClean="0"/>
                  <a:t>Μονάδα </a:t>
                </a:r>
                <a:r>
                  <a:rPr lang="el-GR" sz="2800" dirty="0"/>
                  <a:t>μέτρησης: το μικρό δέλτα - delta (</a:t>
                </a:r>
                <a:r>
                  <a:rPr lang="el-GR" sz="2800" dirty="0">
                    <a:solidFill>
                      <a:srgbClr val="FF0000"/>
                    </a:solidFill>
                  </a:rPr>
                  <a:t>δ</a:t>
                </a:r>
                <a:r>
                  <a:rPr lang="el-GR" sz="2800" dirty="0"/>
                  <a:t>) </a:t>
                </a:r>
              </a:p>
              <a:p>
                <a:pPr marL="0" indent="0">
                  <a:buNone/>
                </a:pPr>
                <a:r>
                  <a:rPr lang="el-GR" sz="2800" dirty="0" smtClean="0"/>
                  <a:t>δ “δέλτα</a:t>
                </a:r>
                <a:r>
                  <a:rPr lang="el-GR" sz="2800" dirty="0"/>
                  <a:t>”, είναι η διαφορά του ισοτοπικού λόγου ενός στοιχείου σε μια ουσία, από μια πρότυπη τιμή (standard) επί 1000. Το “δέλτα”, είναι η </a:t>
                </a:r>
                <a:r>
                  <a:rPr lang="el-GR" sz="2800" dirty="0">
                    <a:solidFill>
                      <a:srgbClr val="FF0000"/>
                    </a:solidFill>
                  </a:rPr>
                  <a:t>«ταυτότητα»</a:t>
                </a:r>
                <a:r>
                  <a:rPr lang="el-GR" sz="2800" dirty="0"/>
                  <a:t> του κάθε </a:t>
                </a:r>
                <a:r>
                  <a:rPr lang="el-GR" sz="2800" dirty="0" smtClean="0"/>
                  <a:t>υλικού.</a:t>
                </a:r>
              </a:p>
              <a:p>
                <a:pPr marL="0" indent="0">
                  <a:buNone/>
                </a:pPr>
                <a:r>
                  <a:rPr lang="el-GR" sz="2800" dirty="0" smtClean="0"/>
                  <a:t>Π.χ. </a:t>
                </a:r>
                <a:r>
                  <a:rPr lang="en-US" sz="2800" dirty="0" smtClean="0"/>
                  <a:t>    </a:t>
                </a:r>
                <a14:m>
                  <m:oMath xmlns:m="http://schemas.openxmlformats.org/officeDocument/2006/math">
                    <m:r>
                      <m:rPr>
                        <m:sty m:val="p"/>
                      </m:rPr>
                      <a:rPr lang="el-GR" sz="2800" b="0" i="0" smtClean="0">
                        <a:latin typeface="Cambria Math" panose="02040503050406030204" pitchFamily="18" charset="0"/>
                      </a:rPr>
                      <m:t>δ</m:t>
                    </m:r>
                    <m:r>
                      <a:rPr lang="el-GR" sz="2800" b="0" i="0" baseline="30000" smtClean="0">
                        <a:latin typeface="Cambria Math" panose="02040503050406030204" pitchFamily="18" charset="0"/>
                      </a:rPr>
                      <m:t>18</m:t>
                    </m:r>
                    <m:r>
                      <m:rPr>
                        <m:sty m:val="p"/>
                      </m:rPr>
                      <a:rPr lang="el-GR" sz="2800" b="0" i="0" smtClean="0">
                        <a:latin typeface="Cambria Math" panose="02040503050406030204" pitchFamily="18" charset="0"/>
                      </a:rPr>
                      <m:t>Ο</m:t>
                    </m:r>
                    <m:r>
                      <a:rPr lang="el-GR" sz="2800" b="0" i="0" smtClean="0">
                        <a:latin typeface="Cambria Math" panose="02040503050406030204" pitchFamily="18" charset="0"/>
                      </a:rPr>
                      <m:t>=[</m:t>
                    </m:r>
                    <m:f>
                      <m:fPr>
                        <m:ctrlPr>
                          <a:rPr lang="el-GR" sz="2800" i="1" smtClean="0">
                            <a:latin typeface="Cambria Math" panose="02040503050406030204" pitchFamily="18" charset="0"/>
                          </a:rPr>
                        </m:ctrlPr>
                      </m:fPr>
                      <m:num>
                        <m:r>
                          <m:rPr>
                            <m:sty m:val="p"/>
                          </m:rPr>
                          <a:rPr lang="en-US" sz="2800" b="0" i="0" smtClean="0">
                            <a:latin typeface="Cambria Math" panose="02040503050406030204" pitchFamily="18" charset="0"/>
                          </a:rPr>
                          <m:t>R</m:t>
                        </m:r>
                        <m:r>
                          <m:rPr>
                            <m:sty m:val="p"/>
                          </m:rPr>
                          <a:rPr lang="en-US" sz="2800" b="0" i="0" baseline="-25000" smtClean="0">
                            <a:latin typeface="Cambria Math" panose="02040503050406030204" pitchFamily="18" charset="0"/>
                          </a:rPr>
                          <m:t>sample</m:t>
                        </m:r>
                        <m:r>
                          <a:rPr lang="en-US" sz="2800" b="0" i="0" smtClean="0">
                            <a:latin typeface="Cambria Math" panose="02040503050406030204" pitchFamily="18" charset="0"/>
                          </a:rPr>
                          <m:t>−</m:t>
                        </m:r>
                        <m:r>
                          <m:rPr>
                            <m:sty m:val="p"/>
                          </m:rPr>
                          <a:rPr lang="en-US" sz="2800" b="0" i="0" smtClean="0">
                            <a:latin typeface="Cambria Math" panose="02040503050406030204" pitchFamily="18" charset="0"/>
                          </a:rPr>
                          <m:t>Rstandard</m:t>
                        </m:r>
                      </m:num>
                      <m:den>
                        <m:r>
                          <m:rPr>
                            <m:sty m:val="p"/>
                          </m:rPr>
                          <a:rPr lang="en-US" sz="2800" b="0" i="0" smtClean="0">
                            <a:latin typeface="Cambria Math" panose="02040503050406030204" pitchFamily="18" charset="0"/>
                          </a:rPr>
                          <m:t>R</m:t>
                        </m:r>
                        <m:r>
                          <m:rPr>
                            <m:sty m:val="p"/>
                          </m:rPr>
                          <a:rPr lang="en-US" sz="2800" b="0" i="0" baseline="-25000" smtClean="0">
                            <a:latin typeface="Cambria Math" panose="02040503050406030204" pitchFamily="18" charset="0"/>
                          </a:rPr>
                          <m:t>standard</m:t>
                        </m:r>
                      </m:den>
                    </m:f>
                    <m:r>
                      <a:rPr lang="en-US" sz="2800" b="0" i="0" smtClean="0">
                        <a:latin typeface="Cambria Math" panose="02040503050406030204" pitchFamily="18" charset="0"/>
                      </a:rPr>
                      <m:t>]</m:t>
                    </m:r>
                    <m:r>
                      <a:rPr lang="el-GR" sz="2800" i="0" dirty="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rPr>
                        </m:ctrlPr>
                      </m:sSupPr>
                      <m:e>
                        <m:r>
                          <a:rPr lang="en-US" sz="2800" b="0" i="0" smtClean="0">
                            <a:latin typeface="Cambria Math" panose="02040503050406030204" pitchFamily="18" charset="0"/>
                          </a:rPr>
                          <m:t>10</m:t>
                        </m:r>
                      </m:e>
                      <m:sup>
                        <m:r>
                          <a:rPr lang="en-US" sz="2800" b="0" i="0" smtClean="0">
                            <a:latin typeface="Cambria Math" panose="02040503050406030204" pitchFamily="18" charset="0"/>
                          </a:rPr>
                          <m:t>3</m:t>
                        </m:r>
                      </m:sup>
                    </m:sSup>
                  </m:oMath>
                </a14:m>
                <a:r>
                  <a:rPr lang="el-GR" sz="2800" dirty="0" smtClean="0"/>
                  <a:t> </a:t>
                </a:r>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3"/>
                <a:stretch>
                  <a:fillRect l="-1481" t="-1211" r="-593"/>
                </a:stretch>
              </a:blipFill>
            </p:spPr>
            <p:txBody>
              <a:bodyPr/>
              <a:lstStyle/>
              <a:p>
                <a:r>
                  <a:rPr lang="en-US">
                    <a:noFill/>
                  </a:rPr>
                  <a:t> </a:t>
                </a:r>
              </a:p>
            </p:txBody>
          </p:sp>
        </mc:Fallback>
      </mc:AlternateContent>
    </p:spTree>
    <p:extLst>
      <p:ext uri="{BB962C8B-B14F-4D97-AF65-F5344CB8AC3E}">
        <p14:creationId xmlns:p14="http://schemas.microsoft.com/office/powerpoint/2010/main" val="2895765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Πρότυπες </a:t>
            </a:r>
            <a:r>
              <a:rPr lang="el-GR" dirty="0"/>
              <a:t>συστάσεις ισοτόπων (</a:t>
            </a:r>
            <a:r>
              <a:rPr lang="en-US" dirty="0"/>
              <a:t>Standards) </a:t>
            </a:r>
            <a:endParaRPr lang="el-GR" dirty="0"/>
          </a:p>
        </p:txBody>
      </p:sp>
      <p:sp>
        <p:nvSpPr>
          <p:cNvPr id="5" name="Θέση περιεχομένου 4"/>
          <p:cNvSpPr>
            <a:spLocks noGrp="1"/>
          </p:cNvSpPr>
          <p:nvPr>
            <p:ph idx="1"/>
          </p:nvPr>
        </p:nvSpPr>
        <p:spPr/>
        <p:txBody>
          <a:bodyPr>
            <a:noAutofit/>
          </a:bodyPr>
          <a:lstStyle/>
          <a:p>
            <a:r>
              <a:rPr lang="en-US" sz="2800" b="1" dirty="0" smtClean="0"/>
              <a:t>VSMOW </a:t>
            </a:r>
            <a:r>
              <a:rPr lang="en-US" sz="2800" dirty="0"/>
              <a:t>– Vienna Standard Mean Ocean Water – </a:t>
            </a:r>
            <a:r>
              <a:rPr lang="en-US" sz="2800" dirty="0" err="1"/>
              <a:t>ωκεάνειο</a:t>
            </a:r>
            <a:r>
              <a:rPr lang="en-US" sz="2800" dirty="0"/>
              <a:t> </a:t>
            </a:r>
            <a:r>
              <a:rPr lang="en-US" sz="2800" dirty="0" err="1"/>
              <a:t>νερό</a:t>
            </a:r>
            <a:r>
              <a:rPr lang="en-US" sz="2800" dirty="0"/>
              <a:t> – </a:t>
            </a:r>
            <a:r>
              <a:rPr lang="en-US" sz="2800" dirty="0" err="1"/>
              <a:t>ισότο</a:t>
            </a:r>
            <a:r>
              <a:rPr lang="en-US" sz="2800" dirty="0"/>
              <a:t>πα </a:t>
            </a:r>
            <a:r>
              <a:rPr lang="en-US" sz="2800" b="1" dirty="0">
                <a:solidFill>
                  <a:srgbClr val="FF0000"/>
                </a:solidFill>
              </a:rPr>
              <a:t>O</a:t>
            </a:r>
            <a:r>
              <a:rPr lang="en-US" sz="2800" b="1" dirty="0"/>
              <a:t> </a:t>
            </a:r>
            <a:r>
              <a:rPr lang="en-US" sz="2800" dirty="0"/>
              <a:t>και </a:t>
            </a:r>
            <a:r>
              <a:rPr lang="en-US" sz="2800" b="1" dirty="0" smtClean="0">
                <a:solidFill>
                  <a:srgbClr val="FF0000"/>
                </a:solidFill>
              </a:rPr>
              <a:t>H</a:t>
            </a:r>
            <a:r>
              <a:rPr lang="en-US" sz="2800" dirty="0" smtClean="0"/>
              <a:t>.</a:t>
            </a:r>
            <a:endParaRPr lang="en-US" sz="2800" dirty="0"/>
          </a:p>
          <a:p>
            <a:r>
              <a:rPr lang="en-US" sz="2800" b="1" dirty="0" smtClean="0"/>
              <a:t>PDB </a:t>
            </a:r>
            <a:r>
              <a:rPr lang="en-US" sz="2800" dirty="0"/>
              <a:t>– Pee Dee Belemnite – </a:t>
            </a:r>
            <a:r>
              <a:rPr lang="el-GR" sz="2800" dirty="0"/>
              <a:t>απολίθωμα βελεμνίτη από τον σχηματισμό </a:t>
            </a:r>
            <a:r>
              <a:rPr lang="en-US" sz="2800" dirty="0"/>
              <a:t>Pee Dee, Canada – </a:t>
            </a:r>
            <a:r>
              <a:rPr lang="el-GR" sz="2800" dirty="0"/>
              <a:t>ισότοπα </a:t>
            </a:r>
            <a:r>
              <a:rPr lang="en-US" sz="2800" b="1" dirty="0">
                <a:solidFill>
                  <a:srgbClr val="FF0000"/>
                </a:solidFill>
              </a:rPr>
              <a:t>C</a:t>
            </a:r>
            <a:r>
              <a:rPr lang="en-US" sz="2800" b="1" dirty="0"/>
              <a:t> </a:t>
            </a:r>
            <a:r>
              <a:rPr lang="el-GR" sz="2800" dirty="0"/>
              <a:t>και </a:t>
            </a:r>
            <a:r>
              <a:rPr lang="en-US" sz="2800" b="1" dirty="0" smtClean="0">
                <a:solidFill>
                  <a:srgbClr val="FF0000"/>
                </a:solidFill>
              </a:rPr>
              <a:t>O</a:t>
            </a:r>
            <a:r>
              <a:rPr lang="en-US" sz="2800" dirty="0" smtClean="0"/>
              <a:t>.</a:t>
            </a:r>
            <a:endParaRPr lang="en-US" sz="2800" dirty="0"/>
          </a:p>
          <a:p>
            <a:r>
              <a:rPr lang="el-GR" sz="2800" b="1" dirty="0" smtClean="0"/>
              <a:t>CDT </a:t>
            </a:r>
            <a:r>
              <a:rPr lang="el-GR" sz="2800" dirty="0"/>
              <a:t>– Canyon Diablo Troilite – κομμάτι μετεωρίτη από κρατήρα μετωρίτη στην Αριζόνα, περιέχει FeS μεταλλικό ορυκτό Troilite – ισότοπα </a:t>
            </a:r>
            <a:r>
              <a:rPr lang="el-GR" sz="2800" b="1" dirty="0" smtClean="0">
                <a:solidFill>
                  <a:srgbClr val="FF0000"/>
                </a:solidFill>
              </a:rPr>
              <a:t>S</a:t>
            </a:r>
            <a:r>
              <a:rPr lang="en-US" sz="2800" dirty="0" smtClean="0"/>
              <a:t>.</a:t>
            </a:r>
            <a:endParaRPr lang="el-GR" sz="2800" dirty="0"/>
          </a:p>
          <a:p>
            <a:r>
              <a:rPr lang="en-US" sz="2800" b="1" dirty="0" smtClean="0"/>
              <a:t>AIR </a:t>
            </a:r>
            <a:r>
              <a:rPr lang="en-US" sz="2800" dirty="0"/>
              <a:t>– </a:t>
            </a:r>
            <a:r>
              <a:rPr lang="el-GR" sz="2800" dirty="0"/>
              <a:t>ατμοσφαιρικός αέρας- </a:t>
            </a:r>
            <a:r>
              <a:rPr lang="en-US" sz="2800" b="1" dirty="0" smtClean="0"/>
              <a:t>N</a:t>
            </a:r>
            <a:r>
              <a:rPr lang="en-US" sz="2800" dirty="0" smtClean="0"/>
              <a:t>.</a:t>
            </a:r>
            <a:endParaRPr lang="en-US" sz="2800" dirty="0"/>
          </a:p>
        </p:txBody>
      </p:sp>
    </p:spTree>
    <p:extLst>
      <p:ext uri="{BB962C8B-B14F-4D97-AF65-F5344CB8AC3E}">
        <p14:creationId xmlns:p14="http://schemas.microsoft.com/office/powerpoint/2010/main" val="2539059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παράδειγμα </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smtClean="0"/>
              <a:t>Εάν </a:t>
            </a:r>
            <a:r>
              <a:rPr lang="el-GR" sz="2800" dirty="0"/>
              <a:t>η διεργασία «ευνοεί» τη συγκέντρωση του βαρύτερου ιστόπου, στο προϊόν της αντίδρασης θα βρίσκεται περισσότερο από το «βαρύ» ισότοπο, ενώ στα αντιδρώντα θα παραμείνει το «ελαφρύ» ισότοπο. </a:t>
            </a:r>
          </a:p>
        </p:txBody>
      </p:sp>
      <p:pic>
        <p:nvPicPr>
          <p:cNvPr id="4" name="Picture 3"/>
          <p:cNvPicPr>
            <a:picLocks noChangeAspect="1"/>
          </p:cNvPicPr>
          <p:nvPr/>
        </p:nvPicPr>
        <p:blipFill>
          <a:blip r:embed="rId3"/>
          <a:stretch>
            <a:fillRect/>
          </a:stretch>
        </p:blipFill>
        <p:spPr>
          <a:xfrm>
            <a:off x="1331640" y="3573016"/>
            <a:ext cx="6191964" cy="2232248"/>
          </a:xfrm>
          <a:prstGeom prst="rect">
            <a:avLst/>
          </a:prstGeom>
        </p:spPr>
      </p:pic>
      <p:sp>
        <p:nvSpPr>
          <p:cNvPr id="5" name="TextBox 4"/>
          <p:cNvSpPr txBox="1"/>
          <p:nvPr/>
        </p:nvSpPr>
        <p:spPr>
          <a:xfrm>
            <a:off x="7928660" y="5369224"/>
            <a:ext cx="360040" cy="432048"/>
          </a:xfrm>
          <a:prstGeom prst="rect">
            <a:avLst/>
          </a:prstGeom>
        </p:spPr>
        <p:txBody>
          <a:bodyPr vert="horz" wrap="square" lIns="91440" tIns="45720" rIns="91440" bIns="45720" rtlCol="0" anchor="ctr">
            <a:normAutofit/>
          </a:bodyPr>
          <a:lstStyle/>
          <a:p>
            <a:r>
              <a:rPr lang="el-GR" sz="1600" dirty="0" smtClean="0"/>
              <a:t>5</a:t>
            </a:r>
            <a:endParaRPr lang="en-US" sz="1600" dirty="0" smtClean="0"/>
          </a:p>
        </p:txBody>
      </p:sp>
    </p:spTree>
    <p:extLst>
      <p:ext uri="{BB962C8B-B14F-4D97-AF65-F5344CB8AC3E}">
        <p14:creationId xmlns:p14="http://schemas.microsoft.com/office/powerpoint/2010/main" val="2716268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Ποιοί </a:t>
            </a:r>
            <a:r>
              <a:rPr lang="el-GR" dirty="0"/>
              <a:t>παράγοντες προκαλούν κλασμάτωση στα γεωλογικά υλικά? </a:t>
            </a:r>
          </a:p>
        </p:txBody>
      </p:sp>
      <p:sp>
        <p:nvSpPr>
          <p:cNvPr id="3" name="Θέση περιεχομένου 2"/>
          <p:cNvSpPr>
            <a:spLocks noGrp="1"/>
          </p:cNvSpPr>
          <p:nvPr>
            <p:ph idx="1"/>
          </p:nvPr>
        </p:nvSpPr>
        <p:spPr/>
        <p:txBody>
          <a:bodyPr>
            <a:normAutofit lnSpcReduction="10000"/>
          </a:bodyPr>
          <a:lstStyle/>
          <a:p>
            <a:pPr marL="0" indent="0">
              <a:buNone/>
            </a:pPr>
            <a:r>
              <a:rPr lang="el-GR" sz="2800" dirty="0" smtClean="0"/>
              <a:t>(</a:t>
            </a:r>
            <a:r>
              <a:rPr lang="el-GR" sz="2800" dirty="0"/>
              <a:t>1) </a:t>
            </a:r>
            <a:r>
              <a:rPr lang="el-GR" sz="2800" dirty="0">
                <a:solidFill>
                  <a:srgbClr val="FF0000"/>
                </a:solidFill>
              </a:rPr>
              <a:t>Κινητικά </a:t>
            </a:r>
            <a:r>
              <a:rPr lang="el-GR" sz="2800" dirty="0" smtClean="0">
                <a:solidFill>
                  <a:srgbClr val="FF0000"/>
                </a:solidFill>
              </a:rPr>
              <a:t>φαινόμενα</a:t>
            </a:r>
            <a:endParaRPr lang="el-GR" sz="2800" dirty="0"/>
          </a:p>
          <a:p>
            <a:pPr marL="0" indent="0">
              <a:buNone/>
            </a:pPr>
            <a:r>
              <a:rPr lang="el-GR" sz="2800" dirty="0"/>
              <a:t>κλασμάτωση που </a:t>
            </a:r>
            <a:r>
              <a:rPr lang="el-GR" sz="2800" b="1" dirty="0"/>
              <a:t>εξαρτάται από τη μάζα </a:t>
            </a:r>
            <a:r>
              <a:rPr lang="el-GR" sz="2800" dirty="0"/>
              <a:t>των ισοτοπών, η οποία συνοδεύει τις φυσικοχημικές διεργασίες και η οποία εξαρτάται από διαφορές στην ταχύτητα της αντίδρασης </a:t>
            </a:r>
          </a:p>
          <a:p>
            <a:pPr marL="0" indent="0">
              <a:buNone/>
            </a:pPr>
            <a:r>
              <a:rPr lang="el-GR" sz="2800" dirty="0"/>
              <a:t>ή </a:t>
            </a:r>
          </a:p>
          <a:p>
            <a:pPr marL="0" indent="0">
              <a:buNone/>
            </a:pPr>
            <a:r>
              <a:rPr lang="el-GR" sz="2800" dirty="0" smtClean="0"/>
              <a:t>(</a:t>
            </a:r>
            <a:r>
              <a:rPr lang="el-GR" sz="2800" dirty="0"/>
              <a:t>2) </a:t>
            </a:r>
            <a:r>
              <a:rPr lang="el-GR" sz="2800" dirty="0">
                <a:solidFill>
                  <a:srgbClr val="FF0000"/>
                </a:solidFill>
              </a:rPr>
              <a:t>Αντιδράσεις ανταλλαγής ισοτόπων </a:t>
            </a:r>
            <a:endParaRPr lang="el-GR" sz="2800" dirty="0" smtClean="0">
              <a:solidFill>
                <a:srgbClr val="FF0000"/>
              </a:solidFill>
            </a:endParaRPr>
          </a:p>
          <a:p>
            <a:pPr marL="0" indent="0">
              <a:buNone/>
            </a:pPr>
            <a:r>
              <a:rPr lang="el-GR" sz="2800" dirty="0" smtClean="0"/>
              <a:t>(</a:t>
            </a:r>
            <a:r>
              <a:rPr lang="el-GR" sz="2800" dirty="0"/>
              <a:t>κατανομές ισοτόπων σε φάσεις που βρίσκονται κατάσταση ισορροπίας) </a:t>
            </a:r>
          </a:p>
        </p:txBody>
      </p:sp>
    </p:spTree>
    <p:extLst>
      <p:ext uri="{BB962C8B-B14F-4D97-AF65-F5344CB8AC3E}">
        <p14:creationId xmlns:p14="http://schemas.microsoft.com/office/powerpoint/2010/main" val="2890271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1.Ισοτοπική </a:t>
            </a:r>
            <a:r>
              <a:rPr lang="el-GR" dirty="0"/>
              <a:t>κλασμάτωση λόγω κινητικών φαινομένων </a:t>
            </a:r>
          </a:p>
        </p:txBody>
      </p:sp>
      <p:sp>
        <p:nvSpPr>
          <p:cNvPr id="3" name="Θέση περιεχομένου 2"/>
          <p:cNvSpPr>
            <a:spLocks noGrp="1"/>
          </p:cNvSpPr>
          <p:nvPr>
            <p:ph idx="1"/>
          </p:nvPr>
        </p:nvSpPr>
        <p:spPr/>
        <p:txBody>
          <a:bodyPr>
            <a:normAutofit/>
          </a:bodyPr>
          <a:lstStyle/>
          <a:p>
            <a:pPr marL="0" indent="0">
              <a:buNone/>
            </a:pPr>
            <a:r>
              <a:rPr lang="en-US" sz="3000" b="1" dirty="0" smtClean="0"/>
              <a:t>(</a:t>
            </a:r>
            <a:r>
              <a:rPr lang="en-US" sz="3000" b="1" dirty="0"/>
              <a:t>Kinetic isotope fractionation): </a:t>
            </a:r>
            <a:endParaRPr lang="el-GR" sz="3000" b="1" dirty="0" smtClean="0"/>
          </a:p>
          <a:p>
            <a:pPr marL="0" indent="0">
              <a:buNone/>
            </a:pPr>
            <a:r>
              <a:rPr lang="el-GR" sz="2400" dirty="0" smtClean="0"/>
              <a:t>Π.χ</a:t>
            </a:r>
            <a:r>
              <a:rPr lang="el-GR" sz="2400" dirty="0"/>
              <a:t>. </a:t>
            </a:r>
          </a:p>
          <a:p>
            <a:pPr marL="0" indent="0">
              <a:buNone/>
            </a:pPr>
            <a:r>
              <a:rPr lang="el-GR" sz="2400" dirty="0"/>
              <a:t>ένα ισότοπο αντιδρά, διαχέεται, ή εξατμίζεται γρηγορότερα από ότι ένα άλλο, λόγω κάποιας χημικής, βιολογικής ή φυσικής διεργασίας. </a:t>
            </a:r>
          </a:p>
          <a:p>
            <a:pPr marL="0" indent="0">
              <a:buNone/>
            </a:pPr>
            <a:r>
              <a:rPr lang="el-GR" sz="2400" dirty="0"/>
              <a:t>Συνήθως, το ελαφρύτερο αντιδρά ή διαχέεται γρηγορότερα. </a:t>
            </a:r>
          </a:p>
          <a:p>
            <a:pPr marL="0" indent="0">
              <a:buNone/>
            </a:pPr>
            <a:r>
              <a:rPr lang="el-GR" sz="2400" dirty="0"/>
              <a:t>Το εύρος της ισοτοπικής κλασμάτωσης είναι αποτέλεσμα της επίδρασης της α) </a:t>
            </a:r>
            <a:r>
              <a:rPr lang="el-GR" sz="2400" dirty="0">
                <a:solidFill>
                  <a:srgbClr val="0070C0"/>
                </a:solidFill>
              </a:rPr>
              <a:t>θερμοκρασίας</a:t>
            </a:r>
            <a:r>
              <a:rPr lang="el-GR" sz="2400" dirty="0"/>
              <a:t>, β) </a:t>
            </a:r>
            <a:r>
              <a:rPr lang="el-GR" sz="2400" dirty="0">
                <a:solidFill>
                  <a:srgbClr val="7030A0"/>
                </a:solidFill>
              </a:rPr>
              <a:t>ταχύτητας της αντίδρασης</a:t>
            </a:r>
            <a:r>
              <a:rPr lang="el-GR" sz="2400" dirty="0"/>
              <a:t>, και το γ) </a:t>
            </a:r>
            <a:r>
              <a:rPr lang="el-GR" sz="2400" dirty="0">
                <a:solidFill>
                  <a:srgbClr val="FF0000"/>
                </a:solidFill>
              </a:rPr>
              <a:t>είδος της φάσης</a:t>
            </a:r>
            <a:r>
              <a:rPr lang="el-GR" sz="2400" dirty="0"/>
              <a:t>. </a:t>
            </a:r>
          </a:p>
        </p:txBody>
      </p:sp>
    </p:spTree>
    <p:extLst>
      <p:ext uri="{BB962C8B-B14F-4D97-AF65-F5344CB8AC3E}">
        <p14:creationId xmlns:p14="http://schemas.microsoft.com/office/powerpoint/2010/main" val="1750127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2</a:t>
            </a:r>
            <a:r>
              <a:rPr lang="el-GR" dirty="0"/>
              <a:t>. Ισοτοπική κλασμάτωση μεταξύ φάσεων σε ισορροπία:</a:t>
            </a:r>
          </a:p>
        </p:txBody>
      </p:sp>
      <mc:AlternateContent xmlns:mc="http://schemas.openxmlformats.org/markup-compatibility/2006" xmlns:a14="http://schemas.microsoft.com/office/drawing/2010/main">
        <mc:Choice Requires="a14">
          <p:sp>
            <p:nvSpPr>
              <p:cNvPr id="5" name="Θέση περιεχομένου 4"/>
              <p:cNvSpPr>
                <a:spLocks noGrp="1"/>
              </p:cNvSpPr>
              <p:nvPr>
                <p:ph idx="1"/>
              </p:nvPr>
            </p:nvSpPr>
            <p:spPr/>
            <p:txBody>
              <a:bodyPr>
                <a:noAutofit/>
              </a:bodyPr>
              <a:lstStyle/>
              <a:p>
                <a:pPr marL="0" indent="0">
                  <a:buNone/>
                </a:pPr>
                <a:r>
                  <a:rPr lang="el-GR" sz="2000" b="1" dirty="0" smtClean="0"/>
                  <a:t>Παράδειγμα </a:t>
                </a:r>
                <a:endParaRPr lang="el-GR" sz="2000" dirty="0"/>
              </a:p>
              <a:p>
                <a:pPr marL="0" indent="0">
                  <a:buNone/>
                </a:pPr>
                <a:r>
                  <a:rPr lang="el-GR" sz="2000" dirty="0" smtClean="0"/>
                  <a:t>Σε </a:t>
                </a:r>
                <a:r>
                  <a:rPr lang="el-GR" sz="2000" dirty="0"/>
                  <a:t>μια αντίδραση ανταλλαγής ισοτόπων: </a:t>
                </a:r>
                <a:endParaRPr lang="en-US" sz="2000" dirty="0"/>
              </a:p>
              <a:p>
                <a:pPr marL="0" indent="0">
                  <a:buNone/>
                </a:pPr>
                <a:r>
                  <a:rPr lang="en-US" sz="2000" dirty="0"/>
                  <a:t>½ C</a:t>
                </a:r>
                <a:r>
                  <a:rPr lang="en-US" sz="2000" baseline="30000" dirty="0"/>
                  <a:t>16</a:t>
                </a:r>
                <a:r>
                  <a:rPr lang="en-US" sz="2000" dirty="0"/>
                  <a:t>O</a:t>
                </a:r>
                <a:r>
                  <a:rPr lang="en-US" sz="2000" baseline="-25000" dirty="0"/>
                  <a:t>2</a:t>
                </a:r>
                <a:r>
                  <a:rPr lang="en-US" sz="2000" dirty="0"/>
                  <a:t> + H</a:t>
                </a:r>
                <a:r>
                  <a:rPr lang="en-US" sz="2000" baseline="-25000" dirty="0"/>
                  <a:t>2</a:t>
                </a:r>
                <a:r>
                  <a:rPr lang="en-US" sz="2000" baseline="30000" dirty="0"/>
                  <a:t>18</a:t>
                </a:r>
                <a:r>
                  <a:rPr lang="en-US" sz="2000" dirty="0"/>
                  <a:t>O ↔ ½ C</a:t>
                </a:r>
                <a:r>
                  <a:rPr lang="en-US" sz="2000" baseline="30000" dirty="0"/>
                  <a:t>18</a:t>
                </a:r>
                <a:r>
                  <a:rPr lang="en-US" sz="2000" dirty="0"/>
                  <a:t>O</a:t>
                </a:r>
                <a:r>
                  <a:rPr lang="en-US" sz="2000" baseline="-25000" dirty="0"/>
                  <a:t>2</a:t>
                </a:r>
                <a:r>
                  <a:rPr lang="en-US" sz="2000" dirty="0"/>
                  <a:t> + H</a:t>
                </a:r>
                <a:r>
                  <a:rPr lang="en-US" sz="2000" baseline="-25000" dirty="0"/>
                  <a:t>2</a:t>
                </a:r>
                <a:r>
                  <a:rPr lang="en-US" sz="2000" baseline="30000" dirty="0"/>
                  <a:t>16</a:t>
                </a:r>
                <a:r>
                  <a:rPr lang="en-US" sz="2000" dirty="0"/>
                  <a:t>O </a:t>
                </a:r>
              </a:p>
              <a:p>
                <a:pPr marL="0" indent="0">
                  <a:buNone/>
                </a:pPr>
                <a:r>
                  <a:rPr lang="el-GR" sz="2000" dirty="0" smtClean="0"/>
                  <a:t>Η </a:t>
                </a:r>
                <a:r>
                  <a:rPr lang="el-GR" sz="2000" dirty="0"/>
                  <a:t>σταθερά ισορροπίας </a:t>
                </a:r>
                <a:r>
                  <a:rPr lang="el-GR" sz="2000" i="1" dirty="0"/>
                  <a:t>Κ</a:t>
                </a:r>
                <a:r>
                  <a:rPr lang="el-GR" sz="2000" dirty="0"/>
                  <a:t>: </a:t>
                </a:r>
                <a:endParaRPr lang="el-GR" sz="2000" dirty="0" smtClean="0"/>
              </a:p>
              <a:p>
                <a:pPr marL="0" indent="0" algn="ctr">
                  <a:buNone/>
                </a:pPr>
                <a14:m>
                  <m:oMath xmlns:m="http://schemas.openxmlformats.org/officeDocument/2006/math">
                    <m:r>
                      <m:rPr>
                        <m:sty m:val="p"/>
                      </m:rPr>
                      <a:rPr lang="en-US" sz="2000" b="0" i="0" smtClean="0">
                        <a:latin typeface="Cambria Math" panose="02040503050406030204" pitchFamily="18" charset="0"/>
                        <a:ea typeface="Cambria Math" panose="02040503050406030204" pitchFamily="18" charset="0"/>
                      </a:rPr>
                      <m:t>K</m:t>
                    </m:r>
                    <m:r>
                      <a:rPr lang="el-GR" sz="2000" i="0" smtClean="0">
                        <a:latin typeface="Cambria Math" panose="02040503050406030204" pitchFamily="18" charset="0"/>
                        <a:ea typeface="Cambria Math" panose="02040503050406030204" pitchFamily="18" charset="0"/>
                      </a:rPr>
                      <m:t>=</m:t>
                    </m:r>
                    <m:f>
                      <m:fPr>
                        <m:ctrlPr>
                          <a:rPr lang="el-GR" sz="200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i="0">
                                <a:latin typeface="Cambria Math" panose="02040503050406030204" pitchFamily="18" charset="0"/>
                              </a:rPr>
                              <m:t>(</m:t>
                            </m:r>
                            <m:r>
                              <m:rPr>
                                <m:sty m:val="p"/>
                              </m:rPr>
                              <a:rPr lang="en-US" sz="2000" i="0">
                                <a:latin typeface="Cambria Math" panose="02040503050406030204" pitchFamily="18" charset="0"/>
                              </a:rPr>
                              <m:t>C</m:t>
                            </m:r>
                            <m:r>
                              <a:rPr lang="en-US" sz="2000" i="0" baseline="30000">
                                <a:latin typeface="Cambria Math" panose="02040503050406030204" pitchFamily="18" charset="0"/>
                              </a:rPr>
                              <m:t>18</m:t>
                            </m:r>
                            <m:r>
                              <m:rPr>
                                <m:sty m:val="p"/>
                              </m:rPr>
                              <a:rPr lang="en-US" sz="2000" i="0">
                                <a:latin typeface="Cambria Math" panose="02040503050406030204" pitchFamily="18" charset="0"/>
                              </a:rPr>
                              <m:t>O</m:t>
                            </m:r>
                            <m:r>
                              <a:rPr lang="en-US" sz="2000" i="0" baseline="-25000">
                                <a:latin typeface="Cambria Math" panose="02040503050406030204" pitchFamily="18" charset="0"/>
                              </a:rPr>
                              <m:t>2</m:t>
                            </m:r>
                            <m:r>
                              <a:rPr lang="en-US" sz="2000" i="0">
                                <a:latin typeface="Cambria Math" panose="02040503050406030204" pitchFamily="18" charset="0"/>
                              </a:rPr>
                              <m:t>)</m:t>
                            </m:r>
                          </m:e>
                          <m:sup>
                            <m:box>
                              <m:boxPr>
                                <m:ctrlPr>
                                  <a:rPr lang="en-US" sz="2000" b="0" i="1" smtClean="0">
                                    <a:latin typeface="Cambria Math" panose="02040503050406030204" pitchFamily="18" charset="0"/>
                                  </a:rPr>
                                </m:ctrlPr>
                              </m:boxPr>
                              <m:e>
                                <m:argPr>
                                  <m:argSz m:val="-1"/>
                                </m:argP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1</m:t>
                                    </m:r>
                                  </m:num>
                                  <m:den>
                                    <m:r>
                                      <a:rPr lang="en-US" sz="2000" b="0" i="0" smtClean="0">
                                        <a:latin typeface="Cambria Math" panose="02040503050406030204" pitchFamily="18" charset="0"/>
                                      </a:rPr>
                                      <m:t>2</m:t>
                                    </m:r>
                                  </m:den>
                                </m:f>
                              </m:e>
                            </m:box>
                          </m:sup>
                        </m:sSup>
                        <m:r>
                          <a:rPr lang="en-US" sz="2000" b="0" i="0" smtClean="0">
                            <a:latin typeface="Cambria Math" panose="02040503050406030204" pitchFamily="18" charset="0"/>
                          </a:rPr>
                          <m:t> (</m:t>
                        </m:r>
                        <m:r>
                          <m:rPr>
                            <m:sty m:val="p"/>
                          </m:rPr>
                          <a:rPr lang="en-US" sz="2000" b="0" i="0" smtClean="0">
                            <a:latin typeface="Cambria Math" panose="02040503050406030204" pitchFamily="18" charset="0"/>
                          </a:rPr>
                          <m:t>H</m:t>
                        </m:r>
                        <m:r>
                          <a:rPr lang="en-US" sz="2000" b="0" i="0" baseline="-25000" smtClean="0">
                            <a:latin typeface="Cambria Math" panose="02040503050406030204" pitchFamily="18" charset="0"/>
                          </a:rPr>
                          <m:t>2</m:t>
                        </m:r>
                        <m:r>
                          <a:rPr lang="en-US" sz="2000" b="0" i="0" baseline="30000" smtClean="0">
                            <a:latin typeface="Cambria Math" panose="02040503050406030204" pitchFamily="18" charset="0"/>
                          </a:rPr>
                          <m:t>16</m:t>
                        </m:r>
                        <m:r>
                          <m:rPr>
                            <m:sty m:val="p"/>
                          </m:rPr>
                          <a:rPr lang="en-US" sz="2000" b="0" i="0" smtClean="0">
                            <a:latin typeface="Cambria Math" panose="02040503050406030204" pitchFamily="18" charset="0"/>
                          </a:rPr>
                          <m:t>O</m:t>
                        </m:r>
                        <m:r>
                          <a:rPr lang="en-US" sz="2000" b="0" i="0" smtClean="0">
                            <a:latin typeface="Cambria Math" panose="02040503050406030204" pitchFamily="18" charset="0"/>
                          </a:rPr>
                          <m:t>)</m:t>
                        </m:r>
                      </m:num>
                      <m:den>
                        <m:sSup>
                          <m:sSupPr>
                            <m:ctrlPr>
                              <a:rPr lang="en-US" sz="2000" i="1">
                                <a:latin typeface="Cambria Math" panose="02040503050406030204" pitchFamily="18" charset="0"/>
                              </a:rPr>
                            </m:ctrlPr>
                          </m:sSupPr>
                          <m:e>
                            <m:r>
                              <a:rPr lang="en-US" sz="2000" i="0">
                                <a:latin typeface="Cambria Math" panose="02040503050406030204" pitchFamily="18" charset="0"/>
                              </a:rPr>
                              <m:t>(</m:t>
                            </m:r>
                            <m:r>
                              <m:rPr>
                                <m:sty m:val="p"/>
                              </m:rPr>
                              <a:rPr lang="en-US" sz="2000" i="0">
                                <a:latin typeface="Cambria Math" panose="02040503050406030204" pitchFamily="18" charset="0"/>
                              </a:rPr>
                              <m:t>C</m:t>
                            </m:r>
                            <m:r>
                              <a:rPr lang="en-US" sz="2000" i="0" baseline="30000">
                                <a:latin typeface="Cambria Math" panose="02040503050406030204" pitchFamily="18" charset="0"/>
                              </a:rPr>
                              <m:t>1</m:t>
                            </m:r>
                            <m:r>
                              <a:rPr lang="en-US" sz="2000" b="0" i="0" baseline="30000" smtClean="0">
                                <a:latin typeface="Cambria Math" panose="02040503050406030204" pitchFamily="18" charset="0"/>
                              </a:rPr>
                              <m:t>6</m:t>
                            </m:r>
                            <m:r>
                              <m:rPr>
                                <m:sty m:val="p"/>
                              </m:rPr>
                              <a:rPr lang="en-US" sz="2000" i="0">
                                <a:latin typeface="Cambria Math" panose="02040503050406030204" pitchFamily="18" charset="0"/>
                              </a:rPr>
                              <m:t>O</m:t>
                            </m:r>
                            <m:r>
                              <a:rPr lang="en-US" sz="2000" i="0" baseline="-25000">
                                <a:latin typeface="Cambria Math" panose="02040503050406030204" pitchFamily="18" charset="0"/>
                              </a:rPr>
                              <m:t>2</m:t>
                            </m:r>
                            <m:r>
                              <a:rPr lang="en-US" sz="2000" i="0">
                                <a:latin typeface="Cambria Math" panose="02040503050406030204" pitchFamily="18" charset="0"/>
                              </a:rPr>
                              <m:t>)</m:t>
                            </m:r>
                          </m:e>
                          <m:sup>
                            <m:box>
                              <m:boxPr>
                                <m:ctrlPr>
                                  <a:rPr lang="en-US" sz="2000" i="1">
                                    <a:latin typeface="Cambria Math" panose="02040503050406030204" pitchFamily="18" charset="0"/>
                                  </a:rPr>
                                </m:ctrlPr>
                              </m:boxPr>
                              <m:e>
                                <m:argPr>
                                  <m:argSz m:val="-1"/>
                                </m:argPr>
                                <m:f>
                                  <m:fPr>
                                    <m:ctrlPr>
                                      <a:rPr lang="en-US" sz="2000" i="1">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2</m:t>
                                    </m:r>
                                  </m:den>
                                </m:f>
                              </m:e>
                            </m:box>
                          </m:sup>
                        </m:sSup>
                        <m:r>
                          <a:rPr lang="en-US" sz="2000" b="0" i="0" smtClean="0">
                            <a:latin typeface="Cambria Math" panose="02040503050406030204" pitchFamily="18" charset="0"/>
                          </a:rPr>
                          <m:t> </m:t>
                        </m:r>
                        <m:r>
                          <a:rPr lang="en-US" sz="2000" i="0">
                            <a:latin typeface="Cambria Math" panose="02040503050406030204" pitchFamily="18" charset="0"/>
                          </a:rPr>
                          <m:t>(</m:t>
                        </m:r>
                        <m:r>
                          <m:rPr>
                            <m:sty m:val="p"/>
                          </m:rPr>
                          <a:rPr lang="en-US" sz="2000" i="0">
                            <a:latin typeface="Cambria Math" panose="02040503050406030204" pitchFamily="18" charset="0"/>
                          </a:rPr>
                          <m:t>H</m:t>
                        </m:r>
                        <m:r>
                          <a:rPr lang="en-US" sz="2000" i="0" baseline="-25000">
                            <a:latin typeface="Cambria Math" panose="02040503050406030204" pitchFamily="18" charset="0"/>
                          </a:rPr>
                          <m:t>2</m:t>
                        </m:r>
                        <m:r>
                          <a:rPr lang="en-US" sz="2000" i="0" baseline="30000">
                            <a:latin typeface="Cambria Math" panose="02040503050406030204" pitchFamily="18" charset="0"/>
                          </a:rPr>
                          <m:t>1</m:t>
                        </m:r>
                        <m:r>
                          <a:rPr lang="en-US" sz="2000" b="0" i="0" baseline="30000" smtClean="0">
                            <a:latin typeface="Cambria Math" panose="02040503050406030204" pitchFamily="18" charset="0"/>
                          </a:rPr>
                          <m:t>8</m:t>
                        </m:r>
                        <m:r>
                          <m:rPr>
                            <m:sty m:val="p"/>
                          </m:rPr>
                          <a:rPr lang="en-US" sz="2000" i="0">
                            <a:latin typeface="Cambria Math" panose="02040503050406030204" pitchFamily="18" charset="0"/>
                          </a:rPr>
                          <m:t>O</m:t>
                        </m:r>
                        <m:r>
                          <a:rPr lang="en-US" sz="2000" i="0">
                            <a:latin typeface="Cambria Math" panose="02040503050406030204" pitchFamily="18" charset="0"/>
                          </a:rPr>
                          <m:t>)</m:t>
                        </m:r>
                      </m:den>
                    </m:f>
                  </m:oMath>
                </a14:m>
                <a:r>
                  <a:rPr lang="en-US" sz="2000" dirty="0" smtClean="0"/>
                  <a:t> </a:t>
                </a:r>
                <a:endParaRPr lang="el-GR" sz="2000" dirty="0"/>
              </a:p>
              <a:p>
                <a:pPr marL="0" indent="0">
                  <a:buNone/>
                </a:pPr>
                <a:r>
                  <a:rPr lang="el-GR" sz="2000" dirty="0" smtClean="0"/>
                  <a:t>Επειδή </a:t>
                </a:r>
                <a:r>
                  <a:rPr lang="el-GR" sz="2000" dirty="0"/>
                  <a:t>οι συντελεστές ενεργότητας απαλείφονται, στον τύπο παραμένουν οι συγκεντρώσεις των συστατικών </a:t>
                </a:r>
              </a:p>
              <a:p>
                <a:pPr marL="0" indent="0">
                  <a:buNone/>
                </a:pPr>
                <a:r>
                  <a:rPr lang="el-GR" sz="2000" dirty="0" smtClean="0"/>
                  <a:t>Για </a:t>
                </a:r>
                <a:r>
                  <a:rPr lang="el-GR" sz="2000" dirty="0"/>
                  <a:t>ισορροπίες που συμμετέχουν ισότοπα, το K είναι πολύ μικρό, συνήθως 1.0xx (εδώ το K είναι 1.047) </a:t>
                </a:r>
              </a:p>
            </p:txBody>
          </p:sp>
        </mc:Choice>
        <mc:Fallback xmlns="">
          <p:sp>
            <p:nvSpPr>
              <p:cNvPr id="5" name="Θέση περιεχομένου 4"/>
              <p:cNvSpPr>
                <a:spLocks noGrp="1" noRot="1" noChangeAspect="1" noMove="1" noResize="1" noEditPoints="1" noAdjustHandles="1" noChangeArrowheads="1" noChangeShapeType="1" noTextEdit="1"/>
              </p:cNvSpPr>
              <p:nvPr>
                <p:ph idx="1"/>
              </p:nvPr>
            </p:nvSpPr>
            <p:spPr>
              <a:blipFill rotWithShape="0">
                <a:blip r:embed="rId3"/>
                <a:stretch>
                  <a:fillRect l="-741" t="-673" r="-815"/>
                </a:stretch>
              </a:blipFill>
            </p:spPr>
            <p:txBody>
              <a:bodyPr/>
              <a:lstStyle/>
              <a:p>
                <a:r>
                  <a:rPr lang="en-US">
                    <a:noFill/>
                  </a:rPr>
                  <a:t> </a:t>
                </a:r>
              </a:p>
            </p:txBody>
          </p:sp>
        </mc:Fallback>
      </mc:AlternateContent>
    </p:spTree>
    <p:extLst>
      <p:ext uri="{BB962C8B-B14F-4D97-AF65-F5344CB8AC3E}">
        <p14:creationId xmlns:p14="http://schemas.microsoft.com/office/powerpoint/2010/main" val="2870146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Γιατί </a:t>
            </a:r>
            <a:r>
              <a:rPr lang="el-GR" dirty="0"/>
              <a:t>το Κ ≠ 1.0? </a:t>
            </a:r>
          </a:p>
        </p:txBody>
      </p:sp>
      <mc:AlternateContent xmlns:mc="http://schemas.openxmlformats.org/markup-compatibility/2006" xmlns:a14="http://schemas.microsoft.com/office/drawing/2010/main">
        <mc:Choice Requires="a14">
          <p:sp>
            <p:nvSpPr>
              <p:cNvPr id="2" name="Rectangle 1"/>
              <p:cNvSpPr/>
              <p:nvPr/>
            </p:nvSpPr>
            <p:spPr>
              <a:xfrm>
                <a:off x="457200" y="1417638"/>
                <a:ext cx="8229600" cy="2321213"/>
              </a:xfrm>
              <a:prstGeom prst="rect">
                <a:avLst/>
              </a:prstGeom>
            </p:spPr>
            <p:txBody>
              <a:bodyPr wrap="square">
                <a:spAutoFit/>
              </a:bodyPr>
              <a:lstStyle/>
              <a:p>
                <a:r>
                  <a:rPr lang="el-GR" sz="2400" dirty="0" smtClean="0"/>
                  <a:t>Τα </a:t>
                </a:r>
                <a:r>
                  <a:rPr lang="el-GR" sz="2400" dirty="0"/>
                  <a:t>ισότοπα </a:t>
                </a:r>
                <a:r>
                  <a:rPr lang="el-GR" sz="2400" b="1" baseline="30000" dirty="0"/>
                  <a:t>18</a:t>
                </a:r>
                <a:r>
                  <a:rPr lang="el-GR" sz="2400" b="1" dirty="0"/>
                  <a:t>O </a:t>
                </a:r>
                <a:r>
                  <a:rPr lang="el-GR" sz="2400" dirty="0"/>
                  <a:t>σχηματίζουν </a:t>
                </a:r>
                <a:r>
                  <a:rPr lang="el-GR" sz="2400" b="1" dirty="0"/>
                  <a:t>ισχυρότερους ομοιοπολικούς δεσμούς </a:t>
                </a:r>
                <a:r>
                  <a:rPr lang="el-GR" sz="2400" dirty="0"/>
                  <a:t>με τα άτομα του C απ’ ότι τα ισότοπα </a:t>
                </a:r>
                <a:r>
                  <a:rPr lang="el-GR" sz="2400" baseline="30000" dirty="0"/>
                  <a:t>16</a:t>
                </a:r>
                <a:r>
                  <a:rPr lang="el-GR" sz="2400" dirty="0"/>
                  <a:t>O. </a:t>
                </a:r>
              </a:p>
              <a:p>
                <a:r>
                  <a:rPr lang="el-GR" sz="2400" dirty="0"/>
                  <a:t>Η Ενέργεια Δόνησης (Ε</a:t>
                </a:r>
                <a:r>
                  <a:rPr lang="el-GR" sz="2400" baseline="-25000" dirty="0"/>
                  <a:t>vibrational</a:t>
                </a:r>
                <a:r>
                  <a:rPr lang="el-GR" sz="2400" dirty="0"/>
                  <a:t>) ατόμων ενός μορίου δίνεται από την εξίσωση: </a:t>
                </a:r>
                <a:endParaRPr lang="en-US" sz="2400" dirty="0"/>
              </a:p>
              <a:p>
                <a14:m>
                  <m:oMath xmlns:m="http://schemas.openxmlformats.org/officeDocument/2006/math">
                    <m:r>
                      <m:rPr>
                        <m:sty m:val="p"/>
                      </m:rPr>
                      <a:rPr lang="en-US" sz="2400" b="0" i="0" smtClean="0">
                        <a:latin typeface="Cambria Math" panose="02040503050406030204" pitchFamily="18" charset="0"/>
                      </a:rPr>
                      <m:t>E</m:t>
                    </m:r>
                    <m:r>
                      <m:rPr>
                        <m:sty m:val="p"/>
                      </m:rPr>
                      <a:rPr lang="en-US" sz="2400" b="0" i="0" baseline="-25000" smtClean="0">
                        <a:latin typeface="Cambria Math" panose="02040503050406030204" pitchFamily="18" charset="0"/>
                      </a:rPr>
                      <m:t>vibrational</m:t>
                    </m:r>
                    <m:r>
                      <a:rPr lang="en-US" sz="2400" b="0" i="0" smtClean="0">
                        <a:latin typeface="Cambria Math" panose="02040503050406030204" pitchFamily="18" charset="0"/>
                      </a:rPr>
                      <m:t>=</m:t>
                    </m:r>
                    <m:f>
                      <m:fPr>
                        <m:type m:val="skw"/>
                        <m:ctrlPr>
                          <a:rPr lang="en-US" sz="2400" i="1" smtClean="0">
                            <a:latin typeface="Cambria Math" panose="02040503050406030204" pitchFamily="18" charset="0"/>
                          </a:rPr>
                        </m:ctrlPr>
                      </m:fPr>
                      <m:num>
                        <m:r>
                          <a:rPr lang="en-US" sz="2400" b="0" i="0" smtClean="0">
                            <a:latin typeface="Cambria Math" panose="02040503050406030204" pitchFamily="18" charset="0"/>
                          </a:rPr>
                          <m:t>1</m:t>
                        </m:r>
                      </m:num>
                      <m:den>
                        <m:r>
                          <a:rPr lang="en-US" sz="2400" b="0" i="0" smtClean="0">
                            <a:latin typeface="Cambria Math" panose="02040503050406030204" pitchFamily="18" charset="0"/>
                          </a:rPr>
                          <m:t>2</m:t>
                        </m:r>
                      </m:den>
                    </m:f>
                    <m:r>
                      <m:rPr>
                        <m:sty m:val="p"/>
                      </m:rPr>
                      <a:rPr lang="en-US" sz="2400" b="0" i="0" smtClean="0">
                        <a:latin typeface="Cambria Math" panose="02040503050406030204" pitchFamily="18" charset="0"/>
                      </a:rPr>
                      <m:t>hv</m:t>
                    </m:r>
                  </m:oMath>
                </a14:m>
                <a:r>
                  <a:rPr lang="en-US" sz="2400" dirty="0" smtClean="0"/>
                  <a:t>     </a:t>
                </a:r>
                <a14:m>
                  <m:oMath xmlns:m="http://schemas.openxmlformats.org/officeDocument/2006/math">
                    <m:r>
                      <m:rPr>
                        <m:sty m:val="p"/>
                      </m:rPr>
                      <a:rPr lang="el-GR" sz="2400" b="0" i="0" dirty="0" smtClean="0">
                        <a:latin typeface="Cambria Math" panose="02040503050406030204" pitchFamily="18" charset="0"/>
                      </a:rPr>
                      <m:t>ν</m:t>
                    </m:r>
                    <m:r>
                      <a:rPr lang="el-GR" sz="2400" b="0" i="0" dirty="0" smtClean="0">
                        <a:latin typeface="Cambria Math" panose="02040503050406030204" pitchFamily="18" charset="0"/>
                      </a:rPr>
                      <m:t>=</m:t>
                    </m:r>
                    <m:f>
                      <m:fPr>
                        <m:ctrlPr>
                          <a:rPr lang="el-GR" sz="2400" b="0" i="1" dirty="0" smtClean="0">
                            <a:latin typeface="Cambria Math" panose="02040503050406030204" pitchFamily="18" charset="0"/>
                          </a:rPr>
                        </m:ctrlPr>
                      </m:fPr>
                      <m:num>
                        <m:r>
                          <a:rPr lang="el-GR" sz="2400" b="0" i="0" dirty="0" smtClean="0">
                            <a:latin typeface="Cambria Math" panose="02040503050406030204" pitchFamily="18" charset="0"/>
                          </a:rPr>
                          <m:t>1</m:t>
                        </m:r>
                      </m:num>
                      <m:den>
                        <m:r>
                          <a:rPr lang="el-GR" sz="2400" b="0" i="0" dirty="0" smtClean="0">
                            <a:latin typeface="Cambria Math" panose="02040503050406030204" pitchFamily="18" charset="0"/>
                          </a:rPr>
                          <m:t>2</m:t>
                        </m:r>
                        <m:r>
                          <m:rPr>
                            <m:sty m:val="p"/>
                          </m:rPr>
                          <a:rPr lang="el-GR" sz="2400" b="0" i="0" dirty="0" smtClean="0">
                            <a:latin typeface="Cambria Math" panose="02040503050406030204" pitchFamily="18" charset="0"/>
                          </a:rPr>
                          <m:t>π</m:t>
                        </m:r>
                      </m:den>
                    </m:f>
                    <m:rad>
                      <m:radPr>
                        <m:degHide m:val="on"/>
                        <m:ctrlPr>
                          <a:rPr lang="el-GR" sz="2400" b="0" i="1" dirty="0" smtClean="0">
                            <a:latin typeface="Cambria Math" panose="02040503050406030204" pitchFamily="18" charset="0"/>
                          </a:rPr>
                        </m:ctrlPr>
                      </m:radPr>
                      <m:deg/>
                      <m:e>
                        <m:f>
                          <m:fPr>
                            <m:ctrlPr>
                              <a:rPr lang="el-GR" sz="2400" b="0" i="1" dirty="0" smtClean="0">
                                <a:latin typeface="Cambria Math" panose="02040503050406030204" pitchFamily="18" charset="0"/>
                              </a:rPr>
                            </m:ctrlPr>
                          </m:fPr>
                          <m:num>
                            <m:r>
                              <m:rPr>
                                <m:sty m:val="p"/>
                              </m:rPr>
                              <a:rPr lang="en-US" sz="2400" b="0" i="0" dirty="0" smtClean="0">
                                <a:latin typeface="Cambria Math" panose="02040503050406030204" pitchFamily="18" charset="0"/>
                              </a:rPr>
                              <m:t>k</m:t>
                            </m:r>
                          </m:num>
                          <m:den>
                            <m:r>
                              <m:rPr>
                                <m:sty m:val="p"/>
                              </m:rPr>
                              <a:rPr lang="en-US" sz="2400" b="0" i="0" dirty="0" smtClean="0">
                                <a:latin typeface="Cambria Math" panose="02040503050406030204" pitchFamily="18" charset="0"/>
                              </a:rPr>
                              <m:t>m</m:t>
                            </m:r>
                          </m:den>
                        </m:f>
                      </m:e>
                    </m:rad>
                  </m:oMath>
                </a14:m>
                <a:r>
                  <a:rPr lang="en-US" sz="2400" dirty="0" smtClean="0"/>
                  <a:t>     </a:t>
                </a:r>
                <a14:m>
                  <m:oMath xmlns:m="http://schemas.openxmlformats.org/officeDocument/2006/math">
                    <m:r>
                      <m:rPr>
                        <m:sty m:val="p"/>
                      </m:rPr>
                      <a:rPr lang="en-US" sz="2400" b="0" i="0" dirty="0" smtClean="0">
                        <a:latin typeface="Cambria Math" panose="02040503050406030204" pitchFamily="18" charset="0"/>
                      </a:rPr>
                      <m:t>F</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kx</m:t>
                    </m:r>
                  </m:oMath>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457200" y="1417638"/>
                <a:ext cx="8229600" cy="2321213"/>
              </a:xfrm>
              <a:prstGeom prst="rect">
                <a:avLst/>
              </a:prstGeom>
              <a:blipFill rotWithShape="0">
                <a:blip r:embed="rId3"/>
                <a:stretch>
                  <a:fillRect l="-1111" t="-2105" r="-667"/>
                </a:stretch>
              </a:blipFill>
            </p:spPr>
            <p:txBody>
              <a:bodyPr/>
              <a:lstStyle/>
              <a:p>
                <a:r>
                  <a:rPr lang="en-US">
                    <a:noFill/>
                  </a:rPr>
                  <a:t> </a:t>
                </a:r>
              </a:p>
            </p:txBody>
          </p:sp>
        </mc:Fallback>
      </mc:AlternateContent>
      <p:sp>
        <p:nvSpPr>
          <p:cNvPr id="3" name="Rectangle 2"/>
          <p:cNvSpPr/>
          <p:nvPr/>
        </p:nvSpPr>
        <p:spPr>
          <a:xfrm>
            <a:off x="3250704" y="4097021"/>
            <a:ext cx="5436096" cy="1569660"/>
          </a:xfrm>
          <a:prstGeom prst="rect">
            <a:avLst/>
          </a:prstGeom>
        </p:spPr>
        <p:txBody>
          <a:bodyPr wrap="square">
            <a:spAutoFit/>
          </a:bodyPr>
          <a:lstStyle/>
          <a:p>
            <a:r>
              <a:rPr lang="el-GR" sz="2400" dirty="0" smtClean="0"/>
              <a:t>Η </a:t>
            </a:r>
            <a:r>
              <a:rPr lang="el-GR" sz="2400" dirty="0">
                <a:solidFill>
                  <a:srgbClr val="FF0000"/>
                </a:solidFill>
              </a:rPr>
              <a:t>συχνότητα ταλάντωσης (</a:t>
            </a:r>
            <a:r>
              <a:rPr lang="el-GR" sz="2400" b="1" dirty="0">
                <a:solidFill>
                  <a:srgbClr val="FF0000"/>
                </a:solidFill>
              </a:rPr>
              <a:t>ν</a:t>
            </a:r>
            <a:r>
              <a:rPr lang="el-GR" sz="2400" dirty="0">
                <a:solidFill>
                  <a:srgbClr val="FF0000"/>
                </a:solidFill>
              </a:rPr>
              <a:t>) </a:t>
            </a:r>
            <a:r>
              <a:rPr lang="el-GR" sz="2400" dirty="0"/>
              <a:t>του μορίου εξαρτάται από την </a:t>
            </a:r>
            <a:r>
              <a:rPr lang="el-GR" sz="2400" dirty="0">
                <a:solidFill>
                  <a:srgbClr val="FF0000"/>
                </a:solidFill>
              </a:rPr>
              <a:t>μάζα </a:t>
            </a:r>
            <a:r>
              <a:rPr lang="el-GR" sz="2400" dirty="0"/>
              <a:t>των ατόμων, έτσι και η </a:t>
            </a:r>
            <a:r>
              <a:rPr lang="el-GR" sz="2400" dirty="0">
                <a:solidFill>
                  <a:srgbClr val="FF0000"/>
                </a:solidFill>
              </a:rPr>
              <a:t>ενέργεια των μορίων </a:t>
            </a:r>
            <a:r>
              <a:rPr lang="el-GR" sz="2400" dirty="0"/>
              <a:t>εξαρτάται από την μάζα. </a:t>
            </a:r>
            <a:endParaRPr lang="en-US" sz="2400" dirty="0"/>
          </a:p>
        </p:txBody>
      </p:sp>
      <p:sp>
        <p:nvSpPr>
          <p:cNvPr id="4" name="Rectangle 3"/>
          <p:cNvSpPr/>
          <p:nvPr/>
        </p:nvSpPr>
        <p:spPr>
          <a:xfrm>
            <a:off x="457200" y="2924943"/>
            <a:ext cx="2458616" cy="8139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31840" y="2924943"/>
            <a:ext cx="1440160" cy="8139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16016" y="2924943"/>
            <a:ext cx="1296144" cy="8139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870992" y="4241037"/>
            <a:ext cx="1977323" cy="1335008"/>
          </a:xfrm>
          <a:prstGeom prst="rect">
            <a:avLst/>
          </a:prstGeom>
        </p:spPr>
      </p:pic>
    </p:spTree>
    <p:extLst>
      <p:ext uri="{BB962C8B-B14F-4D97-AF65-F5344CB8AC3E}">
        <p14:creationId xmlns:p14="http://schemas.microsoft.com/office/powerpoint/2010/main" val="3984426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Ισοτοπική </a:t>
            </a:r>
            <a:r>
              <a:rPr lang="el-GR" sz="3600" dirty="0"/>
              <a:t>Γεωχημεία Σταθερών Ισοτόπων </a:t>
            </a:r>
          </a:p>
        </p:txBody>
      </p:sp>
      <p:sp>
        <p:nvSpPr>
          <p:cNvPr id="3" name="Θέση περιεχομένου 2"/>
          <p:cNvSpPr>
            <a:spLocks noGrp="1"/>
          </p:cNvSpPr>
          <p:nvPr>
            <p:ph idx="1"/>
          </p:nvPr>
        </p:nvSpPr>
        <p:spPr/>
        <p:txBody>
          <a:bodyPr>
            <a:normAutofit/>
          </a:bodyPr>
          <a:lstStyle/>
          <a:p>
            <a:pPr marL="0" indent="0">
              <a:buNone/>
            </a:pPr>
            <a:r>
              <a:rPr lang="el-GR" sz="2800" dirty="0" smtClean="0"/>
              <a:t>Η </a:t>
            </a:r>
            <a:r>
              <a:rPr lang="el-GR" sz="2800" dirty="0"/>
              <a:t>Γεωχημεία των σταθερών ισοτόπων αποτελεί σήμερα έναν πολύ σημαντικό κλάδο των Γεωεπιστημών. Έχει τεράστιες εφαρμογές σχεδόν σε όλες τις γεωλογικές μελέτες, από την παλαιοοικολογία-παλαιοπεριβάλλον, έως τις μελέτες της προέλευσης της Γης και το ηλιακού μας συστήματος. </a:t>
            </a:r>
          </a:p>
          <a:p>
            <a:pPr marL="0" indent="0">
              <a:buNone/>
            </a:pPr>
            <a:r>
              <a:rPr lang="en-US" sz="2800" dirty="0"/>
              <a:t>(</a:t>
            </a:r>
            <a:r>
              <a:rPr lang="en-US" sz="2800" i="1" dirty="0" err="1"/>
              <a:t>Kyser</a:t>
            </a:r>
            <a:r>
              <a:rPr lang="en-US" sz="2800" i="1" dirty="0"/>
              <a:t> 1987c</a:t>
            </a:r>
            <a:r>
              <a:rPr lang="en-US" sz="2800" dirty="0"/>
              <a:t>) </a:t>
            </a:r>
            <a:endParaRPr lang="el-GR" sz="2800" dirty="0"/>
          </a:p>
        </p:txBody>
      </p:sp>
    </p:spTree>
    <p:extLst>
      <p:ext uri="{BB962C8B-B14F-4D97-AF65-F5344CB8AC3E}">
        <p14:creationId xmlns:p14="http://schemas.microsoft.com/office/powerpoint/2010/main" val="3344968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Συμπέρασμα</a:t>
            </a:r>
            <a:r>
              <a:rPr lang="el-GR" dirty="0"/>
              <a:t>: </a:t>
            </a:r>
          </a:p>
        </p:txBody>
      </p:sp>
      <p:sp>
        <p:nvSpPr>
          <p:cNvPr id="3" name="Θέση περιεχομένου 2"/>
          <p:cNvSpPr>
            <a:spLocks noGrp="1"/>
          </p:cNvSpPr>
          <p:nvPr>
            <p:ph idx="1"/>
          </p:nvPr>
        </p:nvSpPr>
        <p:spPr/>
        <p:txBody>
          <a:bodyPr>
            <a:normAutofit/>
          </a:bodyPr>
          <a:lstStyle/>
          <a:p>
            <a:r>
              <a:rPr lang="el-GR" dirty="0" smtClean="0"/>
              <a:t>Τα </a:t>
            </a:r>
            <a:r>
              <a:rPr lang="el-GR" b="1" dirty="0"/>
              <a:t>βαρύ ισότοπο </a:t>
            </a:r>
            <a:r>
              <a:rPr lang="el-GR" dirty="0"/>
              <a:t>σχηματίζει </a:t>
            </a:r>
            <a:r>
              <a:rPr lang="el-GR" b="1" dirty="0"/>
              <a:t>χαμηλότερης ενέργειας δεσμούς</a:t>
            </a:r>
            <a:r>
              <a:rPr lang="el-GR" dirty="0"/>
              <a:t>. Δεν ταλαντώνεται βίαια. Επομένως, σχηματίζει </a:t>
            </a:r>
            <a:r>
              <a:rPr lang="el-GR" dirty="0">
                <a:solidFill>
                  <a:srgbClr val="FF0000"/>
                </a:solidFill>
              </a:rPr>
              <a:t>ισχυρότερους δεμούς μέσα σε μια ένωση</a:t>
            </a:r>
            <a:r>
              <a:rPr lang="el-GR" dirty="0"/>
              <a:t>. </a:t>
            </a:r>
          </a:p>
          <a:p>
            <a:r>
              <a:rPr lang="el-GR" dirty="0" smtClean="0"/>
              <a:t>Ο </a:t>
            </a:r>
            <a:r>
              <a:rPr lang="el-GR" dirty="0"/>
              <a:t>κανόνας του Bigeleisen (1965) – Το βαρύ ισότοπο εισέρχεται «επιλεκτικά» στις ενώσεις με τους ισχύρότερους δεσμούς. </a:t>
            </a:r>
          </a:p>
        </p:txBody>
      </p:sp>
    </p:spTree>
    <p:extLst>
      <p:ext uri="{BB962C8B-B14F-4D97-AF65-F5344CB8AC3E}">
        <p14:creationId xmlns:p14="http://schemas.microsoft.com/office/powerpoint/2010/main" val="2022478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Φάσεις </a:t>
            </a:r>
            <a:r>
              <a:rPr lang="el-GR" dirty="0"/>
              <a:t>σε ισορροπία </a:t>
            </a:r>
          </a:p>
        </p:txBody>
      </p:sp>
      <mc:AlternateContent xmlns:mc="http://schemas.openxmlformats.org/markup-compatibility/2006" xmlns:a14="http://schemas.microsoft.com/office/drawing/2010/main">
        <mc:Choice Requires="a14">
          <p:sp>
            <p:nvSpPr>
              <p:cNvPr id="5" name="Θέση περιεχομένου 4"/>
              <p:cNvSpPr>
                <a:spLocks noGrp="1"/>
              </p:cNvSpPr>
              <p:nvPr>
                <p:ph idx="1"/>
              </p:nvPr>
            </p:nvSpPr>
            <p:spPr/>
            <p:txBody>
              <a:bodyPr>
                <a:noAutofit/>
              </a:bodyPr>
              <a:lstStyle/>
              <a:p>
                <a:pPr marL="0" indent="0">
                  <a:buNone/>
                </a:pPr>
                <a:r>
                  <a:rPr lang="el-GR" sz="2800" dirty="0" smtClean="0">
                    <a:solidFill>
                      <a:srgbClr val="FF0000"/>
                    </a:solidFill>
                  </a:rPr>
                  <a:t>Συντελεστής </a:t>
                </a:r>
                <a:r>
                  <a:rPr lang="el-GR" sz="2800" dirty="0">
                    <a:solidFill>
                      <a:srgbClr val="FF0000"/>
                    </a:solidFill>
                  </a:rPr>
                  <a:t>Κλασμάτωσης </a:t>
                </a:r>
                <a:r>
                  <a:rPr lang="el-GR" sz="2800" dirty="0" smtClean="0">
                    <a:solidFill>
                      <a:srgbClr val="FF0000"/>
                    </a:solidFill>
                  </a:rPr>
                  <a:t>(</a:t>
                </a:r>
                <a:r>
                  <a:rPr lang="el-GR" sz="2800" dirty="0">
                    <a:solidFill>
                      <a:srgbClr val="FF0000"/>
                    </a:solidFill>
                  </a:rPr>
                  <a:t>α</a:t>
                </a:r>
                <a:r>
                  <a:rPr lang="en-US" sz="2800" dirty="0" smtClean="0">
                    <a:solidFill>
                      <a:srgbClr val="FF0000"/>
                    </a:solidFill>
                  </a:rPr>
                  <a:t>) </a:t>
                </a:r>
                <a:endParaRPr lang="en-US" sz="2800" dirty="0">
                  <a:solidFill>
                    <a:srgbClr val="FF0000"/>
                  </a:solidFill>
                </a:endParaRPr>
              </a:p>
              <a:p>
                <a:r>
                  <a:rPr lang="el-GR" sz="2400" b="1" dirty="0" smtClean="0"/>
                  <a:t>R </a:t>
                </a:r>
                <a:r>
                  <a:rPr lang="el-GR" sz="2400" dirty="0"/>
                  <a:t>(Ratio) λόγος του βαρέως ως προς το ελαφρύ ισότοπο </a:t>
                </a:r>
              </a:p>
              <a:p>
                <a:r>
                  <a:rPr lang="el-GR" sz="2400" dirty="0" smtClean="0"/>
                  <a:t> </a:t>
                </a:r>
                <a:r>
                  <a:rPr lang="el-GR" sz="2400" dirty="0">
                    <a:solidFill>
                      <a:srgbClr val="FF0000"/>
                    </a:solidFill>
                  </a:rPr>
                  <a:t>α</a:t>
                </a:r>
                <a:r>
                  <a:rPr lang="el-GR" sz="2400" dirty="0" smtClean="0"/>
                  <a:t>, </a:t>
                </a:r>
                <a:r>
                  <a:rPr lang="el-GR" sz="2400" dirty="0"/>
                  <a:t>ή συντελεστής κλασμάτωσης, είναι ο λόγος μεταξύ αντιδρώντων και </a:t>
                </a:r>
                <a:r>
                  <a:rPr lang="el-GR" sz="2400" dirty="0" smtClean="0"/>
                  <a:t>προϊόντων </a:t>
                </a:r>
                <a:endParaRPr lang="en-US" sz="2400" dirty="0" smtClean="0"/>
              </a:p>
              <a:p>
                <a:pPr marL="0" indent="0">
                  <a:buNone/>
                </a:pPr>
                <a14:m>
                  <m:oMathPara xmlns:m="http://schemas.openxmlformats.org/officeDocument/2006/math">
                    <m:oMathParaPr>
                      <m:jc m:val="centerGroup"/>
                    </m:oMathParaPr>
                    <m:oMath xmlns:m="http://schemas.openxmlformats.org/officeDocument/2006/math">
                      <m:r>
                        <m:rPr>
                          <m:sty m:val="p"/>
                        </m:rPr>
                        <a:rPr lang="el-GR" sz="2400" b="0" i="0" smtClean="0">
                          <a:latin typeface="Cambria Math" panose="02040503050406030204" pitchFamily="18" charset="0"/>
                        </a:rPr>
                        <m:t>α</m:t>
                      </m:r>
                      <m:r>
                        <a:rPr lang="en-US" sz="2400" b="0" i="0" smtClean="0">
                          <a:latin typeface="Cambria Math" panose="02040503050406030204" pitchFamily="18" charset="0"/>
                        </a:rPr>
                        <m:t>=</m:t>
                      </m:r>
                      <m:f>
                        <m:fPr>
                          <m:ctrlPr>
                            <a:rPr lang="el-GR" sz="2400" i="1" smtClean="0">
                              <a:latin typeface="Cambria Math" panose="02040503050406030204" pitchFamily="18" charset="0"/>
                            </a:rPr>
                          </m:ctrlPr>
                        </m:fPr>
                        <m:num>
                          <m:r>
                            <m:rPr>
                              <m:sty m:val="p"/>
                            </m:rPr>
                            <a:rPr lang="en-US" sz="2400" b="0" i="0" smtClean="0">
                              <a:latin typeface="Cambria Math" panose="02040503050406030204" pitchFamily="18" charset="0"/>
                            </a:rPr>
                            <m:t>R</m:t>
                          </m:r>
                          <m:r>
                            <m:rPr>
                              <m:sty m:val="p"/>
                            </m:rPr>
                            <a:rPr lang="en-US" sz="2400" b="0" i="0" baseline="-25000" smtClean="0">
                              <a:latin typeface="Cambria Math" panose="02040503050406030204" pitchFamily="18" charset="0"/>
                            </a:rPr>
                            <m:t>reactants</m:t>
                          </m:r>
                        </m:num>
                        <m:den>
                          <m:r>
                            <m:rPr>
                              <m:sty m:val="p"/>
                            </m:rPr>
                            <a:rPr lang="en-US" sz="2400" b="0" i="0" smtClean="0">
                              <a:latin typeface="Cambria Math" panose="02040503050406030204" pitchFamily="18" charset="0"/>
                            </a:rPr>
                            <m:t>R</m:t>
                          </m:r>
                          <m:r>
                            <m:rPr>
                              <m:sty m:val="p"/>
                            </m:rPr>
                            <a:rPr lang="en-US" sz="2400" b="0" i="0" baseline="-25000" smtClean="0">
                              <a:latin typeface="Cambria Math" panose="02040503050406030204" pitchFamily="18" charset="0"/>
                            </a:rPr>
                            <m:t>products</m:t>
                          </m:r>
                        </m:den>
                      </m:f>
                    </m:oMath>
                  </m:oMathPara>
                </a14:m>
                <a:endParaRPr lang="el-GR" sz="2400" dirty="0"/>
              </a:p>
            </p:txBody>
          </p:sp>
        </mc:Choice>
        <mc:Fallback xmlns="">
          <p:sp>
            <p:nvSpPr>
              <p:cNvPr id="5" name="Θέση περιεχομένου 4"/>
              <p:cNvSpPr>
                <a:spLocks noGrp="1" noRot="1" noChangeAspect="1" noMove="1" noResize="1" noEditPoints="1" noAdjustHandles="1" noChangeArrowheads="1" noChangeShapeType="1" noTextEdit="1"/>
              </p:cNvSpPr>
              <p:nvPr>
                <p:ph idx="1"/>
              </p:nvPr>
            </p:nvSpPr>
            <p:spPr>
              <a:blipFill rotWithShape="0">
                <a:blip r:embed="rId3"/>
                <a:stretch>
                  <a:fillRect l="-1481" t="-1211"/>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2859693" y="4568280"/>
            <a:ext cx="3438525" cy="1514475"/>
          </a:xfrm>
          <a:prstGeom prst="rect">
            <a:avLst/>
          </a:prstGeom>
        </p:spPr>
      </p:pic>
    </p:spTree>
    <p:extLst>
      <p:ext uri="{BB962C8B-B14F-4D97-AF65-F5344CB8AC3E}">
        <p14:creationId xmlns:p14="http://schemas.microsoft.com/office/powerpoint/2010/main" val="2998748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Φάσεις </a:t>
            </a:r>
            <a:r>
              <a:rPr lang="el-GR" dirty="0"/>
              <a:t>σε ισορροπία </a:t>
            </a:r>
            <a:r>
              <a:rPr lang="en-US" dirty="0" smtClean="0"/>
              <a:t/>
            </a:r>
            <a:br>
              <a:rPr lang="en-US" dirty="0" smtClean="0"/>
            </a:br>
            <a:r>
              <a:rPr lang="el-GR" dirty="0" smtClean="0"/>
              <a:t>Το </a:t>
            </a:r>
            <a:r>
              <a:rPr lang="el-GR" dirty="0"/>
              <a:t>μεγάλο δέλτα - Δ </a:t>
            </a:r>
          </a:p>
        </p:txBody>
      </p:sp>
      <p:sp>
        <p:nvSpPr>
          <p:cNvPr id="3" name="Θέση περιεχομένου 2"/>
          <p:cNvSpPr>
            <a:spLocks noGrp="1"/>
          </p:cNvSpPr>
          <p:nvPr>
            <p:ph idx="1"/>
          </p:nvPr>
        </p:nvSpPr>
        <p:spPr/>
        <p:txBody>
          <a:bodyPr>
            <a:normAutofit/>
          </a:bodyPr>
          <a:lstStyle/>
          <a:p>
            <a:pPr marL="0" indent="0">
              <a:buNone/>
            </a:pPr>
            <a:r>
              <a:rPr lang="el-GR" dirty="0" smtClean="0"/>
              <a:t>Δ “Δέλτα</a:t>
            </a:r>
            <a:r>
              <a:rPr lang="el-GR" dirty="0"/>
              <a:t>” , διαφορά μεταξύ δύο διαφορετικών ισοτοπικών λόγων που αντιστοιχούν σε δύο διαφορετικές φάσεις (α, β) που συμμετέχουν σε μια ισορροπία : </a:t>
            </a:r>
          </a:p>
          <a:p>
            <a:pPr marL="0" indent="0">
              <a:buNone/>
            </a:pPr>
            <a:r>
              <a:rPr lang="el-GR" dirty="0" smtClean="0"/>
              <a:t>Δ</a:t>
            </a:r>
            <a:r>
              <a:rPr lang="en-US" baseline="-25000" dirty="0" smtClean="0"/>
              <a:t>A</a:t>
            </a:r>
            <a:r>
              <a:rPr lang="el-GR" baseline="-25000" dirty="0"/>
              <a:t>-</a:t>
            </a:r>
            <a:r>
              <a:rPr lang="en-US" baseline="-25000" dirty="0" smtClean="0"/>
              <a:t>B </a:t>
            </a:r>
            <a:r>
              <a:rPr lang="en-US" dirty="0"/>
              <a:t>= </a:t>
            </a:r>
            <a:r>
              <a:rPr lang="el-GR" dirty="0" smtClean="0"/>
              <a:t>δ</a:t>
            </a:r>
            <a:r>
              <a:rPr lang="en-US" baseline="-25000" dirty="0" smtClean="0"/>
              <a:t>A</a:t>
            </a:r>
            <a:r>
              <a:rPr lang="en-US" dirty="0" smtClean="0"/>
              <a:t> </a:t>
            </a:r>
            <a:r>
              <a:rPr lang="en-US" dirty="0"/>
              <a:t>- </a:t>
            </a:r>
            <a:r>
              <a:rPr lang="el-GR" dirty="0" smtClean="0"/>
              <a:t>δ</a:t>
            </a:r>
            <a:r>
              <a:rPr lang="en-US" baseline="-25000" dirty="0" smtClean="0"/>
              <a:t>B</a:t>
            </a:r>
            <a:r>
              <a:rPr lang="en-US" dirty="0" smtClean="0"/>
              <a:t> </a:t>
            </a:r>
            <a:endParaRPr lang="el-GR" dirty="0"/>
          </a:p>
        </p:txBody>
      </p:sp>
    </p:spTree>
    <p:extLst>
      <p:ext uri="{BB962C8B-B14F-4D97-AF65-F5344CB8AC3E}">
        <p14:creationId xmlns:p14="http://schemas.microsoft.com/office/powerpoint/2010/main" val="329674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Σχέση </a:t>
            </a:r>
            <a:r>
              <a:rPr lang="el-GR" dirty="0"/>
              <a:t>του Δ - δ </a:t>
            </a:r>
          </a:p>
        </p:txBody>
      </p:sp>
      <p:sp>
        <p:nvSpPr>
          <p:cNvPr id="2" name="Rectangle 1"/>
          <p:cNvSpPr/>
          <p:nvPr/>
        </p:nvSpPr>
        <p:spPr>
          <a:xfrm>
            <a:off x="395536" y="1417638"/>
            <a:ext cx="8229600" cy="523220"/>
          </a:xfrm>
          <a:prstGeom prst="rect">
            <a:avLst/>
          </a:prstGeom>
        </p:spPr>
        <p:txBody>
          <a:bodyPr wrap="square">
            <a:spAutoFit/>
          </a:bodyPr>
          <a:lstStyle/>
          <a:p>
            <a:r>
              <a:rPr lang="el-GR" sz="2800" dirty="0" smtClean="0"/>
              <a:t>Συσχετίζοντας </a:t>
            </a:r>
            <a:r>
              <a:rPr lang="el-GR" sz="2800" dirty="0"/>
              <a:t>τις ακόλουθες εξισώσεις προκύπτει: </a:t>
            </a:r>
            <a:endParaRPr lang="en-US" sz="2800" dirty="0"/>
          </a:p>
        </p:txBody>
      </p:sp>
      <mc:AlternateContent xmlns:mc="http://schemas.openxmlformats.org/markup-compatibility/2006" xmlns:a14="http://schemas.microsoft.com/office/drawing/2010/main">
        <mc:Choice Requires="a14">
          <p:sp>
            <p:nvSpPr>
              <p:cNvPr id="3" name="TextBox 2"/>
              <p:cNvSpPr txBox="1"/>
              <p:nvPr/>
            </p:nvSpPr>
            <p:spPr>
              <a:xfrm>
                <a:off x="1259632" y="2276872"/>
                <a:ext cx="1609328" cy="1012378"/>
              </a:xfrm>
              <a:prstGeom prst="rect">
                <a:avLst/>
              </a:prstGeom>
            </p:spPr>
            <p:txBody>
              <a:bodyPr vert="horz" wrap="none" lIns="0" tIns="0" rIns="0" bIns="0" rtlCol="0" anchor="ctr">
                <a:norm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𝑎</m:t>
                          </m:r>
                        </m:e>
                        <m:sub>
                          <m:r>
                            <a:rPr lang="en-US" sz="2800" b="0" i="1" smtClean="0">
                              <a:latin typeface="Cambria Math" panose="02040503050406030204" pitchFamily="18" charset="0"/>
                            </a:rPr>
                            <m:t>𝑏</m:t>
                          </m:r>
                        </m:sub>
                        <m:sup>
                          <m:r>
                            <a:rPr lang="en-US" sz="2800" b="0" i="1" smtClean="0">
                              <a:latin typeface="Cambria Math" panose="02040503050406030204" pitchFamily="18" charset="0"/>
                            </a:rPr>
                            <m:t>𝑎</m:t>
                          </m:r>
                        </m:sup>
                      </m:sSubSup>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r>
                            <m:rPr>
                              <m:sty m:val="p"/>
                            </m:rPr>
                            <a:rPr lang="en-US" sz="2800" b="0" i="0" smtClean="0">
                              <a:latin typeface="Cambria Math" panose="02040503050406030204" pitchFamily="18" charset="0"/>
                            </a:rPr>
                            <m:t>R</m:t>
                          </m:r>
                          <m:r>
                            <m:rPr>
                              <m:sty m:val="p"/>
                            </m:rPr>
                            <a:rPr lang="el-GR" sz="2800" b="0" i="0" baseline="-25000" smtClean="0">
                              <a:latin typeface="Cambria Math" panose="02040503050406030204" pitchFamily="18" charset="0"/>
                            </a:rPr>
                            <m:t>α</m:t>
                          </m:r>
                        </m:num>
                        <m:den>
                          <m:r>
                            <a:rPr lang="en-US" sz="2800" b="0" i="1" smtClean="0">
                              <a:latin typeface="Cambria Math" panose="02040503050406030204" pitchFamily="18" charset="0"/>
                            </a:rPr>
                            <m:t>𝑅</m:t>
                          </m:r>
                          <m:r>
                            <a:rPr lang="en-US" sz="2800" b="0" i="1" baseline="-25000" smtClean="0">
                              <a:latin typeface="Cambria Math" panose="02040503050406030204" pitchFamily="18" charset="0"/>
                            </a:rPr>
                            <m:t>𝑏</m:t>
                          </m:r>
                        </m:den>
                      </m:f>
                    </m:oMath>
                  </m:oMathPara>
                </a14:m>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1259632" y="2276872"/>
                <a:ext cx="1609328" cy="1012378"/>
              </a:xfrm>
              <a:prstGeom prst="rect">
                <a:avLst/>
              </a:prstGeom>
              <a:blipFill rotWithShape="0">
                <a:blip r:embed="rId3"/>
                <a:stretch>
                  <a:fillRect/>
                </a:stretch>
              </a:blipFill>
            </p:spPr>
            <p:txBody>
              <a:bodyPr/>
              <a:lstStyle/>
              <a:p>
                <a:r>
                  <a:rPr lang="en-US">
                    <a:noFill/>
                  </a:rPr>
                  <a:t> </a:t>
                </a:r>
              </a:p>
            </p:txBody>
          </p:sp>
        </mc:Fallback>
      </mc:AlternateContent>
      <p:sp>
        <p:nvSpPr>
          <p:cNvPr id="4" name="Rectangle 3"/>
          <p:cNvSpPr/>
          <p:nvPr/>
        </p:nvSpPr>
        <p:spPr>
          <a:xfrm>
            <a:off x="3131840" y="2462689"/>
            <a:ext cx="5493296" cy="830997"/>
          </a:xfrm>
          <a:prstGeom prst="rect">
            <a:avLst/>
          </a:prstGeom>
        </p:spPr>
        <p:txBody>
          <a:bodyPr wrap="square">
            <a:spAutoFit/>
          </a:bodyPr>
          <a:lstStyle/>
          <a:p>
            <a:r>
              <a:rPr lang="el-GR" sz="2400" dirty="0" smtClean="0"/>
              <a:t>Όπου </a:t>
            </a:r>
            <a:r>
              <a:rPr lang="el-GR" sz="2400" b="1" dirty="0"/>
              <a:t>R</a:t>
            </a:r>
            <a:r>
              <a:rPr lang="el-GR" sz="2400" b="1" baseline="-25000" dirty="0"/>
              <a:t>a</a:t>
            </a:r>
            <a:r>
              <a:rPr lang="el-GR" sz="2400" b="1" dirty="0"/>
              <a:t> </a:t>
            </a:r>
            <a:r>
              <a:rPr lang="el-GR" sz="2400" dirty="0"/>
              <a:t>, ο λόγος βαρύ/ελαφρύ ισότοπο και </a:t>
            </a:r>
            <a:r>
              <a:rPr lang="el-GR" sz="2400" dirty="0" smtClean="0"/>
              <a:t>α </a:t>
            </a:r>
            <a:r>
              <a:rPr lang="el-GR" sz="2400" dirty="0"/>
              <a:t>ο συντελεστής κλασμάτωσης </a:t>
            </a:r>
            <a:endParaRPr lang="en-US" sz="2400" dirty="0"/>
          </a:p>
        </p:txBody>
      </p:sp>
      <p:sp>
        <p:nvSpPr>
          <p:cNvPr id="5" name="Rectangle 4"/>
          <p:cNvSpPr/>
          <p:nvPr/>
        </p:nvSpPr>
        <p:spPr>
          <a:xfrm>
            <a:off x="3131840" y="2462689"/>
            <a:ext cx="5256584" cy="826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261934" y="3811081"/>
                <a:ext cx="6118378" cy="734047"/>
              </a:xfrm>
              <a:prstGeom prst="rect">
                <a:avLst/>
              </a:prstGeom>
            </p:spPr>
            <p:txBody>
              <a:bodyPr wrap="square">
                <a:spAutoFit/>
              </a:bodyPr>
              <a:lstStyle/>
              <a:p>
                <a:r>
                  <a:rPr lang="en-US" sz="2800" dirty="0" smtClean="0"/>
                  <a:t> </a:t>
                </a:r>
                <a14:m>
                  <m:oMath xmlns:m="http://schemas.openxmlformats.org/officeDocument/2006/math">
                    <m:r>
                      <m:rPr>
                        <m:sty m:val="p"/>
                      </m:rPr>
                      <a:rPr lang="el-GR" sz="2800" smtClean="0">
                        <a:latin typeface="Cambria Math" panose="02040503050406030204" pitchFamily="18" charset="0"/>
                      </a:rPr>
                      <m:t>δ</m:t>
                    </m:r>
                    <m:r>
                      <a:rPr lang="el-GR" sz="2800" baseline="30000">
                        <a:latin typeface="Cambria Math" panose="02040503050406030204" pitchFamily="18" charset="0"/>
                      </a:rPr>
                      <m:t>18</m:t>
                    </m:r>
                    <m:r>
                      <m:rPr>
                        <m:sty m:val="p"/>
                      </m:rPr>
                      <a:rPr lang="el-GR" sz="2800">
                        <a:latin typeface="Cambria Math" panose="02040503050406030204" pitchFamily="18" charset="0"/>
                      </a:rPr>
                      <m:t>Ο</m:t>
                    </m:r>
                    <m:r>
                      <a:rPr lang="el-GR" sz="2800">
                        <a:latin typeface="Cambria Math" panose="02040503050406030204" pitchFamily="18" charset="0"/>
                      </a:rPr>
                      <m:t>=</m:t>
                    </m:r>
                    <m:d>
                      <m:dPr>
                        <m:begChr m:val="["/>
                        <m:endChr m:val="]"/>
                        <m:ctrlPr>
                          <a:rPr lang="el-GR" sz="2800" i="1">
                            <a:latin typeface="Cambria Math" panose="02040503050406030204" pitchFamily="18" charset="0"/>
                          </a:rPr>
                        </m:ctrlPr>
                      </m:dPr>
                      <m:e>
                        <m:f>
                          <m:fPr>
                            <m:ctrlPr>
                              <a:rPr lang="el-GR" sz="2800" i="1">
                                <a:latin typeface="Cambria Math" panose="02040503050406030204" pitchFamily="18" charset="0"/>
                              </a:rPr>
                            </m:ctrlPr>
                          </m:fPr>
                          <m:num>
                            <m:r>
                              <m:rPr>
                                <m:sty m:val="p"/>
                              </m:rPr>
                              <a:rPr lang="en-US" sz="2800">
                                <a:latin typeface="Cambria Math" panose="02040503050406030204" pitchFamily="18" charset="0"/>
                              </a:rPr>
                              <m:t>R</m:t>
                            </m:r>
                            <m:r>
                              <m:rPr>
                                <m:sty m:val="p"/>
                              </m:rPr>
                              <a:rPr lang="en-US" sz="2800" baseline="-25000">
                                <a:latin typeface="Cambria Math" panose="02040503050406030204" pitchFamily="18" charset="0"/>
                              </a:rPr>
                              <m:t>sample</m:t>
                            </m:r>
                            <m:r>
                              <a:rPr lang="en-US" sz="2800">
                                <a:latin typeface="Cambria Math" panose="02040503050406030204" pitchFamily="18" charset="0"/>
                              </a:rPr>
                              <m:t>−</m:t>
                            </m:r>
                            <m:r>
                              <m:rPr>
                                <m:sty m:val="p"/>
                              </m:rPr>
                              <a:rPr lang="en-US" sz="2800">
                                <a:latin typeface="Cambria Math" panose="02040503050406030204" pitchFamily="18" charset="0"/>
                              </a:rPr>
                              <m:t>Rstandard</m:t>
                            </m:r>
                          </m:num>
                          <m:den>
                            <m:r>
                              <m:rPr>
                                <m:sty m:val="p"/>
                              </m:rPr>
                              <a:rPr lang="en-US" sz="2800">
                                <a:latin typeface="Cambria Math" panose="02040503050406030204" pitchFamily="18" charset="0"/>
                              </a:rPr>
                              <m:t>R</m:t>
                            </m:r>
                            <m:r>
                              <m:rPr>
                                <m:sty m:val="p"/>
                              </m:rPr>
                              <a:rPr lang="en-US" sz="2800" baseline="-25000">
                                <a:latin typeface="Cambria Math" panose="02040503050406030204" pitchFamily="18" charset="0"/>
                              </a:rPr>
                              <m:t>standard</m:t>
                            </m:r>
                          </m:den>
                        </m:f>
                      </m:e>
                    </m:d>
                    <m:r>
                      <a:rPr lang="el-GR" sz="2800" dirty="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rPr>
                        </m:ctrlPr>
                      </m:sSupPr>
                      <m:e>
                        <m:r>
                          <a:rPr lang="en-US" sz="2800">
                            <a:latin typeface="Cambria Math" panose="02040503050406030204" pitchFamily="18" charset="0"/>
                          </a:rPr>
                          <m:t>10</m:t>
                        </m:r>
                      </m:e>
                      <m:sup>
                        <m:r>
                          <a:rPr lang="en-US" sz="2800">
                            <a:latin typeface="Cambria Math" panose="02040503050406030204" pitchFamily="18" charset="0"/>
                          </a:rPr>
                          <m:t>3</m:t>
                        </m:r>
                      </m:sup>
                    </m:sSup>
                    <m:r>
                      <a:rPr lang="el-GR" sz="2800" b="0" i="1" smtClean="0">
                        <a:latin typeface="Cambria Math" panose="02040503050406030204" pitchFamily="18" charset="0"/>
                      </a:rPr>
                      <m:t>  </m:t>
                    </m:r>
                  </m:oMath>
                </a14:m>
                <a:r>
                  <a:rPr lang="el-GR" sz="2800" dirty="0" smtClean="0"/>
                  <a:t>        </a:t>
                </a:r>
                <a:r>
                  <a:rPr lang="en-US" sz="2800" dirty="0" smtClean="0"/>
                  <a:t>‰ </a:t>
                </a:r>
                <a:r>
                  <a:rPr lang="el-GR" sz="2800" dirty="0" smtClean="0"/>
                  <a:t> </a:t>
                </a:r>
                <a:endParaRPr lang="el-GR" sz="2800" dirty="0"/>
              </a:p>
            </p:txBody>
          </p:sp>
        </mc:Choice>
        <mc:Fallback xmlns="">
          <p:sp>
            <p:nvSpPr>
              <p:cNvPr id="6" name="Rectangle 5"/>
              <p:cNvSpPr>
                <a:spLocks noRot="1" noChangeAspect="1" noMove="1" noResize="1" noEditPoints="1" noAdjustHandles="1" noChangeArrowheads="1" noChangeShapeType="1" noTextEdit="1"/>
              </p:cNvSpPr>
              <p:nvPr/>
            </p:nvSpPr>
            <p:spPr>
              <a:xfrm>
                <a:off x="1261934" y="3811081"/>
                <a:ext cx="6118378" cy="734047"/>
              </a:xfrm>
              <a:prstGeom prst="rect">
                <a:avLst/>
              </a:prstGeom>
              <a:blipFill rotWithShape="0">
                <a:blip r:embed="rId4"/>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17440" y="5159473"/>
                <a:ext cx="4226768" cy="914400"/>
              </a:xfrm>
              <a:prstGeom prst="rect">
                <a:avLst/>
              </a:prstGeom>
            </p:spPr>
            <p:txBody>
              <a:bodyPr vert="horz" wrap="none" lIns="0" tIns="0" rIns="0" bIns="0" rtlCol="0" anchor="ctr">
                <a:noAutofit/>
              </a:bodyPr>
              <a:lstStyle/>
              <a:p>
                <a:pPr/>
                <a14:m>
                  <m:oMathPara xmlns:m="http://schemas.openxmlformats.org/officeDocument/2006/math">
                    <m:oMathParaPr>
                      <m:jc m:val="centerGroup"/>
                    </m:oMathParaPr>
                    <m:oMath xmlns:m="http://schemas.openxmlformats.org/officeDocument/2006/math">
                      <m:r>
                        <a:rPr lang="el-GR" sz="2800" b="0" i="0" smtClean="0">
                          <a:latin typeface="Cambria Math" panose="02040503050406030204" pitchFamily="18" charset="0"/>
                        </a:rPr>
                        <m:t>10</m:t>
                      </m:r>
                      <m:r>
                        <a:rPr lang="el-GR" sz="2800" b="0" i="0" baseline="30000" smtClean="0">
                          <a:latin typeface="Cambria Math" panose="02040503050406030204" pitchFamily="18" charset="0"/>
                        </a:rPr>
                        <m:t>3</m:t>
                      </m:r>
                      <m:r>
                        <a:rPr lang="el-GR" sz="2800" b="0" i="0" smtClean="0">
                          <a:latin typeface="Cambria Math" panose="02040503050406030204" pitchFamily="18" charset="0"/>
                        </a:rPr>
                        <m:t> </m:t>
                      </m:r>
                      <m:r>
                        <m:rPr>
                          <m:sty m:val="p"/>
                        </m:rPr>
                        <a:rPr lang="en-US" sz="2800" b="0" i="0" smtClean="0">
                          <a:latin typeface="Cambria Math" panose="02040503050406030204" pitchFamily="18" charset="0"/>
                        </a:rPr>
                        <m:t>ln</m:t>
                      </m:r>
                      <m:sSubSup>
                        <m:sSubSupPr>
                          <m:ctrlPr>
                            <a:rPr lang="en-US" sz="2800" b="0" i="1" smtClean="0">
                              <a:latin typeface="Cambria Math" panose="02040503050406030204" pitchFamily="18" charset="0"/>
                            </a:rPr>
                          </m:ctrlPr>
                        </m:sSubSupPr>
                        <m:e>
                          <m:r>
                            <m:rPr>
                              <m:sty m:val="p"/>
                            </m:rPr>
                            <a:rPr lang="el-GR" sz="2800" b="0" i="0" smtClean="0">
                              <a:latin typeface="Cambria Math" panose="02040503050406030204" pitchFamily="18" charset="0"/>
                            </a:rPr>
                            <m:t>α</m:t>
                          </m:r>
                        </m:e>
                        <m:sub>
                          <m:r>
                            <m:rPr>
                              <m:sty m:val="p"/>
                            </m:rPr>
                            <a:rPr lang="en-US" sz="2800" b="0" i="0" smtClean="0">
                              <a:latin typeface="Cambria Math" panose="02040503050406030204" pitchFamily="18" charset="0"/>
                            </a:rPr>
                            <m:t>b</m:t>
                          </m:r>
                        </m:sub>
                        <m:sup>
                          <m:r>
                            <m:rPr>
                              <m:sty m:val="p"/>
                            </m:rPr>
                            <a:rPr lang="el-GR" sz="2800" b="0" i="0" smtClean="0">
                              <a:latin typeface="Cambria Math" panose="02040503050406030204" pitchFamily="18" charset="0"/>
                            </a:rPr>
                            <m:t>α</m:t>
                          </m:r>
                        </m:sup>
                      </m:sSubSup>
                      <m:r>
                        <a:rPr lang="en-US" sz="2800" b="0" i="0" smtClean="0">
                          <a:latin typeface="Cambria Math" panose="02040503050406030204" pitchFamily="18" charset="0"/>
                          <a:ea typeface="Cambria Math" panose="02040503050406030204" pitchFamily="18" charset="0"/>
                        </a:rPr>
                        <m:t>≈</m:t>
                      </m:r>
                      <m:r>
                        <m:rPr>
                          <m:sty m:val="p"/>
                        </m:rPr>
                        <a:rPr lang="el-GR" sz="2800" b="0" i="0" smtClean="0">
                          <a:latin typeface="Cambria Math" panose="02040503050406030204" pitchFamily="18" charset="0"/>
                          <a:ea typeface="Cambria Math" panose="02040503050406030204" pitchFamily="18" charset="0"/>
                        </a:rPr>
                        <m:t>δ</m:t>
                      </m:r>
                      <m:r>
                        <m:rPr>
                          <m:sty m:val="p"/>
                        </m:rPr>
                        <a:rPr lang="el-GR" sz="2800" b="0" i="0" baseline="-25000" smtClean="0">
                          <a:latin typeface="Cambria Math" panose="02040503050406030204" pitchFamily="18" charset="0"/>
                          <a:ea typeface="Cambria Math" panose="02040503050406030204" pitchFamily="18" charset="0"/>
                        </a:rPr>
                        <m:t>α</m:t>
                      </m:r>
                      <m:r>
                        <a:rPr lang="el-GR" sz="2800" b="0" i="0" smtClean="0">
                          <a:latin typeface="Cambria Math" panose="02040503050406030204" pitchFamily="18" charset="0"/>
                          <a:ea typeface="Cambria Math" panose="02040503050406030204" pitchFamily="18" charset="0"/>
                        </a:rPr>
                        <m:t>−</m:t>
                      </m:r>
                      <m:r>
                        <m:rPr>
                          <m:sty m:val="p"/>
                        </m:rPr>
                        <a:rPr lang="el-GR" sz="2800" b="0" i="0" smtClean="0">
                          <a:latin typeface="Cambria Math" panose="02040503050406030204" pitchFamily="18" charset="0"/>
                          <a:ea typeface="Cambria Math" panose="02040503050406030204" pitchFamily="18" charset="0"/>
                        </a:rPr>
                        <m:t>δb</m:t>
                      </m:r>
                      <m:r>
                        <a:rPr lang="en-US" sz="2800" b="0" i="0" smtClean="0">
                          <a:latin typeface="Cambria Math" panose="02040503050406030204" pitchFamily="18" charset="0"/>
                          <a:ea typeface="Cambria Math" panose="02040503050406030204" pitchFamily="18" charset="0"/>
                        </a:rPr>
                        <m:t>=</m:t>
                      </m:r>
                      <m:sSubSup>
                        <m:sSubSupPr>
                          <m:ctrlPr>
                            <a:rPr lang="en-US" sz="2800" b="0" i="1" smtClean="0">
                              <a:latin typeface="Cambria Math" panose="02040503050406030204" pitchFamily="18" charset="0"/>
                              <a:ea typeface="Cambria Math" panose="02040503050406030204" pitchFamily="18" charset="0"/>
                            </a:rPr>
                          </m:ctrlPr>
                        </m:sSubSupPr>
                        <m:e>
                          <m:r>
                            <m:rPr>
                              <m:sty m:val="p"/>
                            </m:rPr>
                            <a:rPr lang="el-GR" sz="2800" b="0" i="0" smtClean="0">
                              <a:latin typeface="Cambria Math" panose="02040503050406030204" pitchFamily="18" charset="0"/>
                              <a:ea typeface="Cambria Math" panose="02040503050406030204" pitchFamily="18" charset="0"/>
                            </a:rPr>
                            <m:t>Δ</m:t>
                          </m:r>
                        </m:e>
                        <m:sub>
                          <m:r>
                            <a:rPr lang="el-GR"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b</m:t>
                          </m:r>
                        </m:sub>
                        <m:sup>
                          <m:r>
                            <m:rPr>
                              <m:sty m:val="p"/>
                            </m:rPr>
                            <a:rPr lang="el-GR" sz="2800" b="0" i="0" smtClean="0">
                              <a:latin typeface="Cambria Math" panose="02040503050406030204" pitchFamily="18" charset="0"/>
                              <a:ea typeface="Cambria Math" panose="02040503050406030204" pitchFamily="18" charset="0"/>
                            </a:rPr>
                            <m:t>α</m:t>
                          </m:r>
                        </m:sup>
                      </m:sSubSup>
                    </m:oMath>
                  </m:oMathPara>
                </a14:m>
                <a:endParaRPr lang="en-US" sz="28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2217440" y="5159473"/>
                <a:ext cx="4226768" cy="914400"/>
              </a:xfrm>
              <a:prstGeom prst="rect">
                <a:avLst/>
              </a:prstGeom>
              <a:blipFill rotWithShape="0">
                <a:blip r:embed="rId5"/>
                <a:stretch>
                  <a:fillRect/>
                </a:stretch>
              </a:blipFill>
            </p:spPr>
            <p:txBody>
              <a:bodyPr/>
              <a:lstStyle/>
              <a:p>
                <a:r>
                  <a:rPr lang="en-US">
                    <a:noFill/>
                  </a:rPr>
                  <a:t> </a:t>
                </a:r>
              </a:p>
            </p:txBody>
          </p:sp>
        </mc:Fallback>
      </mc:AlternateContent>
      <p:sp>
        <p:nvSpPr>
          <p:cNvPr id="9" name="Rectangle 8"/>
          <p:cNvSpPr/>
          <p:nvPr/>
        </p:nvSpPr>
        <p:spPr>
          <a:xfrm>
            <a:off x="2339752" y="5203392"/>
            <a:ext cx="3960440" cy="826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833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smtClean="0"/>
              <a:t>Επίδραση </a:t>
            </a:r>
            <a:r>
              <a:rPr lang="el-GR" dirty="0"/>
              <a:t>της θεμοκρασίας στην κλασμάτωση ισοτόπων </a:t>
            </a:r>
          </a:p>
        </p:txBody>
      </p:sp>
      <mc:AlternateContent xmlns:mc="http://schemas.openxmlformats.org/markup-compatibility/2006" xmlns:a14="http://schemas.microsoft.com/office/drawing/2010/main">
        <mc:Choice Requires="a14">
          <p:sp>
            <p:nvSpPr>
              <p:cNvPr id="2" name="Rectangle 1"/>
              <p:cNvSpPr/>
              <p:nvPr/>
            </p:nvSpPr>
            <p:spPr>
              <a:xfrm>
                <a:off x="457200" y="1700808"/>
                <a:ext cx="8229600" cy="4320670"/>
              </a:xfrm>
              <a:prstGeom prst="rect">
                <a:avLst/>
              </a:prstGeom>
            </p:spPr>
            <p:txBody>
              <a:bodyPr wrap="square">
                <a:spAutoFit/>
              </a:bodyPr>
              <a:lstStyle/>
              <a:p>
                <a:pPr marL="342900" indent="-342900">
                  <a:buFont typeface="Arial" panose="020B0604020202020204" pitchFamily="34" charset="0"/>
                  <a:buChar char="•"/>
                </a:pPr>
                <a:r>
                  <a:rPr lang="el-GR" sz="2400" dirty="0" smtClean="0"/>
                  <a:t>Οι </a:t>
                </a:r>
                <a:r>
                  <a:rPr lang="el-GR" sz="2400" dirty="0"/>
                  <a:t>συντελεστές κλασμάτωσης, </a:t>
                </a:r>
                <a:r>
                  <a:rPr lang="el-GR" sz="2400" dirty="0" smtClean="0"/>
                  <a:t>α, </a:t>
                </a:r>
                <a:r>
                  <a:rPr lang="el-GR" sz="2400" dirty="0"/>
                  <a:t>επηρεάζονται από την T και </a:t>
                </a:r>
                <a:r>
                  <a:rPr lang="el-GR" sz="2400" u="sng" dirty="0"/>
                  <a:t>εμπειρικά</a:t>
                </a:r>
                <a:r>
                  <a:rPr lang="el-GR" sz="2400" dirty="0"/>
                  <a:t> έχει προσδιοριστεί η ακόλουθη σχέση:  </a:t>
                </a:r>
                <a:endParaRPr lang="el-GR" sz="2400" dirty="0" smtClean="0"/>
              </a:p>
              <a:p>
                <a:pPr marL="342900" indent="-342900">
                  <a:buFont typeface="Arial" panose="020B0604020202020204" pitchFamily="34" charset="0"/>
                  <a:buChar char="•"/>
                </a:pPr>
                <a:endParaRPr lang="el-GR" sz="2400" dirty="0" smtClean="0"/>
              </a:p>
              <a:p>
                <a:pPr lvl="1"/>
                <a14:m>
                  <m:oMath xmlns:m="http://schemas.openxmlformats.org/officeDocument/2006/math">
                    <m:r>
                      <a:rPr lang="el-GR" sz="2400" i="0">
                        <a:latin typeface="Cambria Math" panose="02040503050406030204" pitchFamily="18" charset="0"/>
                      </a:rPr>
                      <m:t>10</m:t>
                    </m:r>
                    <m:r>
                      <a:rPr lang="el-GR" sz="2400" i="0" baseline="30000">
                        <a:latin typeface="Cambria Math" panose="02040503050406030204" pitchFamily="18" charset="0"/>
                      </a:rPr>
                      <m:t>3</m:t>
                    </m:r>
                    <m:r>
                      <a:rPr lang="el-GR" sz="2400" i="0">
                        <a:latin typeface="Cambria Math" panose="02040503050406030204" pitchFamily="18" charset="0"/>
                      </a:rPr>
                      <m:t> </m:t>
                    </m:r>
                    <m:r>
                      <m:rPr>
                        <m:sty m:val="p"/>
                      </m:rPr>
                      <a:rPr lang="en-US" sz="2400" i="0">
                        <a:latin typeface="Cambria Math" panose="02040503050406030204" pitchFamily="18" charset="0"/>
                      </a:rPr>
                      <m:t>ln</m:t>
                    </m:r>
                    <m:sSubSup>
                      <m:sSubSupPr>
                        <m:ctrlPr>
                          <a:rPr lang="en-US" sz="2400" i="1">
                            <a:latin typeface="Cambria Math" panose="02040503050406030204" pitchFamily="18" charset="0"/>
                          </a:rPr>
                        </m:ctrlPr>
                      </m:sSubSupPr>
                      <m:e>
                        <m:r>
                          <m:rPr>
                            <m:sty m:val="p"/>
                          </m:rPr>
                          <a:rPr lang="el-GR" sz="2400" i="0">
                            <a:latin typeface="Cambria Math" panose="02040503050406030204" pitchFamily="18" charset="0"/>
                          </a:rPr>
                          <m:t>α</m:t>
                        </m:r>
                      </m:e>
                      <m:sub>
                        <m:r>
                          <m:rPr>
                            <m:sty m:val="p"/>
                          </m:rPr>
                          <a:rPr lang="en-US" sz="2400" i="0">
                            <a:latin typeface="Cambria Math" panose="02040503050406030204" pitchFamily="18" charset="0"/>
                          </a:rPr>
                          <m:t>b</m:t>
                        </m:r>
                      </m:sub>
                      <m:sup>
                        <m:r>
                          <m:rPr>
                            <m:sty m:val="p"/>
                          </m:rPr>
                          <a:rPr lang="el-GR" sz="2400" i="0">
                            <a:latin typeface="Cambria Math" panose="02040503050406030204" pitchFamily="18" charset="0"/>
                          </a:rPr>
                          <m:t>α</m:t>
                        </m:r>
                      </m:sup>
                    </m:sSubSup>
                    <m:r>
                      <a:rPr lang="el-GR" sz="2400" b="0" i="0" smtClean="0">
                        <a:latin typeface="Cambria Math" panose="02040503050406030204" pitchFamily="18" charset="0"/>
                      </a:rPr>
                      <m:t>=</m:t>
                    </m:r>
                    <m:f>
                      <m:fPr>
                        <m:ctrlPr>
                          <a:rPr lang="el-GR" sz="2400" b="0" i="1" smtClean="0">
                            <a:latin typeface="Cambria Math" panose="02040503050406030204" pitchFamily="18" charset="0"/>
                          </a:rPr>
                        </m:ctrlPr>
                      </m:fPr>
                      <m:num>
                        <m:r>
                          <m:rPr>
                            <m:sty m:val="p"/>
                          </m:rPr>
                          <a:rPr lang="el-GR" sz="2400" b="0" i="0" smtClean="0">
                            <a:latin typeface="Cambria Math" panose="02040503050406030204" pitchFamily="18" charset="0"/>
                          </a:rPr>
                          <m:t>Α</m:t>
                        </m:r>
                        <m:r>
                          <a:rPr lang="el-GR" sz="2400" b="0" i="0"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10</m:t>
                        </m:r>
                        <m:r>
                          <a:rPr lang="en-US" sz="2400" b="0" i="0" baseline="30000" smtClean="0">
                            <a:latin typeface="Cambria Math" panose="02040503050406030204" pitchFamily="18" charset="0"/>
                            <a:ea typeface="Cambria Math" panose="02040503050406030204" pitchFamily="18" charset="0"/>
                          </a:rPr>
                          <m:t>6</m:t>
                        </m:r>
                      </m:num>
                      <m:den>
                        <m:r>
                          <m:rPr>
                            <m:sty m:val="p"/>
                          </m:rPr>
                          <a:rPr lang="en-US" sz="2400" b="0" i="0" smtClean="0">
                            <a:latin typeface="Cambria Math" panose="02040503050406030204" pitchFamily="18" charset="0"/>
                          </a:rPr>
                          <m:t>T</m:t>
                        </m:r>
                        <m:r>
                          <a:rPr lang="en-US" sz="2400" b="0" i="0" baseline="30000" smtClean="0">
                            <a:latin typeface="Cambria Math" panose="02040503050406030204" pitchFamily="18" charset="0"/>
                          </a:rPr>
                          <m:t>2</m:t>
                        </m:r>
                      </m:den>
                    </m:f>
                    <m:r>
                      <a:rPr lang="en-US" sz="2400" b="0" i="0" smtClean="0">
                        <a:latin typeface="Cambria Math" panose="02040503050406030204" pitchFamily="18" charset="0"/>
                      </a:rPr>
                      <m:t>+</m:t>
                    </m:r>
                    <m:r>
                      <m:rPr>
                        <m:sty m:val="p"/>
                      </m:rPr>
                      <a:rPr lang="en-US" sz="2400" b="0" i="0" smtClean="0">
                        <a:latin typeface="Cambria Math" panose="02040503050406030204" pitchFamily="18" charset="0"/>
                      </a:rPr>
                      <m:t>B</m:t>
                    </m:r>
                  </m:oMath>
                </a14:m>
                <a:r>
                  <a:rPr lang="en-US" sz="2400" dirty="0" smtClean="0"/>
                  <a:t> </a:t>
                </a:r>
                <a:r>
                  <a:rPr lang="el-GR" sz="2400" dirty="0"/>
                  <a:t> </a:t>
                </a:r>
                <a:r>
                  <a:rPr lang="el-GR" sz="2400" dirty="0" smtClean="0"/>
                  <a:t>, όπου </a:t>
                </a:r>
                <a:r>
                  <a:rPr lang="el-GR" sz="2400" dirty="0"/>
                  <a:t>A και B είναι σταθερές που προσδιορίζονται για κάθε αντίδραση και T είναι η θερμ. σε βαθμούς </a:t>
                </a:r>
                <a:r>
                  <a:rPr lang="el-GR" sz="2400" dirty="0" smtClean="0"/>
                  <a:t>Kelvin</a:t>
                </a:r>
                <a:r>
                  <a:rPr lang="en-US" sz="2400" dirty="0" smtClean="0"/>
                  <a:t>.</a:t>
                </a:r>
                <a:endParaRPr lang="el-GR"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l-GR" sz="2400" dirty="0" smtClean="0"/>
                  <a:t>Επομένως</a:t>
                </a:r>
                <a:r>
                  <a:rPr lang="el-GR" sz="2400" dirty="0"/>
                  <a:t>, </a:t>
                </a:r>
                <a14:m>
                  <m:oMath xmlns:m="http://schemas.openxmlformats.org/officeDocument/2006/math">
                    <m:r>
                      <a:rPr lang="en-US" sz="2400" b="0" i="0" smtClean="0">
                        <a:latin typeface="Cambria Math" panose="02040503050406030204" pitchFamily="18" charset="0"/>
                      </a:rPr>
                      <m:t>  </m:t>
                    </m:r>
                    <m:r>
                      <a:rPr lang="el-GR" sz="2400">
                        <a:latin typeface="Cambria Math" panose="02040503050406030204" pitchFamily="18" charset="0"/>
                      </a:rPr>
                      <m:t>10</m:t>
                    </m:r>
                    <m:r>
                      <a:rPr lang="el-GR" sz="2400" baseline="30000">
                        <a:latin typeface="Cambria Math" panose="02040503050406030204" pitchFamily="18" charset="0"/>
                      </a:rPr>
                      <m:t>3</m:t>
                    </m:r>
                    <m:r>
                      <a:rPr lang="el-GR" sz="2400">
                        <a:latin typeface="Cambria Math" panose="02040503050406030204" pitchFamily="18" charset="0"/>
                      </a:rPr>
                      <m:t> </m:t>
                    </m:r>
                    <m:r>
                      <m:rPr>
                        <m:sty m:val="p"/>
                      </m:rPr>
                      <a:rPr lang="en-US" sz="2400">
                        <a:latin typeface="Cambria Math" panose="02040503050406030204" pitchFamily="18" charset="0"/>
                      </a:rPr>
                      <m:t>ln</m:t>
                    </m:r>
                    <m:sSubSup>
                      <m:sSubSupPr>
                        <m:ctrlPr>
                          <a:rPr lang="en-US" sz="2400" i="1">
                            <a:latin typeface="Cambria Math" panose="02040503050406030204" pitchFamily="18" charset="0"/>
                          </a:rPr>
                        </m:ctrlPr>
                      </m:sSubSupPr>
                      <m:e>
                        <m:r>
                          <m:rPr>
                            <m:sty m:val="p"/>
                          </m:rPr>
                          <a:rPr lang="el-GR" sz="2400">
                            <a:latin typeface="Cambria Math" panose="02040503050406030204" pitchFamily="18" charset="0"/>
                          </a:rPr>
                          <m:t>α</m:t>
                        </m:r>
                      </m:e>
                      <m:sub>
                        <m:r>
                          <m:rPr>
                            <m:sty m:val="p"/>
                          </m:rPr>
                          <a:rPr lang="en-US" sz="2400">
                            <a:latin typeface="Cambria Math" panose="02040503050406030204" pitchFamily="18" charset="0"/>
                          </a:rPr>
                          <m:t>b</m:t>
                        </m:r>
                      </m:sub>
                      <m:sup>
                        <m:r>
                          <m:rPr>
                            <m:sty m:val="p"/>
                          </m:rPr>
                          <a:rPr lang="el-GR" sz="2400">
                            <a:latin typeface="Cambria Math" panose="02040503050406030204" pitchFamily="18" charset="0"/>
                          </a:rPr>
                          <m:t>α</m:t>
                        </m:r>
                      </m:sup>
                    </m:sSubSup>
                    <m:r>
                      <a:rPr lang="en-US" sz="2400">
                        <a:latin typeface="Cambria Math" panose="02040503050406030204" pitchFamily="18" charset="0"/>
                        <a:ea typeface="Cambria Math" panose="02040503050406030204" pitchFamily="18" charset="0"/>
                      </a:rPr>
                      <m:t>≈</m:t>
                    </m:r>
                    <m:r>
                      <m:rPr>
                        <m:sty m:val="p"/>
                      </m:rPr>
                      <a:rPr lang="el-GR" sz="2400">
                        <a:latin typeface="Cambria Math" panose="02040503050406030204" pitchFamily="18" charset="0"/>
                        <a:ea typeface="Cambria Math" panose="02040503050406030204" pitchFamily="18" charset="0"/>
                      </a:rPr>
                      <m:t>δ</m:t>
                    </m:r>
                    <m:r>
                      <m:rPr>
                        <m:sty m:val="p"/>
                      </m:rPr>
                      <a:rPr lang="el-GR" sz="2400" baseline="-25000">
                        <a:latin typeface="Cambria Math" panose="02040503050406030204" pitchFamily="18" charset="0"/>
                        <a:ea typeface="Cambria Math" panose="02040503050406030204" pitchFamily="18" charset="0"/>
                      </a:rPr>
                      <m:t>α</m:t>
                    </m:r>
                    <m:r>
                      <a:rPr lang="el-GR" sz="2400">
                        <a:latin typeface="Cambria Math" panose="02040503050406030204" pitchFamily="18" charset="0"/>
                        <a:ea typeface="Cambria Math" panose="02040503050406030204" pitchFamily="18" charset="0"/>
                      </a:rPr>
                      <m:t>−</m:t>
                    </m:r>
                    <m:r>
                      <m:rPr>
                        <m:sty m:val="p"/>
                      </m:rPr>
                      <a:rPr lang="el-GR" sz="2400">
                        <a:latin typeface="Cambria Math" panose="02040503050406030204" pitchFamily="18" charset="0"/>
                        <a:ea typeface="Cambria Math" panose="02040503050406030204" pitchFamily="18" charset="0"/>
                      </a:rPr>
                      <m:t>δb</m:t>
                    </m:r>
                    <m:r>
                      <a:rPr lang="en-US" sz="2400">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m:rPr>
                            <m:sty m:val="p"/>
                          </m:rPr>
                          <a:rPr lang="el-GR" sz="2400">
                            <a:latin typeface="Cambria Math" panose="02040503050406030204" pitchFamily="18" charset="0"/>
                            <a:ea typeface="Cambria Math" panose="02040503050406030204" pitchFamily="18" charset="0"/>
                          </a:rPr>
                          <m:t>Δ</m:t>
                        </m:r>
                      </m:e>
                      <m:sub>
                        <m:r>
                          <a:rPr lang="el-GR" sz="2400">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b</m:t>
                        </m:r>
                      </m:sub>
                      <m:sup>
                        <m:r>
                          <m:rPr>
                            <m:sty m:val="p"/>
                          </m:rPr>
                          <a:rPr lang="el-GR" sz="2400">
                            <a:latin typeface="Cambria Math" panose="02040503050406030204" pitchFamily="18" charset="0"/>
                            <a:ea typeface="Cambria Math" panose="02040503050406030204" pitchFamily="18" charset="0"/>
                          </a:rPr>
                          <m:t>α</m:t>
                        </m:r>
                      </m:sup>
                    </m:sSubSup>
                  </m:oMath>
                </a14:m>
                <a:endParaRPr lang="en-US" sz="2400" dirty="0"/>
              </a:p>
              <a:p>
                <a:pPr marL="342900" indent="-342900">
                  <a:buFont typeface="Arial" panose="020B0604020202020204" pitchFamily="34" charset="0"/>
                  <a:buChar char="•"/>
                </a:pPr>
                <a:endParaRPr lang="el-GR" sz="2400" dirty="0" smtClean="0"/>
              </a:p>
              <a:p>
                <a:pPr marL="342900" indent="-342900">
                  <a:buFont typeface="Arial" panose="020B0604020202020204" pitchFamily="34" charset="0"/>
                  <a:buChar char="•"/>
                </a:pPr>
                <a:r>
                  <a:rPr lang="el-GR" sz="2400" dirty="0" smtClean="0"/>
                  <a:t>Όσο </a:t>
                </a:r>
                <a:r>
                  <a:rPr lang="el-GR" sz="2400" dirty="0"/>
                  <a:t>η T αυξάνει, </a:t>
                </a:r>
                <a:r>
                  <a:rPr lang="el-GR" sz="2400" dirty="0" smtClean="0"/>
                  <a:t>Δ </a:t>
                </a:r>
                <a:r>
                  <a:rPr lang="el-GR" sz="2400" dirty="0"/>
                  <a:t>μειώνεται </a:t>
                </a:r>
                <a:r>
                  <a:rPr lang="el-GR" sz="2400" dirty="0" smtClean="0">
                    <a:sym typeface="Wingdings" panose="05000000000000000000" pitchFamily="2" charset="2"/>
                  </a:rPr>
                  <a:t></a:t>
                </a:r>
                <a:r>
                  <a:rPr lang="el-GR" sz="2400" dirty="0" smtClean="0"/>
                  <a:t> </a:t>
                </a:r>
                <a:r>
                  <a:rPr lang="el-GR" sz="2400" dirty="0"/>
                  <a:t>σε υψηλές T το </a:t>
                </a:r>
                <a:r>
                  <a:rPr lang="el-GR" sz="2400" dirty="0" smtClean="0"/>
                  <a:t>Δ </a:t>
                </a:r>
                <a:r>
                  <a:rPr lang="el-GR" sz="2400" dirty="0"/>
                  <a:t>τείνει στο μηδέν. </a:t>
                </a:r>
              </a:p>
            </p:txBody>
          </p:sp>
        </mc:Choice>
        <mc:Fallback xmlns="">
          <p:sp>
            <p:nvSpPr>
              <p:cNvPr id="2" name="Rectangle 1"/>
              <p:cNvSpPr>
                <a:spLocks noRot="1" noChangeAspect="1" noMove="1" noResize="1" noEditPoints="1" noAdjustHandles="1" noChangeArrowheads="1" noChangeShapeType="1" noTextEdit="1"/>
              </p:cNvSpPr>
              <p:nvPr/>
            </p:nvSpPr>
            <p:spPr>
              <a:xfrm>
                <a:off x="457200" y="1700808"/>
                <a:ext cx="8229600" cy="4320670"/>
              </a:xfrm>
              <a:prstGeom prst="rect">
                <a:avLst/>
              </a:prstGeom>
              <a:blipFill rotWithShape="0">
                <a:blip r:embed="rId3"/>
                <a:stretch>
                  <a:fillRect l="-963" t="-1128" r="-444" b="-2257"/>
                </a:stretch>
              </a:blipFill>
            </p:spPr>
            <p:txBody>
              <a:bodyPr/>
              <a:lstStyle/>
              <a:p>
                <a:r>
                  <a:rPr lang="en-US">
                    <a:noFill/>
                  </a:rPr>
                  <a:t> </a:t>
                </a:r>
              </a:p>
            </p:txBody>
          </p:sp>
        </mc:Fallback>
      </mc:AlternateContent>
      <p:sp>
        <p:nvSpPr>
          <p:cNvPr id="3" name="Rectangle 2"/>
          <p:cNvSpPr/>
          <p:nvPr/>
        </p:nvSpPr>
        <p:spPr>
          <a:xfrm>
            <a:off x="2411760" y="4365104"/>
            <a:ext cx="338437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077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Κλασμάτωση </a:t>
            </a:r>
            <a:r>
              <a:rPr lang="el-GR" dirty="0"/>
              <a:t>κατά την διάρκεια των φυσικών διεργασιών </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lnSpcReduction="10000"/>
              </a:bodyPr>
              <a:lstStyle/>
              <a:p>
                <a:r>
                  <a:rPr lang="el-GR" sz="2800" dirty="0" smtClean="0"/>
                  <a:t>Οι </a:t>
                </a:r>
                <a:r>
                  <a:rPr lang="el-GR" sz="2800" dirty="0">
                    <a:solidFill>
                      <a:srgbClr val="FF0000"/>
                    </a:solidFill>
                  </a:rPr>
                  <a:t>διαφορές μάζας προκαλούν κλασμάτωση </a:t>
                </a:r>
                <a:r>
                  <a:rPr lang="el-GR" sz="2800" dirty="0"/>
                  <a:t>κατά την διάρκεια των φυσικών διεργασιών, όπως π.χ. τη διάχυση, εξάτμιση, ψύξη, κλπ. </a:t>
                </a:r>
              </a:p>
              <a:p>
                <a:r>
                  <a:rPr lang="el-GR" sz="2800" dirty="0" smtClean="0"/>
                  <a:t>Η </a:t>
                </a:r>
                <a:r>
                  <a:rPr lang="el-GR" sz="2800" dirty="0"/>
                  <a:t>κλασμάτωση κατά την διάρκεια των φυσικών διεργασιών είναι αποτέλεσμα της </a:t>
                </a:r>
                <a:r>
                  <a:rPr lang="el-GR" sz="2800" dirty="0">
                    <a:solidFill>
                      <a:srgbClr val="FF0000"/>
                    </a:solidFill>
                  </a:rPr>
                  <a:t>διαφορά ταχύτητας </a:t>
                </a:r>
                <a:r>
                  <a:rPr lang="el-GR" sz="2800" dirty="0"/>
                  <a:t>κίνησης των ισοτοπικών μορίων του ίδιου συστατικού. </a:t>
                </a:r>
              </a:p>
              <a:p>
                <a:r>
                  <a:rPr lang="el-GR" sz="2800" dirty="0" smtClean="0"/>
                  <a:t>Παράδειγμα</a:t>
                </a:r>
                <a:r>
                  <a:rPr lang="el-GR" sz="2800" dirty="0"/>
                  <a:t>, τα μόρια αερίων: </a:t>
                </a:r>
              </a:p>
              <a:p>
                <a:pPr marL="0" indent="0">
                  <a:buNone/>
                </a:pPr>
                <a:r>
                  <a:rPr lang="el-GR" sz="2800" dirty="0"/>
                  <a:t>Όλα τα μόρια έχουν την ίδια κινητική ενέργεια, στην ίδια θερμοκρασία: </a:t>
                </a:r>
                <a:endParaRPr lang="el-GR" sz="2800" dirty="0" smtClean="0"/>
              </a:p>
              <a:p>
                <a:pPr marL="0" indent="0">
                  <a:buNone/>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E</m:t>
                      </m:r>
                      <m:r>
                        <m:rPr>
                          <m:sty m:val="p"/>
                        </m:rPr>
                        <a:rPr lang="en-US" sz="2800" b="0" i="0" baseline="-25000" smtClean="0">
                          <a:latin typeface="Cambria Math" panose="02040503050406030204" pitchFamily="18" charset="0"/>
                        </a:rPr>
                        <m:t>kinetic</m:t>
                      </m:r>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0" smtClean="0">
                              <a:latin typeface="Cambria Math" panose="02040503050406030204" pitchFamily="18" charset="0"/>
                            </a:rPr>
                            <m:t>1</m:t>
                          </m:r>
                        </m:num>
                        <m:den>
                          <m:r>
                            <a:rPr lang="en-US" sz="2800" b="0" i="0" smtClean="0">
                              <a:latin typeface="Cambria Math" panose="02040503050406030204" pitchFamily="18" charset="0"/>
                            </a:rPr>
                            <m:t>2</m:t>
                          </m:r>
                        </m:den>
                      </m:f>
                      <m:r>
                        <m:rPr>
                          <m:sty m:val="p"/>
                        </m:rPr>
                        <a:rPr lang="en-US" sz="2800" b="0" i="0" smtClean="0">
                          <a:latin typeface="Cambria Math" panose="02040503050406030204" pitchFamily="18" charset="0"/>
                        </a:rPr>
                        <m:t>mv</m:t>
                      </m:r>
                      <m:r>
                        <a:rPr lang="en-US" sz="2800" b="0" i="0" baseline="30000" smtClean="0">
                          <a:latin typeface="Cambria Math" panose="02040503050406030204" pitchFamily="18" charset="0"/>
                        </a:rPr>
                        <m:t>2</m:t>
                      </m:r>
                    </m:oMath>
                  </m:oMathPara>
                </a14:m>
                <a:endParaRPr lang="el-GR" sz="2800" baseline="30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3"/>
                <a:stretch>
                  <a:fillRect l="-1333" t="-2019"/>
                </a:stretch>
              </a:blipFill>
            </p:spPr>
            <p:txBody>
              <a:bodyPr/>
              <a:lstStyle/>
              <a:p>
                <a:r>
                  <a:rPr lang="en-US">
                    <a:noFill/>
                  </a:rPr>
                  <a:t> </a:t>
                </a:r>
              </a:p>
            </p:txBody>
          </p:sp>
        </mc:Fallback>
      </mc:AlternateContent>
    </p:spTree>
    <p:extLst>
      <p:ext uri="{BB962C8B-B14F-4D97-AF65-F5344CB8AC3E}">
        <p14:creationId xmlns:p14="http://schemas.microsoft.com/office/powerpoint/2010/main" val="597073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Κλασμάτωση </a:t>
            </a:r>
            <a:r>
              <a:rPr lang="el-GR" dirty="0"/>
              <a:t>σε κατάσταση ισορροπίας </a:t>
            </a:r>
          </a:p>
        </p:txBody>
      </p:sp>
      <p:sp>
        <p:nvSpPr>
          <p:cNvPr id="5" name="Θέση περιεχομένου 4"/>
          <p:cNvSpPr>
            <a:spLocks noGrp="1"/>
          </p:cNvSpPr>
          <p:nvPr>
            <p:ph idx="1"/>
          </p:nvPr>
        </p:nvSpPr>
        <p:spPr/>
        <p:txBody>
          <a:bodyPr>
            <a:noAutofit/>
          </a:bodyPr>
          <a:lstStyle/>
          <a:p>
            <a:r>
              <a:rPr lang="el-GR" sz="2400" dirty="0" smtClean="0"/>
              <a:t>Αντίδραση </a:t>
            </a:r>
            <a:r>
              <a:rPr lang="el-GR" sz="2400" dirty="0"/>
              <a:t>που εξαρτάται από την μάζα των συστατικών: </a:t>
            </a:r>
          </a:p>
          <a:p>
            <a:r>
              <a:rPr lang="en-US" sz="2400" dirty="0" smtClean="0"/>
              <a:t>Ca</a:t>
            </a:r>
            <a:r>
              <a:rPr lang="en-US" sz="2400" baseline="30000" dirty="0" smtClean="0"/>
              <a:t>2</a:t>
            </a:r>
            <a:r>
              <a:rPr lang="en-US" sz="2400" baseline="30000" dirty="0"/>
              <a:t>+</a:t>
            </a:r>
            <a:r>
              <a:rPr lang="en-US" sz="2400" dirty="0"/>
              <a:t> + C</a:t>
            </a:r>
            <a:r>
              <a:rPr lang="en-US" sz="2400" baseline="30000" dirty="0"/>
              <a:t>18</a:t>
            </a:r>
            <a:r>
              <a:rPr lang="en-US" sz="2400" dirty="0"/>
              <a:t>O</a:t>
            </a:r>
            <a:r>
              <a:rPr lang="en-US" sz="2400" baseline="-25000" dirty="0"/>
              <a:t>3</a:t>
            </a:r>
            <a:r>
              <a:rPr lang="en-US" sz="2400" baseline="30000" dirty="0"/>
              <a:t>2-</a:t>
            </a:r>
            <a:r>
              <a:rPr lang="en-US" sz="2400" dirty="0"/>
              <a:t> </a:t>
            </a:r>
            <a:r>
              <a:rPr lang="en-US" sz="2400" dirty="0" smtClean="0">
                <a:sym typeface="Wingdings" panose="05000000000000000000" pitchFamily="2" charset="2"/>
              </a:rPr>
              <a:t></a:t>
            </a:r>
            <a:r>
              <a:rPr lang="en-US" sz="2400" dirty="0" smtClean="0"/>
              <a:t> </a:t>
            </a:r>
            <a:r>
              <a:rPr lang="en-US" sz="2400" dirty="0"/>
              <a:t>CaC</a:t>
            </a:r>
            <a:r>
              <a:rPr lang="en-US" sz="2400" baseline="30000" dirty="0"/>
              <a:t>18</a:t>
            </a:r>
            <a:r>
              <a:rPr lang="en-US" sz="2400" dirty="0"/>
              <a:t>O</a:t>
            </a:r>
            <a:r>
              <a:rPr lang="en-US" sz="2400" baseline="-25000" dirty="0"/>
              <a:t>3</a:t>
            </a:r>
            <a:r>
              <a:rPr lang="en-US" sz="2400" dirty="0"/>
              <a:t> </a:t>
            </a:r>
          </a:p>
          <a:p>
            <a:r>
              <a:rPr lang="en-US" sz="2400" dirty="0" smtClean="0"/>
              <a:t>Ca</a:t>
            </a:r>
            <a:r>
              <a:rPr lang="en-US" sz="2400" baseline="30000" dirty="0" smtClean="0"/>
              <a:t>2</a:t>
            </a:r>
            <a:r>
              <a:rPr lang="en-US" sz="2400" baseline="30000" dirty="0"/>
              <a:t>+</a:t>
            </a:r>
            <a:r>
              <a:rPr lang="en-US" sz="2400" dirty="0"/>
              <a:t> + C</a:t>
            </a:r>
            <a:r>
              <a:rPr lang="en-US" sz="2400" baseline="30000" dirty="0"/>
              <a:t>16</a:t>
            </a:r>
            <a:r>
              <a:rPr lang="en-US" sz="2400" dirty="0"/>
              <a:t>O</a:t>
            </a:r>
            <a:r>
              <a:rPr lang="en-US" sz="2400" baseline="-25000" dirty="0"/>
              <a:t>3</a:t>
            </a:r>
            <a:r>
              <a:rPr lang="en-US" sz="2400" baseline="30000" dirty="0"/>
              <a:t>2-</a:t>
            </a:r>
            <a:r>
              <a:rPr lang="en-US" sz="2400" dirty="0"/>
              <a:t> </a:t>
            </a:r>
            <a:r>
              <a:rPr lang="en-US" sz="2400" dirty="0" smtClean="0">
                <a:sym typeface="Wingdings" panose="05000000000000000000" pitchFamily="2" charset="2"/>
              </a:rPr>
              <a:t></a:t>
            </a:r>
            <a:r>
              <a:rPr lang="en-US" sz="2400" dirty="0" smtClean="0"/>
              <a:t> </a:t>
            </a:r>
            <a:r>
              <a:rPr lang="en-US" sz="2400" dirty="0"/>
              <a:t>CaC</a:t>
            </a:r>
            <a:r>
              <a:rPr lang="en-US" sz="2400" baseline="30000" dirty="0"/>
              <a:t>16</a:t>
            </a:r>
            <a:r>
              <a:rPr lang="en-US" sz="2400" dirty="0"/>
              <a:t>O</a:t>
            </a:r>
            <a:r>
              <a:rPr lang="en-US" sz="2400" baseline="-25000" dirty="0"/>
              <a:t>3</a:t>
            </a:r>
            <a:r>
              <a:rPr lang="en-US" sz="2400" dirty="0"/>
              <a:t> </a:t>
            </a:r>
          </a:p>
          <a:p>
            <a:r>
              <a:rPr lang="el-GR" sz="2400" dirty="0" smtClean="0"/>
              <a:t>Μετράμε </a:t>
            </a:r>
            <a:r>
              <a:rPr lang="el-GR" sz="2400" dirty="0"/>
              <a:t>δ</a:t>
            </a:r>
            <a:r>
              <a:rPr lang="el-GR" sz="2400" baseline="30000" dirty="0" smtClean="0"/>
              <a:t>18</a:t>
            </a:r>
            <a:r>
              <a:rPr lang="el-GR" sz="2400" dirty="0" smtClean="0"/>
              <a:t>O </a:t>
            </a:r>
            <a:r>
              <a:rPr lang="el-GR" sz="2400" dirty="0"/>
              <a:t>στον ασβεστίτη </a:t>
            </a:r>
            <a:r>
              <a:rPr lang="el-GR" sz="2400" dirty="0" smtClean="0"/>
              <a:t>(δ</a:t>
            </a:r>
            <a:r>
              <a:rPr lang="el-GR" sz="2400" baseline="30000" dirty="0" smtClean="0"/>
              <a:t>18</a:t>
            </a:r>
            <a:r>
              <a:rPr lang="el-GR" sz="2400" dirty="0" smtClean="0"/>
              <a:t>O</a:t>
            </a:r>
            <a:r>
              <a:rPr lang="el-GR" sz="2400" baseline="-25000" dirty="0" smtClean="0"/>
              <a:t>cc</a:t>
            </a:r>
            <a:r>
              <a:rPr lang="el-GR" sz="2400" dirty="0"/>
              <a:t>) και του νερού </a:t>
            </a:r>
            <a:r>
              <a:rPr lang="el-GR" sz="2400" dirty="0" smtClean="0"/>
              <a:t>(δ</a:t>
            </a:r>
            <a:r>
              <a:rPr lang="el-GR" sz="2400" baseline="30000" dirty="0" smtClean="0"/>
              <a:t>18</a:t>
            </a:r>
            <a:r>
              <a:rPr lang="el-GR" sz="2400" dirty="0" smtClean="0"/>
              <a:t>O</a:t>
            </a:r>
            <a:r>
              <a:rPr lang="el-GR" sz="2400" baseline="-25000" dirty="0" smtClean="0"/>
              <a:t>sw</a:t>
            </a:r>
            <a:r>
              <a:rPr lang="el-GR" sz="2400" dirty="0"/>
              <a:t>) </a:t>
            </a:r>
          </a:p>
          <a:p>
            <a:r>
              <a:rPr lang="el-GR" sz="2400" dirty="0" smtClean="0"/>
              <a:t>Υποθέτουμε </a:t>
            </a:r>
            <a:r>
              <a:rPr lang="el-GR" sz="2400" dirty="0"/>
              <a:t>ότι </a:t>
            </a:r>
            <a:r>
              <a:rPr lang="el-GR" sz="2400" baseline="30000" dirty="0"/>
              <a:t>18</a:t>
            </a:r>
            <a:r>
              <a:rPr lang="el-GR" sz="2400" dirty="0"/>
              <a:t>O/</a:t>
            </a:r>
            <a:r>
              <a:rPr lang="el-GR" sz="2400" baseline="30000" dirty="0"/>
              <a:t>16</a:t>
            </a:r>
            <a:r>
              <a:rPr lang="el-GR" sz="2400" dirty="0"/>
              <a:t>O μεταξύ H</a:t>
            </a:r>
            <a:r>
              <a:rPr lang="el-GR" sz="2400" baseline="-25000" dirty="0"/>
              <a:t>2</a:t>
            </a:r>
            <a:r>
              <a:rPr lang="el-GR" sz="2400" dirty="0"/>
              <a:t>O και CO</a:t>
            </a:r>
            <a:r>
              <a:rPr lang="el-GR" sz="2400" baseline="-25000" dirty="0"/>
              <a:t>3</a:t>
            </a:r>
            <a:r>
              <a:rPr lang="el-GR" sz="2400" baseline="30000" dirty="0"/>
              <a:t>2-</a:t>
            </a:r>
            <a:r>
              <a:rPr lang="el-GR" sz="2400" dirty="0"/>
              <a:t> είναι σε ισορροπία </a:t>
            </a:r>
          </a:p>
          <a:p>
            <a:r>
              <a:rPr lang="en-US" sz="2400" b="1" dirty="0"/>
              <a:t>T </a:t>
            </a:r>
            <a:r>
              <a:rPr lang="el-GR" sz="2400" b="1" baseline="30000" dirty="0"/>
              <a:t>ο</a:t>
            </a:r>
            <a:r>
              <a:rPr lang="en-US" sz="2400" b="1" dirty="0" smtClean="0"/>
              <a:t>C </a:t>
            </a:r>
            <a:r>
              <a:rPr lang="en-US" sz="2400" b="1" dirty="0"/>
              <a:t>= 16.998 - 4.52 </a:t>
            </a:r>
            <a:r>
              <a:rPr lang="en-US" sz="2400" b="1" dirty="0" smtClean="0"/>
              <a:t>(</a:t>
            </a:r>
            <a:r>
              <a:rPr lang="el-GR" sz="2400" b="1" dirty="0"/>
              <a:t>δ</a:t>
            </a:r>
            <a:r>
              <a:rPr lang="en-US" sz="2400" b="1" baseline="30000" dirty="0" smtClean="0"/>
              <a:t>18</a:t>
            </a:r>
            <a:r>
              <a:rPr lang="en-US" sz="2400" b="1" dirty="0" smtClean="0"/>
              <a:t>O</a:t>
            </a:r>
            <a:r>
              <a:rPr lang="en-US" sz="2400" b="1" baseline="-25000" dirty="0" smtClean="0"/>
              <a:t>cc</a:t>
            </a:r>
            <a:r>
              <a:rPr lang="en-US" sz="2400" b="1" dirty="0" smtClean="0"/>
              <a:t> </a:t>
            </a:r>
            <a:r>
              <a:rPr lang="en-US" sz="2400" b="1" dirty="0"/>
              <a:t>- </a:t>
            </a:r>
            <a:r>
              <a:rPr lang="el-GR" sz="2400" b="1" dirty="0"/>
              <a:t>δ</a:t>
            </a:r>
            <a:r>
              <a:rPr lang="en-US" sz="2400" b="1" baseline="30000" dirty="0" smtClean="0"/>
              <a:t>18</a:t>
            </a:r>
            <a:r>
              <a:rPr lang="en-US" sz="2400" b="1" dirty="0" smtClean="0"/>
              <a:t>O</a:t>
            </a:r>
            <a:r>
              <a:rPr lang="en-US" sz="2400" b="1" baseline="-25000" dirty="0" smtClean="0"/>
              <a:t>sw</a:t>
            </a:r>
            <a:r>
              <a:rPr lang="en-US" sz="2400" b="1" dirty="0"/>
              <a:t>) + 0.028 </a:t>
            </a:r>
            <a:r>
              <a:rPr lang="en-US" sz="2400" b="1" dirty="0" smtClean="0"/>
              <a:t>(</a:t>
            </a:r>
            <a:r>
              <a:rPr lang="el-GR" sz="2400" b="1" dirty="0"/>
              <a:t>δ</a:t>
            </a:r>
            <a:r>
              <a:rPr lang="en-US" sz="2400" b="1" baseline="30000" dirty="0" smtClean="0"/>
              <a:t>18</a:t>
            </a:r>
            <a:r>
              <a:rPr lang="en-US" sz="2400" b="1" dirty="0" smtClean="0"/>
              <a:t>O</a:t>
            </a:r>
            <a:r>
              <a:rPr lang="en-US" sz="2400" b="1" baseline="-25000" dirty="0" smtClean="0"/>
              <a:t>cc</a:t>
            </a:r>
            <a:r>
              <a:rPr lang="en-US" sz="2400" b="1" dirty="0" smtClean="0"/>
              <a:t>-</a:t>
            </a:r>
            <a:r>
              <a:rPr lang="el-GR" sz="2400" b="1" dirty="0"/>
              <a:t>δ</a:t>
            </a:r>
            <a:r>
              <a:rPr lang="en-US" sz="2400" b="1" baseline="30000" dirty="0" smtClean="0"/>
              <a:t>18</a:t>
            </a:r>
            <a:r>
              <a:rPr lang="en-US" sz="2400" b="1" dirty="0" smtClean="0"/>
              <a:t>O</a:t>
            </a:r>
            <a:r>
              <a:rPr lang="en-US" sz="2400" b="1" baseline="-25000" dirty="0" smtClean="0"/>
              <a:t>sw</a:t>
            </a:r>
            <a:r>
              <a:rPr lang="en-US" sz="2400" b="1" dirty="0" smtClean="0"/>
              <a:t>)</a:t>
            </a:r>
            <a:r>
              <a:rPr lang="en-US" sz="2400" b="1" baseline="30000" dirty="0" smtClean="0"/>
              <a:t>2</a:t>
            </a:r>
            <a:r>
              <a:rPr lang="en-US" sz="2400" b="1" dirty="0" smtClean="0"/>
              <a:t> </a:t>
            </a:r>
            <a:endParaRPr lang="el-GR" sz="2400" b="1" dirty="0"/>
          </a:p>
        </p:txBody>
      </p:sp>
    </p:spTree>
    <p:extLst>
      <p:ext uri="{BB962C8B-B14F-4D97-AF65-F5344CB8AC3E}">
        <p14:creationId xmlns:p14="http://schemas.microsoft.com/office/powerpoint/2010/main" val="3427351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Autofit/>
          </a:bodyPr>
          <a:lstStyle/>
          <a:p>
            <a:r>
              <a:rPr lang="el-GR" sz="3600" dirty="0" smtClean="0"/>
              <a:t>Εμπειρική </a:t>
            </a:r>
            <a:r>
              <a:rPr lang="el-GR" sz="3600" dirty="0"/>
              <a:t>σχέση της Θερμοκρασίας &amp; ισοτοπικού λόγου του Ο στα </a:t>
            </a:r>
            <a:r>
              <a:rPr lang="el-GR" sz="3600" dirty="0" smtClean="0"/>
              <a:t>ανθρακικά</a:t>
            </a:r>
            <a:endParaRPr lang="el-GR" sz="3600" dirty="0"/>
          </a:p>
        </p:txBody>
      </p:sp>
      <p:sp>
        <p:nvSpPr>
          <p:cNvPr id="2" name="Rectangle 1"/>
          <p:cNvSpPr/>
          <p:nvPr/>
        </p:nvSpPr>
        <p:spPr>
          <a:xfrm>
            <a:off x="587709" y="1417638"/>
            <a:ext cx="3322712" cy="4801314"/>
          </a:xfrm>
          <a:prstGeom prst="rect">
            <a:avLst/>
          </a:prstGeom>
        </p:spPr>
        <p:txBody>
          <a:bodyPr wrap="square">
            <a:spAutoFit/>
          </a:bodyPr>
          <a:lstStyle/>
          <a:p>
            <a:r>
              <a:rPr lang="el-GR" dirty="0" smtClean="0"/>
              <a:t>Στις </a:t>
            </a:r>
            <a:r>
              <a:rPr lang="el-GR" dirty="0"/>
              <a:t>χαμηλές θερμοκρασίες, ο </a:t>
            </a:r>
            <a:r>
              <a:rPr lang="el-GR" dirty="0" smtClean="0"/>
              <a:t>ασβεστίτης </a:t>
            </a:r>
            <a:r>
              <a:rPr lang="el-GR" dirty="0"/>
              <a:t>έχει την τάση να προσλαμβάνει περισσότερο από το βαρύ ισότοπο </a:t>
            </a:r>
            <a:r>
              <a:rPr lang="el-GR" baseline="30000" dirty="0"/>
              <a:t>18</a:t>
            </a:r>
            <a:r>
              <a:rPr lang="el-GR" dirty="0"/>
              <a:t>O γιατί ενεργειακά (ενέργεια ταλάντωσης – Ε vibration) τα ιόντα με το βαρύτερο ισότοπο είναι σταθερότερα (μειώνουν κατά πολύ περισσότερο την ενέργεια τους) απ΄ότι τα ιόντα με το ελαφρύτερο ισότοπο </a:t>
            </a:r>
            <a:r>
              <a:rPr lang="el-GR" baseline="30000" dirty="0"/>
              <a:t>16</a:t>
            </a:r>
            <a:r>
              <a:rPr lang="el-GR" dirty="0"/>
              <a:t>O. </a:t>
            </a:r>
            <a:endParaRPr lang="en-US" dirty="0" smtClean="0"/>
          </a:p>
          <a:p>
            <a:endParaRPr lang="en-US" dirty="0" smtClean="0"/>
          </a:p>
          <a:p>
            <a:r>
              <a:rPr lang="el-GR" dirty="0" smtClean="0"/>
              <a:t>Όσο </a:t>
            </a:r>
            <a:r>
              <a:rPr lang="el-GR" dirty="0"/>
              <a:t>η θερμοκρασία πέφτει, η ενεργειακή σταθμη του </a:t>
            </a:r>
            <a:r>
              <a:rPr lang="el-GR" baseline="30000" dirty="0"/>
              <a:t>18</a:t>
            </a:r>
            <a:r>
              <a:rPr lang="el-GR" dirty="0"/>
              <a:t>O πέφτει σταδιακά, δυσανάλογα περισσότερο απ΄ ότι αυτή του ελαφρύτερου ισοτόπου </a:t>
            </a:r>
            <a:r>
              <a:rPr lang="el-GR" baseline="30000" dirty="0"/>
              <a:t>16</a:t>
            </a:r>
            <a:r>
              <a:rPr lang="el-GR" dirty="0"/>
              <a:t>O. </a:t>
            </a:r>
            <a:endParaRPr lang="en-US" dirty="0"/>
          </a:p>
        </p:txBody>
      </p:sp>
      <p:pic>
        <p:nvPicPr>
          <p:cNvPr id="3" name="Picture 2"/>
          <p:cNvPicPr>
            <a:picLocks noChangeAspect="1"/>
          </p:cNvPicPr>
          <p:nvPr/>
        </p:nvPicPr>
        <p:blipFill>
          <a:blip r:embed="rId3"/>
          <a:stretch>
            <a:fillRect/>
          </a:stretch>
        </p:blipFill>
        <p:spPr>
          <a:xfrm>
            <a:off x="4040929" y="1417637"/>
            <a:ext cx="4645871" cy="4801315"/>
          </a:xfrm>
          <a:prstGeom prst="rect">
            <a:avLst/>
          </a:prstGeom>
        </p:spPr>
      </p:pic>
      <p:sp>
        <p:nvSpPr>
          <p:cNvPr id="5" name="TextBox 4"/>
          <p:cNvSpPr txBox="1"/>
          <p:nvPr/>
        </p:nvSpPr>
        <p:spPr>
          <a:xfrm>
            <a:off x="8326760" y="4149080"/>
            <a:ext cx="360040" cy="432048"/>
          </a:xfrm>
          <a:prstGeom prst="rect">
            <a:avLst/>
          </a:prstGeom>
        </p:spPr>
        <p:txBody>
          <a:bodyPr vert="horz" wrap="square" lIns="91440" tIns="45720" rIns="91440" bIns="45720" rtlCol="0" anchor="ctr">
            <a:normAutofit/>
          </a:bodyPr>
          <a:lstStyle/>
          <a:p>
            <a:r>
              <a:rPr lang="el-GR" sz="1600" dirty="0"/>
              <a:t>6</a:t>
            </a:r>
            <a:endParaRPr lang="en-US" sz="1600" dirty="0" smtClean="0"/>
          </a:p>
        </p:txBody>
      </p:sp>
    </p:spTree>
    <p:extLst>
      <p:ext uri="{BB962C8B-B14F-4D97-AF65-F5344CB8AC3E}">
        <p14:creationId xmlns:p14="http://schemas.microsoft.com/office/powerpoint/2010/main" val="2137284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3608" y="620688"/>
            <a:ext cx="7439025" cy="5067300"/>
          </a:xfrm>
          <a:prstGeom prst="rect">
            <a:avLst/>
          </a:prstGeom>
        </p:spPr>
      </p:pic>
      <p:sp>
        <p:nvSpPr>
          <p:cNvPr id="3" name="TextBox 2"/>
          <p:cNvSpPr txBox="1"/>
          <p:nvPr/>
        </p:nvSpPr>
        <p:spPr>
          <a:xfrm>
            <a:off x="7956376" y="4509120"/>
            <a:ext cx="360040" cy="432048"/>
          </a:xfrm>
          <a:prstGeom prst="rect">
            <a:avLst/>
          </a:prstGeom>
        </p:spPr>
        <p:txBody>
          <a:bodyPr vert="horz" wrap="square" lIns="91440" tIns="45720" rIns="91440" bIns="45720" rtlCol="0" anchor="ctr">
            <a:normAutofit/>
          </a:bodyPr>
          <a:lstStyle/>
          <a:p>
            <a:r>
              <a:rPr lang="el-GR" sz="1600" dirty="0" smtClean="0"/>
              <a:t>7</a:t>
            </a:r>
            <a:endParaRPr lang="en-US" sz="1600" dirty="0" smtClean="0"/>
          </a:p>
        </p:txBody>
      </p:sp>
    </p:spTree>
    <p:extLst>
      <p:ext uri="{BB962C8B-B14F-4D97-AF65-F5344CB8AC3E}">
        <p14:creationId xmlns:p14="http://schemas.microsoft.com/office/powerpoint/2010/main" val="80297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71600" y="836712"/>
            <a:ext cx="7477125" cy="4705350"/>
          </a:xfrm>
          <a:prstGeom prst="rect">
            <a:avLst/>
          </a:prstGeom>
        </p:spPr>
      </p:pic>
      <p:sp>
        <p:nvSpPr>
          <p:cNvPr id="3" name="TextBox 2"/>
          <p:cNvSpPr txBox="1"/>
          <p:nvPr/>
        </p:nvSpPr>
        <p:spPr>
          <a:xfrm>
            <a:off x="7956376" y="4365104"/>
            <a:ext cx="360040" cy="432048"/>
          </a:xfrm>
          <a:prstGeom prst="rect">
            <a:avLst/>
          </a:prstGeom>
        </p:spPr>
        <p:txBody>
          <a:bodyPr vert="horz" wrap="square" lIns="91440" tIns="45720" rIns="91440" bIns="45720" rtlCol="0" anchor="ctr">
            <a:normAutofit/>
          </a:bodyPr>
          <a:lstStyle/>
          <a:p>
            <a:r>
              <a:rPr lang="el-GR" sz="1600" dirty="0"/>
              <a:t>8</a:t>
            </a:r>
            <a:endParaRPr lang="en-US" sz="1600" dirty="0" smtClean="0"/>
          </a:p>
        </p:txBody>
      </p:sp>
    </p:spTree>
    <p:extLst>
      <p:ext uri="{BB962C8B-B14F-4D97-AF65-F5344CB8AC3E}">
        <p14:creationId xmlns:p14="http://schemas.microsoft.com/office/powerpoint/2010/main" val="4033356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Αντικείμενο </a:t>
            </a:r>
            <a:r>
              <a:rPr lang="el-GR" sz="3600" dirty="0"/>
              <a:t>του κλάδου της Ισοτοπικής Γεωχημείας Σταθερών Ισοτόπων </a:t>
            </a:r>
          </a:p>
        </p:txBody>
      </p:sp>
      <p:sp>
        <p:nvSpPr>
          <p:cNvPr id="3" name="Θέση περιεχομένου 2"/>
          <p:cNvSpPr>
            <a:spLocks noGrp="1"/>
          </p:cNvSpPr>
          <p:nvPr>
            <p:ph idx="1"/>
          </p:nvPr>
        </p:nvSpPr>
        <p:spPr/>
        <p:txBody>
          <a:bodyPr>
            <a:normAutofit/>
          </a:bodyPr>
          <a:lstStyle/>
          <a:p>
            <a:pPr marL="0" indent="0">
              <a:buNone/>
            </a:pPr>
            <a:r>
              <a:rPr lang="el-GR" sz="2800" dirty="0" smtClean="0"/>
              <a:t>Διακύμανση </a:t>
            </a:r>
            <a:r>
              <a:rPr lang="el-GR" sz="2800" dirty="0"/>
              <a:t>της αφθονίας των σταθερών ισοτόπων στους γεωλογικούς σχηματισμούς (πετρώματα, ορυκτά, ρευστά, φυσικά ύδατα), όχι συναρτήσει του χρόνου, άλλά εξ’ αιτίας του ότι τα βαρύτερα ισότοπα ξεχωρίζουν από τα ελαφρύτερα όταν δύο φάσεις βρίκονται σε χημική ισορροπία, ή λόγω κινητικών φαινομένων. </a:t>
            </a:r>
          </a:p>
        </p:txBody>
      </p:sp>
    </p:spTree>
    <p:extLst>
      <p:ext uri="{BB962C8B-B14F-4D97-AF65-F5344CB8AC3E}">
        <p14:creationId xmlns:p14="http://schemas.microsoft.com/office/powerpoint/2010/main" val="3019294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Autofit/>
          </a:bodyPr>
          <a:lstStyle/>
          <a:p>
            <a:r>
              <a:rPr lang="el-GR" sz="3600" dirty="0" smtClean="0"/>
              <a:t>Εμπειρική </a:t>
            </a:r>
            <a:r>
              <a:rPr lang="el-GR" sz="3600" dirty="0"/>
              <a:t>σχέση της Θερμοκρασίας &amp; ισοτοπικού λόγου του Ο στα </a:t>
            </a:r>
            <a:r>
              <a:rPr lang="el-GR" sz="3600" dirty="0" smtClean="0"/>
              <a:t>ανθρακικά</a:t>
            </a:r>
            <a:endParaRPr lang="el-GR" sz="3600" dirty="0"/>
          </a:p>
        </p:txBody>
      </p:sp>
      <p:sp>
        <p:nvSpPr>
          <p:cNvPr id="2" name="Rectangle 1"/>
          <p:cNvSpPr/>
          <p:nvPr/>
        </p:nvSpPr>
        <p:spPr>
          <a:xfrm>
            <a:off x="587709" y="1417638"/>
            <a:ext cx="3322712" cy="4801314"/>
          </a:xfrm>
          <a:prstGeom prst="rect">
            <a:avLst/>
          </a:prstGeom>
        </p:spPr>
        <p:txBody>
          <a:bodyPr wrap="square">
            <a:spAutoFit/>
          </a:bodyPr>
          <a:lstStyle/>
          <a:p>
            <a:r>
              <a:rPr lang="el-GR" dirty="0" smtClean="0"/>
              <a:t>Στις </a:t>
            </a:r>
            <a:r>
              <a:rPr lang="el-GR" dirty="0"/>
              <a:t>χαμηλές θερμοκρασίες, ο </a:t>
            </a:r>
            <a:r>
              <a:rPr lang="el-GR" dirty="0" smtClean="0"/>
              <a:t>ασβεστίτης </a:t>
            </a:r>
            <a:r>
              <a:rPr lang="el-GR" dirty="0"/>
              <a:t>έχει την τάση να προσλαμβάνει περισσότερο από το βαρύ ισότοπο </a:t>
            </a:r>
            <a:r>
              <a:rPr lang="el-GR" baseline="30000" dirty="0"/>
              <a:t>18</a:t>
            </a:r>
            <a:r>
              <a:rPr lang="el-GR" dirty="0"/>
              <a:t>O γιατί ενεργειακά (ενέργεια ταλάντωσης – Ε vibration) τα ιόντα με το βαρύτερο ισότοπο είναι σταθερότερα (μειώνουν κατά πολύ περισσότερο την ενέργεια τους) απ΄ότι τα ιόντα με το ελαφρύτερο ισότοπο </a:t>
            </a:r>
            <a:r>
              <a:rPr lang="el-GR" baseline="30000" dirty="0"/>
              <a:t>16</a:t>
            </a:r>
            <a:r>
              <a:rPr lang="el-GR" dirty="0"/>
              <a:t>O. </a:t>
            </a:r>
            <a:endParaRPr lang="en-US" dirty="0" smtClean="0"/>
          </a:p>
          <a:p>
            <a:endParaRPr lang="en-US" dirty="0" smtClean="0"/>
          </a:p>
          <a:p>
            <a:r>
              <a:rPr lang="el-GR" dirty="0" smtClean="0"/>
              <a:t>Όσο </a:t>
            </a:r>
            <a:r>
              <a:rPr lang="el-GR" dirty="0"/>
              <a:t>η θερμοκρασία πέφτει, η ενεργειακή σταθμη του </a:t>
            </a:r>
            <a:r>
              <a:rPr lang="el-GR" baseline="30000" dirty="0"/>
              <a:t>18</a:t>
            </a:r>
            <a:r>
              <a:rPr lang="el-GR" dirty="0"/>
              <a:t>O πέφτει σταδιακά, δυσανάλογα περισσότερο απ΄ ότι αυτή του ελαφρύτερου ισοτόπου </a:t>
            </a:r>
            <a:r>
              <a:rPr lang="el-GR" baseline="30000" dirty="0"/>
              <a:t>16</a:t>
            </a:r>
            <a:r>
              <a:rPr lang="el-GR" dirty="0"/>
              <a:t>O. </a:t>
            </a:r>
            <a:endParaRPr lang="en-US" dirty="0"/>
          </a:p>
        </p:txBody>
      </p:sp>
      <p:pic>
        <p:nvPicPr>
          <p:cNvPr id="3" name="Picture 2"/>
          <p:cNvPicPr>
            <a:picLocks noChangeAspect="1"/>
          </p:cNvPicPr>
          <p:nvPr/>
        </p:nvPicPr>
        <p:blipFill>
          <a:blip r:embed="rId3"/>
          <a:stretch>
            <a:fillRect/>
          </a:stretch>
        </p:blipFill>
        <p:spPr>
          <a:xfrm>
            <a:off x="4040929" y="1417637"/>
            <a:ext cx="4645871" cy="4801315"/>
          </a:xfrm>
          <a:prstGeom prst="rect">
            <a:avLst/>
          </a:prstGeom>
        </p:spPr>
      </p:pic>
    </p:spTree>
    <p:extLst>
      <p:ext uri="{BB962C8B-B14F-4D97-AF65-F5344CB8AC3E}">
        <p14:creationId xmlns:p14="http://schemas.microsoft.com/office/powerpoint/2010/main" val="10135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a:t>
            </a:r>
            <a:r>
              <a:rPr lang="el-GR" dirty="0"/>
              <a:t>σύστημα του Η</a:t>
            </a:r>
            <a:r>
              <a:rPr lang="el-GR" baseline="-25000" dirty="0"/>
              <a:t>2</a:t>
            </a:r>
            <a:r>
              <a:rPr lang="el-GR" dirty="0"/>
              <a:t>Ο </a:t>
            </a: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2800" dirty="0" smtClean="0"/>
              <a:t>Υποθέτοντας </a:t>
            </a:r>
            <a:r>
              <a:rPr lang="el-GR" sz="2800" dirty="0"/>
              <a:t>ότι το </a:t>
            </a:r>
            <a:r>
              <a:rPr lang="el-GR" sz="2800" dirty="0" smtClean="0"/>
              <a:t>δ</a:t>
            </a:r>
            <a:r>
              <a:rPr lang="el-GR" sz="2800" baseline="30000" dirty="0" smtClean="0"/>
              <a:t>18</a:t>
            </a:r>
            <a:r>
              <a:rPr lang="el-GR" sz="2800" dirty="0" smtClean="0"/>
              <a:t>O</a:t>
            </a:r>
            <a:r>
              <a:rPr lang="el-GR" sz="2800" baseline="-25000" dirty="0" smtClean="0"/>
              <a:t>v</a:t>
            </a:r>
            <a:r>
              <a:rPr lang="el-GR" sz="2800" dirty="0" smtClean="0"/>
              <a:t> </a:t>
            </a:r>
            <a:r>
              <a:rPr lang="el-GR" sz="2800" dirty="0"/>
              <a:t>= -13.1‰ and a</a:t>
            </a:r>
            <a:r>
              <a:rPr lang="el-GR" sz="2800" baseline="-25000" dirty="0"/>
              <a:t>v</a:t>
            </a:r>
            <a:r>
              <a:rPr lang="el-GR" sz="2800" baseline="30000" dirty="0"/>
              <a:t>l</a:t>
            </a:r>
            <a:r>
              <a:rPr lang="el-GR" sz="2800" dirty="0"/>
              <a:t>(O) = 1.0092 σε </a:t>
            </a:r>
            <a:r>
              <a:rPr lang="el-GR" sz="2800" dirty="0" smtClean="0"/>
              <a:t>25°C</a:t>
            </a:r>
            <a:r>
              <a:rPr lang="el-GR" sz="2800" dirty="0"/>
              <a:t>, έχουμε: </a:t>
            </a:r>
            <a:endParaRPr lang="en-US" sz="2800" dirty="0" smtClean="0"/>
          </a:p>
          <a:p>
            <a:pPr marL="0" indent="0">
              <a:buNone/>
            </a:pPr>
            <a:r>
              <a:rPr lang="el-GR" sz="2800" dirty="0" smtClean="0"/>
              <a:t>δ</a:t>
            </a:r>
            <a:r>
              <a:rPr lang="el-GR" sz="2800" baseline="30000" dirty="0" smtClean="0"/>
              <a:t>18</a:t>
            </a:r>
            <a:r>
              <a:rPr lang="el-GR" sz="2800" dirty="0" smtClean="0"/>
              <a:t>Ο</a:t>
            </a:r>
            <a:r>
              <a:rPr lang="en-US" sz="2800" baseline="-25000" dirty="0" smtClean="0"/>
              <a:t>l</a:t>
            </a:r>
            <a:r>
              <a:rPr lang="el-GR" sz="2800" baseline="-25000" dirty="0" smtClean="0"/>
              <a:t> </a:t>
            </a:r>
            <a:r>
              <a:rPr lang="en-US" sz="2800" dirty="0" smtClean="0"/>
              <a:t>=</a:t>
            </a:r>
            <a:r>
              <a:rPr lang="el-GR" sz="2800" dirty="0" smtClean="0"/>
              <a:t> </a:t>
            </a:r>
            <a:r>
              <a:rPr lang="en-US" sz="2800" dirty="0" smtClean="0"/>
              <a:t>1.0092(-13.1+10</a:t>
            </a:r>
            <a:r>
              <a:rPr lang="en-US" sz="2800" baseline="30000" dirty="0" smtClean="0"/>
              <a:t>3</a:t>
            </a:r>
            <a:r>
              <a:rPr lang="en-US" sz="2800" dirty="0" smtClean="0"/>
              <a:t>)-10</a:t>
            </a:r>
            <a:r>
              <a:rPr lang="en-US" sz="2800" baseline="30000" dirty="0" smtClean="0"/>
              <a:t>3</a:t>
            </a:r>
            <a:r>
              <a:rPr lang="el-GR" sz="2800" baseline="30000" dirty="0" smtClean="0"/>
              <a:t> </a:t>
            </a:r>
            <a:r>
              <a:rPr lang="en-US" sz="2800" dirty="0" smtClean="0"/>
              <a:t>=</a:t>
            </a:r>
            <a:r>
              <a:rPr lang="el-GR" sz="2800" dirty="0" smtClean="0"/>
              <a:t> </a:t>
            </a:r>
            <a:r>
              <a:rPr lang="en-US" sz="2800" dirty="0" smtClean="0"/>
              <a:t>-4.0</a:t>
            </a:r>
            <a:r>
              <a:rPr lang="el-GR" sz="2800" dirty="0"/>
              <a:t> ‰</a:t>
            </a:r>
            <a:endParaRPr lang="en-US" sz="2800" dirty="0"/>
          </a:p>
          <a:p>
            <a:pPr marL="0" indent="0">
              <a:buNone/>
            </a:pPr>
            <a:r>
              <a:rPr lang="el-GR" sz="2800" dirty="0"/>
              <a:t>Και λαμβάνοντας ότι δ</a:t>
            </a:r>
            <a:r>
              <a:rPr lang="el-GR" sz="2800" dirty="0" smtClean="0"/>
              <a:t>D</a:t>
            </a:r>
            <a:r>
              <a:rPr lang="el-GR" sz="2800" baseline="-25000" dirty="0" smtClean="0"/>
              <a:t>v</a:t>
            </a:r>
            <a:r>
              <a:rPr lang="el-GR" sz="2800" dirty="0" smtClean="0"/>
              <a:t> </a:t>
            </a:r>
            <a:r>
              <a:rPr lang="el-GR" sz="2800" dirty="0"/>
              <a:t>= -</a:t>
            </a:r>
            <a:r>
              <a:rPr lang="el-GR" sz="2800" dirty="0" smtClean="0"/>
              <a:t>94.8 ‰ </a:t>
            </a:r>
            <a:r>
              <a:rPr lang="el-GR" sz="2800" dirty="0"/>
              <a:t>και a</a:t>
            </a:r>
            <a:r>
              <a:rPr lang="el-GR" sz="2800" baseline="-25000" dirty="0"/>
              <a:t>v</a:t>
            </a:r>
            <a:r>
              <a:rPr lang="el-GR" sz="2800" baseline="30000" dirty="0"/>
              <a:t>l</a:t>
            </a:r>
            <a:r>
              <a:rPr lang="el-GR" sz="2800" dirty="0"/>
              <a:t>(H) = 1.074 σε 25°C, τότε </a:t>
            </a:r>
            <a:endParaRPr lang="en-US" sz="2800" dirty="0" smtClean="0"/>
          </a:p>
          <a:p>
            <a:pPr marL="0" indent="0">
              <a:buNone/>
            </a:pPr>
            <a:r>
              <a:rPr lang="el-GR" sz="2800" dirty="0" smtClean="0"/>
              <a:t>δ</a:t>
            </a:r>
            <a:r>
              <a:rPr lang="en-US" sz="2800" dirty="0" smtClean="0"/>
              <a:t>D</a:t>
            </a:r>
            <a:r>
              <a:rPr lang="en-US" sz="2800" baseline="-25000" dirty="0" smtClean="0"/>
              <a:t>l</a:t>
            </a:r>
            <a:r>
              <a:rPr lang="en-US" sz="2800" dirty="0" smtClean="0"/>
              <a:t> = 1.074 (-94.8+10</a:t>
            </a:r>
            <a:r>
              <a:rPr lang="en-US" sz="2800" baseline="30000" dirty="0" smtClean="0"/>
              <a:t>3</a:t>
            </a:r>
            <a:r>
              <a:rPr lang="en-US" sz="2800" dirty="0" smtClean="0"/>
              <a:t>) – 10</a:t>
            </a:r>
            <a:r>
              <a:rPr lang="en-US" sz="2800" baseline="30000" dirty="0" smtClean="0"/>
              <a:t>3</a:t>
            </a:r>
            <a:r>
              <a:rPr lang="en-US" sz="2800" dirty="0" smtClean="0"/>
              <a:t> = -27.8</a:t>
            </a:r>
            <a:r>
              <a:rPr lang="el-GR" sz="2800" dirty="0" smtClean="0"/>
              <a:t>‰</a:t>
            </a:r>
            <a:endParaRPr lang="en-US" sz="2800" dirty="0"/>
          </a:p>
          <a:p>
            <a:pPr marL="0" indent="0">
              <a:buNone/>
            </a:pPr>
            <a:r>
              <a:rPr lang="el-GR" sz="2800" dirty="0"/>
              <a:t>Αυτές οι εξισώσεις δίνουν την ισοτοπική σύσταση της «πρώτης σταγόνας» βροχής που θα πέσει. Καθώς </a:t>
            </a:r>
            <a:r>
              <a:rPr lang="el-GR" sz="2800" baseline="30000" dirty="0"/>
              <a:t>18</a:t>
            </a:r>
            <a:r>
              <a:rPr lang="el-GR" sz="2800" dirty="0"/>
              <a:t>O και D απομακρύνονται από τον ατμό, η υπολειπόμενη ποσότητα ατμού γίνεται όλο και πιο απεμπλουτσμένη. </a:t>
            </a:r>
          </a:p>
          <a:p>
            <a:pPr marL="0" indent="0">
              <a:buNone/>
            </a:pPr>
            <a:r>
              <a:rPr lang="el-GR" sz="2800" dirty="0"/>
              <a:t>Έτσι, οι τιμές </a:t>
            </a:r>
            <a:r>
              <a:rPr lang="el-GR" sz="2800" dirty="0" smtClean="0">
                <a:solidFill>
                  <a:srgbClr val="FF0000"/>
                </a:solidFill>
              </a:rPr>
              <a:t>δ</a:t>
            </a:r>
            <a:r>
              <a:rPr lang="el-GR" sz="2800" baseline="30000" dirty="0" smtClean="0">
                <a:solidFill>
                  <a:srgbClr val="FF0000"/>
                </a:solidFill>
              </a:rPr>
              <a:t>18</a:t>
            </a:r>
            <a:r>
              <a:rPr lang="el-GR" sz="2800" dirty="0" smtClean="0">
                <a:solidFill>
                  <a:srgbClr val="FF0000"/>
                </a:solidFill>
              </a:rPr>
              <a:t>O</a:t>
            </a:r>
            <a:r>
              <a:rPr lang="el-GR" sz="2800" dirty="0" smtClean="0"/>
              <a:t> </a:t>
            </a:r>
            <a:r>
              <a:rPr lang="el-GR" sz="2800" dirty="0"/>
              <a:t>και </a:t>
            </a:r>
            <a:r>
              <a:rPr lang="el-GR" sz="2800" dirty="0" smtClean="0">
                <a:solidFill>
                  <a:srgbClr val="FF0000"/>
                </a:solidFill>
              </a:rPr>
              <a:t>δD </a:t>
            </a:r>
            <a:r>
              <a:rPr lang="el-GR" sz="2800" dirty="0">
                <a:solidFill>
                  <a:srgbClr val="FF0000"/>
                </a:solidFill>
              </a:rPr>
              <a:t>γίνονται πιο αρνητικές όσο αυξάνεται το γεωγραφικό πλάτος </a:t>
            </a:r>
            <a:r>
              <a:rPr lang="el-GR" sz="2800" dirty="0"/>
              <a:t>(και το υψόμετρο). </a:t>
            </a:r>
          </a:p>
        </p:txBody>
      </p:sp>
    </p:spTree>
    <p:extLst>
      <p:ext uri="{BB962C8B-B14F-4D97-AF65-F5344CB8AC3E}">
        <p14:creationId xmlns:p14="http://schemas.microsoft.com/office/powerpoint/2010/main" val="2287195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476672"/>
            <a:ext cx="8064896" cy="1569660"/>
          </a:xfrm>
          <a:prstGeom prst="rect">
            <a:avLst/>
          </a:prstGeom>
        </p:spPr>
        <p:txBody>
          <a:bodyPr wrap="square">
            <a:spAutoFit/>
          </a:bodyPr>
          <a:lstStyle/>
          <a:p>
            <a:r>
              <a:rPr lang="el-GR" sz="2400" dirty="0" smtClean="0">
                <a:latin typeface="+mj-lt"/>
              </a:rPr>
              <a:t>Επειδή </a:t>
            </a:r>
            <a:r>
              <a:rPr lang="el-GR" sz="2400" dirty="0">
                <a:latin typeface="+mj-lt"/>
              </a:rPr>
              <a:t>και το H και το O συνυπάρχουν στο μόριο του νερού, οι τιμές του </a:t>
            </a:r>
            <a:r>
              <a:rPr lang="el-GR" sz="2400" dirty="0" smtClean="0">
                <a:latin typeface="+mj-lt"/>
              </a:rPr>
              <a:t>δ</a:t>
            </a:r>
            <a:r>
              <a:rPr lang="el-GR" sz="2400" baseline="30000" dirty="0" smtClean="0">
                <a:latin typeface="+mj-lt"/>
              </a:rPr>
              <a:t>18</a:t>
            </a:r>
            <a:r>
              <a:rPr lang="el-GR" sz="2400" dirty="0" smtClean="0">
                <a:latin typeface="+mj-lt"/>
              </a:rPr>
              <a:t>O </a:t>
            </a:r>
            <a:r>
              <a:rPr lang="el-GR" sz="2400" dirty="0">
                <a:latin typeface="+mj-lt"/>
              </a:rPr>
              <a:t>και </a:t>
            </a:r>
            <a:r>
              <a:rPr lang="el-GR" sz="2400" dirty="0" smtClean="0">
                <a:latin typeface="+mj-lt"/>
              </a:rPr>
              <a:t>δD </a:t>
            </a:r>
            <a:r>
              <a:rPr lang="el-GR" sz="2400" dirty="0">
                <a:latin typeface="+mj-lt"/>
              </a:rPr>
              <a:t>παρουσιάζουν μεγάλη συσχέτιση, δίνοντας τη «γραμμή του μετεωρικού νερού» (meteoric water line- MWL): </a:t>
            </a:r>
            <a:r>
              <a:rPr lang="el-GR" sz="2400" dirty="0" smtClean="0">
                <a:latin typeface="+mj-lt"/>
              </a:rPr>
              <a:t>δD ≈ 8δ</a:t>
            </a:r>
            <a:r>
              <a:rPr lang="el-GR" sz="2400" baseline="30000" dirty="0" smtClean="0">
                <a:latin typeface="+mj-lt"/>
              </a:rPr>
              <a:t>18</a:t>
            </a:r>
            <a:r>
              <a:rPr lang="el-GR" sz="2400" dirty="0" smtClean="0">
                <a:latin typeface="+mj-lt"/>
              </a:rPr>
              <a:t>O </a:t>
            </a:r>
            <a:r>
              <a:rPr lang="el-GR" sz="2400" dirty="0">
                <a:latin typeface="+mj-lt"/>
              </a:rPr>
              <a:t>+ 10 </a:t>
            </a:r>
            <a:endParaRPr lang="en-US" sz="2400" dirty="0">
              <a:latin typeface="+mj-lt"/>
            </a:endParaRPr>
          </a:p>
        </p:txBody>
      </p:sp>
      <p:pic>
        <p:nvPicPr>
          <p:cNvPr id="4" name="Picture 3"/>
          <p:cNvPicPr>
            <a:picLocks noChangeAspect="1"/>
          </p:cNvPicPr>
          <p:nvPr/>
        </p:nvPicPr>
        <p:blipFill>
          <a:blip r:embed="rId3"/>
          <a:stretch>
            <a:fillRect/>
          </a:stretch>
        </p:blipFill>
        <p:spPr>
          <a:xfrm>
            <a:off x="1547664" y="2046332"/>
            <a:ext cx="5256584" cy="4093581"/>
          </a:xfrm>
          <a:prstGeom prst="rect">
            <a:avLst/>
          </a:prstGeom>
        </p:spPr>
      </p:pic>
      <p:sp>
        <p:nvSpPr>
          <p:cNvPr id="5" name="TextBox 4"/>
          <p:cNvSpPr txBox="1"/>
          <p:nvPr/>
        </p:nvSpPr>
        <p:spPr>
          <a:xfrm>
            <a:off x="7236296" y="5157192"/>
            <a:ext cx="504056" cy="432048"/>
          </a:xfrm>
          <a:prstGeom prst="rect">
            <a:avLst/>
          </a:prstGeom>
        </p:spPr>
        <p:txBody>
          <a:bodyPr vert="horz" wrap="square" lIns="91440" tIns="45720" rIns="91440" bIns="45720" rtlCol="0" anchor="ctr">
            <a:normAutofit/>
          </a:bodyPr>
          <a:lstStyle/>
          <a:p>
            <a:r>
              <a:rPr lang="en-US" sz="1600" dirty="0"/>
              <a:t>9</a:t>
            </a:r>
            <a:endParaRPr lang="en-US" sz="1600" dirty="0" smtClean="0"/>
          </a:p>
        </p:txBody>
      </p:sp>
    </p:spTree>
    <p:extLst>
      <p:ext uri="{BB962C8B-B14F-4D97-AF65-F5344CB8AC3E}">
        <p14:creationId xmlns:p14="http://schemas.microsoft.com/office/powerpoint/2010/main" val="3752856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07704" y="404664"/>
            <a:ext cx="5616624" cy="5714970"/>
          </a:xfrm>
          <a:prstGeom prst="rect">
            <a:avLst/>
          </a:prstGeom>
        </p:spPr>
      </p:pic>
      <p:sp>
        <p:nvSpPr>
          <p:cNvPr id="4" name="TextBox 3"/>
          <p:cNvSpPr txBox="1"/>
          <p:nvPr/>
        </p:nvSpPr>
        <p:spPr>
          <a:xfrm>
            <a:off x="7516525" y="4149080"/>
            <a:ext cx="504056" cy="432048"/>
          </a:xfrm>
          <a:prstGeom prst="rect">
            <a:avLst/>
          </a:prstGeom>
        </p:spPr>
        <p:txBody>
          <a:bodyPr vert="horz" wrap="square" lIns="91440" tIns="45720" rIns="91440" bIns="45720" rtlCol="0" anchor="ctr">
            <a:normAutofit/>
          </a:bodyPr>
          <a:lstStyle/>
          <a:p>
            <a:r>
              <a:rPr lang="el-GR" sz="1600" dirty="0" smtClean="0"/>
              <a:t>1</a:t>
            </a:r>
            <a:r>
              <a:rPr lang="en-US" sz="1600" dirty="0" smtClean="0"/>
              <a:t>0</a:t>
            </a:r>
            <a:endParaRPr lang="en-US" sz="1600" dirty="0" smtClean="0"/>
          </a:p>
        </p:txBody>
      </p:sp>
    </p:spTree>
    <p:extLst>
      <p:ext uri="{BB962C8B-B14F-4D97-AF65-F5344CB8AC3E}">
        <p14:creationId xmlns:p14="http://schemas.microsoft.com/office/powerpoint/2010/main" val="2281766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Σημαντικότερες εφαρμογές σταθερών ισοτόπων</a:t>
            </a:r>
          </a:p>
        </p:txBody>
      </p:sp>
      <p:sp>
        <p:nvSpPr>
          <p:cNvPr id="3" name="Θέση περιεχομένου 2"/>
          <p:cNvSpPr>
            <a:spLocks noGrp="1"/>
          </p:cNvSpPr>
          <p:nvPr>
            <p:ph idx="1"/>
          </p:nvPr>
        </p:nvSpPr>
        <p:spPr/>
        <p:txBody>
          <a:bodyPr>
            <a:noAutofit/>
          </a:bodyPr>
          <a:lstStyle/>
          <a:p>
            <a:pPr marL="0" indent="0">
              <a:buNone/>
            </a:pPr>
            <a:r>
              <a:rPr lang="el-GR" sz="2400" dirty="0" smtClean="0"/>
              <a:t>Γεωεπιστήμες </a:t>
            </a:r>
            <a:endParaRPr lang="el-GR" sz="2400" dirty="0"/>
          </a:p>
          <a:p>
            <a:pPr marL="0" indent="0">
              <a:buNone/>
            </a:pPr>
            <a:r>
              <a:rPr lang="el-GR" sz="2000" dirty="0" smtClean="0">
                <a:solidFill>
                  <a:srgbClr val="FF0000"/>
                </a:solidFill>
              </a:rPr>
              <a:t>Γεωχημεία </a:t>
            </a:r>
            <a:endParaRPr lang="el-GR" sz="2000" dirty="0">
              <a:solidFill>
                <a:srgbClr val="FF0000"/>
              </a:solidFill>
            </a:endParaRPr>
          </a:p>
          <a:p>
            <a:r>
              <a:rPr lang="el-GR" sz="1600" dirty="0" smtClean="0"/>
              <a:t>Προσδιορισμό </a:t>
            </a:r>
            <a:r>
              <a:rPr lang="el-GR" sz="1600" dirty="0"/>
              <a:t>θερμοκρασίας και βαθμό διαγένεσης/μεταμόρφωσης ενός ιζήματος/πετρώματος μετά των ενταφιασμό </a:t>
            </a:r>
          </a:p>
          <a:p>
            <a:r>
              <a:rPr lang="el-GR" sz="1600" dirty="0" smtClean="0"/>
              <a:t>Προέλευση </a:t>
            </a:r>
            <a:r>
              <a:rPr lang="el-GR" sz="1600" dirty="0"/>
              <a:t>των κλαστών σε ένα ίζημα ή ιζηματογενές πέτρωμα (Provenancing of clasts) </a:t>
            </a:r>
          </a:p>
          <a:p>
            <a:pPr marL="0" indent="0">
              <a:buNone/>
            </a:pPr>
            <a:r>
              <a:rPr lang="el-GR" sz="2000" dirty="0" smtClean="0">
                <a:solidFill>
                  <a:srgbClr val="FF0000"/>
                </a:solidFill>
              </a:rPr>
              <a:t>Υδρολογία </a:t>
            </a:r>
            <a:endParaRPr lang="el-GR" sz="2000" dirty="0">
              <a:solidFill>
                <a:srgbClr val="FF0000"/>
              </a:solidFill>
            </a:endParaRPr>
          </a:p>
          <a:p>
            <a:r>
              <a:rPr lang="el-GR" sz="1600" dirty="0" smtClean="0"/>
              <a:t>ιχνηλασία </a:t>
            </a:r>
            <a:r>
              <a:rPr lang="el-GR" sz="1600" dirty="0"/>
              <a:t>της </a:t>
            </a:r>
            <a:r>
              <a:rPr lang="el-GR" sz="1600" u="sng" dirty="0"/>
              <a:t>πηγής/-ών των υδάτων</a:t>
            </a:r>
            <a:r>
              <a:rPr lang="el-GR" sz="1600" dirty="0"/>
              <a:t> ενός υδροφορέα </a:t>
            </a:r>
          </a:p>
          <a:p>
            <a:pPr marL="0" indent="0">
              <a:buNone/>
            </a:pPr>
            <a:r>
              <a:rPr lang="el-GR" sz="2000" dirty="0" smtClean="0">
                <a:solidFill>
                  <a:srgbClr val="FF0000"/>
                </a:solidFill>
              </a:rPr>
              <a:t>Παλαιοκλιματολογία</a:t>
            </a:r>
            <a:r>
              <a:rPr lang="el-GR" sz="2000" dirty="0">
                <a:solidFill>
                  <a:srgbClr val="FF0000"/>
                </a:solidFill>
              </a:rPr>
              <a:t>: </a:t>
            </a:r>
          </a:p>
          <a:p>
            <a:r>
              <a:rPr lang="el-GR" sz="1600" dirty="0" smtClean="0"/>
              <a:t>προσδιορισμός </a:t>
            </a:r>
            <a:r>
              <a:rPr lang="el-GR" sz="1600" u="sng" dirty="0"/>
              <a:t>παλαιοθερμοκρασιών</a:t>
            </a:r>
            <a:r>
              <a:rPr lang="el-GR" sz="1600" dirty="0"/>
              <a:t> από μετρήσεις ισοτόπων Οξυγόνου σε μικροαπολιθώματα με ασβεστιτικό κέλυφος. </a:t>
            </a:r>
          </a:p>
          <a:p>
            <a:r>
              <a:rPr lang="el-GR" sz="1600" dirty="0" smtClean="0"/>
              <a:t>Προσδιορισμός </a:t>
            </a:r>
            <a:r>
              <a:rPr lang="el-GR" sz="1600" dirty="0"/>
              <a:t>παλαιοθερμοκρασιών αναλύοντας ισοτοπικά δύο φάσεις (πάγος-CO</a:t>
            </a:r>
            <a:r>
              <a:rPr lang="el-GR" sz="1600" baseline="-25000" dirty="0"/>
              <a:t>2</a:t>
            </a:r>
            <a:r>
              <a:rPr lang="el-GR" sz="1600" dirty="0"/>
              <a:t>) σε δείγματα από πυρήνες πάγων. </a:t>
            </a:r>
          </a:p>
        </p:txBody>
      </p:sp>
    </p:spTree>
    <p:extLst>
      <p:ext uri="{BB962C8B-B14F-4D97-AF65-F5344CB8AC3E}">
        <p14:creationId xmlns:p14="http://schemas.microsoft.com/office/powerpoint/2010/main" val="853895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Άλλες </a:t>
            </a:r>
            <a:r>
              <a:rPr lang="el-GR" dirty="0"/>
              <a:t>εφαρμογές </a:t>
            </a: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3300" dirty="0" smtClean="0"/>
              <a:t>Βιολογικές </a:t>
            </a:r>
            <a:r>
              <a:rPr lang="el-GR" sz="3300" dirty="0"/>
              <a:t>επιστήμες </a:t>
            </a:r>
          </a:p>
          <a:p>
            <a:r>
              <a:rPr lang="el-GR" sz="2800" dirty="0" smtClean="0"/>
              <a:t>Οικολογία </a:t>
            </a:r>
            <a:endParaRPr lang="el-GR" sz="2800" dirty="0"/>
          </a:p>
          <a:p>
            <a:pPr lvl="1"/>
            <a:r>
              <a:rPr lang="el-GR" sz="2400" dirty="0" smtClean="0"/>
              <a:t>‘</a:t>
            </a:r>
            <a:r>
              <a:rPr lang="el-GR" sz="2400" dirty="0"/>
              <a:t>μονοπάτια’ της φωτοσύνθεσης </a:t>
            </a:r>
          </a:p>
          <a:p>
            <a:pPr lvl="1"/>
            <a:r>
              <a:rPr lang="el-GR" sz="2400" dirty="0" smtClean="0"/>
              <a:t>Τροφικές </a:t>
            </a:r>
            <a:r>
              <a:rPr lang="el-GR" sz="2400" dirty="0"/>
              <a:t>αλυσίδες </a:t>
            </a:r>
          </a:p>
          <a:p>
            <a:pPr lvl="1"/>
            <a:r>
              <a:rPr lang="el-GR" sz="2400" dirty="0" smtClean="0"/>
              <a:t>Οικο-υδρολογία </a:t>
            </a:r>
            <a:endParaRPr lang="el-GR" sz="2400" dirty="0"/>
          </a:p>
          <a:p>
            <a:pPr lvl="1"/>
            <a:r>
              <a:rPr lang="el-GR" sz="2400" dirty="0" smtClean="0"/>
              <a:t>Κύκλο </a:t>
            </a:r>
            <a:r>
              <a:rPr lang="el-GR" sz="2400" dirty="0"/>
              <a:t>των τροφικών συστατικών </a:t>
            </a:r>
          </a:p>
          <a:p>
            <a:r>
              <a:rPr lang="el-GR" sz="2800" dirty="0" smtClean="0"/>
              <a:t>Ανθρωπολογικές </a:t>
            </a:r>
            <a:r>
              <a:rPr lang="el-GR" sz="2800" dirty="0"/>
              <a:t>μελέτες (προέλευση) </a:t>
            </a:r>
          </a:p>
          <a:p>
            <a:r>
              <a:rPr lang="el-GR" sz="2800" dirty="0" smtClean="0"/>
              <a:t>Μελέτες </a:t>
            </a:r>
            <a:r>
              <a:rPr lang="el-GR" sz="2800" dirty="0"/>
              <a:t>μεταβολικές </a:t>
            </a:r>
          </a:p>
          <a:p>
            <a:r>
              <a:rPr lang="el-GR" sz="2800" dirty="0" smtClean="0"/>
              <a:t>Τοξικολογία </a:t>
            </a:r>
            <a:endParaRPr lang="el-GR" sz="2800" dirty="0"/>
          </a:p>
          <a:p>
            <a:r>
              <a:rPr lang="el-GR" sz="2800" dirty="0" smtClean="0"/>
              <a:t>Αθληιατρική </a:t>
            </a:r>
            <a:endParaRPr lang="el-GR" sz="2800" dirty="0"/>
          </a:p>
        </p:txBody>
      </p:sp>
    </p:spTree>
    <p:extLst>
      <p:ext uri="{BB962C8B-B14F-4D97-AF65-F5344CB8AC3E}">
        <p14:creationId xmlns:p14="http://schemas.microsoft.com/office/powerpoint/2010/main" val="36191326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Βιβλιογραφικές </a:t>
            </a:r>
            <a:r>
              <a:rPr lang="el-GR" dirty="0"/>
              <a:t>αναφορές </a:t>
            </a:r>
          </a:p>
        </p:txBody>
      </p:sp>
      <p:sp>
        <p:nvSpPr>
          <p:cNvPr id="5" name="Θέση περιεχομένου 4"/>
          <p:cNvSpPr>
            <a:spLocks noGrp="1"/>
          </p:cNvSpPr>
          <p:nvPr>
            <p:ph idx="1"/>
          </p:nvPr>
        </p:nvSpPr>
        <p:spPr/>
        <p:txBody>
          <a:bodyPr>
            <a:noAutofit/>
          </a:bodyPr>
          <a:lstStyle/>
          <a:p>
            <a:r>
              <a:rPr lang="en-US" sz="2400" dirty="0" err="1" smtClean="0"/>
              <a:t>Allègre</a:t>
            </a:r>
            <a:r>
              <a:rPr lang="en-US" sz="2400" dirty="0"/>
              <a:t>, C. J. (2008). Isotope Geology. Cambridge University Press, Cambridge, 512 pp. </a:t>
            </a:r>
          </a:p>
          <a:p>
            <a:r>
              <a:rPr lang="en-US" sz="2400" dirty="0" smtClean="0"/>
              <a:t>Faure</a:t>
            </a:r>
            <a:r>
              <a:rPr lang="en-US" sz="2400" dirty="0"/>
              <a:t>, G. Principles of Isotope Geology. (1986). 2nd </a:t>
            </a:r>
            <a:r>
              <a:rPr lang="en-US" sz="2400" dirty="0" err="1"/>
              <a:t>edn</a:t>
            </a:r>
            <a:r>
              <a:rPr lang="en-US" sz="2400" dirty="0"/>
              <a:t>. J. Wiley &amp; Sons, New York, 589 pp. </a:t>
            </a:r>
          </a:p>
          <a:p>
            <a:r>
              <a:rPr lang="en-US" sz="2400" dirty="0" err="1" smtClean="0"/>
              <a:t>Misra</a:t>
            </a:r>
            <a:r>
              <a:rPr lang="en-US" sz="2400" dirty="0"/>
              <a:t>, K. C. (2012). Introduction to Geochemistry: principles &amp; applications. WILEY-BLACKWELL, UK, 438 pp. </a:t>
            </a:r>
          </a:p>
          <a:p>
            <a:r>
              <a:rPr lang="en-US" sz="2400" dirty="0" err="1" smtClean="0"/>
              <a:t>Kyser</a:t>
            </a:r>
            <a:r>
              <a:rPr lang="en-US" sz="2400" dirty="0"/>
              <a:t>, T. K. (1987c). Stable Isotope geochemistry of low T processes. Mineralogical Association of Canada Short Course Handbook, 13, 446-452. </a:t>
            </a:r>
          </a:p>
        </p:txBody>
      </p:sp>
    </p:spTree>
    <p:extLst>
      <p:ext uri="{BB962C8B-B14F-4D97-AF65-F5344CB8AC3E}">
        <p14:creationId xmlns:p14="http://schemas.microsoft.com/office/powerpoint/2010/main" val="5238669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1.0</a:t>
            </a:r>
            <a:r>
              <a:rPr lang="el-GR" sz="2000" dirty="0" smtClean="0"/>
              <a:t>.</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Γιατί </a:t>
            </a:r>
            <a:r>
              <a:rPr lang="el-GR" dirty="0"/>
              <a:t>μελετάμε τα σταθερά ισότοπα </a:t>
            </a:r>
          </a:p>
        </p:txBody>
      </p:sp>
      <p:sp>
        <p:nvSpPr>
          <p:cNvPr id="5" name="Θέση περιεχομένου 4"/>
          <p:cNvSpPr>
            <a:spLocks noGrp="1"/>
          </p:cNvSpPr>
          <p:nvPr>
            <p:ph idx="1"/>
          </p:nvPr>
        </p:nvSpPr>
        <p:spPr/>
        <p:txBody>
          <a:bodyPr>
            <a:noAutofit/>
          </a:bodyPr>
          <a:lstStyle/>
          <a:p>
            <a:pPr marL="0" indent="0">
              <a:buNone/>
            </a:pPr>
            <a:r>
              <a:rPr lang="el-GR" sz="2400" b="1" dirty="0" smtClean="0">
                <a:solidFill>
                  <a:srgbClr val="FF0000"/>
                </a:solidFill>
              </a:rPr>
              <a:t>Μοναδικοί </a:t>
            </a:r>
            <a:r>
              <a:rPr lang="el-GR" sz="2400" b="1" dirty="0">
                <a:solidFill>
                  <a:srgbClr val="FF0000"/>
                </a:solidFill>
              </a:rPr>
              <a:t>ιχνηλάτες των βιο-γεωχημικών διεργασιών </a:t>
            </a:r>
            <a:r>
              <a:rPr lang="el-GR" sz="2400" dirty="0">
                <a:solidFill>
                  <a:srgbClr val="FF0000"/>
                </a:solidFill>
              </a:rPr>
              <a:t>που συμβαίνουν στο γήινο περιβάλλον </a:t>
            </a:r>
            <a:r>
              <a:rPr lang="el-GR" sz="2400" dirty="0"/>
              <a:t>(χερσαίο-υδάτινο-ατμοσφαιρικό): </a:t>
            </a:r>
          </a:p>
          <a:p>
            <a:pPr marL="457200" indent="-457200">
              <a:buFont typeface="+mj-lt"/>
              <a:buAutoNum type="arabicPeriod"/>
            </a:pPr>
            <a:r>
              <a:rPr lang="el-GR" sz="2400" b="1" dirty="0" smtClean="0">
                <a:solidFill>
                  <a:srgbClr val="FF0000"/>
                </a:solidFill>
              </a:rPr>
              <a:t>Χαρακτηρισμό</a:t>
            </a:r>
            <a:r>
              <a:rPr lang="el-GR" sz="2400" b="1" dirty="0" smtClean="0"/>
              <a:t> </a:t>
            </a:r>
            <a:r>
              <a:rPr lang="el-GR" sz="2400" b="1" dirty="0">
                <a:solidFill>
                  <a:srgbClr val="FF0000"/>
                </a:solidFill>
              </a:rPr>
              <a:t>των πηγών</a:t>
            </a:r>
            <a:r>
              <a:rPr lang="el-GR" sz="2400" b="1" dirty="0"/>
              <a:t> </a:t>
            </a:r>
            <a:r>
              <a:rPr lang="el-GR" sz="2400" dirty="0"/>
              <a:t>και των διαφόρων </a:t>
            </a:r>
            <a:r>
              <a:rPr lang="el-GR" sz="2400" b="1" dirty="0">
                <a:solidFill>
                  <a:srgbClr val="FF0000"/>
                </a:solidFill>
              </a:rPr>
              <a:t>ταμιευτήρων</a:t>
            </a:r>
            <a:r>
              <a:rPr lang="el-GR" sz="2400" b="1" dirty="0"/>
              <a:t> </a:t>
            </a:r>
            <a:r>
              <a:rPr lang="el-GR" sz="2400" dirty="0"/>
              <a:t>των σημαντικότερων τροφικών συστατικών και άλλων χημικών συστατικών των υδάτινων </a:t>
            </a:r>
            <a:r>
              <a:rPr lang="el-GR" sz="2400" dirty="0" smtClean="0"/>
              <a:t>συστημάτων</a:t>
            </a:r>
            <a:r>
              <a:rPr lang="en-US" sz="2400" dirty="0" smtClean="0"/>
              <a:t>.</a:t>
            </a:r>
            <a:endParaRPr lang="el-GR" sz="2400" dirty="0"/>
          </a:p>
          <a:p>
            <a:pPr marL="457200" indent="-457200">
              <a:buFont typeface="+mj-lt"/>
              <a:buAutoNum type="arabicPeriod"/>
            </a:pPr>
            <a:r>
              <a:rPr lang="el-GR" sz="2400" b="1" dirty="0" smtClean="0"/>
              <a:t>Καταγράφουν </a:t>
            </a:r>
            <a:r>
              <a:rPr lang="el-GR" sz="2400" b="1" dirty="0"/>
              <a:t>φυσικές και βιολογικές μεταβολές </a:t>
            </a:r>
            <a:r>
              <a:rPr lang="el-GR" sz="2400" dirty="0"/>
              <a:t>που συντελέσθησαν στους ωκεανούς κατά το παρελθόν! </a:t>
            </a:r>
          </a:p>
          <a:p>
            <a:pPr marL="457200" indent="-457200">
              <a:buFont typeface="+mj-lt"/>
              <a:buAutoNum type="arabicPeriod"/>
            </a:pPr>
            <a:r>
              <a:rPr lang="el-GR" sz="2400" dirty="0" smtClean="0"/>
              <a:t>Προσδιορισμό παλαιοθερμοκρασιών</a:t>
            </a:r>
            <a:r>
              <a:rPr lang="en-US" sz="2400" dirty="0" smtClean="0"/>
              <a:t>.</a:t>
            </a:r>
            <a:endParaRPr lang="el-GR" sz="2400" dirty="0"/>
          </a:p>
        </p:txBody>
      </p:sp>
    </p:spTree>
    <p:extLst>
      <p:ext uri="{BB962C8B-B14F-4D97-AF65-F5344CB8AC3E}">
        <p14:creationId xmlns:p14="http://schemas.microsoft.com/office/powerpoint/2010/main" val="8725178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defRPr/>
            </a:pPr>
            <a:r>
              <a:rPr lang="el-GR" sz="2000" dirty="0"/>
              <a:t>Copyright Εθνικόν και Καποδιστριακόν Πανεπιστήμιον Αθηνών</a:t>
            </a:r>
            <a:r>
              <a:rPr lang="en-US" sz="2000" dirty="0"/>
              <a:t>, </a:t>
            </a:r>
            <a:r>
              <a:rPr lang="el-GR" sz="2000" dirty="0"/>
              <a:t>Χριστίνα </a:t>
            </a:r>
            <a:r>
              <a:rPr lang="el-GR" sz="2000" smtClean="0"/>
              <a:t>Στουραϊτη 2015. </a:t>
            </a:r>
            <a:r>
              <a:rPr lang="el-GR" sz="2000" dirty="0"/>
              <a:t>Χριστίνα </a:t>
            </a:r>
            <a:r>
              <a:rPr lang="el-GR" sz="2000" dirty="0" smtClean="0"/>
              <a:t>Στουραϊτη. </a:t>
            </a:r>
            <a:r>
              <a:rPr lang="el-GR" sz="2000" dirty="0"/>
              <a:t>«Γεωχημεία. Γεωχημικές διεργασίες </a:t>
            </a:r>
            <a:r>
              <a:rPr lang="el-GR" sz="2000" dirty="0" smtClean="0"/>
              <a:t>στο εσωτερικό </a:t>
            </a:r>
            <a:r>
              <a:rPr lang="el-GR" sz="2000" dirty="0"/>
              <a:t>της γης». Έκδοση: 1.0. Αθήνα 2014. Διαθέσιμο από τη δικτυακή διεύθυνση: </a:t>
            </a:r>
            <a:r>
              <a:rPr lang="en-US" sz="2000" dirty="0"/>
              <a:t>http://opencourses.uoa.gr/courses/GEOL</a:t>
            </a:r>
            <a:r>
              <a:rPr lang="el-GR" sz="2000" dirty="0"/>
              <a:t>2</a:t>
            </a:r>
            <a:r>
              <a:rPr lang="en-US" sz="2000" dirty="0"/>
              <a:t>/</a:t>
            </a:r>
            <a:r>
              <a:rPr lang="el-GR" sz="2000" dirty="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 1: Διάγραμμα κλασμάτωσης ισοτόπων. </a:t>
            </a:r>
            <a:r>
              <a:rPr lang="en-US" sz="2000" dirty="0"/>
              <a:t>Copyright SERC Carleton College.</a:t>
            </a:r>
            <a:r>
              <a:rPr lang="el-GR" sz="2000" dirty="0"/>
              <a:t> Σύνδεσμος: </a:t>
            </a:r>
            <a:r>
              <a:rPr lang="en-US" sz="2000" dirty="0"/>
              <a:t>http://serc.carleton.edu/microbelife/research_methods/environ_sampling/stableisotopes.html</a:t>
            </a:r>
            <a:r>
              <a:rPr lang="el-GR" sz="2000" dirty="0"/>
              <a:t>. Πηγή: </a:t>
            </a:r>
            <a:r>
              <a:rPr lang="en-US" sz="2000" dirty="0"/>
              <a:t>serc.carleton.edu</a:t>
            </a:r>
            <a:endParaRPr lang="el-GR" sz="2000" dirty="0"/>
          </a:p>
          <a:p>
            <a:pPr marL="0" indent="0">
              <a:buNone/>
            </a:pPr>
            <a:r>
              <a:rPr lang="el-GR" sz="2000" dirty="0"/>
              <a:t>Εικόνα </a:t>
            </a:r>
            <a:r>
              <a:rPr lang="en-US" sz="2000" dirty="0" smtClean="0"/>
              <a:t>2</a:t>
            </a:r>
            <a:r>
              <a:rPr lang="el-GR" sz="2000" dirty="0" smtClean="0"/>
              <a:t>: </a:t>
            </a:r>
            <a:r>
              <a:rPr lang="el-GR" sz="2000" dirty="0"/>
              <a:t>Φασματογράφος μάζας μέτρησης ισοτοπικού λόγου για αέριο </a:t>
            </a:r>
            <a:r>
              <a:rPr lang="en-US" sz="2000" dirty="0"/>
              <a:t>CO2. Public Domain. </a:t>
            </a:r>
            <a:r>
              <a:rPr lang="el-GR" sz="2000" dirty="0"/>
              <a:t>Σύνδεσμος</a:t>
            </a:r>
            <a:r>
              <a:rPr lang="en-US" sz="2000" dirty="0"/>
              <a:t>: http://en.wikipedia.org/wiki/Mass_spectrometry. </a:t>
            </a:r>
            <a:r>
              <a:rPr lang="el-GR" sz="2000" dirty="0"/>
              <a:t>Πηγή</a:t>
            </a:r>
            <a:r>
              <a:rPr lang="en-US" sz="2000" dirty="0"/>
              <a:t>: en.wikipedia.org</a:t>
            </a:r>
            <a:endParaRPr lang="el-GR" sz="2000" dirty="0"/>
          </a:p>
          <a:p>
            <a:pPr marL="0" indent="0">
              <a:buNone/>
            </a:pPr>
            <a:r>
              <a:rPr lang="el-GR" sz="2000" dirty="0"/>
              <a:t>Εικόνα </a:t>
            </a:r>
            <a:r>
              <a:rPr lang="en-US" sz="2000" dirty="0"/>
              <a:t>3</a:t>
            </a:r>
            <a:r>
              <a:rPr lang="el-GR" sz="2000" dirty="0"/>
              <a:t>: Ισότοπα Υδρογόνου. </a:t>
            </a:r>
            <a:r>
              <a:rPr lang="en-US" sz="2000" dirty="0"/>
              <a:t>CC BY-SA</a:t>
            </a:r>
            <a:r>
              <a:rPr lang="el-GR" sz="2000" dirty="0"/>
              <a:t>. Σύνδεσμος</a:t>
            </a:r>
            <a:r>
              <a:rPr lang="en-US" sz="2000" dirty="0"/>
              <a:t>: http://en.wikipedia.org/wiki/Isotopes_of_hydrogen</a:t>
            </a:r>
            <a:r>
              <a:rPr lang="el-GR" sz="2000" dirty="0"/>
              <a:t>. Πηγή</a:t>
            </a:r>
            <a:r>
              <a:rPr lang="en-US" sz="2000" dirty="0"/>
              <a:t>: en.wikipedia.org</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smtClean="0"/>
              <a:t> (2/2</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Εικόνα </a:t>
            </a:r>
            <a:r>
              <a:rPr lang="en-US" sz="2000" dirty="0"/>
              <a:t>4</a:t>
            </a:r>
            <a:r>
              <a:rPr lang="el-GR" sz="2000" dirty="0"/>
              <a:t>: Ισότοπα Άνθρακα. </a:t>
            </a:r>
            <a:r>
              <a:rPr lang="en-US" sz="2000" dirty="0"/>
              <a:t>CC BY</a:t>
            </a:r>
            <a:r>
              <a:rPr lang="el-GR" sz="2000" dirty="0"/>
              <a:t>. Σύνδεσμος: </a:t>
            </a:r>
            <a:r>
              <a:rPr lang="en-US" sz="2000" dirty="0"/>
              <a:t>http://www.wikinoticia.com/cat/cultura-i-ciencia/ciencia/112029-el-metode-del-carboni-14</a:t>
            </a:r>
            <a:r>
              <a:rPr lang="el-GR" sz="2000" dirty="0"/>
              <a:t>. Πηγή: </a:t>
            </a:r>
            <a:r>
              <a:rPr lang="en-US" sz="2000" dirty="0"/>
              <a:t>www.wikinoticia.com</a:t>
            </a:r>
            <a:r>
              <a:rPr lang="el-GR" sz="2000" dirty="0" smtClean="0"/>
              <a:t>.</a:t>
            </a:r>
          </a:p>
          <a:p>
            <a:pPr marL="0" indent="0">
              <a:buNone/>
            </a:pPr>
            <a:r>
              <a:rPr lang="el-GR" sz="2000" dirty="0"/>
              <a:t>Εικόνα 5: </a:t>
            </a:r>
            <a:r>
              <a:rPr lang="en-US" sz="2000" dirty="0"/>
              <a:t>Copyrighted.</a:t>
            </a:r>
            <a:endParaRPr lang="el-GR" sz="2000" dirty="0">
              <a:latin typeface="Calibri" panose="020F0502020204030204" pitchFamily="34" charset="0"/>
            </a:endParaRPr>
          </a:p>
          <a:p>
            <a:pPr marL="0" indent="0">
              <a:buNone/>
            </a:pPr>
            <a:r>
              <a:rPr lang="el-GR" sz="2000" dirty="0"/>
              <a:t>Εικόνα </a:t>
            </a:r>
            <a:r>
              <a:rPr lang="el-GR" sz="2000" dirty="0" smtClean="0"/>
              <a:t>6: </a:t>
            </a:r>
            <a:r>
              <a:rPr lang="en-US" sz="2000" dirty="0"/>
              <a:t>Copyrighted.</a:t>
            </a:r>
            <a:endParaRPr lang="el-GR" sz="2000" dirty="0">
              <a:latin typeface="Calibri" panose="020F0502020204030204" pitchFamily="34" charset="0"/>
            </a:endParaRPr>
          </a:p>
          <a:p>
            <a:pPr marL="0" indent="0">
              <a:buNone/>
            </a:pPr>
            <a:r>
              <a:rPr lang="el-GR" sz="2000" dirty="0"/>
              <a:t>Εικόνα </a:t>
            </a:r>
            <a:r>
              <a:rPr lang="el-GR" sz="2000" dirty="0" smtClean="0"/>
              <a:t>7: </a:t>
            </a:r>
            <a:r>
              <a:rPr lang="en-US" sz="2000" dirty="0" smtClean="0"/>
              <a:t>Typical oxygen isotopic composition of selected natural materials. Copyrighted</a:t>
            </a:r>
            <a:r>
              <a:rPr lang="en-US" sz="2000" dirty="0"/>
              <a:t>.</a:t>
            </a:r>
            <a:endParaRPr lang="el-GR" sz="2000" dirty="0">
              <a:latin typeface="Calibri" panose="020F0502020204030204" pitchFamily="34" charset="0"/>
            </a:endParaRPr>
          </a:p>
          <a:p>
            <a:pPr marL="0" indent="0">
              <a:buNone/>
            </a:pPr>
            <a:r>
              <a:rPr lang="el-GR" sz="2000" dirty="0"/>
              <a:t>Εικόνα </a:t>
            </a:r>
            <a:r>
              <a:rPr lang="el-GR" sz="2000" dirty="0" smtClean="0"/>
              <a:t>8: </a:t>
            </a:r>
            <a:r>
              <a:rPr lang="en-US" sz="2000" dirty="0"/>
              <a:t>Typical </a:t>
            </a:r>
            <a:r>
              <a:rPr lang="en-US" sz="2000" dirty="0" smtClean="0"/>
              <a:t>carbon </a:t>
            </a:r>
            <a:r>
              <a:rPr lang="en-US" sz="2000" dirty="0"/>
              <a:t>isotopic composition of selected natural materials. </a:t>
            </a:r>
            <a:r>
              <a:rPr lang="en-US" sz="2000" dirty="0" smtClean="0"/>
              <a:t>Copyrighted</a:t>
            </a:r>
            <a:r>
              <a:rPr lang="en-US" sz="2000" dirty="0"/>
              <a:t>.</a:t>
            </a:r>
            <a:endParaRPr lang="el-GR" sz="2000" dirty="0">
              <a:latin typeface="Calibri" panose="020F0502020204030204" pitchFamily="34" charset="0"/>
            </a:endParaRPr>
          </a:p>
          <a:p>
            <a:pPr marL="0" indent="0">
              <a:buNone/>
            </a:pPr>
            <a:r>
              <a:rPr lang="el-GR" sz="2000" dirty="0"/>
              <a:t>Εικόνα 9</a:t>
            </a:r>
            <a:r>
              <a:rPr lang="el-GR" sz="2000" dirty="0" smtClean="0"/>
              <a:t>: </a:t>
            </a:r>
            <a:r>
              <a:rPr lang="en-US" sz="2000" dirty="0"/>
              <a:t>Copyrighted.</a:t>
            </a:r>
            <a:endParaRPr lang="el-GR" sz="2000" dirty="0">
              <a:latin typeface="Calibri" panose="020F0502020204030204" pitchFamily="34" charset="0"/>
            </a:endParaRPr>
          </a:p>
          <a:p>
            <a:pPr marL="0" indent="0">
              <a:buNone/>
            </a:pPr>
            <a:r>
              <a:rPr lang="el-GR" sz="2000" dirty="0" smtClean="0"/>
              <a:t>Εικόνα 1</a:t>
            </a:r>
            <a:r>
              <a:rPr lang="en-US" sz="2000" smtClean="0"/>
              <a:t>0</a:t>
            </a:r>
            <a:r>
              <a:rPr lang="el-GR" sz="2000" smtClean="0"/>
              <a:t>: </a:t>
            </a:r>
            <a:r>
              <a:rPr lang="en-US" sz="2000" dirty="0" smtClean="0"/>
              <a:t>A </a:t>
            </a:r>
            <a:r>
              <a:rPr lang="el-GR" sz="2000" dirty="0" smtClean="0"/>
              <a:t>δ</a:t>
            </a:r>
            <a:r>
              <a:rPr lang="en-US" sz="2000" dirty="0" smtClean="0"/>
              <a:t>D versus </a:t>
            </a:r>
            <a:r>
              <a:rPr lang="el-GR" sz="2000" dirty="0" smtClean="0"/>
              <a:t>δ</a:t>
            </a:r>
            <a:r>
              <a:rPr lang="el-GR" sz="2000" baseline="30000" dirty="0" smtClean="0"/>
              <a:t>18</a:t>
            </a:r>
            <a:r>
              <a:rPr lang="el-GR" sz="2000" dirty="0" smtClean="0"/>
              <a:t>Ο </a:t>
            </a:r>
            <a:r>
              <a:rPr lang="en-US" sz="2000" dirty="0" smtClean="0"/>
              <a:t>plot</a:t>
            </a:r>
            <a:r>
              <a:rPr lang="el-GR" sz="2000" dirty="0" smtClean="0"/>
              <a:t>. </a:t>
            </a:r>
            <a:r>
              <a:rPr lang="en-US" sz="2000" dirty="0" smtClean="0"/>
              <a:t>Copyrighted</a:t>
            </a:r>
            <a:r>
              <a:rPr lang="en-US" sz="2000" dirty="0"/>
              <a:t>.</a:t>
            </a:r>
            <a:endParaRPr lang="el-GR" sz="2000" dirty="0">
              <a:latin typeface="Calibri" panose="020F0502020204030204" pitchFamily="34" charset="0"/>
            </a:endParaRPr>
          </a:p>
          <a:p>
            <a:pPr marL="0" indent="0">
              <a:buNone/>
            </a:pPr>
            <a:endParaRPr lang="el-GR" sz="2000" dirty="0"/>
          </a:p>
        </p:txBody>
      </p:sp>
    </p:spTree>
    <p:extLst>
      <p:ext uri="{BB962C8B-B14F-4D97-AF65-F5344CB8AC3E}">
        <p14:creationId xmlns:p14="http://schemas.microsoft.com/office/powerpoint/2010/main" val="3556251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Τι </a:t>
            </a:r>
            <a:r>
              <a:rPr lang="el-GR" dirty="0"/>
              <a:t>θέλουμε να προσδιορίσουμε; </a:t>
            </a: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2800" b="1" dirty="0" smtClean="0"/>
              <a:t>«</a:t>
            </a:r>
            <a:r>
              <a:rPr lang="el-GR" sz="2800" b="1" dirty="0"/>
              <a:t>Ισοτοπικό προφίλ» </a:t>
            </a:r>
            <a:r>
              <a:rPr lang="el-GR" sz="2800" dirty="0"/>
              <a:t>ενός γεωλογικού δείγματος: </a:t>
            </a:r>
          </a:p>
          <a:p>
            <a:pPr marL="0" indent="0">
              <a:buNone/>
            </a:pPr>
            <a:r>
              <a:rPr lang="el-GR" sz="2800" dirty="0"/>
              <a:t>Προσδιορισμός των λόγων των σταθερών ισοτόπων διαφόρων στοιχείων, π.χ. </a:t>
            </a:r>
            <a:r>
              <a:rPr lang="el-GR" sz="2800" baseline="30000" dirty="0"/>
              <a:t>2</a:t>
            </a:r>
            <a:r>
              <a:rPr lang="el-GR" sz="2800" dirty="0"/>
              <a:t>H/</a:t>
            </a:r>
            <a:r>
              <a:rPr lang="el-GR" sz="2800" baseline="30000" dirty="0"/>
              <a:t>1</a:t>
            </a:r>
            <a:r>
              <a:rPr lang="el-GR" sz="2800" dirty="0"/>
              <a:t>H, </a:t>
            </a:r>
            <a:r>
              <a:rPr lang="el-GR" sz="2800" baseline="30000" dirty="0"/>
              <a:t>13</a:t>
            </a:r>
            <a:r>
              <a:rPr lang="el-GR" sz="2800" dirty="0"/>
              <a:t>C/</a:t>
            </a:r>
            <a:r>
              <a:rPr lang="el-GR" sz="2800" baseline="30000" dirty="0"/>
              <a:t>12</a:t>
            </a:r>
            <a:r>
              <a:rPr lang="el-GR" sz="2800" dirty="0"/>
              <a:t>C, </a:t>
            </a:r>
            <a:r>
              <a:rPr lang="el-GR" sz="2800" baseline="30000" dirty="0"/>
              <a:t>15</a:t>
            </a:r>
            <a:r>
              <a:rPr lang="el-GR" sz="2800" dirty="0"/>
              <a:t>N/</a:t>
            </a:r>
            <a:r>
              <a:rPr lang="el-GR" sz="2800" baseline="30000" dirty="0"/>
              <a:t>14</a:t>
            </a:r>
            <a:r>
              <a:rPr lang="el-GR" sz="2800" dirty="0"/>
              <a:t>N and </a:t>
            </a:r>
            <a:r>
              <a:rPr lang="el-GR" sz="2800" baseline="30000" dirty="0"/>
              <a:t>18</a:t>
            </a:r>
            <a:r>
              <a:rPr lang="el-GR" sz="2800" dirty="0"/>
              <a:t>O/</a:t>
            </a:r>
            <a:r>
              <a:rPr lang="el-GR" sz="2800" baseline="30000" dirty="0"/>
              <a:t>16</a:t>
            </a:r>
            <a:r>
              <a:rPr lang="el-GR" sz="2800" dirty="0"/>
              <a:t>O. Η αφθονία των ισοτόπων κάθε στοιχείου οριστικοποιήθηκε απ’ όταν δημιουργήθηκε η γη και έκτοτε δεν έχει αλλάξει. Όμως μικροδιαφορές στην αρχική ισοτοπική σύσταση μπορεί να προκληθούν λόγω χημικών, βιολογικών και φυσικών διεργασιών. </a:t>
            </a:r>
          </a:p>
          <a:p>
            <a:pPr marL="0" indent="0">
              <a:buNone/>
            </a:pPr>
            <a:r>
              <a:rPr lang="el-GR" sz="2800" b="1" dirty="0"/>
              <a:t>Μέθοδος</a:t>
            </a:r>
            <a:r>
              <a:rPr lang="el-GR" sz="2800" dirty="0"/>
              <a:t>: </a:t>
            </a:r>
          </a:p>
          <a:p>
            <a:pPr marL="0" indent="0">
              <a:buNone/>
            </a:pPr>
            <a:r>
              <a:rPr lang="el-GR" sz="2800" dirty="0">
                <a:solidFill>
                  <a:srgbClr val="FF0000"/>
                </a:solidFill>
              </a:rPr>
              <a:t>Φασματογραφία μάζας ισοτοπικών λόγων - Isotope Ratio Mass Spectrometry </a:t>
            </a:r>
            <a:r>
              <a:rPr lang="el-GR" sz="2800" dirty="0"/>
              <a:t>(IRMS) χρησιμοποιείται για την μέτρηση της σχετικής αφθονίας των ισοτόπων στα διάφορά γεωλογικά δείγματα. </a:t>
            </a:r>
          </a:p>
        </p:txBody>
      </p:sp>
    </p:spTree>
    <p:extLst>
      <p:ext uri="{BB962C8B-B14F-4D97-AF65-F5344CB8AC3E}">
        <p14:creationId xmlns:p14="http://schemas.microsoft.com/office/powerpoint/2010/main" val="3846718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Θεωρία </a:t>
            </a:r>
            <a:endParaRPr lang="el-GR" dirty="0"/>
          </a:p>
        </p:txBody>
      </p:sp>
      <p:sp>
        <p:nvSpPr>
          <p:cNvPr id="5" name="Θέση περιεχομένου 4"/>
          <p:cNvSpPr>
            <a:spLocks noGrp="1"/>
          </p:cNvSpPr>
          <p:nvPr>
            <p:ph idx="1"/>
          </p:nvPr>
        </p:nvSpPr>
        <p:spPr/>
        <p:txBody>
          <a:bodyPr>
            <a:noAutofit/>
          </a:bodyPr>
          <a:lstStyle/>
          <a:p>
            <a:r>
              <a:rPr lang="el-GR" sz="2800" dirty="0" smtClean="0"/>
              <a:t>Ιδιότητες </a:t>
            </a:r>
            <a:r>
              <a:rPr lang="el-GR" sz="2800" dirty="0"/>
              <a:t>των ισοτόπων </a:t>
            </a:r>
          </a:p>
          <a:p>
            <a:r>
              <a:rPr lang="el-GR" sz="2800" dirty="0" smtClean="0"/>
              <a:t>Χαρακτηρισμός </a:t>
            </a:r>
            <a:r>
              <a:rPr lang="el-GR" sz="2800" dirty="0"/>
              <a:t>υλικού με βάση τον ισοτοπικο λόγο </a:t>
            </a:r>
          </a:p>
          <a:p>
            <a:r>
              <a:rPr lang="el-GR" sz="2800" dirty="0" smtClean="0"/>
              <a:t>Κλασμάτωση </a:t>
            </a:r>
            <a:r>
              <a:rPr lang="el-GR" sz="2800" dirty="0"/>
              <a:t>ισοτόπων: ορισμός </a:t>
            </a:r>
          </a:p>
          <a:p>
            <a:r>
              <a:rPr lang="el-GR" sz="2800" dirty="0" smtClean="0"/>
              <a:t>Είδη </a:t>
            </a:r>
            <a:r>
              <a:rPr lang="el-GR" sz="2800" dirty="0"/>
              <a:t>κλασμάτωσης </a:t>
            </a:r>
          </a:p>
        </p:txBody>
      </p:sp>
    </p:spTree>
    <p:extLst>
      <p:ext uri="{BB962C8B-B14F-4D97-AF65-F5344CB8AC3E}">
        <p14:creationId xmlns:p14="http://schemas.microsoft.com/office/powerpoint/2010/main" val="1733663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ΣΤΑΘΕΡΑ </a:t>
            </a:r>
            <a:r>
              <a:rPr lang="el-GR" dirty="0"/>
              <a:t>ΙΣΟΤΟΠΑ </a:t>
            </a:r>
          </a:p>
        </p:txBody>
      </p:sp>
      <p:sp>
        <p:nvSpPr>
          <p:cNvPr id="3" name="Θέση περιεχομένου 2"/>
          <p:cNvSpPr>
            <a:spLocks noGrp="1"/>
          </p:cNvSpPr>
          <p:nvPr>
            <p:ph idx="1"/>
          </p:nvPr>
        </p:nvSpPr>
        <p:spPr/>
        <p:txBody>
          <a:bodyPr>
            <a:normAutofit/>
          </a:bodyPr>
          <a:lstStyle/>
          <a:p>
            <a:pPr marL="0" indent="0">
              <a:buNone/>
            </a:pPr>
            <a:r>
              <a:rPr lang="el-GR" sz="2800" b="1" dirty="0" smtClean="0"/>
              <a:t>Ορισμός:</a:t>
            </a:r>
            <a:r>
              <a:rPr lang="en-US" sz="2800" b="1" dirty="0" smtClean="0"/>
              <a:t> </a:t>
            </a:r>
            <a:r>
              <a:rPr lang="el-GR" sz="2800" dirty="0" smtClean="0"/>
              <a:t>Τα </a:t>
            </a:r>
            <a:r>
              <a:rPr lang="el-GR" sz="2800" dirty="0"/>
              <a:t>σταθερά ισότοπα είναι άτομα του ιδίου στοιχείου των οποίων οι πυρήνες </a:t>
            </a:r>
            <a:r>
              <a:rPr lang="el-GR" sz="2800" dirty="0">
                <a:solidFill>
                  <a:srgbClr val="FF0000"/>
                </a:solidFill>
              </a:rPr>
              <a:t>δεν διασπώνται</a:t>
            </a:r>
            <a:r>
              <a:rPr lang="el-GR" sz="2800" dirty="0"/>
              <a:t>. </a:t>
            </a:r>
            <a:r>
              <a:rPr lang="el-GR" sz="2800" dirty="0" smtClean="0"/>
              <a:t>πχ</a:t>
            </a:r>
            <a:r>
              <a:rPr lang="el-GR" sz="2800" dirty="0"/>
              <a:t>. </a:t>
            </a:r>
            <a:r>
              <a:rPr lang="el-GR" sz="2800" baseline="-25000" dirty="0">
                <a:solidFill>
                  <a:srgbClr val="0070C0"/>
                </a:solidFill>
              </a:rPr>
              <a:t>1</a:t>
            </a:r>
            <a:r>
              <a:rPr lang="el-GR" sz="2800" baseline="30000" dirty="0">
                <a:solidFill>
                  <a:srgbClr val="0070C0"/>
                </a:solidFill>
              </a:rPr>
              <a:t>1</a:t>
            </a:r>
            <a:r>
              <a:rPr lang="el-GR" sz="2800" dirty="0">
                <a:solidFill>
                  <a:srgbClr val="0070C0"/>
                </a:solidFill>
              </a:rPr>
              <a:t>Η </a:t>
            </a:r>
            <a:r>
              <a:rPr lang="el-GR" sz="2800" baseline="-25000" dirty="0">
                <a:solidFill>
                  <a:srgbClr val="0070C0"/>
                </a:solidFill>
              </a:rPr>
              <a:t>1</a:t>
            </a:r>
            <a:r>
              <a:rPr lang="el-GR" sz="2800" baseline="30000" dirty="0">
                <a:solidFill>
                  <a:srgbClr val="0070C0"/>
                </a:solidFill>
              </a:rPr>
              <a:t>2</a:t>
            </a:r>
            <a:r>
              <a:rPr lang="el-GR" sz="2800" dirty="0">
                <a:solidFill>
                  <a:srgbClr val="0070C0"/>
                </a:solidFill>
              </a:rPr>
              <a:t>Η : σταθερά </a:t>
            </a:r>
            <a:r>
              <a:rPr lang="el-GR" sz="2800" dirty="0"/>
              <a:t>[ </a:t>
            </a:r>
            <a:r>
              <a:rPr lang="el-GR" sz="2800" strike="sngStrike" baseline="-25000" dirty="0"/>
              <a:t>1</a:t>
            </a:r>
            <a:r>
              <a:rPr lang="el-GR" sz="2800" strike="sngStrike" baseline="30000" dirty="0"/>
              <a:t>3</a:t>
            </a:r>
            <a:r>
              <a:rPr lang="el-GR" sz="2800" strike="sngStrike" dirty="0"/>
              <a:t>Η: ραδιενεργό</a:t>
            </a:r>
            <a:r>
              <a:rPr lang="el-GR" sz="2800" dirty="0"/>
              <a:t>] </a:t>
            </a:r>
            <a:endParaRPr lang="en-US" sz="2800" dirty="0" smtClean="0"/>
          </a:p>
          <a:p>
            <a:pPr marL="0" indent="0">
              <a:buNone/>
            </a:pPr>
            <a:r>
              <a:rPr lang="el-GR" sz="2800" baseline="-25000" dirty="0" smtClean="0">
                <a:solidFill>
                  <a:srgbClr val="0070C0"/>
                </a:solidFill>
              </a:rPr>
              <a:t>1</a:t>
            </a:r>
            <a:r>
              <a:rPr lang="el-GR" sz="2800" baseline="30000" dirty="0" smtClean="0">
                <a:solidFill>
                  <a:srgbClr val="0070C0"/>
                </a:solidFill>
              </a:rPr>
              <a:t>2</a:t>
            </a:r>
            <a:r>
              <a:rPr lang="el-GR" sz="2800" dirty="0" smtClean="0">
                <a:solidFill>
                  <a:srgbClr val="0070C0"/>
                </a:solidFill>
              </a:rPr>
              <a:t>C </a:t>
            </a:r>
            <a:r>
              <a:rPr lang="en-US" sz="2800" dirty="0" smtClean="0">
                <a:solidFill>
                  <a:srgbClr val="0070C0"/>
                </a:solidFill>
              </a:rPr>
              <a:t> </a:t>
            </a:r>
            <a:r>
              <a:rPr lang="el-GR" sz="2800" baseline="-25000" dirty="0" smtClean="0">
                <a:solidFill>
                  <a:srgbClr val="0070C0"/>
                </a:solidFill>
              </a:rPr>
              <a:t>1</a:t>
            </a:r>
            <a:r>
              <a:rPr lang="el-GR" sz="2800" baseline="30000" dirty="0" smtClean="0">
                <a:solidFill>
                  <a:srgbClr val="0070C0"/>
                </a:solidFill>
              </a:rPr>
              <a:t>3</a:t>
            </a:r>
            <a:r>
              <a:rPr lang="el-GR" sz="2800" dirty="0" smtClean="0">
                <a:solidFill>
                  <a:srgbClr val="0070C0"/>
                </a:solidFill>
              </a:rPr>
              <a:t>C </a:t>
            </a:r>
            <a:r>
              <a:rPr lang="el-GR" sz="2800" dirty="0">
                <a:solidFill>
                  <a:srgbClr val="0070C0"/>
                </a:solidFill>
              </a:rPr>
              <a:t>: σταθερά </a:t>
            </a:r>
            <a:r>
              <a:rPr lang="el-GR" sz="2800" dirty="0"/>
              <a:t>[ </a:t>
            </a:r>
            <a:r>
              <a:rPr lang="el-GR" sz="2800" strike="sngStrike" baseline="30000" dirty="0"/>
              <a:t>14</a:t>
            </a:r>
            <a:r>
              <a:rPr lang="el-GR" sz="2800" strike="sngStrike" dirty="0"/>
              <a:t>C: ραδιενεργό</a:t>
            </a:r>
            <a:r>
              <a:rPr lang="el-GR" sz="2800" dirty="0"/>
              <a:t>] </a:t>
            </a:r>
            <a:endParaRPr lang="en-US" sz="2800" dirty="0" smtClean="0"/>
          </a:p>
          <a:p>
            <a:pPr marL="0" indent="0">
              <a:buNone/>
            </a:pPr>
            <a:r>
              <a:rPr lang="el-GR" sz="2800" dirty="0" smtClean="0"/>
              <a:t>Κάθε </a:t>
            </a:r>
            <a:r>
              <a:rPr lang="el-GR" sz="2800" dirty="0"/>
              <a:t>στοιχείο στη φύση έχει ένα ελαφρύτερο, πιο άφθονο ισότοπο και ένα βαρύτερο, λιγότερο άφθονο. Ο </a:t>
            </a:r>
            <a:r>
              <a:rPr lang="el-GR" sz="2800" dirty="0">
                <a:solidFill>
                  <a:srgbClr val="FF0000"/>
                </a:solidFill>
              </a:rPr>
              <a:t>ισοτοπικός λόγος </a:t>
            </a:r>
            <a:r>
              <a:rPr lang="el-GR" sz="2800" dirty="0"/>
              <a:t>(βαρύτερο/ελαφρύτερο) </a:t>
            </a:r>
            <a:r>
              <a:rPr lang="el-GR" sz="2800" dirty="0">
                <a:solidFill>
                  <a:srgbClr val="FF0000"/>
                </a:solidFill>
              </a:rPr>
              <a:t>διαφοροποιείται</a:t>
            </a:r>
            <a:r>
              <a:rPr lang="el-GR" sz="2800" dirty="0"/>
              <a:t> αρκετά στις φυσικές διεργασίες </a:t>
            </a:r>
            <a:r>
              <a:rPr lang="el-GR" sz="2800" dirty="0" smtClean="0"/>
              <a:t>(</a:t>
            </a:r>
            <a:r>
              <a:rPr lang="el-GR" sz="2800" dirty="0"/>
              <a:t>πχ. εξάτμιση, τήξη, διάχυση, ...) </a:t>
            </a:r>
          </a:p>
        </p:txBody>
      </p:sp>
    </p:spTree>
    <p:extLst>
      <p:ext uri="{BB962C8B-B14F-4D97-AF65-F5344CB8AC3E}">
        <p14:creationId xmlns:p14="http://schemas.microsoft.com/office/powerpoint/2010/main" val="842858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4000" dirty="0" smtClean="0"/>
              <a:t>Ιδιότητες </a:t>
            </a:r>
            <a:r>
              <a:rPr lang="el-GR" sz="4000" dirty="0"/>
              <a:t>των ισοτόπων ενός στοιχείου </a:t>
            </a:r>
          </a:p>
        </p:txBody>
      </p:sp>
      <p:sp>
        <p:nvSpPr>
          <p:cNvPr id="5" name="Θέση περιεχομένου 4"/>
          <p:cNvSpPr>
            <a:spLocks noGrp="1"/>
          </p:cNvSpPr>
          <p:nvPr>
            <p:ph idx="1"/>
          </p:nvPr>
        </p:nvSpPr>
        <p:spPr/>
        <p:txBody>
          <a:bodyPr>
            <a:noAutofit/>
          </a:bodyPr>
          <a:lstStyle/>
          <a:p>
            <a:r>
              <a:rPr lang="el-GR" sz="2800" dirty="0" smtClean="0">
                <a:solidFill>
                  <a:srgbClr val="0070C0"/>
                </a:solidFill>
              </a:rPr>
              <a:t>Παρόμοιες </a:t>
            </a:r>
            <a:r>
              <a:rPr lang="el-GR" sz="2800" dirty="0">
                <a:solidFill>
                  <a:srgbClr val="0070C0"/>
                </a:solidFill>
              </a:rPr>
              <a:t>(όχι ίδιες) χημικές ιδιότητες</a:t>
            </a:r>
            <a:r>
              <a:rPr lang="el-GR" sz="2800" dirty="0"/>
              <a:t>: γιατί έχουν τον ίδιο αριθμό ηλεκτρονίων και την ίδια ηλεκτρονική δομή (ηλεκτρόνια εξωτερικής στοιβάδας). </a:t>
            </a:r>
          </a:p>
          <a:p>
            <a:r>
              <a:rPr lang="el-GR" sz="2800" dirty="0" smtClean="0">
                <a:solidFill>
                  <a:srgbClr val="FF0000"/>
                </a:solidFill>
              </a:rPr>
              <a:t>Διαφετικές </a:t>
            </a:r>
            <a:r>
              <a:rPr lang="el-GR" sz="2800" dirty="0">
                <a:solidFill>
                  <a:srgbClr val="FF0000"/>
                </a:solidFill>
              </a:rPr>
              <a:t>φυσικές ιδιότητες</a:t>
            </a:r>
            <a:r>
              <a:rPr lang="el-GR" sz="2800" dirty="0"/>
              <a:t>: γιατί έχουν διαφορετικές μάζες. </a:t>
            </a:r>
          </a:p>
        </p:txBody>
      </p:sp>
    </p:spTree>
    <p:extLst>
      <p:ext uri="{BB962C8B-B14F-4D97-AF65-F5344CB8AC3E}">
        <p14:creationId xmlns:p14="http://schemas.microsoft.com/office/powerpoint/2010/main" val="158685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1880</TotalTime>
  <Words>2797</Words>
  <Application>Microsoft Office PowerPoint</Application>
  <PresentationFormat>On-screen Show (4:3)</PresentationFormat>
  <Paragraphs>389</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Cambria Math</vt:lpstr>
      <vt:lpstr>Wingdings</vt:lpstr>
      <vt:lpstr>Θέμα του Office</vt:lpstr>
      <vt:lpstr>Γεωχημεία</vt:lpstr>
      <vt:lpstr>Γεωχημικές διεργασίες στο εσωτερικό της γης</vt:lpstr>
      <vt:lpstr>Ισοτοπική Γεωχημεία Σταθερών Ισοτόπων </vt:lpstr>
      <vt:lpstr>Αντικείμενο του κλάδου της Ισοτοπικής Γεωχημείας Σταθερών Ισοτόπων </vt:lpstr>
      <vt:lpstr>Γιατί μελετάμε τα σταθερά ισότοπα </vt:lpstr>
      <vt:lpstr>Τι θέλουμε να προσδιορίσουμε; </vt:lpstr>
      <vt:lpstr>Θεωρία </vt:lpstr>
      <vt:lpstr>ΣΤΑΘΕΡΑ ΙΣΟΤΟΠΑ </vt:lpstr>
      <vt:lpstr>Ιδιότητες των ισοτόπων ενός στοιχείου </vt:lpstr>
      <vt:lpstr>Ιδιότητες των ισοτόπων ενός στοιχείου </vt:lpstr>
      <vt:lpstr>Κλασμάτωση (fractionation) </vt:lpstr>
      <vt:lpstr>Βασική αρχή </vt:lpstr>
      <vt:lpstr>Κύκλος του Η2Ο </vt:lpstr>
      <vt:lpstr>Τεχνική (Isotope Ratio Mass Spectrometry -IRMS) </vt:lpstr>
      <vt:lpstr>PowerPoint Presentation</vt:lpstr>
      <vt:lpstr>ΣυνήθηΣταθερά Ισότοπα που χρησιμποιούνται στη γεωλογικές &amp; περιβαλλοντικές μελέτες </vt:lpstr>
      <vt:lpstr>PowerPoint Presentation</vt:lpstr>
      <vt:lpstr>Τι είναι η κλασμάτωση των ισοτόπων? </vt:lpstr>
      <vt:lpstr>Θεωρία της Κλασμάτωσης των σταθερών ισοτόπων </vt:lpstr>
      <vt:lpstr>Θεωρία της Κλασμάτωσης Ισοτόπων </vt:lpstr>
      <vt:lpstr>1. Διαφορές μάζας σταθερών ισοτόπων </vt:lpstr>
      <vt:lpstr>2. Ισοτοπικός λόγος (isotope ratio) </vt:lpstr>
      <vt:lpstr>Πως εκφράζουμε τους ισοτοπικούς λόγους? </vt:lpstr>
      <vt:lpstr>Πρότυπες συστάσεις ισοτόπων (Standards) </vt:lpstr>
      <vt:lpstr>παράδειγμα </vt:lpstr>
      <vt:lpstr>Ποιοί παράγοντες προκαλούν κλασμάτωση στα γεωλογικά υλικά? </vt:lpstr>
      <vt:lpstr>1.Ισοτοπική κλασμάτωση λόγω κινητικών φαινομένων </vt:lpstr>
      <vt:lpstr>2. Ισοτοπική κλασμάτωση μεταξύ φάσεων σε ισορροπία:</vt:lpstr>
      <vt:lpstr>Γιατί το Κ ≠ 1.0? </vt:lpstr>
      <vt:lpstr>Συμπέρασμα: </vt:lpstr>
      <vt:lpstr>Φάσεις σε ισορροπία </vt:lpstr>
      <vt:lpstr>Φάσεις σε ισορροπία  Το μεγάλο δέλτα - Δ </vt:lpstr>
      <vt:lpstr>Σχέση του Δ - δ </vt:lpstr>
      <vt:lpstr>Επίδραση της θεμοκρασίας στην κλασμάτωση ισοτόπων </vt:lpstr>
      <vt:lpstr>Κλασμάτωση κατά την διάρκεια των φυσικών διεργασιών </vt:lpstr>
      <vt:lpstr>Κλασμάτωση σε κατάσταση ισορροπίας </vt:lpstr>
      <vt:lpstr>Εμπειρική σχέση της Θερμοκρασίας &amp; ισοτοπικού λόγου του Ο στα ανθρακικά</vt:lpstr>
      <vt:lpstr>PowerPoint Presentation</vt:lpstr>
      <vt:lpstr>PowerPoint Presentation</vt:lpstr>
      <vt:lpstr>Εμπειρική σχέση της Θερμοκρασίας &amp; ισοτοπικού λόγου του Ο στα ανθρακικά</vt:lpstr>
      <vt:lpstr>Το σύστημα του Η2Ο </vt:lpstr>
      <vt:lpstr>PowerPoint Presentation</vt:lpstr>
      <vt:lpstr>PowerPoint Presentation</vt:lpstr>
      <vt:lpstr>Σημαντικότερες εφαρμογές σταθερών ισοτόπων</vt:lpstr>
      <vt:lpstr>Άλλες εφαρμογές </vt:lpstr>
      <vt:lpstr>Βιβλιογραφικές αναφορές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giannis</cp:lastModifiedBy>
  <cp:revision>231</cp:revision>
  <dcterms:created xsi:type="dcterms:W3CDTF">2012-09-06T09:03:05Z</dcterms:created>
  <dcterms:modified xsi:type="dcterms:W3CDTF">2015-05-13T14:36:58Z</dcterms:modified>
</cp:coreProperties>
</file>