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280" r:id="rId19"/>
    <p:sldId id="290" r:id="rId20"/>
    <p:sldId id="295" r:id="rId21"/>
    <p:sldId id="299" r:id="rId22"/>
    <p:sldId id="292" r:id="rId23"/>
    <p:sldId id="291" r:id="rId24"/>
    <p:sldId id="294" r:id="rId25"/>
    <p:sldId id="293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9309" autoAdjust="0"/>
  </p:normalViewPr>
  <p:slideViewPr>
    <p:cSldViewPr>
      <p:cViewPr varScale="1">
        <p:scale>
          <a:sx n="74" d="100"/>
          <a:sy n="74" d="100"/>
        </p:scale>
        <p:origin x="11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Συγγραφή μιας εργασίας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Συγγραφή μιας εργασίας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Συγγραφή μιας εργασίας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Συγγραφή μιας εργασίας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Συγγραφή μιας εργασίας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Συγγραφή μιας εργασίας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Συγγραφή μιας εργασίας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Ποιοτική μεθοδολογία έρευνας στη Διδακτική των Μαθηματικών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7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altLang="el-GR" sz="2800" dirty="0"/>
              <a:t>Συγγραφή μιας εργασίας</a:t>
            </a:r>
            <a:endParaRPr lang="en-US" sz="2800" dirty="0" smtClean="0"/>
          </a:p>
          <a:p>
            <a:endParaRPr lang="en-US" sz="2800" dirty="0"/>
          </a:p>
          <a:p>
            <a:r>
              <a:rPr lang="el-GR" sz="2800" dirty="0" err="1"/>
              <a:t>Πόταρη</a:t>
            </a:r>
            <a:r>
              <a:rPr lang="el-GR" sz="2800" dirty="0"/>
              <a:t> Δέσποινα, </a:t>
            </a:r>
            <a:r>
              <a:rPr lang="el-GR" sz="2800" dirty="0" err="1"/>
              <a:t>Σακονίδης</a:t>
            </a:r>
            <a:r>
              <a:rPr lang="el-GR" sz="2800"/>
              <a:t> Χαράλαμπος</a:t>
            </a:r>
          </a:p>
          <a:p>
            <a:r>
              <a:rPr lang="el-GR" sz="2800" smtClean="0"/>
              <a:t>Σχολή </a:t>
            </a:r>
            <a:r>
              <a:rPr lang="el-GR" sz="2800" dirty="0" smtClean="0"/>
              <a:t>Θετικών επιστημών</a:t>
            </a:r>
          </a:p>
          <a:p>
            <a:r>
              <a:rPr lang="el-GR" sz="2800" dirty="0" smtClean="0"/>
              <a:t>Τμήμα Μαθηματικών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Περίληψη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700" dirty="0"/>
              <a:t>Σημαντικό μέρος του άρθρου, μια πυκνή παρουσίαση των περιεχόμενων του άρθρου.</a:t>
            </a:r>
          </a:p>
          <a:p>
            <a:pPr lvl="1"/>
            <a:r>
              <a:rPr lang="el-GR" altLang="el-GR" sz="2700" dirty="0"/>
              <a:t>Ακριβής (αντανακλά σωστά το σκοπό και το περιεχόμενο του άρθρου)</a:t>
            </a:r>
          </a:p>
          <a:p>
            <a:pPr lvl="1"/>
            <a:r>
              <a:rPr lang="el-GR" altLang="el-GR" sz="2700" dirty="0"/>
              <a:t>Συνοπτικό και ειδικό ( όχι πάνω από 120 λέξεις- αρχίζεις με την πιο σημαντική πληροφορία, περιλαμβάνεις τις 4-5 πιο σημαντικές έννοιες, ευρήματα, συμπεράσματα</a:t>
            </a:r>
          </a:p>
          <a:p>
            <a:pPr lvl="1"/>
            <a:r>
              <a:rPr lang="el-GR" altLang="el-GR" sz="2700" dirty="0"/>
              <a:t>Αυτόνομο ως προς το περιεχόμενο (να ορίζονται οι όροι, να χρησιμοποιείται παράφραση)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080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περιλαμβάνει η περίληψη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el-GR" altLang="el-GR" b="1" dirty="0"/>
              <a:t>Εμπειρική μελέτη</a:t>
            </a:r>
          </a:p>
          <a:p>
            <a:r>
              <a:rPr lang="el-GR" altLang="el-GR" dirty="0"/>
              <a:t>Το πρόβλημα</a:t>
            </a:r>
          </a:p>
          <a:p>
            <a:r>
              <a:rPr lang="el-GR" altLang="el-GR" dirty="0"/>
              <a:t>Τους συμμετέχοντες</a:t>
            </a:r>
          </a:p>
          <a:p>
            <a:r>
              <a:rPr lang="el-GR" altLang="el-GR" dirty="0"/>
              <a:t>Την μέθοδο</a:t>
            </a:r>
          </a:p>
          <a:p>
            <a:r>
              <a:rPr lang="el-GR" altLang="el-GR" dirty="0"/>
              <a:t>Τα ευρήματα</a:t>
            </a:r>
          </a:p>
          <a:p>
            <a:r>
              <a:rPr lang="el-GR" altLang="el-GR" dirty="0"/>
              <a:t>Τα συμπεράσματα και εφαρμογές</a:t>
            </a:r>
          </a:p>
          <a:p>
            <a:pPr>
              <a:buFontTx/>
              <a:buNone/>
            </a:pPr>
            <a:r>
              <a:rPr lang="el-GR" altLang="el-GR" b="1" dirty="0"/>
              <a:t>Μελέτη περίπτωσης</a:t>
            </a:r>
          </a:p>
          <a:p>
            <a:r>
              <a:rPr lang="el-GR" altLang="el-GR" dirty="0"/>
              <a:t>Το υποκείμενο και τα χαρακτηριστικά του</a:t>
            </a:r>
          </a:p>
          <a:p>
            <a:r>
              <a:rPr lang="el-GR" altLang="el-GR" dirty="0"/>
              <a:t>Τη φύση ή τη λύση ενός προβλήματος που αφορά στην περίπτωση</a:t>
            </a:r>
          </a:p>
          <a:p>
            <a:r>
              <a:rPr lang="el-GR" altLang="el-GR" dirty="0"/>
              <a:t>Τα σημεία που αναδείχθηκαν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21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Ποιος είναι ο στόχος της μελέτης; </a:t>
            </a:r>
          </a:p>
          <a:p>
            <a:r>
              <a:rPr lang="el-GR" altLang="el-GR" dirty="0"/>
              <a:t>Πως η υπόθεση και η μεθοδολογία συσχετίζεται με το πρόβλημα; </a:t>
            </a:r>
          </a:p>
          <a:p>
            <a:r>
              <a:rPr lang="el-GR" altLang="el-GR" dirty="0"/>
              <a:t>Ποια είναι η θεωρητική συνεισφορά της μελέτης και πως η μελέτη συσχετίζεται με προηγούμενη δουλειά στην περιοχή; </a:t>
            </a:r>
          </a:p>
          <a:p>
            <a:r>
              <a:rPr lang="el-GR" altLang="el-GR" dirty="0"/>
              <a:t>Ποιες είναι οι θεωρητικές θέσεις που ελέγχθηκαν και πως καταλήξαμε σ’ αυτές; </a:t>
            </a:r>
          </a:p>
          <a:p>
            <a:r>
              <a:rPr lang="el-GR" altLang="el-GR" dirty="0"/>
              <a:t>( Τοποθέτησε το πρόβλημα - Δώσε το υπόβαθρο της δουλειάς – παρουσίασε το σκοπό και το σκεπτικό της έρευνας)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826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Περιγράφει πως έγινε η έρευνα</a:t>
            </a:r>
          </a:p>
          <a:p>
            <a:r>
              <a:rPr lang="el-GR" altLang="el-GR" dirty="0"/>
              <a:t>Συμμετέχοντες (τρόποι επιλογής, χαρακτηριστικά, θέματα δεοντολογίας)</a:t>
            </a:r>
          </a:p>
          <a:p>
            <a:r>
              <a:rPr lang="el-GR" altLang="el-GR" dirty="0"/>
              <a:t>Υλικά – Εργαλεία</a:t>
            </a:r>
          </a:p>
          <a:p>
            <a:r>
              <a:rPr lang="el-GR" altLang="el-GR" dirty="0"/>
              <a:t>Διαδικασία συλλογής δεδομένων</a:t>
            </a:r>
          </a:p>
          <a:p>
            <a:r>
              <a:rPr lang="el-GR" altLang="el-GR" dirty="0"/>
              <a:t>Διαδικασία ανάλυσης δεδομένων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319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Παρουσίαση των κύριων ευρημάτων συχνά με διαγραμματικό τρόπο – </a:t>
            </a:r>
            <a:r>
              <a:rPr lang="el-GR" altLang="el-GR" dirty="0" smtClean="0"/>
              <a:t>π.χ. </a:t>
            </a:r>
            <a:r>
              <a:rPr lang="el-GR" altLang="el-GR" dirty="0"/>
              <a:t>Δίκτυα κατηγοριών – πίνακες</a:t>
            </a:r>
          </a:p>
          <a:p>
            <a:r>
              <a:rPr lang="el-GR" altLang="el-GR" dirty="0"/>
              <a:t>Απαντήσεις στα ερευνητικά ερωτήματα σε μορφή κύριων θεμάτων που προέκυψαν. Τεκμηρίωση θέσεων με παραδείγματα αποσπάσματα από δεδομένα.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052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Συζήτηση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Εκτίμηση – ερμηνεία των αποτελεσμάτων</a:t>
            </a:r>
          </a:p>
          <a:p>
            <a:r>
              <a:rPr lang="el-GR" altLang="el-GR" dirty="0"/>
              <a:t>Η θεωρητική συνεισφορά τους</a:t>
            </a:r>
          </a:p>
          <a:p>
            <a:r>
              <a:rPr lang="el-GR" altLang="el-GR" dirty="0"/>
              <a:t>Ομοιότητες </a:t>
            </a:r>
            <a:r>
              <a:rPr lang="el-GR" altLang="el-GR" dirty="0" smtClean="0"/>
              <a:t>– διαφορές </a:t>
            </a:r>
            <a:r>
              <a:rPr lang="el-GR" altLang="el-GR" dirty="0"/>
              <a:t>των αποτελεσμάτων με άλλα ερευνητικά αποτελέσματα</a:t>
            </a:r>
          </a:p>
          <a:p>
            <a:r>
              <a:rPr lang="el-GR" altLang="el-GR" dirty="0"/>
              <a:t>Η σημασία και η συνεισφορά της έρευνας στην παραγωγή νέας γνώσης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042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Ερωτήσεις για την ποιότητα της </a:t>
            </a:r>
            <a:r>
              <a:rPr lang="el-GR" dirty="0" smtClean="0"/>
              <a:t>παρουσίασης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Είναι το θέμα κατάλληλο για το συγκεκριμένο περιοδικό;</a:t>
            </a:r>
          </a:p>
          <a:p>
            <a:r>
              <a:rPr lang="el-GR" altLang="el-GR" dirty="0"/>
              <a:t>Είναι η εισαγωγή ξεκάθαρη και πλήρης; </a:t>
            </a:r>
          </a:p>
          <a:p>
            <a:r>
              <a:rPr lang="el-GR" altLang="el-GR" dirty="0"/>
              <a:t>Είναι σαφής ο στόχος της έρευνας; </a:t>
            </a:r>
          </a:p>
          <a:p>
            <a:r>
              <a:rPr lang="el-GR" altLang="el-GR" dirty="0"/>
              <a:t>Είναι ικανοποιητική η βιβλιογραφική αναφορά; </a:t>
            </a:r>
          </a:p>
          <a:p>
            <a:r>
              <a:rPr lang="el-GR" altLang="el-GR" dirty="0"/>
              <a:t>Είναι οι αναφορές κατάλληλες και πλήρεις; </a:t>
            </a:r>
          </a:p>
          <a:p>
            <a:r>
              <a:rPr lang="el-GR" altLang="el-GR" dirty="0"/>
              <a:t>Είναι το ερευνητικό ερώτημα και η υπόθεση σαφή;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5454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Ερωτήσεις για την ποιότητα της </a:t>
            </a:r>
            <a:r>
              <a:rPr lang="el-GR" dirty="0" smtClean="0"/>
              <a:t>παρουσίασης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Είναι το σκεπτικό – θεωρητικό πλαίσιο σαφή; </a:t>
            </a:r>
          </a:p>
          <a:p>
            <a:r>
              <a:rPr lang="el-GR" altLang="el-GR" dirty="0"/>
              <a:t>Είναι η μέθοδος </a:t>
            </a:r>
            <a:r>
              <a:rPr lang="el-GR" altLang="el-GR" dirty="0" smtClean="0"/>
              <a:t>σαφής;</a:t>
            </a:r>
            <a:endParaRPr lang="en-US" altLang="el-GR" smtClean="0"/>
          </a:p>
          <a:p>
            <a:r>
              <a:rPr lang="el-GR" altLang="el-GR" smtClean="0"/>
              <a:t>Μπορεί </a:t>
            </a:r>
            <a:r>
              <a:rPr lang="el-GR" altLang="el-GR" dirty="0"/>
              <a:t>να επαναληφθεί η έρευνα από την περιγραφή της μεθόδου; </a:t>
            </a:r>
          </a:p>
          <a:p>
            <a:r>
              <a:rPr lang="el-GR" altLang="el-GR" dirty="0"/>
              <a:t>Παρουσιάζεται η εγκυρότητα της μεθόδου; </a:t>
            </a:r>
          </a:p>
          <a:p>
            <a:r>
              <a:rPr lang="el-GR" altLang="el-GR" dirty="0"/>
              <a:t>Είναι κατάλληλες οι τεχνικές ανάλυσης; </a:t>
            </a:r>
          </a:p>
        </p:txBody>
      </p:sp>
    </p:spTree>
    <p:extLst>
      <p:ext uri="{BB962C8B-B14F-4D97-AF65-F5344CB8AC3E}">
        <p14:creationId xmlns:p14="http://schemas.microsoft.com/office/powerpoint/2010/main" val="426312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n-US" dirty="0"/>
              <a:t>E</a:t>
            </a:r>
            <a:r>
              <a:rPr lang="el-GR" dirty="0" err="1" smtClean="0"/>
              <a:t>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Συγγραφή μιας εργασίας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err="1"/>
              <a:t>Πόταρη</a:t>
            </a:r>
            <a:r>
              <a:rPr lang="el-GR" sz="2000" dirty="0"/>
              <a:t> Δέσποινα, </a:t>
            </a:r>
            <a:r>
              <a:rPr lang="el-GR" sz="2000" dirty="0" err="1"/>
              <a:t>Σακονίδης</a:t>
            </a:r>
            <a:r>
              <a:rPr lang="el-GR" sz="2000" dirty="0"/>
              <a:t> Χαράλαμπος. «Ποιοτική μεθοδολογία έρευνας στη Διδακτική των Μαθηματικών, Συγγραφή μιας εργασίας». </a:t>
            </a:r>
            <a:r>
              <a:rPr lang="el-GR" sz="2000" dirty="0" smtClean="0"/>
              <a:t>Έκδοση: 1.0. Αθήνα 2015. Διαθέσιμο από τη δικτυακή διεύθυνση: </a:t>
            </a:r>
            <a:r>
              <a:rPr lang="en-US" sz="2000" dirty="0" smtClean="0"/>
              <a:t>http://opencourses.uoa.gr/courses/MATH17/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του περιεχομένου της </a:t>
            </a:r>
            <a:r>
              <a:rPr lang="el-GR" dirty="0" smtClean="0"/>
              <a:t>έρευνας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σημαντικά τα ερευνητικά ερωτήματα, είναι η έρευνα πρωτότυπη και σημαντική; </a:t>
            </a:r>
          </a:p>
          <a:p>
            <a:r>
              <a:rPr lang="el-GR" dirty="0"/>
              <a:t>Τα ερευνητικά εργαλεία μας δίνουν μια ικανοποιητική αξιοπιστία και εγκυρότητα; </a:t>
            </a:r>
          </a:p>
          <a:p>
            <a:r>
              <a:rPr lang="el-GR" dirty="0"/>
              <a:t>Τα ευρήματα συσχετίζονται σαφώς με τους στόχους της έρευνας; </a:t>
            </a:r>
          </a:p>
          <a:p>
            <a:r>
              <a:rPr lang="el-GR" dirty="0"/>
              <a:t>Ο σχεδιασμός της έρευνας ελέγχει την υπόθεση μας;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139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του περιεχομένου της </a:t>
            </a:r>
            <a:r>
              <a:rPr lang="el-GR" dirty="0" smtClean="0"/>
              <a:t>έρευνας</a:t>
            </a:r>
            <a:r>
              <a:rPr lang="en-US" dirty="0" smtClean="0"/>
              <a:t>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Είναι οι συμμετέχοντες ένα αντιπροσωπευτικό δείγμα του πληθυσμού στον οποίο γενικεύουμε; </a:t>
            </a:r>
          </a:p>
          <a:p>
            <a:r>
              <a:rPr lang="el-GR" altLang="el-GR" dirty="0"/>
              <a:t>Οι ερευνητές έχουν ακολουθήσει δεοντολογικά θέματα  </a:t>
            </a:r>
          </a:p>
          <a:p>
            <a:r>
              <a:rPr lang="el-GR" altLang="el-GR" dirty="0"/>
              <a:t>Είναι η έρευνα σ’ ένα προχωρημένο επίπεδο ώστε να στέκουν τα αποτελέσματα;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48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Τύποι </a:t>
            </a:r>
            <a:r>
              <a:rPr lang="el-GR" dirty="0" smtClean="0"/>
              <a:t>άρθρων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l-GR" sz="2400" dirty="0"/>
              <a:t>Ε</a:t>
            </a:r>
            <a:r>
              <a:rPr lang="el-GR" sz="2400" dirty="0" smtClean="0"/>
              <a:t>μπειρικές </a:t>
            </a:r>
            <a:r>
              <a:rPr lang="el-GR" sz="2400" dirty="0"/>
              <a:t>μελέτες</a:t>
            </a:r>
            <a:r>
              <a:rPr lang="el-GR" sz="2400" b="1" dirty="0"/>
              <a:t> </a:t>
            </a:r>
            <a:endParaRPr lang="el-GR" sz="2400" dirty="0"/>
          </a:p>
          <a:p>
            <a:pPr>
              <a:defRPr/>
            </a:pPr>
            <a:r>
              <a:rPr lang="el-GR" sz="2400" dirty="0" smtClean="0"/>
              <a:t>Άρθρα </a:t>
            </a:r>
            <a:r>
              <a:rPr lang="el-GR" sz="2400" dirty="0"/>
              <a:t>αναφοράς </a:t>
            </a:r>
          </a:p>
          <a:p>
            <a:pPr lvl="1">
              <a:defRPr/>
            </a:pPr>
            <a:r>
              <a:rPr lang="el-GR" sz="2400" dirty="0"/>
              <a:t>ορίζει το πρόβλημα</a:t>
            </a:r>
          </a:p>
          <a:p>
            <a:pPr lvl="1">
              <a:defRPr/>
            </a:pPr>
            <a:r>
              <a:rPr lang="el-GR" sz="2400" dirty="0"/>
              <a:t>πληροφορεί για την σύγχρονη έρευνα στο θέμα</a:t>
            </a:r>
          </a:p>
          <a:p>
            <a:pPr lvl="1">
              <a:defRPr/>
            </a:pPr>
            <a:r>
              <a:rPr lang="el-GR" sz="2400" dirty="0"/>
              <a:t>προσδιορίζει σχέσεις, κενά, διαφορετικές θέσεις, ασάφειες </a:t>
            </a:r>
          </a:p>
          <a:p>
            <a:pPr lvl="1">
              <a:defRPr/>
            </a:pPr>
            <a:r>
              <a:rPr lang="el-GR" sz="2400" dirty="0"/>
              <a:t>προτείνει τα επόμενα βήματα</a:t>
            </a:r>
          </a:p>
          <a:p>
            <a:pPr>
              <a:defRPr/>
            </a:pPr>
            <a:r>
              <a:rPr lang="el-GR" sz="2400" dirty="0" smtClean="0"/>
              <a:t>Θεωρητικά </a:t>
            </a:r>
            <a:r>
              <a:rPr lang="el-GR" sz="2400" dirty="0"/>
              <a:t>άρθρα (εξελίσσουν τη θεωρία)</a:t>
            </a:r>
            <a:r>
              <a:rPr lang="el-GR" sz="2400" b="1" dirty="0"/>
              <a:t> </a:t>
            </a:r>
            <a:endParaRPr lang="el-GR" sz="2400" dirty="0"/>
          </a:p>
          <a:p>
            <a:pPr>
              <a:defRPr/>
            </a:pPr>
            <a:r>
              <a:rPr lang="el-GR" sz="2400" dirty="0"/>
              <a:t>Απαντήσεις σε δημοσιευμένα άρθρα</a:t>
            </a:r>
            <a:r>
              <a:rPr lang="el-GR" sz="2400" b="1" dirty="0"/>
              <a:t> </a:t>
            </a:r>
            <a:endParaRPr lang="el-GR" sz="2400" dirty="0"/>
          </a:p>
          <a:p>
            <a:pPr>
              <a:defRPr/>
            </a:pPr>
            <a:r>
              <a:rPr lang="el-GR" sz="2400" dirty="0"/>
              <a:t>Σύντομες αναφορές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657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Μέρη της εργασίας (δομή</a:t>
            </a:r>
            <a:r>
              <a:rPr lang="el-GR" dirty="0" smtClean="0"/>
              <a:t>)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Περίληψη (θέμα και ευρήματα της έρευνας)</a:t>
            </a:r>
          </a:p>
          <a:p>
            <a:r>
              <a:rPr lang="el-GR" dirty="0"/>
              <a:t>Εισαγωγή </a:t>
            </a:r>
          </a:p>
          <a:p>
            <a:pPr lvl="1"/>
            <a:r>
              <a:rPr lang="el-GR" dirty="0"/>
              <a:t>βασικά πορίσματα ερευνών </a:t>
            </a:r>
          </a:p>
          <a:p>
            <a:pPr lvl="1"/>
            <a:r>
              <a:rPr lang="el-GR" dirty="0"/>
              <a:t>σημασία της έρευνας</a:t>
            </a:r>
          </a:p>
          <a:p>
            <a:pPr lvl="1"/>
            <a:r>
              <a:rPr lang="el-GR" dirty="0"/>
              <a:t>αντικείμενο της έρευνας</a:t>
            </a:r>
          </a:p>
          <a:p>
            <a:r>
              <a:rPr lang="el-GR" dirty="0"/>
              <a:t>Θεωρητικό πλαίσιο </a:t>
            </a:r>
          </a:p>
          <a:p>
            <a:pPr lvl="1"/>
            <a:r>
              <a:rPr lang="el-GR" dirty="0"/>
              <a:t>ερευνητικά </a:t>
            </a:r>
            <a:r>
              <a:rPr lang="el-GR" dirty="0" smtClean="0"/>
              <a:t>ερωτήματα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451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Μέρη της εργασίας (δομή</a:t>
            </a:r>
            <a:r>
              <a:rPr lang="el-GR" dirty="0" smtClean="0"/>
              <a:t>)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l-GR" dirty="0" smtClean="0"/>
              <a:t>Μέθοδος </a:t>
            </a:r>
          </a:p>
          <a:p>
            <a:pPr lvl="1">
              <a:defRPr/>
            </a:pPr>
            <a:r>
              <a:rPr lang="el-GR" dirty="0" smtClean="0"/>
              <a:t>συμμετέχοντες</a:t>
            </a:r>
          </a:p>
          <a:p>
            <a:pPr lvl="1">
              <a:defRPr/>
            </a:pPr>
            <a:r>
              <a:rPr lang="el-GR" dirty="0" smtClean="0"/>
              <a:t>διαδικασία</a:t>
            </a:r>
          </a:p>
          <a:p>
            <a:pPr lvl="1">
              <a:defRPr/>
            </a:pPr>
            <a:r>
              <a:rPr lang="el-GR" dirty="0" smtClean="0"/>
              <a:t>έργα</a:t>
            </a:r>
          </a:p>
          <a:p>
            <a:pPr lvl="1">
              <a:defRPr/>
            </a:pPr>
            <a:r>
              <a:rPr lang="el-GR" dirty="0" smtClean="0"/>
              <a:t>ερευνητικά δεδομένα</a:t>
            </a:r>
          </a:p>
          <a:p>
            <a:pPr lvl="1">
              <a:defRPr/>
            </a:pPr>
            <a:r>
              <a:rPr lang="el-GR" dirty="0" smtClean="0"/>
              <a:t>Διαδικασία ανάλυσης</a:t>
            </a:r>
          </a:p>
          <a:p>
            <a:pPr>
              <a:defRPr/>
            </a:pPr>
            <a:r>
              <a:rPr lang="el-GR" dirty="0" smtClean="0"/>
              <a:t>Αποτελέσματα </a:t>
            </a:r>
            <a:endParaRPr lang="el-GR" dirty="0"/>
          </a:p>
          <a:p>
            <a:pPr lvl="1">
              <a:defRPr/>
            </a:pPr>
            <a:r>
              <a:rPr lang="el-GR" dirty="0"/>
              <a:t>ευρήματα σε σχέση με τα ερευνητικά </a:t>
            </a:r>
            <a:r>
              <a:rPr lang="el-GR" dirty="0" smtClean="0"/>
              <a:t>ερωτήματα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263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Μέρη της εργασίας (δομή</a:t>
            </a:r>
            <a:r>
              <a:rPr lang="el-GR" dirty="0" smtClean="0"/>
              <a:t>) 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l-GR" dirty="0"/>
              <a:t>Συζήτηση - Συμπεράσματα </a:t>
            </a:r>
          </a:p>
          <a:p>
            <a:pPr lvl="1">
              <a:defRPr/>
            </a:pPr>
            <a:r>
              <a:rPr lang="el-GR" dirty="0"/>
              <a:t>συνοπτικά βασικά ευρήματα</a:t>
            </a:r>
          </a:p>
          <a:p>
            <a:pPr lvl="1">
              <a:defRPr/>
            </a:pPr>
            <a:r>
              <a:rPr lang="el-GR" dirty="0"/>
              <a:t>σχέση των ευρημάτων με άλλες έρευνες</a:t>
            </a:r>
          </a:p>
          <a:p>
            <a:pPr lvl="1">
              <a:defRPr/>
            </a:pPr>
            <a:r>
              <a:rPr lang="el-GR" dirty="0"/>
              <a:t>πρακτική χρησιμότητα</a:t>
            </a:r>
          </a:p>
          <a:p>
            <a:pPr lvl="1">
              <a:defRPr/>
            </a:pPr>
            <a:r>
              <a:rPr lang="el-GR" dirty="0"/>
              <a:t>περιορισμοί</a:t>
            </a:r>
          </a:p>
          <a:p>
            <a:pPr lvl="1">
              <a:defRPr/>
            </a:pPr>
            <a:r>
              <a:rPr lang="el-GR" dirty="0"/>
              <a:t>σκέψεις για περαιτέρω έρευνα</a:t>
            </a:r>
          </a:p>
          <a:p>
            <a:pPr>
              <a:defRPr/>
            </a:pPr>
            <a:r>
              <a:rPr lang="el-GR" dirty="0"/>
              <a:t>Αναφορές</a:t>
            </a:r>
          </a:p>
          <a:p>
            <a:pPr lvl="1">
              <a:defRPr/>
            </a:pPr>
            <a:r>
              <a:rPr lang="el-GR" dirty="0"/>
              <a:t>στο τέλος</a:t>
            </a:r>
          </a:p>
          <a:p>
            <a:pPr lvl="1">
              <a:defRPr/>
            </a:pPr>
            <a:r>
              <a:rPr lang="el-GR" dirty="0"/>
              <a:t>μέσα στο κείμενο (αυτούσια αποσπάσματα, περίφραση)</a:t>
            </a:r>
          </a:p>
          <a:p>
            <a:pPr>
              <a:defRPr/>
            </a:pPr>
            <a:r>
              <a:rPr lang="el-GR" dirty="0"/>
              <a:t>Παράρτημα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33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Ο τίτλος θα συνοψίζει τη βασική ιδέα του άρθρου και θα προσδιορίζει τις πραγματικές μεταβλητές ή θεωρητικά που μελετώνται καθώς και τη σχέση μεταξύ τους </a:t>
            </a:r>
            <a:r>
              <a:rPr lang="el-GR" altLang="el-GR" dirty="0" smtClean="0"/>
              <a:t>π.χ. </a:t>
            </a:r>
            <a:r>
              <a:rPr lang="el-GR" altLang="el-GR" dirty="0"/>
              <a:t>«Η επίδραση της συνεργασίας των μελλοντικών εκπαιδευτικών στη διαμόρφωση των πεποιθήσεων τους για τα μαθηματικά»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963061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760</Words>
  <Application>Microsoft Office PowerPoint</Application>
  <PresentationFormat>Προβολή στην οθόνη (4:3)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Θέμα του Office</vt:lpstr>
      <vt:lpstr>Ποιοτική μεθοδολογία έρευνας στη Διδακτική των Μαθηματικών</vt:lpstr>
      <vt:lpstr>Συγγραφή μιας εργασίας</vt:lpstr>
      <vt:lpstr>Έλεγχος του περιεχομένου της έρευνας (1)</vt:lpstr>
      <vt:lpstr>Έλεγχος του περιεχομένου της έρευνας (2)</vt:lpstr>
      <vt:lpstr>Τύποι άρθρων</vt:lpstr>
      <vt:lpstr>Μέρη της εργασίας (δομή) (1)</vt:lpstr>
      <vt:lpstr>Μέρη της εργασίας (δομή) (2)</vt:lpstr>
      <vt:lpstr>Μέρη της εργασίας (δομή) (3)</vt:lpstr>
      <vt:lpstr>Τίτλος</vt:lpstr>
      <vt:lpstr>Περίληψη</vt:lpstr>
      <vt:lpstr>Τι περιλαμβάνει η περίληψη</vt:lpstr>
      <vt:lpstr>Εισαγωγή</vt:lpstr>
      <vt:lpstr>Μέθοδος</vt:lpstr>
      <vt:lpstr>Αποτελέσματα</vt:lpstr>
      <vt:lpstr>Συζήτηση</vt:lpstr>
      <vt:lpstr>Ερωτήσεις για την ποιότητα της παρουσίασης (1)</vt:lpstr>
      <vt:lpstr>Ερωτήσεις για την ποιότητα της παρουσίασης (2)</vt:lpstr>
      <vt:lpstr>Τέλος Eνότητας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slim</cp:lastModifiedBy>
  <cp:revision>194</cp:revision>
  <dcterms:created xsi:type="dcterms:W3CDTF">2012-09-06T09:03:05Z</dcterms:created>
  <dcterms:modified xsi:type="dcterms:W3CDTF">2015-11-30T15:06:41Z</dcterms:modified>
</cp:coreProperties>
</file>