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357" r:id="rId3"/>
    <p:sldId id="308" r:id="rId4"/>
    <p:sldId id="366" r:id="rId5"/>
    <p:sldId id="367" r:id="rId6"/>
    <p:sldId id="368" r:id="rId7"/>
    <p:sldId id="369" r:id="rId8"/>
    <p:sldId id="370" r:id="rId9"/>
    <p:sldId id="290" r:id="rId10"/>
    <p:sldId id="295" r:id="rId11"/>
    <p:sldId id="299" r:id="rId12"/>
    <p:sldId id="358" r:id="rId13"/>
    <p:sldId id="359" r:id="rId14"/>
    <p:sldId id="360" r:id="rId15"/>
    <p:sldId id="293" r:id="rId16"/>
  </p:sldIdLst>
  <p:sldSz cx="9144000" cy="6858000" type="screen4x3"/>
  <p:notesSz cx="6858000" cy="9144000"/>
  <p:custDataLst>
    <p:tags r:id="rId1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7"/>
            <p14:sldId id="308"/>
            <p14:sldId id="366"/>
            <p14:sldId id="367"/>
            <p14:sldId id="368"/>
            <p14:sldId id="369"/>
            <p14:sldId id="370"/>
            <p14:sldId id="290"/>
            <p14:sldId id="295"/>
            <p14:sldId id="299"/>
            <p14:sldId id="358"/>
            <p14:sldId id="359"/>
            <p14:sldId id="360"/>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17/1/2017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11</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Εστίαση – Οπτική Γωνία</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8.png"/><Relationship Id="rId4" Type="http://schemas.openxmlformats.org/officeDocument/2006/relationships/hyperlink" Target="%5b1%5d%20http:/creativecommons.org/licenses/by-nc-sa/4.0/"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diaplasibooks.gr/product-23.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a:solidFill>
                  <a:srgbClr val="5075BC"/>
                </a:solidFill>
                <a:latin typeface="+mj-lt"/>
                <a:ea typeface="+mj-ea"/>
                <a:cs typeface="+mj-cs"/>
              </a:rPr>
              <a:t>5</a:t>
            </a:r>
            <a:r>
              <a:rPr lang="en-US" sz="2800" dirty="0" smtClean="0">
                <a:solidFill>
                  <a:srgbClr val="5075BC"/>
                </a:solidFill>
                <a:latin typeface="+mj-lt"/>
                <a:ea typeface="+mj-ea"/>
                <a:cs typeface="+mj-cs"/>
              </a:rPr>
              <a:t>.1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Εστίαση – Οπτική Γωνία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1684478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a:t>Αγγελική </a:t>
            </a:r>
            <a:r>
              <a:rPr lang="el-GR" sz="2000" dirty="0" err="1"/>
              <a:t>Γιαννικοπούλου</a:t>
            </a:r>
            <a:r>
              <a:rPr lang="el-GR" sz="2000" dirty="0"/>
              <a:t> 2016. </a:t>
            </a:r>
            <a:r>
              <a:rPr lang="el-GR" sz="2000" dirty="0"/>
              <a:t>Εύη </a:t>
            </a:r>
            <a:r>
              <a:rPr lang="el-GR" sz="2000" dirty="0" err="1"/>
              <a:t>Τριανταφύλλου</a:t>
            </a:r>
            <a:r>
              <a:rPr lang="el-GR" sz="2000" dirty="0"/>
              <a:t>, Εβίτα </a:t>
            </a:r>
            <a:r>
              <a:rPr lang="el-GR" sz="2000" dirty="0" err="1"/>
              <a:t>Τσιώλη</a:t>
            </a:r>
            <a:r>
              <a:rPr lang="el-GR" sz="2000" dirty="0"/>
              <a:t>, </a:t>
            </a:r>
            <a:r>
              <a:rPr lang="el-GR" sz="2000" dirty="0"/>
              <a:t>Αγγελική </a:t>
            </a:r>
            <a:r>
              <a:rPr lang="el-GR" sz="2000" dirty="0" err="1"/>
              <a:t>Γιαννικοπούλου</a:t>
            </a:r>
            <a:r>
              <a:rPr lang="el-GR" sz="2000" dirty="0"/>
              <a:t>. «Το Εικονογραφημένο Βιβλίο στην Προσχολική Εκπαίδευση. Εστίαση – Οπτική </a:t>
            </a:r>
            <a:r>
              <a:rPr lang="el-GR" sz="2000" dirty="0" smtClean="0"/>
              <a:t>Γωνία. Το κοριτσάκι … και το ποντικάκι.». Έκδοση: 1.0. Αθήνα 2016. Διαθέσιμο από τη δικτυακή διεύθυνση: </a:t>
            </a:r>
            <a:r>
              <a:rPr lang="en-GB" sz="2000" dirty="0" smtClean="0">
                <a:hlinkClick r:id="rId3" tooltip="Ανοιχτό Μάθημα: Το Εικονογραφημένο Βιβλίο στην Προσχολική Εκπαίδευση"/>
              </a:rPr>
              <a:t>http://opencourses.uoa.gr/courses/ECD5/</a:t>
            </a:r>
            <a:r>
              <a:rPr lang="el-GR" sz="2000" dirty="0" smtClean="0"/>
              <a:t>.</a:t>
            </a:r>
          </a:p>
          <a:p>
            <a:pPr marL="0" indent="0">
              <a:buNone/>
              <a:defRPr/>
            </a:pP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16598193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250717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20192344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 2: Εξώφυλλο και σελίδες του </a:t>
            </a:r>
            <a:r>
              <a:rPr lang="el-GR" sz="2000" dirty="0" smtClean="0"/>
              <a:t>βιβλίου «</a:t>
            </a:r>
            <a:r>
              <a:rPr lang="el-GR" sz="2000" dirty="0" smtClean="0">
                <a:hlinkClick r:id="rId3"/>
              </a:rPr>
              <a:t>Το </a:t>
            </a:r>
            <a:r>
              <a:rPr lang="el-GR" sz="2000" dirty="0">
                <a:hlinkClick r:id="rId3"/>
              </a:rPr>
              <a:t>κοριτσάκι … και το </a:t>
            </a:r>
            <a:r>
              <a:rPr lang="el-GR" sz="2000" dirty="0" smtClean="0">
                <a:hlinkClick r:id="rId3"/>
              </a:rPr>
              <a:t>ποντικάκι</a:t>
            </a:r>
            <a:r>
              <a:rPr lang="el-GR" sz="2000" dirty="0" smtClean="0"/>
              <a:t>» </a:t>
            </a:r>
            <a:r>
              <a:rPr lang="el-GR" sz="2000" dirty="0"/>
              <a:t>/ </a:t>
            </a:r>
            <a:r>
              <a:rPr lang="el-GR" sz="2000" dirty="0" err="1"/>
              <a:t>Κριστίν</a:t>
            </a:r>
            <a:r>
              <a:rPr lang="el-GR" sz="2000" dirty="0"/>
              <a:t> </a:t>
            </a:r>
            <a:r>
              <a:rPr lang="el-GR" sz="2000" dirty="0" err="1"/>
              <a:t>Νομάν</a:t>
            </a:r>
            <a:r>
              <a:rPr lang="el-GR" sz="2000" dirty="0"/>
              <a:t>- </a:t>
            </a:r>
            <a:r>
              <a:rPr lang="el-GR" sz="2000" dirty="0" err="1" smtClean="0"/>
              <a:t>Βιλμέν</a:t>
            </a:r>
            <a:r>
              <a:rPr lang="el-GR" sz="2000" dirty="0" smtClean="0"/>
              <a:t>, εικονογράφηση </a:t>
            </a:r>
            <a:r>
              <a:rPr lang="el-GR" sz="2000" dirty="0" err="1"/>
              <a:t>Μαριάν</a:t>
            </a:r>
            <a:r>
              <a:rPr lang="el-GR" sz="2000" dirty="0"/>
              <a:t> </a:t>
            </a:r>
            <a:r>
              <a:rPr lang="el-GR" sz="2000" dirty="0" err="1"/>
              <a:t>Μπαρσιλόν</a:t>
            </a:r>
            <a:r>
              <a:rPr lang="el-GR" sz="2000" dirty="0"/>
              <a:t>, Μετάφραση Αλέξανδρος Πανούσης, </a:t>
            </a:r>
            <a:r>
              <a:rPr lang="el-GR" sz="2000" dirty="0" smtClean="0"/>
              <a:t>Εκδόσεις </a:t>
            </a:r>
            <a:r>
              <a:rPr lang="el-GR" sz="2000" dirty="0"/>
              <a:t>Διάπλαση, 2014.</a:t>
            </a:r>
          </a:p>
          <a:p>
            <a:pPr marL="0" indent="0">
              <a:buNone/>
            </a:pPr>
            <a:endParaRPr lang="el-GR" sz="2000" dirty="0">
              <a:solidFill>
                <a:srgbClr val="FF0000"/>
              </a:solidFill>
            </a:endParaRPr>
          </a:p>
        </p:txBody>
      </p:sp>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a:xfrm>
            <a:off x="457200" y="1600200"/>
            <a:ext cx="4186808" cy="4525963"/>
          </a:xfrm>
        </p:spPr>
        <p:txBody>
          <a:bodyPr>
            <a:noAutofit/>
          </a:bodyPr>
          <a:lstStyle/>
          <a:p>
            <a:pPr marL="0" indent="0">
              <a:spcBef>
                <a:spcPts val="600"/>
              </a:spcBef>
              <a:buNone/>
            </a:pPr>
            <a:r>
              <a:rPr lang="el-GR" sz="2000" b="1" dirty="0" smtClean="0"/>
              <a:t>Διδακτική πρακτική</a:t>
            </a:r>
            <a:r>
              <a:rPr lang="en-GB" sz="2000" dirty="0" smtClean="0"/>
              <a:t>:</a:t>
            </a:r>
            <a:r>
              <a:rPr lang="el-GR" sz="2000" dirty="0"/>
              <a:t> </a:t>
            </a:r>
            <a:r>
              <a:rPr lang="el-GR" sz="2000" dirty="0" smtClean="0"/>
              <a:t/>
            </a:r>
            <a:br>
              <a:rPr lang="el-GR" sz="2000" dirty="0" smtClean="0"/>
            </a:br>
            <a:r>
              <a:rPr lang="el-GR" sz="2000" dirty="0" smtClean="0"/>
              <a:t>Εύη </a:t>
            </a:r>
            <a:r>
              <a:rPr lang="el-GR" sz="2000" dirty="0" err="1" smtClean="0"/>
              <a:t>Τριανταφύλλου</a:t>
            </a:r>
            <a:r>
              <a:rPr lang="el-GR" sz="2000" dirty="0" smtClean="0"/>
              <a:t>, Εβίτα </a:t>
            </a:r>
            <a:r>
              <a:rPr lang="el-GR" sz="2000" dirty="0" err="1" smtClean="0"/>
              <a:t>Τσιώλη</a:t>
            </a:r>
            <a:r>
              <a:rPr lang="el-GR" sz="2000" dirty="0" smtClean="0"/>
              <a:t>.</a:t>
            </a:r>
            <a:endParaRPr lang="el-GR" sz="2000" dirty="0"/>
          </a:p>
          <a:p>
            <a:pPr marL="0" indent="0">
              <a:spcBef>
                <a:spcPts val="600"/>
              </a:spcBef>
              <a:buNone/>
            </a:pPr>
            <a:r>
              <a:rPr lang="el-GR" altLang="en-US" sz="2000" b="1" dirty="0" smtClean="0"/>
              <a:t>Βιβλίο</a:t>
            </a:r>
            <a:r>
              <a:rPr lang="el-GR" altLang="en-US" sz="2000" dirty="0"/>
              <a:t>: </a:t>
            </a:r>
            <a:r>
              <a:rPr lang="el-GR" altLang="en-US" sz="2000" dirty="0" err="1"/>
              <a:t>Κριστίν</a:t>
            </a:r>
            <a:r>
              <a:rPr lang="el-GR" altLang="en-US" sz="2000" dirty="0"/>
              <a:t> </a:t>
            </a:r>
            <a:r>
              <a:rPr lang="el-GR" altLang="en-US" sz="2000" dirty="0" err="1"/>
              <a:t>Νομάν</a:t>
            </a:r>
            <a:r>
              <a:rPr lang="el-GR" altLang="en-US" sz="2000" dirty="0"/>
              <a:t>- </a:t>
            </a:r>
            <a:r>
              <a:rPr lang="el-GR" altLang="en-US" sz="2000" dirty="0" err="1" smtClean="0"/>
              <a:t>Βιλμέν</a:t>
            </a:r>
            <a:r>
              <a:rPr lang="en-US" altLang="en-US" sz="2000" dirty="0" smtClean="0"/>
              <a:t>, </a:t>
            </a:r>
            <a:r>
              <a:rPr lang="el-GR" altLang="en-US" sz="2000" b="1" dirty="0" smtClean="0"/>
              <a:t>Το </a:t>
            </a:r>
            <a:r>
              <a:rPr lang="el-GR" altLang="en-US" sz="2000" b="1" dirty="0"/>
              <a:t>κοριτσάκι … και το </a:t>
            </a:r>
            <a:r>
              <a:rPr lang="el-GR" altLang="en-US" sz="2000" b="1" dirty="0" smtClean="0"/>
              <a:t>ποντικάκι</a:t>
            </a:r>
            <a:r>
              <a:rPr lang="en-US" altLang="en-US" sz="2000" dirty="0" smtClean="0"/>
              <a:t> / </a:t>
            </a:r>
            <a:r>
              <a:rPr lang="el-GR" altLang="en-US" sz="2000" dirty="0" smtClean="0"/>
              <a:t>Εικονογράφηση </a:t>
            </a:r>
            <a:r>
              <a:rPr lang="el-GR" altLang="en-US" sz="2000" dirty="0" err="1" smtClean="0"/>
              <a:t>Μαριάν</a:t>
            </a:r>
            <a:r>
              <a:rPr lang="el-GR" altLang="en-US" sz="2000" dirty="0" smtClean="0"/>
              <a:t> </a:t>
            </a:r>
            <a:r>
              <a:rPr lang="el-GR" altLang="en-US" sz="2000" dirty="0" err="1" smtClean="0"/>
              <a:t>Μπαρσιλόν</a:t>
            </a:r>
            <a:r>
              <a:rPr lang="el-GR" altLang="en-US" sz="2000" dirty="0" smtClean="0"/>
              <a:t>, Μετάφραση Αλέξανδρος Πανούσης, </a:t>
            </a:r>
            <a:r>
              <a:rPr lang="el-GR" altLang="en-US" sz="2000" dirty="0"/>
              <a:t/>
            </a:r>
            <a:br>
              <a:rPr lang="el-GR" altLang="en-US" sz="2000" dirty="0"/>
            </a:br>
            <a:r>
              <a:rPr lang="el-GR" altLang="en-US" sz="2000" dirty="0" smtClean="0"/>
              <a:t>Εκδόσεις Διάπλαση</a:t>
            </a:r>
            <a:r>
              <a:rPr lang="el-GR" altLang="en-US" sz="2000" dirty="0"/>
              <a:t>, </a:t>
            </a:r>
            <a:r>
              <a:rPr lang="el-GR" altLang="en-US" sz="2000" dirty="0" smtClean="0"/>
              <a:t>2014.</a:t>
            </a:r>
          </a:p>
          <a:p>
            <a:pPr marL="0" indent="0">
              <a:spcBef>
                <a:spcPts val="600"/>
              </a:spcBef>
              <a:buNone/>
            </a:pPr>
            <a:r>
              <a:rPr lang="el-GR" altLang="en-US" sz="2000" b="1" dirty="0"/>
              <a:t>Στόχοι</a:t>
            </a:r>
            <a:r>
              <a:rPr lang="el-GR" altLang="en-US" sz="2000" dirty="0"/>
              <a:t>: </a:t>
            </a:r>
            <a:r>
              <a:rPr lang="el-GR" altLang="en-US" sz="2000" dirty="0" smtClean="0"/>
              <a:t> </a:t>
            </a:r>
          </a:p>
          <a:p>
            <a:pPr>
              <a:spcBef>
                <a:spcPts val="600"/>
              </a:spcBef>
            </a:pPr>
            <a:r>
              <a:rPr lang="el-GR" altLang="en-US" sz="2000" dirty="0" smtClean="0"/>
              <a:t>Αφηγήσεις </a:t>
            </a:r>
            <a:r>
              <a:rPr lang="el-GR" altLang="en-US" sz="2000" dirty="0"/>
              <a:t>όπου ένα γεγονός παρουσιάζεται από δύο </a:t>
            </a:r>
            <a:r>
              <a:rPr lang="el-GR" altLang="en-US" sz="2000" dirty="0" smtClean="0"/>
              <a:t>οπτικές </a:t>
            </a:r>
          </a:p>
          <a:p>
            <a:pPr>
              <a:spcBef>
                <a:spcPts val="600"/>
              </a:spcBef>
            </a:pPr>
            <a:r>
              <a:rPr lang="el-GR" altLang="en-US" sz="2000" dirty="0" smtClean="0"/>
              <a:t>Υιοθέτηση </a:t>
            </a:r>
            <a:r>
              <a:rPr lang="el-GR" altLang="en-US" sz="2000" dirty="0"/>
              <a:t>μια άλλης οπτικής, εκείνης του ποντικιού, στη δική μας </a:t>
            </a:r>
            <a:r>
              <a:rPr lang="el-GR" altLang="en-US" sz="2000" dirty="0" smtClean="0"/>
              <a:t>καθημερινότητα.</a:t>
            </a:r>
            <a:endParaRPr lang="el-GR" altLang="en-US" sz="2000" dirty="0"/>
          </a:p>
          <a:p>
            <a:pPr marL="0" indent="0">
              <a:spcBef>
                <a:spcPts val="300"/>
              </a:spcBef>
              <a:buNone/>
            </a:pPr>
            <a:endParaRPr lang="el-GR" altLang="en-US" sz="2000" dirty="0" smtClean="0"/>
          </a:p>
          <a:p>
            <a:pPr>
              <a:spcBef>
                <a:spcPts val="300"/>
              </a:spcBef>
            </a:pPr>
            <a:endParaRPr lang="en-GB" sz="2000" dirty="0"/>
          </a:p>
        </p:txBody>
      </p:sp>
      <p:sp>
        <p:nvSpPr>
          <p:cNvPr id="5" name="TextBox 4"/>
          <p:cNvSpPr txBox="1"/>
          <p:nvPr/>
        </p:nvSpPr>
        <p:spPr>
          <a:xfrm>
            <a:off x="4355976" y="5733256"/>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pic>
        <p:nvPicPr>
          <p:cNvPr id="11" name="Picture 2" descr="Εξώφυλλο"/>
          <p:cNvPicPr>
            <a:picLocks noGrp="1" noChangeAspect="1" noChangeArrowheads="1"/>
          </p:cNvPicPr>
          <p:nvPr>
            <p:ph sz="half" idx="2"/>
          </p:nvPr>
        </p:nvPicPr>
        <p:blipFill>
          <a:blip r:embed="rId3" cstate="print"/>
          <a:srcRect/>
          <a:stretch>
            <a:fillRect/>
          </a:stretch>
        </p:blipFill>
        <p:spPr bwMode="auto">
          <a:xfrm>
            <a:off x="4900156" y="1598165"/>
            <a:ext cx="3832022" cy="4525963"/>
          </a:xfrm>
          <a:prstGeom prst="rect">
            <a:avLst/>
          </a:prstGeom>
          <a:noFill/>
        </p:spPr>
      </p:pic>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l-GR" dirty="0"/>
              <a:t>Λίγα λόγια για το βιβλίο</a:t>
            </a:r>
          </a:p>
        </p:txBody>
      </p:sp>
      <p:sp>
        <p:nvSpPr>
          <p:cNvPr id="6" name="Content Placeholder 5"/>
          <p:cNvSpPr>
            <a:spLocks noGrp="1"/>
          </p:cNvSpPr>
          <p:nvPr>
            <p:ph idx="1"/>
          </p:nvPr>
        </p:nvSpPr>
        <p:spPr/>
        <p:txBody>
          <a:bodyPr>
            <a:noAutofit/>
          </a:bodyPr>
          <a:lstStyle/>
          <a:p>
            <a:pPr marL="0" indent="0">
              <a:buNone/>
            </a:pPr>
            <a:r>
              <a:rPr lang="el-GR" sz="2800" dirty="0"/>
              <a:t>Ένα κοριτσάκι κι ένα ποντικάκι ζουν στο ίδιο σπίτι και κάποια στιγμή </a:t>
            </a:r>
            <a:r>
              <a:rPr lang="el-GR" sz="2800" dirty="0" smtClean="0"/>
              <a:t>συναντιούνται… Πολλά </a:t>
            </a:r>
            <a:r>
              <a:rPr lang="el-GR" sz="2800" dirty="0"/>
              <a:t>χρόνια μετά, το κοριτσάκι, μητέρα πια,  διηγείται την περιπέτεια στα παιδιά της. Την ίδια ώρα, στο υπόγειο του σπιτιού, η κόρη της </a:t>
            </a:r>
            <a:r>
              <a:rPr lang="el-GR" sz="2800" dirty="0" err="1"/>
              <a:t>ποντικίνας</a:t>
            </a:r>
            <a:r>
              <a:rPr lang="el-GR" sz="2800" dirty="0"/>
              <a:t>  διηγείται στα δικά της παιδιά την περιπέτεια της γιαγιάς τους.</a:t>
            </a:r>
          </a:p>
          <a:p>
            <a:pPr marL="0" indent="0">
              <a:buNone/>
            </a:pPr>
            <a:r>
              <a:rPr lang="el-GR" sz="2800" dirty="0"/>
              <a:t>Οι δύο ιστορίες όμως δεν έχουν την παραμικρή σχέση μεταξύ τους! </a:t>
            </a:r>
            <a:r>
              <a:rPr lang="el-GR" sz="2800" dirty="0" smtClean="0"/>
              <a:t>Πώς </a:t>
            </a:r>
            <a:r>
              <a:rPr lang="el-GR" sz="2800" dirty="0"/>
              <a:t>γίνεται το ίδιο γεγονός να το βλέπει κανείς τόσο διαφορετικά;</a:t>
            </a:r>
          </a:p>
          <a:p>
            <a:pPr marL="0" indent="0">
              <a:buNone/>
            </a:pPr>
            <a:endParaRPr lang="el-GR" sz="2800" dirty="0"/>
          </a:p>
          <a:p>
            <a:pPr marL="0" indent="0">
              <a:buNone/>
            </a:pPr>
            <a:endParaRPr lang="el-GR" sz="2800" dirty="0"/>
          </a:p>
        </p:txBody>
      </p:sp>
    </p:spTree>
    <p:extLst>
      <p:ext uri="{BB962C8B-B14F-4D97-AF65-F5344CB8AC3E}">
        <p14:creationId xmlns:p14="http://schemas.microsoft.com/office/powerpoint/2010/main" val="772492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dirty="0"/>
              <a:t>Ανάγνωση του βιβλίου</a:t>
            </a:r>
          </a:p>
        </p:txBody>
      </p:sp>
      <p:sp>
        <p:nvSpPr>
          <p:cNvPr id="5" name="Content Placeholder 4"/>
          <p:cNvSpPr>
            <a:spLocks noGrp="1"/>
          </p:cNvSpPr>
          <p:nvPr>
            <p:ph sz="half" idx="1"/>
          </p:nvPr>
        </p:nvSpPr>
        <p:spPr/>
        <p:txBody>
          <a:bodyPr>
            <a:normAutofit/>
          </a:bodyPr>
          <a:lstStyle/>
          <a:p>
            <a:pPr marL="0" lvl="0" indent="0">
              <a:buNone/>
            </a:pPr>
            <a:r>
              <a:rPr lang="el-GR" dirty="0"/>
              <a:t>Η ανάγνωση έγινε εναλλακτικά από δύο φοιτήτριες: η μία διάβαζε τα λόγια της μητέρας των παιδιών και η άλλη της μαμάς </a:t>
            </a:r>
            <a:r>
              <a:rPr lang="el-GR" dirty="0" err="1"/>
              <a:t>ποντικίνας</a:t>
            </a:r>
            <a:r>
              <a:rPr lang="el-GR" dirty="0"/>
              <a:t>. Αυτό έγινε προκειμένου να γίνει κατανοητή  η διάκριση των δύο επιπέδων αφήγησης.</a:t>
            </a:r>
          </a:p>
          <a:p>
            <a:endParaRPr lang="el-GR" dirty="0"/>
          </a:p>
        </p:txBody>
      </p:sp>
      <p:pic>
        <p:nvPicPr>
          <p:cNvPr id="7" name="Picture 2" descr="Σελίδα του βιβλίου"/>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4008" y="1916832"/>
            <a:ext cx="4038600" cy="2400704"/>
          </a:xfrm>
          <a:prstGeom prst="rect">
            <a:avLst/>
          </a:prstGeom>
          <a:noFill/>
        </p:spPr>
      </p:pic>
      <p:sp>
        <p:nvSpPr>
          <p:cNvPr id="6" name="TextBox 5"/>
          <p:cNvSpPr txBox="1"/>
          <p:nvPr/>
        </p:nvSpPr>
        <p:spPr>
          <a:xfrm>
            <a:off x="8028384" y="4437112"/>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l-GR" b="1" dirty="0">
                <a:latin typeface="+mj-lt"/>
              </a:rPr>
              <a:t>2</a:t>
            </a:r>
            <a:r>
              <a:rPr lang="el-GR" b="1" dirty="0" smtClean="0">
                <a:latin typeface="+mj-lt"/>
              </a:rPr>
              <a:t>]</a:t>
            </a:r>
            <a:endParaRPr lang="el-GR" b="1" dirty="0" smtClean="0">
              <a:latin typeface="+mj-lt"/>
            </a:endParaRPr>
          </a:p>
        </p:txBody>
      </p:sp>
    </p:spTree>
    <p:custDataLst>
      <p:tags r:id="rId1"/>
    </p:custDataLst>
    <p:extLst>
      <p:ext uri="{BB962C8B-B14F-4D97-AF65-F5344CB8AC3E}">
        <p14:creationId xmlns:p14="http://schemas.microsoft.com/office/powerpoint/2010/main" val="2276151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Παιχνίδι </a:t>
            </a:r>
            <a:r>
              <a:rPr lang="el-GR" dirty="0" smtClean="0"/>
              <a:t>ρόλων</a:t>
            </a:r>
            <a:endParaRPr lang="el-GR" dirty="0"/>
          </a:p>
        </p:txBody>
      </p:sp>
      <p:sp>
        <p:nvSpPr>
          <p:cNvPr id="3" name="Content Placeholder 2"/>
          <p:cNvSpPr>
            <a:spLocks noGrp="1"/>
          </p:cNvSpPr>
          <p:nvPr>
            <p:ph sz="half" idx="1"/>
          </p:nvPr>
        </p:nvSpPr>
        <p:spPr/>
        <p:txBody>
          <a:bodyPr>
            <a:noAutofit/>
          </a:bodyPr>
          <a:lstStyle/>
          <a:p>
            <a:pPr marL="0" indent="0">
              <a:buNone/>
            </a:pPr>
            <a:r>
              <a:rPr lang="el-GR" sz="2600" dirty="0"/>
              <a:t>Σε μια δεύτερη ανάγνωση τα παιδιά χωρίστηκαν σε δύο ομάδες (παιδιά και ποντίκια) και κάθε φορά που παρουσιαζόταν μια εκδοχή των γεγονότων από το κορίτσι ή το ποντίκι, τα αντίστοιχα παιδιά τη ζωντάνευαν με παντομίμα. </a:t>
            </a:r>
          </a:p>
          <a:p>
            <a:pPr marL="0" indent="0">
              <a:buNone/>
            </a:pPr>
            <a:r>
              <a:rPr lang="el-GR" sz="2600" dirty="0"/>
              <a:t>π</a:t>
            </a:r>
            <a:r>
              <a:rPr lang="el-GR" sz="2600" dirty="0" smtClean="0"/>
              <a:t>.χ</a:t>
            </a:r>
            <a:r>
              <a:rPr lang="el-GR" sz="2600" dirty="0"/>
              <a:t>. Άρπαξα την κολόνια και ψέκασα το ποντίκι. </a:t>
            </a:r>
          </a:p>
          <a:p>
            <a:endParaRPr lang="el-GR" sz="2600" dirty="0"/>
          </a:p>
        </p:txBody>
      </p:sp>
      <p:pic>
        <p:nvPicPr>
          <p:cNvPr id="5" name="Picture 2" descr="Τα παιδιά παίζουν"/>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4572000" y="1772816"/>
            <a:ext cx="4038600" cy="2458062"/>
          </a:xfrm>
          <a:prstGeom prst="rect">
            <a:avLst/>
          </a:prstGeom>
          <a:noFill/>
        </p:spPr>
      </p:pic>
    </p:spTree>
    <p:extLst>
      <p:ext uri="{BB962C8B-B14F-4D97-AF65-F5344CB8AC3E}">
        <p14:creationId xmlns:p14="http://schemas.microsoft.com/office/powerpoint/2010/main" val="3118423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000" dirty="0"/>
              <a:t>Αντιλαμβανόμαστε τον κόσμο ως </a:t>
            </a:r>
            <a:r>
              <a:rPr lang="el-GR" sz="4000" dirty="0" smtClean="0"/>
              <a:t>ποντίκια (1/2)</a:t>
            </a:r>
            <a:endParaRPr lang="el-GR" sz="4000" dirty="0"/>
          </a:p>
        </p:txBody>
      </p:sp>
      <p:sp>
        <p:nvSpPr>
          <p:cNvPr id="3" name="Content Placeholder 2"/>
          <p:cNvSpPr>
            <a:spLocks noGrp="1"/>
          </p:cNvSpPr>
          <p:nvPr>
            <p:ph idx="1"/>
          </p:nvPr>
        </p:nvSpPr>
        <p:spPr/>
        <p:txBody>
          <a:bodyPr>
            <a:normAutofit/>
          </a:bodyPr>
          <a:lstStyle/>
          <a:p>
            <a:pPr marL="0" indent="0">
              <a:buNone/>
            </a:pPr>
            <a:r>
              <a:rPr lang="el-GR" dirty="0"/>
              <a:t>Προσπαθήσαμε να καταλάβουμε πόσο διαφορετικά βλέπει τον ανθρώπινο κόσμο το ποντίκι της ιστορίας</a:t>
            </a:r>
          </a:p>
          <a:p>
            <a:pPr marL="0" indent="0">
              <a:buNone/>
            </a:pPr>
            <a:r>
              <a:rPr lang="el-GR" dirty="0" smtClean="0"/>
              <a:t>Φανταστήκαμε </a:t>
            </a:r>
            <a:r>
              <a:rPr lang="el-GR" dirty="0"/>
              <a:t>ότι είμαστε όλοι ποντίκια και ότι ένα βράδυ τρυπώσαμε μέσα στην τάξη από ένα παράθυρο που είχε ξεχαστεί ανοιχτό.  Πώς μας φαίνεται ο κόσμος;</a:t>
            </a:r>
          </a:p>
          <a:p>
            <a:pPr marL="0" indent="0">
              <a:buNone/>
            </a:pPr>
            <a:endParaRPr lang="el-GR" dirty="0"/>
          </a:p>
        </p:txBody>
      </p:sp>
    </p:spTree>
    <p:extLst>
      <p:ext uri="{BB962C8B-B14F-4D97-AF65-F5344CB8AC3E}">
        <p14:creationId xmlns:p14="http://schemas.microsoft.com/office/powerpoint/2010/main" val="739141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000" dirty="0"/>
              <a:t>Αντιλαμβανόμαστε τον κόσμο ως </a:t>
            </a:r>
            <a:r>
              <a:rPr lang="el-GR" sz="4000" dirty="0" smtClean="0"/>
              <a:t>ποντίκια (2/2)</a:t>
            </a:r>
            <a:endParaRPr lang="el-GR" sz="4000" dirty="0"/>
          </a:p>
        </p:txBody>
      </p:sp>
      <p:sp>
        <p:nvSpPr>
          <p:cNvPr id="3" name="Content Placeholder 2"/>
          <p:cNvSpPr>
            <a:spLocks noGrp="1"/>
          </p:cNvSpPr>
          <p:nvPr>
            <p:ph sz="half" idx="1"/>
          </p:nvPr>
        </p:nvSpPr>
        <p:spPr>
          <a:xfrm>
            <a:off x="457200" y="1600200"/>
            <a:ext cx="4690864" cy="4525963"/>
          </a:xfrm>
        </p:spPr>
        <p:txBody>
          <a:bodyPr>
            <a:noAutofit/>
          </a:bodyPr>
          <a:lstStyle/>
          <a:p>
            <a:r>
              <a:rPr lang="el-GR" sz="2400" b="1" dirty="0"/>
              <a:t>Μαξιλάρι</a:t>
            </a:r>
            <a:r>
              <a:rPr lang="el-GR" sz="2400" dirty="0"/>
              <a:t>: Μέρος με χιόνια/ </a:t>
            </a:r>
            <a:r>
              <a:rPr lang="el-GR" sz="2400" dirty="0" err="1"/>
              <a:t>Τραμπολίνο</a:t>
            </a:r>
            <a:r>
              <a:rPr lang="el-GR" sz="2400" dirty="0"/>
              <a:t>/ Κρεβάτι για πολλά </a:t>
            </a:r>
            <a:r>
              <a:rPr lang="el-GR" sz="2400" dirty="0" smtClean="0"/>
              <a:t>ποντίκια.</a:t>
            </a:r>
            <a:endParaRPr lang="el-GR" sz="2400" dirty="0"/>
          </a:p>
          <a:p>
            <a:r>
              <a:rPr lang="el-GR" sz="2400" b="1" dirty="0"/>
              <a:t>Λευκός μαγνητικός πίνακας</a:t>
            </a:r>
            <a:r>
              <a:rPr lang="el-GR" sz="2400" dirty="0"/>
              <a:t>: Τηλεόραση που δείχνει </a:t>
            </a:r>
            <a:r>
              <a:rPr lang="el-GR" sz="2400" dirty="0" err="1" smtClean="0"/>
              <a:t>ποντικοποδόσφαιρο</a:t>
            </a:r>
            <a:r>
              <a:rPr lang="el-GR" sz="2400" dirty="0" smtClean="0"/>
              <a:t>.</a:t>
            </a:r>
            <a:endParaRPr lang="el-GR" sz="2400" dirty="0"/>
          </a:p>
          <a:p>
            <a:r>
              <a:rPr lang="el-GR" sz="2400" b="1" dirty="0"/>
              <a:t>Παγκάκι: </a:t>
            </a:r>
            <a:r>
              <a:rPr lang="el-GR" sz="2400" dirty="0"/>
              <a:t>Ράγες για </a:t>
            </a:r>
            <a:r>
              <a:rPr lang="el-GR" sz="2400" dirty="0" smtClean="0"/>
              <a:t>τρένο.</a:t>
            </a:r>
            <a:endParaRPr lang="el-GR" sz="2400" dirty="0"/>
          </a:p>
          <a:p>
            <a:r>
              <a:rPr lang="el-GR" sz="2400" b="1" dirty="0"/>
              <a:t>Συρτάρια παιδιών με φωτογραφίες τους</a:t>
            </a:r>
            <a:r>
              <a:rPr lang="el-GR" sz="2400" dirty="0"/>
              <a:t>: Κρεβατάκια που  </a:t>
            </a:r>
            <a:r>
              <a:rPr lang="el-GR" sz="2400" dirty="0" smtClean="0"/>
              <a:t>ανοίγουν.</a:t>
            </a:r>
            <a:endParaRPr lang="el-GR" sz="2400" dirty="0"/>
          </a:p>
          <a:p>
            <a:r>
              <a:rPr lang="el-GR" sz="2400" b="1" dirty="0" err="1"/>
              <a:t>Παζλ</a:t>
            </a:r>
            <a:r>
              <a:rPr lang="el-GR" sz="2400" b="1" dirty="0"/>
              <a:t>:</a:t>
            </a:r>
            <a:r>
              <a:rPr lang="el-GR" sz="2400" dirty="0"/>
              <a:t> Ζωγραφισμένο </a:t>
            </a:r>
            <a:r>
              <a:rPr lang="el-GR" sz="2400" dirty="0" smtClean="0"/>
              <a:t>πάτωμα.</a:t>
            </a:r>
            <a:endParaRPr lang="el-GR" sz="2400" dirty="0"/>
          </a:p>
          <a:p>
            <a:pPr marL="0" indent="0">
              <a:buNone/>
            </a:pPr>
            <a:endParaRPr lang="el-GR" sz="2400" dirty="0"/>
          </a:p>
        </p:txBody>
      </p:sp>
      <p:pic>
        <p:nvPicPr>
          <p:cNvPr id="5" name="Picture 2" descr="Μαξιλάρι"/>
          <p:cNvPicPr>
            <a:picLocks noGrp="1" noChangeAspect="1" noChangeArrowheads="1"/>
          </p:cNvPicPr>
          <p:nvPr>
            <p:ph sz="half" idx="2"/>
          </p:nvPr>
        </p:nvPicPr>
        <p:blipFill rotWithShape="1">
          <a:blip r:embed="rId2" cstate="screen">
            <a:extLst>
              <a:ext uri="{28A0092B-C50C-407E-A947-70E740481C1C}">
                <a14:useLocalDpi xmlns:a14="http://schemas.microsoft.com/office/drawing/2010/main"/>
              </a:ext>
            </a:extLst>
          </a:blip>
          <a:srcRect/>
          <a:stretch/>
        </p:blipFill>
        <p:spPr bwMode="auto">
          <a:xfrm>
            <a:off x="5604932" y="1700808"/>
            <a:ext cx="3005667" cy="2382384"/>
          </a:xfrm>
          <a:prstGeom prst="rect">
            <a:avLst/>
          </a:prstGeom>
          <a:noFill/>
        </p:spPr>
      </p:pic>
    </p:spTree>
    <p:extLst>
      <p:ext uri="{BB962C8B-B14F-4D97-AF65-F5344CB8AC3E}">
        <p14:creationId xmlns:p14="http://schemas.microsoft.com/office/powerpoint/2010/main" val="2746024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7/1/2017 6:39:37 μ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5,11,"/>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5,7,6,"/>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6B120121-70AD-458F-B74B-3A17AEC2BE18}">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2173</TotalTime>
  <Words>652</Words>
  <Application>Microsoft Office PowerPoint</Application>
  <PresentationFormat>On-screen Show (4:3)</PresentationFormat>
  <Paragraphs>67</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Θέμα του Office</vt:lpstr>
      <vt:lpstr>Το Εικονογραφημένο Βιβλίο στην Προσχολική Εκπαίδευση</vt:lpstr>
      <vt:lpstr>Διδακτική Πρακτική</vt:lpstr>
      <vt:lpstr>Λίγα λόγια για το βιβλίο</vt:lpstr>
      <vt:lpstr>Ανάγνωση του βιβλίου</vt:lpstr>
      <vt:lpstr>Παιχνίδι ρόλων</vt:lpstr>
      <vt:lpstr>Αντιλαμβανόμαστε τον κόσμο ως ποντίκια (1/2)</vt:lpstr>
      <vt:lpstr>Αντιλαμβανόμαστε τον κόσμο ως ποντίκια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κοριτσάκι … και το ποντικάκι</dc:title>
  <dc:subject>Το Εικονογραφημένο Βιβλίο στην Προσχολική Εκπαίδευση</dc:subject>
  <dc:creator>Αγγελική Γιαννικοπούλου</dc:creator>
  <cp:lastModifiedBy>takis81 mark</cp:lastModifiedBy>
  <cp:revision>237</cp:revision>
  <dcterms:created xsi:type="dcterms:W3CDTF">2012-09-06T09:03:05Z</dcterms:created>
  <dcterms:modified xsi:type="dcterms:W3CDTF">2017-01-17T16:40:11Z</dcterms:modified>
  <cp:category>Εστίαση – Οπτική Γωνία</cp:category>
</cp:coreProperties>
</file>