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30" r:id="rId3"/>
    <p:sldId id="262" r:id="rId4"/>
    <p:sldId id="301" r:id="rId5"/>
    <p:sldId id="302" r:id="rId6"/>
    <p:sldId id="305" r:id="rId7"/>
    <p:sldId id="306" r:id="rId8"/>
    <p:sldId id="307" r:id="rId9"/>
    <p:sldId id="308" r:id="rId10"/>
    <p:sldId id="309" r:id="rId11"/>
    <p:sldId id="310" r:id="rId12"/>
    <p:sldId id="312" r:id="rId13"/>
    <p:sldId id="313" r:id="rId14"/>
    <p:sldId id="316" r:id="rId15"/>
    <p:sldId id="315" r:id="rId16"/>
    <p:sldId id="314" r:id="rId17"/>
    <p:sldId id="319" r:id="rId18"/>
    <p:sldId id="317" r:id="rId19"/>
    <p:sldId id="321" r:id="rId20"/>
    <p:sldId id="320" r:id="rId21"/>
    <p:sldId id="324" r:id="rId22"/>
    <p:sldId id="322" r:id="rId23"/>
    <p:sldId id="325" r:id="rId24"/>
    <p:sldId id="323" r:id="rId25"/>
    <p:sldId id="328" r:id="rId26"/>
    <p:sldId id="327" r:id="rId27"/>
    <p:sldId id="290" r:id="rId28"/>
    <p:sldId id="295" r:id="rId29"/>
    <p:sldId id="299" r:id="rId30"/>
    <p:sldId id="292" r:id="rId31"/>
    <p:sldId id="291" r:id="rId32"/>
    <p:sldId id="294" r:id="rId33"/>
  </p:sldIdLst>
  <p:sldSz cx="9144000" cy="6858000" type="screen4x3"/>
  <p:notesSz cx="6858000" cy="9144000"/>
  <p:defaultTextStyle>
    <a:defPPr>
      <a:defRPr lang="el-GR"/>
    </a:defPPr>
    <a:lvl1pPr algn="l" rtl="0" fontAlgn="base">
      <a:spcBef>
        <a:spcPct val="0"/>
      </a:spcBef>
      <a:spcAft>
        <a:spcPct val="0"/>
      </a:spcAft>
      <a:defRPr sz="2000" kern="1200">
        <a:solidFill>
          <a:schemeClr val="tx1"/>
        </a:solidFill>
        <a:latin typeface="Calibri" pitchFamily="34" charset="0"/>
        <a:ea typeface="+mn-ea"/>
        <a:cs typeface="Arial" charset="0"/>
      </a:defRPr>
    </a:lvl1pPr>
    <a:lvl2pPr marL="457200" algn="l" rtl="0" fontAlgn="base">
      <a:spcBef>
        <a:spcPct val="0"/>
      </a:spcBef>
      <a:spcAft>
        <a:spcPct val="0"/>
      </a:spcAft>
      <a:defRPr sz="2000" kern="1200">
        <a:solidFill>
          <a:schemeClr val="tx1"/>
        </a:solidFill>
        <a:latin typeface="Calibri" pitchFamily="34" charset="0"/>
        <a:ea typeface="+mn-ea"/>
        <a:cs typeface="Arial" charset="0"/>
      </a:defRPr>
    </a:lvl2pPr>
    <a:lvl3pPr marL="914400" algn="l" rtl="0" fontAlgn="base">
      <a:spcBef>
        <a:spcPct val="0"/>
      </a:spcBef>
      <a:spcAft>
        <a:spcPct val="0"/>
      </a:spcAft>
      <a:defRPr sz="2000" kern="1200">
        <a:solidFill>
          <a:schemeClr val="tx1"/>
        </a:solidFill>
        <a:latin typeface="Calibri" pitchFamily="34" charset="0"/>
        <a:ea typeface="+mn-ea"/>
        <a:cs typeface="Arial" charset="0"/>
      </a:defRPr>
    </a:lvl3pPr>
    <a:lvl4pPr marL="1371600" algn="l" rtl="0" fontAlgn="base">
      <a:spcBef>
        <a:spcPct val="0"/>
      </a:spcBef>
      <a:spcAft>
        <a:spcPct val="0"/>
      </a:spcAft>
      <a:defRPr sz="2000" kern="1200">
        <a:solidFill>
          <a:schemeClr val="tx1"/>
        </a:solidFill>
        <a:latin typeface="Calibri" pitchFamily="34" charset="0"/>
        <a:ea typeface="+mn-ea"/>
        <a:cs typeface="Arial" charset="0"/>
      </a:defRPr>
    </a:lvl4pPr>
    <a:lvl5pPr marL="1828800" algn="l" rtl="0" fontAlgn="base">
      <a:spcBef>
        <a:spcPct val="0"/>
      </a:spcBef>
      <a:spcAft>
        <a:spcPct val="0"/>
      </a:spcAft>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BBC"/>
    <a:srgbClr val="5075B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9309" autoAdjust="0"/>
  </p:normalViewPr>
  <p:slideViewPr>
    <p:cSldViewPr>
      <p:cViewPr varScale="1">
        <p:scale>
          <a:sx n="78" d="100"/>
          <a:sy n="78" d="100"/>
        </p:scale>
        <p:origin x="108"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5A1BDBE-6B6A-4671-827D-54DAC81BEE8A}" type="datetimeFigureOut">
              <a:rPr lang="el-GR"/>
              <a:pPr>
                <a:defRPr/>
              </a:pPr>
              <a:t>20/12/2014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A96DB6F-0258-4900-B9BF-D89EAAA6A157}" type="slidenum">
              <a:rPr lang="el-GR"/>
              <a:pPr>
                <a:defRPr/>
              </a:pPr>
              <a:t>‹#›</a:t>
            </a:fld>
            <a:endParaRPr lang="el-GR"/>
          </a:p>
        </p:txBody>
      </p:sp>
    </p:spTree>
    <p:extLst>
      <p:ext uri="{BB962C8B-B14F-4D97-AF65-F5344CB8AC3E}">
        <p14:creationId xmlns:p14="http://schemas.microsoft.com/office/powerpoint/2010/main" val="10578046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05EB3C-7CEE-42CC-A51D-CEBCDBD3B785}" type="slidenum">
              <a:rPr lang="el-GR">
                <a:cs typeface="Arial" charset="0"/>
              </a:rPr>
              <a:pPr fontAlgn="base">
                <a:spcBef>
                  <a:spcPct val="0"/>
                </a:spcBef>
                <a:spcAft>
                  <a:spcPct val="0"/>
                </a:spcAft>
              </a:pPr>
              <a:t>1</a:t>
            </a:fld>
            <a:endParaRPr lang="el-GR">
              <a:cs typeface="Arial" charset="0"/>
            </a:endParaRPr>
          </a:p>
        </p:txBody>
      </p:sp>
    </p:spTree>
    <p:extLst>
      <p:ext uri="{BB962C8B-B14F-4D97-AF65-F5344CB8AC3E}">
        <p14:creationId xmlns:p14="http://schemas.microsoft.com/office/powerpoint/2010/main" val="198627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933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99332"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12D13C9-95A4-49FF-BA9E-21E4AA0FB08A}" type="slidenum">
              <a:rPr lang="el-GR" sz="1200"/>
              <a:pPr algn="r"/>
              <a:t>11</a:t>
            </a:fld>
            <a:endParaRPr lang="el-GR" sz="1200"/>
          </a:p>
        </p:txBody>
      </p:sp>
    </p:spTree>
    <p:extLst>
      <p:ext uri="{BB962C8B-B14F-4D97-AF65-F5344CB8AC3E}">
        <p14:creationId xmlns:p14="http://schemas.microsoft.com/office/powerpoint/2010/main" val="236838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342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03428"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8A6FBD-B63D-4E87-80D3-371F73CD7A18}" type="slidenum">
              <a:rPr lang="el-GR" sz="1200"/>
              <a:pPr algn="r"/>
              <a:t>12</a:t>
            </a:fld>
            <a:endParaRPr lang="el-GR" sz="1200"/>
          </a:p>
        </p:txBody>
      </p:sp>
    </p:spTree>
    <p:extLst>
      <p:ext uri="{BB962C8B-B14F-4D97-AF65-F5344CB8AC3E}">
        <p14:creationId xmlns:p14="http://schemas.microsoft.com/office/powerpoint/2010/main" val="31087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54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05476"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E157C60-4D47-4357-A7A6-092125E1A929}" type="slidenum">
              <a:rPr lang="el-GR" sz="1200"/>
              <a:pPr algn="r"/>
              <a:t>13</a:t>
            </a:fld>
            <a:endParaRPr lang="el-GR" sz="1200"/>
          </a:p>
        </p:txBody>
      </p:sp>
    </p:spTree>
    <p:extLst>
      <p:ext uri="{BB962C8B-B14F-4D97-AF65-F5344CB8AC3E}">
        <p14:creationId xmlns:p14="http://schemas.microsoft.com/office/powerpoint/2010/main" val="364942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1161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11620"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B5DE12-D4E7-4A6D-8124-FF034B4D246A}" type="slidenum">
              <a:rPr lang="el-GR" sz="1200"/>
              <a:pPr algn="r"/>
              <a:t>14</a:t>
            </a:fld>
            <a:endParaRPr lang="el-GR" sz="1200"/>
          </a:p>
        </p:txBody>
      </p:sp>
    </p:spTree>
    <p:extLst>
      <p:ext uri="{BB962C8B-B14F-4D97-AF65-F5344CB8AC3E}">
        <p14:creationId xmlns:p14="http://schemas.microsoft.com/office/powerpoint/2010/main" val="234418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957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09572"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F142657-6FD6-4B84-893C-C5F47710C8AE}" type="slidenum">
              <a:rPr lang="el-GR" sz="1200"/>
              <a:pPr algn="r"/>
              <a:t>15</a:t>
            </a:fld>
            <a:endParaRPr lang="el-GR" sz="1200"/>
          </a:p>
        </p:txBody>
      </p:sp>
    </p:spTree>
    <p:extLst>
      <p:ext uri="{BB962C8B-B14F-4D97-AF65-F5344CB8AC3E}">
        <p14:creationId xmlns:p14="http://schemas.microsoft.com/office/powerpoint/2010/main" val="271163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752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07524"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62768FF-EA42-44EF-9905-B030636B3299}" type="slidenum">
              <a:rPr lang="el-GR" sz="1200"/>
              <a:pPr algn="r"/>
              <a:t>16</a:t>
            </a:fld>
            <a:endParaRPr lang="el-GR" sz="1200"/>
          </a:p>
        </p:txBody>
      </p:sp>
    </p:spTree>
    <p:extLst>
      <p:ext uri="{BB962C8B-B14F-4D97-AF65-F5344CB8AC3E}">
        <p14:creationId xmlns:p14="http://schemas.microsoft.com/office/powerpoint/2010/main" val="2373955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1878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18788"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3B521FC-BA88-4DCC-8735-724F5CD3C9C6}" type="slidenum">
              <a:rPr lang="el-GR" sz="1200"/>
              <a:pPr algn="r"/>
              <a:t>17</a:t>
            </a:fld>
            <a:endParaRPr lang="el-GR" sz="1200"/>
          </a:p>
        </p:txBody>
      </p:sp>
    </p:spTree>
    <p:extLst>
      <p:ext uri="{BB962C8B-B14F-4D97-AF65-F5344CB8AC3E}">
        <p14:creationId xmlns:p14="http://schemas.microsoft.com/office/powerpoint/2010/main" val="215803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1469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14692"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81A046E-730B-4585-B6AA-0C6858D68A96}" type="slidenum">
              <a:rPr lang="el-GR" sz="1200"/>
              <a:pPr algn="r"/>
              <a:t>18</a:t>
            </a:fld>
            <a:endParaRPr lang="el-GR" sz="1200"/>
          </a:p>
        </p:txBody>
      </p:sp>
    </p:spTree>
    <p:extLst>
      <p:ext uri="{BB962C8B-B14F-4D97-AF65-F5344CB8AC3E}">
        <p14:creationId xmlns:p14="http://schemas.microsoft.com/office/powerpoint/2010/main" val="35520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228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22884"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B872029-B868-4DCC-9A70-22AF3D46C930}" type="slidenum">
              <a:rPr lang="el-GR" sz="1200"/>
              <a:pPr algn="r"/>
              <a:t>19</a:t>
            </a:fld>
            <a:endParaRPr lang="el-GR" sz="1200"/>
          </a:p>
        </p:txBody>
      </p:sp>
    </p:spTree>
    <p:extLst>
      <p:ext uri="{BB962C8B-B14F-4D97-AF65-F5344CB8AC3E}">
        <p14:creationId xmlns:p14="http://schemas.microsoft.com/office/powerpoint/2010/main" val="2445019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2083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20836"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AB2C62C-3E08-4F32-B3F1-17F560A3F1FF}" type="slidenum">
              <a:rPr lang="el-GR" sz="1200"/>
              <a:pPr algn="r"/>
              <a:t>20</a:t>
            </a:fld>
            <a:endParaRPr lang="el-GR" sz="1200"/>
          </a:p>
        </p:txBody>
      </p:sp>
    </p:spTree>
    <p:extLst>
      <p:ext uri="{BB962C8B-B14F-4D97-AF65-F5344CB8AC3E}">
        <p14:creationId xmlns:p14="http://schemas.microsoft.com/office/powerpoint/2010/main" val="330930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741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AA0B7A-10F7-46B7-9B4B-22F95CC48CE7}" type="slidenum">
              <a:rPr lang="el-GR">
                <a:cs typeface="Arial" charset="0"/>
              </a:rPr>
              <a:pPr fontAlgn="base">
                <a:spcBef>
                  <a:spcPct val="0"/>
                </a:spcBef>
                <a:spcAft>
                  <a:spcPct val="0"/>
                </a:spcAft>
              </a:pPr>
              <a:t>3</a:t>
            </a:fld>
            <a:endParaRPr lang="el-GR">
              <a:cs typeface="Arial" charset="0"/>
            </a:endParaRPr>
          </a:p>
        </p:txBody>
      </p:sp>
    </p:spTree>
    <p:extLst>
      <p:ext uri="{BB962C8B-B14F-4D97-AF65-F5344CB8AC3E}">
        <p14:creationId xmlns:p14="http://schemas.microsoft.com/office/powerpoint/2010/main" val="1117287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310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31076"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1B7568C-D33B-4759-9F7A-6F05CAFAC824}" type="slidenum">
              <a:rPr lang="el-GR" sz="1200"/>
              <a:pPr algn="r"/>
              <a:t>21</a:t>
            </a:fld>
            <a:endParaRPr lang="el-GR" sz="1200"/>
          </a:p>
        </p:txBody>
      </p:sp>
    </p:spTree>
    <p:extLst>
      <p:ext uri="{BB962C8B-B14F-4D97-AF65-F5344CB8AC3E}">
        <p14:creationId xmlns:p14="http://schemas.microsoft.com/office/powerpoint/2010/main" val="303649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2697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26980"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DDF02D7-7C15-4363-BFD5-25179C22B65D}" type="slidenum">
              <a:rPr lang="el-GR" sz="1200"/>
              <a:pPr algn="r"/>
              <a:t>22</a:t>
            </a:fld>
            <a:endParaRPr lang="el-GR" sz="1200"/>
          </a:p>
        </p:txBody>
      </p:sp>
    </p:spTree>
    <p:extLst>
      <p:ext uri="{BB962C8B-B14F-4D97-AF65-F5344CB8AC3E}">
        <p14:creationId xmlns:p14="http://schemas.microsoft.com/office/powerpoint/2010/main" val="1786975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3517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a:p>
            <a:pPr>
              <a:spcBef>
                <a:spcPct val="0"/>
              </a:spcBef>
            </a:pPr>
            <a:endParaRPr lang="el-GR" smtClean="0"/>
          </a:p>
        </p:txBody>
      </p:sp>
      <p:sp>
        <p:nvSpPr>
          <p:cNvPr id="135172"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6787627-0496-4653-A39B-0AC50A2FD3F0}" type="slidenum">
              <a:rPr lang="el-GR" sz="1200"/>
              <a:pPr algn="r"/>
              <a:t>23</a:t>
            </a:fld>
            <a:endParaRPr lang="el-GR" sz="1200"/>
          </a:p>
        </p:txBody>
      </p:sp>
    </p:spTree>
    <p:extLst>
      <p:ext uri="{BB962C8B-B14F-4D97-AF65-F5344CB8AC3E}">
        <p14:creationId xmlns:p14="http://schemas.microsoft.com/office/powerpoint/2010/main" val="509561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2902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29028"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692420C-F060-4578-9BDE-D8220A1F195B}" type="slidenum">
              <a:rPr lang="el-GR" sz="1200"/>
              <a:pPr algn="r"/>
              <a:t>24</a:t>
            </a:fld>
            <a:endParaRPr lang="el-GR" sz="1200"/>
          </a:p>
        </p:txBody>
      </p:sp>
    </p:spTree>
    <p:extLst>
      <p:ext uri="{BB962C8B-B14F-4D97-AF65-F5344CB8AC3E}">
        <p14:creationId xmlns:p14="http://schemas.microsoft.com/office/powerpoint/2010/main" val="388460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131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41316"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6D1BAC7-0861-40A4-89D4-3426C816C78F}" type="slidenum">
              <a:rPr lang="el-GR" sz="1200"/>
              <a:pPr algn="r"/>
              <a:t>25</a:t>
            </a:fld>
            <a:endParaRPr lang="el-GR" sz="1200"/>
          </a:p>
        </p:txBody>
      </p:sp>
    </p:spTree>
    <p:extLst>
      <p:ext uri="{BB962C8B-B14F-4D97-AF65-F5344CB8AC3E}">
        <p14:creationId xmlns:p14="http://schemas.microsoft.com/office/powerpoint/2010/main" val="2229666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3926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39268"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B2EE10E-6441-4EF2-B2ED-EDD176931C61}" type="slidenum">
              <a:rPr lang="el-GR" sz="1200"/>
              <a:pPr algn="r"/>
              <a:t>26</a:t>
            </a:fld>
            <a:endParaRPr lang="el-GR" sz="1200"/>
          </a:p>
        </p:txBody>
      </p:sp>
    </p:spTree>
    <p:extLst>
      <p:ext uri="{BB962C8B-B14F-4D97-AF65-F5344CB8AC3E}">
        <p14:creationId xmlns:p14="http://schemas.microsoft.com/office/powerpoint/2010/main" val="249103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624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6246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E5A855-5826-47AD-A8EE-73137CEEA8DD}" type="slidenum">
              <a:rPr lang="el-GR">
                <a:cs typeface="Arial" charset="0"/>
              </a:rPr>
              <a:pPr fontAlgn="base">
                <a:spcBef>
                  <a:spcPct val="0"/>
                </a:spcBef>
                <a:spcAft>
                  <a:spcPct val="0"/>
                </a:spcAft>
              </a:pPr>
              <a:t>27</a:t>
            </a:fld>
            <a:endParaRPr lang="el-GR">
              <a:cs typeface="Arial" charset="0"/>
            </a:endParaRPr>
          </a:p>
        </p:txBody>
      </p:sp>
    </p:spTree>
    <p:extLst>
      <p:ext uri="{BB962C8B-B14F-4D97-AF65-F5344CB8AC3E}">
        <p14:creationId xmlns:p14="http://schemas.microsoft.com/office/powerpoint/2010/main" val="1236039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D5BB6B-0916-4853-969B-7675766D7F70}" type="slidenum">
              <a:rPr lang="el-GR">
                <a:cs typeface="Arial" charset="0"/>
              </a:rPr>
              <a:pPr fontAlgn="base">
                <a:spcBef>
                  <a:spcPct val="0"/>
                </a:spcBef>
                <a:spcAft>
                  <a:spcPct val="0"/>
                </a:spcAft>
              </a:pPr>
              <a:t>28</a:t>
            </a:fld>
            <a:endParaRPr lang="el-GR">
              <a:cs typeface="Arial" charset="0"/>
            </a:endParaRPr>
          </a:p>
        </p:txBody>
      </p:sp>
    </p:spTree>
    <p:extLst>
      <p:ext uri="{BB962C8B-B14F-4D97-AF65-F5344CB8AC3E}">
        <p14:creationId xmlns:p14="http://schemas.microsoft.com/office/powerpoint/2010/main" val="1628414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475A67-271F-4D61-9537-DA9471331A22}" type="slidenum">
              <a:rPr lang="el-GR">
                <a:cs typeface="Arial" charset="0"/>
              </a:rPr>
              <a:pPr fontAlgn="base">
                <a:spcBef>
                  <a:spcPct val="0"/>
                </a:spcBef>
                <a:spcAft>
                  <a:spcPct val="0"/>
                </a:spcAft>
              </a:pPr>
              <a:t>29</a:t>
            </a:fld>
            <a:endParaRPr lang="el-GR">
              <a:cs typeface="Arial" charset="0"/>
            </a:endParaRPr>
          </a:p>
        </p:txBody>
      </p:sp>
    </p:spTree>
    <p:extLst>
      <p:ext uri="{BB962C8B-B14F-4D97-AF65-F5344CB8AC3E}">
        <p14:creationId xmlns:p14="http://schemas.microsoft.com/office/powerpoint/2010/main" val="93242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87DD4C-F185-4E3D-A3D9-577000A25D91}" type="slidenum">
              <a:rPr lang="el-GR">
                <a:cs typeface="Arial" charset="0"/>
              </a:rPr>
              <a:pPr fontAlgn="base">
                <a:spcBef>
                  <a:spcPct val="0"/>
                </a:spcBef>
                <a:spcAft>
                  <a:spcPct val="0"/>
                </a:spcAft>
              </a:pPr>
              <a:t>30</a:t>
            </a:fld>
            <a:endParaRPr lang="el-GR">
              <a:cs typeface="Arial" charset="0"/>
            </a:endParaRPr>
          </a:p>
        </p:txBody>
      </p:sp>
    </p:spTree>
    <p:extLst>
      <p:ext uri="{BB962C8B-B14F-4D97-AF65-F5344CB8AC3E}">
        <p14:creationId xmlns:p14="http://schemas.microsoft.com/office/powerpoint/2010/main" val="161185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945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825D2D-8EB2-40BD-AD49-5C62865C6A2F}" type="slidenum">
              <a:rPr lang="el-GR">
                <a:cs typeface="Arial" charset="0"/>
              </a:rPr>
              <a:pPr fontAlgn="base">
                <a:spcBef>
                  <a:spcPct val="0"/>
                </a:spcBef>
                <a:spcAft>
                  <a:spcPct val="0"/>
                </a:spcAft>
              </a:pPr>
              <a:t>4</a:t>
            </a:fld>
            <a:endParaRPr lang="el-GR">
              <a:cs typeface="Arial" charset="0"/>
            </a:endParaRPr>
          </a:p>
        </p:txBody>
      </p:sp>
    </p:spTree>
    <p:extLst>
      <p:ext uri="{BB962C8B-B14F-4D97-AF65-F5344CB8AC3E}">
        <p14:creationId xmlns:p14="http://schemas.microsoft.com/office/powerpoint/2010/main" val="371521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E24-D21E-454A-85B7-77F0D4D2BE14}" type="slidenum">
              <a:rPr lang="el-GR">
                <a:cs typeface="Arial" charset="0"/>
              </a:rPr>
              <a:pPr fontAlgn="base">
                <a:spcBef>
                  <a:spcPct val="0"/>
                </a:spcBef>
                <a:spcAft>
                  <a:spcPct val="0"/>
                </a:spcAft>
              </a:pPr>
              <a:t>31</a:t>
            </a:fld>
            <a:endParaRPr lang="el-GR">
              <a:cs typeface="Arial" charset="0"/>
            </a:endParaRPr>
          </a:p>
        </p:txBody>
      </p:sp>
    </p:spTree>
    <p:extLst>
      <p:ext uri="{BB962C8B-B14F-4D97-AF65-F5344CB8AC3E}">
        <p14:creationId xmlns:p14="http://schemas.microsoft.com/office/powerpoint/2010/main" val="3740645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A40D72-AB3B-4548-9A05-C0F5AF95D39F}" type="slidenum">
              <a:rPr lang="el-GR">
                <a:cs typeface="Arial" charset="0"/>
              </a:rPr>
              <a:pPr fontAlgn="base">
                <a:spcBef>
                  <a:spcPct val="0"/>
                </a:spcBef>
                <a:spcAft>
                  <a:spcPct val="0"/>
                </a:spcAft>
              </a:pPr>
              <a:t>32</a:t>
            </a:fld>
            <a:endParaRPr lang="el-GR">
              <a:cs typeface="Arial" charset="0"/>
            </a:endParaRPr>
          </a:p>
        </p:txBody>
      </p:sp>
    </p:spTree>
    <p:extLst>
      <p:ext uri="{BB962C8B-B14F-4D97-AF65-F5344CB8AC3E}">
        <p14:creationId xmlns:p14="http://schemas.microsoft.com/office/powerpoint/2010/main" val="383645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15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2150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4FF4D1-8550-4154-A9D2-3DC5EF666EEC}" type="slidenum">
              <a:rPr lang="el-GR">
                <a:cs typeface="Arial" charset="0"/>
              </a:rPr>
              <a:pPr fontAlgn="base">
                <a:spcBef>
                  <a:spcPct val="0"/>
                </a:spcBef>
                <a:spcAft>
                  <a:spcPct val="0"/>
                </a:spcAft>
              </a:pPr>
              <a:t>5</a:t>
            </a:fld>
            <a:endParaRPr lang="el-GR">
              <a:cs typeface="Arial" charset="0"/>
            </a:endParaRPr>
          </a:p>
        </p:txBody>
      </p:sp>
    </p:spTree>
    <p:extLst>
      <p:ext uri="{BB962C8B-B14F-4D97-AF65-F5344CB8AC3E}">
        <p14:creationId xmlns:p14="http://schemas.microsoft.com/office/powerpoint/2010/main" val="428916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8909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89092"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0D35D-606C-4ADE-A00B-5C8EF60EDA3B}" type="slidenum">
              <a:rPr lang="el-GR" sz="1200"/>
              <a:pPr algn="r"/>
              <a:t>6</a:t>
            </a:fld>
            <a:endParaRPr lang="el-GR" sz="1200"/>
          </a:p>
        </p:txBody>
      </p:sp>
    </p:spTree>
    <p:extLst>
      <p:ext uri="{BB962C8B-B14F-4D97-AF65-F5344CB8AC3E}">
        <p14:creationId xmlns:p14="http://schemas.microsoft.com/office/powerpoint/2010/main" val="165763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113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91140"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6D90D1-94C2-42A0-B61F-96DEA8790449}" type="slidenum">
              <a:rPr lang="el-GR" sz="1200"/>
              <a:pPr algn="r"/>
              <a:t>7</a:t>
            </a:fld>
            <a:endParaRPr lang="el-GR" sz="1200"/>
          </a:p>
        </p:txBody>
      </p:sp>
    </p:spTree>
    <p:extLst>
      <p:ext uri="{BB962C8B-B14F-4D97-AF65-F5344CB8AC3E}">
        <p14:creationId xmlns:p14="http://schemas.microsoft.com/office/powerpoint/2010/main" val="105733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318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93188"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8B4CD66-5903-4DFE-9F54-DA075291807D}" type="slidenum">
              <a:rPr lang="el-GR" sz="1200"/>
              <a:pPr algn="r"/>
              <a:t>8</a:t>
            </a:fld>
            <a:endParaRPr lang="el-GR" sz="1200"/>
          </a:p>
        </p:txBody>
      </p:sp>
    </p:spTree>
    <p:extLst>
      <p:ext uri="{BB962C8B-B14F-4D97-AF65-F5344CB8AC3E}">
        <p14:creationId xmlns:p14="http://schemas.microsoft.com/office/powerpoint/2010/main" val="35567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523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95236"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3711966-9386-4075-9987-79A030AB3DE6}" type="slidenum">
              <a:rPr lang="el-GR" sz="1200"/>
              <a:pPr algn="r"/>
              <a:t>9</a:t>
            </a:fld>
            <a:endParaRPr lang="el-GR" sz="1200"/>
          </a:p>
        </p:txBody>
      </p:sp>
    </p:spTree>
    <p:extLst>
      <p:ext uri="{BB962C8B-B14F-4D97-AF65-F5344CB8AC3E}">
        <p14:creationId xmlns:p14="http://schemas.microsoft.com/office/powerpoint/2010/main" val="240501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72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97284"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E863A90-CA73-43AF-A799-AD3B37B7E86C}" type="slidenum">
              <a:rPr lang="el-GR" sz="1200"/>
              <a:pPr algn="r"/>
              <a:t>10</a:t>
            </a:fld>
            <a:endParaRPr lang="el-GR" sz="1200"/>
          </a:p>
        </p:txBody>
      </p:sp>
    </p:spTree>
    <p:extLst>
      <p:ext uri="{BB962C8B-B14F-4D97-AF65-F5344CB8AC3E}">
        <p14:creationId xmlns:p14="http://schemas.microsoft.com/office/powerpoint/2010/main" val="1979262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2EC701A-CFE5-41D2-9230-1DC79D42917F}"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Κινητική – Δυναμική Γεωχημικών Συστημάτων</a:t>
            </a:r>
            <a:endParaRPr lang="en-US" sz="1000" kern="1200" dirty="0" smtClean="0">
              <a:solidFill>
                <a:srgbClr val="5075BC"/>
              </a:solidFill>
              <a:latin typeface="+mn-lt"/>
              <a:ea typeface="+mn-ea"/>
              <a:cs typeface="+mn-cs"/>
            </a:endParaRPr>
          </a:p>
        </p:txBody>
      </p:sp>
      <p:pic>
        <p:nvPicPr>
          <p:cNvPr id="8" name="Picture 7"/>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9697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3149811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B50DED9-3EBC-4A87-87E7-101E04D5C3EB}"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6" name="Picture 5"/>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8ECEE56-FB93-41B7-9ECF-91BC0C292436}"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6" name="Picture 5"/>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476025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5291168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8114D327-2D02-4CE9-935B-CD9E81204182}"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5" name="Picture 4"/>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099105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lt1" tx1="dk1" bg2="lt2" tx2="dk2" accent1="accent1" accent2="accent2" accent3="accent3" accent4="accent4" accent5="accent5" accent6="accent6" hlink="hlink" folHlink="folHlink"/>
  <p:sldLayoutIdLst>
    <p:sldLayoutId id="2147483664" r:id="rId1"/>
    <p:sldLayoutId id="2147483656" r:id="rId2"/>
    <p:sldLayoutId id="2147483660" r:id="rId3"/>
    <p:sldLayoutId id="2147483657" r:id="rId4"/>
    <p:sldLayoutId id="2147483666" r:id="rId5"/>
    <p:sldLayoutId id="2147483668" r:id="rId6"/>
    <p:sldLayoutId id="2147483661" r:id="rId7"/>
    <p:sldLayoutId id="2147483658" r:id="rId8"/>
    <p:sldLayoutId id="2147483670" r:id="rId9"/>
    <p:sldLayoutId id="2147483671" r:id="rId10"/>
    <p:sldLayoutId id="2147483662" r:id="rId11"/>
    <p:sldLayoutId id="2147483659" r:id="rId12"/>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giannis\AppData\Local\Temp\%5b1%5d%20http:\creativecommons.org\licenses\by-nc-sa\4.0\"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Λογότυπο Εθνικόν και Καποδιστριακόν Πανεπιστήμιον Αθηνών"/>
          <p:cNvPicPr>
            <a:picLocks noChangeAspect="1"/>
          </p:cNvPicPr>
          <p:nvPr/>
        </p:nvPicPr>
        <p:blipFill>
          <a:blip r:embed="rId3"/>
          <a:srcRect/>
          <a:stretch>
            <a:fillRect/>
          </a:stretch>
        </p:blipFill>
        <p:spPr bwMode="auto">
          <a:xfrm>
            <a:off x="179388" y="404813"/>
            <a:ext cx="4148137" cy="817562"/>
          </a:xfrm>
          <a:prstGeom prst="rect">
            <a:avLst/>
          </a:prstGeom>
          <a:noFill/>
          <a:ln w="9525">
            <a:noFill/>
            <a:miter lim="800000"/>
            <a:headEnd/>
            <a:tailEnd/>
          </a:ln>
        </p:spPr>
      </p:pic>
      <p:sp>
        <p:nvSpPr>
          <p:cNvPr id="14338" name="Τίτλος 1"/>
          <p:cNvSpPr>
            <a:spLocks noGrp="1"/>
          </p:cNvSpPr>
          <p:nvPr>
            <p:ph type="ctrTitle"/>
          </p:nvPr>
        </p:nvSpPr>
        <p:spPr/>
        <p:txBody>
          <a:bodyPr/>
          <a:lstStyle/>
          <a:p>
            <a:r>
              <a:rPr lang="el-GR" dirty="0" smtClean="0">
                <a:solidFill>
                  <a:srgbClr val="5075BC"/>
                </a:solidFill>
              </a:rPr>
              <a:t>Τίτλος</a:t>
            </a:r>
            <a:r>
              <a:rPr lang="el-GR" dirty="0" smtClean="0"/>
              <a:t> </a:t>
            </a:r>
            <a:r>
              <a:rPr lang="el-GR" dirty="0" smtClean="0">
                <a:solidFill>
                  <a:srgbClr val="5075BC"/>
                </a:solidFill>
              </a:rPr>
              <a:t>Μαθήματος</a:t>
            </a:r>
          </a:p>
        </p:txBody>
      </p:sp>
      <p:sp>
        <p:nvSpPr>
          <p:cNvPr id="3" name="Υπότιτλος 2"/>
          <p:cNvSpPr>
            <a:spLocks noGrp="1"/>
          </p:cNvSpPr>
          <p:nvPr>
            <p:ph type="subTitle" idx="1"/>
          </p:nvPr>
        </p:nvSpPr>
        <p:spPr/>
        <p:txBody>
          <a:bodyPr rtlCol="0">
            <a:noAutofit/>
          </a:bodyPr>
          <a:lstStyle/>
          <a:p>
            <a:pPr fontAlgn="auto">
              <a:spcAft>
                <a:spcPts val="0"/>
              </a:spcAft>
              <a:defRPr/>
            </a:pPr>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Βασικές αρχές και γνώσεις υποβάθρου</a:t>
            </a:r>
            <a:endParaRPr lang="en-US" sz="2800" dirty="0"/>
          </a:p>
          <a:p>
            <a:pPr fontAlgn="auto">
              <a:spcAft>
                <a:spcPts val="0"/>
              </a:spcAft>
              <a:buFont typeface="Arial" pitchFamily="34" charset="0"/>
              <a:buNone/>
              <a:defRPr/>
            </a:pPr>
            <a:endParaRPr lang="en-US" sz="2800" dirty="0" smtClean="0"/>
          </a:p>
          <a:p>
            <a:pPr fontAlgn="auto">
              <a:spcAft>
                <a:spcPts val="0"/>
              </a:spcAft>
              <a:buFont typeface="Arial" pitchFamily="34" charset="0"/>
              <a:buNone/>
              <a:defRPr/>
            </a:pPr>
            <a:r>
              <a:rPr lang="el-GR" sz="2800" dirty="0" smtClean="0"/>
              <a:t>Αριάδνη </a:t>
            </a:r>
            <a:r>
              <a:rPr lang="el-GR" sz="2800" dirty="0"/>
              <a:t>Αργυράκη</a:t>
            </a:r>
          </a:p>
          <a:p>
            <a:pPr fontAlgn="auto">
              <a:spcAft>
                <a:spcPts val="0"/>
              </a:spcAft>
              <a:buFont typeface="Arial" pitchFamily="34" charset="0"/>
              <a:buNone/>
              <a:defRPr/>
            </a:pPr>
            <a:r>
              <a:rPr lang="el-GR" sz="2800" dirty="0"/>
              <a:t>Σχολή Θετικών Επιστημών</a:t>
            </a:r>
          </a:p>
          <a:p>
            <a:pPr fontAlgn="auto">
              <a:spcAft>
                <a:spcPts val="0"/>
              </a:spcAft>
              <a:buFont typeface="Arial" pitchFamily="34" charset="0"/>
              <a:buNone/>
              <a:defRPr/>
            </a:pPr>
            <a:r>
              <a:rPr lang="el-GR" sz="2800" dirty="0"/>
              <a:t>Τμήμα Γεωλογίας και </a:t>
            </a:r>
            <a:r>
              <a:rPr lang="el-GR" sz="2800" dirty="0" smtClean="0"/>
              <a:t>Γεωπεριβάλλοντος</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Τίτλος 7"/>
          <p:cNvSpPr>
            <a:spLocks noGrp="1"/>
          </p:cNvSpPr>
          <p:nvPr>
            <p:ph type="title"/>
          </p:nvPr>
        </p:nvSpPr>
        <p:spPr/>
        <p:txBody>
          <a:bodyPr/>
          <a:lstStyle/>
          <a:p>
            <a:r>
              <a:rPr lang="el-GR" smtClean="0"/>
              <a:t>ΑΔΡΑΝΕΙΣ ΧΗΜΙΚΕΣ ΦΑΣΕΙΣ</a:t>
            </a:r>
          </a:p>
        </p:txBody>
      </p:sp>
      <p:graphicFrame>
        <p:nvGraphicFramePr>
          <p:cNvPr id="10249" name="Object 9"/>
          <p:cNvGraphicFramePr>
            <a:graphicFrameLocks noChangeAspect="1"/>
          </p:cNvGraphicFramePr>
          <p:nvPr>
            <p:extLst>
              <p:ext uri="{D42A27DB-BD31-4B8C-83A1-F6EECF244321}">
                <p14:modId xmlns:p14="http://schemas.microsoft.com/office/powerpoint/2010/main" val="1923131941"/>
              </p:ext>
            </p:extLst>
          </p:nvPr>
        </p:nvGraphicFramePr>
        <p:xfrm>
          <a:off x="1723727" y="4289425"/>
          <a:ext cx="6016625" cy="1873250"/>
        </p:xfrm>
        <a:graphic>
          <a:graphicData uri="http://schemas.openxmlformats.org/presentationml/2006/ole">
            <mc:AlternateContent xmlns:mc="http://schemas.openxmlformats.org/markup-compatibility/2006">
              <mc:Choice xmlns:v="urn:schemas-microsoft-com:vml" Requires="v">
                <p:oleObj spid="_x0000_s96278" name="Εξίσωση" r:id="rId4" imgW="2692080" imgH="838080" progId="Equation.3">
                  <p:embed/>
                </p:oleObj>
              </mc:Choice>
              <mc:Fallback>
                <p:oleObj name="Εξίσωση" r:id="rId4" imgW="2692080" imgH="8380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727" y="4289425"/>
                        <a:ext cx="6016625" cy="1873250"/>
                      </a:xfrm>
                      <a:prstGeom prst="rect">
                        <a:avLst/>
                      </a:prstGeom>
                      <a:solidFill>
                        <a:srgbClr val="FFC000"/>
                      </a:solidFill>
                    </p:spPr>
                  </p:pic>
                </p:oleObj>
              </mc:Fallback>
            </mc:AlternateContent>
          </a:graphicData>
        </a:graphic>
      </p:graphicFrame>
      <p:sp>
        <p:nvSpPr>
          <p:cNvPr id="96262" name="Rectangle 3"/>
          <p:cNvSpPr>
            <a:spLocks noChangeArrowheads="1"/>
          </p:cNvSpPr>
          <p:nvPr/>
        </p:nvSpPr>
        <p:spPr bwMode="auto">
          <a:xfrm>
            <a:off x="3419475" y="1341438"/>
            <a:ext cx="2447925" cy="1223962"/>
          </a:xfrm>
          <a:prstGeom prst="rect">
            <a:avLst/>
          </a:prstGeom>
          <a:solidFill>
            <a:srgbClr val="FFC000"/>
          </a:solidFill>
          <a:ln w="9525">
            <a:solidFill>
              <a:schemeClr val="tx1"/>
            </a:solidFill>
            <a:miter lim="800000"/>
            <a:headEnd/>
            <a:tailEnd/>
          </a:ln>
        </p:spPr>
        <p:txBody>
          <a:bodyPr wrap="none" anchor="ctr"/>
          <a:lstStyle/>
          <a:p>
            <a:pPr algn="ctr"/>
            <a:r>
              <a:rPr lang="el-GR" dirty="0">
                <a:latin typeface="Arial" charset="0"/>
              </a:rPr>
              <a:t>Ταμιευτήρας</a:t>
            </a:r>
          </a:p>
          <a:p>
            <a:pPr algn="ctr"/>
            <a:endParaRPr lang="el-GR" dirty="0">
              <a:latin typeface="Arial" charset="0"/>
            </a:endParaRPr>
          </a:p>
          <a:p>
            <a:pPr algn="ctr"/>
            <a:r>
              <a:rPr lang="el-GR" i="1" dirty="0">
                <a:latin typeface="Arial" charset="0"/>
              </a:rPr>
              <a:t>Μ</a:t>
            </a:r>
            <a:r>
              <a:rPr lang="en-US" i="1" dirty="0" err="1">
                <a:latin typeface="Arial" charset="0"/>
              </a:rPr>
              <a:t>rez</a:t>
            </a:r>
            <a:r>
              <a:rPr lang="el-GR" i="1" dirty="0">
                <a:latin typeface="Arial" charset="0"/>
              </a:rPr>
              <a:t> = </a:t>
            </a:r>
            <a:r>
              <a:rPr lang="en-US" i="1" dirty="0" err="1">
                <a:latin typeface="Arial" charset="0"/>
              </a:rPr>
              <a:t>VCrez</a:t>
            </a:r>
            <a:endParaRPr lang="el-GR" i="1" dirty="0">
              <a:latin typeface="Arial" charset="0"/>
            </a:endParaRPr>
          </a:p>
          <a:p>
            <a:pPr algn="ctr"/>
            <a:endParaRPr lang="el-GR" sz="1400" i="1" dirty="0">
              <a:latin typeface="Arial" charset="0"/>
            </a:endParaRPr>
          </a:p>
        </p:txBody>
      </p:sp>
      <p:sp>
        <p:nvSpPr>
          <p:cNvPr id="96263" name="Line 4"/>
          <p:cNvSpPr>
            <a:spLocks noChangeShapeType="1"/>
          </p:cNvSpPr>
          <p:nvPr/>
        </p:nvSpPr>
        <p:spPr bwMode="auto">
          <a:xfrm>
            <a:off x="1403350" y="1917700"/>
            <a:ext cx="2016125" cy="0"/>
          </a:xfrm>
          <a:prstGeom prst="line">
            <a:avLst/>
          </a:prstGeom>
          <a:noFill/>
          <a:ln w="25400">
            <a:solidFill>
              <a:schemeClr val="tx1"/>
            </a:solidFill>
            <a:round/>
            <a:headEnd/>
            <a:tailEnd type="triangle" w="med" len="med"/>
          </a:ln>
        </p:spPr>
        <p:txBody>
          <a:bodyPr/>
          <a:lstStyle/>
          <a:p>
            <a:endParaRPr lang="el-GR"/>
          </a:p>
        </p:txBody>
      </p:sp>
      <p:sp>
        <p:nvSpPr>
          <p:cNvPr id="96264" name="Line 5"/>
          <p:cNvSpPr>
            <a:spLocks noChangeShapeType="1"/>
          </p:cNvSpPr>
          <p:nvPr/>
        </p:nvSpPr>
        <p:spPr bwMode="auto">
          <a:xfrm>
            <a:off x="5867400" y="1917700"/>
            <a:ext cx="2016125" cy="0"/>
          </a:xfrm>
          <a:prstGeom prst="line">
            <a:avLst/>
          </a:prstGeom>
          <a:noFill/>
          <a:ln w="25400">
            <a:solidFill>
              <a:schemeClr val="tx1"/>
            </a:solidFill>
            <a:round/>
            <a:headEnd/>
            <a:tailEnd type="triangle" w="med" len="med"/>
          </a:ln>
        </p:spPr>
        <p:txBody>
          <a:bodyPr/>
          <a:lstStyle/>
          <a:p>
            <a:endParaRPr lang="el-GR"/>
          </a:p>
        </p:txBody>
      </p:sp>
      <p:sp>
        <p:nvSpPr>
          <p:cNvPr id="96265" name="Text Box 6"/>
          <p:cNvSpPr txBox="1">
            <a:spLocks noChangeArrowheads="1"/>
          </p:cNvSpPr>
          <p:nvPr/>
        </p:nvSpPr>
        <p:spPr bwMode="auto">
          <a:xfrm>
            <a:off x="1476375" y="1485900"/>
            <a:ext cx="1655763" cy="854075"/>
          </a:xfrm>
          <a:prstGeom prst="rect">
            <a:avLst/>
          </a:prstGeom>
          <a:noFill/>
          <a:ln w="9525">
            <a:noFill/>
            <a:miter lim="800000"/>
            <a:headEnd/>
            <a:tailEnd/>
          </a:ln>
        </p:spPr>
        <p:txBody>
          <a:bodyPr>
            <a:spAutoFit/>
          </a:bodyPr>
          <a:lstStyle/>
          <a:p>
            <a:pPr algn="ctr">
              <a:spcBef>
                <a:spcPct val="50000"/>
              </a:spcBef>
            </a:pPr>
            <a:r>
              <a:rPr lang="el-GR">
                <a:latin typeface="Arial" charset="0"/>
              </a:rPr>
              <a:t>Εισροή</a:t>
            </a:r>
          </a:p>
          <a:p>
            <a:pPr algn="ctr">
              <a:spcBef>
                <a:spcPct val="50000"/>
              </a:spcBef>
            </a:pPr>
            <a:r>
              <a:rPr lang="en-US" i="1">
                <a:latin typeface="Arial" charset="0"/>
              </a:rPr>
              <a:t>F</a:t>
            </a:r>
            <a:r>
              <a:rPr lang="en-US" baseline="-25000">
                <a:latin typeface="Arial" charset="0"/>
              </a:rPr>
              <a:t>in</a:t>
            </a:r>
            <a:r>
              <a:rPr lang="en-US">
                <a:latin typeface="Arial" charset="0"/>
              </a:rPr>
              <a:t> = </a:t>
            </a:r>
            <a:r>
              <a:rPr lang="en-US" i="1">
                <a:latin typeface="Arial" charset="0"/>
              </a:rPr>
              <a:t>QC </a:t>
            </a:r>
            <a:r>
              <a:rPr lang="en-US" baseline="-25000">
                <a:latin typeface="Arial" charset="0"/>
              </a:rPr>
              <a:t>in</a:t>
            </a:r>
            <a:endParaRPr lang="el-GR" baseline="-25000">
              <a:latin typeface="Arial" charset="0"/>
            </a:endParaRPr>
          </a:p>
        </p:txBody>
      </p:sp>
      <p:sp>
        <p:nvSpPr>
          <p:cNvPr id="96266" name="Text Box 7"/>
          <p:cNvSpPr txBox="1">
            <a:spLocks noChangeArrowheads="1"/>
          </p:cNvSpPr>
          <p:nvPr/>
        </p:nvSpPr>
        <p:spPr bwMode="auto">
          <a:xfrm>
            <a:off x="6011863" y="1485900"/>
            <a:ext cx="1655762" cy="854075"/>
          </a:xfrm>
          <a:prstGeom prst="rect">
            <a:avLst/>
          </a:prstGeom>
          <a:noFill/>
          <a:ln w="9525">
            <a:noFill/>
            <a:miter lim="800000"/>
            <a:headEnd/>
            <a:tailEnd/>
          </a:ln>
        </p:spPr>
        <p:txBody>
          <a:bodyPr>
            <a:spAutoFit/>
          </a:bodyPr>
          <a:lstStyle/>
          <a:p>
            <a:pPr algn="ctr">
              <a:spcBef>
                <a:spcPct val="50000"/>
              </a:spcBef>
            </a:pPr>
            <a:r>
              <a:rPr lang="el-GR">
                <a:latin typeface="Arial" charset="0"/>
              </a:rPr>
              <a:t>Εκροή</a:t>
            </a:r>
          </a:p>
          <a:p>
            <a:pPr algn="ctr">
              <a:spcBef>
                <a:spcPct val="50000"/>
              </a:spcBef>
            </a:pPr>
            <a:r>
              <a:rPr lang="en-US" i="1">
                <a:latin typeface="Arial" charset="0"/>
              </a:rPr>
              <a:t>F</a:t>
            </a:r>
            <a:r>
              <a:rPr lang="en-US" baseline="-25000">
                <a:latin typeface="Arial" charset="0"/>
              </a:rPr>
              <a:t>out</a:t>
            </a:r>
            <a:r>
              <a:rPr lang="en-US">
                <a:latin typeface="Arial" charset="0"/>
              </a:rPr>
              <a:t> = </a:t>
            </a:r>
            <a:r>
              <a:rPr lang="en-US" i="1">
                <a:latin typeface="Arial" charset="0"/>
              </a:rPr>
              <a:t>QC </a:t>
            </a:r>
            <a:r>
              <a:rPr lang="en-US" baseline="-25000">
                <a:latin typeface="Arial" charset="0"/>
              </a:rPr>
              <a:t>res</a:t>
            </a:r>
            <a:endParaRPr lang="el-GR" baseline="-25000">
              <a:latin typeface="Arial" charset="0"/>
            </a:endParaRPr>
          </a:p>
        </p:txBody>
      </p:sp>
      <p:sp>
        <p:nvSpPr>
          <p:cNvPr id="96267" name="Text Box 8"/>
          <p:cNvSpPr txBox="1">
            <a:spLocks noChangeArrowheads="1"/>
          </p:cNvSpPr>
          <p:nvPr/>
        </p:nvSpPr>
        <p:spPr bwMode="auto">
          <a:xfrm>
            <a:off x="395288" y="2781300"/>
            <a:ext cx="8424862" cy="861774"/>
          </a:xfrm>
          <a:prstGeom prst="rect">
            <a:avLst/>
          </a:prstGeom>
          <a:noFill/>
          <a:ln w="9525">
            <a:noFill/>
            <a:miter lim="800000"/>
            <a:headEnd/>
            <a:tailEnd/>
          </a:ln>
        </p:spPr>
        <p:txBody>
          <a:bodyPr>
            <a:spAutoFit/>
          </a:bodyPr>
          <a:lstStyle/>
          <a:p>
            <a:pPr marL="342900" indent="-342900">
              <a:spcBef>
                <a:spcPct val="50000"/>
              </a:spcBef>
              <a:buFont typeface="Arial" panose="020B0604020202020204" pitchFamily="34" charset="0"/>
              <a:buChar char="•"/>
            </a:pPr>
            <a:r>
              <a:rPr lang="el-GR" dirty="0" smtClean="0">
                <a:latin typeface="Arial" charset="0"/>
              </a:rPr>
              <a:t>Οι </a:t>
            </a:r>
            <a:r>
              <a:rPr lang="el-GR" dirty="0">
                <a:latin typeface="Arial" charset="0"/>
              </a:rPr>
              <a:t>αδρανείς φάσεις δεν λαμβάνουν μέρος σε αντιδράσεις</a:t>
            </a:r>
            <a:r>
              <a:rPr lang="en-US" dirty="0">
                <a:latin typeface="Arial" charset="0"/>
              </a:rPr>
              <a:t> </a:t>
            </a:r>
            <a:r>
              <a:rPr lang="en-US" dirty="0">
                <a:latin typeface="Arial" charset="0"/>
                <a:sym typeface="Wingdings" pitchFamily="2" charset="2"/>
              </a:rPr>
              <a:t></a:t>
            </a:r>
            <a:r>
              <a:rPr lang="el-GR" dirty="0">
                <a:latin typeface="Arial" charset="0"/>
              </a:rPr>
              <a:t> </a:t>
            </a:r>
            <a:r>
              <a:rPr lang="en-US" dirty="0" err="1">
                <a:latin typeface="Arial" charset="0"/>
              </a:rPr>
              <a:t>C</a:t>
            </a:r>
            <a:r>
              <a:rPr lang="en-US" baseline="-25000" dirty="0" err="1">
                <a:latin typeface="Arial" charset="0"/>
              </a:rPr>
              <a:t>out</a:t>
            </a:r>
            <a:r>
              <a:rPr lang="en-US" dirty="0">
                <a:latin typeface="Arial" charset="0"/>
              </a:rPr>
              <a:t> = </a:t>
            </a:r>
            <a:r>
              <a:rPr lang="en-US" dirty="0" err="1">
                <a:latin typeface="Arial" charset="0"/>
              </a:rPr>
              <a:t>C</a:t>
            </a:r>
            <a:r>
              <a:rPr lang="en-US" baseline="-25000" dirty="0" err="1">
                <a:latin typeface="Arial" charset="0"/>
              </a:rPr>
              <a:t>rez</a:t>
            </a:r>
            <a:endParaRPr lang="en-US" baseline="-25000" dirty="0">
              <a:latin typeface="Arial" charset="0"/>
            </a:endParaRPr>
          </a:p>
          <a:p>
            <a:pPr marL="342900" indent="-342900">
              <a:spcBef>
                <a:spcPct val="50000"/>
              </a:spcBef>
              <a:buFont typeface="Arial" panose="020B0604020202020204" pitchFamily="34" charset="0"/>
              <a:buChar char="•"/>
            </a:pPr>
            <a:r>
              <a:rPr lang="el-GR" dirty="0">
                <a:latin typeface="Arial" charset="0"/>
              </a:rPr>
              <a:t>σύμφωνα με το νόμο </a:t>
            </a:r>
            <a:r>
              <a:rPr lang="el-GR" b="1" i="1" dirty="0">
                <a:latin typeface="Arial" charset="0"/>
              </a:rPr>
              <a:t>διατήρησης μάζας</a:t>
            </a:r>
            <a:r>
              <a:rPr lang="el-GR" dirty="0">
                <a:latin typeface="Arial" charset="0"/>
              </a:rPr>
              <a:t> είναι:</a:t>
            </a:r>
            <a:endParaRPr lang="el-GR" dirty="0">
              <a:latin typeface="Arial (W1)"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1000" fill="hold"/>
                                        <p:tgtEl>
                                          <p:spTgt spid="10249"/>
                                        </p:tgtEl>
                                        <p:attrNameLst>
                                          <p:attrName>ppt_w</p:attrName>
                                        </p:attrNameLst>
                                      </p:cBhvr>
                                      <p:tavLst>
                                        <p:tav tm="0">
                                          <p:val>
                                            <p:strVal val="#ppt_w*0.70"/>
                                          </p:val>
                                        </p:tav>
                                        <p:tav tm="100000">
                                          <p:val>
                                            <p:strVal val="#ppt_w"/>
                                          </p:val>
                                        </p:tav>
                                      </p:tavLst>
                                    </p:anim>
                                    <p:anim calcmode="lin" valueType="num">
                                      <p:cBhvr>
                                        <p:cTn id="8" dur="1000" fill="hold"/>
                                        <p:tgtEl>
                                          <p:spTgt spid="10249"/>
                                        </p:tgtEl>
                                        <p:attrNameLst>
                                          <p:attrName>ppt_h</p:attrName>
                                        </p:attrNameLst>
                                      </p:cBhvr>
                                      <p:tavLst>
                                        <p:tav tm="0">
                                          <p:val>
                                            <p:strVal val="#ppt_h"/>
                                          </p:val>
                                        </p:tav>
                                        <p:tav tm="100000">
                                          <p:val>
                                            <p:strVal val="#ppt_h"/>
                                          </p:val>
                                        </p:tav>
                                      </p:tavLst>
                                    </p:anim>
                                    <p:animEffect transition="in" filter="fade">
                                      <p:cBhvr>
                                        <p:cTn id="9" dur="1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Τίτλος 7"/>
          <p:cNvSpPr>
            <a:spLocks noGrp="1"/>
          </p:cNvSpPr>
          <p:nvPr>
            <p:ph type="title"/>
          </p:nvPr>
        </p:nvSpPr>
        <p:spPr/>
        <p:txBody>
          <a:bodyPr/>
          <a:lstStyle/>
          <a:p>
            <a:r>
              <a:rPr lang="el-GR" smtClean="0"/>
              <a:t>ΑΔΡΑΝΗ ΣΤΟΙΧΕΙΑ</a:t>
            </a:r>
          </a:p>
        </p:txBody>
      </p:sp>
      <p:graphicFrame>
        <p:nvGraphicFramePr>
          <p:cNvPr id="98314" name="Object 15"/>
          <p:cNvGraphicFramePr>
            <a:graphicFrameLocks noChangeAspect="1"/>
          </p:cNvGraphicFramePr>
          <p:nvPr>
            <p:extLst>
              <p:ext uri="{D42A27DB-BD31-4B8C-83A1-F6EECF244321}">
                <p14:modId xmlns:p14="http://schemas.microsoft.com/office/powerpoint/2010/main" val="2075794156"/>
              </p:ext>
            </p:extLst>
          </p:nvPr>
        </p:nvGraphicFramePr>
        <p:xfrm>
          <a:off x="1331640" y="2017713"/>
          <a:ext cx="5614988" cy="966787"/>
        </p:xfrm>
        <a:graphic>
          <a:graphicData uri="http://schemas.openxmlformats.org/presentationml/2006/ole">
            <mc:AlternateContent xmlns:mc="http://schemas.openxmlformats.org/markup-compatibility/2006">
              <mc:Choice xmlns:v="urn:schemas-microsoft-com:vml" Requires="v">
                <p:oleObj spid="_x0000_s98360" name="Εξίσωση" r:id="rId4" imgW="2654280" imgH="457200" progId="Equation.3">
                  <p:embed/>
                </p:oleObj>
              </mc:Choice>
              <mc:Fallback>
                <p:oleObj name="Εξίσωση" r:id="rId4" imgW="2654280" imgH="4572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017713"/>
                        <a:ext cx="5614988" cy="966787"/>
                      </a:xfrm>
                      <a:prstGeom prst="rect">
                        <a:avLst/>
                      </a:prstGeom>
                      <a:solidFill>
                        <a:srgbClr val="FFC000"/>
                      </a:solidFill>
                    </p:spPr>
                  </p:pic>
                </p:oleObj>
              </mc:Fallback>
            </mc:AlternateContent>
          </a:graphicData>
        </a:graphic>
      </p:graphicFrame>
      <p:sp>
        <p:nvSpPr>
          <p:cNvPr id="98315" name="Text Box 3"/>
          <p:cNvSpPr txBox="1">
            <a:spLocks noChangeArrowheads="1"/>
          </p:cNvSpPr>
          <p:nvPr/>
        </p:nvSpPr>
        <p:spPr bwMode="auto">
          <a:xfrm>
            <a:off x="1116013" y="1196975"/>
            <a:ext cx="7392987" cy="701675"/>
          </a:xfrm>
          <a:prstGeom prst="rect">
            <a:avLst/>
          </a:prstGeom>
          <a:noFill/>
          <a:ln w="9525">
            <a:noFill/>
            <a:miter lim="800000"/>
            <a:headEnd/>
            <a:tailEnd/>
          </a:ln>
        </p:spPr>
        <p:txBody>
          <a:bodyPr>
            <a:spAutoFit/>
          </a:bodyPr>
          <a:lstStyle/>
          <a:p>
            <a:pPr eaLnBrk="0" hangingPunct="0">
              <a:spcBef>
                <a:spcPct val="50000"/>
              </a:spcBef>
            </a:pPr>
            <a:r>
              <a:rPr lang="en-US" dirty="0" err="1">
                <a:latin typeface="Arial" charset="0"/>
              </a:rPr>
              <a:t>Έστω</a:t>
            </a:r>
            <a:r>
              <a:rPr lang="en-US" dirty="0">
                <a:latin typeface="Arial" charset="0"/>
              </a:rPr>
              <a:t> </a:t>
            </a:r>
            <a:r>
              <a:rPr lang="en-US" dirty="0" err="1">
                <a:latin typeface="Arial" charset="0"/>
              </a:rPr>
              <a:t>ότι</a:t>
            </a:r>
            <a:r>
              <a:rPr lang="en-US" dirty="0">
                <a:latin typeface="Arial" charset="0"/>
              </a:rPr>
              <a:t> </a:t>
            </a:r>
            <a:r>
              <a:rPr lang="el-GR" dirty="0">
                <a:latin typeface="Arial" charset="0"/>
              </a:rPr>
              <a:t>διακόπτουμε</a:t>
            </a:r>
            <a:r>
              <a:rPr lang="en-US" dirty="0">
                <a:latin typeface="Arial" charset="0"/>
              </a:rPr>
              <a:t> </a:t>
            </a:r>
            <a:r>
              <a:rPr lang="en-US" dirty="0" err="1">
                <a:latin typeface="Arial" charset="0"/>
              </a:rPr>
              <a:t>την</a:t>
            </a:r>
            <a:r>
              <a:rPr lang="en-US" dirty="0">
                <a:latin typeface="Arial" charset="0"/>
              </a:rPr>
              <a:t> </a:t>
            </a:r>
            <a:r>
              <a:rPr lang="en-US" dirty="0" err="1">
                <a:latin typeface="Arial" charset="0"/>
              </a:rPr>
              <a:t>εισροή</a:t>
            </a:r>
            <a:r>
              <a:rPr lang="en-US" dirty="0">
                <a:latin typeface="Arial" charset="0"/>
              </a:rPr>
              <a:t> </a:t>
            </a:r>
            <a:r>
              <a:rPr lang="en-US" dirty="0" err="1">
                <a:latin typeface="Arial" charset="0"/>
              </a:rPr>
              <a:t>στο</a:t>
            </a:r>
            <a:r>
              <a:rPr lang="en-US" dirty="0">
                <a:latin typeface="Arial" charset="0"/>
              </a:rPr>
              <a:t> </a:t>
            </a:r>
            <a:r>
              <a:rPr lang="en-US" dirty="0" err="1">
                <a:latin typeface="Arial" charset="0"/>
              </a:rPr>
              <a:t>σύστημ</a:t>
            </a:r>
            <a:r>
              <a:rPr lang="en-US" dirty="0">
                <a:latin typeface="Arial" charset="0"/>
              </a:rPr>
              <a:t>α (C</a:t>
            </a:r>
            <a:r>
              <a:rPr lang="en-US" baseline="-25000" dirty="0">
                <a:latin typeface="Arial" charset="0"/>
              </a:rPr>
              <a:t>in</a:t>
            </a:r>
            <a:r>
              <a:rPr lang="en-US" dirty="0">
                <a:latin typeface="Arial" charset="0"/>
              </a:rPr>
              <a:t> = 0) </a:t>
            </a:r>
            <a:r>
              <a:rPr lang="el-GR" dirty="0">
                <a:latin typeface="Arial" charset="0"/>
              </a:rPr>
              <a:t>και αφήνουμε το σύστημα να εξελιχθεί</a:t>
            </a:r>
            <a:r>
              <a:rPr lang="en-US" dirty="0">
                <a:latin typeface="Arial" charset="0"/>
              </a:rPr>
              <a:t>: </a:t>
            </a:r>
          </a:p>
        </p:txBody>
      </p:sp>
      <p:grpSp>
        <p:nvGrpSpPr>
          <p:cNvPr id="98316" name="Group 17"/>
          <p:cNvGrpSpPr>
            <a:grpSpLocks/>
          </p:cNvGrpSpPr>
          <p:nvPr/>
        </p:nvGrpSpPr>
        <p:grpSpPr bwMode="auto">
          <a:xfrm>
            <a:off x="398463" y="2913063"/>
            <a:ext cx="4246562" cy="3573462"/>
            <a:chOff x="337" y="2265"/>
            <a:chExt cx="2159" cy="1872"/>
          </a:xfrm>
        </p:grpSpPr>
        <p:sp>
          <p:nvSpPr>
            <p:cNvPr id="98317" name="Text Box 8"/>
            <p:cNvSpPr txBox="1">
              <a:spLocks noChangeArrowheads="1"/>
            </p:cNvSpPr>
            <p:nvPr/>
          </p:nvSpPr>
          <p:spPr bwMode="auto">
            <a:xfrm>
              <a:off x="2160" y="3945"/>
              <a:ext cx="336" cy="192"/>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t</a:t>
              </a:r>
            </a:p>
          </p:txBody>
        </p:sp>
        <p:grpSp>
          <p:nvGrpSpPr>
            <p:cNvPr id="98318" name="Group 14"/>
            <p:cNvGrpSpPr>
              <a:grpSpLocks/>
            </p:cNvGrpSpPr>
            <p:nvPr/>
          </p:nvGrpSpPr>
          <p:grpSpPr bwMode="auto">
            <a:xfrm>
              <a:off x="337" y="2265"/>
              <a:ext cx="2159" cy="1785"/>
              <a:chOff x="337" y="2265"/>
              <a:chExt cx="2159" cy="1785"/>
            </a:xfrm>
          </p:grpSpPr>
          <p:sp>
            <p:nvSpPr>
              <p:cNvPr id="98319" name="Rectangle 5"/>
              <p:cNvSpPr>
                <a:spLocks noChangeArrowheads="1"/>
              </p:cNvSpPr>
              <p:nvPr/>
            </p:nvSpPr>
            <p:spPr bwMode="auto">
              <a:xfrm>
                <a:off x="672" y="2409"/>
                <a:ext cx="1824" cy="1488"/>
              </a:xfrm>
              <a:prstGeom prst="rect">
                <a:avLst/>
              </a:prstGeom>
              <a:noFill/>
              <a:ln w="9525">
                <a:solidFill>
                  <a:schemeClr val="tx1"/>
                </a:solidFill>
                <a:miter lim="800000"/>
                <a:headEnd/>
                <a:tailEnd/>
              </a:ln>
            </p:spPr>
            <p:txBody>
              <a:bodyPr wrap="none" anchor="ctr"/>
              <a:lstStyle/>
              <a:p>
                <a:pPr algn="ctr"/>
                <a:endParaRPr lang="en-GB" sz="1800">
                  <a:latin typeface="Arial" charset="0"/>
                </a:endParaRPr>
              </a:p>
            </p:txBody>
          </p:sp>
          <p:sp>
            <p:nvSpPr>
              <p:cNvPr id="98320" name="Freeform 6"/>
              <p:cNvSpPr>
                <a:spLocks/>
              </p:cNvSpPr>
              <p:nvPr/>
            </p:nvSpPr>
            <p:spPr bwMode="auto">
              <a:xfrm>
                <a:off x="672" y="2409"/>
                <a:ext cx="1824" cy="1488"/>
              </a:xfrm>
              <a:custGeom>
                <a:avLst/>
                <a:gdLst>
                  <a:gd name="T0" fmla="*/ 0 w 1824"/>
                  <a:gd name="T1" fmla="*/ 0 h 1488"/>
                  <a:gd name="T2" fmla="*/ 240 w 1824"/>
                  <a:gd name="T3" fmla="*/ 816 h 1488"/>
                  <a:gd name="T4" fmla="*/ 720 w 1824"/>
                  <a:gd name="T5" fmla="*/ 1296 h 1488"/>
                  <a:gd name="T6" fmla="*/ 1824 w 1824"/>
                  <a:gd name="T7" fmla="*/ 1488 h 1488"/>
                  <a:gd name="T8" fmla="*/ 0 60000 65536"/>
                  <a:gd name="T9" fmla="*/ 0 60000 65536"/>
                  <a:gd name="T10" fmla="*/ 0 60000 65536"/>
                  <a:gd name="T11" fmla="*/ 0 60000 65536"/>
                  <a:gd name="T12" fmla="*/ 0 w 1824"/>
                  <a:gd name="T13" fmla="*/ 0 h 1488"/>
                  <a:gd name="T14" fmla="*/ 1824 w 1824"/>
                  <a:gd name="T15" fmla="*/ 1488 h 1488"/>
                </a:gdLst>
                <a:ahLst/>
                <a:cxnLst>
                  <a:cxn ang="T8">
                    <a:pos x="T0" y="T1"/>
                  </a:cxn>
                  <a:cxn ang="T9">
                    <a:pos x="T2" y="T3"/>
                  </a:cxn>
                  <a:cxn ang="T10">
                    <a:pos x="T4" y="T5"/>
                  </a:cxn>
                  <a:cxn ang="T11">
                    <a:pos x="T6" y="T7"/>
                  </a:cxn>
                </a:cxnLst>
                <a:rect l="T12" t="T13" r="T14" b="T15"/>
                <a:pathLst>
                  <a:path w="1824" h="1488">
                    <a:moveTo>
                      <a:pt x="0" y="0"/>
                    </a:moveTo>
                    <a:cubicBezTo>
                      <a:pt x="60" y="300"/>
                      <a:pt x="120" y="600"/>
                      <a:pt x="240" y="816"/>
                    </a:cubicBezTo>
                    <a:cubicBezTo>
                      <a:pt x="360" y="1032"/>
                      <a:pt x="456" y="1184"/>
                      <a:pt x="720" y="1296"/>
                    </a:cubicBezTo>
                    <a:cubicBezTo>
                      <a:pt x="984" y="1408"/>
                      <a:pt x="1404" y="1448"/>
                      <a:pt x="1824" y="1488"/>
                    </a:cubicBezTo>
                  </a:path>
                </a:pathLst>
              </a:custGeom>
              <a:noFill/>
              <a:ln w="9525">
                <a:solidFill>
                  <a:schemeClr val="tx1"/>
                </a:solidFill>
                <a:round/>
                <a:headEnd/>
                <a:tailEnd/>
              </a:ln>
            </p:spPr>
            <p:txBody>
              <a:bodyPr wrap="none" anchor="ctr"/>
              <a:lstStyle/>
              <a:p>
                <a:endParaRPr lang="el-GR"/>
              </a:p>
            </p:txBody>
          </p:sp>
          <p:sp>
            <p:nvSpPr>
              <p:cNvPr id="98321" name="Rectangle 7"/>
              <p:cNvSpPr>
                <a:spLocks noChangeArrowheads="1"/>
              </p:cNvSpPr>
              <p:nvPr/>
            </p:nvSpPr>
            <p:spPr bwMode="auto">
              <a:xfrm>
                <a:off x="672" y="3369"/>
                <a:ext cx="336" cy="528"/>
              </a:xfrm>
              <a:prstGeom prst="rect">
                <a:avLst/>
              </a:prstGeom>
              <a:noFill/>
              <a:ln w="9525">
                <a:solidFill>
                  <a:schemeClr val="tx1"/>
                </a:solidFill>
                <a:prstDash val="dash"/>
                <a:miter lim="800000"/>
                <a:headEnd/>
                <a:tailEnd/>
              </a:ln>
            </p:spPr>
            <p:txBody>
              <a:bodyPr wrap="none" anchor="ctr"/>
              <a:lstStyle/>
              <a:p>
                <a:pPr algn="ctr"/>
                <a:endParaRPr lang="en-GB" sz="1800">
                  <a:latin typeface="Arial" charset="0"/>
                </a:endParaRPr>
              </a:p>
            </p:txBody>
          </p:sp>
          <p:sp>
            <p:nvSpPr>
              <p:cNvPr id="98322" name="Text Box 9"/>
              <p:cNvSpPr txBox="1">
                <a:spLocks noChangeArrowheads="1"/>
              </p:cNvSpPr>
              <p:nvPr/>
            </p:nvSpPr>
            <p:spPr bwMode="auto">
              <a:xfrm>
                <a:off x="912" y="3858"/>
                <a:ext cx="336" cy="192"/>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t</a:t>
                </a:r>
                <a:r>
                  <a:rPr lang="en-US" sz="1800" baseline="-25000">
                    <a:latin typeface="Arial" charset="0"/>
                  </a:rPr>
                  <a:t>H</a:t>
                </a:r>
                <a:endParaRPr lang="en-US" sz="1800">
                  <a:latin typeface="Arial" charset="0"/>
                </a:endParaRPr>
              </a:p>
            </p:txBody>
          </p:sp>
          <p:sp>
            <p:nvSpPr>
              <p:cNvPr id="98323" name="Text Box 10"/>
              <p:cNvSpPr txBox="1">
                <a:spLocks noChangeArrowheads="1"/>
              </p:cNvSpPr>
              <p:nvPr/>
            </p:nvSpPr>
            <p:spPr bwMode="auto">
              <a:xfrm rot="-5395876">
                <a:off x="142" y="2892"/>
                <a:ext cx="576" cy="186"/>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C</a:t>
                </a:r>
                <a:r>
                  <a:rPr lang="en-US" sz="1800" baseline="-25000">
                    <a:latin typeface="Arial" charset="0"/>
                  </a:rPr>
                  <a:t>res</a:t>
                </a:r>
                <a:endParaRPr lang="en-US" sz="1800">
                  <a:latin typeface="Arial" charset="0"/>
                </a:endParaRPr>
              </a:p>
            </p:txBody>
          </p:sp>
          <p:sp>
            <p:nvSpPr>
              <p:cNvPr id="98324" name="Text Box 11"/>
              <p:cNvSpPr txBox="1">
                <a:spLocks noChangeArrowheads="1"/>
              </p:cNvSpPr>
              <p:nvPr/>
            </p:nvSpPr>
            <p:spPr bwMode="auto">
              <a:xfrm>
                <a:off x="528" y="3849"/>
                <a:ext cx="336" cy="192"/>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0</a:t>
                </a:r>
              </a:p>
            </p:txBody>
          </p:sp>
          <p:sp>
            <p:nvSpPr>
              <p:cNvPr id="98325" name="Text Box 12"/>
              <p:cNvSpPr txBox="1">
                <a:spLocks noChangeArrowheads="1"/>
              </p:cNvSpPr>
              <p:nvPr/>
            </p:nvSpPr>
            <p:spPr bwMode="auto">
              <a:xfrm>
                <a:off x="432" y="2265"/>
                <a:ext cx="336" cy="192"/>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C</a:t>
                </a:r>
                <a:r>
                  <a:rPr lang="en-US" sz="1800" baseline="-25000">
                    <a:latin typeface="Arial" charset="0"/>
                  </a:rPr>
                  <a:t>0</a:t>
                </a:r>
                <a:endParaRPr lang="en-US" sz="1800">
                  <a:latin typeface="Arial" charset="0"/>
                </a:endParaRPr>
              </a:p>
            </p:txBody>
          </p:sp>
        </p:grpSp>
      </p:grpSp>
      <p:sp>
        <p:nvSpPr>
          <p:cNvPr id="98326" name="Text Box 13"/>
          <p:cNvSpPr txBox="1">
            <a:spLocks noChangeArrowheads="1"/>
          </p:cNvSpPr>
          <p:nvPr/>
        </p:nvSpPr>
        <p:spPr bwMode="auto">
          <a:xfrm>
            <a:off x="5076825" y="3705225"/>
            <a:ext cx="3798888" cy="1370013"/>
          </a:xfrm>
          <a:prstGeom prst="rect">
            <a:avLst/>
          </a:prstGeom>
          <a:noFill/>
          <a:ln w="9525">
            <a:noFill/>
            <a:miter lim="800000"/>
            <a:headEnd/>
            <a:tailEnd/>
          </a:ln>
        </p:spPr>
        <p:txBody>
          <a:bodyPr>
            <a:spAutoFit/>
          </a:bodyPr>
          <a:lstStyle/>
          <a:p>
            <a:pPr eaLnBrk="0" hangingPunct="0">
              <a:spcBef>
                <a:spcPct val="50000"/>
              </a:spcBef>
            </a:pPr>
            <a:r>
              <a:rPr lang="el-GR" sz="2400" dirty="0">
                <a:latin typeface="Arial" charset="0"/>
              </a:rPr>
              <a:t>Όπου </a:t>
            </a:r>
            <a:r>
              <a:rPr lang="en-US" sz="2400" dirty="0">
                <a:latin typeface="Arial" charset="0"/>
              </a:rPr>
              <a:t>V/Q</a:t>
            </a:r>
            <a:r>
              <a:rPr lang="en-GB" sz="2400" dirty="0">
                <a:latin typeface="Arial" charset="0"/>
              </a:rPr>
              <a:t> = </a:t>
            </a:r>
            <a:r>
              <a:rPr lang="en-US" sz="2400" dirty="0" err="1">
                <a:latin typeface="Arial" charset="0"/>
              </a:rPr>
              <a:t>t</a:t>
            </a:r>
            <a:r>
              <a:rPr lang="en-US" sz="2400" baseline="-25000" dirty="0" err="1">
                <a:latin typeface="Arial" charset="0"/>
              </a:rPr>
              <a:t>H</a:t>
            </a:r>
            <a:r>
              <a:rPr lang="en-US" sz="2400" dirty="0">
                <a:latin typeface="Arial" charset="0"/>
              </a:rPr>
              <a:t> </a:t>
            </a:r>
          </a:p>
          <a:p>
            <a:pPr eaLnBrk="0" hangingPunct="0">
              <a:spcBef>
                <a:spcPct val="50000"/>
              </a:spcBef>
            </a:pPr>
            <a:r>
              <a:rPr lang="el-GR" sz="2400" dirty="0">
                <a:latin typeface="Arial" charset="0"/>
              </a:rPr>
              <a:t>ο χρόνος παραμονής της ουσίας στον ταμιευτήρα</a:t>
            </a:r>
            <a:endParaRPr lang="en-US" sz="2400" dirty="0">
              <a:latin typeface="Arial" charset="0"/>
            </a:endParaRPr>
          </a:p>
        </p:txBody>
      </p:sp>
      <p:graphicFrame>
        <p:nvGraphicFramePr>
          <p:cNvPr id="98327" name="Object 18"/>
          <p:cNvGraphicFramePr>
            <a:graphicFrameLocks noChangeAspect="1"/>
          </p:cNvGraphicFramePr>
          <p:nvPr>
            <p:extLst>
              <p:ext uri="{D42A27DB-BD31-4B8C-83A1-F6EECF244321}">
                <p14:modId xmlns:p14="http://schemas.microsoft.com/office/powerpoint/2010/main" val="4037636125"/>
              </p:ext>
            </p:extLst>
          </p:nvPr>
        </p:nvGraphicFramePr>
        <p:xfrm>
          <a:off x="2052638" y="3778250"/>
          <a:ext cx="2447925" cy="1011238"/>
        </p:xfrm>
        <a:graphic>
          <a:graphicData uri="http://schemas.openxmlformats.org/presentationml/2006/ole">
            <mc:AlternateContent xmlns:mc="http://schemas.openxmlformats.org/markup-compatibility/2006">
              <mc:Choice xmlns:v="urn:schemas-microsoft-com:vml" Requires="v">
                <p:oleObj spid="_x0000_s98361" name="Εξίσωση" r:id="rId6" imgW="1168200" imgH="482400" progId="Equation.3">
                  <p:embed/>
                </p:oleObj>
              </mc:Choice>
              <mc:Fallback>
                <p:oleObj name="Εξίσωση" r:id="rId6" imgW="1168200" imgH="4824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2638" y="3778250"/>
                        <a:ext cx="2447925" cy="1011238"/>
                      </a:xfrm>
                      <a:prstGeom prst="rect">
                        <a:avLst/>
                      </a:prstGeom>
                      <a:solidFill>
                        <a:srgbClr val="FFC000"/>
                      </a:solidFill>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Τίτλος 7"/>
          <p:cNvSpPr>
            <a:spLocks noGrp="1"/>
          </p:cNvSpPr>
          <p:nvPr>
            <p:ph type="title"/>
          </p:nvPr>
        </p:nvSpPr>
        <p:spPr/>
        <p:txBody>
          <a:bodyPr/>
          <a:lstStyle/>
          <a:p>
            <a:r>
              <a:rPr lang="el-GR" sz="4000" smtClean="0">
                <a:solidFill>
                  <a:srgbClr val="5075BC"/>
                </a:solidFill>
              </a:rPr>
              <a:t>ΤΑΧΥΤΗΤΑ ΧΗΜΙΚΩΝ ΑΝΤΙΔΡΑΣΕΩΝ</a:t>
            </a:r>
          </a:p>
        </p:txBody>
      </p:sp>
      <p:sp>
        <p:nvSpPr>
          <p:cNvPr id="102403" name="Text Box 3"/>
          <p:cNvSpPr txBox="1">
            <a:spLocks noChangeArrowheads="1"/>
          </p:cNvSpPr>
          <p:nvPr/>
        </p:nvSpPr>
        <p:spPr bwMode="auto">
          <a:xfrm>
            <a:off x="755650" y="1557338"/>
            <a:ext cx="7391400" cy="4511675"/>
          </a:xfrm>
          <a:prstGeom prst="rect">
            <a:avLst/>
          </a:prstGeom>
          <a:noFill/>
          <a:ln w="9525">
            <a:noFill/>
            <a:miter lim="800000"/>
            <a:headEnd/>
            <a:tailEnd/>
          </a:ln>
        </p:spPr>
        <p:txBody>
          <a:bodyPr>
            <a:spAutoFit/>
          </a:bodyPr>
          <a:lstStyle/>
          <a:p>
            <a:pPr eaLnBrk="0" hangingPunct="0">
              <a:spcBef>
                <a:spcPct val="50000"/>
              </a:spcBef>
            </a:pPr>
            <a:r>
              <a:rPr lang="en-US" dirty="0" err="1"/>
              <a:t>Έστω</a:t>
            </a:r>
            <a:r>
              <a:rPr lang="en-US" dirty="0"/>
              <a:t> η </a:t>
            </a:r>
            <a:r>
              <a:rPr lang="el-GR" dirty="0"/>
              <a:t>αμφίδρομη </a:t>
            </a:r>
            <a:r>
              <a:rPr lang="en-US" dirty="0"/>
              <a:t>α</a:t>
            </a:r>
            <a:r>
              <a:rPr lang="en-US" dirty="0" err="1"/>
              <a:t>ντίδρ</a:t>
            </a:r>
            <a:r>
              <a:rPr lang="en-US" dirty="0"/>
              <a:t>αση:</a:t>
            </a:r>
          </a:p>
          <a:p>
            <a:pPr eaLnBrk="0" hangingPunct="0">
              <a:spcBef>
                <a:spcPct val="50000"/>
              </a:spcBef>
            </a:pPr>
            <a:r>
              <a:rPr lang="en-US" dirty="0"/>
              <a:t>	A </a:t>
            </a:r>
            <a:r>
              <a:rPr lang="en-US" dirty="0">
                <a:sym typeface="Wingdings" pitchFamily="2" charset="2"/>
              </a:rPr>
              <a:t> B</a:t>
            </a:r>
          </a:p>
          <a:p>
            <a:pPr eaLnBrk="0" hangingPunct="0">
              <a:spcBef>
                <a:spcPct val="50000"/>
              </a:spcBef>
            </a:pPr>
            <a:r>
              <a:rPr lang="en-US" dirty="0"/>
              <a:t>η τα</a:t>
            </a:r>
            <a:r>
              <a:rPr lang="en-US" dirty="0" err="1"/>
              <a:t>χύτητά</a:t>
            </a:r>
            <a:r>
              <a:rPr lang="en-US" dirty="0"/>
              <a:t> </a:t>
            </a:r>
            <a:r>
              <a:rPr lang="en-US" dirty="0" err="1"/>
              <a:t>της</a:t>
            </a:r>
            <a:r>
              <a:rPr lang="en-US" dirty="0"/>
              <a:t> π</a:t>
            </a:r>
            <a:r>
              <a:rPr lang="en-US" dirty="0" err="1"/>
              <a:t>ρος</a:t>
            </a:r>
            <a:r>
              <a:rPr lang="en-US" dirty="0"/>
              <a:t> τα </a:t>
            </a:r>
            <a:r>
              <a:rPr lang="en-US" dirty="0" err="1"/>
              <a:t>δεξιά</a:t>
            </a:r>
            <a:r>
              <a:rPr lang="en-US" dirty="0"/>
              <a:t> </a:t>
            </a:r>
            <a:r>
              <a:rPr lang="en-US" dirty="0" err="1"/>
              <a:t>είν</a:t>
            </a:r>
            <a:r>
              <a:rPr lang="en-US" dirty="0"/>
              <a:t>αι:</a:t>
            </a:r>
          </a:p>
          <a:p>
            <a:pPr eaLnBrk="0" hangingPunct="0">
              <a:spcBef>
                <a:spcPct val="50000"/>
              </a:spcBef>
            </a:pPr>
            <a:r>
              <a:rPr lang="en-US" dirty="0"/>
              <a:t>	dB/</a:t>
            </a:r>
            <a:r>
              <a:rPr lang="en-US" dirty="0" err="1"/>
              <a:t>dt</a:t>
            </a:r>
            <a:r>
              <a:rPr lang="en-US" dirty="0"/>
              <a:t> = </a:t>
            </a:r>
            <a:r>
              <a:rPr lang="en-US" dirty="0" err="1"/>
              <a:t>k</a:t>
            </a:r>
            <a:r>
              <a:rPr lang="en-US" baseline="-25000" dirty="0" err="1"/>
              <a:t>f</a:t>
            </a:r>
            <a:r>
              <a:rPr lang="en-US" dirty="0"/>
              <a:t> [A]</a:t>
            </a:r>
          </a:p>
          <a:p>
            <a:pPr eaLnBrk="0" hangingPunct="0">
              <a:spcBef>
                <a:spcPct val="50000"/>
              </a:spcBef>
            </a:pPr>
            <a:r>
              <a:rPr lang="el-GR" dirty="0"/>
              <a:t>και προς τα αριστερά είναι</a:t>
            </a:r>
            <a:r>
              <a:rPr lang="en-US" dirty="0"/>
              <a:t>:</a:t>
            </a:r>
          </a:p>
          <a:p>
            <a:pPr eaLnBrk="0" hangingPunct="0">
              <a:spcBef>
                <a:spcPct val="50000"/>
              </a:spcBef>
            </a:pPr>
            <a:r>
              <a:rPr lang="en-US" dirty="0"/>
              <a:t>	</a:t>
            </a:r>
            <a:r>
              <a:rPr lang="en-US" dirty="0" err="1"/>
              <a:t>dA</a:t>
            </a:r>
            <a:r>
              <a:rPr lang="en-US" dirty="0"/>
              <a:t>/</a:t>
            </a:r>
            <a:r>
              <a:rPr lang="en-US" dirty="0" err="1"/>
              <a:t>dt</a:t>
            </a:r>
            <a:r>
              <a:rPr lang="en-US" dirty="0"/>
              <a:t> = </a:t>
            </a:r>
            <a:r>
              <a:rPr lang="en-US" dirty="0" err="1"/>
              <a:t>k</a:t>
            </a:r>
            <a:r>
              <a:rPr lang="en-US" baseline="-25000" dirty="0" err="1"/>
              <a:t>r</a:t>
            </a:r>
            <a:r>
              <a:rPr lang="en-US" dirty="0"/>
              <a:t> [B]</a:t>
            </a:r>
          </a:p>
          <a:p>
            <a:pPr eaLnBrk="0" hangingPunct="0">
              <a:spcBef>
                <a:spcPct val="50000"/>
              </a:spcBef>
            </a:pPr>
            <a:r>
              <a:rPr lang="el-GR" dirty="0"/>
              <a:t>Σε κατάσταση ισορροπίας είναι</a:t>
            </a:r>
            <a:r>
              <a:rPr lang="en-US" dirty="0"/>
              <a:t>:</a:t>
            </a:r>
          </a:p>
          <a:p>
            <a:pPr eaLnBrk="0" hangingPunct="0">
              <a:spcBef>
                <a:spcPct val="50000"/>
              </a:spcBef>
            </a:pPr>
            <a:r>
              <a:rPr lang="en-US" dirty="0"/>
              <a:t>	dB/</a:t>
            </a:r>
            <a:r>
              <a:rPr lang="en-US" dirty="0" err="1"/>
              <a:t>dt</a:t>
            </a:r>
            <a:r>
              <a:rPr lang="en-US" dirty="0"/>
              <a:t> = </a:t>
            </a:r>
            <a:r>
              <a:rPr lang="en-US" dirty="0" err="1"/>
              <a:t>dA</a:t>
            </a:r>
            <a:r>
              <a:rPr lang="en-US" dirty="0"/>
              <a:t>/</a:t>
            </a:r>
            <a:r>
              <a:rPr lang="en-US" dirty="0" err="1"/>
              <a:t>dt</a:t>
            </a:r>
            <a:r>
              <a:rPr lang="en-US" dirty="0"/>
              <a:t> </a:t>
            </a:r>
            <a:r>
              <a:rPr lang="el-GR" dirty="0"/>
              <a:t>και </a:t>
            </a:r>
            <a:r>
              <a:rPr lang="en-US" dirty="0" err="1"/>
              <a:t>k</a:t>
            </a:r>
            <a:r>
              <a:rPr lang="en-US" baseline="-25000" dirty="0" err="1"/>
              <a:t>f</a:t>
            </a:r>
            <a:r>
              <a:rPr lang="en-US" dirty="0"/>
              <a:t> [A] = </a:t>
            </a:r>
            <a:r>
              <a:rPr lang="en-US" dirty="0" err="1"/>
              <a:t>k</a:t>
            </a:r>
            <a:r>
              <a:rPr lang="en-US" baseline="-25000" dirty="0" err="1"/>
              <a:t>r</a:t>
            </a:r>
            <a:r>
              <a:rPr lang="en-US" dirty="0"/>
              <a:t> [B]</a:t>
            </a:r>
          </a:p>
          <a:p>
            <a:pPr eaLnBrk="0" hangingPunct="0">
              <a:spcBef>
                <a:spcPct val="50000"/>
              </a:spcBef>
            </a:pPr>
            <a:r>
              <a:rPr lang="en-US" dirty="0"/>
              <a:t>Η </a:t>
            </a:r>
            <a:r>
              <a:rPr lang="en-US" dirty="0" err="1"/>
              <a:t>στ</a:t>
            </a:r>
            <a:r>
              <a:rPr lang="en-US" dirty="0"/>
              <a:t>αθερά ισορροπίας της αντίδρασης είναι:</a:t>
            </a:r>
          </a:p>
          <a:p>
            <a:pPr eaLnBrk="0" hangingPunct="0">
              <a:spcBef>
                <a:spcPct val="50000"/>
              </a:spcBef>
            </a:pPr>
            <a:r>
              <a:rPr lang="en-US" dirty="0"/>
              <a:t>	</a:t>
            </a:r>
            <a:r>
              <a:rPr lang="en-US" dirty="0" err="1"/>
              <a:t>K</a:t>
            </a:r>
            <a:r>
              <a:rPr lang="en-US" baseline="-25000" dirty="0" err="1"/>
              <a:t>eq</a:t>
            </a:r>
            <a:r>
              <a:rPr lang="en-US" dirty="0"/>
              <a:t> = [B] / [A] = </a:t>
            </a:r>
            <a:r>
              <a:rPr lang="en-US" dirty="0" err="1"/>
              <a:t>k</a:t>
            </a:r>
            <a:r>
              <a:rPr lang="en-US" baseline="-25000" dirty="0" err="1"/>
              <a:t>f</a:t>
            </a:r>
            <a:r>
              <a:rPr lang="en-US" baseline="-25000" dirty="0"/>
              <a:t> </a:t>
            </a:r>
            <a:r>
              <a:rPr lang="en-US" dirty="0"/>
              <a:t>/</a:t>
            </a:r>
            <a:r>
              <a:rPr lang="en-US" baseline="-25000" dirty="0"/>
              <a:t> </a:t>
            </a:r>
            <a:r>
              <a:rPr lang="en-US" dirty="0" err="1"/>
              <a:t>k</a:t>
            </a:r>
            <a:r>
              <a:rPr lang="en-US" baseline="-25000" dirty="0" err="1"/>
              <a:t>r</a:t>
            </a:r>
            <a:endParaRPr lang="en-US" baseline="-25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Τίτλος 7"/>
          <p:cNvSpPr>
            <a:spLocks noGrp="1"/>
          </p:cNvSpPr>
          <p:nvPr>
            <p:ph type="title"/>
          </p:nvPr>
        </p:nvSpPr>
        <p:spPr/>
        <p:txBody>
          <a:bodyPr/>
          <a:lstStyle/>
          <a:p>
            <a:r>
              <a:rPr lang="el-GR" sz="4000" smtClean="0">
                <a:solidFill>
                  <a:srgbClr val="5075BC"/>
                </a:solidFill>
              </a:rPr>
              <a:t>ΤΑΧΥΤΗΤΑ ΧΗΜΙΚΩΝ ΑΝΤΙΔΡΑΣΕΩΝ</a:t>
            </a:r>
          </a:p>
        </p:txBody>
      </p:sp>
      <p:sp>
        <p:nvSpPr>
          <p:cNvPr id="104452" name="Text Box 3"/>
          <p:cNvSpPr txBox="1">
            <a:spLocks noChangeArrowheads="1"/>
          </p:cNvSpPr>
          <p:nvPr/>
        </p:nvSpPr>
        <p:spPr bwMode="auto">
          <a:xfrm>
            <a:off x="900113" y="1341438"/>
            <a:ext cx="7391400" cy="4816475"/>
          </a:xfrm>
          <a:prstGeom prst="rect">
            <a:avLst/>
          </a:prstGeom>
          <a:noFill/>
          <a:ln w="9525">
            <a:noFill/>
            <a:miter lim="800000"/>
            <a:headEnd/>
            <a:tailEnd/>
          </a:ln>
        </p:spPr>
        <p:txBody>
          <a:bodyPr>
            <a:spAutoFit/>
          </a:bodyPr>
          <a:lstStyle/>
          <a:p>
            <a:pPr eaLnBrk="0" hangingPunct="0">
              <a:spcBef>
                <a:spcPct val="50000"/>
              </a:spcBef>
            </a:pPr>
            <a:r>
              <a:rPr lang="el-GR"/>
              <a:t>Για </a:t>
            </a:r>
            <a:r>
              <a:rPr lang="el-GR" b="1"/>
              <a:t>στοιχειακές αντιδράσεις</a:t>
            </a:r>
            <a:r>
              <a:rPr lang="el-GR"/>
              <a:t> της μορφής</a:t>
            </a:r>
            <a:r>
              <a:rPr lang="en-US"/>
              <a:t>:</a:t>
            </a:r>
          </a:p>
          <a:p>
            <a:pPr eaLnBrk="0" hangingPunct="0">
              <a:spcBef>
                <a:spcPct val="50000"/>
              </a:spcBef>
            </a:pPr>
            <a:r>
              <a:rPr lang="en-US"/>
              <a:t>	aA + b</a:t>
            </a:r>
            <a:r>
              <a:rPr lang="en-US">
                <a:sym typeface="Wingdings" pitchFamily="2" charset="2"/>
              </a:rPr>
              <a:t>B</a:t>
            </a:r>
            <a:r>
              <a:rPr lang="en-US"/>
              <a:t> </a:t>
            </a:r>
            <a:r>
              <a:rPr lang="en-US">
                <a:sym typeface="Wingdings" pitchFamily="2" charset="2"/>
              </a:rPr>
              <a:t> cC + dD</a:t>
            </a:r>
          </a:p>
          <a:p>
            <a:pPr eaLnBrk="0" hangingPunct="0">
              <a:spcBef>
                <a:spcPct val="50000"/>
              </a:spcBef>
            </a:pPr>
            <a:r>
              <a:rPr lang="en-US"/>
              <a:t>η ταχύτητ</a:t>
            </a:r>
            <a:r>
              <a:rPr lang="el-GR"/>
              <a:t>α</a:t>
            </a:r>
            <a:r>
              <a:rPr lang="en-US"/>
              <a:t> προς τα δεξιά είναι:</a:t>
            </a:r>
          </a:p>
          <a:p>
            <a:pPr eaLnBrk="0" hangingPunct="0">
              <a:spcBef>
                <a:spcPct val="50000"/>
              </a:spcBef>
            </a:pPr>
            <a:r>
              <a:rPr lang="en-US"/>
              <a:t>	R = k</a:t>
            </a:r>
            <a:r>
              <a:rPr lang="en-US" baseline="-25000"/>
              <a:t>f</a:t>
            </a:r>
            <a:r>
              <a:rPr lang="en-US"/>
              <a:t> [A]</a:t>
            </a:r>
            <a:r>
              <a:rPr lang="en-US" baseline="30000"/>
              <a:t>a</a:t>
            </a:r>
            <a:r>
              <a:rPr lang="en-US"/>
              <a:t>[B]</a:t>
            </a:r>
            <a:r>
              <a:rPr lang="en-US" baseline="30000"/>
              <a:t>b</a:t>
            </a:r>
            <a:r>
              <a:rPr lang="en-US"/>
              <a:t>    </a:t>
            </a:r>
            <a:r>
              <a:rPr lang="el-GR"/>
              <a:t>όπου </a:t>
            </a:r>
            <a:r>
              <a:rPr lang="en-US"/>
              <a:t>n= a+b </a:t>
            </a:r>
            <a:r>
              <a:rPr lang="el-GR"/>
              <a:t>η τάξη της αντίδρασης. </a:t>
            </a:r>
          </a:p>
          <a:p>
            <a:pPr eaLnBrk="0" hangingPunct="0">
              <a:spcBef>
                <a:spcPct val="50000"/>
              </a:spcBef>
            </a:pPr>
            <a:r>
              <a:rPr lang="el-GR"/>
              <a:t>! Οι αντιδράσεις που συμβαίνουν στη φύση σπάνια είναι στοιχειακές. Η ταχύτητα εξέλιξης τους προσδιορίζεται πειραματικά. π.χ. για τη διάλυση του ορυκτού γύψος ισχύει</a:t>
            </a:r>
            <a:r>
              <a:rPr lang="en-US"/>
              <a:t>:	CaSO</a:t>
            </a:r>
            <a:r>
              <a:rPr lang="en-US" baseline="-25000"/>
              <a:t>4</a:t>
            </a:r>
            <a:r>
              <a:rPr lang="en-US"/>
              <a:t>.2H</a:t>
            </a:r>
            <a:r>
              <a:rPr lang="en-US" baseline="-25000"/>
              <a:t>2</a:t>
            </a:r>
            <a:r>
              <a:rPr lang="en-US"/>
              <a:t>O </a:t>
            </a:r>
            <a:r>
              <a:rPr lang="en-US">
                <a:sym typeface="Wingdings" pitchFamily="2" charset="2"/>
              </a:rPr>
              <a:t> Ca</a:t>
            </a:r>
            <a:r>
              <a:rPr lang="en-US" baseline="30000">
                <a:sym typeface="Wingdings" pitchFamily="2" charset="2"/>
              </a:rPr>
              <a:t>2+</a:t>
            </a:r>
            <a:r>
              <a:rPr lang="en-US">
                <a:sym typeface="Wingdings" pitchFamily="2" charset="2"/>
              </a:rPr>
              <a:t> + SO</a:t>
            </a:r>
            <a:r>
              <a:rPr lang="en-US" baseline="-25000">
                <a:sym typeface="Wingdings" pitchFamily="2" charset="2"/>
              </a:rPr>
              <a:t>4</a:t>
            </a:r>
            <a:r>
              <a:rPr lang="en-US" baseline="30000">
                <a:sym typeface="Wingdings" pitchFamily="2" charset="2"/>
              </a:rPr>
              <a:t>2-</a:t>
            </a:r>
            <a:r>
              <a:rPr lang="en-US">
                <a:sym typeface="Wingdings" pitchFamily="2" charset="2"/>
              </a:rPr>
              <a:t> + H</a:t>
            </a:r>
            <a:r>
              <a:rPr lang="en-US" baseline="-25000"/>
              <a:t>2</a:t>
            </a:r>
            <a:r>
              <a:rPr lang="en-US"/>
              <a:t>O</a:t>
            </a:r>
          </a:p>
          <a:p>
            <a:pPr eaLnBrk="0" hangingPunct="0">
              <a:spcBef>
                <a:spcPct val="50000"/>
              </a:spcBef>
            </a:pPr>
            <a:r>
              <a:rPr lang="en-US"/>
              <a:t>Η ταχύτητα της αντίδρασης έχει υπολογιστεί ως:</a:t>
            </a:r>
          </a:p>
          <a:p>
            <a:pPr eaLnBrk="0" hangingPunct="0">
              <a:spcBef>
                <a:spcPct val="50000"/>
              </a:spcBef>
            </a:pPr>
            <a:r>
              <a:rPr lang="en-US"/>
              <a:t>	d[A]/dt = kA</a:t>
            </a:r>
            <a:r>
              <a:rPr lang="en-US" baseline="-25000"/>
              <a:t>w </a:t>
            </a:r>
            <a:r>
              <a:rPr lang="en-US"/>
              <a:t>(C</a:t>
            </a:r>
            <a:r>
              <a:rPr lang="en-US" baseline="-25000"/>
              <a:t>s</a:t>
            </a:r>
            <a:r>
              <a:rPr lang="en-US"/>
              <a:t>-C)</a:t>
            </a:r>
          </a:p>
          <a:p>
            <a:pPr eaLnBrk="0" hangingPunct="0">
              <a:spcBef>
                <a:spcPct val="50000"/>
              </a:spcBef>
            </a:pPr>
            <a:r>
              <a:rPr lang="el-GR"/>
              <a:t>Όπου </a:t>
            </a:r>
            <a:r>
              <a:rPr lang="en-US"/>
              <a:t>k = 2x10</a:t>
            </a:r>
            <a:r>
              <a:rPr lang="en-US" baseline="30000"/>
              <a:t>-6</a:t>
            </a:r>
            <a:r>
              <a:rPr lang="en-US"/>
              <a:t> m/s, A</a:t>
            </a:r>
            <a:r>
              <a:rPr lang="en-US" baseline="-25000"/>
              <a:t>w</a:t>
            </a:r>
            <a:r>
              <a:rPr lang="en-US"/>
              <a:t> = </a:t>
            </a:r>
            <a:r>
              <a:rPr lang="el-GR"/>
              <a:t>υγρή επιφάνεια (</a:t>
            </a:r>
            <a:r>
              <a:rPr lang="en-US"/>
              <a:t>m</a:t>
            </a:r>
            <a:r>
              <a:rPr lang="en-US" baseline="30000"/>
              <a:t>2</a:t>
            </a:r>
            <a:r>
              <a:rPr lang="en-US"/>
              <a:t>)</a:t>
            </a:r>
            <a:r>
              <a:rPr lang="en-GB"/>
              <a:t> </a:t>
            </a:r>
            <a:r>
              <a:rPr lang="el-GR"/>
              <a:t>εκτεθειμένη σε 1</a:t>
            </a:r>
            <a:r>
              <a:rPr lang="en-US"/>
              <a:t>m</a:t>
            </a:r>
            <a:r>
              <a:rPr lang="en-US" baseline="30000"/>
              <a:t>3</a:t>
            </a:r>
            <a:r>
              <a:rPr lang="el-GR"/>
              <a:t> νερού και </a:t>
            </a:r>
            <a:r>
              <a:rPr lang="en-US"/>
              <a:t>C</a:t>
            </a:r>
            <a:r>
              <a:rPr lang="en-US" baseline="-25000"/>
              <a:t>s</a:t>
            </a:r>
            <a:r>
              <a:rPr lang="en-US"/>
              <a:t> =15.5 mol/ m</a:t>
            </a:r>
            <a:r>
              <a:rPr lang="en-US" baseline="30000"/>
              <a:t>3</a:t>
            </a:r>
            <a:r>
              <a:rPr lang="el-GR"/>
              <a:t> (Langmuir and Melchior, 1985)</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Τίτλος 7"/>
          <p:cNvSpPr>
            <a:spLocks noGrp="1"/>
          </p:cNvSpPr>
          <p:nvPr>
            <p:ph type="title"/>
          </p:nvPr>
        </p:nvSpPr>
        <p:spPr/>
        <p:txBody>
          <a:bodyPr/>
          <a:lstStyle/>
          <a:p>
            <a:r>
              <a:rPr lang="el-GR" smtClean="0"/>
              <a:t>ΧΡΟΝΟΣ ΗΜΙΣΙΑΣ ΖΩΗΣ</a:t>
            </a:r>
          </a:p>
        </p:txBody>
      </p:sp>
      <p:sp>
        <p:nvSpPr>
          <p:cNvPr id="110606" name="Text Box 3"/>
          <p:cNvSpPr txBox="1">
            <a:spLocks noChangeArrowheads="1"/>
          </p:cNvSpPr>
          <p:nvPr/>
        </p:nvSpPr>
        <p:spPr bwMode="auto">
          <a:xfrm>
            <a:off x="1258888" y="1196975"/>
            <a:ext cx="7391400" cy="5021263"/>
          </a:xfrm>
          <a:prstGeom prst="rect">
            <a:avLst/>
          </a:prstGeom>
          <a:noFill/>
          <a:ln w="9525">
            <a:noFill/>
            <a:miter lim="800000"/>
            <a:headEnd/>
            <a:tailEnd/>
          </a:ln>
        </p:spPr>
        <p:txBody>
          <a:bodyPr>
            <a:spAutoFit/>
          </a:bodyPr>
          <a:lstStyle/>
          <a:p>
            <a:pPr eaLnBrk="0" hangingPunct="0">
              <a:spcBef>
                <a:spcPct val="50000"/>
              </a:spcBef>
            </a:pPr>
            <a:r>
              <a:rPr lang="el-GR" sz="2400">
                <a:latin typeface="Arial" charset="0"/>
              </a:rPr>
              <a:t>Ο χρόνος που απαιτείται για να ελαττωθεί η ποσότητα της φάσης Α στο ήμισυ της αρχικής. Για αντιδράσεις πρώτης τάξης είναι</a:t>
            </a:r>
            <a:r>
              <a:rPr lang="en-US" sz="2400">
                <a:latin typeface="Arial" charset="0"/>
              </a:rPr>
              <a:t>:</a:t>
            </a:r>
            <a:endParaRPr lang="el-GR" sz="2400">
              <a:latin typeface="Arial" charset="0"/>
            </a:endParaRPr>
          </a:p>
          <a:p>
            <a:pPr eaLnBrk="0" hangingPunct="0">
              <a:spcBef>
                <a:spcPct val="50000"/>
              </a:spcBef>
            </a:pPr>
            <a:endParaRPr lang="en-US" sz="2400">
              <a:latin typeface="Arial" charset="0"/>
            </a:endParaRPr>
          </a:p>
          <a:p>
            <a:pPr eaLnBrk="0" hangingPunct="0">
              <a:spcBef>
                <a:spcPct val="50000"/>
              </a:spcBef>
            </a:pPr>
            <a:r>
              <a:rPr lang="en-US" sz="2400">
                <a:latin typeface="Arial" charset="0"/>
              </a:rPr>
              <a:t>dA/dt = -k</a:t>
            </a:r>
            <a:r>
              <a:rPr lang="en-US" sz="2400" baseline="-25000">
                <a:latin typeface="Arial" charset="0"/>
              </a:rPr>
              <a:t>f</a:t>
            </a:r>
            <a:r>
              <a:rPr lang="en-US" sz="2400">
                <a:latin typeface="Arial" charset="0"/>
              </a:rPr>
              <a:t> [A]</a:t>
            </a:r>
          </a:p>
          <a:p>
            <a:pPr eaLnBrk="0" hangingPunct="0">
              <a:spcBef>
                <a:spcPct val="50000"/>
              </a:spcBef>
            </a:pPr>
            <a:r>
              <a:rPr lang="en-US" sz="2400">
                <a:latin typeface="Arial" charset="0"/>
              </a:rPr>
              <a:t>ln A = ln A</a:t>
            </a:r>
            <a:r>
              <a:rPr lang="en-US" sz="2400" baseline="-25000">
                <a:latin typeface="Arial" charset="0"/>
              </a:rPr>
              <a:t>o</a:t>
            </a:r>
            <a:r>
              <a:rPr lang="en-US" sz="2400">
                <a:latin typeface="Arial" charset="0"/>
              </a:rPr>
              <a:t> –k</a:t>
            </a:r>
            <a:r>
              <a:rPr lang="en-US" sz="2400" baseline="-25000">
                <a:latin typeface="Arial" charset="0"/>
              </a:rPr>
              <a:t>f</a:t>
            </a:r>
            <a:r>
              <a:rPr lang="en-US" sz="2400">
                <a:latin typeface="Arial" charset="0"/>
              </a:rPr>
              <a:t> t</a:t>
            </a:r>
          </a:p>
          <a:p>
            <a:pPr eaLnBrk="0" hangingPunct="0">
              <a:spcBef>
                <a:spcPct val="50000"/>
              </a:spcBef>
            </a:pPr>
            <a:r>
              <a:rPr lang="en-US" sz="2400">
                <a:latin typeface="Arial" charset="0"/>
              </a:rPr>
              <a:t>A = A</a:t>
            </a:r>
            <a:r>
              <a:rPr lang="en-US" sz="2400" baseline="-25000">
                <a:latin typeface="Arial" charset="0"/>
              </a:rPr>
              <a:t>o</a:t>
            </a:r>
            <a:r>
              <a:rPr lang="en-US" sz="2400">
                <a:latin typeface="Arial" charset="0"/>
              </a:rPr>
              <a:t>e</a:t>
            </a:r>
            <a:r>
              <a:rPr lang="en-US" sz="2400" baseline="30000">
                <a:latin typeface="Arial" charset="0"/>
                <a:sym typeface="Wingdings" pitchFamily="2" charset="2"/>
              </a:rPr>
              <a:t>-kf t</a:t>
            </a:r>
            <a:endParaRPr lang="en-US" sz="2400">
              <a:latin typeface="Arial" charset="0"/>
            </a:endParaRPr>
          </a:p>
          <a:p>
            <a:pPr eaLnBrk="0" hangingPunct="0">
              <a:spcBef>
                <a:spcPct val="50000"/>
              </a:spcBef>
            </a:pPr>
            <a:r>
              <a:rPr lang="el-GR" sz="2400">
                <a:latin typeface="Arial" charset="0"/>
              </a:rPr>
              <a:t>για Α = </a:t>
            </a:r>
            <a:r>
              <a:rPr lang="en-US" sz="2400">
                <a:latin typeface="Arial" charset="0"/>
              </a:rPr>
              <a:t>A</a:t>
            </a:r>
            <a:r>
              <a:rPr lang="en-US" sz="2400" baseline="-25000">
                <a:latin typeface="Arial" charset="0"/>
              </a:rPr>
              <a:t>o</a:t>
            </a:r>
            <a:r>
              <a:rPr lang="el-GR" sz="2400">
                <a:latin typeface="Arial" charset="0"/>
              </a:rPr>
              <a:t>/2</a:t>
            </a:r>
            <a:r>
              <a:rPr lang="en-US" sz="2400">
                <a:latin typeface="Arial" charset="0"/>
              </a:rPr>
              <a:t>:</a:t>
            </a:r>
          </a:p>
          <a:p>
            <a:pPr eaLnBrk="0" hangingPunct="0">
              <a:spcBef>
                <a:spcPct val="50000"/>
              </a:spcBef>
            </a:pPr>
            <a:r>
              <a:rPr lang="en-US" sz="2400">
                <a:latin typeface="Arial" charset="0"/>
              </a:rPr>
              <a:t>t</a:t>
            </a:r>
            <a:r>
              <a:rPr lang="en-US" sz="2400" baseline="-25000">
                <a:latin typeface="Arial" charset="0"/>
              </a:rPr>
              <a:t>1/2  </a:t>
            </a:r>
            <a:r>
              <a:rPr lang="en-US" sz="2400">
                <a:latin typeface="Arial" charset="0"/>
              </a:rPr>
              <a:t>= 0.693/ k</a:t>
            </a:r>
            <a:r>
              <a:rPr lang="en-US" sz="2400" baseline="-25000">
                <a:latin typeface="Arial" charset="0"/>
              </a:rPr>
              <a:t>f</a:t>
            </a:r>
            <a:endParaRPr lang="en-US" sz="2400">
              <a:latin typeface="Arial" charset="0"/>
            </a:endParaRPr>
          </a:p>
          <a:p>
            <a:pPr eaLnBrk="0" hangingPunct="0">
              <a:spcBef>
                <a:spcPct val="50000"/>
              </a:spcBef>
            </a:pPr>
            <a:endParaRPr lang="en-US" sz="2400">
              <a:latin typeface="Arial" charset="0"/>
            </a:endParaRPr>
          </a:p>
        </p:txBody>
      </p:sp>
      <p:sp>
        <p:nvSpPr>
          <p:cNvPr id="110607" name="Text Box 10"/>
          <p:cNvSpPr txBox="1">
            <a:spLocks noChangeArrowheads="1"/>
          </p:cNvSpPr>
          <p:nvPr/>
        </p:nvSpPr>
        <p:spPr bwMode="auto">
          <a:xfrm rot="-5395876">
            <a:off x="4025901" y="3975100"/>
            <a:ext cx="914400" cy="396875"/>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A/A</a:t>
            </a:r>
            <a:r>
              <a:rPr lang="en-US" baseline="-25000">
                <a:latin typeface="Arial" charset="0"/>
              </a:rPr>
              <a:t>0</a:t>
            </a:r>
            <a:endParaRPr lang="en-US">
              <a:latin typeface="Arial" charset="0"/>
            </a:endParaRPr>
          </a:p>
        </p:txBody>
      </p:sp>
      <p:grpSp>
        <p:nvGrpSpPr>
          <p:cNvPr id="110608" name="Group 14"/>
          <p:cNvGrpSpPr>
            <a:grpSpLocks/>
          </p:cNvGrpSpPr>
          <p:nvPr/>
        </p:nvGrpSpPr>
        <p:grpSpPr bwMode="auto">
          <a:xfrm>
            <a:off x="4716463" y="2636838"/>
            <a:ext cx="3732212" cy="3255962"/>
            <a:chOff x="2784" y="1737"/>
            <a:chExt cx="2112" cy="1858"/>
          </a:xfrm>
        </p:grpSpPr>
        <p:sp>
          <p:nvSpPr>
            <p:cNvPr id="110609" name="Rectangle 5"/>
            <p:cNvSpPr>
              <a:spLocks noChangeArrowheads="1"/>
            </p:cNvSpPr>
            <p:nvPr/>
          </p:nvSpPr>
          <p:spPr bwMode="auto">
            <a:xfrm>
              <a:off x="3072" y="1833"/>
              <a:ext cx="1824" cy="1488"/>
            </a:xfrm>
            <a:prstGeom prst="rect">
              <a:avLst/>
            </a:prstGeom>
            <a:noFill/>
            <a:ln w="9525">
              <a:solidFill>
                <a:schemeClr val="tx1"/>
              </a:solidFill>
              <a:miter lim="800000"/>
              <a:headEnd/>
              <a:tailEnd/>
            </a:ln>
          </p:spPr>
          <p:txBody>
            <a:bodyPr wrap="none" anchor="ctr"/>
            <a:lstStyle/>
            <a:p>
              <a:pPr algn="ctr"/>
              <a:endParaRPr lang="en-GB">
                <a:latin typeface="Arial" charset="0"/>
              </a:endParaRPr>
            </a:p>
          </p:txBody>
        </p:sp>
        <p:sp>
          <p:nvSpPr>
            <p:cNvPr id="110610" name="Freeform 6"/>
            <p:cNvSpPr>
              <a:spLocks/>
            </p:cNvSpPr>
            <p:nvPr/>
          </p:nvSpPr>
          <p:spPr bwMode="auto">
            <a:xfrm>
              <a:off x="3072" y="1833"/>
              <a:ext cx="1824" cy="1488"/>
            </a:xfrm>
            <a:custGeom>
              <a:avLst/>
              <a:gdLst>
                <a:gd name="T0" fmla="*/ 0 w 1824"/>
                <a:gd name="T1" fmla="*/ 0 h 1488"/>
                <a:gd name="T2" fmla="*/ 240 w 1824"/>
                <a:gd name="T3" fmla="*/ 816 h 1488"/>
                <a:gd name="T4" fmla="*/ 720 w 1824"/>
                <a:gd name="T5" fmla="*/ 1296 h 1488"/>
                <a:gd name="T6" fmla="*/ 1824 w 1824"/>
                <a:gd name="T7" fmla="*/ 1488 h 1488"/>
                <a:gd name="T8" fmla="*/ 0 60000 65536"/>
                <a:gd name="T9" fmla="*/ 0 60000 65536"/>
                <a:gd name="T10" fmla="*/ 0 60000 65536"/>
                <a:gd name="T11" fmla="*/ 0 60000 65536"/>
                <a:gd name="T12" fmla="*/ 0 w 1824"/>
                <a:gd name="T13" fmla="*/ 0 h 1488"/>
                <a:gd name="T14" fmla="*/ 1824 w 1824"/>
                <a:gd name="T15" fmla="*/ 1488 h 1488"/>
              </a:gdLst>
              <a:ahLst/>
              <a:cxnLst>
                <a:cxn ang="T8">
                  <a:pos x="T0" y="T1"/>
                </a:cxn>
                <a:cxn ang="T9">
                  <a:pos x="T2" y="T3"/>
                </a:cxn>
                <a:cxn ang="T10">
                  <a:pos x="T4" y="T5"/>
                </a:cxn>
                <a:cxn ang="T11">
                  <a:pos x="T6" y="T7"/>
                </a:cxn>
              </a:cxnLst>
              <a:rect l="T12" t="T13" r="T14" b="T15"/>
              <a:pathLst>
                <a:path w="1824" h="1488">
                  <a:moveTo>
                    <a:pt x="0" y="0"/>
                  </a:moveTo>
                  <a:cubicBezTo>
                    <a:pt x="60" y="300"/>
                    <a:pt x="120" y="600"/>
                    <a:pt x="240" y="816"/>
                  </a:cubicBezTo>
                  <a:cubicBezTo>
                    <a:pt x="360" y="1032"/>
                    <a:pt x="456" y="1184"/>
                    <a:pt x="720" y="1296"/>
                  </a:cubicBezTo>
                  <a:cubicBezTo>
                    <a:pt x="984" y="1408"/>
                    <a:pt x="1404" y="1448"/>
                    <a:pt x="1824" y="1488"/>
                  </a:cubicBezTo>
                </a:path>
              </a:pathLst>
            </a:custGeom>
            <a:noFill/>
            <a:ln w="9525">
              <a:solidFill>
                <a:schemeClr val="tx1"/>
              </a:solidFill>
              <a:round/>
              <a:headEnd/>
              <a:tailEnd/>
            </a:ln>
          </p:spPr>
          <p:txBody>
            <a:bodyPr wrap="none" anchor="ctr"/>
            <a:lstStyle/>
            <a:p>
              <a:endParaRPr lang="el-GR"/>
            </a:p>
          </p:txBody>
        </p:sp>
        <p:sp>
          <p:nvSpPr>
            <p:cNvPr id="110611" name="Rectangle 7"/>
            <p:cNvSpPr>
              <a:spLocks noChangeArrowheads="1"/>
            </p:cNvSpPr>
            <p:nvPr/>
          </p:nvSpPr>
          <p:spPr bwMode="auto">
            <a:xfrm>
              <a:off x="3072" y="2640"/>
              <a:ext cx="240" cy="681"/>
            </a:xfrm>
            <a:prstGeom prst="rect">
              <a:avLst/>
            </a:prstGeom>
            <a:noFill/>
            <a:ln w="9525">
              <a:solidFill>
                <a:schemeClr val="tx1"/>
              </a:solidFill>
              <a:prstDash val="dash"/>
              <a:miter lim="800000"/>
              <a:headEnd/>
              <a:tailEnd/>
            </a:ln>
          </p:spPr>
          <p:txBody>
            <a:bodyPr wrap="none" anchor="ctr"/>
            <a:lstStyle/>
            <a:p>
              <a:pPr algn="ctr"/>
              <a:endParaRPr lang="en-GB">
                <a:latin typeface="Arial" charset="0"/>
              </a:endParaRPr>
            </a:p>
          </p:txBody>
        </p:sp>
        <p:sp>
          <p:nvSpPr>
            <p:cNvPr id="110612" name="Text Box 8"/>
            <p:cNvSpPr txBox="1">
              <a:spLocks noChangeArrowheads="1"/>
            </p:cNvSpPr>
            <p:nvPr/>
          </p:nvSpPr>
          <p:spPr bwMode="auto">
            <a:xfrm>
              <a:off x="4560" y="3369"/>
              <a:ext cx="336" cy="226"/>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t</a:t>
              </a:r>
            </a:p>
          </p:txBody>
        </p:sp>
        <p:sp>
          <p:nvSpPr>
            <p:cNvPr id="110613" name="Text Box 9"/>
            <p:cNvSpPr txBox="1">
              <a:spLocks noChangeArrowheads="1"/>
            </p:cNvSpPr>
            <p:nvPr/>
          </p:nvSpPr>
          <p:spPr bwMode="auto">
            <a:xfrm>
              <a:off x="3216" y="3273"/>
              <a:ext cx="432" cy="226"/>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t</a:t>
              </a:r>
              <a:r>
                <a:rPr lang="en-US" baseline="-25000">
                  <a:latin typeface="Arial" charset="0"/>
                </a:rPr>
                <a:t>1/2</a:t>
              </a:r>
              <a:endParaRPr lang="en-US">
                <a:latin typeface="Arial" charset="0"/>
              </a:endParaRPr>
            </a:p>
          </p:txBody>
        </p:sp>
        <p:sp>
          <p:nvSpPr>
            <p:cNvPr id="110614" name="Text Box 11"/>
            <p:cNvSpPr txBox="1">
              <a:spLocks noChangeArrowheads="1"/>
            </p:cNvSpPr>
            <p:nvPr/>
          </p:nvSpPr>
          <p:spPr bwMode="auto">
            <a:xfrm>
              <a:off x="2880" y="3216"/>
              <a:ext cx="336" cy="227"/>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0</a:t>
              </a:r>
            </a:p>
          </p:txBody>
        </p:sp>
        <p:sp>
          <p:nvSpPr>
            <p:cNvPr id="110615" name="Text Box 12"/>
            <p:cNvSpPr txBox="1">
              <a:spLocks noChangeArrowheads="1"/>
            </p:cNvSpPr>
            <p:nvPr/>
          </p:nvSpPr>
          <p:spPr bwMode="auto">
            <a:xfrm>
              <a:off x="2784" y="1737"/>
              <a:ext cx="336" cy="226"/>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1.0</a:t>
              </a:r>
            </a:p>
          </p:txBody>
        </p:sp>
        <p:sp>
          <p:nvSpPr>
            <p:cNvPr id="110616" name="Text Box 13"/>
            <p:cNvSpPr txBox="1">
              <a:spLocks noChangeArrowheads="1"/>
            </p:cNvSpPr>
            <p:nvPr/>
          </p:nvSpPr>
          <p:spPr bwMode="auto">
            <a:xfrm>
              <a:off x="2784" y="2553"/>
              <a:ext cx="336" cy="227"/>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0.5</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Τίτλος 7"/>
          <p:cNvSpPr>
            <a:spLocks noGrp="1"/>
          </p:cNvSpPr>
          <p:nvPr>
            <p:ph type="title"/>
          </p:nvPr>
        </p:nvSpPr>
        <p:spPr/>
        <p:txBody>
          <a:bodyPr/>
          <a:lstStyle/>
          <a:p>
            <a:r>
              <a:rPr lang="el-GR" sz="4000" smtClean="0"/>
              <a:t>ΑΝΤΙΔΡΩΝΤΕΣ ΦΑΣΕΙΣ ΣΕ ΑΝΟΙΧΤΑ ΣΥΣΤΗΜΑΤΑ</a:t>
            </a:r>
          </a:p>
        </p:txBody>
      </p:sp>
      <p:graphicFrame>
        <p:nvGraphicFramePr>
          <p:cNvPr id="108547" name="Object 9"/>
          <p:cNvGraphicFramePr>
            <a:graphicFrameLocks noChangeAspect="1"/>
          </p:cNvGraphicFramePr>
          <p:nvPr>
            <p:extLst>
              <p:ext uri="{D42A27DB-BD31-4B8C-83A1-F6EECF244321}">
                <p14:modId xmlns:p14="http://schemas.microsoft.com/office/powerpoint/2010/main" val="3274340251"/>
              </p:ext>
            </p:extLst>
          </p:nvPr>
        </p:nvGraphicFramePr>
        <p:xfrm>
          <a:off x="2555875" y="4614863"/>
          <a:ext cx="3987800" cy="1190625"/>
        </p:xfrm>
        <a:graphic>
          <a:graphicData uri="http://schemas.openxmlformats.org/presentationml/2006/ole">
            <mc:AlternateContent xmlns:mc="http://schemas.openxmlformats.org/markup-compatibility/2006">
              <mc:Choice xmlns:v="urn:schemas-microsoft-com:vml" Requires="v">
                <p:oleObj spid="_x0000_s108564" name="Εξίσωση" r:id="rId4" imgW="1574640" imgH="469800" progId="Equation.3">
                  <p:embed/>
                </p:oleObj>
              </mc:Choice>
              <mc:Fallback>
                <p:oleObj name="Εξίσωση" r:id="rId4" imgW="1574640" imgH="4698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614863"/>
                        <a:ext cx="3987800" cy="1190625"/>
                      </a:xfrm>
                      <a:prstGeom prst="rect">
                        <a:avLst/>
                      </a:prstGeom>
                      <a:solidFill>
                        <a:srgbClr val="FFC000"/>
                      </a:solidFill>
                    </p:spPr>
                  </p:pic>
                </p:oleObj>
              </mc:Fallback>
            </mc:AlternateContent>
          </a:graphicData>
        </a:graphic>
      </p:graphicFrame>
      <p:sp>
        <p:nvSpPr>
          <p:cNvPr id="108548" name="Text Box 3"/>
          <p:cNvSpPr txBox="1">
            <a:spLocks noChangeArrowheads="1"/>
          </p:cNvSpPr>
          <p:nvPr/>
        </p:nvSpPr>
        <p:spPr bwMode="auto">
          <a:xfrm>
            <a:off x="838200" y="3678238"/>
            <a:ext cx="7391400" cy="854075"/>
          </a:xfrm>
          <a:prstGeom prst="rect">
            <a:avLst/>
          </a:prstGeom>
          <a:noFill/>
          <a:ln w="9525">
            <a:noFill/>
            <a:miter lim="800000"/>
            <a:headEnd/>
            <a:tailEnd/>
          </a:ln>
        </p:spPr>
        <p:txBody>
          <a:bodyPr>
            <a:spAutoFit/>
          </a:bodyPr>
          <a:lstStyle/>
          <a:p>
            <a:pPr eaLnBrk="0" hangingPunct="0">
              <a:spcBef>
                <a:spcPct val="50000"/>
              </a:spcBef>
            </a:pPr>
            <a:r>
              <a:rPr lang="el-GR">
                <a:latin typeface="Arial" charset="0"/>
              </a:rPr>
              <a:t>Για αντιδράσεις 1ης τάξης εντός του ταμιευτήρα (Α</a:t>
            </a:r>
            <a:r>
              <a:rPr lang="el-GR">
                <a:latin typeface="Arial" charset="0"/>
                <a:sym typeface="Wingdings" pitchFamily="2" charset="2"/>
              </a:rPr>
              <a:t> </a:t>
            </a:r>
            <a:r>
              <a:rPr lang="en-US">
                <a:latin typeface="Arial" charset="0"/>
              </a:rPr>
              <a:t>Β) ισχύει:</a:t>
            </a:r>
          </a:p>
          <a:p>
            <a:pPr eaLnBrk="0" hangingPunct="0">
              <a:spcBef>
                <a:spcPct val="50000"/>
              </a:spcBef>
            </a:pPr>
            <a:r>
              <a:rPr lang="en-US" i="1">
                <a:latin typeface="Arial" charset="0"/>
              </a:rPr>
              <a:t> 	</a:t>
            </a:r>
            <a:endParaRPr lang="en-US">
              <a:latin typeface="Arial" charset="0"/>
            </a:endParaRPr>
          </a:p>
        </p:txBody>
      </p:sp>
      <p:sp>
        <p:nvSpPr>
          <p:cNvPr id="108549" name="Rectangle 4"/>
          <p:cNvSpPr>
            <a:spLocks noChangeArrowheads="1"/>
          </p:cNvSpPr>
          <p:nvPr/>
        </p:nvSpPr>
        <p:spPr bwMode="auto">
          <a:xfrm>
            <a:off x="3419475" y="1814513"/>
            <a:ext cx="2447925" cy="1223962"/>
          </a:xfrm>
          <a:prstGeom prst="rect">
            <a:avLst/>
          </a:prstGeom>
          <a:solidFill>
            <a:srgbClr val="FFC000"/>
          </a:solidFill>
          <a:ln w="9525">
            <a:solidFill>
              <a:schemeClr val="tx1"/>
            </a:solidFill>
            <a:miter lim="800000"/>
            <a:headEnd/>
            <a:tailEnd/>
          </a:ln>
        </p:spPr>
        <p:txBody>
          <a:bodyPr wrap="none" anchor="ctr"/>
          <a:lstStyle/>
          <a:p>
            <a:pPr algn="ctr"/>
            <a:r>
              <a:rPr lang="el-GR" dirty="0">
                <a:latin typeface="Arial" charset="0"/>
              </a:rPr>
              <a:t>Ταμιευτήρας</a:t>
            </a:r>
          </a:p>
          <a:p>
            <a:pPr algn="ctr"/>
            <a:endParaRPr lang="el-GR" dirty="0">
              <a:latin typeface="Arial" charset="0"/>
            </a:endParaRPr>
          </a:p>
          <a:p>
            <a:pPr algn="ctr"/>
            <a:r>
              <a:rPr lang="el-GR" dirty="0">
                <a:latin typeface="Arial" charset="0"/>
              </a:rPr>
              <a:t>Α</a:t>
            </a:r>
            <a:r>
              <a:rPr lang="en-US" dirty="0">
                <a:latin typeface="Arial" charset="0"/>
                <a:sym typeface="Wingdings" pitchFamily="2" charset="2"/>
              </a:rPr>
              <a:t>B</a:t>
            </a:r>
            <a:endParaRPr lang="el-GR" dirty="0">
              <a:latin typeface="Arial" charset="0"/>
            </a:endParaRPr>
          </a:p>
          <a:p>
            <a:pPr algn="ctr"/>
            <a:endParaRPr lang="el-GR" sz="1400" i="1" dirty="0">
              <a:latin typeface="Arial" charset="0"/>
            </a:endParaRPr>
          </a:p>
        </p:txBody>
      </p:sp>
      <p:sp>
        <p:nvSpPr>
          <p:cNvPr id="108550" name="Line 5"/>
          <p:cNvSpPr>
            <a:spLocks noChangeShapeType="1"/>
          </p:cNvSpPr>
          <p:nvPr/>
        </p:nvSpPr>
        <p:spPr bwMode="auto">
          <a:xfrm>
            <a:off x="1403350" y="2390775"/>
            <a:ext cx="2016125" cy="0"/>
          </a:xfrm>
          <a:prstGeom prst="line">
            <a:avLst/>
          </a:prstGeom>
          <a:noFill/>
          <a:ln w="25400">
            <a:solidFill>
              <a:schemeClr val="tx1"/>
            </a:solidFill>
            <a:round/>
            <a:headEnd/>
            <a:tailEnd type="triangle" w="med" len="med"/>
          </a:ln>
        </p:spPr>
        <p:txBody>
          <a:bodyPr/>
          <a:lstStyle/>
          <a:p>
            <a:endParaRPr lang="el-GR"/>
          </a:p>
        </p:txBody>
      </p:sp>
      <p:sp>
        <p:nvSpPr>
          <p:cNvPr id="108551" name="Line 6"/>
          <p:cNvSpPr>
            <a:spLocks noChangeShapeType="1"/>
          </p:cNvSpPr>
          <p:nvPr/>
        </p:nvSpPr>
        <p:spPr bwMode="auto">
          <a:xfrm>
            <a:off x="5867400" y="2390775"/>
            <a:ext cx="2016125" cy="0"/>
          </a:xfrm>
          <a:prstGeom prst="line">
            <a:avLst/>
          </a:prstGeom>
          <a:noFill/>
          <a:ln w="25400">
            <a:solidFill>
              <a:schemeClr val="tx1"/>
            </a:solidFill>
            <a:round/>
            <a:headEnd/>
            <a:tailEnd type="triangle" w="med" len="med"/>
          </a:ln>
        </p:spPr>
        <p:txBody>
          <a:bodyPr/>
          <a:lstStyle/>
          <a:p>
            <a:endParaRPr lang="el-GR"/>
          </a:p>
        </p:txBody>
      </p:sp>
      <p:sp>
        <p:nvSpPr>
          <p:cNvPr id="108552" name="Text Box 7"/>
          <p:cNvSpPr txBox="1">
            <a:spLocks noChangeArrowheads="1"/>
          </p:cNvSpPr>
          <p:nvPr/>
        </p:nvSpPr>
        <p:spPr bwMode="auto">
          <a:xfrm>
            <a:off x="1476375" y="1958975"/>
            <a:ext cx="1655763" cy="854075"/>
          </a:xfrm>
          <a:prstGeom prst="rect">
            <a:avLst/>
          </a:prstGeom>
          <a:noFill/>
          <a:ln w="9525">
            <a:noFill/>
            <a:miter lim="800000"/>
            <a:headEnd/>
            <a:tailEnd/>
          </a:ln>
        </p:spPr>
        <p:txBody>
          <a:bodyPr>
            <a:spAutoFit/>
          </a:bodyPr>
          <a:lstStyle/>
          <a:p>
            <a:pPr algn="ctr">
              <a:spcBef>
                <a:spcPct val="50000"/>
              </a:spcBef>
            </a:pPr>
            <a:r>
              <a:rPr lang="el-GR">
                <a:latin typeface="Arial" charset="0"/>
              </a:rPr>
              <a:t>Εισροή</a:t>
            </a:r>
          </a:p>
          <a:p>
            <a:pPr algn="ctr">
              <a:spcBef>
                <a:spcPct val="50000"/>
              </a:spcBef>
            </a:pPr>
            <a:r>
              <a:rPr lang="en-US" i="1">
                <a:latin typeface="Arial" charset="0"/>
              </a:rPr>
              <a:t>F</a:t>
            </a:r>
            <a:r>
              <a:rPr lang="en-US" baseline="-25000">
                <a:latin typeface="Arial" charset="0"/>
              </a:rPr>
              <a:t>in</a:t>
            </a:r>
            <a:r>
              <a:rPr lang="en-US">
                <a:latin typeface="Arial" charset="0"/>
              </a:rPr>
              <a:t> = </a:t>
            </a:r>
            <a:r>
              <a:rPr lang="en-US" i="1">
                <a:latin typeface="Arial" charset="0"/>
              </a:rPr>
              <a:t>QC </a:t>
            </a:r>
            <a:r>
              <a:rPr lang="en-US" baseline="-25000">
                <a:latin typeface="Arial" charset="0"/>
              </a:rPr>
              <a:t>in</a:t>
            </a:r>
            <a:endParaRPr lang="el-GR" baseline="-25000">
              <a:latin typeface="Arial" charset="0"/>
            </a:endParaRPr>
          </a:p>
        </p:txBody>
      </p:sp>
      <p:sp>
        <p:nvSpPr>
          <p:cNvPr id="108553" name="Text Box 8"/>
          <p:cNvSpPr txBox="1">
            <a:spLocks noChangeArrowheads="1"/>
          </p:cNvSpPr>
          <p:nvPr/>
        </p:nvSpPr>
        <p:spPr bwMode="auto">
          <a:xfrm>
            <a:off x="6011863" y="1958975"/>
            <a:ext cx="1655762" cy="854075"/>
          </a:xfrm>
          <a:prstGeom prst="rect">
            <a:avLst/>
          </a:prstGeom>
          <a:noFill/>
          <a:ln w="9525">
            <a:noFill/>
            <a:miter lim="800000"/>
            <a:headEnd/>
            <a:tailEnd/>
          </a:ln>
        </p:spPr>
        <p:txBody>
          <a:bodyPr>
            <a:spAutoFit/>
          </a:bodyPr>
          <a:lstStyle/>
          <a:p>
            <a:pPr algn="ctr">
              <a:spcBef>
                <a:spcPct val="50000"/>
              </a:spcBef>
            </a:pPr>
            <a:r>
              <a:rPr lang="el-GR">
                <a:latin typeface="Arial" charset="0"/>
              </a:rPr>
              <a:t>Εκροή</a:t>
            </a:r>
          </a:p>
          <a:p>
            <a:pPr algn="ctr">
              <a:spcBef>
                <a:spcPct val="50000"/>
              </a:spcBef>
            </a:pPr>
            <a:r>
              <a:rPr lang="en-US" i="1">
                <a:latin typeface="Arial" charset="0"/>
              </a:rPr>
              <a:t>F</a:t>
            </a:r>
            <a:r>
              <a:rPr lang="en-US" baseline="-25000">
                <a:latin typeface="Arial" charset="0"/>
              </a:rPr>
              <a:t>out</a:t>
            </a:r>
            <a:r>
              <a:rPr lang="en-US">
                <a:latin typeface="Arial" charset="0"/>
              </a:rPr>
              <a:t> = </a:t>
            </a:r>
            <a:r>
              <a:rPr lang="en-US" i="1">
                <a:latin typeface="Arial" charset="0"/>
              </a:rPr>
              <a:t>QC </a:t>
            </a:r>
            <a:r>
              <a:rPr lang="en-US" baseline="-25000">
                <a:latin typeface="Arial" charset="0"/>
              </a:rPr>
              <a:t>out</a:t>
            </a:r>
            <a:endParaRPr lang="el-GR" baseline="-250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Τίτλος 7"/>
          <p:cNvSpPr>
            <a:spLocks noGrp="1"/>
          </p:cNvSpPr>
          <p:nvPr>
            <p:ph type="title"/>
          </p:nvPr>
        </p:nvSpPr>
        <p:spPr/>
        <p:txBody>
          <a:bodyPr/>
          <a:lstStyle/>
          <a:p>
            <a:r>
              <a:rPr lang="el-GR" sz="3000" smtClean="0"/>
              <a:t>ΤΑΧΥΤΗΤΑ ΑΝΤΙΔΡΑΣΗΣ-ΧΡΟΝΟΣ ΠΑΡΑΜΟΝΗΣ</a:t>
            </a:r>
          </a:p>
        </p:txBody>
      </p:sp>
      <p:sp>
        <p:nvSpPr>
          <p:cNvPr id="106499" name="Rectangle 4"/>
          <p:cNvSpPr>
            <a:spLocks noChangeArrowheads="1"/>
          </p:cNvSpPr>
          <p:nvPr/>
        </p:nvSpPr>
        <p:spPr bwMode="auto">
          <a:xfrm>
            <a:off x="1143000" y="1484313"/>
            <a:ext cx="6858000" cy="1728787"/>
          </a:xfrm>
          <a:prstGeom prst="rect">
            <a:avLst/>
          </a:prstGeom>
          <a:noFill/>
          <a:ln w="9525">
            <a:solidFill>
              <a:schemeClr val="tx1"/>
            </a:solidFill>
            <a:miter lim="800000"/>
            <a:headEnd/>
            <a:tailEnd/>
          </a:ln>
        </p:spPr>
        <p:txBody>
          <a:bodyPr wrap="none" anchor="ctr"/>
          <a:lstStyle/>
          <a:p>
            <a:pPr algn="ctr"/>
            <a:endParaRPr lang="en-GB" sz="1800">
              <a:latin typeface="Arial" charset="0"/>
            </a:endParaRPr>
          </a:p>
        </p:txBody>
      </p:sp>
      <p:grpSp>
        <p:nvGrpSpPr>
          <p:cNvPr id="106500" name="Group 5"/>
          <p:cNvGrpSpPr>
            <a:grpSpLocks/>
          </p:cNvGrpSpPr>
          <p:nvPr/>
        </p:nvGrpSpPr>
        <p:grpSpPr bwMode="auto">
          <a:xfrm>
            <a:off x="1116013" y="3284538"/>
            <a:ext cx="6934200" cy="381000"/>
            <a:chOff x="720" y="3792"/>
            <a:chExt cx="4368" cy="240"/>
          </a:xfrm>
        </p:grpSpPr>
        <p:sp>
          <p:nvSpPr>
            <p:cNvPr id="106501" name="Text Box 6"/>
            <p:cNvSpPr txBox="1">
              <a:spLocks noChangeArrowheads="1"/>
            </p:cNvSpPr>
            <p:nvPr/>
          </p:nvSpPr>
          <p:spPr bwMode="auto">
            <a:xfrm>
              <a:off x="720" y="3801"/>
              <a:ext cx="432" cy="231"/>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sec</a:t>
              </a:r>
            </a:p>
          </p:txBody>
        </p:sp>
        <p:sp>
          <p:nvSpPr>
            <p:cNvPr id="106502" name="Text Box 7"/>
            <p:cNvSpPr txBox="1">
              <a:spLocks noChangeArrowheads="1"/>
            </p:cNvSpPr>
            <p:nvPr/>
          </p:nvSpPr>
          <p:spPr bwMode="auto">
            <a:xfrm>
              <a:off x="1248" y="3792"/>
              <a:ext cx="432" cy="231"/>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min</a:t>
              </a:r>
            </a:p>
          </p:txBody>
        </p:sp>
        <p:sp>
          <p:nvSpPr>
            <p:cNvPr id="106503" name="Text Box 8"/>
            <p:cNvSpPr txBox="1">
              <a:spLocks noChangeArrowheads="1"/>
            </p:cNvSpPr>
            <p:nvPr/>
          </p:nvSpPr>
          <p:spPr bwMode="auto">
            <a:xfrm>
              <a:off x="1824" y="3792"/>
              <a:ext cx="576" cy="231"/>
            </a:xfrm>
            <a:prstGeom prst="rect">
              <a:avLst/>
            </a:prstGeom>
            <a:noFill/>
            <a:ln w="9525">
              <a:noFill/>
              <a:miter lim="800000"/>
              <a:headEnd/>
              <a:tailEnd/>
            </a:ln>
          </p:spPr>
          <p:txBody>
            <a:bodyPr>
              <a:spAutoFit/>
            </a:bodyPr>
            <a:lstStyle/>
            <a:p>
              <a:pPr eaLnBrk="0" hangingPunct="0">
                <a:spcBef>
                  <a:spcPct val="50000"/>
                </a:spcBef>
              </a:pPr>
              <a:r>
                <a:rPr lang="el-GR" sz="1800">
                  <a:latin typeface="Arial" charset="0"/>
                </a:rPr>
                <a:t>ώρες</a:t>
              </a:r>
              <a:endParaRPr lang="en-US" sz="1800">
                <a:latin typeface="Arial" charset="0"/>
              </a:endParaRPr>
            </a:p>
          </p:txBody>
        </p:sp>
        <p:sp>
          <p:nvSpPr>
            <p:cNvPr id="106504" name="Text Box 9"/>
            <p:cNvSpPr txBox="1">
              <a:spLocks noChangeArrowheads="1"/>
            </p:cNvSpPr>
            <p:nvPr/>
          </p:nvSpPr>
          <p:spPr bwMode="auto">
            <a:xfrm>
              <a:off x="2448" y="3801"/>
              <a:ext cx="576" cy="231"/>
            </a:xfrm>
            <a:prstGeom prst="rect">
              <a:avLst/>
            </a:prstGeom>
            <a:noFill/>
            <a:ln w="9525">
              <a:noFill/>
              <a:miter lim="800000"/>
              <a:headEnd/>
              <a:tailEnd/>
            </a:ln>
          </p:spPr>
          <p:txBody>
            <a:bodyPr>
              <a:spAutoFit/>
            </a:bodyPr>
            <a:lstStyle/>
            <a:p>
              <a:pPr eaLnBrk="0" hangingPunct="0">
                <a:spcBef>
                  <a:spcPct val="50000"/>
                </a:spcBef>
              </a:pPr>
              <a:r>
                <a:rPr lang="el-GR" sz="1800">
                  <a:latin typeface="Arial" charset="0"/>
                </a:rPr>
                <a:t>ημέρες</a:t>
              </a:r>
              <a:endParaRPr lang="en-US" sz="1800">
                <a:latin typeface="Arial" charset="0"/>
              </a:endParaRPr>
            </a:p>
          </p:txBody>
        </p:sp>
        <p:sp>
          <p:nvSpPr>
            <p:cNvPr id="106505" name="Text Box 10"/>
            <p:cNvSpPr txBox="1">
              <a:spLocks noChangeArrowheads="1"/>
            </p:cNvSpPr>
            <p:nvPr/>
          </p:nvSpPr>
          <p:spPr bwMode="auto">
            <a:xfrm>
              <a:off x="3312" y="3801"/>
              <a:ext cx="576" cy="231"/>
            </a:xfrm>
            <a:prstGeom prst="rect">
              <a:avLst/>
            </a:prstGeom>
            <a:noFill/>
            <a:ln w="9525">
              <a:noFill/>
              <a:miter lim="800000"/>
              <a:headEnd/>
              <a:tailEnd/>
            </a:ln>
          </p:spPr>
          <p:txBody>
            <a:bodyPr>
              <a:spAutoFit/>
            </a:bodyPr>
            <a:lstStyle/>
            <a:p>
              <a:pPr eaLnBrk="0" hangingPunct="0">
                <a:spcBef>
                  <a:spcPct val="50000"/>
                </a:spcBef>
              </a:pPr>
              <a:r>
                <a:rPr lang="el-GR" sz="1800">
                  <a:latin typeface="Arial" charset="0"/>
                </a:rPr>
                <a:t>μήνες</a:t>
              </a:r>
              <a:endParaRPr lang="en-US" sz="1800">
                <a:latin typeface="Arial" charset="0"/>
              </a:endParaRPr>
            </a:p>
          </p:txBody>
        </p:sp>
        <p:sp>
          <p:nvSpPr>
            <p:cNvPr id="106506" name="Text Box 11"/>
            <p:cNvSpPr txBox="1">
              <a:spLocks noChangeArrowheads="1"/>
            </p:cNvSpPr>
            <p:nvPr/>
          </p:nvSpPr>
          <p:spPr bwMode="auto">
            <a:xfrm>
              <a:off x="4032" y="3801"/>
              <a:ext cx="576" cy="231"/>
            </a:xfrm>
            <a:prstGeom prst="rect">
              <a:avLst/>
            </a:prstGeom>
            <a:noFill/>
            <a:ln w="9525">
              <a:noFill/>
              <a:miter lim="800000"/>
              <a:headEnd/>
              <a:tailEnd/>
            </a:ln>
          </p:spPr>
          <p:txBody>
            <a:bodyPr>
              <a:spAutoFit/>
            </a:bodyPr>
            <a:lstStyle/>
            <a:p>
              <a:pPr eaLnBrk="0" hangingPunct="0">
                <a:spcBef>
                  <a:spcPct val="50000"/>
                </a:spcBef>
              </a:pPr>
              <a:r>
                <a:rPr lang="el-GR" sz="1800">
                  <a:latin typeface="Arial" charset="0"/>
                </a:rPr>
                <a:t>έτη</a:t>
              </a:r>
              <a:endParaRPr lang="en-US" sz="1800">
                <a:latin typeface="Arial" charset="0"/>
              </a:endParaRPr>
            </a:p>
          </p:txBody>
        </p:sp>
        <p:sp>
          <p:nvSpPr>
            <p:cNvPr id="106507" name="Text Box 12"/>
            <p:cNvSpPr txBox="1">
              <a:spLocks noChangeArrowheads="1"/>
            </p:cNvSpPr>
            <p:nvPr/>
          </p:nvSpPr>
          <p:spPr bwMode="auto">
            <a:xfrm>
              <a:off x="4512" y="3792"/>
              <a:ext cx="576" cy="231"/>
            </a:xfrm>
            <a:prstGeom prst="rect">
              <a:avLst/>
            </a:prstGeom>
            <a:noFill/>
            <a:ln w="9525">
              <a:noFill/>
              <a:miter lim="800000"/>
              <a:headEnd/>
              <a:tailEnd/>
            </a:ln>
          </p:spPr>
          <p:txBody>
            <a:bodyPr>
              <a:spAutoFit/>
            </a:bodyPr>
            <a:lstStyle/>
            <a:p>
              <a:pPr eaLnBrk="0" hangingPunct="0">
                <a:spcBef>
                  <a:spcPct val="50000"/>
                </a:spcBef>
              </a:pPr>
              <a:r>
                <a:rPr lang="el-GR" sz="1800">
                  <a:latin typeface="Arial" charset="0"/>
                </a:rPr>
                <a:t>10</a:t>
              </a:r>
              <a:r>
                <a:rPr lang="el-GR" sz="1800" baseline="30000">
                  <a:latin typeface="Arial" charset="0"/>
                </a:rPr>
                <a:t>6</a:t>
              </a:r>
              <a:r>
                <a:rPr lang="el-GR" sz="1800">
                  <a:latin typeface="Arial" charset="0"/>
                </a:rPr>
                <a:t>έτη</a:t>
              </a:r>
              <a:endParaRPr lang="en-US" sz="1800">
                <a:latin typeface="Arial" charset="0"/>
              </a:endParaRPr>
            </a:p>
          </p:txBody>
        </p:sp>
      </p:grpSp>
      <p:sp>
        <p:nvSpPr>
          <p:cNvPr id="106508" name="Rectangle 13"/>
          <p:cNvSpPr>
            <a:spLocks noChangeArrowheads="1"/>
          </p:cNvSpPr>
          <p:nvPr/>
        </p:nvSpPr>
        <p:spPr bwMode="auto">
          <a:xfrm>
            <a:off x="1116013" y="3644900"/>
            <a:ext cx="6858000" cy="1944688"/>
          </a:xfrm>
          <a:prstGeom prst="rect">
            <a:avLst/>
          </a:prstGeom>
          <a:noFill/>
          <a:ln w="9525">
            <a:solidFill>
              <a:schemeClr val="tx1"/>
            </a:solidFill>
            <a:miter lim="800000"/>
            <a:headEnd/>
            <a:tailEnd/>
          </a:ln>
        </p:spPr>
        <p:txBody>
          <a:bodyPr wrap="none" anchor="ctr"/>
          <a:lstStyle/>
          <a:p>
            <a:pPr algn="ctr"/>
            <a:endParaRPr lang="en-GB" sz="1800">
              <a:latin typeface="Arial" charset="0"/>
            </a:endParaRPr>
          </a:p>
        </p:txBody>
      </p:sp>
      <p:sp>
        <p:nvSpPr>
          <p:cNvPr id="106509" name="Text Box 14"/>
          <p:cNvSpPr txBox="1">
            <a:spLocks noChangeArrowheads="1"/>
          </p:cNvSpPr>
          <p:nvPr/>
        </p:nvSpPr>
        <p:spPr bwMode="auto">
          <a:xfrm>
            <a:off x="3276600" y="1255713"/>
            <a:ext cx="2514600" cy="619125"/>
          </a:xfrm>
          <a:prstGeom prst="rect">
            <a:avLst/>
          </a:prstGeom>
          <a:solidFill>
            <a:srgbClr val="FFC000"/>
          </a:solidFill>
          <a:ln w="9525">
            <a:solidFill>
              <a:schemeClr val="tx1"/>
            </a:solidFill>
            <a:miter lim="800000"/>
            <a:headEnd/>
            <a:tailEnd/>
          </a:ln>
        </p:spPr>
        <p:txBody>
          <a:bodyPr>
            <a:spAutoFit/>
          </a:bodyPr>
          <a:lstStyle/>
          <a:p>
            <a:pPr algn="ctr" eaLnBrk="0" hangingPunct="0">
              <a:spcBef>
                <a:spcPct val="50000"/>
              </a:spcBef>
            </a:pPr>
            <a:r>
              <a:rPr lang="en-US" dirty="0" err="1">
                <a:latin typeface="Arial" charset="0"/>
              </a:rPr>
              <a:t>Χρόνος</a:t>
            </a:r>
            <a:r>
              <a:rPr lang="en-US" dirty="0">
                <a:latin typeface="Arial" charset="0"/>
              </a:rPr>
              <a:t> παρα</a:t>
            </a:r>
            <a:r>
              <a:rPr lang="en-US" dirty="0" err="1">
                <a:latin typeface="Arial" charset="0"/>
              </a:rPr>
              <a:t>μονής</a:t>
            </a:r>
            <a:r>
              <a:rPr lang="en-US" dirty="0">
                <a:latin typeface="Arial" charset="0"/>
              </a:rPr>
              <a:t> </a:t>
            </a:r>
            <a:r>
              <a:rPr lang="en-US" sz="1400" dirty="0" err="1">
                <a:latin typeface="Arial" charset="0"/>
              </a:rPr>
              <a:t>t</a:t>
            </a:r>
            <a:r>
              <a:rPr lang="en-US" sz="1400" baseline="-25000" dirty="0" err="1">
                <a:latin typeface="Arial" charset="0"/>
              </a:rPr>
              <a:t>R</a:t>
            </a:r>
            <a:endParaRPr lang="en-US" sz="1400" baseline="-25000" dirty="0">
              <a:latin typeface="Arial" charset="0"/>
            </a:endParaRPr>
          </a:p>
        </p:txBody>
      </p:sp>
      <p:sp>
        <p:nvSpPr>
          <p:cNvPr id="106510" name="Text Box 15"/>
          <p:cNvSpPr txBox="1">
            <a:spLocks noChangeArrowheads="1"/>
          </p:cNvSpPr>
          <p:nvPr/>
        </p:nvSpPr>
        <p:spPr bwMode="auto">
          <a:xfrm>
            <a:off x="3132138" y="5661025"/>
            <a:ext cx="2895600" cy="406400"/>
          </a:xfrm>
          <a:prstGeom prst="rect">
            <a:avLst/>
          </a:prstGeom>
          <a:solidFill>
            <a:srgbClr val="FFC000"/>
          </a:solidFill>
          <a:ln w="9525">
            <a:solidFill>
              <a:schemeClr val="tx1"/>
            </a:solidFill>
            <a:miter lim="800000"/>
            <a:headEnd/>
            <a:tailEnd/>
          </a:ln>
        </p:spPr>
        <p:txBody>
          <a:bodyPr>
            <a:spAutoFit/>
          </a:bodyPr>
          <a:lstStyle/>
          <a:p>
            <a:pPr algn="ctr" eaLnBrk="0" hangingPunct="0">
              <a:spcBef>
                <a:spcPct val="50000"/>
              </a:spcBef>
            </a:pPr>
            <a:r>
              <a:rPr lang="en-US" dirty="0">
                <a:latin typeface="Arial" charset="0"/>
              </a:rPr>
              <a:t>Τα</a:t>
            </a:r>
            <a:r>
              <a:rPr lang="en-US" dirty="0" err="1">
                <a:latin typeface="Arial" charset="0"/>
              </a:rPr>
              <a:t>χύτητ</a:t>
            </a:r>
            <a:r>
              <a:rPr lang="en-US" dirty="0">
                <a:latin typeface="Arial" charset="0"/>
              </a:rPr>
              <a:t>α αντίδρασης </a:t>
            </a:r>
            <a:r>
              <a:rPr lang="en-US" sz="1400" dirty="0">
                <a:latin typeface="Arial" charset="0"/>
              </a:rPr>
              <a:t>t</a:t>
            </a:r>
            <a:r>
              <a:rPr lang="en-US" sz="1400" baseline="-25000" dirty="0">
                <a:latin typeface="Arial" charset="0"/>
              </a:rPr>
              <a:t>1/2</a:t>
            </a:r>
            <a:endParaRPr lang="en-US" dirty="0">
              <a:latin typeface="Arial" charset="0"/>
            </a:endParaRPr>
          </a:p>
        </p:txBody>
      </p:sp>
      <p:sp>
        <p:nvSpPr>
          <p:cNvPr id="16400" name="Text Box 16"/>
          <p:cNvSpPr txBox="1">
            <a:spLocks noChangeArrowheads="1"/>
          </p:cNvSpPr>
          <p:nvPr/>
        </p:nvSpPr>
        <p:spPr bwMode="auto">
          <a:xfrm>
            <a:off x="1219200" y="1636713"/>
            <a:ext cx="838200" cy="527050"/>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Βρόχινο νερό</a:t>
            </a:r>
          </a:p>
        </p:txBody>
      </p:sp>
      <p:sp>
        <p:nvSpPr>
          <p:cNvPr id="16401" name="Text Box 17"/>
          <p:cNvSpPr txBox="1">
            <a:spLocks noChangeArrowheads="1"/>
          </p:cNvSpPr>
          <p:nvPr/>
        </p:nvSpPr>
        <p:spPr bwMode="auto">
          <a:xfrm>
            <a:off x="2133600" y="2017713"/>
            <a:ext cx="2366963" cy="30797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Ποτάμιο νερό</a:t>
            </a:r>
          </a:p>
        </p:txBody>
      </p:sp>
      <p:sp>
        <p:nvSpPr>
          <p:cNvPr id="16402" name="Text Box 18"/>
          <p:cNvSpPr txBox="1">
            <a:spLocks noChangeArrowheads="1"/>
          </p:cNvSpPr>
          <p:nvPr/>
        </p:nvSpPr>
        <p:spPr bwMode="auto">
          <a:xfrm>
            <a:off x="6477000" y="1941513"/>
            <a:ext cx="144780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Ωκεάνιο νερό</a:t>
            </a:r>
          </a:p>
        </p:txBody>
      </p:sp>
      <p:sp>
        <p:nvSpPr>
          <p:cNvPr id="16403" name="Text Box 19"/>
          <p:cNvSpPr txBox="1">
            <a:spLocks noChangeArrowheads="1"/>
          </p:cNvSpPr>
          <p:nvPr/>
        </p:nvSpPr>
        <p:spPr bwMode="auto">
          <a:xfrm>
            <a:off x="4284663" y="2420938"/>
            <a:ext cx="220980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Λιμναίο νερό</a:t>
            </a:r>
          </a:p>
        </p:txBody>
      </p:sp>
      <p:sp>
        <p:nvSpPr>
          <p:cNvPr id="16404" name="Text Box 20"/>
          <p:cNvSpPr txBox="1">
            <a:spLocks noChangeArrowheads="1"/>
          </p:cNvSpPr>
          <p:nvPr/>
        </p:nvSpPr>
        <p:spPr bwMode="auto">
          <a:xfrm>
            <a:off x="4284663" y="2852738"/>
            <a:ext cx="350520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Υπόγειο νερό</a:t>
            </a:r>
          </a:p>
        </p:txBody>
      </p:sp>
      <p:sp>
        <p:nvSpPr>
          <p:cNvPr id="16405" name="Text Box 21"/>
          <p:cNvSpPr txBox="1">
            <a:spLocks noChangeArrowheads="1"/>
          </p:cNvSpPr>
          <p:nvPr/>
        </p:nvSpPr>
        <p:spPr bwMode="auto">
          <a:xfrm>
            <a:off x="4427538" y="5229225"/>
            <a:ext cx="338455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Ανακρυστάλλωση ορυκτών</a:t>
            </a:r>
          </a:p>
        </p:txBody>
      </p:sp>
      <p:sp>
        <p:nvSpPr>
          <p:cNvPr id="16406" name="Text Box 22"/>
          <p:cNvSpPr txBox="1">
            <a:spLocks noChangeArrowheads="1"/>
          </p:cNvSpPr>
          <p:nvPr/>
        </p:nvSpPr>
        <p:spPr bwMode="auto">
          <a:xfrm>
            <a:off x="1209675" y="3706813"/>
            <a:ext cx="83820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Ιόν-ιόν</a:t>
            </a:r>
          </a:p>
        </p:txBody>
      </p:sp>
      <p:sp>
        <p:nvSpPr>
          <p:cNvPr id="16407" name="Text Box 23"/>
          <p:cNvSpPr txBox="1">
            <a:spLocks noChangeArrowheads="1"/>
          </p:cNvSpPr>
          <p:nvPr/>
        </p:nvSpPr>
        <p:spPr bwMode="auto">
          <a:xfrm>
            <a:off x="2124075" y="3716338"/>
            <a:ext cx="129540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Αέριο-νερό</a:t>
            </a:r>
          </a:p>
        </p:txBody>
      </p:sp>
      <p:sp>
        <p:nvSpPr>
          <p:cNvPr id="16408" name="Text Box 24"/>
          <p:cNvSpPr txBox="1">
            <a:spLocks noChangeArrowheads="1"/>
          </p:cNvSpPr>
          <p:nvPr/>
        </p:nvSpPr>
        <p:spPr bwMode="auto">
          <a:xfrm>
            <a:off x="1187450" y="4508500"/>
            <a:ext cx="304800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προσρόφηση</a:t>
            </a:r>
          </a:p>
        </p:txBody>
      </p:sp>
      <p:sp>
        <p:nvSpPr>
          <p:cNvPr id="16409" name="Text Box 25"/>
          <p:cNvSpPr txBox="1">
            <a:spLocks noChangeArrowheads="1"/>
          </p:cNvSpPr>
          <p:nvPr/>
        </p:nvSpPr>
        <p:spPr bwMode="auto">
          <a:xfrm>
            <a:off x="2124075" y="4149725"/>
            <a:ext cx="579120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a:latin typeface="Arial" charset="0"/>
              </a:rPr>
              <a:t>υδρόλυση</a:t>
            </a:r>
          </a:p>
        </p:txBody>
      </p:sp>
      <p:sp>
        <p:nvSpPr>
          <p:cNvPr id="16410" name="Text Box 26"/>
          <p:cNvSpPr txBox="1">
            <a:spLocks noChangeArrowheads="1"/>
          </p:cNvSpPr>
          <p:nvPr/>
        </p:nvSpPr>
        <p:spPr bwMode="auto">
          <a:xfrm>
            <a:off x="4427538" y="4868863"/>
            <a:ext cx="3384550" cy="314325"/>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1400" dirty="0">
                <a:latin typeface="Arial" charset="0"/>
              </a:rPr>
              <a:t>Κα</a:t>
            </a:r>
            <a:r>
              <a:rPr lang="en-US" sz="1400" dirty="0" err="1">
                <a:latin typeface="Arial" charset="0"/>
              </a:rPr>
              <a:t>θίζηση</a:t>
            </a:r>
            <a:r>
              <a:rPr lang="en-US" sz="1400" dirty="0">
                <a:latin typeface="Arial" charset="0"/>
              </a:rPr>
              <a:t> - </a:t>
            </a:r>
            <a:r>
              <a:rPr lang="en-US" sz="1400" dirty="0" err="1">
                <a:latin typeface="Arial" charset="0"/>
              </a:rPr>
              <a:t>διάλυση</a:t>
            </a:r>
            <a:endParaRPr lang="en-US" sz="1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anim calcmode="lin" valueType="num">
                                      <p:cBhvr>
                                        <p:cTn id="7" dur="1000" fill="hold"/>
                                        <p:tgtEl>
                                          <p:spTgt spid="16400"/>
                                        </p:tgtEl>
                                        <p:attrNameLst>
                                          <p:attrName>ppt_w</p:attrName>
                                        </p:attrNameLst>
                                      </p:cBhvr>
                                      <p:tavLst>
                                        <p:tav tm="0">
                                          <p:val>
                                            <p:strVal val="#ppt_w*0.70"/>
                                          </p:val>
                                        </p:tav>
                                        <p:tav tm="100000">
                                          <p:val>
                                            <p:strVal val="#ppt_w"/>
                                          </p:val>
                                        </p:tav>
                                      </p:tavLst>
                                    </p:anim>
                                    <p:anim calcmode="lin" valueType="num">
                                      <p:cBhvr>
                                        <p:cTn id="8" dur="1000" fill="hold"/>
                                        <p:tgtEl>
                                          <p:spTgt spid="16400"/>
                                        </p:tgtEl>
                                        <p:attrNameLst>
                                          <p:attrName>ppt_h</p:attrName>
                                        </p:attrNameLst>
                                      </p:cBhvr>
                                      <p:tavLst>
                                        <p:tav tm="0">
                                          <p:val>
                                            <p:strVal val="#ppt_h"/>
                                          </p:val>
                                        </p:tav>
                                        <p:tav tm="100000">
                                          <p:val>
                                            <p:strVal val="#ppt_h"/>
                                          </p:val>
                                        </p:tav>
                                      </p:tavLst>
                                    </p:anim>
                                    <p:animEffect transition="in" filter="fade">
                                      <p:cBhvr>
                                        <p:cTn id="9" dur="1000"/>
                                        <p:tgtEl>
                                          <p:spTgt spid="1640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401"/>
                                        </p:tgtEl>
                                        <p:attrNameLst>
                                          <p:attrName>style.visibility</p:attrName>
                                        </p:attrNameLst>
                                      </p:cBhvr>
                                      <p:to>
                                        <p:strVal val="visible"/>
                                      </p:to>
                                    </p:set>
                                    <p:anim calcmode="lin" valueType="num">
                                      <p:cBhvr>
                                        <p:cTn id="14" dur="1000" fill="hold"/>
                                        <p:tgtEl>
                                          <p:spTgt spid="16401"/>
                                        </p:tgtEl>
                                        <p:attrNameLst>
                                          <p:attrName>ppt_w</p:attrName>
                                        </p:attrNameLst>
                                      </p:cBhvr>
                                      <p:tavLst>
                                        <p:tav tm="0">
                                          <p:val>
                                            <p:strVal val="#ppt_w*0.70"/>
                                          </p:val>
                                        </p:tav>
                                        <p:tav tm="100000">
                                          <p:val>
                                            <p:strVal val="#ppt_w"/>
                                          </p:val>
                                        </p:tav>
                                      </p:tavLst>
                                    </p:anim>
                                    <p:anim calcmode="lin" valueType="num">
                                      <p:cBhvr>
                                        <p:cTn id="15" dur="1000" fill="hold"/>
                                        <p:tgtEl>
                                          <p:spTgt spid="16401"/>
                                        </p:tgtEl>
                                        <p:attrNameLst>
                                          <p:attrName>ppt_h</p:attrName>
                                        </p:attrNameLst>
                                      </p:cBhvr>
                                      <p:tavLst>
                                        <p:tav tm="0">
                                          <p:val>
                                            <p:strVal val="#ppt_h"/>
                                          </p:val>
                                        </p:tav>
                                        <p:tav tm="100000">
                                          <p:val>
                                            <p:strVal val="#ppt_h"/>
                                          </p:val>
                                        </p:tav>
                                      </p:tavLst>
                                    </p:anim>
                                    <p:animEffect transition="in" filter="fade">
                                      <p:cBhvr>
                                        <p:cTn id="16" dur="1000"/>
                                        <p:tgtEl>
                                          <p:spTgt spid="1640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403"/>
                                        </p:tgtEl>
                                        <p:attrNameLst>
                                          <p:attrName>style.visibility</p:attrName>
                                        </p:attrNameLst>
                                      </p:cBhvr>
                                      <p:to>
                                        <p:strVal val="visible"/>
                                      </p:to>
                                    </p:set>
                                    <p:anim calcmode="lin" valueType="num">
                                      <p:cBhvr>
                                        <p:cTn id="21" dur="1000" fill="hold"/>
                                        <p:tgtEl>
                                          <p:spTgt spid="16403"/>
                                        </p:tgtEl>
                                        <p:attrNameLst>
                                          <p:attrName>ppt_w</p:attrName>
                                        </p:attrNameLst>
                                      </p:cBhvr>
                                      <p:tavLst>
                                        <p:tav tm="0">
                                          <p:val>
                                            <p:strVal val="#ppt_w*0.70"/>
                                          </p:val>
                                        </p:tav>
                                        <p:tav tm="100000">
                                          <p:val>
                                            <p:strVal val="#ppt_w"/>
                                          </p:val>
                                        </p:tav>
                                      </p:tavLst>
                                    </p:anim>
                                    <p:anim calcmode="lin" valueType="num">
                                      <p:cBhvr>
                                        <p:cTn id="22" dur="1000" fill="hold"/>
                                        <p:tgtEl>
                                          <p:spTgt spid="16403"/>
                                        </p:tgtEl>
                                        <p:attrNameLst>
                                          <p:attrName>ppt_h</p:attrName>
                                        </p:attrNameLst>
                                      </p:cBhvr>
                                      <p:tavLst>
                                        <p:tav tm="0">
                                          <p:val>
                                            <p:strVal val="#ppt_h"/>
                                          </p:val>
                                        </p:tav>
                                        <p:tav tm="100000">
                                          <p:val>
                                            <p:strVal val="#ppt_h"/>
                                          </p:val>
                                        </p:tav>
                                      </p:tavLst>
                                    </p:anim>
                                    <p:animEffect transition="in" filter="fade">
                                      <p:cBhvr>
                                        <p:cTn id="23" dur="1000"/>
                                        <p:tgtEl>
                                          <p:spTgt spid="1640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402"/>
                                        </p:tgtEl>
                                        <p:attrNameLst>
                                          <p:attrName>style.visibility</p:attrName>
                                        </p:attrNameLst>
                                      </p:cBhvr>
                                      <p:to>
                                        <p:strVal val="visible"/>
                                      </p:to>
                                    </p:set>
                                    <p:anim calcmode="lin" valueType="num">
                                      <p:cBhvr>
                                        <p:cTn id="28" dur="1000" fill="hold"/>
                                        <p:tgtEl>
                                          <p:spTgt spid="16402"/>
                                        </p:tgtEl>
                                        <p:attrNameLst>
                                          <p:attrName>ppt_w</p:attrName>
                                        </p:attrNameLst>
                                      </p:cBhvr>
                                      <p:tavLst>
                                        <p:tav tm="0">
                                          <p:val>
                                            <p:strVal val="#ppt_w*0.70"/>
                                          </p:val>
                                        </p:tav>
                                        <p:tav tm="100000">
                                          <p:val>
                                            <p:strVal val="#ppt_w"/>
                                          </p:val>
                                        </p:tav>
                                      </p:tavLst>
                                    </p:anim>
                                    <p:anim calcmode="lin" valueType="num">
                                      <p:cBhvr>
                                        <p:cTn id="29" dur="1000" fill="hold"/>
                                        <p:tgtEl>
                                          <p:spTgt spid="16402"/>
                                        </p:tgtEl>
                                        <p:attrNameLst>
                                          <p:attrName>ppt_h</p:attrName>
                                        </p:attrNameLst>
                                      </p:cBhvr>
                                      <p:tavLst>
                                        <p:tav tm="0">
                                          <p:val>
                                            <p:strVal val="#ppt_h"/>
                                          </p:val>
                                        </p:tav>
                                        <p:tav tm="100000">
                                          <p:val>
                                            <p:strVal val="#ppt_h"/>
                                          </p:val>
                                        </p:tav>
                                      </p:tavLst>
                                    </p:anim>
                                    <p:animEffect transition="in" filter="fade">
                                      <p:cBhvr>
                                        <p:cTn id="30" dur="1000"/>
                                        <p:tgtEl>
                                          <p:spTgt spid="1640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6404"/>
                                        </p:tgtEl>
                                        <p:attrNameLst>
                                          <p:attrName>style.visibility</p:attrName>
                                        </p:attrNameLst>
                                      </p:cBhvr>
                                      <p:to>
                                        <p:strVal val="visible"/>
                                      </p:to>
                                    </p:set>
                                    <p:anim calcmode="lin" valueType="num">
                                      <p:cBhvr>
                                        <p:cTn id="35" dur="1000" fill="hold"/>
                                        <p:tgtEl>
                                          <p:spTgt spid="16404"/>
                                        </p:tgtEl>
                                        <p:attrNameLst>
                                          <p:attrName>ppt_w</p:attrName>
                                        </p:attrNameLst>
                                      </p:cBhvr>
                                      <p:tavLst>
                                        <p:tav tm="0">
                                          <p:val>
                                            <p:strVal val="#ppt_w*0.70"/>
                                          </p:val>
                                        </p:tav>
                                        <p:tav tm="100000">
                                          <p:val>
                                            <p:strVal val="#ppt_w"/>
                                          </p:val>
                                        </p:tav>
                                      </p:tavLst>
                                    </p:anim>
                                    <p:anim calcmode="lin" valueType="num">
                                      <p:cBhvr>
                                        <p:cTn id="36" dur="1000" fill="hold"/>
                                        <p:tgtEl>
                                          <p:spTgt spid="16404"/>
                                        </p:tgtEl>
                                        <p:attrNameLst>
                                          <p:attrName>ppt_h</p:attrName>
                                        </p:attrNameLst>
                                      </p:cBhvr>
                                      <p:tavLst>
                                        <p:tav tm="0">
                                          <p:val>
                                            <p:strVal val="#ppt_h"/>
                                          </p:val>
                                        </p:tav>
                                        <p:tav tm="100000">
                                          <p:val>
                                            <p:strVal val="#ppt_h"/>
                                          </p:val>
                                        </p:tav>
                                      </p:tavLst>
                                    </p:anim>
                                    <p:animEffect transition="in" filter="fade">
                                      <p:cBhvr>
                                        <p:cTn id="37" dur="1000"/>
                                        <p:tgtEl>
                                          <p:spTgt spid="1640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406"/>
                                        </p:tgtEl>
                                        <p:attrNameLst>
                                          <p:attrName>style.visibility</p:attrName>
                                        </p:attrNameLst>
                                      </p:cBhvr>
                                      <p:to>
                                        <p:strVal val="visible"/>
                                      </p:to>
                                    </p:set>
                                    <p:anim calcmode="lin" valueType="num">
                                      <p:cBhvr>
                                        <p:cTn id="42" dur="1000" fill="hold"/>
                                        <p:tgtEl>
                                          <p:spTgt spid="16406"/>
                                        </p:tgtEl>
                                        <p:attrNameLst>
                                          <p:attrName>ppt_w</p:attrName>
                                        </p:attrNameLst>
                                      </p:cBhvr>
                                      <p:tavLst>
                                        <p:tav tm="0">
                                          <p:val>
                                            <p:strVal val="#ppt_w*0.70"/>
                                          </p:val>
                                        </p:tav>
                                        <p:tav tm="100000">
                                          <p:val>
                                            <p:strVal val="#ppt_w"/>
                                          </p:val>
                                        </p:tav>
                                      </p:tavLst>
                                    </p:anim>
                                    <p:anim calcmode="lin" valueType="num">
                                      <p:cBhvr>
                                        <p:cTn id="43" dur="1000" fill="hold"/>
                                        <p:tgtEl>
                                          <p:spTgt spid="16406"/>
                                        </p:tgtEl>
                                        <p:attrNameLst>
                                          <p:attrName>ppt_h</p:attrName>
                                        </p:attrNameLst>
                                      </p:cBhvr>
                                      <p:tavLst>
                                        <p:tav tm="0">
                                          <p:val>
                                            <p:strVal val="#ppt_h"/>
                                          </p:val>
                                        </p:tav>
                                        <p:tav tm="100000">
                                          <p:val>
                                            <p:strVal val="#ppt_h"/>
                                          </p:val>
                                        </p:tav>
                                      </p:tavLst>
                                    </p:anim>
                                    <p:animEffect transition="in" filter="fade">
                                      <p:cBhvr>
                                        <p:cTn id="44" dur="1000"/>
                                        <p:tgtEl>
                                          <p:spTgt spid="1640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6408"/>
                                        </p:tgtEl>
                                        <p:attrNameLst>
                                          <p:attrName>style.visibility</p:attrName>
                                        </p:attrNameLst>
                                      </p:cBhvr>
                                      <p:to>
                                        <p:strVal val="visible"/>
                                      </p:to>
                                    </p:set>
                                    <p:anim calcmode="lin" valueType="num">
                                      <p:cBhvr>
                                        <p:cTn id="49" dur="1000" fill="hold"/>
                                        <p:tgtEl>
                                          <p:spTgt spid="16408"/>
                                        </p:tgtEl>
                                        <p:attrNameLst>
                                          <p:attrName>ppt_w</p:attrName>
                                        </p:attrNameLst>
                                      </p:cBhvr>
                                      <p:tavLst>
                                        <p:tav tm="0">
                                          <p:val>
                                            <p:strVal val="#ppt_w*0.70"/>
                                          </p:val>
                                        </p:tav>
                                        <p:tav tm="100000">
                                          <p:val>
                                            <p:strVal val="#ppt_w"/>
                                          </p:val>
                                        </p:tav>
                                      </p:tavLst>
                                    </p:anim>
                                    <p:anim calcmode="lin" valueType="num">
                                      <p:cBhvr>
                                        <p:cTn id="50" dur="1000" fill="hold"/>
                                        <p:tgtEl>
                                          <p:spTgt spid="16408"/>
                                        </p:tgtEl>
                                        <p:attrNameLst>
                                          <p:attrName>ppt_h</p:attrName>
                                        </p:attrNameLst>
                                      </p:cBhvr>
                                      <p:tavLst>
                                        <p:tav tm="0">
                                          <p:val>
                                            <p:strVal val="#ppt_h"/>
                                          </p:val>
                                        </p:tav>
                                        <p:tav tm="100000">
                                          <p:val>
                                            <p:strVal val="#ppt_h"/>
                                          </p:val>
                                        </p:tav>
                                      </p:tavLst>
                                    </p:anim>
                                    <p:animEffect transition="in" filter="fade">
                                      <p:cBhvr>
                                        <p:cTn id="51" dur="1000"/>
                                        <p:tgtEl>
                                          <p:spTgt spid="16408"/>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6407"/>
                                        </p:tgtEl>
                                        <p:attrNameLst>
                                          <p:attrName>style.visibility</p:attrName>
                                        </p:attrNameLst>
                                      </p:cBhvr>
                                      <p:to>
                                        <p:strVal val="visible"/>
                                      </p:to>
                                    </p:set>
                                    <p:anim calcmode="lin" valueType="num">
                                      <p:cBhvr>
                                        <p:cTn id="56" dur="1000" fill="hold"/>
                                        <p:tgtEl>
                                          <p:spTgt spid="16407"/>
                                        </p:tgtEl>
                                        <p:attrNameLst>
                                          <p:attrName>ppt_w</p:attrName>
                                        </p:attrNameLst>
                                      </p:cBhvr>
                                      <p:tavLst>
                                        <p:tav tm="0">
                                          <p:val>
                                            <p:strVal val="#ppt_w*0.70"/>
                                          </p:val>
                                        </p:tav>
                                        <p:tav tm="100000">
                                          <p:val>
                                            <p:strVal val="#ppt_w"/>
                                          </p:val>
                                        </p:tav>
                                      </p:tavLst>
                                    </p:anim>
                                    <p:anim calcmode="lin" valueType="num">
                                      <p:cBhvr>
                                        <p:cTn id="57" dur="1000" fill="hold"/>
                                        <p:tgtEl>
                                          <p:spTgt spid="16407"/>
                                        </p:tgtEl>
                                        <p:attrNameLst>
                                          <p:attrName>ppt_h</p:attrName>
                                        </p:attrNameLst>
                                      </p:cBhvr>
                                      <p:tavLst>
                                        <p:tav tm="0">
                                          <p:val>
                                            <p:strVal val="#ppt_h"/>
                                          </p:val>
                                        </p:tav>
                                        <p:tav tm="100000">
                                          <p:val>
                                            <p:strVal val="#ppt_h"/>
                                          </p:val>
                                        </p:tav>
                                      </p:tavLst>
                                    </p:anim>
                                    <p:animEffect transition="in" filter="fade">
                                      <p:cBhvr>
                                        <p:cTn id="58" dur="1000"/>
                                        <p:tgtEl>
                                          <p:spTgt spid="16407"/>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409"/>
                                        </p:tgtEl>
                                        <p:attrNameLst>
                                          <p:attrName>style.visibility</p:attrName>
                                        </p:attrNameLst>
                                      </p:cBhvr>
                                      <p:to>
                                        <p:strVal val="visible"/>
                                      </p:to>
                                    </p:set>
                                    <p:anim calcmode="lin" valueType="num">
                                      <p:cBhvr>
                                        <p:cTn id="63" dur="1000" fill="hold"/>
                                        <p:tgtEl>
                                          <p:spTgt spid="16409"/>
                                        </p:tgtEl>
                                        <p:attrNameLst>
                                          <p:attrName>ppt_w</p:attrName>
                                        </p:attrNameLst>
                                      </p:cBhvr>
                                      <p:tavLst>
                                        <p:tav tm="0">
                                          <p:val>
                                            <p:strVal val="#ppt_w*0.70"/>
                                          </p:val>
                                        </p:tav>
                                        <p:tav tm="100000">
                                          <p:val>
                                            <p:strVal val="#ppt_w"/>
                                          </p:val>
                                        </p:tav>
                                      </p:tavLst>
                                    </p:anim>
                                    <p:anim calcmode="lin" valueType="num">
                                      <p:cBhvr>
                                        <p:cTn id="64" dur="1000" fill="hold"/>
                                        <p:tgtEl>
                                          <p:spTgt spid="16409"/>
                                        </p:tgtEl>
                                        <p:attrNameLst>
                                          <p:attrName>ppt_h</p:attrName>
                                        </p:attrNameLst>
                                      </p:cBhvr>
                                      <p:tavLst>
                                        <p:tav tm="0">
                                          <p:val>
                                            <p:strVal val="#ppt_h"/>
                                          </p:val>
                                        </p:tav>
                                        <p:tav tm="100000">
                                          <p:val>
                                            <p:strVal val="#ppt_h"/>
                                          </p:val>
                                        </p:tav>
                                      </p:tavLst>
                                    </p:anim>
                                    <p:animEffect transition="in" filter="fade">
                                      <p:cBhvr>
                                        <p:cTn id="65" dur="1000"/>
                                        <p:tgtEl>
                                          <p:spTgt spid="16409"/>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6410"/>
                                        </p:tgtEl>
                                        <p:attrNameLst>
                                          <p:attrName>style.visibility</p:attrName>
                                        </p:attrNameLst>
                                      </p:cBhvr>
                                      <p:to>
                                        <p:strVal val="visible"/>
                                      </p:to>
                                    </p:set>
                                    <p:anim calcmode="lin" valueType="num">
                                      <p:cBhvr>
                                        <p:cTn id="70" dur="1000" fill="hold"/>
                                        <p:tgtEl>
                                          <p:spTgt spid="16410"/>
                                        </p:tgtEl>
                                        <p:attrNameLst>
                                          <p:attrName>ppt_w</p:attrName>
                                        </p:attrNameLst>
                                      </p:cBhvr>
                                      <p:tavLst>
                                        <p:tav tm="0">
                                          <p:val>
                                            <p:strVal val="#ppt_w*0.70"/>
                                          </p:val>
                                        </p:tav>
                                        <p:tav tm="100000">
                                          <p:val>
                                            <p:strVal val="#ppt_w"/>
                                          </p:val>
                                        </p:tav>
                                      </p:tavLst>
                                    </p:anim>
                                    <p:anim calcmode="lin" valueType="num">
                                      <p:cBhvr>
                                        <p:cTn id="71" dur="1000" fill="hold"/>
                                        <p:tgtEl>
                                          <p:spTgt spid="16410"/>
                                        </p:tgtEl>
                                        <p:attrNameLst>
                                          <p:attrName>ppt_h</p:attrName>
                                        </p:attrNameLst>
                                      </p:cBhvr>
                                      <p:tavLst>
                                        <p:tav tm="0">
                                          <p:val>
                                            <p:strVal val="#ppt_h"/>
                                          </p:val>
                                        </p:tav>
                                        <p:tav tm="100000">
                                          <p:val>
                                            <p:strVal val="#ppt_h"/>
                                          </p:val>
                                        </p:tav>
                                      </p:tavLst>
                                    </p:anim>
                                    <p:animEffect transition="in" filter="fade">
                                      <p:cBhvr>
                                        <p:cTn id="72" dur="1000"/>
                                        <p:tgtEl>
                                          <p:spTgt spid="16410"/>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6405"/>
                                        </p:tgtEl>
                                        <p:attrNameLst>
                                          <p:attrName>style.visibility</p:attrName>
                                        </p:attrNameLst>
                                      </p:cBhvr>
                                      <p:to>
                                        <p:strVal val="visible"/>
                                      </p:to>
                                    </p:set>
                                    <p:anim calcmode="lin" valueType="num">
                                      <p:cBhvr>
                                        <p:cTn id="77" dur="1000" fill="hold"/>
                                        <p:tgtEl>
                                          <p:spTgt spid="16405"/>
                                        </p:tgtEl>
                                        <p:attrNameLst>
                                          <p:attrName>ppt_w</p:attrName>
                                        </p:attrNameLst>
                                      </p:cBhvr>
                                      <p:tavLst>
                                        <p:tav tm="0">
                                          <p:val>
                                            <p:strVal val="#ppt_w*0.70"/>
                                          </p:val>
                                        </p:tav>
                                        <p:tav tm="100000">
                                          <p:val>
                                            <p:strVal val="#ppt_w"/>
                                          </p:val>
                                        </p:tav>
                                      </p:tavLst>
                                    </p:anim>
                                    <p:anim calcmode="lin" valueType="num">
                                      <p:cBhvr>
                                        <p:cTn id="78" dur="1000" fill="hold"/>
                                        <p:tgtEl>
                                          <p:spTgt spid="16405"/>
                                        </p:tgtEl>
                                        <p:attrNameLst>
                                          <p:attrName>ppt_h</p:attrName>
                                        </p:attrNameLst>
                                      </p:cBhvr>
                                      <p:tavLst>
                                        <p:tav tm="0">
                                          <p:val>
                                            <p:strVal val="#ppt_h"/>
                                          </p:val>
                                        </p:tav>
                                        <p:tav tm="100000">
                                          <p:val>
                                            <p:strVal val="#ppt_h"/>
                                          </p:val>
                                        </p:tav>
                                      </p:tavLst>
                                    </p:anim>
                                    <p:animEffect transition="in" filter="fade">
                                      <p:cBhvr>
                                        <p:cTn id="79" dur="1000"/>
                                        <p:tgtEl>
                                          <p:spTgt spid="1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nimBg="1"/>
      <p:bldP spid="16401" grpId="0" animBg="1"/>
      <p:bldP spid="16402" grpId="0" animBg="1"/>
      <p:bldP spid="16403" grpId="0" animBg="1"/>
      <p:bldP spid="16404" grpId="0" animBg="1"/>
      <p:bldP spid="16405" grpId="0" animBg="1"/>
      <p:bldP spid="16406" grpId="0" animBg="1"/>
      <p:bldP spid="16407" grpId="0" animBg="1"/>
      <p:bldP spid="16408" grpId="0" animBg="1"/>
      <p:bldP spid="16409" grpId="0" animBg="1"/>
      <p:bldP spid="164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Τίτλος 3"/>
          <p:cNvSpPr>
            <a:spLocks noGrp="1"/>
          </p:cNvSpPr>
          <p:nvPr>
            <p:ph type="title"/>
          </p:nvPr>
        </p:nvSpPr>
        <p:spPr/>
        <p:txBody>
          <a:bodyPr/>
          <a:lstStyle/>
          <a:p>
            <a:r>
              <a:rPr lang="el-GR" sz="4000" smtClean="0"/>
              <a:t>Επίτευξη χημικής ισορροπίας σε γεωχημικές αντιδράσεις</a:t>
            </a:r>
          </a:p>
        </p:txBody>
      </p:sp>
      <p:sp>
        <p:nvSpPr>
          <p:cNvPr id="117763" name="Θέση περιεχομένου 4"/>
          <p:cNvSpPr>
            <a:spLocks noGrp="1"/>
          </p:cNvSpPr>
          <p:nvPr>
            <p:ph idx="1"/>
          </p:nvPr>
        </p:nvSpPr>
        <p:spPr/>
        <p:txBody>
          <a:bodyPr/>
          <a:lstStyle/>
          <a:p>
            <a:r>
              <a:rPr lang="el-GR" sz="2400" dirty="0" smtClean="0"/>
              <a:t> </a:t>
            </a:r>
            <a:r>
              <a:rPr lang="en-US" sz="2400" dirty="0" smtClean="0"/>
              <a:t>t</a:t>
            </a:r>
            <a:r>
              <a:rPr lang="en-US" sz="2400" baseline="-25000" dirty="0" smtClean="0"/>
              <a:t>1/2</a:t>
            </a:r>
            <a:r>
              <a:rPr lang="en-US" sz="2400" dirty="0" smtClean="0"/>
              <a:t> &lt; </a:t>
            </a:r>
            <a:r>
              <a:rPr lang="en-US" sz="2400" dirty="0" err="1" smtClean="0"/>
              <a:t>t</a:t>
            </a:r>
            <a:r>
              <a:rPr lang="en-US" sz="2400" baseline="-25000" dirty="0" err="1" smtClean="0"/>
              <a:t>R</a:t>
            </a:r>
            <a:r>
              <a:rPr lang="en-US" sz="2400" dirty="0" smtClean="0"/>
              <a:t> </a:t>
            </a:r>
            <a:r>
              <a:rPr lang="en-US" sz="2400" dirty="0" smtClean="0">
                <a:sym typeface="Wingdings" pitchFamily="2" charset="2"/>
              </a:rPr>
              <a:t> </a:t>
            </a:r>
            <a:r>
              <a:rPr lang="el-GR" sz="2400" dirty="0" smtClean="0">
                <a:sym typeface="Wingdings" pitchFamily="2" charset="2"/>
              </a:rPr>
              <a:t>Η διεργασία φτάνει σε χημική ισορροπία στο συγκεκριμένο ταμιευτήρα</a:t>
            </a:r>
          </a:p>
          <a:p>
            <a:pPr marL="0" indent="0">
              <a:buNone/>
            </a:pPr>
            <a:r>
              <a:rPr lang="el-GR" sz="2400" dirty="0" smtClean="0">
                <a:sym typeface="Wingdings" pitchFamily="2" charset="2"/>
              </a:rPr>
              <a:t>π.χ. αντιδράσεις αερίου- νερού στους ωκεανούς</a:t>
            </a:r>
          </a:p>
          <a:p>
            <a:endParaRPr lang="el-GR" sz="2400" dirty="0" smtClean="0">
              <a:sym typeface="Wingdings" pitchFamily="2" charset="2"/>
            </a:endParaRPr>
          </a:p>
          <a:p>
            <a:r>
              <a:rPr lang="el-GR" sz="2400" dirty="0" smtClean="0"/>
              <a:t> </a:t>
            </a:r>
            <a:r>
              <a:rPr lang="en-US" sz="2400" dirty="0" smtClean="0"/>
              <a:t>t</a:t>
            </a:r>
            <a:r>
              <a:rPr lang="en-US" sz="2400" baseline="-25000" dirty="0" smtClean="0"/>
              <a:t>1/2</a:t>
            </a:r>
            <a:r>
              <a:rPr lang="en-US" sz="2400" dirty="0" smtClean="0"/>
              <a:t> </a:t>
            </a:r>
            <a:r>
              <a:rPr lang="el-GR" sz="2400" dirty="0" smtClean="0"/>
              <a:t>&gt;</a:t>
            </a:r>
            <a:r>
              <a:rPr lang="en-US" sz="2400" dirty="0" smtClean="0"/>
              <a:t> </a:t>
            </a:r>
            <a:r>
              <a:rPr lang="en-US" sz="2400" dirty="0" err="1" smtClean="0"/>
              <a:t>t</a:t>
            </a:r>
            <a:r>
              <a:rPr lang="en-US" sz="2400" baseline="-25000" dirty="0" err="1" smtClean="0"/>
              <a:t>R</a:t>
            </a:r>
            <a:r>
              <a:rPr lang="en-US" sz="2400" dirty="0" smtClean="0"/>
              <a:t> </a:t>
            </a:r>
            <a:r>
              <a:rPr lang="en-US" sz="2400" dirty="0" smtClean="0">
                <a:sym typeface="Wingdings" pitchFamily="2" charset="2"/>
              </a:rPr>
              <a:t> </a:t>
            </a:r>
            <a:r>
              <a:rPr lang="el-GR" sz="2400" dirty="0" smtClean="0">
                <a:sym typeface="Wingdings" pitchFamily="2" charset="2"/>
              </a:rPr>
              <a:t>Η διεργασία δεν φτάνει σε χημική ισορροπία στο συγκεκριμένο ταμιευτήρα</a:t>
            </a:r>
          </a:p>
          <a:p>
            <a:pPr marL="0" indent="0">
              <a:buNone/>
            </a:pPr>
            <a:r>
              <a:rPr lang="el-GR" sz="2400" dirty="0" smtClean="0">
                <a:sym typeface="Wingdings" pitchFamily="2" charset="2"/>
              </a:rPr>
              <a:t>π.χ. αντιδράσεις διάλυσης στο ποτάμιο νερό</a:t>
            </a:r>
            <a:endParaRPr lang="el-GR"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Τίτλος 7"/>
          <p:cNvSpPr>
            <a:spLocks noGrp="1"/>
          </p:cNvSpPr>
          <p:nvPr>
            <p:ph type="title"/>
          </p:nvPr>
        </p:nvSpPr>
        <p:spPr/>
        <p:txBody>
          <a:bodyPr/>
          <a:lstStyle/>
          <a:p>
            <a:r>
              <a:rPr lang="el-GR" sz="3800" smtClean="0"/>
              <a:t>ΤΑΧΥΤΗΤΑ ΑΝΤΙΔΡΑΣΗΣ-ΘΕΡΜΟΚΡΑΣΙΑ</a:t>
            </a:r>
          </a:p>
        </p:txBody>
      </p:sp>
      <p:sp>
        <p:nvSpPr>
          <p:cNvPr id="113667" name="Rectangle 4"/>
          <p:cNvSpPr>
            <a:spLocks noChangeArrowheads="1"/>
          </p:cNvSpPr>
          <p:nvPr/>
        </p:nvSpPr>
        <p:spPr bwMode="auto">
          <a:xfrm>
            <a:off x="1042988" y="2060575"/>
            <a:ext cx="4586287" cy="2449513"/>
          </a:xfrm>
          <a:prstGeom prst="rect">
            <a:avLst/>
          </a:prstGeom>
          <a:noFill/>
          <a:ln w="9525">
            <a:solidFill>
              <a:schemeClr val="tx1"/>
            </a:solidFill>
            <a:miter lim="800000"/>
            <a:headEnd/>
            <a:tailEnd/>
          </a:ln>
        </p:spPr>
        <p:txBody>
          <a:bodyPr wrap="none" anchor="ctr"/>
          <a:lstStyle/>
          <a:p>
            <a:pPr algn="ctr"/>
            <a:endParaRPr lang="en-GB" sz="1800">
              <a:latin typeface="Arial" charset="0"/>
            </a:endParaRPr>
          </a:p>
        </p:txBody>
      </p:sp>
      <p:sp>
        <p:nvSpPr>
          <p:cNvPr id="113668" name="Freeform 5"/>
          <p:cNvSpPr>
            <a:spLocks/>
          </p:cNvSpPr>
          <p:nvPr/>
        </p:nvSpPr>
        <p:spPr bwMode="auto">
          <a:xfrm>
            <a:off x="1514475" y="2644775"/>
            <a:ext cx="3733800" cy="1866900"/>
          </a:xfrm>
          <a:custGeom>
            <a:avLst/>
            <a:gdLst>
              <a:gd name="T0" fmla="*/ 0 w 2256"/>
              <a:gd name="T1" fmla="*/ 1370964828 h 1176"/>
              <a:gd name="T2" fmla="*/ 657408566 w 2256"/>
              <a:gd name="T3" fmla="*/ 1249997378 h 1176"/>
              <a:gd name="T4" fmla="*/ 1446297810 w 2256"/>
              <a:gd name="T5" fmla="*/ 282257482 h 1176"/>
              <a:gd name="T6" fmla="*/ 1972224249 w 2256"/>
              <a:gd name="T7" fmla="*/ 40322496 h 1176"/>
              <a:gd name="T8" fmla="*/ 2147483647 w 2256"/>
              <a:gd name="T9" fmla="*/ 40322496 h 1176"/>
              <a:gd name="T10" fmla="*/ 2147483647 w 2256"/>
              <a:gd name="T11" fmla="*/ 161289983 h 1176"/>
              <a:gd name="T12" fmla="*/ 2147483647 w 2256"/>
              <a:gd name="T13" fmla="*/ 524192481 h 1176"/>
              <a:gd name="T14" fmla="*/ 2147483647 w 2256"/>
              <a:gd name="T15" fmla="*/ 1612899727 h 1176"/>
              <a:gd name="T16" fmla="*/ 2147483647 w 2256"/>
              <a:gd name="T17" fmla="*/ 2147483647 h 1176"/>
              <a:gd name="T18" fmla="*/ 2147483647 w 2256"/>
              <a:gd name="T19" fmla="*/ 2147483647 h 1176"/>
              <a:gd name="T20" fmla="*/ 2147483647 w 2256"/>
              <a:gd name="T21" fmla="*/ 2147483647 h 1176"/>
              <a:gd name="T22" fmla="*/ 2147483647 w 2256"/>
              <a:gd name="T23" fmla="*/ 2147483647 h 1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6"/>
              <a:gd name="T37" fmla="*/ 0 h 1176"/>
              <a:gd name="T38" fmla="*/ 2256 w 2256"/>
              <a:gd name="T39" fmla="*/ 1176 h 1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6" h="1176">
                <a:moveTo>
                  <a:pt x="0" y="544"/>
                </a:moveTo>
                <a:cubicBezTo>
                  <a:pt x="76" y="556"/>
                  <a:pt x="152" y="568"/>
                  <a:pt x="240" y="496"/>
                </a:cubicBezTo>
                <a:cubicBezTo>
                  <a:pt x="328" y="424"/>
                  <a:pt x="448" y="192"/>
                  <a:pt x="528" y="112"/>
                </a:cubicBezTo>
                <a:cubicBezTo>
                  <a:pt x="608" y="32"/>
                  <a:pt x="664" y="32"/>
                  <a:pt x="720" y="16"/>
                </a:cubicBezTo>
                <a:cubicBezTo>
                  <a:pt x="776" y="0"/>
                  <a:pt x="824" y="8"/>
                  <a:pt x="864" y="16"/>
                </a:cubicBezTo>
                <a:cubicBezTo>
                  <a:pt x="904" y="24"/>
                  <a:pt x="928" y="32"/>
                  <a:pt x="960" y="64"/>
                </a:cubicBezTo>
                <a:cubicBezTo>
                  <a:pt x="992" y="96"/>
                  <a:pt x="1016" y="112"/>
                  <a:pt x="1056" y="208"/>
                </a:cubicBezTo>
                <a:cubicBezTo>
                  <a:pt x="1096" y="304"/>
                  <a:pt x="1144" y="512"/>
                  <a:pt x="1200" y="640"/>
                </a:cubicBezTo>
                <a:cubicBezTo>
                  <a:pt x="1256" y="768"/>
                  <a:pt x="1312" y="896"/>
                  <a:pt x="1392" y="976"/>
                </a:cubicBezTo>
                <a:cubicBezTo>
                  <a:pt x="1472" y="1056"/>
                  <a:pt x="1584" y="1088"/>
                  <a:pt x="1680" y="1120"/>
                </a:cubicBezTo>
                <a:cubicBezTo>
                  <a:pt x="1776" y="1152"/>
                  <a:pt x="1872" y="1160"/>
                  <a:pt x="1968" y="1168"/>
                </a:cubicBezTo>
                <a:cubicBezTo>
                  <a:pt x="2064" y="1176"/>
                  <a:pt x="2208" y="1168"/>
                  <a:pt x="2256" y="1168"/>
                </a:cubicBezTo>
              </a:path>
            </a:pathLst>
          </a:custGeom>
          <a:noFill/>
          <a:ln w="9525">
            <a:solidFill>
              <a:schemeClr val="tx1"/>
            </a:solidFill>
            <a:round/>
            <a:headEnd/>
            <a:tailEnd/>
          </a:ln>
        </p:spPr>
        <p:txBody>
          <a:bodyPr wrap="none" anchor="ctr"/>
          <a:lstStyle/>
          <a:p>
            <a:endParaRPr lang="el-GR"/>
          </a:p>
        </p:txBody>
      </p:sp>
      <p:sp>
        <p:nvSpPr>
          <p:cNvPr id="113669" name="Line 6"/>
          <p:cNvSpPr>
            <a:spLocks noChangeShapeType="1"/>
          </p:cNvSpPr>
          <p:nvPr/>
        </p:nvSpPr>
        <p:spPr bwMode="auto">
          <a:xfrm>
            <a:off x="1514475" y="3508375"/>
            <a:ext cx="2286000" cy="0"/>
          </a:xfrm>
          <a:prstGeom prst="line">
            <a:avLst/>
          </a:prstGeom>
          <a:noFill/>
          <a:ln w="9525">
            <a:solidFill>
              <a:schemeClr val="tx1"/>
            </a:solidFill>
            <a:prstDash val="dash"/>
            <a:round/>
            <a:headEnd/>
            <a:tailEnd/>
          </a:ln>
        </p:spPr>
        <p:txBody>
          <a:bodyPr wrap="none" anchor="ctr"/>
          <a:lstStyle/>
          <a:p>
            <a:endParaRPr lang="el-GR"/>
          </a:p>
        </p:txBody>
      </p:sp>
      <p:sp>
        <p:nvSpPr>
          <p:cNvPr id="113670" name="Line 7"/>
          <p:cNvSpPr>
            <a:spLocks noChangeShapeType="1"/>
          </p:cNvSpPr>
          <p:nvPr/>
        </p:nvSpPr>
        <p:spPr bwMode="auto">
          <a:xfrm>
            <a:off x="1514475" y="4498975"/>
            <a:ext cx="3200400" cy="0"/>
          </a:xfrm>
          <a:prstGeom prst="line">
            <a:avLst/>
          </a:prstGeom>
          <a:noFill/>
          <a:ln w="9525">
            <a:solidFill>
              <a:schemeClr val="tx1"/>
            </a:solidFill>
            <a:prstDash val="dash"/>
            <a:round/>
            <a:headEnd/>
            <a:tailEnd/>
          </a:ln>
        </p:spPr>
        <p:txBody>
          <a:bodyPr wrap="none" anchor="ctr"/>
          <a:lstStyle/>
          <a:p>
            <a:endParaRPr lang="el-GR"/>
          </a:p>
        </p:txBody>
      </p:sp>
      <p:sp>
        <p:nvSpPr>
          <p:cNvPr id="113671" name="Line 8"/>
          <p:cNvSpPr>
            <a:spLocks noChangeShapeType="1"/>
          </p:cNvSpPr>
          <p:nvPr/>
        </p:nvSpPr>
        <p:spPr bwMode="auto">
          <a:xfrm>
            <a:off x="2809875" y="2670175"/>
            <a:ext cx="2209800" cy="0"/>
          </a:xfrm>
          <a:prstGeom prst="line">
            <a:avLst/>
          </a:prstGeom>
          <a:noFill/>
          <a:ln w="9525">
            <a:solidFill>
              <a:schemeClr val="tx1"/>
            </a:solidFill>
            <a:prstDash val="dash"/>
            <a:round/>
            <a:headEnd/>
            <a:tailEnd/>
          </a:ln>
        </p:spPr>
        <p:txBody>
          <a:bodyPr wrap="none" anchor="ctr"/>
          <a:lstStyle/>
          <a:p>
            <a:endParaRPr lang="el-GR"/>
          </a:p>
        </p:txBody>
      </p:sp>
      <p:sp>
        <p:nvSpPr>
          <p:cNvPr id="113672" name="Text Box 9"/>
          <p:cNvSpPr txBox="1">
            <a:spLocks noChangeArrowheads="1"/>
          </p:cNvSpPr>
          <p:nvPr/>
        </p:nvSpPr>
        <p:spPr bwMode="auto">
          <a:xfrm>
            <a:off x="1285875" y="3279775"/>
            <a:ext cx="685800" cy="304800"/>
          </a:xfrm>
          <a:prstGeom prst="rect">
            <a:avLst/>
          </a:prstGeom>
          <a:noFill/>
          <a:ln w="9525">
            <a:noFill/>
            <a:miter lim="800000"/>
            <a:headEnd/>
            <a:tailEnd/>
          </a:ln>
        </p:spPr>
        <p:txBody>
          <a:bodyPr>
            <a:spAutoFit/>
          </a:bodyPr>
          <a:lstStyle/>
          <a:p>
            <a:pPr eaLnBrk="0" hangingPunct="0">
              <a:spcBef>
                <a:spcPct val="50000"/>
              </a:spcBef>
            </a:pPr>
            <a:r>
              <a:rPr lang="en-US" sz="1400" dirty="0">
                <a:latin typeface="Arial" charset="0"/>
              </a:rPr>
              <a:t>A+B</a:t>
            </a:r>
          </a:p>
        </p:txBody>
      </p:sp>
      <p:sp>
        <p:nvSpPr>
          <p:cNvPr id="113673" name="Text Box 10"/>
          <p:cNvSpPr txBox="1">
            <a:spLocks noChangeArrowheads="1"/>
          </p:cNvSpPr>
          <p:nvPr/>
        </p:nvSpPr>
        <p:spPr bwMode="auto">
          <a:xfrm>
            <a:off x="2581275" y="2289175"/>
            <a:ext cx="685800" cy="304800"/>
          </a:xfrm>
          <a:prstGeom prst="rect">
            <a:avLst/>
          </a:prstGeom>
          <a:noFill/>
          <a:ln w="9525">
            <a:noFill/>
            <a:miter lim="800000"/>
            <a:headEnd/>
            <a:tailEnd/>
          </a:ln>
        </p:spPr>
        <p:txBody>
          <a:bodyPr>
            <a:spAutoFit/>
          </a:bodyPr>
          <a:lstStyle/>
          <a:p>
            <a:pPr eaLnBrk="0" hangingPunct="0">
              <a:spcBef>
                <a:spcPct val="50000"/>
              </a:spcBef>
            </a:pPr>
            <a:r>
              <a:rPr lang="en-US" sz="1400">
                <a:latin typeface="Arial" charset="0"/>
              </a:rPr>
              <a:t>AB</a:t>
            </a:r>
          </a:p>
        </p:txBody>
      </p:sp>
      <p:sp>
        <p:nvSpPr>
          <p:cNvPr id="113674" name="Text Box 11"/>
          <p:cNvSpPr txBox="1">
            <a:spLocks noChangeArrowheads="1"/>
          </p:cNvSpPr>
          <p:nvPr/>
        </p:nvSpPr>
        <p:spPr bwMode="auto">
          <a:xfrm>
            <a:off x="4257675" y="4194175"/>
            <a:ext cx="685800" cy="304800"/>
          </a:xfrm>
          <a:prstGeom prst="rect">
            <a:avLst/>
          </a:prstGeom>
          <a:noFill/>
          <a:ln w="9525">
            <a:noFill/>
            <a:miter lim="800000"/>
            <a:headEnd/>
            <a:tailEnd/>
          </a:ln>
        </p:spPr>
        <p:txBody>
          <a:bodyPr>
            <a:spAutoFit/>
          </a:bodyPr>
          <a:lstStyle/>
          <a:p>
            <a:pPr eaLnBrk="0" hangingPunct="0">
              <a:spcBef>
                <a:spcPct val="50000"/>
              </a:spcBef>
            </a:pPr>
            <a:r>
              <a:rPr lang="en-US" sz="1400">
                <a:latin typeface="Arial" charset="0"/>
              </a:rPr>
              <a:t>C+D</a:t>
            </a:r>
          </a:p>
        </p:txBody>
      </p:sp>
      <p:sp>
        <p:nvSpPr>
          <p:cNvPr id="113675" name="Text Box 12"/>
          <p:cNvSpPr txBox="1">
            <a:spLocks noChangeArrowheads="1"/>
          </p:cNvSpPr>
          <p:nvPr/>
        </p:nvSpPr>
        <p:spPr bwMode="auto">
          <a:xfrm rot="-5400000">
            <a:off x="-854868" y="3239294"/>
            <a:ext cx="2897187" cy="396875"/>
          </a:xfrm>
          <a:prstGeom prst="rect">
            <a:avLst/>
          </a:prstGeom>
          <a:noFill/>
          <a:ln w="9525">
            <a:noFill/>
            <a:miter lim="800000"/>
            <a:headEnd/>
            <a:tailEnd/>
          </a:ln>
        </p:spPr>
        <p:txBody>
          <a:bodyPr>
            <a:spAutoFit/>
          </a:bodyPr>
          <a:lstStyle/>
          <a:p>
            <a:pPr eaLnBrk="0" hangingPunct="0">
              <a:spcBef>
                <a:spcPct val="50000"/>
              </a:spcBef>
            </a:pPr>
            <a:r>
              <a:rPr lang="el-GR">
                <a:latin typeface="Arial" charset="0"/>
              </a:rPr>
              <a:t>Ενέργεια συστήματος</a:t>
            </a:r>
            <a:endParaRPr lang="en-US">
              <a:latin typeface="Arial" charset="0"/>
            </a:endParaRPr>
          </a:p>
        </p:txBody>
      </p:sp>
      <p:sp>
        <p:nvSpPr>
          <p:cNvPr id="113676" name="Text Box 13"/>
          <p:cNvSpPr txBox="1">
            <a:spLocks noChangeArrowheads="1"/>
          </p:cNvSpPr>
          <p:nvPr/>
        </p:nvSpPr>
        <p:spPr bwMode="auto">
          <a:xfrm>
            <a:off x="1690688" y="4583113"/>
            <a:ext cx="2895600" cy="396875"/>
          </a:xfrm>
          <a:prstGeom prst="rect">
            <a:avLst/>
          </a:prstGeom>
          <a:noFill/>
          <a:ln w="9525">
            <a:noFill/>
            <a:miter lim="800000"/>
            <a:headEnd/>
            <a:tailEnd/>
          </a:ln>
        </p:spPr>
        <p:txBody>
          <a:bodyPr>
            <a:spAutoFit/>
          </a:bodyPr>
          <a:lstStyle/>
          <a:p>
            <a:pPr eaLnBrk="0" hangingPunct="0">
              <a:spcBef>
                <a:spcPct val="50000"/>
              </a:spcBef>
            </a:pPr>
            <a:r>
              <a:rPr lang="el-GR">
                <a:latin typeface="Arial" charset="0"/>
              </a:rPr>
              <a:t>Πορεία αντίδρασης</a:t>
            </a:r>
            <a:endParaRPr lang="en-US">
              <a:latin typeface="Arial" charset="0"/>
            </a:endParaRPr>
          </a:p>
        </p:txBody>
      </p:sp>
      <p:sp>
        <p:nvSpPr>
          <p:cNvPr id="113677" name="Line 14"/>
          <p:cNvSpPr>
            <a:spLocks noChangeShapeType="1"/>
          </p:cNvSpPr>
          <p:nvPr/>
        </p:nvSpPr>
        <p:spPr bwMode="auto">
          <a:xfrm flipV="1">
            <a:off x="611188" y="1916113"/>
            <a:ext cx="0" cy="381000"/>
          </a:xfrm>
          <a:prstGeom prst="line">
            <a:avLst/>
          </a:prstGeom>
          <a:noFill/>
          <a:ln w="9525">
            <a:solidFill>
              <a:schemeClr val="tx1"/>
            </a:solidFill>
            <a:round/>
            <a:headEnd/>
            <a:tailEnd type="triangle" w="med" len="med"/>
          </a:ln>
        </p:spPr>
        <p:txBody>
          <a:bodyPr wrap="none" anchor="ctr"/>
          <a:lstStyle/>
          <a:p>
            <a:endParaRPr lang="el-GR"/>
          </a:p>
        </p:txBody>
      </p:sp>
      <p:sp>
        <p:nvSpPr>
          <p:cNvPr id="113678" name="Line 15"/>
          <p:cNvSpPr>
            <a:spLocks noChangeShapeType="1"/>
          </p:cNvSpPr>
          <p:nvPr/>
        </p:nvSpPr>
        <p:spPr bwMode="auto">
          <a:xfrm>
            <a:off x="4067175" y="4797425"/>
            <a:ext cx="533400" cy="0"/>
          </a:xfrm>
          <a:prstGeom prst="line">
            <a:avLst/>
          </a:prstGeom>
          <a:noFill/>
          <a:ln w="9525">
            <a:solidFill>
              <a:schemeClr val="tx1"/>
            </a:solidFill>
            <a:round/>
            <a:headEnd/>
            <a:tailEnd type="triangle" w="med" len="med"/>
          </a:ln>
        </p:spPr>
        <p:txBody>
          <a:bodyPr wrap="none" anchor="ctr"/>
          <a:lstStyle/>
          <a:p>
            <a:endParaRPr lang="el-GR"/>
          </a:p>
        </p:txBody>
      </p:sp>
      <p:sp>
        <p:nvSpPr>
          <p:cNvPr id="113679" name="Line 16"/>
          <p:cNvSpPr>
            <a:spLocks noChangeShapeType="1"/>
          </p:cNvSpPr>
          <p:nvPr/>
        </p:nvSpPr>
        <p:spPr bwMode="auto">
          <a:xfrm>
            <a:off x="3800475" y="2670175"/>
            <a:ext cx="0" cy="838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113680" name="Line 17"/>
          <p:cNvSpPr>
            <a:spLocks noChangeShapeType="1"/>
          </p:cNvSpPr>
          <p:nvPr/>
        </p:nvSpPr>
        <p:spPr bwMode="auto">
          <a:xfrm>
            <a:off x="5095875" y="2670175"/>
            <a:ext cx="0" cy="18288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113681" name="Line 18"/>
          <p:cNvSpPr>
            <a:spLocks noChangeShapeType="1"/>
          </p:cNvSpPr>
          <p:nvPr/>
        </p:nvSpPr>
        <p:spPr bwMode="auto">
          <a:xfrm>
            <a:off x="1590675" y="3508375"/>
            <a:ext cx="0" cy="9906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113682" name="Text Box 19"/>
          <p:cNvSpPr txBox="1">
            <a:spLocks noChangeArrowheads="1"/>
          </p:cNvSpPr>
          <p:nvPr/>
        </p:nvSpPr>
        <p:spPr bwMode="auto">
          <a:xfrm>
            <a:off x="1590675" y="3813175"/>
            <a:ext cx="514350" cy="366713"/>
          </a:xfrm>
          <a:prstGeom prst="rect">
            <a:avLst/>
          </a:prstGeom>
          <a:noFill/>
          <a:ln w="9525">
            <a:noFill/>
            <a:miter lim="800000"/>
            <a:headEnd/>
            <a:tailEnd/>
          </a:ln>
        </p:spPr>
        <p:txBody>
          <a:bodyPr wrap="none">
            <a:spAutoFit/>
          </a:bodyPr>
          <a:lstStyle/>
          <a:p>
            <a:pPr eaLnBrk="0" hangingPunct="0"/>
            <a:r>
              <a:rPr lang="el-GR" sz="1800">
                <a:latin typeface="Arial" charset="0"/>
              </a:rPr>
              <a:t>Δ</a:t>
            </a:r>
            <a:r>
              <a:rPr lang="en-US" sz="1800">
                <a:latin typeface="Arial" charset="0"/>
              </a:rPr>
              <a:t>G</a:t>
            </a:r>
          </a:p>
        </p:txBody>
      </p:sp>
      <p:sp>
        <p:nvSpPr>
          <p:cNvPr id="113683" name="Text Box 20"/>
          <p:cNvSpPr txBox="1">
            <a:spLocks noChangeArrowheads="1"/>
          </p:cNvSpPr>
          <p:nvPr/>
        </p:nvSpPr>
        <p:spPr bwMode="auto">
          <a:xfrm>
            <a:off x="3868738" y="2854325"/>
            <a:ext cx="701675" cy="366713"/>
          </a:xfrm>
          <a:prstGeom prst="rect">
            <a:avLst/>
          </a:prstGeom>
          <a:noFill/>
          <a:ln w="9525">
            <a:noFill/>
            <a:miter lim="800000"/>
            <a:headEnd/>
            <a:tailEnd/>
          </a:ln>
        </p:spPr>
        <p:txBody>
          <a:bodyPr>
            <a:spAutoFit/>
          </a:bodyPr>
          <a:lstStyle/>
          <a:p>
            <a:pPr eaLnBrk="0" hangingPunct="0"/>
            <a:r>
              <a:rPr lang="el-GR" sz="1800" i="1">
                <a:latin typeface="Times New Roman" pitchFamily="18" charset="0"/>
                <a:cs typeface="Times New Roman" pitchFamily="18" charset="0"/>
              </a:rPr>
              <a:t>Ε</a:t>
            </a:r>
            <a:r>
              <a:rPr lang="el-GR" sz="1800" i="1" baseline="-25000">
                <a:latin typeface="Times New Roman" pitchFamily="18" charset="0"/>
                <a:cs typeface="Times New Roman" pitchFamily="18" charset="0"/>
              </a:rPr>
              <a:t>α</a:t>
            </a:r>
            <a:endParaRPr lang="en-US" sz="1800">
              <a:latin typeface="Arial" charset="0"/>
            </a:endParaRPr>
          </a:p>
        </p:txBody>
      </p:sp>
      <p:sp>
        <p:nvSpPr>
          <p:cNvPr id="113684" name="Text Box 21"/>
          <p:cNvSpPr txBox="1">
            <a:spLocks noChangeArrowheads="1"/>
          </p:cNvSpPr>
          <p:nvPr/>
        </p:nvSpPr>
        <p:spPr bwMode="auto">
          <a:xfrm>
            <a:off x="5019675" y="3355975"/>
            <a:ext cx="590550" cy="366713"/>
          </a:xfrm>
          <a:prstGeom prst="rect">
            <a:avLst/>
          </a:prstGeom>
          <a:noFill/>
          <a:ln w="9525">
            <a:noFill/>
            <a:miter lim="800000"/>
            <a:headEnd/>
            <a:tailEnd/>
          </a:ln>
        </p:spPr>
        <p:txBody>
          <a:bodyPr wrap="none">
            <a:spAutoFit/>
          </a:bodyPr>
          <a:lstStyle/>
          <a:p>
            <a:pPr eaLnBrk="0" hangingPunct="0"/>
            <a:r>
              <a:rPr lang="el-GR" sz="1800">
                <a:latin typeface="Arial" charset="0"/>
              </a:rPr>
              <a:t>Δ</a:t>
            </a:r>
            <a:r>
              <a:rPr lang="en-US" sz="1800">
                <a:latin typeface="Arial" charset="0"/>
              </a:rPr>
              <a:t>Gr</a:t>
            </a:r>
          </a:p>
        </p:txBody>
      </p:sp>
      <p:sp>
        <p:nvSpPr>
          <p:cNvPr id="113685" name="Text Box 22"/>
          <p:cNvSpPr txBox="1">
            <a:spLocks noChangeArrowheads="1"/>
          </p:cNvSpPr>
          <p:nvPr/>
        </p:nvSpPr>
        <p:spPr bwMode="auto">
          <a:xfrm>
            <a:off x="1547813" y="1484313"/>
            <a:ext cx="2743200" cy="457200"/>
          </a:xfrm>
          <a:prstGeom prst="rect">
            <a:avLst/>
          </a:prstGeom>
          <a:noFill/>
          <a:ln w="9525">
            <a:noFill/>
            <a:miter lim="800000"/>
            <a:headEnd/>
            <a:tailEnd/>
          </a:ln>
        </p:spPr>
        <p:txBody>
          <a:bodyPr>
            <a:spAutoFit/>
          </a:bodyPr>
          <a:lstStyle/>
          <a:p>
            <a:pPr eaLnBrk="0" hangingPunct="0">
              <a:spcBef>
                <a:spcPct val="50000"/>
              </a:spcBef>
            </a:pPr>
            <a:r>
              <a:rPr lang="en-US" sz="2400">
                <a:latin typeface="Arial" charset="0"/>
              </a:rPr>
              <a:t>A+B </a:t>
            </a:r>
            <a:r>
              <a:rPr lang="en-US" sz="2400">
                <a:latin typeface="Arial" charset="0"/>
                <a:sym typeface="Wingdings" pitchFamily="2" charset="2"/>
              </a:rPr>
              <a:t></a:t>
            </a:r>
            <a:r>
              <a:rPr lang="en-US" sz="2400">
                <a:latin typeface="Arial" charset="0"/>
              </a:rPr>
              <a:t> C+D</a:t>
            </a:r>
          </a:p>
        </p:txBody>
      </p:sp>
      <p:sp>
        <p:nvSpPr>
          <p:cNvPr id="113686" name="Text Box 23"/>
          <p:cNvSpPr txBox="1">
            <a:spLocks noChangeArrowheads="1"/>
          </p:cNvSpPr>
          <p:nvPr/>
        </p:nvSpPr>
        <p:spPr bwMode="auto">
          <a:xfrm>
            <a:off x="5857875" y="1917700"/>
            <a:ext cx="3048000" cy="2651125"/>
          </a:xfrm>
          <a:prstGeom prst="rect">
            <a:avLst/>
          </a:prstGeom>
          <a:noFill/>
          <a:ln w="9525">
            <a:noFill/>
            <a:miter lim="800000"/>
            <a:headEnd/>
            <a:tailEnd/>
          </a:ln>
        </p:spPr>
        <p:txBody>
          <a:bodyPr>
            <a:spAutoFit/>
          </a:bodyPr>
          <a:lstStyle/>
          <a:p>
            <a:pPr eaLnBrk="0" hangingPunct="0">
              <a:spcBef>
                <a:spcPct val="50000"/>
              </a:spcBef>
            </a:pPr>
            <a:r>
              <a:rPr lang="el-GR">
                <a:latin typeface="Arial" charset="0"/>
              </a:rPr>
              <a:t>Η ταχύτητα</a:t>
            </a:r>
            <a:r>
              <a:rPr lang="el-GR" sz="2400">
                <a:latin typeface="Arial" charset="0"/>
              </a:rPr>
              <a:t> </a:t>
            </a:r>
            <a:r>
              <a:rPr lang="el-GR">
                <a:latin typeface="Arial" charset="0"/>
              </a:rPr>
              <a:t>της αντίδρασης μπορεί να αυξηθεί με αύξηση της θερμοκρασίας οπότε τα συστατικά Α και Β αποκτούν την απαραίτητη ενέργεια ενεργοποίησης </a:t>
            </a:r>
            <a:r>
              <a:rPr lang="el-GR" sz="2400" i="1">
                <a:latin typeface="Times New Roman" pitchFamily="18" charset="0"/>
                <a:cs typeface="Times New Roman" pitchFamily="18" charset="0"/>
              </a:rPr>
              <a:t>Ε</a:t>
            </a:r>
            <a:r>
              <a:rPr lang="el-GR" sz="2400" i="1" baseline="-25000">
                <a:latin typeface="Times New Roman" pitchFamily="18" charset="0"/>
                <a:cs typeface="Times New Roman" pitchFamily="18" charset="0"/>
              </a:rPr>
              <a:t>α</a:t>
            </a:r>
            <a:endParaRPr lang="en-US">
              <a:latin typeface="Arial" charset="0"/>
            </a:endParaRPr>
          </a:p>
        </p:txBody>
      </p:sp>
      <p:sp>
        <p:nvSpPr>
          <p:cNvPr id="113687" name="TextBox 24"/>
          <p:cNvSpPr txBox="1">
            <a:spLocks noChangeArrowheads="1"/>
          </p:cNvSpPr>
          <p:nvPr/>
        </p:nvSpPr>
        <p:spPr bwMode="auto">
          <a:xfrm>
            <a:off x="801688" y="4294188"/>
            <a:ext cx="311150" cy="366712"/>
          </a:xfrm>
          <a:prstGeom prst="rect">
            <a:avLst/>
          </a:prstGeom>
          <a:noFill/>
          <a:ln w="9525">
            <a:noFill/>
            <a:miter lim="800000"/>
            <a:headEnd/>
            <a:tailEnd/>
          </a:ln>
        </p:spPr>
        <p:txBody>
          <a:bodyPr wrap="none">
            <a:spAutoFit/>
          </a:bodyPr>
          <a:lstStyle/>
          <a:p>
            <a:pPr algn="ctr"/>
            <a:r>
              <a:rPr lang="el-GR" sz="1800">
                <a:latin typeface="Arial" charset="0"/>
              </a:rPr>
              <a:t>0</a:t>
            </a:r>
            <a:endParaRPr lang="en-GB" sz="1800">
              <a:latin typeface="Arial" charset="0"/>
            </a:endParaRPr>
          </a:p>
        </p:txBody>
      </p:sp>
      <p:graphicFrame>
        <p:nvGraphicFramePr>
          <p:cNvPr id="113688" name="Object 24"/>
          <p:cNvGraphicFramePr>
            <a:graphicFrameLocks noChangeAspect="1"/>
          </p:cNvGraphicFramePr>
          <p:nvPr/>
        </p:nvGraphicFramePr>
        <p:xfrm>
          <a:off x="3514725" y="4967288"/>
          <a:ext cx="2519363" cy="1055687"/>
        </p:xfrm>
        <a:graphic>
          <a:graphicData uri="http://schemas.openxmlformats.org/presentationml/2006/ole">
            <mc:AlternateContent xmlns:mc="http://schemas.openxmlformats.org/markup-compatibility/2006">
              <mc:Choice xmlns:v="urn:schemas-microsoft-com:vml" Requires="v">
                <p:oleObj spid="_x0000_s113706" name="Denklem" r:id="rId4" imgW="939600" imgH="393480" progId="Equation.3">
                  <p:embed/>
                </p:oleObj>
              </mc:Choice>
              <mc:Fallback>
                <p:oleObj name="Denklem" r:id="rId4" imgW="939600" imgH="393480"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4967288"/>
                        <a:ext cx="2519363" cy="105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89" name="TextBox 26"/>
          <p:cNvSpPr txBox="1">
            <a:spLocks noChangeArrowheads="1"/>
          </p:cNvSpPr>
          <p:nvPr/>
        </p:nvSpPr>
        <p:spPr bwMode="auto">
          <a:xfrm>
            <a:off x="635000" y="5327650"/>
            <a:ext cx="2735263" cy="396875"/>
          </a:xfrm>
          <a:prstGeom prst="rect">
            <a:avLst/>
          </a:prstGeom>
          <a:noFill/>
          <a:ln w="9525">
            <a:noFill/>
            <a:miter lim="800000"/>
            <a:headEnd/>
            <a:tailEnd/>
          </a:ln>
        </p:spPr>
        <p:txBody>
          <a:bodyPr>
            <a:spAutoFit/>
          </a:bodyPr>
          <a:lstStyle/>
          <a:p>
            <a:pPr algn="ctr"/>
            <a:r>
              <a:rPr lang="el-GR">
                <a:latin typeface="Arial" charset="0"/>
              </a:rPr>
              <a:t>Εξίσωση </a:t>
            </a:r>
            <a:r>
              <a:rPr lang="en-US">
                <a:latin typeface="Arial" charset="0"/>
              </a:rPr>
              <a:t>Arrhenious</a:t>
            </a:r>
            <a:endParaRPr lang="en-GB">
              <a:latin typeface="Arial" charset="0"/>
            </a:endParaRPr>
          </a:p>
        </p:txBody>
      </p:sp>
      <p:sp>
        <p:nvSpPr>
          <p:cNvPr id="113690" name="TextBox 27"/>
          <p:cNvSpPr txBox="1">
            <a:spLocks noChangeArrowheads="1"/>
          </p:cNvSpPr>
          <p:nvPr/>
        </p:nvSpPr>
        <p:spPr bwMode="auto">
          <a:xfrm>
            <a:off x="6346825" y="4921250"/>
            <a:ext cx="2044700" cy="1006475"/>
          </a:xfrm>
          <a:prstGeom prst="rect">
            <a:avLst/>
          </a:prstGeom>
          <a:noFill/>
          <a:ln w="9525">
            <a:noFill/>
            <a:miter lim="800000"/>
            <a:headEnd/>
            <a:tailEnd/>
          </a:ln>
        </p:spPr>
        <p:txBody>
          <a:bodyPr>
            <a:spAutoFit/>
          </a:bodyPr>
          <a:lstStyle/>
          <a:p>
            <a:r>
              <a:rPr lang="el-GR">
                <a:latin typeface="Arial" charset="0"/>
              </a:rPr>
              <a:t>Όπου </a:t>
            </a:r>
            <a:r>
              <a:rPr lang="en-US" i="1">
                <a:latin typeface="Arial" charset="0"/>
              </a:rPr>
              <a:t>k</a:t>
            </a:r>
            <a:r>
              <a:rPr lang="en-GB">
                <a:latin typeface="Arial" charset="0"/>
              </a:rPr>
              <a:t> </a:t>
            </a:r>
            <a:r>
              <a:rPr lang="el-GR">
                <a:latin typeface="Arial" charset="0"/>
              </a:rPr>
              <a:t>η ταχύτητα της αντίδρασης</a:t>
            </a:r>
            <a:endParaRPr lang="en-GB">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Τίτλος 7"/>
          <p:cNvSpPr>
            <a:spLocks noGrp="1"/>
          </p:cNvSpPr>
          <p:nvPr>
            <p:ph type="title"/>
          </p:nvPr>
        </p:nvSpPr>
        <p:spPr/>
        <p:txBody>
          <a:bodyPr/>
          <a:lstStyle/>
          <a:p>
            <a:r>
              <a:rPr lang="el-GR" sz="4200" smtClean="0"/>
              <a:t>ΤΑΧΥΤΗΤΑ ΑΝΤΙΔΡΑΣΗΣ-ΔΙΑΧΥΣΗ</a:t>
            </a:r>
          </a:p>
        </p:txBody>
      </p:sp>
      <p:sp>
        <p:nvSpPr>
          <p:cNvPr id="121859" name="Text Box 3"/>
          <p:cNvSpPr txBox="1">
            <a:spLocks noChangeArrowheads="1"/>
          </p:cNvSpPr>
          <p:nvPr/>
        </p:nvSpPr>
        <p:spPr bwMode="auto">
          <a:xfrm>
            <a:off x="304800" y="1485900"/>
            <a:ext cx="8458200" cy="1006475"/>
          </a:xfrm>
          <a:prstGeom prst="rect">
            <a:avLst/>
          </a:prstGeom>
          <a:noFill/>
          <a:ln w="9525">
            <a:noFill/>
            <a:miter lim="800000"/>
            <a:headEnd/>
            <a:tailEnd/>
          </a:ln>
        </p:spPr>
        <p:txBody>
          <a:bodyPr>
            <a:spAutoFit/>
          </a:bodyPr>
          <a:lstStyle/>
          <a:p>
            <a:pPr eaLnBrk="0" hangingPunct="0">
              <a:spcBef>
                <a:spcPct val="50000"/>
              </a:spcBef>
            </a:pPr>
            <a:r>
              <a:rPr lang="el-GR">
                <a:latin typeface="Arial" charset="0"/>
              </a:rPr>
              <a:t>Μετά την έναρξη σχηματισμού των προϊόντων μιας αντίδρασης το φαινόμενο της </a:t>
            </a:r>
            <a:r>
              <a:rPr lang="el-GR" b="1">
                <a:latin typeface="Arial" charset="0"/>
              </a:rPr>
              <a:t>διάχυσης</a:t>
            </a:r>
            <a:r>
              <a:rPr lang="el-GR">
                <a:latin typeface="Arial" charset="0"/>
              </a:rPr>
              <a:t> επηρεάζει σημαντικά το ρυθμό εξέλιξης της αντίδρασης.</a:t>
            </a:r>
            <a:endParaRPr lang="en-US">
              <a:latin typeface="Arial" charset="0"/>
            </a:endParaRPr>
          </a:p>
        </p:txBody>
      </p:sp>
      <p:grpSp>
        <p:nvGrpSpPr>
          <p:cNvPr id="121860" name="Group 4"/>
          <p:cNvGrpSpPr>
            <a:grpSpLocks/>
          </p:cNvGrpSpPr>
          <p:nvPr/>
        </p:nvGrpSpPr>
        <p:grpSpPr bwMode="auto">
          <a:xfrm>
            <a:off x="2051050" y="2349500"/>
            <a:ext cx="4800600" cy="3795713"/>
            <a:chOff x="144" y="1632"/>
            <a:chExt cx="3024" cy="2391"/>
          </a:xfrm>
        </p:grpSpPr>
        <p:grpSp>
          <p:nvGrpSpPr>
            <p:cNvPr id="121861" name="Group 5"/>
            <p:cNvGrpSpPr>
              <a:grpSpLocks/>
            </p:cNvGrpSpPr>
            <p:nvPr/>
          </p:nvGrpSpPr>
          <p:grpSpPr bwMode="auto">
            <a:xfrm>
              <a:off x="144" y="1632"/>
              <a:ext cx="3024" cy="2391"/>
              <a:chOff x="144" y="1488"/>
              <a:chExt cx="3024" cy="2391"/>
            </a:xfrm>
          </p:grpSpPr>
          <p:grpSp>
            <p:nvGrpSpPr>
              <p:cNvPr id="121862" name="Group 6"/>
              <p:cNvGrpSpPr>
                <a:grpSpLocks/>
              </p:cNvGrpSpPr>
              <p:nvPr/>
            </p:nvGrpSpPr>
            <p:grpSpPr bwMode="auto">
              <a:xfrm>
                <a:off x="144" y="1584"/>
                <a:ext cx="3024" cy="2295"/>
                <a:chOff x="336" y="1248"/>
                <a:chExt cx="3024" cy="2295"/>
              </a:xfrm>
            </p:grpSpPr>
            <p:sp>
              <p:nvSpPr>
                <p:cNvPr id="121863" name="Rectangle 7" descr="Wave"/>
                <p:cNvSpPr>
                  <a:spLocks noChangeArrowheads="1"/>
                </p:cNvSpPr>
                <p:nvPr/>
              </p:nvSpPr>
              <p:spPr bwMode="auto">
                <a:xfrm>
                  <a:off x="2256" y="1680"/>
                  <a:ext cx="1104" cy="1344"/>
                </a:xfrm>
                <a:prstGeom prst="rect">
                  <a:avLst/>
                </a:prstGeom>
                <a:pattFill prst="wave">
                  <a:fgClr>
                    <a:schemeClr val="tx1"/>
                  </a:fgClr>
                  <a:bgClr>
                    <a:schemeClr val="bg1"/>
                  </a:bgClr>
                </a:pattFill>
                <a:ln w="9525">
                  <a:solidFill>
                    <a:schemeClr val="tx1"/>
                  </a:solidFill>
                  <a:miter lim="800000"/>
                  <a:headEnd/>
                  <a:tailEnd/>
                </a:ln>
              </p:spPr>
              <p:txBody>
                <a:bodyPr wrap="none" anchor="ctr"/>
                <a:lstStyle/>
                <a:p>
                  <a:pPr algn="ctr"/>
                  <a:endParaRPr lang="en-GB" sz="1800">
                    <a:latin typeface="Arial" charset="0"/>
                  </a:endParaRPr>
                </a:p>
              </p:txBody>
            </p:sp>
            <p:sp>
              <p:nvSpPr>
                <p:cNvPr id="121864" name="Rectangle 8" descr="Large confetti"/>
                <p:cNvSpPr>
                  <a:spLocks noChangeArrowheads="1"/>
                </p:cNvSpPr>
                <p:nvPr/>
              </p:nvSpPr>
              <p:spPr bwMode="auto">
                <a:xfrm>
                  <a:off x="336" y="1680"/>
                  <a:ext cx="1344" cy="1344"/>
                </a:xfrm>
                <a:prstGeom prst="rect">
                  <a:avLst/>
                </a:prstGeom>
                <a:pattFill prst="lgConfetti">
                  <a:fgClr>
                    <a:schemeClr val="tx1"/>
                  </a:fgClr>
                  <a:bgClr>
                    <a:schemeClr val="bg1"/>
                  </a:bgClr>
                </a:pattFill>
                <a:ln w="9525">
                  <a:solidFill>
                    <a:schemeClr val="tx1"/>
                  </a:solidFill>
                  <a:miter lim="800000"/>
                  <a:headEnd/>
                  <a:tailEnd/>
                </a:ln>
              </p:spPr>
              <p:txBody>
                <a:bodyPr wrap="none" anchor="ctr"/>
                <a:lstStyle/>
                <a:p>
                  <a:pPr algn="ctr"/>
                  <a:endParaRPr lang="en-GB" sz="1800">
                    <a:latin typeface="Arial" charset="0"/>
                  </a:endParaRPr>
                </a:p>
              </p:txBody>
            </p:sp>
            <p:sp>
              <p:nvSpPr>
                <p:cNvPr id="121865" name="Rectangle 9"/>
                <p:cNvSpPr>
                  <a:spLocks noChangeArrowheads="1"/>
                </p:cNvSpPr>
                <p:nvPr/>
              </p:nvSpPr>
              <p:spPr bwMode="auto">
                <a:xfrm>
                  <a:off x="1680" y="1680"/>
                  <a:ext cx="576" cy="1344"/>
                </a:xfrm>
                <a:prstGeom prst="rect">
                  <a:avLst/>
                </a:prstGeom>
                <a:solidFill>
                  <a:srgbClr val="FF00FF"/>
                </a:solidFill>
                <a:ln w="9525">
                  <a:solidFill>
                    <a:schemeClr val="tx1"/>
                  </a:solidFill>
                  <a:miter lim="800000"/>
                  <a:headEnd/>
                  <a:tailEnd/>
                </a:ln>
              </p:spPr>
              <p:txBody>
                <a:bodyPr wrap="none" anchor="ctr"/>
                <a:lstStyle/>
                <a:p>
                  <a:pPr algn="ctr"/>
                  <a:endParaRPr lang="en-GB" sz="1800">
                    <a:latin typeface="Arial" charset="0"/>
                  </a:endParaRPr>
                </a:p>
              </p:txBody>
            </p:sp>
            <p:sp>
              <p:nvSpPr>
                <p:cNvPr id="121866" name="Text Box 10"/>
                <p:cNvSpPr txBox="1">
                  <a:spLocks noChangeArrowheads="1"/>
                </p:cNvSpPr>
                <p:nvPr/>
              </p:nvSpPr>
              <p:spPr bwMode="auto">
                <a:xfrm>
                  <a:off x="720" y="2160"/>
                  <a:ext cx="576" cy="231"/>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800" dirty="0" err="1">
                      <a:latin typeface="Arial" charset="0"/>
                    </a:rPr>
                    <a:t>ορυκτό</a:t>
                  </a:r>
                  <a:endParaRPr lang="en-US" sz="1800" dirty="0">
                    <a:latin typeface="Arial" charset="0"/>
                  </a:endParaRPr>
                </a:p>
              </p:txBody>
            </p:sp>
            <p:sp>
              <p:nvSpPr>
                <p:cNvPr id="121867" name="Text Box 11"/>
                <p:cNvSpPr txBox="1">
                  <a:spLocks noChangeArrowheads="1"/>
                </p:cNvSpPr>
                <p:nvPr/>
              </p:nvSpPr>
              <p:spPr bwMode="auto">
                <a:xfrm rot="-5400000">
                  <a:off x="1546" y="2102"/>
                  <a:ext cx="864" cy="404"/>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800" dirty="0" err="1">
                      <a:latin typeface="Arial" charset="0"/>
                    </a:rPr>
                    <a:t>Ζώνη</a:t>
                  </a:r>
                  <a:r>
                    <a:rPr lang="en-US" sz="1800" dirty="0">
                      <a:solidFill>
                        <a:srgbClr val="FFFF66"/>
                      </a:solidFill>
                      <a:latin typeface="Arial" charset="0"/>
                    </a:rPr>
                    <a:t> </a:t>
                  </a:r>
                  <a:r>
                    <a:rPr lang="en-US" sz="1800" dirty="0">
                      <a:latin typeface="Arial" charset="0"/>
                    </a:rPr>
                    <a:t>α</a:t>
                  </a:r>
                  <a:r>
                    <a:rPr lang="en-US" sz="1800" dirty="0" err="1">
                      <a:latin typeface="Arial" charset="0"/>
                    </a:rPr>
                    <a:t>ντίδρ</a:t>
                  </a:r>
                  <a:r>
                    <a:rPr lang="en-US" sz="1800" dirty="0">
                      <a:latin typeface="Arial" charset="0"/>
                    </a:rPr>
                    <a:t>ασης</a:t>
                  </a:r>
                </a:p>
              </p:txBody>
            </p:sp>
            <p:sp>
              <p:nvSpPr>
                <p:cNvPr id="121868" name="Text Box 12"/>
                <p:cNvSpPr txBox="1">
                  <a:spLocks noChangeArrowheads="1"/>
                </p:cNvSpPr>
                <p:nvPr/>
              </p:nvSpPr>
              <p:spPr bwMode="auto">
                <a:xfrm>
                  <a:off x="1680" y="3312"/>
                  <a:ext cx="672" cy="231"/>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800">
                      <a:latin typeface="Arial" charset="0"/>
                    </a:rPr>
                    <a:t>διάχυση</a:t>
                  </a:r>
                </a:p>
              </p:txBody>
            </p:sp>
            <p:sp>
              <p:nvSpPr>
                <p:cNvPr id="121869" name="Text Box 13"/>
                <p:cNvSpPr txBox="1">
                  <a:spLocks noChangeArrowheads="1"/>
                </p:cNvSpPr>
                <p:nvPr/>
              </p:nvSpPr>
              <p:spPr bwMode="auto">
                <a:xfrm>
                  <a:off x="2400" y="2112"/>
                  <a:ext cx="672" cy="231"/>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800">
                      <a:latin typeface="Arial" charset="0"/>
                    </a:rPr>
                    <a:t>διάλυμα</a:t>
                  </a:r>
                </a:p>
              </p:txBody>
            </p:sp>
            <p:sp>
              <p:nvSpPr>
                <p:cNvPr id="121870" name="Line 14"/>
                <p:cNvSpPr>
                  <a:spLocks noChangeShapeType="1"/>
                </p:cNvSpPr>
                <p:nvPr/>
              </p:nvSpPr>
              <p:spPr bwMode="auto">
                <a:xfrm>
                  <a:off x="1680" y="3120"/>
                  <a:ext cx="576" cy="0"/>
                </a:xfrm>
                <a:prstGeom prst="line">
                  <a:avLst/>
                </a:prstGeom>
                <a:noFill/>
                <a:ln w="9525">
                  <a:solidFill>
                    <a:schemeClr val="tx1"/>
                  </a:solidFill>
                  <a:round/>
                  <a:headEnd/>
                  <a:tailEnd type="triangle" w="med" len="med"/>
                </a:ln>
              </p:spPr>
              <p:txBody>
                <a:bodyPr wrap="none" anchor="ctr"/>
                <a:lstStyle/>
                <a:p>
                  <a:endParaRPr lang="el-GR"/>
                </a:p>
              </p:txBody>
            </p:sp>
            <p:sp>
              <p:nvSpPr>
                <p:cNvPr id="121871" name="Line 15"/>
                <p:cNvSpPr>
                  <a:spLocks noChangeShapeType="1"/>
                </p:cNvSpPr>
                <p:nvPr/>
              </p:nvSpPr>
              <p:spPr bwMode="auto">
                <a:xfrm flipH="1">
                  <a:off x="1680" y="3264"/>
                  <a:ext cx="576" cy="0"/>
                </a:xfrm>
                <a:prstGeom prst="line">
                  <a:avLst/>
                </a:prstGeom>
                <a:noFill/>
                <a:ln w="9525">
                  <a:solidFill>
                    <a:schemeClr val="tx1"/>
                  </a:solidFill>
                  <a:round/>
                  <a:headEnd/>
                  <a:tailEnd type="triangle" w="med" len="med"/>
                </a:ln>
              </p:spPr>
              <p:txBody>
                <a:bodyPr wrap="none" anchor="ctr"/>
                <a:lstStyle/>
                <a:p>
                  <a:endParaRPr lang="el-GR"/>
                </a:p>
              </p:txBody>
            </p:sp>
            <p:sp>
              <p:nvSpPr>
                <p:cNvPr id="121872" name="Line 16"/>
                <p:cNvSpPr>
                  <a:spLocks noChangeShapeType="1"/>
                </p:cNvSpPr>
                <p:nvPr/>
              </p:nvSpPr>
              <p:spPr bwMode="auto">
                <a:xfrm>
                  <a:off x="2304" y="1536"/>
                  <a:ext cx="576" cy="0"/>
                </a:xfrm>
                <a:prstGeom prst="line">
                  <a:avLst/>
                </a:prstGeom>
                <a:noFill/>
                <a:ln w="9525">
                  <a:solidFill>
                    <a:schemeClr val="tx1"/>
                  </a:solidFill>
                  <a:round/>
                  <a:headEnd/>
                  <a:tailEnd type="triangle" w="med" len="med"/>
                </a:ln>
              </p:spPr>
              <p:txBody>
                <a:bodyPr wrap="none" anchor="ctr"/>
                <a:lstStyle/>
                <a:p>
                  <a:endParaRPr lang="el-GR"/>
                </a:p>
              </p:txBody>
            </p:sp>
            <p:sp>
              <p:nvSpPr>
                <p:cNvPr id="121873" name="Line 17"/>
                <p:cNvSpPr>
                  <a:spLocks noChangeShapeType="1"/>
                </p:cNvSpPr>
                <p:nvPr/>
              </p:nvSpPr>
              <p:spPr bwMode="auto">
                <a:xfrm flipH="1">
                  <a:off x="2304" y="1632"/>
                  <a:ext cx="576" cy="0"/>
                </a:xfrm>
                <a:prstGeom prst="line">
                  <a:avLst/>
                </a:prstGeom>
                <a:noFill/>
                <a:ln w="9525">
                  <a:solidFill>
                    <a:schemeClr val="tx1"/>
                  </a:solidFill>
                  <a:round/>
                  <a:headEnd/>
                  <a:tailEnd type="triangle" w="med" len="med"/>
                </a:ln>
              </p:spPr>
              <p:txBody>
                <a:bodyPr wrap="none" anchor="ctr"/>
                <a:lstStyle/>
                <a:p>
                  <a:endParaRPr lang="el-GR"/>
                </a:p>
              </p:txBody>
            </p:sp>
            <p:sp>
              <p:nvSpPr>
                <p:cNvPr id="121874" name="Text Box 18"/>
                <p:cNvSpPr txBox="1">
                  <a:spLocks noChangeArrowheads="1"/>
                </p:cNvSpPr>
                <p:nvPr/>
              </p:nvSpPr>
              <p:spPr bwMode="auto">
                <a:xfrm>
                  <a:off x="2256" y="1248"/>
                  <a:ext cx="672" cy="231"/>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800">
                      <a:latin typeface="Arial" charset="0"/>
                    </a:rPr>
                    <a:t>διάχυση</a:t>
                  </a:r>
                </a:p>
              </p:txBody>
            </p:sp>
          </p:grpSp>
          <p:sp>
            <p:nvSpPr>
              <p:cNvPr id="121875" name="Text Box 19"/>
              <p:cNvSpPr txBox="1">
                <a:spLocks noChangeArrowheads="1"/>
              </p:cNvSpPr>
              <p:nvPr/>
            </p:nvSpPr>
            <p:spPr bwMode="auto">
              <a:xfrm>
                <a:off x="624" y="1488"/>
                <a:ext cx="864" cy="404"/>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Επιφάνεια αντίδρασης</a:t>
                </a:r>
              </a:p>
            </p:txBody>
          </p:sp>
          <p:sp>
            <p:nvSpPr>
              <p:cNvPr id="121876" name="Line 20"/>
              <p:cNvSpPr>
                <a:spLocks noChangeShapeType="1"/>
              </p:cNvSpPr>
              <p:nvPr/>
            </p:nvSpPr>
            <p:spPr bwMode="auto">
              <a:xfrm>
                <a:off x="1344" y="1776"/>
                <a:ext cx="144" cy="240"/>
              </a:xfrm>
              <a:prstGeom prst="line">
                <a:avLst/>
              </a:prstGeom>
              <a:noFill/>
              <a:ln w="9525">
                <a:solidFill>
                  <a:schemeClr val="tx1"/>
                </a:solidFill>
                <a:round/>
                <a:headEnd/>
                <a:tailEnd type="triangle" w="med" len="med"/>
              </a:ln>
            </p:spPr>
            <p:txBody>
              <a:bodyPr wrap="none" anchor="ctr"/>
              <a:lstStyle/>
              <a:p>
                <a:endParaRPr lang="el-GR"/>
              </a:p>
            </p:txBody>
          </p:sp>
        </p:grpSp>
        <p:sp>
          <p:nvSpPr>
            <p:cNvPr id="121877" name="Line 21"/>
            <p:cNvSpPr>
              <a:spLocks noChangeShapeType="1"/>
            </p:cNvSpPr>
            <p:nvPr/>
          </p:nvSpPr>
          <p:spPr bwMode="auto">
            <a:xfrm>
              <a:off x="1488" y="2160"/>
              <a:ext cx="0" cy="1344"/>
            </a:xfrm>
            <a:prstGeom prst="line">
              <a:avLst/>
            </a:prstGeom>
            <a:noFill/>
            <a:ln w="50800">
              <a:solidFill>
                <a:schemeClr val="tx1"/>
              </a:solidFill>
              <a:round/>
              <a:headEnd/>
              <a:tailEnd/>
            </a:ln>
          </p:spPr>
          <p:txBody>
            <a:bodyPr wrap="none" anchor="ctr"/>
            <a:lstStyle/>
            <a:p>
              <a:endParaRPr lang="el-G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Βασικές αρχές και γνώσεις υποβάθρου</a:t>
            </a:r>
            <a:endParaRPr lang="el-GR" dirty="0">
              <a:latin typeface="Calibri" panose="020F0502020204030204" pitchFamily="34" charset="0"/>
            </a:endParaRPr>
          </a:p>
        </p:txBody>
      </p:sp>
      <p:sp>
        <p:nvSpPr>
          <p:cNvPr id="6" name="Subtitle 5"/>
          <p:cNvSpPr>
            <a:spLocks noGrp="1"/>
          </p:cNvSpPr>
          <p:nvPr>
            <p:ph type="subTitle" idx="1"/>
          </p:nvPr>
        </p:nvSpPr>
        <p:spPr/>
        <p:txBody>
          <a:bodyPr/>
          <a:lstStyle/>
          <a:p>
            <a:pPr fontAlgn="auto">
              <a:spcAft>
                <a:spcPts val="0"/>
              </a:spcAft>
              <a:defRPr/>
            </a:pPr>
            <a:r>
              <a:rPr lang="el-GR" sz="2800" dirty="0">
                <a:latin typeface="Calibri" panose="020F0502020204030204" pitchFamily="34" charset="0"/>
              </a:rPr>
              <a:t>Κινητική – Δυναμική Γεωχημικών Συστημάτων</a:t>
            </a:r>
            <a:endParaRPr lang="en-US" sz="2800" dirty="0">
              <a:latin typeface="Calibri" panose="020F0502020204030204" pitchFamily="34" charset="0"/>
            </a:endParaRPr>
          </a:p>
        </p:txBody>
      </p:sp>
    </p:spTree>
    <p:extLst>
      <p:ext uri="{BB962C8B-B14F-4D97-AF65-F5344CB8AC3E}">
        <p14:creationId xmlns:p14="http://schemas.microsoft.com/office/powerpoint/2010/main" val="228648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Τίτλος 7"/>
          <p:cNvSpPr>
            <a:spLocks noGrp="1"/>
          </p:cNvSpPr>
          <p:nvPr>
            <p:ph type="title"/>
          </p:nvPr>
        </p:nvSpPr>
        <p:spPr/>
        <p:txBody>
          <a:bodyPr/>
          <a:lstStyle/>
          <a:p>
            <a:r>
              <a:rPr lang="el-GR" sz="4200" smtClean="0"/>
              <a:t>ΤΑΧΥΤΗΤΑ ΑΝΤΙΔΡΑΣΗΣ-ΔΙΑΧΥΣΗ</a:t>
            </a:r>
          </a:p>
        </p:txBody>
      </p:sp>
      <p:sp>
        <p:nvSpPr>
          <p:cNvPr id="119812" name="Text Box 3"/>
          <p:cNvSpPr txBox="1">
            <a:spLocks noChangeArrowheads="1"/>
          </p:cNvSpPr>
          <p:nvPr/>
        </p:nvSpPr>
        <p:spPr bwMode="auto">
          <a:xfrm>
            <a:off x="6300788" y="1989138"/>
            <a:ext cx="2376487" cy="3140075"/>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Pb-</a:t>
            </a:r>
            <a:r>
              <a:rPr lang="el-GR">
                <a:latin typeface="Arial" charset="0"/>
              </a:rPr>
              <a:t>αλουνίτης καθιζάνει σε δακτύλιο περιφερειακά κόκκου μεταλλουργικής σκωρίας, σταματώντας την εξέλιξη της αποσάθρωσής της.</a:t>
            </a:r>
            <a:endParaRPr lang="en-US">
              <a:latin typeface="Arial" charset="0"/>
            </a:endParaRPr>
          </a:p>
        </p:txBody>
      </p:sp>
      <p:pic>
        <p:nvPicPr>
          <p:cNvPr id="119813" name="Picture 5" descr="Φωτογραφία Pb-αλουνίτη σε δακτύλιο περιφερειακά κόκκου μεταλλουργικής σκωρίας"/>
          <p:cNvPicPr>
            <a:picLocks noChangeAspect="1" noChangeArrowheads="1"/>
          </p:cNvPicPr>
          <p:nvPr/>
        </p:nvPicPr>
        <p:blipFill>
          <a:blip r:embed="rId3"/>
          <a:srcRect/>
          <a:stretch>
            <a:fillRect/>
          </a:stretch>
        </p:blipFill>
        <p:spPr bwMode="auto">
          <a:xfrm>
            <a:off x="827088" y="1628775"/>
            <a:ext cx="5400675" cy="40544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Τίτλος 7"/>
          <p:cNvSpPr>
            <a:spLocks noGrp="1"/>
          </p:cNvSpPr>
          <p:nvPr>
            <p:ph type="title"/>
          </p:nvPr>
        </p:nvSpPr>
        <p:spPr/>
        <p:txBody>
          <a:bodyPr/>
          <a:lstStyle/>
          <a:p>
            <a:r>
              <a:rPr lang="el-GR" sz="4000" dirty="0" smtClean="0"/>
              <a:t>Διεργασία-μοντέλο διασποράς του μολύβδου στο έδαφος</a:t>
            </a:r>
          </a:p>
        </p:txBody>
      </p:sp>
      <p:sp>
        <p:nvSpPr>
          <p:cNvPr id="130088" name="AutoShape 6"/>
          <p:cNvSpPr>
            <a:spLocks noChangeAspect="1" noChangeArrowheads="1"/>
          </p:cNvSpPr>
          <p:nvPr/>
        </p:nvSpPr>
        <p:spPr bwMode="auto">
          <a:xfrm>
            <a:off x="539750" y="981075"/>
            <a:ext cx="8388350" cy="5437188"/>
          </a:xfrm>
          <a:prstGeom prst="rect">
            <a:avLst/>
          </a:prstGeom>
          <a:noFill/>
          <a:ln w="9525">
            <a:noFill/>
            <a:miter lim="800000"/>
            <a:headEnd/>
            <a:tailEnd/>
          </a:ln>
        </p:spPr>
        <p:txBody>
          <a:bodyPr/>
          <a:lstStyle/>
          <a:p>
            <a:pPr algn="ctr"/>
            <a:endParaRPr lang="en-GB" sz="1800">
              <a:latin typeface="Arial" charset="0"/>
            </a:endParaRPr>
          </a:p>
        </p:txBody>
      </p:sp>
      <p:sp>
        <p:nvSpPr>
          <p:cNvPr id="130089" name="Rectangle 7"/>
          <p:cNvSpPr>
            <a:spLocks noChangeArrowheads="1"/>
          </p:cNvSpPr>
          <p:nvPr/>
        </p:nvSpPr>
        <p:spPr bwMode="auto">
          <a:xfrm>
            <a:off x="850900" y="2379664"/>
            <a:ext cx="7143750" cy="3510502"/>
          </a:xfrm>
          <a:prstGeom prst="rect">
            <a:avLst/>
          </a:prstGeom>
          <a:blipFill dpi="0" rotWithShape="1">
            <a:blip r:embed="rId3">
              <a:alphaModFix amt="68000"/>
            </a:blip>
            <a:srcRect/>
            <a:tile tx="0" ty="0" sx="100000" sy="100000" flip="none" algn="tl"/>
          </a:blipFill>
          <a:ln w="9525">
            <a:noFill/>
            <a:miter lim="800000"/>
            <a:headEnd/>
            <a:tailEnd/>
          </a:ln>
        </p:spPr>
        <p:txBody>
          <a:bodyPr/>
          <a:lstStyle/>
          <a:p>
            <a:pPr algn="ctr"/>
            <a:endParaRPr lang="en-GB" sz="1800">
              <a:latin typeface="Arial" charset="0"/>
            </a:endParaRPr>
          </a:p>
        </p:txBody>
      </p:sp>
      <p:sp>
        <p:nvSpPr>
          <p:cNvPr id="130090" name="Oval 8"/>
          <p:cNvSpPr>
            <a:spLocks noChangeArrowheads="1"/>
          </p:cNvSpPr>
          <p:nvPr/>
        </p:nvSpPr>
        <p:spPr bwMode="auto">
          <a:xfrm>
            <a:off x="2714625" y="2068513"/>
            <a:ext cx="776288" cy="776287"/>
          </a:xfrm>
          <a:prstGeom prst="ellipse">
            <a:avLst/>
          </a:prstGeom>
          <a:solidFill>
            <a:srgbClr val="FFFF99">
              <a:alpha val="50980"/>
            </a:srgbClr>
          </a:solidFill>
          <a:ln w="9525">
            <a:solidFill>
              <a:srgbClr val="000000"/>
            </a:solidFill>
            <a:round/>
            <a:headEnd/>
            <a:tailEnd/>
          </a:ln>
        </p:spPr>
        <p:txBody>
          <a:bodyPr/>
          <a:lstStyle/>
          <a:p>
            <a:pPr algn="ctr"/>
            <a:endParaRPr lang="en-GB" sz="1800">
              <a:latin typeface="Arial" charset="0"/>
            </a:endParaRPr>
          </a:p>
        </p:txBody>
      </p:sp>
      <p:sp>
        <p:nvSpPr>
          <p:cNvPr id="130091" name="Oval 9"/>
          <p:cNvSpPr>
            <a:spLocks noChangeArrowheads="1"/>
          </p:cNvSpPr>
          <p:nvPr/>
        </p:nvSpPr>
        <p:spPr bwMode="auto">
          <a:xfrm>
            <a:off x="1473200" y="1601788"/>
            <a:ext cx="774700" cy="777875"/>
          </a:xfrm>
          <a:prstGeom prst="ellipse">
            <a:avLst/>
          </a:prstGeom>
          <a:solidFill>
            <a:srgbClr val="FFFF99"/>
          </a:solidFill>
          <a:ln w="9525">
            <a:solidFill>
              <a:srgbClr val="000000"/>
            </a:solidFill>
            <a:round/>
            <a:headEnd/>
            <a:tailEnd/>
          </a:ln>
        </p:spPr>
        <p:txBody>
          <a:bodyPr/>
          <a:lstStyle/>
          <a:p>
            <a:pPr algn="ctr"/>
            <a:endParaRPr lang="en-GB" sz="1800">
              <a:latin typeface="Arial" charset="0"/>
            </a:endParaRPr>
          </a:p>
        </p:txBody>
      </p:sp>
      <p:sp>
        <p:nvSpPr>
          <p:cNvPr id="130092" name="Line 10"/>
          <p:cNvSpPr>
            <a:spLocks noChangeShapeType="1"/>
          </p:cNvSpPr>
          <p:nvPr/>
        </p:nvSpPr>
        <p:spPr bwMode="auto">
          <a:xfrm>
            <a:off x="1006475" y="2379663"/>
            <a:ext cx="6988175" cy="0"/>
          </a:xfrm>
          <a:prstGeom prst="line">
            <a:avLst/>
          </a:prstGeom>
          <a:noFill/>
          <a:ln w="9525">
            <a:solidFill>
              <a:srgbClr val="000000"/>
            </a:solidFill>
            <a:prstDash val="dash"/>
            <a:round/>
            <a:headEnd/>
            <a:tailEnd/>
          </a:ln>
        </p:spPr>
        <p:txBody>
          <a:bodyPr/>
          <a:lstStyle/>
          <a:p>
            <a:endParaRPr lang="el-GR"/>
          </a:p>
        </p:txBody>
      </p:sp>
      <p:sp>
        <p:nvSpPr>
          <p:cNvPr id="130093" name="Line 11"/>
          <p:cNvSpPr>
            <a:spLocks noChangeShapeType="1"/>
          </p:cNvSpPr>
          <p:nvPr/>
        </p:nvSpPr>
        <p:spPr bwMode="auto">
          <a:xfrm>
            <a:off x="3179763" y="2535238"/>
            <a:ext cx="622300" cy="309562"/>
          </a:xfrm>
          <a:prstGeom prst="line">
            <a:avLst/>
          </a:prstGeom>
          <a:noFill/>
          <a:ln w="9525">
            <a:solidFill>
              <a:srgbClr val="000000"/>
            </a:solidFill>
            <a:round/>
            <a:headEnd/>
            <a:tailEnd type="triangle" w="med" len="med"/>
          </a:ln>
        </p:spPr>
        <p:txBody>
          <a:bodyPr/>
          <a:lstStyle/>
          <a:p>
            <a:endParaRPr lang="el-GR"/>
          </a:p>
        </p:txBody>
      </p:sp>
      <p:sp>
        <p:nvSpPr>
          <p:cNvPr id="130094" name="Line 12"/>
          <p:cNvSpPr>
            <a:spLocks noChangeShapeType="1"/>
          </p:cNvSpPr>
          <p:nvPr/>
        </p:nvSpPr>
        <p:spPr bwMode="auto">
          <a:xfrm>
            <a:off x="2405063" y="2068513"/>
            <a:ext cx="309562" cy="155575"/>
          </a:xfrm>
          <a:prstGeom prst="line">
            <a:avLst/>
          </a:prstGeom>
          <a:noFill/>
          <a:ln w="9525">
            <a:solidFill>
              <a:srgbClr val="000000"/>
            </a:solidFill>
            <a:round/>
            <a:headEnd/>
            <a:tailEnd type="triangle" w="med" len="med"/>
          </a:ln>
        </p:spPr>
        <p:txBody>
          <a:bodyPr/>
          <a:lstStyle/>
          <a:p>
            <a:endParaRPr lang="el-GR"/>
          </a:p>
        </p:txBody>
      </p:sp>
      <p:sp>
        <p:nvSpPr>
          <p:cNvPr id="130095" name="Line 13"/>
          <p:cNvSpPr>
            <a:spLocks noChangeShapeType="1"/>
          </p:cNvSpPr>
          <p:nvPr/>
        </p:nvSpPr>
        <p:spPr bwMode="auto">
          <a:xfrm>
            <a:off x="1403350" y="1700213"/>
            <a:ext cx="307975" cy="138112"/>
          </a:xfrm>
          <a:prstGeom prst="line">
            <a:avLst/>
          </a:prstGeom>
          <a:noFill/>
          <a:ln w="9525">
            <a:solidFill>
              <a:srgbClr val="000000"/>
            </a:solidFill>
            <a:round/>
            <a:headEnd/>
            <a:tailEnd type="triangle" w="med" len="med"/>
          </a:ln>
        </p:spPr>
        <p:txBody>
          <a:bodyPr/>
          <a:lstStyle/>
          <a:p>
            <a:endParaRPr lang="el-GR"/>
          </a:p>
        </p:txBody>
      </p:sp>
      <p:sp>
        <p:nvSpPr>
          <p:cNvPr id="130096" name="Text Box 14"/>
          <p:cNvSpPr txBox="1">
            <a:spLocks noChangeArrowheads="1"/>
          </p:cNvSpPr>
          <p:nvPr/>
        </p:nvSpPr>
        <p:spPr bwMode="auto">
          <a:xfrm>
            <a:off x="388937" y="1258094"/>
            <a:ext cx="1042988" cy="647700"/>
          </a:xfrm>
          <a:prstGeom prst="rect">
            <a:avLst/>
          </a:prstGeom>
          <a:noFill/>
          <a:ln w="9525">
            <a:noFill/>
            <a:miter lim="800000"/>
            <a:headEnd/>
            <a:tailEnd/>
          </a:ln>
        </p:spPr>
        <p:txBody>
          <a:bodyPr/>
          <a:lstStyle/>
          <a:p>
            <a:pPr algn="ctr"/>
            <a:r>
              <a:rPr lang="el-GR" sz="1400" dirty="0">
                <a:latin typeface="+mn-lt"/>
              </a:rPr>
              <a:t>Σκάγι – </a:t>
            </a:r>
            <a:endParaRPr lang="en-US" sz="1400" dirty="0">
              <a:latin typeface="+mn-lt"/>
            </a:endParaRPr>
          </a:p>
          <a:p>
            <a:pPr algn="ctr"/>
            <a:r>
              <a:rPr lang="el-GR" sz="1400" dirty="0">
                <a:latin typeface="+mn-lt"/>
              </a:rPr>
              <a:t>Μεταλλικός </a:t>
            </a:r>
            <a:endParaRPr lang="en-US" sz="1400" dirty="0">
              <a:latin typeface="+mn-lt"/>
            </a:endParaRPr>
          </a:p>
          <a:p>
            <a:pPr algn="ctr"/>
            <a:r>
              <a:rPr lang="en-US" sz="1400" b="1" dirty="0" err="1">
                <a:latin typeface="+mn-lt"/>
              </a:rPr>
              <a:t>Pb</a:t>
            </a:r>
            <a:endParaRPr lang="el-GR" sz="1400" b="1" dirty="0">
              <a:latin typeface="+mn-lt"/>
            </a:endParaRPr>
          </a:p>
        </p:txBody>
      </p:sp>
      <p:sp>
        <p:nvSpPr>
          <p:cNvPr id="130097" name="Freeform 15"/>
          <p:cNvSpPr>
            <a:spLocks/>
          </p:cNvSpPr>
          <p:nvPr/>
        </p:nvSpPr>
        <p:spPr bwMode="auto">
          <a:xfrm>
            <a:off x="4273550" y="2638425"/>
            <a:ext cx="323850" cy="163513"/>
          </a:xfrm>
          <a:custGeom>
            <a:avLst/>
            <a:gdLst>
              <a:gd name="T0" fmla="*/ 0 w 375"/>
              <a:gd name="T1" fmla="*/ 54 h 189"/>
              <a:gd name="T2" fmla="*/ 315 w 375"/>
              <a:gd name="T3" fmla="*/ 39 h 189"/>
              <a:gd name="T4" fmla="*/ 345 w 375"/>
              <a:gd name="T5" fmla="*/ 144 h 189"/>
              <a:gd name="T6" fmla="*/ 375 w 375"/>
              <a:gd name="T7" fmla="*/ 189 h 189"/>
              <a:gd name="T8" fmla="*/ 0 60000 65536"/>
              <a:gd name="T9" fmla="*/ 0 60000 65536"/>
              <a:gd name="T10" fmla="*/ 0 60000 65536"/>
              <a:gd name="T11" fmla="*/ 0 60000 65536"/>
              <a:gd name="T12" fmla="*/ 0 w 375"/>
              <a:gd name="T13" fmla="*/ 0 h 189"/>
              <a:gd name="T14" fmla="*/ 375 w 375"/>
              <a:gd name="T15" fmla="*/ 189 h 189"/>
            </a:gdLst>
            <a:ahLst/>
            <a:cxnLst>
              <a:cxn ang="T8">
                <a:pos x="T0" y="T1"/>
              </a:cxn>
              <a:cxn ang="T9">
                <a:pos x="T2" y="T3"/>
              </a:cxn>
              <a:cxn ang="T10">
                <a:pos x="T4" y="T5"/>
              </a:cxn>
              <a:cxn ang="T11">
                <a:pos x="T6" y="T7"/>
              </a:cxn>
            </a:cxnLst>
            <a:rect l="T12" t="T13" r="T14" b="T15"/>
            <a:pathLst>
              <a:path w="375" h="189">
                <a:moveTo>
                  <a:pt x="0" y="54"/>
                </a:moveTo>
                <a:cubicBezTo>
                  <a:pt x="161" y="0"/>
                  <a:pt x="58" y="22"/>
                  <a:pt x="315" y="39"/>
                </a:cubicBezTo>
                <a:cubicBezTo>
                  <a:pt x="327" y="74"/>
                  <a:pt x="331" y="111"/>
                  <a:pt x="345" y="144"/>
                </a:cubicBezTo>
                <a:cubicBezTo>
                  <a:pt x="352" y="161"/>
                  <a:pt x="375" y="189"/>
                  <a:pt x="375" y="189"/>
                </a:cubicBezTo>
              </a:path>
            </a:pathLst>
          </a:custGeom>
          <a:solidFill>
            <a:srgbClr val="333300"/>
          </a:solidFill>
          <a:ln w="9525">
            <a:solidFill>
              <a:srgbClr val="000000"/>
            </a:solidFill>
            <a:round/>
            <a:headEnd/>
            <a:tailEnd/>
          </a:ln>
        </p:spPr>
        <p:txBody>
          <a:bodyPr/>
          <a:lstStyle/>
          <a:p>
            <a:endParaRPr lang="el-GR"/>
          </a:p>
        </p:txBody>
      </p:sp>
      <p:sp>
        <p:nvSpPr>
          <p:cNvPr id="130098" name="Freeform 16"/>
          <p:cNvSpPr>
            <a:spLocks/>
          </p:cNvSpPr>
          <p:nvPr/>
        </p:nvSpPr>
        <p:spPr bwMode="auto">
          <a:xfrm>
            <a:off x="4691063" y="2943225"/>
            <a:ext cx="107950" cy="436563"/>
          </a:xfrm>
          <a:custGeom>
            <a:avLst/>
            <a:gdLst>
              <a:gd name="T0" fmla="*/ 27 w 125"/>
              <a:gd name="T1" fmla="*/ 0 h 505"/>
              <a:gd name="T2" fmla="*/ 117 w 125"/>
              <a:gd name="T3" fmla="*/ 120 h 505"/>
              <a:gd name="T4" fmla="*/ 102 w 125"/>
              <a:gd name="T5" fmla="*/ 285 h 505"/>
              <a:gd name="T6" fmla="*/ 12 w 125"/>
              <a:gd name="T7" fmla="*/ 390 h 505"/>
              <a:gd name="T8" fmla="*/ 0 60000 65536"/>
              <a:gd name="T9" fmla="*/ 0 60000 65536"/>
              <a:gd name="T10" fmla="*/ 0 60000 65536"/>
              <a:gd name="T11" fmla="*/ 0 60000 65536"/>
              <a:gd name="T12" fmla="*/ 0 w 125"/>
              <a:gd name="T13" fmla="*/ 0 h 505"/>
              <a:gd name="T14" fmla="*/ 125 w 125"/>
              <a:gd name="T15" fmla="*/ 505 h 505"/>
            </a:gdLst>
            <a:ahLst/>
            <a:cxnLst>
              <a:cxn ang="T8">
                <a:pos x="T0" y="T1"/>
              </a:cxn>
              <a:cxn ang="T9">
                <a:pos x="T2" y="T3"/>
              </a:cxn>
              <a:cxn ang="T10">
                <a:pos x="T4" y="T5"/>
              </a:cxn>
              <a:cxn ang="T11">
                <a:pos x="T6" y="T7"/>
              </a:cxn>
            </a:cxnLst>
            <a:rect l="T12" t="T13" r="T14" b="T15"/>
            <a:pathLst>
              <a:path w="125" h="505">
                <a:moveTo>
                  <a:pt x="27" y="0"/>
                </a:moveTo>
                <a:cubicBezTo>
                  <a:pt x="92" y="43"/>
                  <a:pt x="75" y="57"/>
                  <a:pt x="117" y="120"/>
                </a:cubicBezTo>
                <a:cubicBezTo>
                  <a:pt x="112" y="175"/>
                  <a:pt x="125" y="235"/>
                  <a:pt x="102" y="285"/>
                </a:cubicBezTo>
                <a:cubicBezTo>
                  <a:pt x="0" y="505"/>
                  <a:pt x="12" y="246"/>
                  <a:pt x="12" y="390"/>
                </a:cubicBezTo>
              </a:path>
            </a:pathLst>
          </a:custGeom>
          <a:solidFill>
            <a:srgbClr val="333300"/>
          </a:solidFill>
          <a:ln w="9525">
            <a:solidFill>
              <a:srgbClr val="000000"/>
            </a:solidFill>
            <a:round/>
            <a:headEnd/>
            <a:tailEnd/>
          </a:ln>
        </p:spPr>
        <p:txBody>
          <a:bodyPr/>
          <a:lstStyle/>
          <a:p>
            <a:endParaRPr lang="el-GR"/>
          </a:p>
        </p:txBody>
      </p:sp>
      <p:sp>
        <p:nvSpPr>
          <p:cNvPr id="130099" name="Freeform 17"/>
          <p:cNvSpPr>
            <a:spLocks/>
          </p:cNvSpPr>
          <p:nvPr/>
        </p:nvSpPr>
        <p:spPr bwMode="auto">
          <a:xfrm>
            <a:off x="3949700" y="2708275"/>
            <a:ext cx="207963" cy="247650"/>
          </a:xfrm>
          <a:custGeom>
            <a:avLst/>
            <a:gdLst>
              <a:gd name="T0" fmla="*/ 240 w 240"/>
              <a:gd name="T1" fmla="*/ 18 h 288"/>
              <a:gd name="T2" fmla="*/ 45 w 240"/>
              <a:gd name="T3" fmla="*/ 33 h 288"/>
              <a:gd name="T4" fmla="*/ 60 w 240"/>
              <a:gd name="T5" fmla="*/ 123 h 288"/>
              <a:gd name="T6" fmla="*/ 0 w 240"/>
              <a:gd name="T7" fmla="*/ 213 h 288"/>
              <a:gd name="T8" fmla="*/ 45 w 240"/>
              <a:gd name="T9" fmla="*/ 288 h 288"/>
              <a:gd name="T10" fmla="*/ 0 60000 65536"/>
              <a:gd name="T11" fmla="*/ 0 60000 65536"/>
              <a:gd name="T12" fmla="*/ 0 60000 65536"/>
              <a:gd name="T13" fmla="*/ 0 60000 65536"/>
              <a:gd name="T14" fmla="*/ 0 60000 65536"/>
              <a:gd name="T15" fmla="*/ 0 w 240"/>
              <a:gd name="T16" fmla="*/ 0 h 288"/>
              <a:gd name="T17" fmla="*/ 240 w 240"/>
              <a:gd name="T18" fmla="*/ 288 h 288"/>
            </a:gdLst>
            <a:ahLst/>
            <a:cxnLst>
              <a:cxn ang="T10">
                <a:pos x="T0" y="T1"/>
              </a:cxn>
              <a:cxn ang="T11">
                <a:pos x="T2" y="T3"/>
              </a:cxn>
              <a:cxn ang="T12">
                <a:pos x="T4" y="T5"/>
              </a:cxn>
              <a:cxn ang="T13">
                <a:pos x="T6" y="T7"/>
              </a:cxn>
              <a:cxn ang="T14">
                <a:pos x="T8" y="T9"/>
              </a:cxn>
            </a:cxnLst>
            <a:rect l="T15" t="T16" r="T17" b="T18"/>
            <a:pathLst>
              <a:path w="240" h="288">
                <a:moveTo>
                  <a:pt x="240" y="18"/>
                </a:moveTo>
                <a:cubicBezTo>
                  <a:pt x="175" y="23"/>
                  <a:pt x="101" y="0"/>
                  <a:pt x="45" y="33"/>
                </a:cubicBezTo>
                <a:cubicBezTo>
                  <a:pt x="19" y="48"/>
                  <a:pt x="67" y="93"/>
                  <a:pt x="60" y="123"/>
                </a:cubicBezTo>
                <a:cubicBezTo>
                  <a:pt x="51" y="158"/>
                  <a:pt x="0" y="213"/>
                  <a:pt x="0" y="213"/>
                </a:cubicBezTo>
                <a:cubicBezTo>
                  <a:pt x="19" y="271"/>
                  <a:pt x="4" y="247"/>
                  <a:pt x="45" y="288"/>
                </a:cubicBezTo>
              </a:path>
            </a:pathLst>
          </a:custGeom>
          <a:solidFill>
            <a:srgbClr val="333300"/>
          </a:solidFill>
          <a:ln w="9525">
            <a:solidFill>
              <a:srgbClr val="000000"/>
            </a:solidFill>
            <a:round/>
            <a:headEnd/>
            <a:tailEnd/>
          </a:ln>
        </p:spPr>
        <p:txBody>
          <a:bodyPr/>
          <a:lstStyle/>
          <a:p>
            <a:endParaRPr lang="el-GR"/>
          </a:p>
        </p:txBody>
      </p:sp>
      <p:sp>
        <p:nvSpPr>
          <p:cNvPr id="130100" name="Freeform 18"/>
          <p:cNvSpPr>
            <a:spLocks/>
          </p:cNvSpPr>
          <p:nvPr/>
        </p:nvSpPr>
        <p:spPr bwMode="auto">
          <a:xfrm>
            <a:off x="4195763" y="3435350"/>
            <a:ext cx="336550" cy="95250"/>
          </a:xfrm>
          <a:custGeom>
            <a:avLst/>
            <a:gdLst>
              <a:gd name="T0" fmla="*/ 0 w 390"/>
              <a:gd name="T1" fmla="*/ 15 h 110"/>
              <a:gd name="T2" fmla="*/ 165 w 390"/>
              <a:gd name="T3" fmla="*/ 105 h 110"/>
              <a:gd name="T4" fmla="*/ 330 w 390"/>
              <a:gd name="T5" fmla="*/ 75 h 110"/>
              <a:gd name="T6" fmla="*/ 390 w 390"/>
              <a:gd name="T7" fmla="*/ 0 h 110"/>
              <a:gd name="T8" fmla="*/ 0 60000 65536"/>
              <a:gd name="T9" fmla="*/ 0 60000 65536"/>
              <a:gd name="T10" fmla="*/ 0 60000 65536"/>
              <a:gd name="T11" fmla="*/ 0 60000 65536"/>
              <a:gd name="T12" fmla="*/ 0 w 390"/>
              <a:gd name="T13" fmla="*/ 0 h 110"/>
              <a:gd name="T14" fmla="*/ 390 w 390"/>
              <a:gd name="T15" fmla="*/ 110 h 110"/>
            </a:gdLst>
            <a:ahLst/>
            <a:cxnLst>
              <a:cxn ang="T8">
                <a:pos x="T0" y="T1"/>
              </a:cxn>
              <a:cxn ang="T9">
                <a:pos x="T2" y="T3"/>
              </a:cxn>
              <a:cxn ang="T10">
                <a:pos x="T4" y="T5"/>
              </a:cxn>
              <a:cxn ang="T11">
                <a:pos x="T6" y="T7"/>
              </a:cxn>
            </a:cxnLst>
            <a:rect l="T12" t="T13" r="T14" b="T15"/>
            <a:pathLst>
              <a:path w="390" h="110">
                <a:moveTo>
                  <a:pt x="0" y="15"/>
                </a:moveTo>
                <a:cubicBezTo>
                  <a:pt x="49" y="89"/>
                  <a:pt x="75" y="90"/>
                  <a:pt x="165" y="105"/>
                </a:cubicBezTo>
                <a:cubicBezTo>
                  <a:pt x="220" y="98"/>
                  <a:pt x="286" y="110"/>
                  <a:pt x="330" y="75"/>
                </a:cubicBezTo>
                <a:cubicBezTo>
                  <a:pt x="355" y="55"/>
                  <a:pt x="367" y="23"/>
                  <a:pt x="390" y="0"/>
                </a:cubicBezTo>
              </a:path>
            </a:pathLst>
          </a:custGeom>
          <a:solidFill>
            <a:srgbClr val="333300"/>
          </a:solidFill>
          <a:ln w="9525">
            <a:solidFill>
              <a:srgbClr val="000000"/>
            </a:solidFill>
            <a:round/>
            <a:headEnd/>
            <a:tailEnd/>
          </a:ln>
        </p:spPr>
        <p:txBody>
          <a:bodyPr/>
          <a:lstStyle/>
          <a:p>
            <a:endParaRPr lang="el-GR"/>
          </a:p>
        </p:txBody>
      </p:sp>
      <p:sp>
        <p:nvSpPr>
          <p:cNvPr id="130101" name="Freeform 19"/>
          <p:cNvSpPr>
            <a:spLocks/>
          </p:cNvSpPr>
          <p:nvPr/>
        </p:nvSpPr>
        <p:spPr bwMode="auto">
          <a:xfrm>
            <a:off x="3875088" y="3086100"/>
            <a:ext cx="204787" cy="279400"/>
          </a:xfrm>
          <a:custGeom>
            <a:avLst/>
            <a:gdLst>
              <a:gd name="T0" fmla="*/ 73 w 238"/>
              <a:gd name="T1" fmla="*/ 0 h 323"/>
              <a:gd name="T2" fmla="*/ 13 w 238"/>
              <a:gd name="T3" fmla="*/ 135 h 323"/>
              <a:gd name="T4" fmla="*/ 58 w 238"/>
              <a:gd name="T5" fmla="*/ 225 h 323"/>
              <a:gd name="T6" fmla="*/ 73 w 238"/>
              <a:gd name="T7" fmla="*/ 270 h 323"/>
              <a:gd name="T8" fmla="*/ 148 w 238"/>
              <a:gd name="T9" fmla="*/ 285 h 323"/>
              <a:gd name="T10" fmla="*/ 238 w 238"/>
              <a:gd name="T11" fmla="*/ 315 h 323"/>
              <a:gd name="T12" fmla="*/ 0 60000 65536"/>
              <a:gd name="T13" fmla="*/ 0 60000 65536"/>
              <a:gd name="T14" fmla="*/ 0 60000 65536"/>
              <a:gd name="T15" fmla="*/ 0 60000 65536"/>
              <a:gd name="T16" fmla="*/ 0 60000 65536"/>
              <a:gd name="T17" fmla="*/ 0 60000 65536"/>
              <a:gd name="T18" fmla="*/ 0 w 238"/>
              <a:gd name="T19" fmla="*/ 0 h 323"/>
              <a:gd name="T20" fmla="*/ 238 w 238"/>
              <a:gd name="T21" fmla="*/ 323 h 323"/>
            </a:gdLst>
            <a:ahLst/>
            <a:cxnLst>
              <a:cxn ang="T12">
                <a:pos x="T0" y="T1"/>
              </a:cxn>
              <a:cxn ang="T13">
                <a:pos x="T2" y="T3"/>
              </a:cxn>
              <a:cxn ang="T14">
                <a:pos x="T4" y="T5"/>
              </a:cxn>
              <a:cxn ang="T15">
                <a:pos x="T6" y="T7"/>
              </a:cxn>
              <a:cxn ang="T16">
                <a:pos x="T8" y="T9"/>
              </a:cxn>
              <a:cxn ang="T17">
                <a:pos x="T10" y="T11"/>
              </a:cxn>
            </a:cxnLst>
            <a:rect l="T18" t="T19" r="T20" b="T21"/>
            <a:pathLst>
              <a:path w="238" h="323">
                <a:moveTo>
                  <a:pt x="73" y="0"/>
                </a:moveTo>
                <a:cubicBezTo>
                  <a:pt x="57" y="49"/>
                  <a:pt x="29" y="86"/>
                  <a:pt x="13" y="135"/>
                </a:cubicBezTo>
                <a:cubicBezTo>
                  <a:pt x="51" y="248"/>
                  <a:pt x="0" y="109"/>
                  <a:pt x="58" y="225"/>
                </a:cubicBezTo>
                <a:cubicBezTo>
                  <a:pt x="65" y="239"/>
                  <a:pt x="60" y="261"/>
                  <a:pt x="73" y="270"/>
                </a:cubicBezTo>
                <a:cubicBezTo>
                  <a:pt x="94" y="284"/>
                  <a:pt x="123" y="280"/>
                  <a:pt x="148" y="285"/>
                </a:cubicBezTo>
                <a:cubicBezTo>
                  <a:pt x="205" y="323"/>
                  <a:pt x="175" y="315"/>
                  <a:pt x="238" y="315"/>
                </a:cubicBezTo>
              </a:path>
            </a:pathLst>
          </a:custGeom>
          <a:solidFill>
            <a:srgbClr val="333300"/>
          </a:solidFill>
          <a:ln w="9525">
            <a:solidFill>
              <a:srgbClr val="000000"/>
            </a:solidFill>
            <a:round/>
            <a:headEnd/>
            <a:tailEnd/>
          </a:ln>
        </p:spPr>
        <p:txBody>
          <a:bodyPr/>
          <a:lstStyle/>
          <a:p>
            <a:endParaRPr lang="el-GR"/>
          </a:p>
        </p:txBody>
      </p:sp>
      <p:sp>
        <p:nvSpPr>
          <p:cNvPr id="130102" name="Oval 20"/>
          <p:cNvSpPr>
            <a:spLocks noChangeArrowheads="1"/>
          </p:cNvSpPr>
          <p:nvPr/>
        </p:nvSpPr>
        <p:spPr bwMode="auto">
          <a:xfrm>
            <a:off x="3957638" y="2689225"/>
            <a:ext cx="777875" cy="777875"/>
          </a:xfrm>
          <a:prstGeom prst="ellipse">
            <a:avLst/>
          </a:prstGeom>
          <a:solidFill>
            <a:srgbClr val="FFFF99"/>
          </a:solidFill>
          <a:ln w="9525">
            <a:solidFill>
              <a:srgbClr val="000000"/>
            </a:solidFill>
            <a:round/>
            <a:headEnd/>
            <a:tailEnd/>
          </a:ln>
        </p:spPr>
        <p:txBody>
          <a:bodyPr/>
          <a:lstStyle/>
          <a:p>
            <a:pPr algn="ctr"/>
            <a:endParaRPr lang="en-GB" sz="1800">
              <a:latin typeface="Arial" charset="0"/>
            </a:endParaRPr>
          </a:p>
        </p:txBody>
      </p:sp>
      <p:sp>
        <p:nvSpPr>
          <p:cNvPr id="130103" name="Line 21"/>
          <p:cNvSpPr>
            <a:spLocks noChangeShapeType="1"/>
          </p:cNvSpPr>
          <p:nvPr/>
        </p:nvSpPr>
        <p:spPr bwMode="auto">
          <a:xfrm>
            <a:off x="928687" y="5853655"/>
            <a:ext cx="6988175" cy="1587"/>
          </a:xfrm>
          <a:prstGeom prst="line">
            <a:avLst/>
          </a:prstGeom>
          <a:noFill/>
          <a:ln w="9525">
            <a:solidFill>
              <a:srgbClr val="000000"/>
            </a:solidFill>
            <a:prstDash val="dash"/>
            <a:round/>
            <a:headEnd/>
            <a:tailEnd/>
          </a:ln>
        </p:spPr>
        <p:txBody>
          <a:bodyPr/>
          <a:lstStyle/>
          <a:p>
            <a:endParaRPr lang="el-GR"/>
          </a:p>
        </p:txBody>
      </p:sp>
      <p:sp>
        <p:nvSpPr>
          <p:cNvPr id="130104" name="Text Box 22"/>
          <p:cNvSpPr txBox="1">
            <a:spLocks noChangeArrowheads="1"/>
          </p:cNvSpPr>
          <p:nvPr/>
        </p:nvSpPr>
        <p:spPr bwMode="auto">
          <a:xfrm>
            <a:off x="4889500" y="2689225"/>
            <a:ext cx="2922588" cy="523875"/>
          </a:xfrm>
          <a:prstGeom prst="rect">
            <a:avLst/>
          </a:prstGeom>
          <a:solidFill>
            <a:srgbClr val="FFFFFF"/>
          </a:solidFill>
          <a:ln w="9525">
            <a:solidFill>
              <a:srgbClr val="000000"/>
            </a:solidFill>
            <a:miter lim="800000"/>
            <a:headEnd/>
            <a:tailEnd/>
          </a:ln>
        </p:spPr>
        <p:txBody>
          <a:bodyPr/>
          <a:lstStyle/>
          <a:p>
            <a:pPr algn="ctr"/>
            <a:r>
              <a:rPr lang="en-US" sz="1400">
                <a:solidFill>
                  <a:srgbClr val="000000"/>
                </a:solidFill>
                <a:latin typeface="Times New Roman" pitchFamily="18" charset="0"/>
              </a:rPr>
              <a:t>Pb</a:t>
            </a:r>
            <a:r>
              <a:rPr lang="el-GR" sz="1400">
                <a:solidFill>
                  <a:srgbClr val="000000"/>
                </a:solidFill>
                <a:latin typeface="Times New Roman" pitchFamily="18" charset="0"/>
              </a:rPr>
              <a:t>Ο</a:t>
            </a:r>
            <a:r>
              <a:rPr lang="en-US" sz="1400">
                <a:solidFill>
                  <a:srgbClr val="000000"/>
                </a:solidFill>
                <a:latin typeface="Times New Roman" pitchFamily="18" charset="0"/>
              </a:rPr>
              <a:t> +</a:t>
            </a:r>
            <a:r>
              <a:rPr lang="el-GR" sz="1400">
                <a:solidFill>
                  <a:srgbClr val="000000"/>
                </a:solidFill>
                <a:latin typeface="Times New Roman" pitchFamily="18" charset="0"/>
              </a:rPr>
              <a:t> </a:t>
            </a:r>
            <a:r>
              <a:rPr lang="en-US" sz="1400">
                <a:solidFill>
                  <a:srgbClr val="000000"/>
                </a:solidFill>
                <a:latin typeface="Times New Roman" pitchFamily="18" charset="0"/>
              </a:rPr>
              <a:t>CO</a:t>
            </a:r>
            <a:r>
              <a:rPr lang="en-US" sz="1400" baseline="-25000">
                <a:solidFill>
                  <a:srgbClr val="000000"/>
                </a:solidFill>
                <a:latin typeface="Times New Roman" pitchFamily="18" charset="0"/>
              </a:rPr>
              <a:t>2</a:t>
            </a:r>
            <a:r>
              <a:rPr lang="en-US" sz="1400">
                <a:solidFill>
                  <a:srgbClr val="000000"/>
                </a:solidFill>
                <a:latin typeface="Times New Roman" pitchFamily="18" charset="0"/>
              </a:rPr>
              <a:t> (</a:t>
            </a:r>
            <a:r>
              <a:rPr lang="el-GR" sz="1400">
                <a:solidFill>
                  <a:srgbClr val="000000"/>
                </a:solidFill>
                <a:latin typeface="Times New Roman" pitchFamily="18" charset="0"/>
              </a:rPr>
              <a:t>Η</a:t>
            </a:r>
            <a:r>
              <a:rPr lang="el-GR" sz="1400" baseline="-25000">
                <a:solidFill>
                  <a:srgbClr val="000000"/>
                </a:solidFill>
                <a:latin typeface="Times New Roman" pitchFamily="18" charset="0"/>
              </a:rPr>
              <a:t>2</a:t>
            </a:r>
            <a:r>
              <a:rPr lang="en-US" sz="1400">
                <a:solidFill>
                  <a:srgbClr val="000000"/>
                </a:solidFill>
                <a:latin typeface="Times New Roman" pitchFamily="18" charset="0"/>
              </a:rPr>
              <a:t>CO</a:t>
            </a:r>
            <a:r>
              <a:rPr lang="el-GR" sz="1400" baseline="-25000">
                <a:solidFill>
                  <a:srgbClr val="000000"/>
                </a:solidFill>
                <a:latin typeface="Times New Roman" pitchFamily="18" charset="0"/>
              </a:rPr>
              <a:t>3</a:t>
            </a:r>
            <a:r>
              <a:rPr lang="en-US" sz="1400">
                <a:solidFill>
                  <a:srgbClr val="000000"/>
                </a:solidFill>
                <a:latin typeface="Times New Roman" pitchFamily="18" charset="0"/>
              </a:rPr>
              <a:t>) → Pb</a:t>
            </a:r>
            <a:r>
              <a:rPr lang="en-US" sz="1400" baseline="-25000">
                <a:solidFill>
                  <a:srgbClr val="000000"/>
                </a:solidFill>
                <a:latin typeface="Times New Roman" pitchFamily="18" charset="0"/>
              </a:rPr>
              <a:t>3</a:t>
            </a:r>
            <a:r>
              <a:rPr lang="en-US" sz="1400">
                <a:solidFill>
                  <a:srgbClr val="000000"/>
                </a:solidFill>
                <a:latin typeface="Times New Roman" pitchFamily="18" charset="0"/>
              </a:rPr>
              <a:t>(CO</a:t>
            </a:r>
            <a:r>
              <a:rPr lang="en-US" sz="1400" baseline="-25000">
                <a:solidFill>
                  <a:srgbClr val="000000"/>
                </a:solidFill>
                <a:latin typeface="Times New Roman" pitchFamily="18" charset="0"/>
              </a:rPr>
              <a:t>3</a:t>
            </a:r>
            <a:r>
              <a:rPr lang="en-US" sz="1400">
                <a:solidFill>
                  <a:srgbClr val="000000"/>
                </a:solidFill>
                <a:latin typeface="Times New Roman" pitchFamily="18" charset="0"/>
              </a:rPr>
              <a:t>)</a:t>
            </a:r>
            <a:r>
              <a:rPr lang="en-US" sz="1400" baseline="-25000">
                <a:solidFill>
                  <a:srgbClr val="000000"/>
                </a:solidFill>
                <a:latin typeface="Times New Roman" pitchFamily="18" charset="0"/>
              </a:rPr>
              <a:t>2</a:t>
            </a:r>
            <a:r>
              <a:rPr lang="en-US" sz="1400">
                <a:solidFill>
                  <a:srgbClr val="000000"/>
                </a:solidFill>
                <a:latin typeface="Times New Roman" pitchFamily="18" charset="0"/>
              </a:rPr>
              <a:t>(OH)</a:t>
            </a:r>
            <a:r>
              <a:rPr lang="en-US" sz="1400" baseline="-25000">
                <a:solidFill>
                  <a:srgbClr val="000000"/>
                </a:solidFill>
                <a:latin typeface="Times New Roman" pitchFamily="18" charset="0"/>
              </a:rPr>
              <a:t>2</a:t>
            </a:r>
            <a:r>
              <a:rPr lang="en-US" sz="1400">
                <a:solidFill>
                  <a:srgbClr val="000000"/>
                </a:solidFill>
                <a:latin typeface="Times New Roman" pitchFamily="18" charset="0"/>
              </a:rPr>
              <a:t>+PbCO</a:t>
            </a:r>
            <a:r>
              <a:rPr lang="en-US" sz="1400" baseline="-25000">
                <a:solidFill>
                  <a:srgbClr val="000000"/>
                </a:solidFill>
                <a:latin typeface="Times New Roman" pitchFamily="18" charset="0"/>
              </a:rPr>
              <a:t>3</a:t>
            </a:r>
            <a:endParaRPr lang="el-GR" sz="1400">
              <a:solidFill>
                <a:srgbClr val="000000"/>
              </a:solidFill>
              <a:latin typeface="Arial" charset="0"/>
            </a:endParaRPr>
          </a:p>
        </p:txBody>
      </p:sp>
      <p:sp>
        <p:nvSpPr>
          <p:cNvPr id="130105" name="Line 23"/>
          <p:cNvSpPr>
            <a:spLocks noChangeShapeType="1"/>
          </p:cNvSpPr>
          <p:nvPr/>
        </p:nvSpPr>
        <p:spPr bwMode="auto">
          <a:xfrm flipH="1">
            <a:off x="4284663" y="3595688"/>
            <a:ext cx="9525" cy="492125"/>
          </a:xfrm>
          <a:prstGeom prst="line">
            <a:avLst/>
          </a:prstGeom>
          <a:noFill/>
          <a:ln w="19050">
            <a:solidFill>
              <a:srgbClr val="000000"/>
            </a:solidFill>
            <a:round/>
            <a:headEnd/>
            <a:tailEnd type="triangle" w="med" len="med"/>
          </a:ln>
        </p:spPr>
        <p:txBody>
          <a:bodyPr/>
          <a:lstStyle/>
          <a:p>
            <a:endParaRPr lang="el-GR"/>
          </a:p>
        </p:txBody>
      </p:sp>
      <p:sp>
        <p:nvSpPr>
          <p:cNvPr id="130106" name="Text Box 24"/>
          <p:cNvSpPr txBox="1">
            <a:spLocks noChangeArrowheads="1"/>
          </p:cNvSpPr>
          <p:nvPr/>
        </p:nvSpPr>
        <p:spPr bwMode="auto">
          <a:xfrm>
            <a:off x="1185863" y="3413318"/>
            <a:ext cx="2913062" cy="622300"/>
          </a:xfrm>
          <a:prstGeom prst="rect">
            <a:avLst/>
          </a:prstGeom>
          <a:noFill/>
          <a:ln w="9525">
            <a:noFill/>
            <a:miter lim="800000"/>
            <a:headEnd/>
            <a:tailEnd/>
          </a:ln>
        </p:spPr>
        <p:txBody>
          <a:bodyPr/>
          <a:lstStyle/>
          <a:p>
            <a:pPr algn="ctr"/>
            <a:r>
              <a:rPr lang="el-GR" sz="1400" b="1" dirty="0">
                <a:latin typeface="+mn-lt"/>
              </a:rPr>
              <a:t>Επαναδιαλυτοποίηση</a:t>
            </a:r>
            <a:r>
              <a:rPr lang="el-GR" sz="1400" b="1" dirty="0">
                <a:solidFill>
                  <a:srgbClr val="000000"/>
                </a:solidFill>
                <a:latin typeface="+mn-lt"/>
              </a:rPr>
              <a:t> λόγω όξινων συνθηκών στο έδαφος</a:t>
            </a:r>
          </a:p>
        </p:txBody>
      </p:sp>
      <p:sp>
        <p:nvSpPr>
          <p:cNvPr id="130107" name="Text Box 25"/>
          <p:cNvSpPr txBox="1">
            <a:spLocks noChangeArrowheads="1"/>
          </p:cNvSpPr>
          <p:nvPr/>
        </p:nvSpPr>
        <p:spPr bwMode="auto">
          <a:xfrm>
            <a:off x="2572544" y="4131470"/>
            <a:ext cx="3778250" cy="338137"/>
          </a:xfrm>
          <a:prstGeom prst="rect">
            <a:avLst/>
          </a:prstGeom>
          <a:solidFill>
            <a:srgbClr val="FFFFFF"/>
          </a:solidFill>
          <a:ln w="9525">
            <a:solidFill>
              <a:srgbClr val="000000"/>
            </a:solidFill>
            <a:miter lim="800000"/>
            <a:headEnd/>
            <a:tailEnd/>
          </a:ln>
        </p:spPr>
        <p:txBody>
          <a:bodyPr/>
          <a:lstStyle/>
          <a:p>
            <a:pPr algn="ctr"/>
            <a:r>
              <a:rPr lang="en-US" sz="1400" dirty="0">
                <a:solidFill>
                  <a:srgbClr val="000000"/>
                </a:solidFill>
                <a:latin typeface="Times New Roman" pitchFamily="18" charset="0"/>
              </a:rPr>
              <a:t>Pb</a:t>
            </a:r>
            <a:r>
              <a:rPr lang="en-US" sz="1400" baseline="-25000" dirty="0">
                <a:solidFill>
                  <a:srgbClr val="000000"/>
                </a:solidFill>
                <a:latin typeface="Times New Roman" pitchFamily="18" charset="0"/>
              </a:rPr>
              <a:t>3</a:t>
            </a:r>
            <a:r>
              <a:rPr lang="en-US" sz="1400" dirty="0">
                <a:solidFill>
                  <a:srgbClr val="000000"/>
                </a:solidFill>
                <a:latin typeface="Times New Roman" pitchFamily="18" charset="0"/>
              </a:rPr>
              <a:t>(CO</a:t>
            </a:r>
            <a:r>
              <a:rPr lang="en-US" sz="1400" baseline="-25000" dirty="0">
                <a:solidFill>
                  <a:srgbClr val="000000"/>
                </a:solidFill>
                <a:latin typeface="Times New Roman" pitchFamily="18" charset="0"/>
              </a:rPr>
              <a:t>3</a:t>
            </a:r>
            <a:r>
              <a:rPr lang="en-US" sz="1400" dirty="0">
                <a:solidFill>
                  <a:srgbClr val="000000"/>
                </a:solidFill>
                <a:latin typeface="Times New Roman" pitchFamily="18" charset="0"/>
              </a:rPr>
              <a:t>)</a:t>
            </a:r>
            <a:r>
              <a:rPr lang="en-US" sz="1400" baseline="-25000" dirty="0">
                <a:solidFill>
                  <a:srgbClr val="000000"/>
                </a:solidFill>
                <a:latin typeface="Times New Roman" pitchFamily="18" charset="0"/>
              </a:rPr>
              <a:t>2</a:t>
            </a:r>
            <a:r>
              <a:rPr lang="en-US" sz="1400" dirty="0">
                <a:solidFill>
                  <a:srgbClr val="000000"/>
                </a:solidFill>
                <a:latin typeface="Times New Roman" pitchFamily="18" charset="0"/>
              </a:rPr>
              <a:t>(OH)</a:t>
            </a:r>
            <a:r>
              <a:rPr lang="en-US" sz="1400" baseline="-25000" dirty="0">
                <a:solidFill>
                  <a:srgbClr val="000000"/>
                </a:solidFill>
                <a:latin typeface="Times New Roman" pitchFamily="18" charset="0"/>
              </a:rPr>
              <a:t>2</a:t>
            </a:r>
            <a:r>
              <a:rPr lang="en-US" sz="1400" dirty="0">
                <a:solidFill>
                  <a:srgbClr val="000000"/>
                </a:solidFill>
                <a:latin typeface="Times New Roman" pitchFamily="18" charset="0"/>
              </a:rPr>
              <a:t>+PbCO</a:t>
            </a:r>
            <a:r>
              <a:rPr lang="en-US" sz="1400" baseline="-25000" dirty="0">
                <a:solidFill>
                  <a:srgbClr val="000000"/>
                </a:solidFill>
                <a:latin typeface="Times New Roman" pitchFamily="18" charset="0"/>
              </a:rPr>
              <a:t>3</a:t>
            </a:r>
            <a:r>
              <a:rPr lang="el-GR" sz="1400" dirty="0">
                <a:solidFill>
                  <a:srgbClr val="000000"/>
                </a:solidFill>
                <a:latin typeface="Times New Roman" pitchFamily="18" charset="0"/>
              </a:rPr>
              <a:t> + Η</a:t>
            </a:r>
            <a:r>
              <a:rPr lang="en-US" sz="1400" baseline="30000" dirty="0">
                <a:solidFill>
                  <a:srgbClr val="000000"/>
                </a:solidFill>
                <a:latin typeface="Times New Roman" pitchFamily="18" charset="0"/>
              </a:rPr>
              <a:t>+</a:t>
            </a:r>
            <a:r>
              <a:rPr lang="en-US" sz="1400" dirty="0">
                <a:solidFill>
                  <a:srgbClr val="000000"/>
                </a:solidFill>
                <a:latin typeface="Times New Roman" pitchFamily="18" charset="0"/>
              </a:rPr>
              <a:t> → Pb</a:t>
            </a:r>
            <a:r>
              <a:rPr lang="en-US" sz="1400" baseline="30000" dirty="0">
                <a:solidFill>
                  <a:srgbClr val="000000"/>
                </a:solidFill>
                <a:latin typeface="Times New Roman" pitchFamily="18" charset="0"/>
              </a:rPr>
              <a:t>2+</a:t>
            </a:r>
            <a:r>
              <a:rPr lang="en-US" sz="1400" dirty="0">
                <a:solidFill>
                  <a:srgbClr val="000000"/>
                </a:solidFill>
                <a:latin typeface="Times New Roman" pitchFamily="18" charset="0"/>
              </a:rPr>
              <a:t> + HCO</a:t>
            </a:r>
            <a:r>
              <a:rPr lang="en-US" sz="1400" baseline="-25000" dirty="0">
                <a:solidFill>
                  <a:srgbClr val="000000"/>
                </a:solidFill>
                <a:latin typeface="Times New Roman" pitchFamily="18" charset="0"/>
              </a:rPr>
              <a:t>3</a:t>
            </a:r>
            <a:r>
              <a:rPr lang="en-US" sz="1400" baseline="30000" dirty="0">
                <a:solidFill>
                  <a:srgbClr val="000000"/>
                </a:solidFill>
                <a:latin typeface="Times New Roman" pitchFamily="18" charset="0"/>
              </a:rPr>
              <a:t>-</a:t>
            </a:r>
            <a:endParaRPr lang="el-GR" sz="1400" baseline="30000" dirty="0">
              <a:solidFill>
                <a:srgbClr val="000000"/>
              </a:solidFill>
              <a:latin typeface="Times New Roman" pitchFamily="18" charset="0"/>
            </a:endParaRPr>
          </a:p>
        </p:txBody>
      </p:sp>
      <p:sp>
        <p:nvSpPr>
          <p:cNvPr id="130108" name="Line 26"/>
          <p:cNvSpPr>
            <a:spLocks noChangeShapeType="1"/>
          </p:cNvSpPr>
          <p:nvPr/>
        </p:nvSpPr>
        <p:spPr bwMode="auto">
          <a:xfrm>
            <a:off x="4268788" y="4476751"/>
            <a:ext cx="1587" cy="620712"/>
          </a:xfrm>
          <a:prstGeom prst="line">
            <a:avLst/>
          </a:prstGeom>
          <a:noFill/>
          <a:ln w="19050">
            <a:solidFill>
              <a:srgbClr val="000000"/>
            </a:solidFill>
            <a:round/>
            <a:headEnd/>
            <a:tailEnd type="triangle" w="med" len="med"/>
          </a:ln>
        </p:spPr>
        <p:txBody>
          <a:bodyPr/>
          <a:lstStyle/>
          <a:p>
            <a:endParaRPr lang="el-GR"/>
          </a:p>
        </p:txBody>
      </p:sp>
      <p:sp>
        <p:nvSpPr>
          <p:cNvPr id="130109" name="Text Box 27"/>
          <p:cNvSpPr txBox="1">
            <a:spLocks noChangeArrowheads="1"/>
          </p:cNvSpPr>
          <p:nvPr/>
        </p:nvSpPr>
        <p:spPr bwMode="auto">
          <a:xfrm>
            <a:off x="1710532" y="4882549"/>
            <a:ext cx="2003425" cy="465138"/>
          </a:xfrm>
          <a:prstGeom prst="rect">
            <a:avLst/>
          </a:prstGeom>
          <a:noFill/>
          <a:ln w="9525">
            <a:noFill/>
            <a:miter lim="800000"/>
            <a:headEnd/>
            <a:tailEnd/>
          </a:ln>
        </p:spPr>
        <p:txBody>
          <a:bodyPr/>
          <a:lstStyle/>
          <a:p>
            <a:pPr algn="ctr"/>
            <a:r>
              <a:rPr lang="el-GR" sz="1400" b="1" dirty="0">
                <a:solidFill>
                  <a:srgbClr val="000000"/>
                </a:solidFill>
                <a:latin typeface="+mn-lt"/>
              </a:rPr>
              <a:t>Κόκκος </a:t>
            </a:r>
            <a:r>
              <a:rPr lang="el-GR" sz="1400" b="1" dirty="0">
                <a:latin typeface="+mn-lt"/>
              </a:rPr>
              <a:t>ανθρακικού</a:t>
            </a:r>
          </a:p>
          <a:p>
            <a:pPr algn="ctr"/>
            <a:r>
              <a:rPr lang="el-GR" sz="1400" b="1" dirty="0">
                <a:solidFill>
                  <a:srgbClr val="000000"/>
                </a:solidFill>
                <a:latin typeface="+mn-lt"/>
              </a:rPr>
              <a:t>ορυκτού</a:t>
            </a:r>
          </a:p>
        </p:txBody>
      </p:sp>
      <p:sp>
        <p:nvSpPr>
          <p:cNvPr id="130110" name="Oval 28"/>
          <p:cNvSpPr>
            <a:spLocks noChangeArrowheads="1"/>
          </p:cNvSpPr>
          <p:nvPr/>
        </p:nvSpPr>
        <p:spPr bwMode="auto">
          <a:xfrm>
            <a:off x="3781425" y="5151137"/>
            <a:ext cx="933450" cy="465138"/>
          </a:xfrm>
          <a:prstGeom prst="ellipse">
            <a:avLst/>
          </a:prstGeom>
          <a:solidFill>
            <a:srgbClr val="FFFFFF"/>
          </a:solidFill>
          <a:ln w="9525">
            <a:solidFill>
              <a:srgbClr val="000000"/>
            </a:solidFill>
            <a:round/>
            <a:headEnd/>
            <a:tailEnd/>
          </a:ln>
        </p:spPr>
        <p:txBody>
          <a:bodyPr/>
          <a:lstStyle/>
          <a:p>
            <a:pPr algn="ctr"/>
            <a:endParaRPr lang="en-GB" sz="1800">
              <a:latin typeface="Arial" charset="0"/>
            </a:endParaRPr>
          </a:p>
        </p:txBody>
      </p:sp>
      <p:sp>
        <p:nvSpPr>
          <p:cNvPr id="130111" name="Oval 29"/>
          <p:cNvSpPr>
            <a:spLocks noChangeArrowheads="1"/>
          </p:cNvSpPr>
          <p:nvPr/>
        </p:nvSpPr>
        <p:spPr bwMode="auto">
          <a:xfrm>
            <a:off x="4397375" y="5290344"/>
            <a:ext cx="180975" cy="155575"/>
          </a:xfrm>
          <a:prstGeom prst="ellipse">
            <a:avLst/>
          </a:prstGeom>
          <a:solidFill>
            <a:srgbClr val="333300"/>
          </a:solidFill>
          <a:ln w="9525">
            <a:solidFill>
              <a:srgbClr val="000000"/>
            </a:solidFill>
            <a:round/>
            <a:headEnd/>
            <a:tailEnd/>
          </a:ln>
        </p:spPr>
        <p:txBody>
          <a:bodyPr/>
          <a:lstStyle/>
          <a:p>
            <a:pPr algn="ctr"/>
            <a:endParaRPr lang="en-GB" sz="1800">
              <a:latin typeface="Arial" charset="0"/>
            </a:endParaRPr>
          </a:p>
        </p:txBody>
      </p:sp>
      <p:sp>
        <p:nvSpPr>
          <p:cNvPr id="130112" name="Line 30"/>
          <p:cNvSpPr>
            <a:spLocks noChangeShapeType="1"/>
          </p:cNvSpPr>
          <p:nvPr/>
        </p:nvSpPr>
        <p:spPr bwMode="auto">
          <a:xfrm>
            <a:off x="3323346" y="5146674"/>
            <a:ext cx="551742" cy="217789"/>
          </a:xfrm>
          <a:prstGeom prst="line">
            <a:avLst/>
          </a:prstGeom>
          <a:noFill/>
          <a:ln w="9525">
            <a:solidFill>
              <a:srgbClr val="000000"/>
            </a:solidFill>
            <a:round/>
            <a:headEnd/>
            <a:tailEnd type="triangle" w="med" len="med"/>
          </a:ln>
        </p:spPr>
        <p:txBody>
          <a:bodyPr/>
          <a:lstStyle/>
          <a:p>
            <a:endParaRPr lang="el-GR"/>
          </a:p>
        </p:txBody>
      </p:sp>
      <p:sp>
        <p:nvSpPr>
          <p:cNvPr id="130113" name="Text Box 32"/>
          <p:cNvSpPr txBox="1">
            <a:spLocks noChangeArrowheads="1"/>
          </p:cNvSpPr>
          <p:nvPr/>
        </p:nvSpPr>
        <p:spPr bwMode="auto">
          <a:xfrm>
            <a:off x="5508625" y="4638976"/>
            <a:ext cx="2374900" cy="582313"/>
          </a:xfrm>
          <a:prstGeom prst="rect">
            <a:avLst/>
          </a:prstGeom>
          <a:solidFill>
            <a:srgbClr val="FFFFFF"/>
          </a:solidFill>
          <a:ln w="9525">
            <a:solidFill>
              <a:srgbClr val="000000"/>
            </a:solidFill>
            <a:miter lim="800000"/>
            <a:headEnd/>
            <a:tailEnd/>
          </a:ln>
        </p:spPr>
        <p:txBody>
          <a:bodyPr/>
          <a:lstStyle/>
          <a:p>
            <a:pPr algn="ctr"/>
            <a:r>
              <a:rPr lang="el-GR" sz="1400" dirty="0">
                <a:solidFill>
                  <a:srgbClr val="000000"/>
                </a:solidFill>
                <a:latin typeface="Times New Roman" pitchFamily="18" charset="0"/>
              </a:rPr>
              <a:t>Επανακαθίζηση δευτερογενών </a:t>
            </a:r>
            <a:r>
              <a:rPr lang="en-US" sz="1400" dirty="0">
                <a:solidFill>
                  <a:srgbClr val="000000"/>
                </a:solidFill>
                <a:latin typeface="Times New Roman" pitchFamily="18" charset="0"/>
              </a:rPr>
              <a:t>Pb</a:t>
            </a:r>
            <a:r>
              <a:rPr lang="en-US" sz="1400" baseline="-25000" dirty="0">
                <a:solidFill>
                  <a:srgbClr val="000000"/>
                </a:solidFill>
                <a:latin typeface="Times New Roman" pitchFamily="18" charset="0"/>
              </a:rPr>
              <a:t>3</a:t>
            </a:r>
            <a:r>
              <a:rPr lang="en-US" sz="1400" dirty="0">
                <a:solidFill>
                  <a:srgbClr val="000000"/>
                </a:solidFill>
                <a:latin typeface="Times New Roman" pitchFamily="18" charset="0"/>
              </a:rPr>
              <a:t>(CO</a:t>
            </a:r>
            <a:r>
              <a:rPr lang="en-US" sz="1400" baseline="-25000" dirty="0">
                <a:solidFill>
                  <a:srgbClr val="000000"/>
                </a:solidFill>
                <a:latin typeface="Times New Roman" pitchFamily="18" charset="0"/>
              </a:rPr>
              <a:t>3</a:t>
            </a:r>
            <a:r>
              <a:rPr lang="en-US" sz="1400" dirty="0">
                <a:solidFill>
                  <a:srgbClr val="000000"/>
                </a:solidFill>
                <a:latin typeface="Times New Roman" pitchFamily="18" charset="0"/>
              </a:rPr>
              <a:t>)</a:t>
            </a:r>
            <a:r>
              <a:rPr lang="en-US" sz="1400" baseline="-25000" dirty="0">
                <a:solidFill>
                  <a:srgbClr val="000000"/>
                </a:solidFill>
                <a:latin typeface="Times New Roman" pitchFamily="18" charset="0"/>
              </a:rPr>
              <a:t>2</a:t>
            </a:r>
            <a:r>
              <a:rPr lang="en-US" sz="1400" dirty="0">
                <a:solidFill>
                  <a:srgbClr val="000000"/>
                </a:solidFill>
                <a:latin typeface="Times New Roman" pitchFamily="18" charset="0"/>
              </a:rPr>
              <a:t>(OH)</a:t>
            </a:r>
            <a:r>
              <a:rPr lang="en-US" sz="1400" baseline="-25000" dirty="0">
                <a:solidFill>
                  <a:srgbClr val="000000"/>
                </a:solidFill>
                <a:latin typeface="Times New Roman" pitchFamily="18" charset="0"/>
              </a:rPr>
              <a:t>2</a:t>
            </a:r>
            <a:r>
              <a:rPr lang="en-US" sz="1400" dirty="0">
                <a:solidFill>
                  <a:srgbClr val="000000"/>
                </a:solidFill>
                <a:latin typeface="Times New Roman" pitchFamily="18" charset="0"/>
              </a:rPr>
              <a:t>+PbCO</a:t>
            </a:r>
            <a:r>
              <a:rPr lang="en-US" sz="1400" baseline="-25000" dirty="0">
                <a:solidFill>
                  <a:srgbClr val="000000"/>
                </a:solidFill>
                <a:latin typeface="Times New Roman" pitchFamily="18" charset="0"/>
              </a:rPr>
              <a:t>3</a:t>
            </a:r>
            <a:r>
              <a:rPr lang="el-GR" sz="1400" dirty="0">
                <a:solidFill>
                  <a:srgbClr val="000000"/>
                </a:solidFill>
                <a:latin typeface="Times New Roman" pitchFamily="18" charset="0"/>
              </a:rPr>
              <a:t> </a:t>
            </a:r>
            <a:endParaRPr lang="en-US" sz="1400" baseline="-25000" dirty="0">
              <a:solidFill>
                <a:srgbClr val="000000"/>
              </a:solidFill>
              <a:latin typeface="Times New Roman" pitchFamily="18" charset="0"/>
            </a:endParaRPr>
          </a:p>
        </p:txBody>
      </p:sp>
      <p:sp>
        <p:nvSpPr>
          <p:cNvPr id="130114" name="Text Box 33"/>
          <p:cNvSpPr txBox="1">
            <a:spLocks noChangeArrowheads="1"/>
          </p:cNvSpPr>
          <p:nvPr/>
        </p:nvSpPr>
        <p:spPr bwMode="auto">
          <a:xfrm>
            <a:off x="6132513" y="1912939"/>
            <a:ext cx="2019300" cy="368300"/>
          </a:xfrm>
          <a:prstGeom prst="rect">
            <a:avLst/>
          </a:prstGeom>
          <a:noFill/>
          <a:ln w="9525">
            <a:noFill/>
            <a:miter lim="800000"/>
            <a:headEnd/>
            <a:tailEnd/>
          </a:ln>
        </p:spPr>
        <p:txBody>
          <a:bodyPr/>
          <a:lstStyle>
            <a:defPPr>
              <a:defRPr lang="el-GR"/>
            </a:defPPr>
            <a:lvl1pPr algn="ctr">
              <a:defRPr sz="1400">
                <a:latin typeface="+mn-lt"/>
              </a:defRPr>
            </a:lvl1pPr>
          </a:lstStyle>
          <a:p>
            <a:r>
              <a:rPr lang="el-GR"/>
              <a:t>Επιφάνεια εδάφους </a:t>
            </a:r>
          </a:p>
        </p:txBody>
      </p:sp>
      <p:sp>
        <p:nvSpPr>
          <p:cNvPr id="130115" name="Text Box 34"/>
          <p:cNvSpPr txBox="1">
            <a:spLocks noChangeArrowheads="1"/>
          </p:cNvSpPr>
          <p:nvPr/>
        </p:nvSpPr>
        <p:spPr bwMode="auto">
          <a:xfrm>
            <a:off x="7996238" y="3932238"/>
            <a:ext cx="776287" cy="466725"/>
          </a:xfrm>
          <a:prstGeom prst="rect">
            <a:avLst/>
          </a:prstGeom>
          <a:noFill/>
          <a:ln w="9525">
            <a:noFill/>
            <a:miter lim="800000"/>
            <a:headEnd/>
            <a:tailEnd/>
          </a:ln>
        </p:spPr>
        <p:txBody>
          <a:bodyPr/>
          <a:lstStyle/>
          <a:p>
            <a:pPr algn="ctr"/>
            <a:r>
              <a:rPr lang="el-GR" sz="1200" dirty="0">
                <a:latin typeface="Times New Roman" pitchFamily="18" charset="0"/>
              </a:rPr>
              <a:t>-5</a:t>
            </a:r>
            <a:r>
              <a:rPr lang="en-US" sz="1400" dirty="0">
                <a:latin typeface="+mn-lt"/>
              </a:rPr>
              <a:t>cm</a:t>
            </a:r>
            <a:endParaRPr lang="el-GR" sz="1400" dirty="0">
              <a:latin typeface="+mn-lt"/>
            </a:endParaRPr>
          </a:p>
        </p:txBody>
      </p:sp>
      <p:sp>
        <p:nvSpPr>
          <p:cNvPr id="130116" name="Text Box 35"/>
          <p:cNvSpPr txBox="1">
            <a:spLocks noChangeArrowheads="1"/>
          </p:cNvSpPr>
          <p:nvPr/>
        </p:nvSpPr>
        <p:spPr bwMode="auto">
          <a:xfrm>
            <a:off x="8019622" y="5550169"/>
            <a:ext cx="931862" cy="466725"/>
          </a:xfrm>
          <a:prstGeom prst="rect">
            <a:avLst/>
          </a:prstGeom>
          <a:noFill/>
          <a:ln w="9525">
            <a:noFill/>
            <a:miter lim="800000"/>
            <a:headEnd/>
            <a:tailEnd/>
          </a:ln>
        </p:spPr>
        <p:txBody>
          <a:bodyPr/>
          <a:lstStyle/>
          <a:p>
            <a:pPr algn="ctr"/>
            <a:r>
              <a:rPr lang="el-GR" sz="1200" dirty="0">
                <a:latin typeface="Times New Roman" pitchFamily="18" charset="0"/>
              </a:rPr>
              <a:t>-</a:t>
            </a:r>
            <a:r>
              <a:rPr lang="en-US" sz="1400" dirty="0">
                <a:latin typeface="+mn-lt"/>
              </a:rPr>
              <a:t>10cm</a:t>
            </a:r>
            <a:endParaRPr lang="el-GR" sz="1400" dirty="0">
              <a:latin typeface="+mn-lt"/>
            </a:endParaRPr>
          </a:p>
        </p:txBody>
      </p:sp>
      <p:sp>
        <p:nvSpPr>
          <p:cNvPr id="130117" name="Text Box 36"/>
          <p:cNvSpPr txBox="1">
            <a:spLocks noChangeArrowheads="1"/>
          </p:cNvSpPr>
          <p:nvPr/>
        </p:nvSpPr>
        <p:spPr bwMode="auto">
          <a:xfrm>
            <a:off x="7983538" y="2284413"/>
            <a:ext cx="877887" cy="465137"/>
          </a:xfrm>
          <a:prstGeom prst="rect">
            <a:avLst/>
          </a:prstGeom>
          <a:noFill/>
          <a:ln w="9525">
            <a:noFill/>
            <a:miter lim="800000"/>
            <a:headEnd/>
            <a:tailEnd/>
          </a:ln>
        </p:spPr>
        <p:txBody>
          <a:bodyPr/>
          <a:lstStyle>
            <a:defPPr>
              <a:defRPr lang="el-GR"/>
            </a:defPPr>
            <a:lvl1pPr algn="ctr">
              <a:defRPr sz="1400">
                <a:latin typeface="+mn-lt"/>
              </a:defRPr>
            </a:lvl1pPr>
          </a:lstStyle>
          <a:p>
            <a:r>
              <a:rPr lang="el-GR" dirty="0"/>
              <a:t>Βάθος</a:t>
            </a:r>
          </a:p>
        </p:txBody>
      </p:sp>
      <p:sp>
        <p:nvSpPr>
          <p:cNvPr id="130118" name="Line 37"/>
          <p:cNvSpPr>
            <a:spLocks noChangeShapeType="1"/>
          </p:cNvSpPr>
          <p:nvPr/>
        </p:nvSpPr>
        <p:spPr bwMode="auto">
          <a:xfrm>
            <a:off x="4578350" y="2725738"/>
            <a:ext cx="311150" cy="0"/>
          </a:xfrm>
          <a:prstGeom prst="line">
            <a:avLst/>
          </a:prstGeom>
          <a:noFill/>
          <a:ln w="9525">
            <a:solidFill>
              <a:srgbClr val="000000"/>
            </a:solidFill>
            <a:round/>
            <a:headEnd/>
            <a:tailEnd type="triangle" w="med" len="med"/>
          </a:ln>
        </p:spPr>
        <p:txBody>
          <a:bodyPr/>
          <a:lstStyle/>
          <a:p>
            <a:endParaRPr lang="el-GR"/>
          </a:p>
        </p:txBody>
      </p:sp>
      <p:sp>
        <p:nvSpPr>
          <p:cNvPr id="130119" name="Text Box 38"/>
          <p:cNvSpPr txBox="1">
            <a:spLocks noChangeArrowheads="1"/>
          </p:cNvSpPr>
          <p:nvPr/>
        </p:nvSpPr>
        <p:spPr bwMode="auto">
          <a:xfrm>
            <a:off x="2714625" y="1700213"/>
            <a:ext cx="3298825" cy="382587"/>
          </a:xfrm>
          <a:prstGeom prst="rect">
            <a:avLst/>
          </a:prstGeom>
          <a:noFill/>
          <a:ln w="9525">
            <a:noFill/>
            <a:miter lim="800000"/>
            <a:headEnd/>
            <a:tailEnd/>
          </a:ln>
        </p:spPr>
        <p:txBody>
          <a:bodyPr/>
          <a:lstStyle>
            <a:defPPr>
              <a:defRPr lang="el-GR"/>
            </a:defPPr>
            <a:lvl1pPr algn="ctr">
              <a:defRPr sz="1400">
                <a:latin typeface="+mn-lt"/>
              </a:defRPr>
            </a:lvl1pPr>
          </a:lstStyle>
          <a:p>
            <a:r>
              <a:rPr lang="el-GR" dirty="0"/>
              <a:t>Διαβρωμένο Σκάγι –Οξειδωμένος </a:t>
            </a:r>
            <a:r>
              <a:rPr lang="en-US" dirty="0" err="1"/>
              <a:t>Pb</a:t>
            </a:r>
            <a:r>
              <a:rPr lang="el-GR" dirty="0"/>
              <a:t> (</a:t>
            </a:r>
            <a:r>
              <a:rPr lang="en-US" dirty="0" err="1"/>
              <a:t>PbO</a:t>
            </a:r>
            <a:r>
              <a:rPr lang="el-GR" dirty="0"/>
              <a:t>)</a:t>
            </a:r>
          </a:p>
        </p:txBody>
      </p:sp>
      <p:sp>
        <p:nvSpPr>
          <p:cNvPr id="130120" name="Oval 40"/>
          <p:cNvSpPr>
            <a:spLocks noChangeArrowheads="1"/>
          </p:cNvSpPr>
          <p:nvPr/>
        </p:nvSpPr>
        <p:spPr bwMode="auto">
          <a:xfrm>
            <a:off x="5726112" y="5472382"/>
            <a:ext cx="180975" cy="155575"/>
          </a:xfrm>
          <a:prstGeom prst="ellipse">
            <a:avLst/>
          </a:prstGeom>
          <a:solidFill>
            <a:srgbClr val="333300"/>
          </a:solidFill>
          <a:ln w="9525">
            <a:solidFill>
              <a:srgbClr val="000000"/>
            </a:solidFill>
            <a:round/>
            <a:headEnd/>
            <a:tailEnd/>
          </a:ln>
        </p:spPr>
        <p:txBody>
          <a:bodyPr/>
          <a:lstStyle/>
          <a:p>
            <a:pPr algn="ctr"/>
            <a:endParaRPr lang="en-GB" sz="1800">
              <a:latin typeface="Arial" charset="0"/>
            </a:endParaRPr>
          </a:p>
        </p:txBody>
      </p:sp>
      <p:sp>
        <p:nvSpPr>
          <p:cNvPr id="130121" name="Line 41"/>
          <p:cNvSpPr>
            <a:spLocks noChangeShapeType="1"/>
          </p:cNvSpPr>
          <p:nvPr/>
        </p:nvSpPr>
        <p:spPr bwMode="auto">
          <a:xfrm flipH="1">
            <a:off x="5816600" y="5221289"/>
            <a:ext cx="6260" cy="224630"/>
          </a:xfrm>
          <a:prstGeom prst="line">
            <a:avLst/>
          </a:prstGeom>
          <a:noFill/>
          <a:ln w="9525">
            <a:solidFill>
              <a:srgbClr val="000000"/>
            </a:solidFill>
            <a:round/>
            <a:headEnd/>
            <a:tailEnd type="triangle" w="med" len="med"/>
          </a:ln>
        </p:spPr>
        <p:txBody>
          <a:bodyPr/>
          <a:lstStyle/>
          <a:p>
            <a:endParaRPr lang="el-GR"/>
          </a:p>
        </p:txBody>
      </p:sp>
      <p:sp>
        <p:nvSpPr>
          <p:cNvPr id="130122" name="Line 42"/>
          <p:cNvSpPr>
            <a:spLocks noChangeShapeType="1"/>
          </p:cNvSpPr>
          <p:nvPr/>
        </p:nvSpPr>
        <p:spPr bwMode="auto">
          <a:xfrm>
            <a:off x="5819513" y="4469607"/>
            <a:ext cx="613831" cy="149224"/>
          </a:xfrm>
          <a:prstGeom prst="line">
            <a:avLst/>
          </a:prstGeom>
          <a:noFill/>
          <a:ln w="9525">
            <a:solidFill>
              <a:srgbClr val="000000"/>
            </a:solidFill>
            <a:round/>
            <a:headEnd/>
            <a:tailEnd type="triangle" w="med" len="med"/>
          </a:ln>
        </p:spPr>
        <p:txBody>
          <a:bodyPr/>
          <a:lstStyle/>
          <a:p>
            <a:endParaRPr lang="el-GR"/>
          </a:p>
        </p:txBody>
      </p:sp>
      <p:sp>
        <p:nvSpPr>
          <p:cNvPr id="130123" name="Line 43"/>
          <p:cNvSpPr>
            <a:spLocks noChangeShapeType="1"/>
          </p:cNvSpPr>
          <p:nvPr/>
        </p:nvSpPr>
        <p:spPr bwMode="auto">
          <a:xfrm flipH="1">
            <a:off x="4605252" y="5157788"/>
            <a:ext cx="866775" cy="226821"/>
          </a:xfrm>
          <a:prstGeom prst="line">
            <a:avLst/>
          </a:prstGeom>
          <a:noFill/>
          <a:ln w="9525">
            <a:solidFill>
              <a:srgbClr val="000000"/>
            </a:solidFill>
            <a:round/>
            <a:headEnd/>
            <a:tailEnd type="triangle" w="med" len="med"/>
          </a:ln>
        </p:spPr>
        <p:txBody>
          <a:bodyPr/>
          <a:lstStyle/>
          <a:p>
            <a:endParaRPr lang="el-GR"/>
          </a:p>
        </p:txBody>
      </p:sp>
      <p:sp>
        <p:nvSpPr>
          <p:cNvPr id="130124" name="TextBox 38"/>
          <p:cNvSpPr txBox="1">
            <a:spLocks noChangeArrowheads="1"/>
          </p:cNvSpPr>
          <p:nvPr/>
        </p:nvSpPr>
        <p:spPr bwMode="auto">
          <a:xfrm>
            <a:off x="5816599" y="5889943"/>
            <a:ext cx="2160588" cy="366712"/>
          </a:xfrm>
          <a:prstGeom prst="rect">
            <a:avLst/>
          </a:prstGeom>
          <a:noFill/>
          <a:ln w="9525">
            <a:noFill/>
            <a:miter lim="800000"/>
            <a:headEnd/>
            <a:tailEnd/>
          </a:ln>
        </p:spPr>
        <p:txBody>
          <a:bodyPr>
            <a:spAutoFit/>
          </a:bodyPr>
          <a:lstStyle/>
          <a:p>
            <a:pPr algn="ctr"/>
            <a:r>
              <a:rPr lang="el-GR" sz="1800" i="1" dirty="0">
                <a:latin typeface="+mn-lt"/>
              </a:rPr>
              <a:t>(Πετρακάκη, 2009)</a:t>
            </a:r>
            <a:endParaRPr lang="en-GB" sz="1800" i="1"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Τίτλος 7"/>
          <p:cNvSpPr>
            <a:spLocks noGrp="1"/>
          </p:cNvSpPr>
          <p:nvPr>
            <p:ph type="title"/>
          </p:nvPr>
        </p:nvSpPr>
        <p:spPr/>
        <p:txBody>
          <a:bodyPr/>
          <a:lstStyle/>
          <a:p>
            <a:r>
              <a:rPr lang="el-GR" sz="3600" smtClean="0"/>
              <a:t>Πείραμα διάβρωσης σκαγιών </a:t>
            </a:r>
            <a:r>
              <a:rPr lang="en-US" sz="3600" smtClean="0"/>
              <a:t>Pb </a:t>
            </a:r>
            <a:r>
              <a:rPr lang="el-GR" sz="3600" smtClean="0"/>
              <a:t>σε τυπικό έδαφος (</a:t>
            </a:r>
            <a:r>
              <a:rPr lang="en-US" sz="3600" smtClean="0"/>
              <a:t>HS</a:t>
            </a:r>
            <a:r>
              <a:rPr lang="el-GR" sz="3600" smtClean="0"/>
              <a:t>) της περιοχής Υμηττού</a:t>
            </a:r>
            <a:r>
              <a:rPr lang="el-GR" sz="4000" smtClean="0"/>
              <a:t> </a:t>
            </a:r>
          </a:p>
        </p:txBody>
      </p:sp>
      <p:sp>
        <p:nvSpPr>
          <p:cNvPr id="125959" name="Rectangle 8"/>
          <p:cNvSpPr>
            <a:spLocks noChangeArrowheads="1"/>
          </p:cNvSpPr>
          <p:nvPr/>
        </p:nvSpPr>
        <p:spPr bwMode="auto">
          <a:xfrm>
            <a:off x="611188" y="4797425"/>
            <a:ext cx="4248150" cy="1223963"/>
          </a:xfrm>
          <a:prstGeom prst="rect">
            <a:avLst/>
          </a:prstGeom>
          <a:noFill/>
          <a:ln w="9525">
            <a:noFill/>
            <a:miter lim="800000"/>
            <a:headEnd/>
            <a:tailEnd/>
          </a:ln>
        </p:spPr>
        <p:txBody>
          <a:bodyPr anchor="ctr"/>
          <a:lstStyle/>
          <a:p>
            <a:pPr algn="ctr"/>
            <a:r>
              <a:rPr lang="el-GR" sz="2200" dirty="0" smtClean="0"/>
              <a:t>Σχηματισμός </a:t>
            </a:r>
            <a:r>
              <a:rPr lang="el-GR" sz="2200" dirty="0"/>
              <a:t>κρυστάλλων ανθρακικών φάσεων του </a:t>
            </a:r>
            <a:r>
              <a:rPr lang="en-US" sz="2200" dirty="0" err="1"/>
              <a:t>Pb</a:t>
            </a:r>
            <a:r>
              <a:rPr lang="en-US" sz="2200" dirty="0"/>
              <a:t> (</a:t>
            </a:r>
            <a:r>
              <a:rPr lang="el-GR" sz="2200" dirty="0"/>
              <a:t>υδροκερουασίτης, κερουσσίτης)</a:t>
            </a:r>
          </a:p>
        </p:txBody>
      </p:sp>
      <p:sp>
        <p:nvSpPr>
          <p:cNvPr id="125960" name="TextBox 9"/>
          <p:cNvSpPr txBox="1">
            <a:spLocks noChangeArrowheads="1"/>
          </p:cNvSpPr>
          <p:nvPr/>
        </p:nvSpPr>
        <p:spPr bwMode="auto">
          <a:xfrm>
            <a:off x="6227763" y="5157788"/>
            <a:ext cx="2143857" cy="400110"/>
          </a:xfrm>
          <a:prstGeom prst="rect">
            <a:avLst/>
          </a:prstGeom>
          <a:noFill/>
          <a:ln w="9525">
            <a:noFill/>
            <a:miter lim="800000"/>
            <a:headEnd/>
            <a:tailEnd/>
          </a:ln>
        </p:spPr>
        <p:txBody>
          <a:bodyPr wrap="none">
            <a:spAutoFit/>
          </a:bodyPr>
          <a:lstStyle/>
          <a:p>
            <a:r>
              <a:rPr lang="el-GR" dirty="0" smtClean="0"/>
              <a:t>(Πετρακάκη</a:t>
            </a:r>
            <a:r>
              <a:rPr lang="el-GR" dirty="0"/>
              <a:t>, 2009)</a:t>
            </a:r>
            <a:endParaRPr lang="en-GB" dirty="0"/>
          </a:p>
        </p:txBody>
      </p:sp>
      <p:pic>
        <p:nvPicPr>
          <p:cNvPr id="125961" name="Picture 9" descr="Picture13-1-Πείραμα σκαγιών1"/>
          <p:cNvPicPr>
            <a:picLocks noChangeAspect="1" noChangeArrowheads="1"/>
          </p:cNvPicPr>
          <p:nvPr/>
        </p:nvPicPr>
        <p:blipFill>
          <a:blip r:embed="rId3"/>
          <a:srcRect/>
          <a:stretch>
            <a:fillRect/>
          </a:stretch>
        </p:blipFill>
        <p:spPr bwMode="auto">
          <a:xfrm>
            <a:off x="900113" y="1628775"/>
            <a:ext cx="4102100" cy="3078163"/>
          </a:xfrm>
          <a:prstGeom prst="rect">
            <a:avLst/>
          </a:prstGeom>
          <a:noFill/>
        </p:spPr>
      </p:pic>
      <p:pic>
        <p:nvPicPr>
          <p:cNvPr id="125962" name="Picture 10" descr="Picture13-1-Πείραμα σκαγιών2"/>
          <p:cNvPicPr>
            <a:picLocks noChangeAspect="1" noChangeArrowheads="1"/>
          </p:cNvPicPr>
          <p:nvPr/>
        </p:nvPicPr>
        <p:blipFill>
          <a:blip r:embed="rId4"/>
          <a:srcRect/>
          <a:stretch>
            <a:fillRect/>
          </a:stretch>
        </p:blipFill>
        <p:spPr bwMode="auto">
          <a:xfrm>
            <a:off x="5148263" y="2492375"/>
            <a:ext cx="3309937" cy="24812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Τίτλος 5"/>
          <p:cNvSpPr>
            <a:spLocks noGrp="1"/>
          </p:cNvSpPr>
          <p:nvPr>
            <p:ph type="title"/>
          </p:nvPr>
        </p:nvSpPr>
        <p:spPr/>
        <p:txBody>
          <a:bodyPr/>
          <a:lstStyle/>
          <a:p>
            <a:r>
              <a:rPr lang="el-GR" sz="4000" smtClean="0">
                <a:solidFill>
                  <a:srgbClr val="5075BC"/>
                </a:solidFill>
              </a:rPr>
              <a:t>Ταχύτητα αντίδρασης-τοπολογία επιφάνειας ορυκτών</a:t>
            </a:r>
          </a:p>
        </p:txBody>
      </p:sp>
      <p:sp>
        <p:nvSpPr>
          <p:cNvPr id="4" name="Θέση περιεχομένου 3"/>
          <p:cNvSpPr>
            <a:spLocks noGrp="1"/>
          </p:cNvSpPr>
          <p:nvPr>
            <p:ph sz="quarter" idx="4294967295"/>
          </p:nvPr>
        </p:nvSpPr>
        <p:spPr>
          <a:xfrm>
            <a:off x="5102225" y="1773238"/>
            <a:ext cx="4041775" cy="3879850"/>
          </a:xfrm>
        </p:spPr>
        <p:txBody>
          <a:bodyPr>
            <a:normAutofit lnSpcReduction="10000"/>
          </a:bodyPr>
          <a:lstStyle/>
          <a:p>
            <a:r>
              <a:rPr lang="el-GR" sz="2200" dirty="0" smtClean="0"/>
              <a:t>Μελέτη ανάπτυξης ανθρακικών φάσεων </a:t>
            </a:r>
            <a:r>
              <a:rPr lang="en-US" sz="2200" dirty="0" err="1" smtClean="0"/>
              <a:t>Pb</a:t>
            </a:r>
            <a:r>
              <a:rPr lang="el-GR" sz="2200" dirty="0" smtClean="0"/>
              <a:t> στην επιφάνεια φύλλου μεταλλικού </a:t>
            </a:r>
            <a:r>
              <a:rPr lang="en-US" sz="2200" dirty="0" err="1" smtClean="0"/>
              <a:t>Pb</a:t>
            </a:r>
            <a:r>
              <a:rPr lang="en-GB" sz="2200" dirty="0" smtClean="0"/>
              <a:t> </a:t>
            </a:r>
            <a:r>
              <a:rPr lang="el-GR" sz="2200" dirty="0" smtClean="0"/>
              <a:t>με χρήση </a:t>
            </a:r>
            <a:r>
              <a:rPr lang="en-US" sz="2200" dirty="0" smtClean="0"/>
              <a:t>AFM (</a:t>
            </a:r>
            <a:r>
              <a:rPr lang="en-GB" sz="2200" dirty="0" smtClean="0"/>
              <a:t>Atomic Force Microscopy)</a:t>
            </a:r>
            <a:endParaRPr lang="el-GR" sz="2200" dirty="0" smtClean="0"/>
          </a:p>
          <a:p>
            <a:r>
              <a:rPr lang="en-US" sz="2200" dirty="0" smtClean="0"/>
              <a:t>In-situ </a:t>
            </a:r>
            <a:r>
              <a:rPr lang="el-GR" sz="2200" dirty="0" smtClean="0"/>
              <a:t>μελέτη της εξέλιξης του φαινομένου μετά από επίδραση διαλύματος  </a:t>
            </a:r>
            <a:r>
              <a:rPr lang="en-US" sz="2200" dirty="0" smtClean="0"/>
              <a:t>H2CO3 </a:t>
            </a:r>
            <a:r>
              <a:rPr lang="el-GR" sz="2200" dirty="0" smtClean="0"/>
              <a:t>γνωστής συγκέντρωσης</a:t>
            </a:r>
            <a:endParaRPr lang="it-IT" sz="2200" dirty="0" smtClean="0"/>
          </a:p>
          <a:p>
            <a:endParaRPr lang="it-IT" sz="2200" dirty="0" smtClean="0"/>
          </a:p>
          <a:p>
            <a:pPr>
              <a:buFont typeface="Arial" charset="0"/>
              <a:buNone/>
            </a:pPr>
            <a:r>
              <a:rPr lang="en-US" sz="2200" dirty="0" smtClean="0"/>
              <a:t>(</a:t>
            </a:r>
            <a:r>
              <a:rPr lang="en-US" sz="2200" dirty="0" err="1" smtClean="0"/>
              <a:t>Argyraki</a:t>
            </a:r>
            <a:r>
              <a:rPr lang="en-US" sz="2200" dirty="0" smtClean="0"/>
              <a:t> et al. 2011)</a:t>
            </a:r>
            <a:endParaRPr lang="en-GB" sz="2200" dirty="0" smtClean="0"/>
          </a:p>
        </p:txBody>
      </p:sp>
      <p:pic>
        <p:nvPicPr>
          <p:cNvPr id="134151" name="Picture 7" descr="Φωτογραφία περιαματικής διάταξης AFM (Atomic Force Microscopy)&#10;"/>
          <p:cNvPicPr>
            <a:picLocks noChangeAspect="1" noChangeArrowheads="1"/>
          </p:cNvPicPr>
          <p:nvPr/>
        </p:nvPicPr>
        <p:blipFill>
          <a:blip r:embed="rId3"/>
          <a:srcRect/>
          <a:stretch>
            <a:fillRect/>
          </a:stretch>
        </p:blipFill>
        <p:spPr bwMode="auto">
          <a:xfrm>
            <a:off x="1116012" y="1844675"/>
            <a:ext cx="3167955" cy="42212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Τίτλος 7"/>
          <p:cNvSpPr>
            <a:spLocks noGrp="1"/>
          </p:cNvSpPr>
          <p:nvPr>
            <p:ph type="title"/>
          </p:nvPr>
        </p:nvSpPr>
        <p:spPr/>
        <p:txBody>
          <a:bodyPr/>
          <a:lstStyle/>
          <a:p>
            <a:r>
              <a:rPr lang="el-GR" sz="4000" dirty="0" smtClean="0">
                <a:solidFill>
                  <a:srgbClr val="5075BC"/>
                </a:solidFill>
              </a:rPr>
              <a:t>Ταχύτητα αντίδρασης-τοπολογία επιφάνειας ορυκτών</a:t>
            </a:r>
          </a:p>
        </p:txBody>
      </p:sp>
      <p:pic>
        <p:nvPicPr>
          <p:cNvPr id="128016" name="Picture 16" descr="Φωτογραφίες από την εξέλιξη του πειράματος"/>
          <p:cNvPicPr>
            <a:picLocks noChangeAspect="1" noChangeArrowheads="1"/>
          </p:cNvPicPr>
          <p:nvPr/>
        </p:nvPicPr>
        <p:blipFill>
          <a:blip r:embed="rId3"/>
          <a:srcRect/>
          <a:stretch>
            <a:fillRect/>
          </a:stretch>
        </p:blipFill>
        <p:spPr bwMode="auto">
          <a:xfrm>
            <a:off x="1403350" y="1484313"/>
            <a:ext cx="6624638" cy="478948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Τίτλος 7"/>
          <p:cNvSpPr>
            <a:spLocks noGrp="1"/>
          </p:cNvSpPr>
          <p:nvPr>
            <p:ph type="title" idx="4294967295"/>
          </p:nvPr>
        </p:nvSpPr>
        <p:spPr/>
        <p:txBody>
          <a:bodyPr/>
          <a:lstStyle/>
          <a:p>
            <a:r>
              <a:rPr lang="el-GR" sz="4000" dirty="0" smtClean="0">
                <a:solidFill>
                  <a:srgbClr val="5075BC"/>
                </a:solidFill>
              </a:rPr>
              <a:t>Ταχύτητα αντίδρασης-τοπολογία επιφάνειας ορυκτών</a:t>
            </a:r>
          </a:p>
        </p:txBody>
      </p:sp>
      <p:pic>
        <p:nvPicPr>
          <p:cNvPr id="140291" name="Picture 3" descr="Διαγράμματα από την εξέλιξη του πειράματος"/>
          <p:cNvPicPr>
            <a:picLocks noChangeAspect="1" noChangeArrowheads="1"/>
          </p:cNvPicPr>
          <p:nvPr/>
        </p:nvPicPr>
        <p:blipFill>
          <a:blip r:embed="rId3"/>
          <a:srcRect/>
          <a:stretch>
            <a:fillRect/>
          </a:stretch>
        </p:blipFill>
        <p:spPr bwMode="auto">
          <a:xfrm>
            <a:off x="1476375" y="1484313"/>
            <a:ext cx="6405563" cy="48418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Τίτλος 7"/>
          <p:cNvSpPr>
            <a:spLocks noGrp="1"/>
          </p:cNvSpPr>
          <p:nvPr>
            <p:ph type="title"/>
          </p:nvPr>
        </p:nvSpPr>
        <p:spPr/>
        <p:txBody>
          <a:bodyPr/>
          <a:lstStyle/>
          <a:p>
            <a:r>
              <a:rPr lang="el-GR" sz="4000" smtClean="0">
                <a:solidFill>
                  <a:srgbClr val="5075BC"/>
                </a:solidFill>
              </a:rPr>
              <a:t>Ταχύτητα αντίδρασης-τοπολογία επιφάνειας ορυκτών</a:t>
            </a:r>
          </a:p>
        </p:txBody>
      </p:sp>
      <p:pic>
        <p:nvPicPr>
          <p:cNvPr id="138253" name="Picture 8" descr="Γραφική παράσταση μεταβολής της επιφάνειας και του όγκου σε συνάρτηση με το χρόνο κατά την εξέλιξη του πειράματος"/>
          <p:cNvPicPr>
            <a:picLocks noChangeAspect="1" noChangeArrowheads="1"/>
          </p:cNvPicPr>
          <p:nvPr/>
        </p:nvPicPr>
        <p:blipFill>
          <a:blip r:embed="rId3"/>
          <a:srcRect/>
          <a:stretch>
            <a:fillRect/>
          </a:stretch>
        </p:blipFill>
        <p:spPr bwMode="auto">
          <a:xfrm>
            <a:off x="900113" y="1628775"/>
            <a:ext cx="7462837" cy="458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l-GR" smtClean="0"/>
              <a:t>Χρηματοδότηση</a:t>
            </a:r>
          </a:p>
        </p:txBody>
      </p:sp>
      <p:sp>
        <p:nvSpPr>
          <p:cNvPr id="61442" name="Content Placeholder 2"/>
          <p:cNvSpPr>
            <a:spLocks noGrp="1"/>
          </p:cNvSpPr>
          <p:nvPr>
            <p:ph idx="1"/>
          </p:nvPr>
        </p:nvSpPr>
        <p:spPr>
          <a:xfrm>
            <a:off x="457200" y="1341438"/>
            <a:ext cx="8229600" cy="4525962"/>
          </a:xfrm>
        </p:spPr>
        <p:txBody>
          <a:bodyPr/>
          <a:lstStyle/>
          <a:p>
            <a:r>
              <a:rPr lang="el-GR" sz="2000" smtClean="0"/>
              <a:t>Το παρόν εκπαιδευτικό υλικό έχει αναπτυχθεί στ</a:t>
            </a:r>
            <a:r>
              <a:rPr lang="en-US" sz="2000" smtClean="0"/>
              <a:t>o</a:t>
            </a:r>
            <a:r>
              <a:rPr lang="el-GR" sz="2000" smtClean="0"/>
              <a:t> πλαίσι</a:t>
            </a:r>
            <a:r>
              <a:rPr lang="en-US" sz="2000" smtClean="0"/>
              <a:t>o</a:t>
            </a:r>
            <a:r>
              <a:rPr lang="el-GR" sz="2000" smtClean="0"/>
              <a:t> του εκπαιδευτικού έργου του διδάσκοντα.</a:t>
            </a:r>
            <a:endParaRPr lang="en-US" sz="2000" smtClean="0"/>
          </a:p>
          <a:p>
            <a:r>
              <a:rPr lang="el-GR" sz="2000" smtClean="0"/>
              <a:t>Το έργο «</a:t>
            </a:r>
            <a:r>
              <a:rPr lang="el-GR" sz="2000" b="1" smtClean="0"/>
              <a:t>Ανοικτά Ακαδημαϊκά Μαθήματα στο Πανεπιστήμιο Αθηνών</a:t>
            </a:r>
            <a:r>
              <a:rPr lang="el-GR" sz="2000" smtClean="0"/>
              <a:t>» έχει χρηματοδοτήσει μόνο την αναδιαμόρφωση του εκπαιδευτικού υλικού. </a:t>
            </a:r>
            <a:endParaRPr lang="en-US" sz="2000" smtClean="0"/>
          </a:p>
          <a:p>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1443" name="Picture 6" descr="Λογότυπο Επιχειρησιακού Προγράμματος Εκπαίδευση και Δια βίου Μάθηση"/>
          <p:cNvPicPr>
            <a:picLocks noChangeAspect="1"/>
          </p:cNvPicPr>
          <p:nvPr/>
        </p:nvPicPr>
        <p:blipFill>
          <a:blip r:embed="rId3"/>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p:txBody>
          <a:bodyPr/>
          <a:lstStyle/>
          <a:p>
            <a:r>
              <a:rPr lang="el-GR" sz="4400" smtClean="0"/>
              <a:t>Σημειώματα</a:t>
            </a:r>
          </a:p>
        </p:txBody>
      </p:sp>
      <p:sp>
        <p:nvSpPr>
          <p:cNvPr id="63490" name="Text Placeholder 4"/>
          <p:cNvSpPr>
            <a:spLocks noGrp="1"/>
          </p:cNvSpPr>
          <p:nvPr>
            <p:ph type="body" idx="1"/>
          </p:nvPr>
        </p:nvSpPr>
        <p:spPr/>
        <p:txBody>
          <a:bodyPr/>
          <a:lstStyle/>
          <a:p>
            <a:endParaRPr lang="el-G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0" y="274638"/>
            <a:ext cx="9144000" cy="1143000"/>
          </a:xfrm>
        </p:spPr>
        <p:txBody>
          <a:bodyPr/>
          <a:lstStyle/>
          <a:p>
            <a:r>
              <a:rPr lang="el-GR" smtClean="0"/>
              <a:t>Σημείωμα Ιστορικού Εκδόσεων</a:t>
            </a:r>
            <a:r>
              <a:rPr lang="en-US" smtClean="0"/>
              <a:t> </a:t>
            </a:r>
            <a:r>
              <a:rPr lang="el-GR" smtClean="0"/>
              <a:t>Έργου</a:t>
            </a:r>
          </a:p>
        </p:txBody>
      </p:sp>
      <p:sp>
        <p:nvSpPr>
          <p:cNvPr id="5" name="Content Placeholder 4"/>
          <p:cNvSpPr>
            <a:spLocks noGrp="1"/>
          </p:cNvSpPr>
          <p:nvPr>
            <p:ph idx="1"/>
          </p:nvPr>
        </p:nvSpPr>
        <p:spPr>
          <a:xfrm>
            <a:off x="234950" y="1557338"/>
            <a:ext cx="8585200" cy="4525962"/>
          </a:xfrm>
        </p:spPr>
        <p:txBody>
          <a:bodyPr rtlCol="0">
            <a:normAutofit/>
          </a:bodyPr>
          <a:lstStyle/>
          <a:p>
            <a:pPr marL="0" indent="0" fontAlgn="auto">
              <a:spcAft>
                <a:spcPts val="0"/>
              </a:spcAft>
              <a:buFont typeface="Arial" pitchFamily="34" charset="0"/>
              <a:buNone/>
              <a:defRPr/>
            </a:pPr>
            <a:r>
              <a:rPr lang="el-GR" sz="2000" dirty="0" smtClean="0"/>
              <a:t>Το </a:t>
            </a:r>
            <a:r>
              <a:rPr lang="el-GR" sz="2000" dirty="0"/>
              <a:t>παρόν έργο αποτελεί την έκδοση </a:t>
            </a:r>
            <a:r>
              <a:rPr lang="en-US" sz="2000" dirty="0" smtClean="0"/>
              <a:t>1.0.</a:t>
            </a:r>
            <a:r>
              <a:rPr lang="el-GR" sz="2000" dirty="0" smtClean="0"/>
              <a:t>  </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l-GR" dirty="0" smtClean="0"/>
              <a:t>Περιεχόμενα ενότητας</a:t>
            </a:r>
          </a:p>
        </p:txBody>
      </p:sp>
      <p:sp>
        <p:nvSpPr>
          <p:cNvPr id="3" name="Content Placeholder 2"/>
          <p:cNvSpPr>
            <a:spLocks noGrp="1"/>
          </p:cNvSpPr>
          <p:nvPr>
            <p:ph idx="1"/>
          </p:nvPr>
        </p:nvSpPr>
        <p:spPr/>
        <p:txBody>
          <a:bodyPr rtlCol="0">
            <a:normAutofit lnSpcReduction="10000"/>
          </a:bodyPr>
          <a:lstStyle/>
          <a:p>
            <a:pPr fontAlgn="auto">
              <a:spcAft>
                <a:spcPts val="0"/>
              </a:spcAft>
              <a:buFontTx/>
              <a:buAutoNum type="arabicPeriod"/>
              <a:defRPr/>
            </a:pPr>
            <a:r>
              <a:rPr lang="el-GR" altLang="el-GR" dirty="0"/>
              <a:t> Μοντέλα εισροής – εκροής</a:t>
            </a:r>
          </a:p>
          <a:p>
            <a:pPr fontAlgn="auto">
              <a:spcAft>
                <a:spcPts val="0"/>
              </a:spcAft>
              <a:buFontTx/>
              <a:buAutoNum type="arabicPeriod"/>
              <a:defRPr/>
            </a:pPr>
            <a:endParaRPr lang="el-GR" altLang="el-GR" dirty="0"/>
          </a:p>
          <a:p>
            <a:pPr fontAlgn="auto">
              <a:spcAft>
                <a:spcPts val="0"/>
              </a:spcAft>
              <a:buFontTx/>
              <a:buAutoNum type="arabicPeriod"/>
              <a:defRPr/>
            </a:pPr>
            <a:r>
              <a:rPr lang="el-GR" altLang="el-GR" dirty="0"/>
              <a:t> Χρόνοι παραμονής χημικών στοιχείων σε «ταμιευτήρες»</a:t>
            </a:r>
          </a:p>
          <a:p>
            <a:pPr fontAlgn="auto">
              <a:spcAft>
                <a:spcPts val="0"/>
              </a:spcAft>
              <a:buFontTx/>
              <a:buAutoNum type="arabicPeriod"/>
              <a:defRPr/>
            </a:pPr>
            <a:endParaRPr lang="el-GR" altLang="el-GR" dirty="0"/>
          </a:p>
          <a:p>
            <a:pPr fontAlgn="auto">
              <a:spcAft>
                <a:spcPts val="0"/>
              </a:spcAft>
              <a:buFontTx/>
              <a:buAutoNum type="arabicPeriod"/>
              <a:defRPr/>
            </a:pPr>
            <a:r>
              <a:rPr lang="el-GR" altLang="el-GR" dirty="0"/>
              <a:t> Κινητική χημικών αντιδράσεων</a:t>
            </a:r>
          </a:p>
          <a:p>
            <a:pPr fontAlgn="auto">
              <a:spcAft>
                <a:spcPts val="0"/>
              </a:spcAft>
              <a:buFontTx/>
              <a:buAutoNum type="arabicPeriod"/>
              <a:defRPr/>
            </a:pPr>
            <a:endParaRPr lang="el-GR" altLang="el-GR" dirty="0"/>
          </a:p>
          <a:p>
            <a:pPr fontAlgn="auto">
              <a:spcAft>
                <a:spcPts val="0"/>
              </a:spcAft>
              <a:buFontTx/>
              <a:buAutoNum type="arabicPeriod"/>
              <a:defRPr/>
            </a:pPr>
            <a:r>
              <a:rPr lang="el-GR" altLang="el-GR" dirty="0"/>
              <a:t> Παράγοντες ταχύτητας </a:t>
            </a:r>
            <a:r>
              <a:rPr lang="el-GR" altLang="el-GR" dirty="0" smtClean="0"/>
              <a:t>αντιδράσεων</a:t>
            </a:r>
            <a:endParaRPr lang="el-GR" alt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l-GR"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None/>
              <a:defRPr/>
            </a:pPr>
            <a:r>
              <a:rPr lang="el-GR" sz="2000" dirty="0"/>
              <a:t>Copyright Εθνικόν και Καποδιστριακόν Πανεπιστήμιον Αθηνών</a:t>
            </a:r>
            <a:r>
              <a:rPr lang="en-US" sz="2000" dirty="0"/>
              <a:t>, </a:t>
            </a:r>
            <a:r>
              <a:rPr lang="el-GR" sz="2000" dirty="0"/>
              <a:t>Αριάδνη Αργυράκη 2014. Αριάδνη Αργυράκη . «Περιβαλλοντική Γεωχημεία. Εισαγωγή». Έκδοση: 1.0. Αθήνα 2014. Διαθέσιμο από τη δικτυακή διεύθυνση: </a:t>
            </a:r>
            <a:r>
              <a:rPr lang="en-US" sz="2000" dirty="0"/>
              <a:t>http://opencourses.uoa.gr/courses/GEOL1/</a:t>
            </a:r>
            <a:r>
              <a:rPr lang="el-GR" sz="2000" dirty="0" smtClean="0"/>
              <a:t>.</a:t>
            </a:r>
            <a:endParaRPr lang="el-G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161925"/>
            <a:ext cx="8229600" cy="1143000"/>
          </a:xfrm>
        </p:spPr>
        <p:txBody>
          <a:bodyPr/>
          <a:lstStyle/>
          <a:p>
            <a:r>
              <a:rPr lang="el-GR" smtClean="0"/>
              <a:t>Σημείωμα Αδειοδότησης</a:t>
            </a:r>
          </a:p>
        </p:txBody>
      </p:sp>
      <p:sp>
        <p:nvSpPr>
          <p:cNvPr id="69634" name="Content Placeholder 2"/>
          <p:cNvSpPr>
            <a:spLocks noGrp="1"/>
          </p:cNvSpPr>
          <p:nvPr>
            <p:ph idx="1"/>
          </p:nvPr>
        </p:nvSpPr>
        <p:spPr>
          <a:xfrm>
            <a:off x="107950" y="765175"/>
            <a:ext cx="8928100" cy="1439863"/>
          </a:xfrm>
        </p:spPr>
        <p:txBody>
          <a:bodyPr/>
          <a:lstStyle/>
          <a:p>
            <a:pPr marL="0" indent="0">
              <a:buFont typeface="Arial"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charset="0"/>
              <a:buNone/>
            </a:pPr>
            <a:endParaRPr lang="el-GR" sz="2000" smtClean="0"/>
          </a:p>
        </p:txBody>
      </p:sp>
      <p:pic>
        <p:nvPicPr>
          <p:cNvPr id="69635" name="Picture 22" descr="Λογότυπο για Άδειες χρήσης Creative Commons BY-NC-ND">
            <a:hlinkClick r:id="rId3" action="ppaction://hlinkfile"/>
          </p:cNvPr>
          <p:cNvPicPr>
            <a:picLocks noChangeAspect="1" noChangeArrowheads="1"/>
          </p:cNvPicPr>
          <p:nvPr/>
        </p:nvPicPr>
        <p:blipFill>
          <a:blip r:embed="rId4"/>
          <a:srcRect/>
          <a:stretch>
            <a:fillRect/>
          </a:stretch>
        </p:blipFill>
        <p:spPr bwMode="auto">
          <a:xfrm>
            <a:off x="3748088" y="2420938"/>
            <a:ext cx="1647825" cy="576262"/>
          </a:xfrm>
          <a:prstGeom prst="rect">
            <a:avLst/>
          </a:prstGeom>
          <a:noFill/>
          <a:ln w="9525">
            <a:noFill/>
            <a:miter lim="800000"/>
            <a:headEnd/>
            <a:tailEnd/>
          </a:ln>
        </p:spPr>
      </p:pic>
      <p:sp>
        <p:nvSpPr>
          <p:cNvPr id="6" name="TextBox 5"/>
          <p:cNvSpPr txBox="1"/>
          <p:nvPr/>
        </p:nvSpPr>
        <p:spPr>
          <a:xfrm>
            <a:off x="107950" y="2924175"/>
            <a:ext cx="9036050" cy="3457575"/>
          </a:xfrm>
          <a:prstGeom prst="rect">
            <a:avLst/>
          </a:prstGeom>
        </p:spPr>
        <p:txBody>
          <a:bodyPr anchor="ctr">
            <a:normAutofit/>
          </a:bodyPr>
          <a:lstStyle/>
          <a:p>
            <a:pPr fontAlgn="auto">
              <a:spcBef>
                <a:spcPts val="0"/>
              </a:spcBef>
              <a:spcAft>
                <a:spcPts val="0"/>
              </a:spcAft>
              <a:defRPr/>
            </a:pPr>
            <a:r>
              <a:rPr lang="el-GR" sz="1800" dirty="0">
                <a:latin typeface="+mn-lt"/>
                <a:cs typeface="+mn-cs"/>
              </a:rPr>
              <a:t>[1] http://creativecommons.org/licenses/by-nc-sa/4.0/ </a:t>
            </a:r>
            <a:endParaRPr lang="en-US" sz="1800">
              <a:latin typeface="+mn-lt"/>
              <a:cs typeface="+mn-cs"/>
            </a:endParaRPr>
          </a:p>
          <a:p>
            <a:pPr fontAlgn="auto">
              <a:spcBef>
                <a:spcPts val="0"/>
              </a:spcBef>
              <a:spcAft>
                <a:spcPts val="0"/>
              </a:spcAft>
              <a:defRPr/>
            </a:pPr>
            <a:endParaRPr lang="el-GR" sz="1800" dirty="0">
              <a:latin typeface="+mn-lt"/>
              <a:cs typeface="+mn-cs"/>
            </a:endParaRPr>
          </a:p>
          <a:p>
            <a:pPr fontAlgn="auto">
              <a:spcBef>
                <a:spcPts val="0"/>
              </a:spcBef>
              <a:spcAft>
                <a:spcPts val="0"/>
              </a:spcAft>
              <a:defRPr/>
            </a:pPr>
            <a:r>
              <a:rPr lang="el-GR" sz="1800" dirty="0">
                <a:latin typeface="+mn-lt"/>
                <a:cs typeface="+mn-cs"/>
              </a:rPr>
              <a:t>Ως </a:t>
            </a:r>
            <a:r>
              <a:rPr lang="el-GR" sz="1800" b="1" dirty="0">
                <a:latin typeface="+mn-lt"/>
                <a:cs typeface="+mn-cs"/>
              </a:rPr>
              <a:t>Μη Εμπορική</a:t>
            </a:r>
            <a:r>
              <a:rPr lang="el-GR" sz="1800" dirty="0">
                <a:latin typeface="+mn-lt"/>
                <a:cs typeface="+mn-cs"/>
              </a:rPr>
              <a:t> ορίζεται η χρήση:</a:t>
            </a:r>
          </a:p>
          <a:p>
            <a:pPr marL="342900" indent="-342900" fontAlgn="auto">
              <a:spcBef>
                <a:spcPts val="0"/>
              </a:spcBef>
              <a:spcAft>
                <a:spcPts val="0"/>
              </a:spcAft>
              <a:buFont typeface="Arial" panose="020B0604020202020204" pitchFamily="34" charset="0"/>
              <a:buChar char="•"/>
              <a:defRPr/>
            </a:pPr>
            <a:r>
              <a:rPr lang="el-GR" sz="1800" dirty="0">
                <a:latin typeface="+mn-lt"/>
                <a:cs typeface="+mn-cs"/>
              </a:rPr>
              <a:t>που δεν περιλαμβάνει άμεσο ή έμμεσο οικονομικό όφελος από την χρήση του έργου, για το διανομέα του έργου και </a:t>
            </a:r>
            <a:r>
              <a:rPr lang="el-GR" sz="1800" dirty="0" err="1">
                <a:latin typeface="+mn-lt"/>
                <a:cs typeface="+mn-cs"/>
              </a:rPr>
              <a:t>αδειοδόχο</a:t>
            </a:r>
            <a:endParaRPr lang="el-GR" sz="1800" dirty="0">
              <a:latin typeface="+mn-lt"/>
              <a:cs typeface="+mn-cs"/>
            </a:endParaRPr>
          </a:p>
          <a:p>
            <a:pPr marL="342900" indent="-342900" fontAlgn="auto">
              <a:spcBef>
                <a:spcPts val="0"/>
              </a:spcBef>
              <a:spcAft>
                <a:spcPts val="0"/>
              </a:spcAft>
              <a:buFont typeface="Arial" panose="020B0604020202020204" pitchFamily="34" charset="0"/>
              <a:buChar char="•"/>
              <a:defRPr/>
            </a:pPr>
            <a:r>
              <a:rPr lang="el-GR" sz="1800" dirty="0">
                <a:latin typeface="+mn-lt"/>
                <a:cs typeface="+mn-cs"/>
              </a:rPr>
              <a:t>που</a:t>
            </a:r>
            <a:r>
              <a:rPr lang="en-GB" sz="1800" dirty="0">
                <a:latin typeface="+mn-lt"/>
                <a:cs typeface="+mn-cs"/>
              </a:rPr>
              <a:t> </a:t>
            </a:r>
            <a:r>
              <a:rPr lang="el-GR" sz="1800" dirty="0">
                <a:latin typeface="+mn-lt"/>
                <a:cs typeface="+mn-cs"/>
              </a:rPr>
              <a:t>δεν περιλαμβάνει οικονομική συναλλαγή ως προϋπόθεση για τη χρήση ή πρόσβαση στο έργο</a:t>
            </a:r>
          </a:p>
          <a:p>
            <a:pPr marL="342900" indent="-342900" fontAlgn="auto">
              <a:spcBef>
                <a:spcPts val="0"/>
              </a:spcBef>
              <a:spcAft>
                <a:spcPts val="0"/>
              </a:spcAft>
              <a:buFont typeface="Arial" panose="020B0604020202020204" pitchFamily="34" charset="0"/>
              <a:buChar char="•"/>
              <a:defRPr/>
            </a:pPr>
            <a:r>
              <a:rPr lang="el-GR" sz="1800" dirty="0">
                <a:latin typeface="+mn-lt"/>
                <a:cs typeface="+mn-cs"/>
              </a:rPr>
              <a:t>που</a:t>
            </a:r>
            <a:r>
              <a:rPr lang="en-GB" sz="1800" dirty="0">
                <a:latin typeface="+mn-lt"/>
                <a:cs typeface="+mn-cs"/>
              </a:rPr>
              <a:t> </a:t>
            </a:r>
            <a:r>
              <a:rPr lang="el-GR" sz="1800" dirty="0">
                <a:latin typeface="+mn-lt"/>
                <a:cs typeface="+mn-cs"/>
              </a:rPr>
              <a:t>δεν προσπορίζει στο διανομέα του έργου και</a:t>
            </a:r>
            <a:r>
              <a:rPr lang="en-GB" sz="1800" dirty="0">
                <a:latin typeface="+mn-lt"/>
                <a:cs typeface="+mn-cs"/>
              </a:rPr>
              <a:t> </a:t>
            </a:r>
            <a:r>
              <a:rPr lang="el-GR" sz="1800" dirty="0" err="1">
                <a:latin typeface="+mn-lt"/>
                <a:cs typeface="+mn-cs"/>
              </a:rPr>
              <a:t>αδειοδόχο</a:t>
            </a:r>
            <a:r>
              <a:rPr lang="en-GB" sz="1800" dirty="0">
                <a:latin typeface="+mn-lt"/>
                <a:cs typeface="+mn-cs"/>
              </a:rPr>
              <a:t> </a:t>
            </a:r>
            <a:r>
              <a:rPr lang="el-GR" sz="1800" dirty="0">
                <a:latin typeface="+mn-lt"/>
                <a:cs typeface="+mn-cs"/>
              </a:rPr>
              <a:t>έμμεσο οικονομικό όφελος (π.χ. διαφημίσεις) από την προβολή του έργου σε διαδικτυακό τόπο</a:t>
            </a:r>
            <a:endParaRPr lang="en-US" sz="1800" dirty="0">
              <a:latin typeface="+mn-lt"/>
              <a:cs typeface="+mn-cs"/>
            </a:endParaRPr>
          </a:p>
          <a:p>
            <a:pPr marL="342900" indent="-342900" fontAlgn="auto">
              <a:spcBef>
                <a:spcPts val="0"/>
              </a:spcBef>
              <a:spcAft>
                <a:spcPts val="0"/>
              </a:spcAft>
              <a:buFont typeface="Arial" panose="020B0604020202020204" pitchFamily="34" charset="0"/>
              <a:buChar char="•"/>
              <a:defRPr/>
            </a:pPr>
            <a:endParaRPr lang="el-GR" sz="1800" dirty="0">
              <a:latin typeface="+mn-lt"/>
              <a:cs typeface="+mn-cs"/>
            </a:endParaRPr>
          </a:p>
          <a:p>
            <a:pPr fontAlgn="auto">
              <a:spcBef>
                <a:spcPts val="0"/>
              </a:spcBef>
              <a:spcAft>
                <a:spcPts val="0"/>
              </a:spcAft>
              <a:defRPr/>
            </a:pPr>
            <a:r>
              <a:rPr lang="el-GR" sz="1800" dirty="0">
                <a:latin typeface="+mn-lt"/>
                <a:cs typeface="+mn-cs"/>
              </a:rPr>
              <a:t>Ο δικαιούχος μπορεί να παρέχει στον </a:t>
            </a:r>
            <a:r>
              <a:rPr lang="el-GR" sz="1800" dirty="0" err="1">
                <a:latin typeface="+mn-lt"/>
                <a:cs typeface="+mn-cs"/>
              </a:rPr>
              <a:t>αδειοδόχο</a:t>
            </a:r>
            <a:r>
              <a:rPr lang="el-GR" sz="1800" dirty="0">
                <a:latin typeface="+mn-lt"/>
                <a:cs typeface="+mn-cs"/>
              </a:rPr>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normAutofit fontScale="90000"/>
          </a:bodyPr>
          <a:lstStyle/>
          <a:p>
            <a:pPr fontAlgn="auto">
              <a:spcAft>
                <a:spcPts val="0"/>
              </a:spcAft>
              <a:defRPr/>
            </a:pPr>
            <a:r>
              <a:rPr lang="el-GR" dirty="0"/>
              <a:t>ΓΕΩΧΗΜΙΚΑ ΣΥΣΤΗΜΑΤΑ (</a:t>
            </a:r>
            <a:r>
              <a:rPr lang="en-US" dirty="0"/>
              <a:t>box models)</a:t>
            </a:r>
            <a:endParaRPr lang="el-GR" dirty="0"/>
          </a:p>
        </p:txBody>
      </p:sp>
      <p:sp>
        <p:nvSpPr>
          <p:cNvPr id="3" name="Line 4"/>
          <p:cNvSpPr>
            <a:spLocks noChangeShapeType="1"/>
          </p:cNvSpPr>
          <p:nvPr/>
        </p:nvSpPr>
        <p:spPr bwMode="auto">
          <a:xfrm>
            <a:off x="1049338" y="2345017"/>
            <a:ext cx="0" cy="932517"/>
          </a:xfrm>
          <a:prstGeom prst="line">
            <a:avLst/>
          </a:prstGeom>
          <a:noFill/>
          <a:ln w="9525">
            <a:solidFill>
              <a:srgbClr val="002060"/>
            </a:solidFill>
            <a:round/>
            <a:headEnd/>
            <a:tailEnd type="triangle" w="lg" len="med"/>
          </a:ln>
        </p:spPr>
        <p:txBody>
          <a:bodyPr/>
          <a:lstStyle/>
          <a:p>
            <a:endParaRPr lang="el-GR"/>
          </a:p>
        </p:txBody>
      </p:sp>
      <p:sp>
        <p:nvSpPr>
          <p:cNvPr id="4" name="Text Box 6"/>
          <p:cNvSpPr txBox="1">
            <a:spLocks noChangeArrowheads="1"/>
          </p:cNvSpPr>
          <p:nvPr/>
        </p:nvSpPr>
        <p:spPr bwMode="auto">
          <a:xfrm>
            <a:off x="394388" y="5503354"/>
            <a:ext cx="8359775" cy="457200"/>
          </a:xfrm>
          <a:prstGeom prst="rect">
            <a:avLst/>
          </a:prstGeom>
          <a:solidFill>
            <a:srgbClr val="F0AD00"/>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l-GR" altLang="el-GR" sz="2400" b="1" kern="0" smtClean="0">
                <a:solidFill>
                  <a:prstClr val="black"/>
                </a:solidFill>
                <a:latin typeface="+mn-lt"/>
              </a:rPr>
              <a:t>ΛΙΘΟΣΦΑΙΡΑ</a:t>
            </a:r>
          </a:p>
        </p:txBody>
      </p:sp>
      <p:sp>
        <p:nvSpPr>
          <p:cNvPr id="5" name="Text Box 7"/>
          <p:cNvSpPr txBox="1">
            <a:spLocks noChangeArrowheads="1"/>
          </p:cNvSpPr>
          <p:nvPr/>
        </p:nvSpPr>
        <p:spPr bwMode="auto">
          <a:xfrm>
            <a:off x="5010150" y="3702050"/>
            <a:ext cx="2592388" cy="457200"/>
          </a:xfrm>
          <a:prstGeom prst="rect">
            <a:avLst/>
          </a:prstGeom>
          <a:solidFill>
            <a:srgbClr val="F0AD00"/>
          </a:solidFill>
          <a:ln w="9525">
            <a:solidFill>
              <a:srgbClr val="00206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l-GR" altLang="el-GR" sz="2400" b="1" kern="0" smtClean="0">
                <a:solidFill>
                  <a:prstClr val="black"/>
                </a:solidFill>
                <a:latin typeface="+mn-lt"/>
              </a:rPr>
              <a:t>ΒΙΟΣΦΑΙΡΑ</a:t>
            </a:r>
          </a:p>
        </p:txBody>
      </p:sp>
      <p:sp>
        <p:nvSpPr>
          <p:cNvPr id="6" name="Text Box 8"/>
          <p:cNvSpPr txBox="1">
            <a:spLocks noChangeArrowheads="1"/>
          </p:cNvSpPr>
          <p:nvPr/>
        </p:nvSpPr>
        <p:spPr bwMode="auto">
          <a:xfrm>
            <a:off x="457200" y="3277534"/>
            <a:ext cx="2887662" cy="466725"/>
          </a:xfrm>
          <a:prstGeom prst="rect">
            <a:avLst/>
          </a:prstGeom>
          <a:solidFill>
            <a:srgbClr val="CCFFFF"/>
          </a:solidFill>
          <a:ln w="9525">
            <a:solidFill>
              <a:srgbClr val="00206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l-GR" altLang="el-GR" sz="2400" b="1" kern="0" dirty="0" smtClean="0">
                <a:solidFill>
                  <a:prstClr val="black"/>
                </a:solidFill>
                <a:latin typeface="+mn-lt"/>
              </a:rPr>
              <a:t>ΥΔΡΟΣΦΑΙΡΑ</a:t>
            </a:r>
          </a:p>
        </p:txBody>
      </p:sp>
      <p:sp>
        <p:nvSpPr>
          <p:cNvPr id="7" name="Text Box 9"/>
          <p:cNvSpPr txBox="1">
            <a:spLocks noChangeArrowheads="1"/>
          </p:cNvSpPr>
          <p:nvPr/>
        </p:nvSpPr>
        <p:spPr bwMode="auto">
          <a:xfrm>
            <a:off x="391427" y="1224242"/>
            <a:ext cx="8238223" cy="457200"/>
          </a:xfrm>
          <a:prstGeom prst="rect">
            <a:avLst/>
          </a:prstGeom>
          <a:solidFill>
            <a:srgbClr val="CCFFFF"/>
          </a:solidFill>
          <a:ln w="9525">
            <a:solidFill>
              <a:srgbClr val="00206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l-GR" altLang="el-GR" sz="2400" b="1" kern="0" smtClean="0">
                <a:solidFill>
                  <a:prstClr val="black"/>
                </a:solidFill>
                <a:latin typeface="+mn-lt"/>
              </a:rPr>
              <a:t>ΑΤΜΟΣΦΑΙΡΑ</a:t>
            </a:r>
          </a:p>
        </p:txBody>
      </p:sp>
      <p:sp>
        <p:nvSpPr>
          <p:cNvPr id="9" name="Text Box 10"/>
          <p:cNvSpPr txBox="1">
            <a:spLocks noChangeArrowheads="1"/>
          </p:cNvSpPr>
          <p:nvPr/>
        </p:nvSpPr>
        <p:spPr bwMode="auto">
          <a:xfrm>
            <a:off x="1839871" y="2614892"/>
            <a:ext cx="1366838" cy="4064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dirty="0" smtClean="0">
                <a:solidFill>
                  <a:prstClr val="black"/>
                </a:solidFill>
                <a:latin typeface="+mn-lt"/>
              </a:rPr>
              <a:t>Εξάτμιση</a:t>
            </a:r>
          </a:p>
        </p:txBody>
      </p:sp>
      <p:sp>
        <p:nvSpPr>
          <p:cNvPr id="10" name="Text Box 11"/>
          <p:cNvSpPr txBox="1">
            <a:spLocks noChangeArrowheads="1"/>
          </p:cNvSpPr>
          <p:nvPr/>
        </p:nvSpPr>
        <p:spPr bwMode="auto">
          <a:xfrm>
            <a:off x="457200" y="1924330"/>
            <a:ext cx="1800225" cy="4064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dirty="0" smtClean="0">
                <a:solidFill>
                  <a:prstClr val="black"/>
                </a:solidFill>
                <a:latin typeface="+mn-lt"/>
              </a:rPr>
              <a:t>Βροχόπτωση</a:t>
            </a:r>
          </a:p>
        </p:txBody>
      </p:sp>
      <p:sp>
        <p:nvSpPr>
          <p:cNvPr id="11" name="Line 12"/>
          <p:cNvSpPr>
            <a:spLocks noChangeShapeType="1"/>
          </p:cNvSpPr>
          <p:nvPr/>
        </p:nvSpPr>
        <p:spPr bwMode="auto">
          <a:xfrm flipV="1">
            <a:off x="2473325" y="1681441"/>
            <a:ext cx="10383" cy="933450"/>
          </a:xfrm>
          <a:prstGeom prst="line">
            <a:avLst/>
          </a:prstGeom>
          <a:noFill/>
          <a:ln w="9525">
            <a:solidFill>
              <a:srgbClr val="002060"/>
            </a:solidFill>
            <a:round/>
            <a:headEnd/>
            <a:tailEnd type="triangle" w="lg" len="med"/>
          </a:ln>
        </p:spPr>
        <p:txBody>
          <a:bodyPr/>
          <a:lstStyle/>
          <a:p>
            <a:endParaRPr lang="el-GR"/>
          </a:p>
        </p:txBody>
      </p:sp>
      <p:pic>
        <p:nvPicPr>
          <p:cNvPr id="12" name="Picture 13" descr="MMj02346690000[1]"/>
          <p:cNvPicPr preferRelativeResize="0">
            <a:picLocks noChangeAspect="1" noChangeArrowheads="1" noCrop="1"/>
          </p:cNvPicPr>
          <p:nvPr/>
        </p:nvPicPr>
        <p:blipFill>
          <a:blip r:embed="rId3"/>
          <a:srcRect/>
          <a:stretch>
            <a:fillRect/>
          </a:stretch>
        </p:blipFill>
        <p:spPr bwMode="auto">
          <a:xfrm>
            <a:off x="5430838" y="2895600"/>
            <a:ext cx="677863" cy="621527"/>
          </a:xfrm>
          <a:prstGeom prst="rect">
            <a:avLst/>
          </a:prstGeom>
          <a:noFill/>
          <a:ln w="9525">
            <a:solidFill>
              <a:srgbClr val="002060"/>
            </a:solidFill>
            <a:miter lim="800000"/>
            <a:headEnd/>
            <a:tailEnd/>
          </a:ln>
        </p:spPr>
      </p:pic>
      <p:sp>
        <p:nvSpPr>
          <p:cNvPr id="13" name="Text Box 14"/>
          <p:cNvSpPr txBox="1">
            <a:spLocks noChangeArrowheads="1"/>
          </p:cNvSpPr>
          <p:nvPr/>
        </p:nvSpPr>
        <p:spPr bwMode="auto">
          <a:xfrm>
            <a:off x="467582" y="4754334"/>
            <a:ext cx="2016125" cy="7016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dirty="0" smtClean="0">
                <a:solidFill>
                  <a:prstClr val="black"/>
                </a:solidFill>
                <a:latin typeface="+mn-lt"/>
              </a:rPr>
              <a:t>Υδροθερμική Δραστηριότητα</a:t>
            </a:r>
          </a:p>
        </p:txBody>
      </p:sp>
      <p:sp>
        <p:nvSpPr>
          <p:cNvPr id="14" name="Text Box 15"/>
          <p:cNvSpPr txBox="1">
            <a:spLocks noChangeArrowheads="1"/>
          </p:cNvSpPr>
          <p:nvPr/>
        </p:nvSpPr>
        <p:spPr bwMode="auto">
          <a:xfrm>
            <a:off x="1116378" y="3979863"/>
            <a:ext cx="2016125" cy="7112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smtClean="0">
                <a:solidFill>
                  <a:prstClr val="black"/>
                </a:solidFill>
                <a:latin typeface="+mn-lt"/>
              </a:rPr>
              <a:t>Χημική ιζηματογένεση</a:t>
            </a:r>
          </a:p>
        </p:txBody>
      </p:sp>
      <p:sp>
        <p:nvSpPr>
          <p:cNvPr id="15" name="Text Box 16"/>
          <p:cNvSpPr txBox="1">
            <a:spLocks noChangeArrowheads="1"/>
          </p:cNvSpPr>
          <p:nvPr/>
        </p:nvSpPr>
        <p:spPr bwMode="auto">
          <a:xfrm>
            <a:off x="2594904" y="4912518"/>
            <a:ext cx="2016125" cy="4064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smtClean="0">
                <a:solidFill>
                  <a:prstClr val="black"/>
                </a:solidFill>
                <a:latin typeface="+mn-lt"/>
              </a:rPr>
              <a:t>Αποσάθρωση</a:t>
            </a:r>
          </a:p>
        </p:txBody>
      </p:sp>
      <p:sp>
        <p:nvSpPr>
          <p:cNvPr id="16" name="Text Box 17"/>
          <p:cNvSpPr txBox="1">
            <a:spLocks noChangeArrowheads="1"/>
          </p:cNvSpPr>
          <p:nvPr/>
        </p:nvSpPr>
        <p:spPr bwMode="auto">
          <a:xfrm>
            <a:off x="4776788" y="2038350"/>
            <a:ext cx="2016125" cy="7112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dirty="0" smtClean="0">
                <a:solidFill>
                  <a:prstClr val="black"/>
                </a:solidFill>
                <a:latin typeface="+mn-lt"/>
              </a:rPr>
              <a:t>Αναπνοή / Φωτοσύνθεση</a:t>
            </a:r>
          </a:p>
        </p:txBody>
      </p:sp>
      <p:sp>
        <p:nvSpPr>
          <p:cNvPr id="17" name="Text Box 18"/>
          <p:cNvSpPr txBox="1">
            <a:spLocks noChangeArrowheads="1"/>
          </p:cNvSpPr>
          <p:nvPr/>
        </p:nvSpPr>
        <p:spPr bwMode="auto">
          <a:xfrm>
            <a:off x="5353844" y="4481186"/>
            <a:ext cx="2303462" cy="4064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smtClean="0">
                <a:solidFill>
                  <a:prstClr val="black"/>
                </a:solidFill>
                <a:latin typeface="+mn-lt"/>
              </a:rPr>
              <a:t>Βιοορυκτογένεση</a:t>
            </a:r>
          </a:p>
        </p:txBody>
      </p:sp>
      <p:sp>
        <p:nvSpPr>
          <p:cNvPr id="18" name="Text Box 19"/>
          <p:cNvSpPr txBox="1">
            <a:spLocks noChangeArrowheads="1"/>
          </p:cNvSpPr>
          <p:nvPr/>
        </p:nvSpPr>
        <p:spPr bwMode="auto">
          <a:xfrm>
            <a:off x="3602967" y="2964657"/>
            <a:ext cx="1008062" cy="4064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smtClean="0">
                <a:solidFill>
                  <a:prstClr val="black"/>
                </a:solidFill>
                <a:latin typeface="+mn-lt"/>
              </a:rPr>
              <a:t>Τροφή</a:t>
            </a:r>
          </a:p>
        </p:txBody>
      </p:sp>
      <p:sp>
        <p:nvSpPr>
          <p:cNvPr id="19" name="Line 20"/>
          <p:cNvSpPr>
            <a:spLocks noChangeShapeType="1"/>
          </p:cNvSpPr>
          <p:nvPr/>
        </p:nvSpPr>
        <p:spPr bwMode="auto">
          <a:xfrm>
            <a:off x="2460324" y="4714018"/>
            <a:ext cx="23383" cy="713972"/>
          </a:xfrm>
          <a:prstGeom prst="line">
            <a:avLst/>
          </a:prstGeom>
          <a:noFill/>
          <a:ln w="9525">
            <a:solidFill>
              <a:srgbClr val="002060"/>
            </a:solidFill>
            <a:round/>
            <a:headEnd/>
            <a:tailEnd type="triangle" w="lg" len="med"/>
          </a:ln>
        </p:spPr>
        <p:txBody>
          <a:bodyPr/>
          <a:lstStyle/>
          <a:p>
            <a:endParaRPr lang="el-GR"/>
          </a:p>
        </p:txBody>
      </p:sp>
      <p:sp>
        <p:nvSpPr>
          <p:cNvPr id="20" name="Line 21"/>
          <p:cNvSpPr>
            <a:spLocks noChangeShapeType="1"/>
          </p:cNvSpPr>
          <p:nvPr/>
        </p:nvSpPr>
        <p:spPr bwMode="auto">
          <a:xfrm flipH="1" flipV="1">
            <a:off x="3206709" y="3760530"/>
            <a:ext cx="0" cy="1139288"/>
          </a:xfrm>
          <a:prstGeom prst="line">
            <a:avLst/>
          </a:prstGeom>
          <a:noFill/>
          <a:ln w="9525">
            <a:solidFill>
              <a:srgbClr val="002060"/>
            </a:solidFill>
            <a:round/>
            <a:headEnd/>
            <a:tailEnd type="triangle" w="lg" len="med"/>
          </a:ln>
        </p:spPr>
        <p:txBody>
          <a:bodyPr/>
          <a:lstStyle/>
          <a:p>
            <a:endParaRPr lang="el-GR"/>
          </a:p>
        </p:txBody>
      </p:sp>
      <p:sp>
        <p:nvSpPr>
          <p:cNvPr id="21" name="Line 22"/>
          <p:cNvSpPr>
            <a:spLocks noChangeShapeType="1"/>
          </p:cNvSpPr>
          <p:nvPr/>
        </p:nvSpPr>
        <p:spPr bwMode="auto">
          <a:xfrm>
            <a:off x="683568" y="3796506"/>
            <a:ext cx="0" cy="957828"/>
          </a:xfrm>
          <a:prstGeom prst="line">
            <a:avLst/>
          </a:prstGeom>
          <a:noFill/>
          <a:ln w="9525">
            <a:solidFill>
              <a:srgbClr val="002060"/>
            </a:solidFill>
            <a:round/>
            <a:headEnd type="triangle" w="lg" len="med"/>
            <a:tailEnd type="triangle" w="lg" len="med"/>
          </a:ln>
        </p:spPr>
        <p:txBody>
          <a:bodyPr/>
          <a:lstStyle/>
          <a:p>
            <a:endParaRPr lang="el-GR"/>
          </a:p>
        </p:txBody>
      </p:sp>
      <p:sp>
        <p:nvSpPr>
          <p:cNvPr id="22" name="Line 23"/>
          <p:cNvSpPr>
            <a:spLocks noChangeShapeType="1"/>
          </p:cNvSpPr>
          <p:nvPr/>
        </p:nvSpPr>
        <p:spPr bwMode="auto">
          <a:xfrm flipV="1">
            <a:off x="5364088" y="1670050"/>
            <a:ext cx="75" cy="368300"/>
          </a:xfrm>
          <a:prstGeom prst="line">
            <a:avLst/>
          </a:prstGeom>
          <a:noFill/>
          <a:ln w="9525">
            <a:solidFill>
              <a:srgbClr val="002060"/>
            </a:solidFill>
            <a:round/>
            <a:headEnd/>
            <a:tailEnd type="triangle" w="lg" len="med"/>
          </a:ln>
        </p:spPr>
        <p:txBody>
          <a:bodyPr/>
          <a:lstStyle/>
          <a:p>
            <a:endParaRPr lang="el-GR"/>
          </a:p>
        </p:txBody>
      </p:sp>
      <p:sp>
        <p:nvSpPr>
          <p:cNvPr id="23" name="Line 24"/>
          <p:cNvSpPr>
            <a:spLocks noChangeShapeType="1"/>
          </p:cNvSpPr>
          <p:nvPr/>
        </p:nvSpPr>
        <p:spPr bwMode="auto">
          <a:xfrm>
            <a:off x="5081588" y="2749550"/>
            <a:ext cx="0" cy="962025"/>
          </a:xfrm>
          <a:prstGeom prst="line">
            <a:avLst/>
          </a:prstGeom>
          <a:noFill/>
          <a:ln w="9525">
            <a:solidFill>
              <a:srgbClr val="002060"/>
            </a:solidFill>
            <a:round/>
            <a:headEnd/>
            <a:tailEnd type="triangle" w="lg" len="med"/>
          </a:ln>
        </p:spPr>
        <p:txBody>
          <a:bodyPr/>
          <a:lstStyle/>
          <a:p>
            <a:endParaRPr lang="el-GR"/>
          </a:p>
        </p:txBody>
      </p:sp>
      <p:sp>
        <p:nvSpPr>
          <p:cNvPr id="24" name="Line 25"/>
          <p:cNvSpPr>
            <a:spLocks noChangeShapeType="1"/>
          </p:cNvSpPr>
          <p:nvPr/>
        </p:nvSpPr>
        <p:spPr bwMode="auto">
          <a:xfrm flipH="1" flipV="1">
            <a:off x="8629650" y="1728786"/>
            <a:ext cx="38142" cy="3774567"/>
          </a:xfrm>
          <a:prstGeom prst="line">
            <a:avLst/>
          </a:prstGeom>
          <a:noFill/>
          <a:ln w="9525">
            <a:solidFill>
              <a:srgbClr val="002060"/>
            </a:solidFill>
            <a:round/>
            <a:headEnd/>
            <a:tailEnd type="triangle" w="lg" len="med"/>
          </a:ln>
        </p:spPr>
        <p:txBody>
          <a:bodyPr/>
          <a:lstStyle/>
          <a:p>
            <a:endParaRPr lang="el-GR"/>
          </a:p>
        </p:txBody>
      </p:sp>
      <p:sp>
        <p:nvSpPr>
          <p:cNvPr id="25" name="Text Box 26"/>
          <p:cNvSpPr txBox="1">
            <a:spLocks noChangeArrowheads="1"/>
          </p:cNvSpPr>
          <p:nvPr/>
        </p:nvSpPr>
        <p:spPr bwMode="auto">
          <a:xfrm>
            <a:off x="6792913" y="2860675"/>
            <a:ext cx="1728787" cy="711200"/>
          </a:xfrm>
          <a:prstGeom prst="rect">
            <a:avLst/>
          </a:prstGeom>
          <a:noFill/>
          <a:ln w="9525">
            <a:solidFill>
              <a:srgbClr val="002060"/>
            </a:solidFill>
            <a:miter lim="800000"/>
            <a:headEnd/>
            <a:tailEnd/>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kern="0" dirty="0" smtClean="0">
                <a:solidFill>
                  <a:prstClr val="black"/>
                </a:solidFill>
                <a:latin typeface="+mn-lt"/>
              </a:rPr>
              <a:t>Ηφαιστειακές Εκρήξεις</a:t>
            </a:r>
          </a:p>
        </p:txBody>
      </p:sp>
      <p:sp>
        <p:nvSpPr>
          <p:cNvPr id="26" name="Line 27"/>
          <p:cNvSpPr>
            <a:spLocks noChangeShapeType="1"/>
          </p:cNvSpPr>
          <p:nvPr/>
        </p:nvSpPr>
        <p:spPr bwMode="auto">
          <a:xfrm flipH="1">
            <a:off x="5279636" y="4203700"/>
            <a:ext cx="0" cy="1224290"/>
          </a:xfrm>
          <a:prstGeom prst="line">
            <a:avLst/>
          </a:prstGeom>
          <a:noFill/>
          <a:ln w="9525">
            <a:solidFill>
              <a:srgbClr val="002060"/>
            </a:solidFill>
            <a:round/>
            <a:headEnd/>
            <a:tailEnd type="triangle" w="lg" len="med"/>
          </a:ln>
        </p:spPr>
        <p:txBody>
          <a:bodyPr/>
          <a:lstStyle/>
          <a:p>
            <a:endParaRPr lang="el-GR"/>
          </a:p>
        </p:txBody>
      </p:sp>
      <p:sp>
        <p:nvSpPr>
          <p:cNvPr id="27" name="Line 28"/>
          <p:cNvSpPr>
            <a:spLocks noChangeShapeType="1"/>
          </p:cNvSpPr>
          <p:nvPr/>
        </p:nvSpPr>
        <p:spPr bwMode="auto">
          <a:xfrm>
            <a:off x="3390900" y="3586163"/>
            <a:ext cx="1619250" cy="348735"/>
          </a:xfrm>
          <a:prstGeom prst="line">
            <a:avLst/>
          </a:prstGeom>
          <a:noFill/>
          <a:ln w="9525">
            <a:solidFill>
              <a:srgbClr val="002060"/>
            </a:solidFill>
            <a:round/>
            <a:headEnd/>
            <a:tailEnd type="triangle" w="lg" len="me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strVal val="#ppt_w*0.70"/>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Effect transition="in" filter="fade">
                                      <p:cBhvr>
                                        <p:cTn id="36" dur="1000"/>
                                        <p:tgtEl>
                                          <p:spTgt spid="15"/>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0.70"/>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strVal val="#ppt_w*0.70"/>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Effect transition="in" filter="fade">
                                      <p:cBhvr>
                                        <p:cTn id="48" dur="1000"/>
                                        <p:tgtEl>
                                          <p:spTgt spid="1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strVal val="#ppt_w*0.70"/>
                                          </p:val>
                                        </p:tav>
                                        <p:tav tm="100000">
                                          <p:val>
                                            <p:strVal val="#ppt_w"/>
                                          </p:val>
                                        </p:tav>
                                      </p:tavLst>
                                    </p:anim>
                                    <p:anim calcmode="lin" valueType="num">
                                      <p:cBhvr>
                                        <p:cTn id="52" dur="1000" fill="hold"/>
                                        <p:tgtEl>
                                          <p:spTgt spid="19"/>
                                        </p:tgtEl>
                                        <p:attrNameLst>
                                          <p:attrName>ppt_h</p:attrName>
                                        </p:attrNameLst>
                                      </p:cBhvr>
                                      <p:tavLst>
                                        <p:tav tm="0">
                                          <p:val>
                                            <p:strVal val="#ppt_h"/>
                                          </p:val>
                                        </p:tav>
                                        <p:tav tm="100000">
                                          <p:val>
                                            <p:strVal val="#ppt_h"/>
                                          </p:val>
                                        </p:tav>
                                      </p:tavLst>
                                    </p:anim>
                                    <p:animEffect transition="in" filter="fade">
                                      <p:cBhvr>
                                        <p:cTn id="53" dur="1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strVal val="#ppt_w*0.70"/>
                                          </p:val>
                                        </p:tav>
                                        <p:tav tm="100000">
                                          <p:val>
                                            <p:strVal val="#ppt_w"/>
                                          </p:val>
                                        </p:tav>
                                      </p:tavLst>
                                    </p:anim>
                                    <p:anim calcmode="lin" valueType="num">
                                      <p:cBhvr>
                                        <p:cTn id="59" dur="1000" fill="hold"/>
                                        <p:tgtEl>
                                          <p:spTgt spid="13"/>
                                        </p:tgtEl>
                                        <p:attrNameLst>
                                          <p:attrName>ppt_h</p:attrName>
                                        </p:attrNameLst>
                                      </p:cBhvr>
                                      <p:tavLst>
                                        <p:tav tm="0">
                                          <p:val>
                                            <p:strVal val="#ppt_h"/>
                                          </p:val>
                                        </p:tav>
                                        <p:tav tm="100000">
                                          <p:val>
                                            <p:strVal val="#ppt_h"/>
                                          </p:val>
                                        </p:tav>
                                      </p:tavLst>
                                    </p:anim>
                                    <p:animEffect transition="in" filter="fade">
                                      <p:cBhvr>
                                        <p:cTn id="60" dur="1000"/>
                                        <p:tgtEl>
                                          <p:spTgt spid="13"/>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strVal val="#ppt_w*0.70"/>
                                          </p:val>
                                        </p:tav>
                                        <p:tav tm="100000">
                                          <p:val>
                                            <p:strVal val="#ppt_w"/>
                                          </p:val>
                                        </p:tav>
                                      </p:tavLst>
                                    </p:anim>
                                    <p:anim calcmode="lin" valueType="num">
                                      <p:cBhvr>
                                        <p:cTn id="64" dur="1000" fill="hold"/>
                                        <p:tgtEl>
                                          <p:spTgt spid="21"/>
                                        </p:tgtEl>
                                        <p:attrNameLst>
                                          <p:attrName>ppt_h</p:attrName>
                                        </p:attrNameLst>
                                      </p:cBhvr>
                                      <p:tavLst>
                                        <p:tav tm="0">
                                          <p:val>
                                            <p:strVal val="#ppt_h"/>
                                          </p:val>
                                        </p:tav>
                                        <p:tav tm="100000">
                                          <p:val>
                                            <p:strVal val="#ppt_h"/>
                                          </p:val>
                                        </p:tav>
                                      </p:tavLst>
                                    </p:anim>
                                    <p:animEffect transition="in" filter="fade">
                                      <p:cBhvr>
                                        <p:cTn id="65" dur="1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1000" fill="hold"/>
                                        <p:tgtEl>
                                          <p:spTgt spid="10"/>
                                        </p:tgtEl>
                                        <p:attrNameLst>
                                          <p:attrName>ppt_w</p:attrName>
                                        </p:attrNameLst>
                                      </p:cBhvr>
                                      <p:tavLst>
                                        <p:tav tm="0">
                                          <p:val>
                                            <p:strVal val="#ppt_w*0.70"/>
                                          </p:val>
                                        </p:tav>
                                        <p:tav tm="100000">
                                          <p:val>
                                            <p:strVal val="#ppt_w"/>
                                          </p:val>
                                        </p:tav>
                                      </p:tavLst>
                                    </p:anim>
                                    <p:anim calcmode="lin" valueType="num">
                                      <p:cBhvr>
                                        <p:cTn id="71" dur="1000" fill="hold"/>
                                        <p:tgtEl>
                                          <p:spTgt spid="10"/>
                                        </p:tgtEl>
                                        <p:attrNameLst>
                                          <p:attrName>ppt_h</p:attrName>
                                        </p:attrNameLst>
                                      </p:cBhvr>
                                      <p:tavLst>
                                        <p:tav tm="0">
                                          <p:val>
                                            <p:strVal val="#ppt_h"/>
                                          </p:val>
                                        </p:tav>
                                        <p:tav tm="100000">
                                          <p:val>
                                            <p:strVal val="#ppt_h"/>
                                          </p:val>
                                        </p:tav>
                                      </p:tavLst>
                                    </p:anim>
                                    <p:animEffect transition="in" filter="fade">
                                      <p:cBhvr>
                                        <p:cTn id="72" dur="1000"/>
                                        <p:tgtEl>
                                          <p:spTgt spid="10"/>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1000" fill="hold"/>
                                        <p:tgtEl>
                                          <p:spTgt spid="3"/>
                                        </p:tgtEl>
                                        <p:attrNameLst>
                                          <p:attrName>ppt_w</p:attrName>
                                        </p:attrNameLst>
                                      </p:cBhvr>
                                      <p:tavLst>
                                        <p:tav tm="0">
                                          <p:val>
                                            <p:strVal val="#ppt_w*0.70"/>
                                          </p:val>
                                        </p:tav>
                                        <p:tav tm="100000">
                                          <p:val>
                                            <p:strVal val="#ppt_w"/>
                                          </p:val>
                                        </p:tav>
                                      </p:tavLst>
                                    </p:anim>
                                    <p:anim calcmode="lin" valueType="num">
                                      <p:cBhvr>
                                        <p:cTn id="76" dur="1000" fill="hold"/>
                                        <p:tgtEl>
                                          <p:spTgt spid="3"/>
                                        </p:tgtEl>
                                        <p:attrNameLst>
                                          <p:attrName>ppt_h</p:attrName>
                                        </p:attrNameLst>
                                      </p:cBhvr>
                                      <p:tavLst>
                                        <p:tav tm="0">
                                          <p:val>
                                            <p:strVal val="#ppt_h"/>
                                          </p:val>
                                        </p:tav>
                                        <p:tav tm="100000">
                                          <p:val>
                                            <p:strVal val="#ppt_h"/>
                                          </p:val>
                                        </p:tav>
                                      </p:tavLst>
                                    </p:anim>
                                    <p:animEffect transition="in" filter="fade">
                                      <p:cBhvr>
                                        <p:cTn id="77" dur="1000"/>
                                        <p:tgtEl>
                                          <p:spTgt spid="3"/>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0" fill="hold"/>
                                        <p:tgtEl>
                                          <p:spTgt spid="9"/>
                                        </p:tgtEl>
                                        <p:attrNameLst>
                                          <p:attrName>ppt_w</p:attrName>
                                        </p:attrNameLst>
                                      </p:cBhvr>
                                      <p:tavLst>
                                        <p:tav tm="0">
                                          <p:val>
                                            <p:strVal val="#ppt_w*0.70"/>
                                          </p:val>
                                        </p:tav>
                                        <p:tav tm="100000">
                                          <p:val>
                                            <p:strVal val="#ppt_w"/>
                                          </p:val>
                                        </p:tav>
                                      </p:tavLst>
                                    </p:anim>
                                    <p:anim calcmode="lin" valueType="num">
                                      <p:cBhvr>
                                        <p:cTn id="81" dur="1000" fill="hold"/>
                                        <p:tgtEl>
                                          <p:spTgt spid="9"/>
                                        </p:tgtEl>
                                        <p:attrNameLst>
                                          <p:attrName>ppt_h</p:attrName>
                                        </p:attrNameLst>
                                      </p:cBhvr>
                                      <p:tavLst>
                                        <p:tav tm="0">
                                          <p:val>
                                            <p:strVal val="#ppt_h"/>
                                          </p:val>
                                        </p:tav>
                                        <p:tav tm="100000">
                                          <p:val>
                                            <p:strVal val="#ppt_h"/>
                                          </p:val>
                                        </p:tav>
                                      </p:tavLst>
                                    </p:anim>
                                    <p:animEffect transition="in" filter="fade">
                                      <p:cBhvr>
                                        <p:cTn id="82" dur="1000"/>
                                        <p:tgtEl>
                                          <p:spTgt spid="9"/>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strVal val="#ppt_w*0.70"/>
                                          </p:val>
                                        </p:tav>
                                        <p:tav tm="100000">
                                          <p:val>
                                            <p:strVal val="#ppt_w"/>
                                          </p:val>
                                        </p:tav>
                                      </p:tavLst>
                                    </p:anim>
                                    <p:anim calcmode="lin" valueType="num">
                                      <p:cBhvr>
                                        <p:cTn id="86" dur="1000" fill="hold"/>
                                        <p:tgtEl>
                                          <p:spTgt spid="11"/>
                                        </p:tgtEl>
                                        <p:attrNameLst>
                                          <p:attrName>ppt_h</p:attrName>
                                        </p:attrNameLst>
                                      </p:cBhvr>
                                      <p:tavLst>
                                        <p:tav tm="0">
                                          <p:val>
                                            <p:strVal val="#ppt_h"/>
                                          </p:val>
                                        </p:tav>
                                        <p:tav tm="100000">
                                          <p:val>
                                            <p:strVal val="#ppt_h"/>
                                          </p:val>
                                        </p:tav>
                                      </p:tavLst>
                                    </p:anim>
                                    <p:animEffect transition="in" filter="fade">
                                      <p:cBhvr>
                                        <p:cTn id="87" dur="10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1000" fill="hold"/>
                                        <p:tgtEl>
                                          <p:spTgt spid="18"/>
                                        </p:tgtEl>
                                        <p:attrNameLst>
                                          <p:attrName>ppt_w</p:attrName>
                                        </p:attrNameLst>
                                      </p:cBhvr>
                                      <p:tavLst>
                                        <p:tav tm="0">
                                          <p:val>
                                            <p:strVal val="#ppt_w*0.70"/>
                                          </p:val>
                                        </p:tav>
                                        <p:tav tm="100000">
                                          <p:val>
                                            <p:strVal val="#ppt_w"/>
                                          </p:val>
                                        </p:tav>
                                      </p:tavLst>
                                    </p:anim>
                                    <p:anim calcmode="lin" valueType="num">
                                      <p:cBhvr>
                                        <p:cTn id="93" dur="1000" fill="hold"/>
                                        <p:tgtEl>
                                          <p:spTgt spid="18"/>
                                        </p:tgtEl>
                                        <p:attrNameLst>
                                          <p:attrName>ppt_h</p:attrName>
                                        </p:attrNameLst>
                                      </p:cBhvr>
                                      <p:tavLst>
                                        <p:tav tm="0">
                                          <p:val>
                                            <p:strVal val="#ppt_h"/>
                                          </p:val>
                                        </p:tav>
                                        <p:tav tm="100000">
                                          <p:val>
                                            <p:strVal val="#ppt_h"/>
                                          </p:val>
                                        </p:tav>
                                      </p:tavLst>
                                    </p:anim>
                                    <p:animEffect transition="in" filter="fade">
                                      <p:cBhvr>
                                        <p:cTn id="94" dur="1000"/>
                                        <p:tgtEl>
                                          <p:spTgt spid="18"/>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strVal val="#ppt_w*0.70"/>
                                          </p:val>
                                        </p:tav>
                                        <p:tav tm="100000">
                                          <p:val>
                                            <p:strVal val="#ppt_w"/>
                                          </p:val>
                                        </p:tav>
                                      </p:tavLst>
                                    </p:anim>
                                    <p:anim calcmode="lin" valueType="num">
                                      <p:cBhvr>
                                        <p:cTn id="98" dur="1000" fill="hold"/>
                                        <p:tgtEl>
                                          <p:spTgt spid="27"/>
                                        </p:tgtEl>
                                        <p:attrNameLst>
                                          <p:attrName>ppt_h</p:attrName>
                                        </p:attrNameLst>
                                      </p:cBhvr>
                                      <p:tavLst>
                                        <p:tav tm="0">
                                          <p:val>
                                            <p:strVal val="#ppt_h"/>
                                          </p:val>
                                        </p:tav>
                                        <p:tav tm="100000">
                                          <p:val>
                                            <p:strVal val="#ppt_h"/>
                                          </p:val>
                                        </p:tav>
                                      </p:tavLst>
                                    </p:anim>
                                    <p:animEffect transition="in" filter="fade">
                                      <p:cBhvr>
                                        <p:cTn id="99" dur="10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1000" fill="hold"/>
                                        <p:tgtEl>
                                          <p:spTgt spid="22"/>
                                        </p:tgtEl>
                                        <p:attrNameLst>
                                          <p:attrName>ppt_w</p:attrName>
                                        </p:attrNameLst>
                                      </p:cBhvr>
                                      <p:tavLst>
                                        <p:tav tm="0">
                                          <p:val>
                                            <p:strVal val="#ppt_w*0.70"/>
                                          </p:val>
                                        </p:tav>
                                        <p:tav tm="100000">
                                          <p:val>
                                            <p:strVal val="#ppt_w"/>
                                          </p:val>
                                        </p:tav>
                                      </p:tavLst>
                                    </p:anim>
                                    <p:anim calcmode="lin" valueType="num">
                                      <p:cBhvr>
                                        <p:cTn id="105" dur="1000" fill="hold"/>
                                        <p:tgtEl>
                                          <p:spTgt spid="22"/>
                                        </p:tgtEl>
                                        <p:attrNameLst>
                                          <p:attrName>ppt_h</p:attrName>
                                        </p:attrNameLst>
                                      </p:cBhvr>
                                      <p:tavLst>
                                        <p:tav tm="0">
                                          <p:val>
                                            <p:strVal val="#ppt_h"/>
                                          </p:val>
                                        </p:tav>
                                        <p:tav tm="100000">
                                          <p:val>
                                            <p:strVal val="#ppt_h"/>
                                          </p:val>
                                        </p:tav>
                                      </p:tavLst>
                                    </p:anim>
                                    <p:animEffect transition="in" filter="fade">
                                      <p:cBhvr>
                                        <p:cTn id="106" dur="1000"/>
                                        <p:tgtEl>
                                          <p:spTgt spid="22"/>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1000" fill="hold"/>
                                        <p:tgtEl>
                                          <p:spTgt spid="16"/>
                                        </p:tgtEl>
                                        <p:attrNameLst>
                                          <p:attrName>ppt_w</p:attrName>
                                        </p:attrNameLst>
                                      </p:cBhvr>
                                      <p:tavLst>
                                        <p:tav tm="0">
                                          <p:val>
                                            <p:strVal val="#ppt_w*0.70"/>
                                          </p:val>
                                        </p:tav>
                                        <p:tav tm="100000">
                                          <p:val>
                                            <p:strVal val="#ppt_w"/>
                                          </p:val>
                                        </p:tav>
                                      </p:tavLst>
                                    </p:anim>
                                    <p:anim calcmode="lin" valueType="num">
                                      <p:cBhvr>
                                        <p:cTn id="110" dur="1000" fill="hold"/>
                                        <p:tgtEl>
                                          <p:spTgt spid="16"/>
                                        </p:tgtEl>
                                        <p:attrNameLst>
                                          <p:attrName>ppt_h</p:attrName>
                                        </p:attrNameLst>
                                      </p:cBhvr>
                                      <p:tavLst>
                                        <p:tav tm="0">
                                          <p:val>
                                            <p:strVal val="#ppt_h"/>
                                          </p:val>
                                        </p:tav>
                                        <p:tav tm="100000">
                                          <p:val>
                                            <p:strVal val="#ppt_h"/>
                                          </p:val>
                                        </p:tav>
                                      </p:tavLst>
                                    </p:anim>
                                    <p:animEffect transition="in" filter="fade">
                                      <p:cBhvr>
                                        <p:cTn id="111" dur="1000"/>
                                        <p:tgtEl>
                                          <p:spTgt spid="16"/>
                                        </p:tgtEl>
                                      </p:cBhvr>
                                    </p:animEffect>
                                  </p:childTnLst>
                                </p:cTn>
                              </p:par>
                              <p:par>
                                <p:cTn id="112" presetID="55"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1000" fill="hold"/>
                                        <p:tgtEl>
                                          <p:spTgt spid="23"/>
                                        </p:tgtEl>
                                        <p:attrNameLst>
                                          <p:attrName>ppt_w</p:attrName>
                                        </p:attrNameLst>
                                      </p:cBhvr>
                                      <p:tavLst>
                                        <p:tav tm="0">
                                          <p:val>
                                            <p:strVal val="#ppt_w*0.70"/>
                                          </p:val>
                                        </p:tav>
                                        <p:tav tm="100000">
                                          <p:val>
                                            <p:strVal val="#ppt_w"/>
                                          </p:val>
                                        </p:tav>
                                      </p:tavLst>
                                    </p:anim>
                                    <p:anim calcmode="lin" valueType="num">
                                      <p:cBhvr>
                                        <p:cTn id="115" dur="1000" fill="hold"/>
                                        <p:tgtEl>
                                          <p:spTgt spid="23"/>
                                        </p:tgtEl>
                                        <p:attrNameLst>
                                          <p:attrName>ppt_h</p:attrName>
                                        </p:attrNameLst>
                                      </p:cBhvr>
                                      <p:tavLst>
                                        <p:tav tm="0">
                                          <p:val>
                                            <p:strVal val="#ppt_h"/>
                                          </p:val>
                                        </p:tav>
                                        <p:tav tm="100000">
                                          <p:val>
                                            <p:strVal val="#ppt_h"/>
                                          </p:val>
                                        </p:tav>
                                      </p:tavLst>
                                    </p:anim>
                                    <p:animEffect transition="in" filter="fade">
                                      <p:cBhvr>
                                        <p:cTn id="116" dur="10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p:cTn id="121" dur="1000" fill="hold"/>
                                        <p:tgtEl>
                                          <p:spTgt spid="26"/>
                                        </p:tgtEl>
                                        <p:attrNameLst>
                                          <p:attrName>ppt_w</p:attrName>
                                        </p:attrNameLst>
                                      </p:cBhvr>
                                      <p:tavLst>
                                        <p:tav tm="0">
                                          <p:val>
                                            <p:strVal val="#ppt_w*0.70"/>
                                          </p:val>
                                        </p:tav>
                                        <p:tav tm="100000">
                                          <p:val>
                                            <p:strVal val="#ppt_w"/>
                                          </p:val>
                                        </p:tav>
                                      </p:tavLst>
                                    </p:anim>
                                    <p:anim calcmode="lin" valueType="num">
                                      <p:cBhvr>
                                        <p:cTn id="122" dur="1000" fill="hold"/>
                                        <p:tgtEl>
                                          <p:spTgt spid="26"/>
                                        </p:tgtEl>
                                        <p:attrNameLst>
                                          <p:attrName>ppt_h</p:attrName>
                                        </p:attrNameLst>
                                      </p:cBhvr>
                                      <p:tavLst>
                                        <p:tav tm="0">
                                          <p:val>
                                            <p:strVal val="#ppt_h"/>
                                          </p:val>
                                        </p:tav>
                                        <p:tav tm="100000">
                                          <p:val>
                                            <p:strVal val="#ppt_h"/>
                                          </p:val>
                                        </p:tav>
                                      </p:tavLst>
                                    </p:anim>
                                    <p:animEffect transition="in" filter="fade">
                                      <p:cBhvr>
                                        <p:cTn id="123" dur="1000"/>
                                        <p:tgtEl>
                                          <p:spTgt spid="26"/>
                                        </p:tgtEl>
                                      </p:cBhvr>
                                    </p:animEffect>
                                  </p:childTnLst>
                                </p:cTn>
                              </p:par>
                              <p:par>
                                <p:cTn id="124" presetID="55"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p:cTn id="126" dur="1000" fill="hold"/>
                                        <p:tgtEl>
                                          <p:spTgt spid="17"/>
                                        </p:tgtEl>
                                        <p:attrNameLst>
                                          <p:attrName>ppt_w</p:attrName>
                                        </p:attrNameLst>
                                      </p:cBhvr>
                                      <p:tavLst>
                                        <p:tav tm="0">
                                          <p:val>
                                            <p:strVal val="#ppt_w*0.70"/>
                                          </p:val>
                                        </p:tav>
                                        <p:tav tm="100000">
                                          <p:val>
                                            <p:strVal val="#ppt_w"/>
                                          </p:val>
                                        </p:tav>
                                      </p:tavLst>
                                    </p:anim>
                                    <p:anim calcmode="lin" valueType="num">
                                      <p:cBhvr>
                                        <p:cTn id="127" dur="1000" fill="hold"/>
                                        <p:tgtEl>
                                          <p:spTgt spid="17"/>
                                        </p:tgtEl>
                                        <p:attrNameLst>
                                          <p:attrName>ppt_h</p:attrName>
                                        </p:attrNameLst>
                                      </p:cBhvr>
                                      <p:tavLst>
                                        <p:tav tm="0">
                                          <p:val>
                                            <p:strVal val="#ppt_h"/>
                                          </p:val>
                                        </p:tav>
                                        <p:tav tm="100000">
                                          <p:val>
                                            <p:strVal val="#ppt_h"/>
                                          </p:val>
                                        </p:tav>
                                      </p:tavLst>
                                    </p:anim>
                                    <p:animEffect transition="in" filter="fade">
                                      <p:cBhvr>
                                        <p:cTn id="128" dur="1000"/>
                                        <p:tgtEl>
                                          <p:spTgt spid="17"/>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1000" fill="hold"/>
                                        <p:tgtEl>
                                          <p:spTgt spid="25"/>
                                        </p:tgtEl>
                                        <p:attrNameLst>
                                          <p:attrName>ppt_w</p:attrName>
                                        </p:attrNameLst>
                                      </p:cBhvr>
                                      <p:tavLst>
                                        <p:tav tm="0">
                                          <p:val>
                                            <p:strVal val="#ppt_w*0.70"/>
                                          </p:val>
                                        </p:tav>
                                        <p:tav tm="100000">
                                          <p:val>
                                            <p:strVal val="#ppt_w"/>
                                          </p:val>
                                        </p:tav>
                                      </p:tavLst>
                                    </p:anim>
                                    <p:anim calcmode="lin" valueType="num">
                                      <p:cBhvr>
                                        <p:cTn id="134" dur="1000" fill="hold"/>
                                        <p:tgtEl>
                                          <p:spTgt spid="25"/>
                                        </p:tgtEl>
                                        <p:attrNameLst>
                                          <p:attrName>ppt_h</p:attrName>
                                        </p:attrNameLst>
                                      </p:cBhvr>
                                      <p:tavLst>
                                        <p:tav tm="0">
                                          <p:val>
                                            <p:strVal val="#ppt_h"/>
                                          </p:val>
                                        </p:tav>
                                        <p:tav tm="100000">
                                          <p:val>
                                            <p:strVal val="#ppt_h"/>
                                          </p:val>
                                        </p:tav>
                                      </p:tavLst>
                                    </p:anim>
                                    <p:animEffect transition="in" filter="fade">
                                      <p:cBhvr>
                                        <p:cTn id="135" dur="1000"/>
                                        <p:tgtEl>
                                          <p:spTgt spid="25"/>
                                        </p:tgtEl>
                                      </p:cBhvr>
                                    </p:animEffect>
                                  </p:childTnLst>
                                </p:cTn>
                              </p:par>
                              <p:par>
                                <p:cTn id="136" presetID="55" presetClass="entr" presetSubtype="0"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 calcmode="lin" valueType="num">
                                      <p:cBhvr>
                                        <p:cTn id="138" dur="1000" fill="hold"/>
                                        <p:tgtEl>
                                          <p:spTgt spid="24"/>
                                        </p:tgtEl>
                                        <p:attrNameLst>
                                          <p:attrName>ppt_w</p:attrName>
                                        </p:attrNameLst>
                                      </p:cBhvr>
                                      <p:tavLst>
                                        <p:tav tm="0">
                                          <p:val>
                                            <p:strVal val="#ppt_w*0.70"/>
                                          </p:val>
                                        </p:tav>
                                        <p:tav tm="100000">
                                          <p:val>
                                            <p:strVal val="#ppt_w"/>
                                          </p:val>
                                        </p:tav>
                                      </p:tavLst>
                                    </p:anim>
                                    <p:anim calcmode="lin" valueType="num">
                                      <p:cBhvr>
                                        <p:cTn id="139" dur="1000" fill="hold"/>
                                        <p:tgtEl>
                                          <p:spTgt spid="24"/>
                                        </p:tgtEl>
                                        <p:attrNameLst>
                                          <p:attrName>ppt_h</p:attrName>
                                        </p:attrNameLst>
                                      </p:cBhvr>
                                      <p:tavLst>
                                        <p:tav tm="0">
                                          <p:val>
                                            <p:strVal val="#ppt_h"/>
                                          </p:val>
                                        </p:tav>
                                        <p:tav tm="100000">
                                          <p:val>
                                            <p:strVal val="#ppt_h"/>
                                          </p:val>
                                        </p:tav>
                                      </p:tavLst>
                                    </p:anim>
                                    <p:animEffect transition="in" filter="fade">
                                      <p:cBhvr>
                                        <p:cTn id="14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3"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7"/>
          <p:cNvSpPr>
            <a:spLocks noGrp="1"/>
          </p:cNvSpPr>
          <p:nvPr>
            <p:ph type="title"/>
          </p:nvPr>
        </p:nvSpPr>
        <p:spPr/>
        <p:txBody>
          <a:bodyPr/>
          <a:lstStyle/>
          <a:p>
            <a:r>
              <a:rPr lang="el-GR" smtClean="0"/>
              <a:t>ΜΟΝΤΕΛΑ ΕΙΣΡΟΗΣ - ΕΚΡΟΗΣ</a:t>
            </a:r>
          </a:p>
        </p:txBody>
      </p:sp>
      <p:grpSp>
        <p:nvGrpSpPr>
          <p:cNvPr id="2" name="Group 12"/>
          <p:cNvGrpSpPr>
            <a:grpSpLocks/>
          </p:cNvGrpSpPr>
          <p:nvPr/>
        </p:nvGrpSpPr>
        <p:grpSpPr bwMode="auto">
          <a:xfrm>
            <a:off x="1403350" y="1628775"/>
            <a:ext cx="6480175" cy="1223963"/>
            <a:chOff x="884" y="890"/>
            <a:chExt cx="4082" cy="771"/>
          </a:xfrm>
        </p:grpSpPr>
        <p:sp>
          <p:nvSpPr>
            <p:cNvPr id="20484" name="Rectangle 5"/>
            <p:cNvSpPr>
              <a:spLocks noChangeArrowheads="1"/>
            </p:cNvSpPr>
            <p:nvPr/>
          </p:nvSpPr>
          <p:spPr bwMode="auto">
            <a:xfrm>
              <a:off x="2154" y="890"/>
              <a:ext cx="1542" cy="771"/>
            </a:xfrm>
            <a:prstGeom prst="rect">
              <a:avLst/>
            </a:prstGeom>
            <a:solidFill>
              <a:srgbClr val="FFC000"/>
            </a:solidFill>
            <a:ln w="9525">
              <a:solidFill>
                <a:schemeClr val="tx1"/>
              </a:solidFill>
              <a:miter lim="800000"/>
              <a:headEnd/>
              <a:tailEnd/>
            </a:ln>
          </p:spPr>
          <p:txBody>
            <a:bodyPr wrap="none" anchor="ctr"/>
            <a:lstStyle/>
            <a:p>
              <a:pPr algn="ctr"/>
              <a:r>
                <a:rPr lang="el-GR" dirty="0">
                  <a:latin typeface="Arial" charset="0"/>
                </a:rPr>
                <a:t>Ταμιευτήρας</a:t>
              </a:r>
            </a:p>
            <a:p>
              <a:pPr algn="ctr"/>
              <a:endParaRPr lang="el-GR" dirty="0">
                <a:latin typeface="Arial" charset="0"/>
              </a:endParaRPr>
            </a:p>
            <a:p>
              <a:pPr algn="ctr"/>
              <a:r>
                <a:rPr lang="el-GR" i="1" dirty="0">
                  <a:latin typeface="Arial" charset="0"/>
                </a:rPr>
                <a:t>Μ</a:t>
              </a:r>
              <a:r>
                <a:rPr lang="en-US" i="1" dirty="0" err="1">
                  <a:latin typeface="Arial" charset="0"/>
                </a:rPr>
                <a:t>rez</a:t>
              </a:r>
              <a:r>
                <a:rPr lang="el-GR" i="1" dirty="0">
                  <a:latin typeface="Arial" charset="0"/>
                </a:rPr>
                <a:t> = </a:t>
              </a:r>
              <a:r>
                <a:rPr lang="en-US" i="1" dirty="0" err="1">
                  <a:latin typeface="Arial" charset="0"/>
                </a:rPr>
                <a:t>VCrez</a:t>
              </a:r>
              <a:endParaRPr lang="el-GR" i="1" dirty="0">
                <a:latin typeface="Arial" charset="0"/>
              </a:endParaRPr>
            </a:p>
            <a:p>
              <a:pPr algn="ctr"/>
              <a:endParaRPr lang="el-GR" sz="1400" i="1" dirty="0">
                <a:latin typeface="Arial" charset="0"/>
              </a:endParaRPr>
            </a:p>
          </p:txBody>
        </p:sp>
        <p:sp>
          <p:nvSpPr>
            <p:cNvPr id="20485" name="Line 6"/>
            <p:cNvSpPr>
              <a:spLocks noChangeShapeType="1"/>
            </p:cNvSpPr>
            <p:nvPr/>
          </p:nvSpPr>
          <p:spPr bwMode="auto">
            <a:xfrm>
              <a:off x="884" y="1253"/>
              <a:ext cx="1270" cy="0"/>
            </a:xfrm>
            <a:prstGeom prst="line">
              <a:avLst/>
            </a:prstGeom>
            <a:noFill/>
            <a:ln w="25400">
              <a:solidFill>
                <a:schemeClr val="tx1"/>
              </a:solidFill>
              <a:round/>
              <a:headEnd/>
              <a:tailEnd type="triangle" w="med" len="med"/>
            </a:ln>
          </p:spPr>
          <p:txBody>
            <a:bodyPr/>
            <a:lstStyle/>
            <a:p>
              <a:endParaRPr lang="el-GR"/>
            </a:p>
          </p:txBody>
        </p:sp>
        <p:sp>
          <p:nvSpPr>
            <p:cNvPr id="20486" name="Line 7"/>
            <p:cNvSpPr>
              <a:spLocks noChangeShapeType="1"/>
            </p:cNvSpPr>
            <p:nvPr/>
          </p:nvSpPr>
          <p:spPr bwMode="auto">
            <a:xfrm>
              <a:off x="3696" y="1253"/>
              <a:ext cx="1270" cy="0"/>
            </a:xfrm>
            <a:prstGeom prst="line">
              <a:avLst/>
            </a:prstGeom>
            <a:noFill/>
            <a:ln w="25400">
              <a:solidFill>
                <a:schemeClr val="tx1"/>
              </a:solidFill>
              <a:round/>
              <a:headEnd/>
              <a:tailEnd type="triangle" w="med" len="med"/>
            </a:ln>
          </p:spPr>
          <p:txBody>
            <a:bodyPr/>
            <a:lstStyle/>
            <a:p>
              <a:endParaRPr lang="el-GR"/>
            </a:p>
          </p:txBody>
        </p:sp>
        <p:sp>
          <p:nvSpPr>
            <p:cNvPr id="20487" name="Text Box 8"/>
            <p:cNvSpPr txBox="1">
              <a:spLocks noChangeArrowheads="1"/>
            </p:cNvSpPr>
            <p:nvPr/>
          </p:nvSpPr>
          <p:spPr bwMode="auto">
            <a:xfrm>
              <a:off x="930" y="981"/>
              <a:ext cx="1043" cy="538"/>
            </a:xfrm>
            <a:prstGeom prst="rect">
              <a:avLst/>
            </a:prstGeom>
            <a:noFill/>
            <a:ln w="9525">
              <a:noFill/>
              <a:miter lim="800000"/>
              <a:headEnd/>
              <a:tailEnd/>
            </a:ln>
          </p:spPr>
          <p:txBody>
            <a:bodyPr>
              <a:spAutoFit/>
            </a:bodyPr>
            <a:lstStyle/>
            <a:p>
              <a:pPr algn="ctr">
                <a:spcBef>
                  <a:spcPct val="50000"/>
                </a:spcBef>
              </a:pPr>
              <a:r>
                <a:rPr lang="el-GR" dirty="0"/>
                <a:t>Εισροή</a:t>
              </a:r>
            </a:p>
            <a:p>
              <a:pPr algn="ctr">
                <a:spcBef>
                  <a:spcPct val="50000"/>
                </a:spcBef>
              </a:pPr>
              <a:r>
                <a:rPr lang="en-US" i="1" dirty="0">
                  <a:latin typeface="Arial" charset="0"/>
                </a:rPr>
                <a:t>F</a:t>
              </a:r>
              <a:r>
                <a:rPr lang="en-US" baseline="-25000" dirty="0">
                  <a:latin typeface="Arial" charset="0"/>
                </a:rPr>
                <a:t>in</a:t>
              </a:r>
              <a:r>
                <a:rPr lang="en-US" dirty="0">
                  <a:latin typeface="Arial" charset="0"/>
                </a:rPr>
                <a:t> = </a:t>
              </a:r>
              <a:r>
                <a:rPr lang="en-US" i="1" dirty="0">
                  <a:latin typeface="Arial" charset="0"/>
                </a:rPr>
                <a:t>QC </a:t>
              </a:r>
              <a:r>
                <a:rPr lang="en-US" baseline="-25000" dirty="0">
                  <a:latin typeface="Arial" charset="0"/>
                </a:rPr>
                <a:t>in</a:t>
              </a:r>
              <a:endParaRPr lang="el-GR" baseline="-25000" dirty="0">
                <a:latin typeface="Arial" charset="0"/>
              </a:endParaRPr>
            </a:p>
          </p:txBody>
        </p:sp>
        <p:sp>
          <p:nvSpPr>
            <p:cNvPr id="20488" name="Text Box 10"/>
            <p:cNvSpPr txBox="1">
              <a:spLocks noChangeArrowheads="1"/>
            </p:cNvSpPr>
            <p:nvPr/>
          </p:nvSpPr>
          <p:spPr bwMode="auto">
            <a:xfrm>
              <a:off x="3787" y="981"/>
              <a:ext cx="1043" cy="538"/>
            </a:xfrm>
            <a:prstGeom prst="rect">
              <a:avLst/>
            </a:prstGeom>
            <a:noFill/>
            <a:ln w="9525">
              <a:noFill/>
              <a:miter lim="800000"/>
              <a:headEnd/>
              <a:tailEnd/>
            </a:ln>
          </p:spPr>
          <p:txBody>
            <a:bodyPr>
              <a:spAutoFit/>
            </a:bodyPr>
            <a:lstStyle/>
            <a:p>
              <a:pPr algn="ctr">
                <a:spcBef>
                  <a:spcPct val="50000"/>
                </a:spcBef>
              </a:pPr>
              <a:r>
                <a:rPr lang="el-GR">
                  <a:latin typeface="Arial" charset="0"/>
                </a:rPr>
                <a:t>Εκροή</a:t>
              </a:r>
            </a:p>
            <a:p>
              <a:pPr algn="ctr">
                <a:spcBef>
                  <a:spcPct val="50000"/>
                </a:spcBef>
              </a:pPr>
              <a:r>
                <a:rPr lang="en-US" i="1">
                  <a:latin typeface="Arial" charset="0"/>
                </a:rPr>
                <a:t>F</a:t>
              </a:r>
              <a:r>
                <a:rPr lang="en-US" baseline="-25000">
                  <a:latin typeface="Arial" charset="0"/>
                </a:rPr>
                <a:t>out</a:t>
              </a:r>
              <a:r>
                <a:rPr lang="en-US">
                  <a:latin typeface="Arial" charset="0"/>
                </a:rPr>
                <a:t> = </a:t>
              </a:r>
              <a:r>
                <a:rPr lang="en-US" i="1">
                  <a:latin typeface="Arial" charset="0"/>
                </a:rPr>
                <a:t>QC </a:t>
              </a:r>
              <a:r>
                <a:rPr lang="en-US" baseline="-25000">
                  <a:latin typeface="Arial" charset="0"/>
                </a:rPr>
                <a:t>out</a:t>
              </a:r>
              <a:endParaRPr lang="el-GR" baseline="-25000">
                <a:latin typeface="Arial" charset="0"/>
              </a:endParaRPr>
            </a:p>
          </p:txBody>
        </p:sp>
      </p:grpSp>
      <p:sp>
        <p:nvSpPr>
          <p:cNvPr id="7179" name="Text Box 11"/>
          <p:cNvSpPr txBox="1">
            <a:spLocks noChangeArrowheads="1"/>
          </p:cNvSpPr>
          <p:nvPr/>
        </p:nvSpPr>
        <p:spPr bwMode="auto">
          <a:xfrm>
            <a:off x="1258888" y="3860800"/>
            <a:ext cx="6911975" cy="2100263"/>
          </a:xfrm>
          <a:prstGeom prst="rect">
            <a:avLst/>
          </a:prstGeom>
          <a:noFill/>
          <a:ln w="9525">
            <a:noFill/>
            <a:miter lim="800000"/>
            <a:headEnd/>
            <a:tailEnd/>
          </a:ln>
        </p:spPr>
        <p:txBody>
          <a:bodyPr>
            <a:spAutoFit/>
          </a:bodyPr>
          <a:lstStyle/>
          <a:p>
            <a:pPr>
              <a:spcBef>
                <a:spcPct val="50000"/>
              </a:spcBef>
            </a:pPr>
            <a:r>
              <a:rPr lang="en-US" sz="2400" dirty="0"/>
              <a:t>F =</a:t>
            </a:r>
            <a:r>
              <a:rPr lang="el-GR" sz="2400" dirty="0"/>
              <a:t> ροή χημικών φάσεων (μάζα/ χρόνο)</a:t>
            </a:r>
          </a:p>
          <a:p>
            <a:pPr>
              <a:spcBef>
                <a:spcPct val="50000"/>
              </a:spcBef>
            </a:pPr>
            <a:r>
              <a:rPr lang="en-US" sz="2400" dirty="0"/>
              <a:t>Q</a:t>
            </a:r>
            <a:r>
              <a:rPr lang="el-GR" sz="2400" dirty="0"/>
              <a:t> = παροχή (όγκος/ χρόνο)</a:t>
            </a:r>
          </a:p>
          <a:p>
            <a:pPr>
              <a:spcBef>
                <a:spcPct val="50000"/>
              </a:spcBef>
            </a:pPr>
            <a:r>
              <a:rPr lang="en-US" sz="2400" dirty="0"/>
              <a:t>V = </a:t>
            </a:r>
            <a:r>
              <a:rPr lang="el-GR" sz="2400" dirty="0"/>
              <a:t>όγκος ταμιευτήρα</a:t>
            </a:r>
          </a:p>
          <a:p>
            <a:pPr>
              <a:spcBef>
                <a:spcPct val="50000"/>
              </a:spcBef>
            </a:pPr>
            <a:r>
              <a:rPr lang="en-US" sz="2400" dirty="0"/>
              <a:t>C = </a:t>
            </a:r>
            <a:r>
              <a:rPr lang="el-GR" sz="2400" dirty="0"/>
              <a:t>συγκέντρωση (μάζα/ όγκο)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9"/>
                                        </p:tgtEl>
                                        <p:attrNameLst>
                                          <p:attrName>style.visibility</p:attrName>
                                        </p:attrNameLst>
                                      </p:cBhvr>
                                      <p:to>
                                        <p:strVal val="visible"/>
                                      </p:to>
                                    </p:set>
                                    <p:anim calcmode="lin" valueType="num">
                                      <p:cBhvr>
                                        <p:cTn id="14" dur="1000" fill="hold"/>
                                        <p:tgtEl>
                                          <p:spTgt spid="7179"/>
                                        </p:tgtEl>
                                        <p:attrNameLst>
                                          <p:attrName>ppt_w</p:attrName>
                                        </p:attrNameLst>
                                      </p:cBhvr>
                                      <p:tavLst>
                                        <p:tav tm="0">
                                          <p:val>
                                            <p:strVal val="#ppt_w*0.70"/>
                                          </p:val>
                                        </p:tav>
                                        <p:tav tm="100000">
                                          <p:val>
                                            <p:strVal val="#ppt_w"/>
                                          </p:val>
                                        </p:tav>
                                      </p:tavLst>
                                    </p:anim>
                                    <p:anim calcmode="lin" valueType="num">
                                      <p:cBhvr>
                                        <p:cTn id="15" dur="1000" fill="hold"/>
                                        <p:tgtEl>
                                          <p:spTgt spid="7179"/>
                                        </p:tgtEl>
                                        <p:attrNameLst>
                                          <p:attrName>ppt_h</p:attrName>
                                        </p:attrNameLst>
                                      </p:cBhvr>
                                      <p:tavLst>
                                        <p:tav tm="0">
                                          <p:val>
                                            <p:strVal val="#ppt_h"/>
                                          </p:val>
                                        </p:tav>
                                        <p:tav tm="100000">
                                          <p:val>
                                            <p:strVal val="#ppt_h"/>
                                          </p:val>
                                        </p:tav>
                                      </p:tavLst>
                                    </p:anim>
                                    <p:animEffect transition="in" filter="fade">
                                      <p:cBhvr>
                                        <p:cTn id="16" dur="10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Τίτλος 7"/>
          <p:cNvSpPr>
            <a:spLocks noGrp="1"/>
          </p:cNvSpPr>
          <p:nvPr>
            <p:ph type="title"/>
          </p:nvPr>
        </p:nvSpPr>
        <p:spPr/>
        <p:txBody>
          <a:bodyPr/>
          <a:lstStyle/>
          <a:p>
            <a:r>
              <a:rPr lang="el-GR" sz="4000" smtClean="0"/>
              <a:t>ΣΤΑΘΕΡΗ ΚΑΤΑΣΤΑΣΗ ΣΥΣΤΗΜΑΤΟΣ</a:t>
            </a:r>
          </a:p>
        </p:txBody>
      </p:sp>
      <p:sp>
        <p:nvSpPr>
          <p:cNvPr id="88073" name="Rectangle 3"/>
          <p:cNvSpPr>
            <a:spLocks noChangeArrowheads="1"/>
          </p:cNvSpPr>
          <p:nvPr/>
        </p:nvSpPr>
        <p:spPr bwMode="auto">
          <a:xfrm>
            <a:off x="3419475" y="1890713"/>
            <a:ext cx="2447925" cy="1223962"/>
          </a:xfrm>
          <a:prstGeom prst="rect">
            <a:avLst/>
          </a:prstGeom>
          <a:solidFill>
            <a:srgbClr val="FFC000"/>
          </a:solidFill>
          <a:ln w="9525">
            <a:solidFill>
              <a:schemeClr val="tx1"/>
            </a:solidFill>
            <a:miter lim="800000"/>
            <a:headEnd/>
            <a:tailEnd/>
          </a:ln>
        </p:spPr>
        <p:txBody>
          <a:bodyPr wrap="none" anchor="ctr"/>
          <a:lstStyle/>
          <a:p>
            <a:pPr algn="ctr"/>
            <a:r>
              <a:rPr lang="el-GR">
                <a:latin typeface="+mn-lt"/>
              </a:rPr>
              <a:t>Ταμιευτήρας</a:t>
            </a:r>
          </a:p>
          <a:p>
            <a:pPr algn="ctr"/>
            <a:endParaRPr lang="el-GR">
              <a:latin typeface="+mn-lt"/>
            </a:endParaRPr>
          </a:p>
          <a:p>
            <a:pPr algn="ctr"/>
            <a:r>
              <a:rPr lang="el-GR" i="1">
                <a:latin typeface="+mn-lt"/>
              </a:rPr>
              <a:t>Μ</a:t>
            </a:r>
            <a:r>
              <a:rPr lang="en-US" i="1">
                <a:latin typeface="+mn-lt"/>
              </a:rPr>
              <a:t>rez</a:t>
            </a:r>
            <a:r>
              <a:rPr lang="el-GR" i="1">
                <a:latin typeface="+mn-lt"/>
              </a:rPr>
              <a:t> = </a:t>
            </a:r>
            <a:r>
              <a:rPr lang="en-US" i="1">
                <a:latin typeface="+mn-lt"/>
              </a:rPr>
              <a:t>VCrez</a:t>
            </a:r>
            <a:endParaRPr lang="el-GR" i="1">
              <a:latin typeface="+mn-lt"/>
            </a:endParaRPr>
          </a:p>
          <a:p>
            <a:pPr algn="ctr"/>
            <a:endParaRPr lang="el-GR" sz="1400" i="1">
              <a:latin typeface="+mn-lt"/>
            </a:endParaRPr>
          </a:p>
        </p:txBody>
      </p:sp>
      <p:sp>
        <p:nvSpPr>
          <p:cNvPr id="88074" name="Line 4"/>
          <p:cNvSpPr>
            <a:spLocks noChangeShapeType="1"/>
          </p:cNvSpPr>
          <p:nvPr/>
        </p:nvSpPr>
        <p:spPr bwMode="auto">
          <a:xfrm>
            <a:off x="1403350" y="2466975"/>
            <a:ext cx="2016125" cy="0"/>
          </a:xfrm>
          <a:prstGeom prst="line">
            <a:avLst/>
          </a:prstGeom>
          <a:noFill/>
          <a:ln w="25400">
            <a:solidFill>
              <a:schemeClr val="tx1"/>
            </a:solidFill>
            <a:round/>
            <a:headEnd/>
            <a:tailEnd type="triangle" w="med" len="med"/>
          </a:ln>
        </p:spPr>
        <p:txBody>
          <a:bodyPr/>
          <a:lstStyle/>
          <a:p>
            <a:endParaRPr lang="el-GR"/>
          </a:p>
        </p:txBody>
      </p:sp>
      <p:sp>
        <p:nvSpPr>
          <p:cNvPr id="88075" name="Line 5"/>
          <p:cNvSpPr>
            <a:spLocks noChangeShapeType="1"/>
          </p:cNvSpPr>
          <p:nvPr/>
        </p:nvSpPr>
        <p:spPr bwMode="auto">
          <a:xfrm>
            <a:off x="5867400" y="2466975"/>
            <a:ext cx="2016125" cy="0"/>
          </a:xfrm>
          <a:prstGeom prst="line">
            <a:avLst/>
          </a:prstGeom>
          <a:noFill/>
          <a:ln w="25400">
            <a:solidFill>
              <a:schemeClr val="tx1"/>
            </a:solidFill>
            <a:round/>
            <a:headEnd/>
            <a:tailEnd type="triangle" w="med" len="med"/>
          </a:ln>
        </p:spPr>
        <p:txBody>
          <a:bodyPr/>
          <a:lstStyle/>
          <a:p>
            <a:endParaRPr lang="el-GR"/>
          </a:p>
        </p:txBody>
      </p:sp>
      <p:sp>
        <p:nvSpPr>
          <p:cNvPr id="88076" name="Text Box 6"/>
          <p:cNvSpPr txBox="1">
            <a:spLocks noChangeArrowheads="1"/>
          </p:cNvSpPr>
          <p:nvPr/>
        </p:nvSpPr>
        <p:spPr bwMode="auto">
          <a:xfrm>
            <a:off x="1476375" y="2035175"/>
            <a:ext cx="1655763" cy="854075"/>
          </a:xfrm>
          <a:prstGeom prst="rect">
            <a:avLst/>
          </a:prstGeom>
          <a:noFill/>
          <a:ln w="9525">
            <a:noFill/>
            <a:miter lim="800000"/>
            <a:headEnd/>
            <a:tailEnd/>
          </a:ln>
        </p:spPr>
        <p:txBody>
          <a:bodyPr>
            <a:spAutoFit/>
          </a:bodyPr>
          <a:lstStyle/>
          <a:p>
            <a:pPr algn="ctr">
              <a:spcBef>
                <a:spcPct val="50000"/>
              </a:spcBef>
            </a:pPr>
            <a:r>
              <a:rPr lang="el-GR" dirty="0">
                <a:latin typeface="+mn-lt"/>
              </a:rPr>
              <a:t>Εισροή</a:t>
            </a:r>
          </a:p>
          <a:p>
            <a:pPr algn="ctr">
              <a:spcBef>
                <a:spcPct val="50000"/>
              </a:spcBef>
            </a:pPr>
            <a:r>
              <a:rPr lang="en-US" i="1" dirty="0">
                <a:latin typeface="+mn-lt"/>
              </a:rPr>
              <a:t>F</a:t>
            </a:r>
            <a:r>
              <a:rPr lang="en-US" baseline="-25000" dirty="0">
                <a:latin typeface="+mn-lt"/>
              </a:rPr>
              <a:t>in</a:t>
            </a:r>
            <a:r>
              <a:rPr lang="en-US" dirty="0">
                <a:latin typeface="+mn-lt"/>
              </a:rPr>
              <a:t> = </a:t>
            </a:r>
            <a:r>
              <a:rPr lang="en-US" i="1" dirty="0">
                <a:latin typeface="+mn-lt"/>
              </a:rPr>
              <a:t>QC </a:t>
            </a:r>
            <a:r>
              <a:rPr lang="en-US" baseline="-25000" dirty="0">
                <a:latin typeface="+mn-lt"/>
              </a:rPr>
              <a:t>in</a:t>
            </a:r>
            <a:endParaRPr lang="el-GR" baseline="-25000" dirty="0">
              <a:latin typeface="+mn-lt"/>
            </a:endParaRPr>
          </a:p>
        </p:txBody>
      </p:sp>
      <p:sp>
        <p:nvSpPr>
          <p:cNvPr id="88077" name="Text Box 7"/>
          <p:cNvSpPr txBox="1">
            <a:spLocks noChangeArrowheads="1"/>
          </p:cNvSpPr>
          <p:nvPr/>
        </p:nvSpPr>
        <p:spPr bwMode="auto">
          <a:xfrm>
            <a:off x="6011863" y="2035175"/>
            <a:ext cx="1655762" cy="854075"/>
          </a:xfrm>
          <a:prstGeom prst="rect">
            <a:avLst/>
          </a:prstGeom>
          <a:noFill/>
          <a:ln w="9525">
            <a:noFill/>
            <a:miter lim="800000"/>
            <a:headEnd/>
            <a:tailEnd/>
          </a:ln>
        </p:spPr>
        <p:txBody>
          <a:bodyPr>
            <a:spAutoFit/>
          </a:bodyPr>
          <a:lstStyle/>
          <a:p>
            <a:pPr algn="ctr">
              <a:spcBef>
                <a:spcPct val="50000"/>
              </a:spcBef>
            </a:pPr>
            <a:r>
              <a:rPr lang="el-GR" dirty="0">
                <a:latin typeface="+mn-lt"/>
              </a:rPr>
              <a:t>Εκροή</a:t>
            </a:r>
          </a:p>
          <a:p>
            <a:pPr algn="ctr">
              <a:spcBef>
                <a:spcPct val="50000"/>
              </a:spcBef>
            </a:pPr>
            <a:r>
              <a:rPr lang="en-US" i="1" dirty="0" err="1">
                <a:latin typeface="+mn-lt"/>
              </a:rPr>
              <a:t>F</a:t>
            </a:r>
            <a:r>
              <a:rPr lang="en-US" baseline="-25000" dirty="0" err="1">
                <a:latin typeface="+mn-lt"/>
              </a:rPr>
              <a:t>out</a:t>
            </a:r>
            <a:r>
              <a:rPr lang="en-US" dirty="0">
                <a:latin typeface="+mn-lt"/>
              </a:rPr>
              <a:t> = </a:t>
            </a:r>
            <a:r>
              <a:rPr lang="en-US" i="1" dirty="0">
                <a:latin typeface="+mn-lt"/>
              </a:rPr>
              <a:t>QC </a:t>
            </a:r>
            <a:r>
              <a:rPr lang="en-US" baseline="-25000" dirty="0">
                <a:latin typeface="+mn-lt"/>
              </a:rPr>
              <a:t>out</a:t>
            </a:r>
            <a:endParaRPr lang="el-GR" baseline="-25000" dirty="0">
              <a:latin typeface="+mn-lt"/>
            </a:endParaRPr>
          </a:p>
        </p:txBody>
      </p:sp>
      <p:sp>
        <p:nvSpPr>
          <p:cNvPr id="8200" name="Text Box 8"/>
          <p:cNvSpPr txBox="1">
            <a:spLocks noChangeArrowheads="1"/>
          </p:cNvSpPr>
          <p:nvPr/>
        </p:nvSpPr>
        <p:spPr bwMode="auto">
          <a:xfrm>
            <a:off x="971550" y="4051300"/>
            <a:ext cx="7415213" cy="1754188"/>
          </a:xfrm>
          <a:prstGeom prst="rect">
            <a:avLst/>
          </a:prstGeom>
          <a:noFill/>
          <a:ln w="9525">
            <a:noFill/>
            <a:miter lim="800000"/>
            <a:headEnd/>
            <a:tailEnd/>
          </a:ln>
        </p:spPr>
        <p:txBody>
          <a:bodyPr>
            <a:spAutoFit/>
          </a:bodyPr>
          <a:lstStyle/>
          <a:p>
            <a:pPr marL="342900" indent="-342900">
              <a:spcBef>
                <a:spcPct val="50000"/>
              </a:spcBef>
              <a:buFont typeface="Arial" panose="020B0604020202020204" pitchFamily="34" charset="0"/>
              <a:buChar char="•"/>
            </a:pPr>
            <a:r>
              <a:rPr lang="el-GR" sz="2400" dirty="0">
                <a:latin typeface="+mn-lt"/>
              </a:rPr>
              <a:t> Το σύστημα σε </a:t>
            </a:r>
            <a:r>
              <a:rPr lang="el-GR" sz="2400" b="1" i="1" dirty="0">
                <a:latin typeface="+mn-lt"/>
              </a:rPr>
              <a:t>σταθερή κατάσταση</a:t>
            </a:r>
            <a:r>
              <a:rPr lang="el-GR" sz="2400" dirty="0">
                <a:latin typeface="+mn-lt"/>
              </a:rPr>
              <a:t> όταν </a:t>
            </a:r>
            <a:r>
              <a:rPr lang="en-US" sz="2400" i="1" dirty="0">
                <a:latin typeface="+mn-lt"/>
              </a:rPr>
              <a:t>F</a:t>
            </a:r>
            <a:r>
              <a:rPr lang="en-US" sz="2400" baseline="-25000" dirty="0">
                <a:latin typeface="+mn-lt"/>
              </a:rPr>
              <a:t>in </a:t>
            </a:r>
            <a:r>
              <a:rPr lang="en-US" sz="2400" dirty="0">
                <a:latin typeface="+mn-lt"/>
              </a:rPr>
              <a:t>= </a:t>
            </a:r>
            <a:r>
              <a:rPr lang="en-US" sz="2400" i="1" dirty="0" err="1">
                <a:latin typeface="+mn-lt"/>
              </a:rPr>
              <a:t>F</a:t>
            </a:r>
            <a:r>
              <a:rPr lang="en-US" sz="2400" baseline="-25000" dirty="0" err="1">
                <a:latin typeface="+mn-lt"/>
              </a:rPr>
              <a:t>out</a:t>
            </a:r>
            <a:r>
              <a:rPr lang="en-US" sz="2400" baseline="-25000" dirty="0">
                <a:latin typeface="+mn-lt"/>
              </a:rPr>
              <a:t> </a:t>
            </a:r>
            <a:endParaRPr lang="en-US" sz="2400" dirty="0">
              <a:latin typeface="+mn-lt"/>
            </a:endParaRPr>
          </a:p>
          <a:p>
            <a:pPr>
              <a:spcBef>
                <a:spcPct val="50000"/>
              </a:spcBef>
            </a:pPr>
            <a:r>
              <a:rPr lang="el-GR" sz="2400" dirty="0">
                <a:latin typeface="+mn-lt"/>
              </a:rPr>
              <a:t>ΔΗΛΑΔΗ ο ρυθμός εισροής ισούται με τον ρυθμό εκροής έτσι ώστε η ολική ποσότητα μιας ουσίας στον ταμιευτήρα ανά πάσα στιγμή να παραμένει σταθερή.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1000" fill="hold"/>
                                        <p:tgtEl>
                                          <p:spTgt spid="8200"/>
                                        </p:tgtEl>
                                        <p:attrNameLst>
                                          <p:attrName>ppt_w</p:attrName>
                                        </p:attrNameLst>
                                      </p:cBhvr>
                                      <p:tavLst>
                                        <p:tav tm="0">
                                          <p:val>
                                            <p:strVal val="#ppt_w*0.70"/>
                                          </p:val>
                                        </p:tav>
                                        <p:tav tm="100000">
                                          <p:val>
                                            <p:strVal val="#ppt_w"/>
                                          </p:val>
                                        </p:tav>
                                      </p:tavLst>
                                    </p:anim>
                                    <p:anim calcmode="lin" valueType="num">
                                      <p:cBhvr>
                                        <p:cTn id="8" dur="1000" fill="hold"/>
                                        <p:tgtEl>
                                          <p:spTgt spid="8200"/>
                                        </p:tgtEl>
                                        <p:attrNameLst>
                                          <p:attrName>ppt_h</p:attrName>
                                        </p:attrNameLst>
                                      </p:cBhvr>
                                      <p:tavLst>
                                        <p:tav tm="0">
                                          <p:val>
                                            <p:strVal val="#ppt_h"/>
                                          </p:val>
                                        </p:tav>
                                        <p:tav tm="100000">
                                          <p:val>
                                            <p:strVal val="#ppt_h"/>
                                          </p:val>
                                        </p:tav>
                                      </p:tavLst>
                                    </p:anim>
                                    <p:animEffect transition="in" filter="fade">
                                      <p:cBhvr>
                                        <p:cTn id="9"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Τίτλος 7"/>
          <p:cNvSpPr>
            <a:spLocks noGrp="1"/>
          </p:cNvSpPr>
          <p:nvPr>
            <p:ph type="title"/>
          </p:nvPr>
        </p:nvSpPr>
        <p:spPr/>
        <p:txBody>
          <a:bodyPr/>
          <a:lstStyle/>
          <a:p>
            <a:r>
              <a:rPr lang="el-GR" dirty="0" smtClean="0"/>
              <a:t>ΧΡΟΝΟΣ ΠΑΡΑΜΟΝΗΣ</a:t>
            </a:r>
          </a:p>
        </p:txBody>
      </p:sp>
      <p:graphicFrame>
        <p:nvGraphicFramePr>
          <p:cNvPr id="36868" name="Object 4"/>
          <p:cNvGraphicFramePr>
            <a:graphicFrameLocks noChangeAspect="1"/>
          </p:cNvGraphicFramePr>
          <p:nvPr>
            <p:extLst>
              <p:ext uri="{D42A27DB-BD31-4B8C-83A1-F6EECF244321}">
                <p14:modId xmlns:p14="http://schemas.microsoft.com/office/powerpoint/2010/main" val="1532612022"/>
              </p:ext>
            </p:extLst>
          </p:nvPr>
        </p:nvGraphicFramePr>
        <p:xfrm>
          <a:off x="3419475" y="4652963"/>
          <a:ext cx="2303463" cy="1304925"/>
        </p:xfrm>
        <a:graphic>
          <a:graphicData uri="http://schemas.openxmlformats.org/presentationml/2006/ole">
            <mc:AlternateContent xmlns:mc="http://schemas.openxmlformats.org/markup-compatibility/2006">
              <mc:Choice xmlns:v="urn:schemas-microsoft-com:vml" Requires="v">
                <p:oleObj spid="_x0000_s90138" name="Εξίσωση" r:id="rId4" imgW="761760" imgH="431640" progId="Equation.3">
                  <p:embed/>
                </p:oleObj>
              </mc:Choice>
              <mc:Fallback>
                <p:oleObj name="Εξίσωση" r:id="rId4" imgW="761760" imgH="431640" progId="Equation.3">
                  <p:embed/>
                  <p:pic>
                    <p:nvPicPr>
                      <p:cNvPr id="0" name="Object 4"/>
                      <p:cNvPicPr>
                        <a:picLocks noChangeAspect="1" noChangeArrowheads="1"/>
                      </p:cNvPicPr>
                      <p:nvPr/>
                    </p:nvPicPr>
                    <p:blipFill>
                      <a:blip r:embed="rId5"/>
                      <a:srcRect/>
                      <a:stretch>
                        <a:fillRect/>
                      </a:stretch>
                    </p:blipFill>
                    <p:spPr bwMode="auto">
                      <a:xfrm>
                        <a:off x="3419475" y="4652963"/>
                        <a:ext cx="2303463" cy="1304925"/>
                      </a:xfrm>
                      <a:prstGeom prst="rect">
                        <a:avLst/>
                      </a:prstGeom>
                      <a:solidFill>
                        <a:srgbClr val="FFC000"/>
                      </a:solidFill>
                    </p:spPr>
                  </p:pic>
                </p:oleObj>
              </mc:Fallback>
            </mc:AlternateContent>
          </a:graphicData>
        </a:graphic>
      </p:graphicFrame>
      <p:sp>
        <p:nvSpPr>
          <p:cNvPr id="36869" name="Rectangle 5"/>
          <p:cNvSpPr>
            <a:spLocks noChangeArrowheads="1"/>
          </p:cNvSpPr>
          <p:nvPr/>
        </p:nvSpPr>
        <p:spPr bwMode="auto">
          <a:xfrm>
            <a:off x="395288" y="1484313"/>
            <a:ext cx="8459787" cy="2862322"/>
          </a:xfrm>
          <a:prstGeom prst="rect">
            <a:avLst/>
          </a:prstGeom>
          <a:noFill/>
          <a:ln w="9525">
            <a:noFill/>
            <a:miter lim="800000"/>
            <a:headEnd/>
            <a:tailEnd/>
          </a:ln>
        </p:spPr>
        <p:txBody>
          <a:bodyPr>
            <a:spAutoFit/>
          </a:bodyPr>
          <a:lstStyle/>
          <a:p>
            <a:pPr marL="342900" indent="-342900">
              <a:spcBef>
                <a:spcPct val="50000"/>
              </a:spcBef>
              <a:buFont typeface="Arial" panose="020B0604020202020204" pitchFamily="34" charset="0"/>
              <a:buChar char="•"/>
            </a:pPr>
            <a:r>
              <a:rPr lang="el-GR" sz="2400" b="1" i="1" dirty="0"/>
              <a:t>Χρόνος παραμονής</a:t>
            </a:r>
            <a:r>
              <a:rPr lang="el-GR" sz="2400" dirty="0"/>
              <a:t> (</a:t>
            </a:r>
            <a:r>
              <a:rPr lang="en-US" sz="2400" i="1" dirty="0" err="1"/>
              <a:t>t</a:t>
            </a:r>
            <a:r>
              <a:rPr lang="en-US" sz="2400" i="1" baseline="-25000" dirty="0" err="1"/>
              <a:t>R</a:t>
            </a:r>
            <a:r>
              <a:rPr lang="en-US" sz="2400" dirty="0"/>
              <a:t>) </a:t>
            </a:r>
            <a:r>
              <a:rPr lang="el-GR" sz="2400" dirty="0"/>
              <a:t>μιας χημικής φάσης είναι ο μέσος χρόνος για τον οποίο ένα άτομο ή χημική ένωση παραμένει εντός του ταμιευτήρα.</a:t>
            </a:r>
          </a:p>
          <a:p>
            <a:pPr>
              <a:spcBef>
                <a:spcPct val="50000"/>
              </a:spcBef>
            </a:pPr>
            <a:r>
              <a:rPr lang="el-GR" sz="2400" dirty="0"/>
              <a:t>ΔΗΛΑΔΗ	</a:t>
            </a:r>
            <a:r>
              <a:rPr lang="el-GR" sz="2400" u="sng" dirty="0"/>
              <a:t>ποσότητα ουσίας στον ταμιευτήρα</a:t>
            </a:r>
            <a:r>
              <a:rPr lang="el-GR" sz="2400" dirty="0"/>
              <a:t> </a:t>
            </a:r>
          </a:p>
          <a:p>
            <a:pPr>
              <a:spcBef>
                <a:spcPct val="50000"/>
              </a:spcBef>
            </a:pPr>
            <a:r>
              <a:rPr lang="el-GR" sz="2400" dirty="0"/>
              <a:t>		ρυθμός προσθήκης</a:t>
            </a:r>
            <a:r>
              <a:rPr lang="en-US" sz="2400" dirty="0"/>
              <a:t> </a:t>
            </a:r>
            <a:r>
              <a:rPr lang="el-GR" sz="2400" dirty="0"/>
              <a:t>(απομάκρυνσης)</a:t>
            </a:r>
          </a:p>
          <a:p>
            <a:pPr>
              <a:spcBef>
                <a:spcPct val="50000"/>
              </a:spcBef>
            </a:pPr>
            <a:r>
              <a:rPr lang="el-GR" sz="2400" dirty="0">
                <a:latin typeface="Arial" charset="0"/>
              </a:rPr>
              <a:t>				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1000" fill="hold"/>
                                        <p:tgtEl>
                                          <p:spTgt spid="36869"/>
                                        </p:tgtEl>
                                        <p:attrNameLst>
                                          <p:attrName>ppt_w</p:attrName>
                                        </p:attrNameLst>
                                      </p:cBhvr>
                                      <p:tavLst>
                                        <p:tav tm="0">
                                          <p:val>
                                            <p:strVal val="#ppt_w*0.70"/>
                                          </p:val>
                                        </p:tav>
                                        <p:tav tm="100000">
                                          <p:val>
                                            <p:strVal val="#ppt_w"/>
                                          </p:val>
                                        </p:tav>
                                      </p:tavLst>
                                    </p:anim>
                                    <p:anim calcmode="lin" valueType="num">
                                      <p:cBhvr>
                                        <p:cTn id="8" dur="1000" fill="hold"/>
                                        <p:tgtEl>
                                          <p:spTgt spid="36869"/>
                                        </p:tgtEl>
                                        <p:attrNameLst>
                                          <p:attrName>ppt_h</p:attrName>
                                        </p:attrNameLst>
                                      </p:cBhvr>
                                      <p:tavLst>
                                        <p:tav tm="0">
                                          <p:val>
                                            <p:strVal val="#ppt_h"/>
                                          </p:val>
                                        </p:tav>
                                        <p:tav tm="100000">
                                          <p:val>
                                            <p:strVal val="#ppt_h"/>
                                          </p:val>
                                        </p:tav>
                                      </p:tavLst>
                                    </p:anim>
                                    <p:animEffect transition="in" filter="fade">
                                      <p:cBhvr>
                                        <p:cTn id="9" dur="1000"/>
                                        <p:tgtEl>
                                          <p:spTgt spid="3686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6868"/>
                                        </p:tgtEl>
                                        <p:attrNameLst>
                                          <p:attrName>style.visibility</p:attrName>
                                        </p:attrNameLst>
                                      </p:cBhvr>
                                      <p:to>
                                        <p:strVal val="visible"/>
                                      </p:to>
                                    </p:set>
                                    <p:anim calcmode="lin" valueType="num">
                                      <p:cBhvr>
                                        <p:cTn id="14" dur="1000" fill="hold"/>
                                        <p:tgtEl>
                                          <p:spTgt spid="36868"/>
                                        </p:tgtEl>
                                        <p:attrNameLst>
                                          <p:attrName>ppt_w</p:attrName>
                                        </p:attrNameLst>
                                      </p:cBhvr>
                                      <p:tavLst>
                                        <p:tav tm="0">
                                          <p:val>
                                            <p:strVal val="#ppt_w*0.70"/>
                                          </p:val>
                                        </p:tav>
                                        <p:tav tm="100000">
                                          <p:val>
                                            <p:strVal val="#ppt_w"/>
                                          </p:val>
                                        </p:tav>
                                      </p:tavLst>
                                    </p:anim>
                                    <p:anim calcmode="lin" valueType="num">
                                      <p:cBhvr>
                                        <p:cTn id="15" dur="1000" fill="hold"/>
                                        <p:tgtEl>
                                          <p:spTgt spid="36868"/>
                                        </p:tgtEl>
                                        <p:attrNameLst>
                                          <p:attrName>ppt_h</p:attrName>
                                        </p:attrNameLst>
                                      </p:cBhvr>
                                      <p:tavLst>
                                        <p:tav tm="0">
                                          <p:val>
                                            <p:strVal val="#ppt_h"/>
                                          </p:val>
                                        </p:tav>
                                        <p:tav tm="100000">
                                          <p:val>
                                            <p:strVal val="#ppt_h"/>
                                          </p:val>
                                        </p:tav>
                                      </p:tavLst>
                                    </p:anim>
                                    <p:animEffect transition="in" filter="fade">
                                      <p:cBhvr>
                                        <p:cTn id="16"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Τίτλος 7"/>
          <p:cNvSpPr>
            <a:spLocks noGrp="1"/>
          </p:cNvSpPr>
          <p:nvPr>
            <p:ph type="title"/>
          </p:nvPr>
        </p:nvSpPr>
        <p:spPr/>
        <p:txBody>
          <a:bodyPr/>
          <a:lstStyle/>
          <a:p>
            <a:r>
              <a:rPr lang="el-GR" dirty="0" smtClean="0"/>
              <a:t>ΥΔΡΟΛΟΓΙΚΟΣ ΚΥΚΛΟΣ</a:t>
            </a:r>
          </a:p>
        </p:txBody>
      </p:sp>
      <p:grpSp>
        <p:nvGrpSpPr>
          <p:cNvPr id="2" name="Group 24"/>
          <p:cNvGrpSpPr>
            <a:grpSpLocks/>
          </p:cNvGrpSpPr>
          <p:nvPr/>
        </p:nvGrpSpPr>
        <p:grpSpPr bwMode="auto">
          <a:xfrm>
            <a:off x="360363" y="1419225"/>
            <a:ext cx="8099425" cy="4827401"/>
            <a:chOff x="0" y="894"/>
            <a:chExt cx="3880" cy="2441"/>
          </a:xfrm>
        </p:grpSpPr>
        <p:sp>
          <p:nvSpPr>
            <p:cNvPr id="92183" name="Text Box 5"/>
            <p:cNvSpPr txBox="1">
              <a:spLocks noChangeArrowheads="1"/>
            </p:cNvSpPr>
            <p:nvPr/>
          </p:nvSpPr>
          <p:spPr bwMode="auto">
            <a:xfrm>
              <a:off x="0" y="1404"/>
              <a:ext cx="1179" cy="436"/>
            </a:xfrm>
            <a:prstGeom prst="rect">
              <a:avLst/>
            </a:prstGeom>
            <a:noFill/>
            <a:ln w="9525">
              <a:noFill/>
              <a:miter lim="800000"/>
              <a:headEnd/>
              <a:tailEnd/>
            </a:ln>
          </p:spPr>
          <p:txBody>
            <a:bodyPr>
              <a:spAutoFit/>
            </a:bodyPr>
            <a:lstStyle/>
            <a:p>
              <a:pPr algn="ctr">
                <a:spcBef>
                  <a:spcPct val="50000"/>
                </a:spcBef>
              </a:pPr>
              <a:r>
                <a:rPr lang="el-GR" dirty="0">
                  <a:latin typeface="+mn-lt"/>
                </a:rPr>
                <a:t>Βροχόπτωση</a:t>
              </a:r>
            </a:p>
            <a:p>
              <a:pPr algn="ctr">
                <a:spcBef>
                  <a:spcPct val="50000"/>
                </a:spcBef>
              </a:pPr>
              <a:r>
                <a:rPr lang="el-GR" dirty="0">
                  <a:latin typeface="+mn-lt"/>
                </a:rPr>
                <a:t>0.99 </a:t>
              </a:r>
              <a:r>
                <a:rPr lang="en-US" dirty="0">
                  <a:latin typeface="+mn-lt"/>
                </a:rPr>
                <a:t>x</a:t>
              </a:r>
              <a:r>
                <a:rPr lang="el-GR" dirty="0">
                  <a:latin typeface="+mn-lt"/>
                </a:rPr>
                <a:t> 10</a:t>
              </a:r>
              <a:r>
                <a:rPr lang="el-GR" baseline="30000" dirty="0">
                  <a:latin typeface="+mn-lt"/>
                </a:rPr>
                <a:t>17</a:t>
              </a:r>
              <a:r>
                <a:rPr lang="el-GR" dirty="0">
                  <a:latin typeface="+mn-lt"/>
                </a:rPr>
                <a:t> </a:t>
              </a:r>
              <a:r>
                <a:rPr lang="en-US" dirty="0">
                  <a:latin typeface="+mn-lt"/>
                </a:rPr>
                <a:t>kg /y</a:t>
              </a:r>
              <a:endParaRPr lang="el-GR" dirty="0">
                <a:latin typeface="+mn-lt"/>
              </a:endParaRPr>
            </a:p>
          </p:txBody>
        </p:sp>
        <p:grpSp>
          <p:nvGrpSpPr>
            <p:cNvPr id="92184" name="Group 23"/>
            <p:cNvGrpSpPr>
              <a:grpSpLocks/>
            </p:cNvGrpSpPr>
            <p:nvPr/>
          </p:nvGrpSpPr>
          <p:grpSpPr bwMode="auto">
            <a:xfrm>
              <a:off x="295" y="894"/>
              <a:ext cx="3585" cy="2441"/>
              <a:chOff x="340" y="890"/>
              <a:chExt cx="3585" cy="2441"/>
            </a:xfrm>
          </p:grpSpPr>
          <p:sp>
            <p:nvSpPr>
              <p:cNvPr id="92185" name="Text Box 4"/>
              <p:cNvSpPr txBox="1">
                <a:spLocks noChangeArrowheads="1"/>
              </p:cNvSpPr>
              <p:nvPr/>
            </p:nvSpPr>
            <p:spPr bwMode="auto">
              <a:xfrm>
                <a:off x="1111" y="1434"/>
                <a:ext cx="997" cy="436"/>
              </a:xfrm>
              <a:prstGeom prst="rect">
                <a:avLst/>
              </a:prstGeom>
              <a:noFill/>
              <a:ln w="9525">
                <a:noFill/>
                <a:miter lim="800000"/>
                <a:headEnd/>
                <a:tailEnd/>
              </a:ln>
            </p:spPr>
            <p:txBody>
              <a:bodyPr>
                <a:spAutoFit/>
              </a:bodyPr>
              <a:lstStyle/>
              <a:p>
                <a:pPr algn="ctr">
                  <a:spcBef>
                    <a:spcPct val="50000"/>
                  </a:spcBef>
                </a:pPr>
                <a:r>
                  <a:rPr lang="el-GR" dirty="0">
                    <a:latin typeface="+mn-lt"/>
                  </a:rPr>
                  <a:t>Εξάτμιση</a:t>
                </a:r>
              </a:p>
              <a:p>
                <a:pPr algn="ctr">
                  <a:spcBef>
                    <a:spcPct val="50000"/>
                  </a:spcBef>
                </a:pPr>
                <a:r>
                  <a:rPr lang="el-GR" dirty="0">
                    <a:latin typeface="+mn-lt"/>
                  </a:rPr>
                  <a:t>0.63 </a:t>
                </a:r>
                <a:r>
                  <a:rPr lang="en-US" dirty="0">
                    <a:latin typeface="+mn-lt"/>
                  </a:rPr>
                  <a:t>x</a:t>
                </a:r>
                <a:r>
                  <a:rPr lang="el-GR" dirty="0">
                    <a:latin typeface="+mn-lt"/>
                  </a:rPr>
                  <a:t> 10</a:t>
                </a:r>
                <a:r>
                  <a:rPr lang="el-GR" baseline="30000" dirty="0">
                    <a:latin typeface="+mn-lt"/>
                  </a:rPr>
                  <a:t>17</a:t>
                </a:r>
                <a:r>
                  <a:rPr lang="el-GR" dirty="0">
                    <a:latin typeface="+mn-lt"/>
                  </a:rPr>
                  <a:t> </a:t>
                </a:r>
                <a:r>
                  <a:rPr lang="en-US" dirty="0">
                    <a:latin typeface="+mn-lt"/>
                  </a:rPr>
                  <a:t>kg /y</a:t>
                </a:r>
                <a:endParaRPr lang="el-GR" dirty="0">
                  <a:latin typeface="+mn-lt"/>
                </a:endParaRPr>
              </a:p>
            </p:txBody>
          </p:sp>
          <p:sp>
            <p:nvSpPr>
              <p:cNvPr id="92186" name="Text Box 9"/>
              <p:cNvSpPr txBox="1">
                <a:spLocks noChangeArrowheads="1"/>
              </p:cNvSpPr>
              <p:nvPr/>
            </p:nvSpPr>
            <p:spPr bwMode="auto">
              <a:xfrm>
                <a:off x="2064" y="890"/>
                <a:ext cx="1315" cy="436"/>
              </a:xfrm>
              <a:prstGeom prst="rect">
                <a:avLst/>
              </a:prstGeom>
              <a:noFill/>
              <a:ln w="9525">
                <a:solidFill>
                  <a:schemeClr val="tx1"/>
                </a:solidFill>
                <a:miter lim="800000"/>
                <a:headEnd/>
                <a:tailEnd/>
              </a:ln>
            </p:spPr>
            <p:txBody>
              <a:bodyPr>
                <a:spAutoFit/>
              </a:bodyPr>
              <a:lstStyle/>
              <a:p>
                <a:pPr algn="ctr">
                  <a:spcBef>
                    <a:spcPct val="50000"/>
                  </a:spcBef>
                </a:pPr>
                <a:r>
                  <a:rPr lang="el-GR" b="1" dirty="0">
                    <a:latin typeface="+mn-lt"/>
                  </a:rPr>
                  <a:t>ΑΤΜΟΣΦΑΙΡΑ</a:t>
                </a:r>
              </a:p>
              <a:p>
                <a:pPr algn="ctr">
                  <a:spcBef>
                    <a:spcPct val="50000"/>
                  </a:spcBef>
                </a:pPr>
                <a:r>
                  <a:rPr lang="el-GR" b="1" dirty="0">
                    <a:latin typeface="+mn-lt"/>
                  </a:rPr>
                  <a:t>0.13 </a:t>
                </a:r>
                <a:r>
                  <a:rPr lang="en-US" b="1" dirty="0">
                    <a:latin typeface="+mn-lt"/>
                  </a:rPr>
                  <a:t>x</a:t>
                </a:r>
                <a:r>
                  <a:rPr lang="el-GR" b="1" dirty="0">
                    <a:latin typeface="+mn-lt"/>
                  </a:rPr>
                  <a:t> 10</a:t>
                </a:r>
                <a:r>
                  <a:rPr lang="el-GR" b="1" baseline="30000" dirty="0">
                    <a:latin typeface="+mn-lt"/>
                  </a:rPr>
                  <a:t>17</a:t>
                </a:r>
                <a:r>
                  <a:rPr lang="el-GR" b="1" dirty="0">
                    <a:latin typeface="+mn-lt"/>
                  </a:rPr>
                  <a:t> </a:t>
                </a:r>
                <a:r>
                  <a:rPr lang="en-US" b="1" dirty="0">
                    <a:latin typeface="+mn-lt"/>
                  </a:rPr>
                  <a:t>kg</a:t>
                </a:r>
                <a:endParaRPr lang="el-GR" b="1" dirty="0">
                  <a:latin typeface="+mn-lt"/>
                </a:endParaRPr>
              </a:p>
            </p:txBody>
          </p:sp>
          <p:sp>
            <p:nvSpPr>
              <p:cNvPr id="92187" name="Text Box 10"/>
              <p:cNvSpPr txBox="1">
                <a:spLocks noChangeArrowheads="1"/>
              </p:cNvSpPr>
              <p:nvPr/>
            </p:nvSpPr>
            <p:spPr bwMode="auto">
              <a:xfrm>
                <a:off x="340" y="2029"/>
                <a:ext cx="1451" cy="436"/>
              </a:xfrm>
              <a:prstGeom prst="rect">
                <a:avLst/>
              </a:prstGeom>
              <a:noFill/>
              <a:ln w="9525">
                <a:solidFill>
                  <a:schemeClr val="tx1"/>
                </a:solidFill>
                <a:miter lim="800000"/>
                <a:headEnd/>
                <a:tailEnd/>
              </a:ln>
            </p:spPr>
            <p:txBody>
              <a:bodyPr>
                <a:spAutoFit/>
              </a:bodyPr>
              <a:lstStyle/>
              <a:p>
                <a:pPr algn="ctr">
                  <a:spcBef>
                    <a:spcPct val="50000"/>
                  </a:spcBef>
                </a:pPr>
                <a:r>
                  <a:rPr lang="el-GR" b="1" dirty="0">
                    <a:latin typeface="+mn-lt"/>
                  </a:rPr>
                  <a:t>ΛΙΜΝΕΣ </a:t>
                </a:r>
                <a:r>
                  <a:rPr lang="en-US" b="1" dirty="0">
                    <a:latin typeface="+mn-lt"/>
                  </a:rPr>
                  <a:t>&amp;</a:t>
                </a:r>
                <a:r>
                  <a:rPr lang="el-GR" b="1" dirty="0">
                    <a:latin typeface="+mn-lt"/>
                  </a:rPr>
                  <a:t> ΠΟΤΑΜΙΑ</a:t>
                </a:r>
              </a:p>
              <a:p>
                <a:pPr algn="ctr">
                  <a:spcBef>
                    <a:spcPct val="50000"/>
                  </a:spcBef>
                </a:pPr>
                <a:r>
                  <a:rPr lang="el-GR" b="1" dirty="0">
                    <a:latin typeface="+mn-lt"/>
                  </a:rPr>
                  <a:t>0.3 </a:t>
                </a:r>
                <a:r>
                  <a:rPr lang="en-US" b="1" dirty="0">
                    <a:latin typeface="+mn-lt"/>
                  </a:rPr>
                  <a:t>x</a:t>
                </a:r>
                <a:r>
                  <a:rPr lang="el-GR" b="1" dirty="0">
                    <a:latin typeface="+mn-lt"/>
                  </a:rPr>
                  <a:t> 10</a:t>
                </a:r>
                <a:r>
                  <a:rPr lang="el-GR" b="1" baseline="30000" dirty="0">
                    <a:latin typeface="+mn-lt"/>
                  </a:rPr>
                  <a:t>17</a:t>
                </a:r>
                <a:r>
                  <a:rPr lang="el-GR" b="1" dirty="0">
                    <a:latin typeface="+mn-lt"/>
                  </a:rPr>
                  <a:t> </a:t>
                </a:r>
                <a:r>
                  <a:rPr lang="en-US" b="1" dirty="0">
                    <a:latin typeface="+mn-lt"/>
                  </a:rPr>
                  <a:t>kg</a:t>
                </a:r>
                <a:endParaRPr lang="el-GR" b="1" dirty="0">
                  <a:latin typeface="+mn-lt"/>
                </a:endParaRPr>
              </a:p>
            </p:txBody>
          </p:sp>
          <p:sp>
            <p:nvSpPr>
              <p:cNvPr id="92188" name="Text Box 12"/>
              <p:cNvSpPr txBox="1">
                <a:spLocks noChangeArrowheads="1"/>
              </p:cNvSpPr>
              <p:nvPr/>
            </p:nvSpPr>
            <p:spPr bwMode="auto">
              <a:xfrm>
                <a:off x="2064" y="2895"/>
                <a:ext cx="1451" cy="436"/>
              </a:xfrm>
              <a:prstGeom prst="rect">
                <a:avLst/>
              </a:prstGeom>
              <a:noFill/>
              <a:ln w="9525">
                <a:solidFill>
                  <a:schemeClr val="tx1"/>
                </a:solidFill>
                <a:miter lim="800000"/>
                <a:headEnd/>
                <a:tailEnd/>
              </a:ln>
            </p:spPr>
            <p:txBody>
              <a:bodyPr>
                <a:spAutoFit/>
              </a:bodyPr>
              <a:lstStyle/>
              <a:p>
                <a:pPr algn="ctr">
                  <a:spcBef>
                    <a:spcPct val="50000"/>
                  </a:spcBef>
                </a:pPr>
                <a:r>
                  <a:rPr lang="el-GR" b="1" dirty="0">
                    <a:latin typeface="+mn-lt"/>
                  </a:rPr>
                  <a:t>ΩΚΕΑΝΟΙ</a:t>
                </a:r>
              </a:p>
              <a:p>
                <a:pPr algn="ctr">
                  <a:spcBef>
                    <a:spcPct val="50000"/>
                  </a:spcBef>
                </a:pPr>
                <a:r>
                  <a:rPr lang="el-GR" b="1" dirty="0">
                    <a:latin typeface="+mn-lt"/>
                  </a:rPr>
                  <a:t>13700 </a:t>
                </a:r>
                <a:r>
                  <a:rPr lang="en-US" b="1" dirty="0">
                    <a:latin typeface="+mn-lt"/>
                  </a:rPr>
                  <a:t>x</a:t>
                </a:r>
                <a:r>
                  <a:rPr lang="el-GR" b="1" dirty="0">
                    <a:latin typeface="+mn-lt"/>
                  </a:rPr>
                  <a:t> 10</a:t>
                </a:r>
                <a:r>
                  <a:rPr lang="el-GR" b="1" baseline="30000" dirty="0">
                    <a:latin typeface="+mn-lt"/>
                  </a:rPr>
                  <a:t>17</a:t>
                </a:r>
                <a:r>
                  <a:rPr lang="el-GR" b="1" dirty="0">
                    <a:latin typeface="+mn-lt"/>
                  </a:rPr>
                  <a:t> </a:t>
                </a:r>
                <a:r>
                  <a:rPr lang="en-US" b="1" dirty="0">
                    <a:latin typeface="+mn-lt"/>
                  </a:rPr>
                  <a:t>kg</a:t>
                </a:r>
                <a:endParaRPr lang="el-GR" b="1" dirty="0">
                  <a:latin typeface="+mn-lt"/>
                </a:endParaRPr>
              </a:p>
            </p:txBody>
          </p:sp>
          <p:cxnSp>
            <p:nvCxnSpPr>
              <p:cNvPr id="92189" name="AutoShape 15"/>
              <p:cNvCxnSpPr>
                <a:cxnSpLocks noChangeShapeType="1"/>
                <a:stCxn id="92186" idx="0"/>
                <a:endCxn id="92183" idx="0"/>
              </p:cNvCxnSpPr>
              <p:nvPr/>
            </p:nvCxnSpPr>
            <p:spPr bwMode="auto">
              <a:xfrm rot="16200000" flipH="1" flipV="1">
                <a:off x="1423" y="101"/>
                <a:ext cx="510" cy="2087"/>
              </a:xfrm>
              <a:prstGeom prst="bentConnector3">
                <a:avLst>
                  <a:gd name="adj1" fmla="val -22665"/>
                </a:avLst>
              </a:prstGeom>
              <a:noFill/>
              <a:ln w="9525">
                <a:solidFill>
                  <a:schemeClr val="tx1"/>
                </a:solidFill>
                <a:miter lim="800000"/>
                <a:headEnd/>
                <a:tailEnd/>
              </a:ln>
            </p:spPr>
          </p:cxnSp>
          <p:cxnSp>
            <p:nvCxnSpPr>
              <p:cNvPr id="92190" name="AutoShape 17"/>
              <p:cNvCxnSpPr>
                <a:cxnSpLocks noChangeShapeType="1"/>
                <a:stCxn id="92185" idx="0"/>
                <a:endCxn id="92186" idx="1"/>
              </p:cNvCxnSpPr>
              <p:nvPr/>
            </p:nvCxnSpPr>
            <p:spPr bwMode="auto">
              <a:xfrm rot="5400000" flipH="1" flipV="1">
                <a:off x="1674" y="1044"/>
                <a:ext cx="326" cy="455"/>
              </a:xfrm>
              <a:prstGeom prst="bentConnector2">
                <a:avLst/>
              </a:prstGeom>
              <a:noFill/>
              <a:ln w="9525">
                <a:solidFill>
                  <a:schemeClr val="tx1"/>
                </a:solidFill>
                <a:miter lim="800000"/>
                <a:headEnd/>
                <a:tailEnd type="triangle" w="med" len="med"/>
              </a:ln>
            </p:spPr>
          </p:cxnSp>
          <p:sp>
            <p:nvSpPr>
              <p:cNvPr id="92191" name="Line 18"/>
              <p:cNvSpPr>
                <a:spLocks noChangeShapeType="1"/>
              </p:cNvSpPr>
              <p:nvPr/>
            </p:nvSpPr>
            <p:spPr bwMode="auto">
              <a:xfrm flipV="1">
                <a:off x="1609" y="1797"/>
                <a:ext cx="0" cy="227"/>
              </a:xfrm>
              <a:prstGeom prst="line">
                <a:avLst/>
              </a:prstGeom>
              <a:noFill/>
              <a:ln w="9525">
                <a:solidFill>
                  <a:schemeClr val="tx1"/>
                </a:solidFill>
                <a:round/>
                <a:headEnd/>
                <a:tailEnd/>
              </a:ln>
            </p:spPr>
            <p:txBody>
              <a:bodyPr/>
              <a:lstStyle/>
              <a:p>
                <a:endParaRPr lang="el-GR"/>
              </a:p>
            </p:txBody>
          </p:sp>
          <p:sp>
            <p:nvSpPr>
              <p:cNvPr id="92192" name="Line 19"/>
              <p:cNvSpPr>
                <a:spLocks noChangeShapeType="1"/>
              </p:cNvSpPr>
              <p:nvPr/>
            </p:nvSpPr>
            <p:spPr bwMode="auto">
              <a:xfrm>
                <a:off x="567" y="1797"/>
                <a:ext cx="0" cy="227"/>
              </a:xfrm>
              <a:prstGeom prst="line">
                <a:avLst/>
              </a:prstGeom>
              <a:noFill/>
              <a:ln w="9525">
                <a:solidFill>
                  <a:schemeClr val="tx1"/>
                </a:solidFill>
                <a:round/>
                <a:headEnd/>
                <a:tailEnd type="triangle" w="med" len="med"/>
              </a:ln>
            </p:spPr>
            <p:txBody>
              <a:bodyPr/>
              <a:lstStyle/>
              <a:p>
                <a:endParaRPr lang="el-GR"/>
              </a:p>
            </p:txBody>
          </p:sp>
          <p:cxnSp>
            <p:nvCxnSpPr>
              <p:cNvPr id="92193" name="AutoShape 20"/>
              <p:cNvCxnSpPr>
                <a:cxnSpLocks noChangeShapeType="1"/>
                <a:stCxn id="92187" idx="2"/>
                <a:endCxn id="92188" idx="1"/>
              </p:cNvCxnSpPr>
              <p:nvPr/>
            </p:nvCxnSpPr>
            <p:spPr bwMode="auto">
              <a:xfrm rot="16200000" flipH="1">
                <a:off x="1241" y="2290"/>
                <a:ext cx="648" cy="999"/>
              </a:xfrm>
              <a:prstGeom prst="bentConnector2">
                <a:avLst/>
              </a:prstGeom>
              <a:noFill/>
              <a:ln w="9525">
                <a:solidFill>
                  <a:schemeClr val="tx1"/>
                </a:solidFill>
                <a:miter lim="800000"/>
                <a:headEnd/>
                <a:tailEnd type="triangle" w="med" len="med"/>
              </a:ln>
            </p:spPr>
          </p:cxnSp>
          <p:sp>
            <p:nvSpPr>
              <p:cNvPr id="92194" name="Text Box 8"/>
              <p:cNvSpPr txBox="1">
                <a:spLocks noChangeArrowheads="1"/>
              </p:cNvSpPr>
              <p:nvPr/>
            </p:nvSpPr>
            <p:spPr bwMode="auto">
              <a:xfrm>
                <a:off x="469" y="2565"/>
                <a:ext cx="1224" cy="436"/>
              </a:xfrm>
              <a:prstGeom prst="rect">
                <a:avLst/>
              </a:prstGeom>
              <a:solidFill>
                <a:schemeClr val="tx2">
                  <a:lumMod val="20000"/>
                  <a:lumOff val="80000"/>
                </a:schemeClr>
              </a:solidFill>
              <a:ln w="9525">
                <a:solidFill>
                  <a:schemeClr val="tx1"/>
                </a:solidFill>
                <a:miter lim="800000"/>
                <a:headEnd/>
                <a:tailEnd/>
              </a:ln>
            </p:spPr>
            <p:txBody>
              <a:bodyPr>
                <a:spAutoFit/>
              </a:bodyPr>
              <a:lstStyle/>
              <a:p>
                <a:pPr algn="ctr">
                  <a:spcBef>
                    <a:spcPct val="50000"/>
                  </a:spcBef>
                </a:pPr>
                <a:r>
                  <a:rPr lang="el-GR" dirty="0">
                    <a:latin typeface="+mn-lt"/>
                  </a:rPr>
                  <a:t>Απορροή</a:t>
                </a:r>
              </a:p>
              <a:p>
                <a:pPr algn="ctr">
                  <a:spcBef>
                    <a:spcPct val="50000"/>
                  </a:spcBef>
                </a:pPr>
                <a:r>
                  <a:rPr lang="el-GR" dirty="0">
                    <a:latin typeface="+mn-lt"/>
                  </a:rPr>
                  <a:t>0.36 </a:t>
                </a:r>
                <a:r>
                  <a:rPr lang="en-US" dirty="0">
                    <a:latin typeface="+mn-lt"/>
                  </a:rPr>
                  <a:t>x</a:t>
                </a:r>
                <a:r>
                  <a:rPr lang="el-GR" dirty="0">
                    <a:latin typeface="+mn-lt"/>
                  </a:rPr>
                  <a:t> 10</a:t>
                </a:r>
                <a:r>
                  <a:rPr lang="el-GR" baseline="30000" dirty="0">
                    <a:latin typeface="+mn-lt"/>
                  </a:rPr>
                  <a:t>17</a:t>
                </a:r>
                <a:r>
                  <a:rPr lang="el-GR" dirty="0">
                    <a:latin typeface="+mn-lt"/>
                  </a:rPr>
                  <a:t> </a:t>
                </a:r>
                <a:r>
                  <a:rPr lang="en-US" dirty="0">
                    <a:latin typeface="+mn-lt"/>
                  </a:rPr>
                  <a:t>kg /y</a:t>
                </a:r>
                <a:endParaRPr lang="el-GR" dirty="0">
                  <a:latin typeface="+mn-lt"/>
                </a:endParaRPr>
              </a:p>
            </p:txBody>
          </p:sp>
          <p:sp>
            <p:nvSpPr>
              <p:cNvPr id="92195" name="Line 21"/>
              <p:cNvSpPr>
                <a:spLocks noChangeShapeType="1"/>
              </p:cNvSpPr>
              <p:nvPr/>
            </p:nvSpPr>
            <p:spPr bwMode="auto">
              <a:xfrm flipH="1">
                <a:off x="2335" y="1344"/>
                <a:ext cx="1" cy="1551"/>
              </a:xfrm>
              <a:prstGeom prst="line">
                <a:avLst/>
              </a:prstGeom>
              <a:noFill/>
              <a:ln w="9525">
                <a:solidFill>
                  <a:schemeClr val="tx1"/>
                </a:solidFill>
                <a:round/>
                <a:headEnd/>
                <a:tailEnd type="triangle" w="med" len="med"/>
              </a:ln>
            </p:spPr>
            <p:txBody>
              <a:bodyPr/>
              <a:lstStyle/>
              <a:p>
                <a:endParaRPr lang="el-GR"/>
              </a:p>
            </p:txBody>
          </p:sp>
          <p:sp>
            <p:nvSpPr>
              <p:cNvPr id="92196" name="Line 22"/>
              <p:cNvSpPr>
                <a:spLocks noChangeShapeType="1"/>
              </p:cNvSpPr>
              <p:nvPr/>
            </p:nvSpPr>
            <p:spPr bwMode="auto">
              <a:xfrm flipV="1">
                <a:off x="3266" y="1344"/>
                <a:ext cx="4" cy="1551"/>
              </a:xfrm>
              <a:prstGeom prst="line">
                <a:avLst/>
              </a:prstGeom>
              <a:noFill/>
              <a:ln w="9525">
                <a:solidFill>
                  <a:schemeClr val="tx1"/>
                </a:solidFill>
                <a:round/>
                <a:headEnd/>
                <a:tailEnd type="triangle" w="med" len="med"/>
              </a:ln>
            </p:spPr>
            <p:txBody>
              <a:bodyPr/>
              <a:lstStyle/>
              <a:p>
                <a:endParaRPr lang="el-GR"/>
              </a:p>
            </p:txBody>
          </p:sp>
          <p:sp>
            <p:nvSpPr>
              <p:cNvPr id="92197" name="Text Box 7"/>
              <p:cNvSpPr txBox="1">
                <a:spLocks noChangeArrowheads="1"/>
              </p:cNvSpPr>
              <p:nvPr/>
            </p:nvSpPr>
            <p:spPr bwMode="auto">
              <a:xfrm>
                <a:off x="2882" y="1888"/>
                <a:ext cx="1043" cy="436"/>
              </a:xfrm>
              <a:prstGeom prst="rect">
                <a:avLst/>
              </a:prstGeom>
              <a:solidFill>
                <a:schemeClr val="tx2">
                  <a:lumMod val="20000"/>
                  <a:lumOff val="80000"/>
                </a:schemeClr>
              </a:solidFill>
              <a:ln w="9525">
                <a:solidFill>
                  <a:schemeClr val="tx1"/>
                </a:solidFill>
                <a:miter lim="800000"/>
                <a:headEnd/>
                <a:tailEnd/>
              </a:ln>
            </p:spPr>
            <p:txBody>
              <a:bodyPr>
                <a:spAutoFit/>
              </a:bodyPr>
              <a:lstStyle/>
              <a:p>
                <a:pPr algn="ctr">
                  <a:spcBef>
                    <a:spcPct val="50000"/>
                  </a:spcBef>
                </a:pPr>
                <a:r>
                  <a:rPr lang="el-GR" dirty="0">
                    <a:latin typeface="+mn-lt"/>
                  </a:rPr>
                  <a:t>Εξάτμιση</a:t>
                </a:r>
              </a:p>
              <a:p>
                <a:pPr algn="ctr">
                  <a:spcBef>
                    <a:spcPct val="50000"/>
                  </a:spcBef>
                </a:pPr>
                <a:r>
                  <a:rPr lang="el-GR" dirty="0">
                    <a:latin typeface="+mn-lt"/>
                  </a:rPr>
                  <a:t>3.86 </a:t>
                </a:r>
                <a:r>
                  <a:rPr lang="en-US" dirty="0">
                    <a:latin typeface="+mn-lt"/>
                  </a:rPr>
                  <a:t>x</a:t>
                </a:r>
                <a:r>
                  <a:rPr lang="el-GR" dirty="0">
                    <a:latin typeface="+mn-lt"/>
                  </a:rPr>
                  <a:t> 10</a:t>
                </a:r>
                <a:r>
                  <a:rPr lang="el-GR" baseline="30000" dirty="0">
                    <a:latin typeface="+mn-lt"/>
                  </a:rPr>
                  <a:t>17</a:t>
                </a:r>
                <a:r>
                  <a:rPr lang="el-GR" dirty="0">
                    <a:latin typeface="+mn-lt"/>
                  </a:rPr>
                  <a:t> </a:t>
                </a:r>
                <a:r>
                  <a:rPr lang="en-US" dirty="0">
                    <a:latin typeface="+mn-lt"/>
                  </a:rPr>
                  <a:t>kg /y</a:t>
                </a:r>
                <a:endParaRPr lang="el-GR" dirty="0">
                  <a:latin typeface="+mn-lt"/>
                </a:endParaRPr>
              </a:p>
            </p:txBody>
          </p:sp>
          <p:sp>
            <p:nvSpPr>
              <p:cNvPr id="92198" name="Text Box 6"/>
              <p:cNvSpPr txBox="1">
                <a:spLocks noChangeArrowheads="1"/>
              </p:cNvSpPr>
              <p:nvPr/>
            </p:nvSpPr>
            <p:spPr bwMode="auto">
              <a:xfrm>
                <a:off x="1927" y="1888"/>
                <a:ext cx="862" cy="436"/>
              </a:xfrm>
              <a:prstGeom prst="rect">
                <a:avLst/>
              </a:prstGeom>
              <a:solidFill>
                <a:schemeClr val="tx2">
                  <a:lumMod val="20000"/>
                  <a:lumOff val="80000"/>
                </a:schemeClr>
              </a:solidFill>
              <a:ln w="9525" algn="ctr">
                <a:solidFill>
                  <a:schemeClr val="tx1"/>
                </a:solidFill>
                <a:miter lim="800000"/>
                <a:headEnd/>
                <a:tailEnd/>
              </a:ln>
              <a:effectLst/>
            </p:spPr>
            <p:txBody>
              <a:bodyPr>
                <a:spAutoFit/>
              </a:bodyPr>
              <a:lstStyle/>
              <a:p>
                <a:pPr algn="ctr">
                  <a:spcBef>
                    <a:spcPct val="50000"/>
                  </a:spcBef>
                </a:pPr>
                <a:r>
                  <a:rPr lang="el-GR" dirty="0">
                    <a:latin typeface="+mn-lt"/>
                  </a:rPr>
                  <a:t>Βροχόπτωση</a:t>
                </a:r>
              </a:p>
              <a:p>
                <a:pPr algn="ctr">
                  <a:spcBef>
                    <a:spcPct val="50000"/>
                  </a:spcBef>
                </a:pPr>
                <a:r>
                  <a:rPr lang="el-GR" dirty="0">
                    <a:latin typeface="+mn-lt"/>
                  </a:rPr>
                  <a:t>3.5 </a:t>
                </a:r>
                <a:r>
                  <a:rPr lang="en-US" dirty="0">
                    <a:latin typeface="+mn-lt"/>
                  </a:rPr>
                  <a:t>x</a:t>
                </a:r>
                <a:r>
                  <a:rPr lang="el-GR" dirty="0">
                    <a:latin typeface="+mn-lt"/>
                  </a:rPr>
                  <a:t> 10</a:t>
                </a:r>
                <a:r>
                  <a:rPr lang="el-GR" baseline="30000" dirty="0">
                    <a:latin typeface="+mn-lt"/>
                  </a:rPr>
                  <a:t>17</a:t>
                </a:r>
                <a:r>
                  <a:rPr lang="el-GR" dirty="0">
                    <a:latin typeface="+mn-lt"/>
                  </a:rPr>
                  <a:t> </a:t>
                </a:r>
                <a:r>
                  <a:rPr lang="en-US" dirty="0">
                    <a:latin typeface="+mn-lt"/>
                  </a:rPr>
                  <a:t>kg /y</a:t>
                </a:r>
                <a:endParaRPr lang="el-GR" dirty="0">
                  <a:latin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Τίτλος 7"/>
          <p:cNvSpPr>
            <a:spLocks noGrp="1"/>
          </p:cNvSpPr>
          <p:nvPr>
            <p:ph type="title"/>
          </p:nvPr>
        </p:nvSpPr>
        <p:spPr/>
        <p:txBody>
          <a:bodyPr/>
          <a:lstStyle/>
          <a:p>
            <a:r>
              <a:rPr lang="el-GR" sz="3800" dirty="0" smtClean="0"/>
              <a:t>Χρόνος παραμονής νερού στην ατμόσφαιρα</a:t>
            </a:r>
          </a:p>
        </p:txBody>
      </p:sp>
      <p:graphicFrame>
        <p:nvGraphicFramePr>
          <p:cNvPr id="38917" name="Object 5"/>
          <p:cNvGraphicFramePr>
            <a:graphicFrameLocks noChangeAspect="1"/>
          </p:cNvGraphicFramePr>
          <p:nvPr>
            <p:extLst>
              <p:ext uri="{D42A27DB-BD31-4B8C-83A1-F6EECF244321}">
                <p14:modId xmlns:p14="http://schemas.microsoft.com/office/powerpoint/2010/main" val="3690968457"/>
              </p:ext>
            </p:extLst>
          </p:nvPr>
        </p:nvGraphicFramePr>
        <p:xfrm>
          <a:off x="684213" y="1844675"/>
          <a:ext cx="7488237" cy="1147763"/>
        </p:xfrm>
        <a:graphic>
          <a:graphicData uri="http://schemas.openxmlformats.org/presentationml/2006/ole">
            <mc:AlternateContent xmlns:mc="http://schemas.openxmlformats.org/markup-compatibility/2006">
              <mc:Choice xmlns:v="urn:schemas-microsoft-com:vml" Requires="v">
                <p:oleObj spid="_x0000_s94245" name="Εξίσωση" r:id="rId4" imgW="2882880" imgH="457200" progId="Equation.3">
                  <p:embed/>
                </p:oleObj>
              </mc:Choice>
              <mc:Fallback>
                <p:oleObj name="Εξίσωση" r:id="rId4" imgW="2882880" imgH="457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844675"/>
                        <a:ext cx="7488237" cy="1147763"/>
                      </a:xfrm>
                      <a:prstGeom prst="rect">
                        <a:avLst/>
                      </a:prstGeom>
                      <a:solidFill>
                        <a:srgbClr val="FFC000"/>
                      </a:solidFill>
                    </p:spPr>
                  </p:pic>
                </p:oleObj>
              </mc:Fallback>
            </mc:AlternateContent>
          </a:graphicData>
        </a:graphic>
      </p:graphicFrame>
      <p:sp>
        <p:nvSpPr>
          <p:cNvPr id="38918" name="Text Box 6"/>
          <p:cNvSpPr txBox="1">
            <a:spLocks noChangeArrowheads="1"/>
          </p:cNvSpPr>
          <p:nvPr/>
        </p:nvSpPr>
        <p:spPr bwMode="auto">
          <a:xfrm>
            <a:off x="611188" y="3213100"/>
            <a:ext cx="7920037" cy="2282825"/>
          </a:xfrm>
          <a:prstGeom prst="rect">
            <a:avLst/>
          </a:prstGeom>
          <a:noFill/>
          <a:ln w="9525" algn="ctr">
            <a:noFill/>
            <a:miter lim="800000"/>
            <a:headEnd/>
            <a:tailEnd/>
          </a:ln>
        </p:spPr>
        <p:txBody>
          <a:bodyPr>
            <a:spAutoFit/>
          </a:bodyPr>
          <a:lstStyle/>
          <a:p>
            <a:r>
              <a:rPr lang="el-GR" sz="2400"/>
              <a:t>! Συνέπεια υπερθέρμανσης του πλανήτη η επιτάχυνση του υδρολογικού κύκλου</a:t>
            </a:r>
            <a:r>
              <a:rPr lang="en-US" sz="2400"/>
              <a:t>:</a:t>
            </a:r>
          </a:p>
          <a:p>
            <a:endParaRPr lang="en-US" sz="2400"/>
          </a:p>
          <a:p>
            <a:r>
              <a:rPr lang="el-GR" sz="2400"/>
              <a:t>Μικρός χρόνος παραμονής</a:t>
            </a:r>
            <a:r>
              <a:rPr lang="en-US" sz="2400"/>
              <a:t> </a:t>
            </a:r>
            <a:r>
              <a:rPr lang="el-GR" sz="2400"/>
              <a:t>υδρατμών στην ατμόσφαιρα </a:t>
            </a:r>
            <a:r>
              <a:rPr lang="el-GR" sz="2400">
                <a:sym typeface="Wingdings" pitchFamily="2" charset="2"/>
              </a:rPr>
              <a:t></a:t>
            </a:r>
            <a:r>
              <a:rPr lang="el-GR" sz="2400"/>
              <a:t> η </a:t>
            </a:r>
            <a:r>
              <a:rPr lang="el-GR" sz="2400">
                <a:sym typeface="Wingdings" pitchFamily="2" charset="2"/>
              </a:rPr>
              <a:t>αύξηση ρυθμού εξάτμισης λόγω θέρμανσης του πλανήτη προκαλεί αύξηση ποσότητας βροχοπτώσεων.</a:t>
            </a:r>
            <a:endParaRPr lang="el-G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ppt_w</p:attrName>
                                        </p:attrNameLst>
                                      </p:cBhvr>
                                      <p:tavLst>
                                        <p:tav tm="0">
                                          <p:val>
                                            <p:strVal val="#ppt_w*0.70"/>
                                          </p:val>
                                        </p:tav>
                                        <p:tav tm="100000">
                                          <p:val>
                                            <p:strVal val="#ppt_w"/>
                                          </p:val>
                                        </p:tav>
                                      </p:tavLst>
                                    </p:anim>
                                    <p:anim calcmode="lin" valueType="num">
                                      <p:cBhvr>
                                        <p:cTn id="8" dur="1000" fill="hold"/>
                                        <p:tgtEl>
                                          <p:spTgt spid="38917"/>
                                        </p:tgtEl>
                                        <p:attrNameLst>
                                          <p:attrName>ppt_h</p:attrName>
                                        </p:attrNameLst>
                                      </p:cBhvr>
                                      <p:tavLst>
                                        <p:tav tm="0">
                                          <p:val>
                                            <p:strVal val="#ppt_h"/>
                                          </p:val>
                                        </p:tav>
                                        <p:tav tm="100000">
                                          <p:val>
                                            <p:strVal val="#ppt_h"/>
                                          </p:val>
                                        </p:tav>
                                      </p:tavLst>
                                    </p:anim>
                                    <p:animEffect transition="in" filter="fade">
                                      <p:cBhvr>
                                        <p:cTn id="9" dur="1000"/>
                                        <p:tgtEl>
                                          <p:spTgt spid="389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8918"/>
                                        </p:tgtEl>
                                        <p:attrNameLst>
                                          <p:attrName>style.visibility</p:attrName>
                                        </p:attrNameLst>
                                      </p:cBhvr>
                                      <p:to>
                                        <p:strVal val="visible"/>
                                      </p:to>
                                    </p:set>
                                    <p:anim calcmode="lin" valueType="num">
                                      <p:cBhvr>
                                        <p:cTn id="14" dur="1000" fill="hold"/>
                                        <p:tgtEl>
                                          <p:spTgt spid="38918"/>
                                        </p:tgtEl>
                                        <p:attrNameLst>
                                          <p:attrName>ppt_w</p:attrName>
                                        </p:attrNameLst>
                                      </p:cBhvr>
                                      <p:tavLst>
                                        <p:tav tm="0">
                                          <p:val>
                                            <p:strVal val="#ppt_w*0.70"/>
                                          </p:val>
                                        </p:tav>
                                        <p:tav tm="100000">
                                          <p:val>
                                            <p:strVal val="#ppt_w"/>
                                          </p:val>
                                        </p:tav>
                                      </p:tavLst>
                                    </p:anim>
                                    <p:anim calcmode="lin" valueType="num">
                                      <p:cBhvr>
                                        <p:cTn id="15" dur="1000" fill="hold"/>
                                        <p:tgtEl>
                                          <p:spTgt spid="38918"/>
                                        </p:tgtEl>
                                        <p:attrNameLst>
                                          <p:attrName>ppt_h</p:attrName>
                                        </p:attrNameLst>
                                      </p:cBhvr>
                                      <p:tavLst>
                                        <p:tav tm="0">
                                          <p:val>
                                            <p:strVal val="#ppt_h"/>
                                          </p:val>
                                        </p:tav>
                                        <p:tav tm="100000">
                                          <p:val>
                                            <p:strVal val="#ppt_h"/>
                                          </p:val>
                                        </p:tav>
                                      </p:tavLst>
                                    </p:anim>
                                    <p:animEffect transition="in" filter="fade">
                                      <p:cBhvr>
                                        <p:cTn id="16" dur="1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TotalTime>
  <Words>1130</Words>
  <Application>Microsoft Office PowerPoint</Application>
  <PresentationFormat>On-screen Show (4:3)</PresentationFormat>
  <Paragraphs>299</Paragraphs>
  <Slides>32</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0" baseType="lpstr">
      <vt:lpstr>Arial</vt:lpstr>
      <vt:lpstr>Arial (W1)</vt:lpstr>
      <vt:lpstr>Calibri</vt:lpstr>
      <vt:lpstr>Times New Roman</vt:lpstr>
      <vt:lpstr>Wingdings</vt:lpstr>
      <vt:lpstr>Θέμα του Office</vt:lpstr>
      <vt:lpstr>Εξίσωση</vt:lpstr>
      <vt:lpstr>Denklem</vt:lpstr>
      <vt:lpstr>Τίτλος Μαθήματος</vt:lpstr>
      <vt:lpstr>Βασικές αρχές και γνώσεις υποβάθρου</vt:lpstr>
      <vt:lpstr>Περιεχόμενα ενότητας</vt:lpstr>
      <vt:lpstr>ΓΕΩΧΗΜΙΚΑ ΣΥΣΤΗΜΑΤΑ (box models)</vt:lpstr>
      <vt:lpstr>ΜΟΝΤΕΛΑ ΕΙΣΡΟΗΣ - ΕΚΡΟΗΣ</vt:lpstr>
      <vt:lpstr>ΣΤΑΘΕΡΗ ΚΑΤΑΣΤΑΣΗ ΣΥΣΤΗΜΑΤΟΣ</vt:lpstr>
      <vt:lpstr>ΧΡΟΝΟΣ ΠΑΡΑΜΟΝΗΣ</vt:lpstr>
      <vt:lpstr>ΥΔΡΟΛΟΓΙΚΟΣ ΚΥΚΛΟΣ</vt:lpstr>
      <vt:lpstr>Χρόνος παραμονής νερού στην ατμόσφαιρα</vt:lpstr>
      <vt:lpstr>ΑΔΡΑΝΕΙΣ ΧΗΜΙΚΕΣ ΦΑΣΕΙΣ</vt:lpstr>
      <vt:lpstr>ΑΔΡΑΝΗ ΣΤΟΙΧΕΙΑ</vt:lpstr>
      <vt:lpstr>ΤΑΧΥΤΗΤΑ ΧΗΜΙΚΩΝ ΑΝΤΙΔΡΑΣΕΩΝ</vt:lpstr>
      <vt:lpstr>ΤΑΧΥΤΗΤΑ ΧΗΜΙΚΩΝ ΑΝΤΙΔΡΑΣΕΩΝ</vt:lpstr>
      <vt:lpstr>ΧΡΟΝΟΣ ΗΜΙΣΙΑΣ ΖΩΗΣ</vt:lpstr>
      <vt:lpstr>ΑΝΤΙΔΡΩΝΤΕΣ ΦΑΣΕΙΣ ΣΕ ΑΝΟΙΧΤΑ ΣΥΣΤΗΜΑΤΑ</vt:lpstr>
      <vt:lpstr>ΤΑΧΥΤΗΤΑ ΑΝΤΙΔΡΑΣΗΣ-ΧΡΟΝΟΣ ΠΑΡΑΜΟΝΗΣ</vt:lpstr>
      <vt:lpstr>Επίτευξη χημικής ισορροπίας σε γεωχημικές αντιδράσεις</vt:lpstr>
      <vt:lpstr>ΤΑΧΥΤΗΤΑ ΑΝΤΙΔΡΑΣΗΣ-ΘΕΡΜΟΚΡΑΣΙΑ</vt:lpstr>
      <vt:lpstr>ΤΑΧΥΤΗΤΑ ΑΝΤΙΔΡΑΣΗΣ-ΔΙΑΧΥΣΗ</vt:lpstr>
      <vt:lpstr>ΤΑΧΥΤΗΤΑ ΑΝΤΙΔΡΑΣΗΣ-ΔΙΑΧΥΣΗ</vt:lpstr>
      <vt:lpstr>Διεργασία-μοντέλο διασποράς του μολύβδου στο έδαφος</vt:lpstr>
      <vt:lpstr>Πείραμα διάβρωσης σκαγιών Pb σε τυπικό έδαφος (HS) της περιοχής Υμηττού </vt:lpstr>
      <vt:lpstr>Ταχύτητα αντίδρασης-τοπολογία επιφάνειας ορυκτών</vt:lpstr>
      <vt:lpstr>Ταχύτητα αντίδρασης-τοπολογία επιφάνειας ορυκτών</vt:lpstr>
      <vt:lpstr>Ταχύτητα αντίδρασης-τοπολογία επιφάνειας ορυκτών</vt:lpstr>
      <vt:lpstr>Ταχύτητα αντίδρασης-τοπολογία επιφάνειας ορυκτών</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218</cp:revision>
  <dcterms:created xsi:type="dcterms:W3CDTF">2012-09-06T09:03:05Z</dcterms:created>
  <dcterms:modified xsi:type="dcterms:W3CDTF">2014-12-20T13:00:53Z</dcterms:modified>
</cp:coreProperties>
</file>