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302" r:id="rId2"/>
    <p:sldId id="367" r:id="rId3"/>
    <p:sldId id="368" r:id="rId4"/>
    <p:sldId id="370" r:id="rId5"/>
    <p:sldId id="371" r:id="rId6"/>
    <p:sldId id="372" r:id="rId7"/>
    <p:sldId id="373" r:id="rId8"/>
    <p:sldId id="381" r:id="rId9"/>
    <p:sldId id="382" r:id="rId10"/>
    <p:sldId id="383" r:id="rId11"/>
    <p:sldId id="384" r:id="rId12"/>
    <p:sldId id="385" r:id="rId13"/>
    <p:sldId id="386" r:id="rId14"/>
    <p:sldId id="393" r:id="rId15"/>
    <p:sldId id="387" r:id="rId16"/>
    <p:sldId id="388" r:id="rId17"/>
    <p:sldId id="389" r:id="rId18"/>
    <p:sldId id="390" r:id="rId19"/>
    <p:sldId id="391" r:id="rId20"/>
    <p:sldId id="392" r:id="rId21"/>
    <p:sldId id="374" r:id="rId22"/>
    <p:sldId id="375" r:id="rId23"/>
    <p:sldId id="394" r:id="rId24"/>
    <p:sldId id="376" r:id="rId25"/>
    <p:sldId id="377" r:id="rId26"/>
    <p:sldId id="378" r:id="rId27"/>
    <p:sldId id="395" r:id="rId28"/>
    <p:sldId id="379" r:id="rId29"/>
    <p:sldId id="380" r:id="rId30"/>
    <p:sldId id="397" r:id="rId31"/>
    <p:sldId id="398" r:id="rId32"/>
    <p:sldId id="399" r:id="rId33"/>
    <p:sldId id="400" r:id="rId34"/>
    <p:sldId id="401" r:id="rId35"/>
    <p:sldId id="407" r:id="rId36"/>
    <p:sldId id="408" r:id="rId37"/>
    <p:sldId id="402" r:id="rId38"/>
    <p:sldId id="403" r:id="rId39"/>
    <p:sldId id="404" r:id="rId40"/>
    <p:sldId id="405" r:id="rId41"/>
    <p:sldId id="406" r:id="rId42"/>
    <p:sldId id="409" r:id="rId43"/>
    <p:sldId id="419" r:id="rId44"/>
    <p:sldId id="410" r:id="rId45"/>
    <p:sldId id="411" r:id="rId46"/>
    <p:sldId id="412" r:id="rId47"/>
    <p:sldId id="413" r:id="rId48"/>
    <p:sldId id="414" r:id="rId49"/>
    <p:sldId id="415" r:id="rId50"/>
    <p:sldId id="416" r:id="rId51"/>
    <p:sldId id="417" r:id="rId52"/>
    <p:sldId id="420" r:id="rId53"/>
    <p:sldId id="421" r:id="rId54"/>
    <p:sldId id="422" r:id="rId55"/>
    <p:sldId id="423" r:id="rId56"/>
    <p:sldId id="424" r:id="rId57"/>
    <p:sldId id="425" r:id="rId58"/>
    <p:sldId id="426" r:id="rId59"/>
    <p:sldId id="427" r:id="rId6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02"/>
            <p14:sldId id="367"/>
            <p14:sldId id="368"/>
            <p14:sldId id="370"/>
            <p14:sldId id="371"/>
            <p14:sldId id="372"/>
            <p14:sldId id="373"/>
            <p14:sldId id="381"/>
            <p14:sldId id="382"/>
            <p14:sldId id="383"/>
            <p14:sldId id="384"/>
            <p14:sldId id="385"/>
            <p14:sldId id="386"/>
            <p14:sldId id="393"/>
            <p14:sldId id="387"/>
            <p14:sldId id="388"/>
            <p14:sldId id="389"/>
            <p14:sldId id="390"/>
            <p14:sldId id="391"/>
            <p14:sldId id="392"/>
            <p14:sldId id="374"/>
            <p14:sldId id="375"/>
            <p14:sldId id="394"/>
            <p14:sldId id="376"/>
            <p14:sldId id="377"/>
            <p14:sldId id="378"/>
            <p14:sldId id="395"/>
            <p14:sldId id="379"/>
            <p14:sldId id="380"/>
            <p14:sldId id="397"/>
            <p14:sldId id="398"/>
            <p14:sldId id="399"/>
            <p14:sldId id="400"/>
            <p14:sldId id="401"/>
            <p14:sldId id="407"/>
            <p14:sldId id="408"/>
            <p14:sldId id="402"/>
            <p14:sldId id="403"/>
            <p14:sldId id="404"/>
            <p14:sldId id="405"/>
            <p14:sldId id="406"/>
            <p14:sldId id="409"/>
            <p14:sldId id="419"/>
            <p14:sldId id="410"/>
            <p14:sldId id="411"/>
            <p14:sldId id="412"/>
            <p14:sldId id="413"/>
            <p14:sldId id="414"/>
            <p14:sldId id="415"/>
            <p14:sldId id="416"/>
            <p14:sldId id="417"/>
            <p14:sldId id="420"/>
            <p14:sldId id="421"/>
            <p14:sldId id="422"/>
            <p14:sldId id="423"/>
            <p14:sldId id="424"/>
            <p14:sldId id="425"/>
            <p14:sldId id="426"/>
            <p14:sldId id="427"/>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89" autoAdjust="0"/>
    <p:restoredTop sz="99309" autoAdjust="0"/>
  </p:normalViewPr>
  <p:slideViewPr>
    <p:cSldViewPr>
      <p:cViewPr varScale="1">
        <p:scale>
          <a:sx n="62" d="100"/>
          <a:sy n="62" d="100"/>
        </p:scale>
        <p:origin x="72" y="5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18/4/2016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1925195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974620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9344965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153589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668133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65863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013103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6264457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264039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31446098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634389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444012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145579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231720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1552631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0036973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192554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40668008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13405944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6289917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8433993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500274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7410763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5096440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19765224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5318139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35531806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16877659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28629434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17663489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2952954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41605197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1552648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5228988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23963900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89838909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18879889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14267875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29543457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13291521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419922975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368683904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287908024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3017410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3105657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163345130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207463575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136216395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168192702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340867710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45908909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308274125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183755138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58</a:t>
            </a:fld>
            <a:endParaRPr lang="el-GR"/>
          </a:p>
        </p:txBody>
      </p:sp>
    </p:spTree>
    <p:extLst>
      <p:ext uri="{BB962C8B-B14F-4D97-AF65-F5344CB8AC3E}">
        <p14:creationId xmlns:p14="http://schemas.microsoft.com/office/powerpoint/2010/main" val="159215853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59</a:t>
            </a:fld>
            <a:endParaRPr lang="el-GR"/>
          </a:p>
        </p:txBody>
      </p:sp>
    </p:spTree>
    <p:extLst>
      <p:ext uri="{BB962C8B-B14F-4D97-AF65-F5344CB8AC3E}">
        <p14:creationId xmlns:p14="http://schemas.microsoft.com/office/powerpoint/2010/main" val="3490335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3436643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841458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334343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780420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Ιωάννεια</a:t>
            </a:r>
            <a:r>
              <a:rPr lang="el-GR" sz="1000" dirty="0" smtClean="0">
                <a:solidFill>
                  <a:srgbClr val="5075BC"/>
                </a:solidFill>
              </a:rPr>
              <a:t> Γραμματεία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8.wmf"/><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hyperlink" Target="http://eclass.uoa.gr/courses/SOCTHEOL100/"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opencourses.uoa.gr/courses/SOCTHEOL1"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solidFill>
                  <a:srgbClr val="5075BC"/>
                </a:solidFill>
              </a:rPr>
              <a:t>Εισαγωγή στην Κ.Δ. και ιστορία εποχής της Καινής Διαθήκης</a:t>
            </a:r>
            <a:endParaRPr lang="el-GR" dirty="0">
              <a:solidFill>
                <a:srgbClr val="5075BC"/>
              </a:solidFill>
            </a:endParaRPr>
          </a:p>
        </p:txBody>
      </p:sp>
      <p:sp>
        <p:nvSpPr>
          <p:cNvPr id="8" name="Υπότιτλος 2"/>
          <p:cNvSpPr>
            <a:spLocks noGrp="1"/>
          </p:cNvSpPr>
          <p:nvPr>
            <p:ph type="subTitle" idx="1"/>
          </p:nvPr>
        </p:nvSpPr>
        <p:spPr>
          <a:xfrm>
            <a:off x="683568" y="3744863"/>
            <a:ext cx="7776864" cy="3113137"/>
          </a:xfrm>
        </p:spPr>
        <p:txBody>
          <a:bodyPr>
            <a:noAutofit/>
          </a:bodyPr>
          <a:lstStyle/>
          <a:p>
            <a:r>
              <a:rPr lang="el-GR" altLang="el-GR" sz="2800" dirty="0" smtClean="0">
                <a:solidFill>
                  <a:srgbClr val="5075BC"/>
                </a:solidFill>
              </a:rPr>
              <a:t>Μάθημα 7 </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err="1" smtClean="0"/>
              <a:t>Ιωάννεια</a:t>
            </a:r>
            <a:r>
              <a:rPr lang="el-GR" sz="2800" dirty="0" smtClean="0"/>
              <a:t> Γραμματεία</a:t>
            </a:r>
            <a:endParaRPr lang="en-US" sz="2800" dirty="0" smtClean="0"/>
          </a:p>
          <a:p>
            <a:endParaRPr lang="en-US" sz="2800" dirty="0" smtClean="0"/>
          </a:p>
          <a:p>
            <a:r>
              <a:rPr lang="el-GR" altLang="el-GR" sz="2800" dirty="0"/>
              <a:t>Σωτήριος Σ. Δεσπότης</a:t>
            </a:r>
          </a:p>
          <a:p>
            <a:r>
              <a:rPr lang="el-GR" altLang="el-GR" sz="2800" dirty="0" smtClean="0"/>
              <a:t>Θεολογική </a:t>
            </a:r>
            <a:r>
              <a:rPr lang="el-GR" altLang="el-GR" sz="2800" dirty="0"/>
              <a:t>Σχολή</a:t>
            </a:r>
          </a:p>
          <a:p>
            <a:r>
              <a:rPr lang="el-GR" altLang="el-GR" sz="2800" dirty="0"/>
              <a:t>Τμήμα Κοινωνικής Θεολογίας</a:t>
            </a:r>
            <a:endParaRPr lang="en-US" altLang="el-GR" sz="2800" dirty="0"/>
          </a:p>
          <a:p>
            <a:endParaRPr lang="el-GR" sz="2800" dirty="0" smtClean="0"/>
          </a:p>
        </p:txBody>
      </p:sp>
    </p:spTree>
    <p:extLst>
      <p:ext uri="{BB962C8B-B14F-4D97-AF65-F5344CB8AC3E}">
        <p14:creationId xmlns:p14="http://schemas.microsoft.com/office/powerpoint/2010/main" val="3572538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Απάντηση στην </a:t>
            </a:r>
            <a:r>
              <a:rPr lang="el-GR" dirty="0" smtClean="0"/>
              <a:t>Κριτική [2]</a:t>
            </a:r>
            <a:endParaRPr lang="el-GR" dirty="0"/>
          </a:p>
        </p:txBody>
      </p:sp>
      <p:sp>
        <p:nvSpPr>
          <p:cNvPr id="5" name="Θέση περιεχομένου 4"/>
          <p:cNvSpPr>
            <a:spLocks noGrp="1"/>
          </p:cNvSpPr>
          <p:nvPr>
            <p:ph idx="1"/>
          </p:nvPr>
        </p:nvSpPr>
        <p:spPr/>
        <p:txBody>
          <a:bodyPr>
            <a:noAutofit/>
          </a:bodyPr>
          <a:lstStyle/>
          <a:p>
            <a:pPr lvl="1"/>
            <a:r>
              <a:rPr lang="de-DE" altLang="el-GR" dirty="0"/>
              <a:t>…</a:t>
            </a:r>
            <a:r>
              <a:rPr lang="el-GR" altLang="el-GR" dirty="0"/>
              <a:t>τα ιουδαϊκά ήθη</a:t>
            </a:r>
            <a:endParaRPr lang="de-DE" altLang="el-GR" dirty="0"/>
          </a:p>
          <a:p>
            <a:pPr lvl="2">
              <a:spcBef>
                <a:spcPts val="600"/>
              </a:spcBef>
            </a:pPr>
            <a:r>
              <a:rPr lang="de-DE" altLang="el-GR" dirty="0"/>
              <a:t>2,6 – </a:t>
            </a:r>
            <a:r>
              <a:rPr lang="el-GR" altLang="el-GR" dirty="0"/>
              <a:t>νερό για καθαρμούς</a:t>
            </a:r>
            <a:endParaRPr lang="de-DE" altLang="el-GR" dirty="0"/>
          </a:p>
          <a:p>
            <a:pPr lvl="2">
              <a:spcBef>
                <a:spcPts val="600"/>
              </a:spcBef>
            </a:pPr>
            <a:r>
              <a:rPr lang="de-DE" altLang="el-GR" dirty="0"/>
              <a:t>19,40 – </a:t>
            </a:r>
            <a:r>
              <a:rPr lang="el-GR" altLang="el-GR" dirty="0"/>
              <a:t>τρόπος </a:t>
            </a:r>
            <a:r>
              <a:rPr lang="el-GR" altLang="el-GR" dirty="0" smtClean="0"/>
              <a:t>ταφής</a:t>
            </a:r>
            <a:endParaRPr lang="de-DE" altLang="el-GR" dirty="0"/>
          </a:p>
          <a:p>
            <a:pPr lvl="1">
              <a:spcBef>
                <a:spcPts val="2400"/>
              </a:spcBef>
            </a:pPr>
            <a:r>
              <a:rPr lang="de-DE" altLang="el-GR" dirty="0"/>
              <a:t>…</a:t>
            </a:r>
            <a:r>
              <a:rPr lang="el-GR" altLang="el-GR" dirty="0"/>
              <a:t> τις ιουδαϊκές εορτές και το συμβολισμό τους</a:t>
            </a:r>
            <a:endParaRPr lang="de-DE" altLang="el-GR" dirty="0"/>
          </a:p>
          <a:p>
            <a:pPr lvl="2">
              <a:spcBef>
                <a:spcPts val="600"/>
              </a:spcBef>
            </a:pPr>
            <a:r>
              <a:rPr lang="de-DE" altLang="el-GR" dirty="0"/>
              <a:t>2,13 – </a:t>
            </a:r>
            <a:r>
              <a:rPr lang="el-GR" altLang="el-GR" dirty="0"/>
              <a:t>Πάσχα: εαρινή γιορτή</a:t>
            </a:r>
            <a:endParaRPr lang="de-DE" altLang="el-GR" dirty="0"/>
          </a:p>
          <a:p>
            <a:pPr lvl="2">
              <a:spcBef>
                <a:spcPts val="600"/>
              </a:spcBef>
            </a:pPr>
            <a:r>
              <a:rPr lang="de-DE" altLang="el-GR" dirty="0"/>
              <a:t>7,2 –</a:t>
            </a:r>
            <a:r>
              <a:rPr lang="el-GR" altLang="el-GR" dirty="0"/>
              <a:t>Σκηνοπηγία (ύδωρ-φως)-φθινοπωρινή γιορτή</a:t>
            </a:r>
            <a:endParaRPr lang="de-DE" altLang="el-GR" dirty="0"/>
          </a:p>
          <a:p>
            <a:pPr lvl="2">
              <a:spcBef>
                <a:spcPts val="600"/>
              </a:spcBef>
            </a:pPr>
            <a:r>
              <a:rPr lang="de-DE" altLang="el-GR" dirty="0"/>
              <a:t>10,22 –</a:t>
            </a:r>
            <a:r>
              <a:rPr lang="el-GR" altLang="el-GR" dirty="0"/>
              <a:t>Εγκαίνια του Ναού-χειμωνιάτικη γιορτή</a:t>
            </a:r>
            <a:endParaRPr lang="de-DE" altLang="el-GR" dirty="0"/>
          </a:p>
          <a:p>
            <a:pPr lvl="2">
              <a:spcBef>
                <a:spcPts val="600"/>
              </a:spcBef>
            </a:pPr>
            <a:r>
              <a:rPr lang="de-DE" altLang="el-GR" dirty="0"/>
              <a:t>5,1 – </a:t>
            </a:r>
            <a:r>
              <a:rPr lang="el-GR" altLang="el-GR" dirty="0"/>
              <a:t>Μη επονομαζόμενη εορτή (Πεντηκοστή;;;)</a:t>
            </a:r>
            <a:endParaRPr lang="de-DE" altLang="el-GR" dirty="0"/>
          </a:p>
        </p:txBody>
      </p:sp>
    </p:spTree>
    <p:extLst>
      <p:ext uri="{BB962C8B-B14F-4D97-AF65-F5344CB8AC3E}">
        <p14:creationId xmlns:p14="http://schemas.microsoft.com/office/powerpoint/2010/main" val="871248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Λεπτομέρειες </a:t>
            </a:r>
            <a:r>
              <a:rPr lang="el-GR" dirty="0"/>
              <a:t>που απαντούν μόνο στο </a:t>
            </a:r>
            <a:r>
              <a:rPr lang="el-GR" dirty="0" err="1"/>
              <a:t>Ιω</a:t>
            </a:r>
            <a:r>
              <a:rPr lang="el-GR" dirty="0"/>
              <a:t>. </a:t>
            </a:r>
          </a:p>
        </p:txBody>
      </p:sp>
      <p:sp>
        <p:nvSpPr>
          <p:cNvPr id="5" name="Θέση περιεχομένου 4"/>
          <p:cNvSpPr>
            <a:spLocks noGrp="1"/>
          </p:cNvSpPr>
          <p:nvPr>
            <p:ph idx="1"/>
          </p:nvPr>
        </p:nvSpPr>
        <p:spPr>
          <a:xfrm>
            <a:off x="464156" y="1783357"/>
            <a:ext cx="8229600" cy="4525963"/>
          </a:xfrm>
        </p:spPr>
        <p:txBody>
          <a:bodyPr>
            <a:noAutofit/>
          </a:bodyPr>
          <a:lstStyle/>
          <a:p>
            <a:pPr lvl="1"/>
            <a:r>
              <a:rPr lang="de-DE" altLang="el-GR" dirty="0"/>
              <a:t>… </a:t>
            </a:r>
            <a:r>
              <a:rPr lang="el-GR" altLang="el-GR" dirty="0"/>
              <a:t>Ιερουσαλήμ</a:t>
            </a:r>
            <a:endParaRPr lang="de-DE" altLang="el-GR" dirty="0"/>
          </a:p>
          <a:p>
            <a:pPr lvl="2">
              <a:spcBef>
                <a:spcPts val="600"/>
              </a:spcBef>
            </a:pPr>
            <a:r>
              <a:rPr lang="de-DE" altLang="el-GR" dirty="0"/>
              <a:t>5,2 – </a:t>
            </a:r>
            <a:r>
              <a:rPr lang="el-GR" altLang="el-GR" dirty="0"/>
              <a:t>Κολυμβήθρα Βηθεσδά</a:t>
            </a:r>
            <a:endParaRPr lang="de-DE" altLang="el-GR" dirty="0"/>
          </a:p>
          <a:p>
            <a:pPr lvl="2">
              <a:spcBef>
                <a:spcPts val="600"/>
              </a:spcBef>
            </a:pPr>
            <a:r>
              <a:rPr lang="de-DE" altLang="el-GR" dirty="0"/>
              <a:t>8,1 – </a:t>
            </a:r>
            <a:r>
              <a:rPr lang="el-GR" altLang="el-GR" dirty="0"/>
              <a:t>όρος των Ελαιών</a:t>
            </a:r>
            <a:endParaRPr lang="de-DE" altLang="el-GR" dirty="0"/>
          </a:p>
          <a:p>
            <a:pPr lvl="2">
              <a:spcBef>
                <a:spcPts val="600"/>
              </a:spcBef>
            </a:pPr>
            <a:r>
              <a:rPr lang="de-DE" altLang="el-GR" dirty="0"/>
              <a:t>19,13 – </a:t>
            </a:r>
            <a:r>
              <a:rPr lang="el-GR" altLang="el-GR" dirty="0" err="1" smtClean="0"/>
              <a:t>Γαββαθά</a:t>
            </a:r>
            <a:endParaRPr lang="de-DE" altLang="el-GR" dirty="0"/>
          </a:p>
          <a:p>
            <a:pPr lvl="1">
              <a:spcBef>
                <a:spcPts val="2400"/>
              </a:spcBef>
            </a:pPr>
            <a:r>
              <a:rPr lang="de-DE" altLang="el-GR" dirty="0" smtClean="0"/>
              <a:t>…</a:t>
            </a:r>
            <a:r>
              <a:rPr lang="el-GR" altLang="el-GR" dirty="0" smtClean="0"/>
              <a:t> ο </a:t>
            </a:r>
            <a:r>
              <a:rPr lang="el-GR" altLang="el-GR" dirty="0"/>
              <a:t>Ναός </a:t>
            </a:r>
            <a:endParaRPr lang="de-DE" altLang="el-GR" dirty="0"/>
          </a:p>
          <a:p>
            <a:pPr lvl="2">
              <a:spcBef>
                <a:spcPts val="600"/>
              </a:spcBef>
            </a:pPr>
            <a:r>
              <a:rPr lang="de-DE" altLang="el-GR" dirty="0"/>
              <a:t>2,20 – 46</a:t>
            </a:r>
            <a:r>
              <a:rPr lang="el-GR" altLang="el-GR" dirty="0"/>
              <a:t> χρόνια κτίσθηκε</a:t>
            </a:r>
            <a:endParaRPr lang="de-DE" altLang="el-GR" dirty="0"/>
          </a:p>
          <a:p>
            <a:pPr lvl="2">
              <a:spcBef>
                <a:spcPts val="600"/>
              </a:spcBef>
            </a:pPr>
            <a:r>
              <a:rPr lang="de-DE" altLang="el-GR" dirty="0"/>
              <a:t>8,20 – </a:t>
            </a:r>
            <a:r>
              <a:rPr lang="el-GR" altLang="el-GR" dirty="0" err="1"/>
              <a:t>Θησαυροφυλάκειο</a:t>
            </a:r>
            <a:endParaRPr lang="de-DE" altLang="el-GR" dirty="0"/>
          </a:p>
          <a:p>
            <a:pPr lvl="2">
              <a:spcBef>
                <a:spcPts val="600"/>
              </a:spcBef>
            </a:pPr>
            <a:r>
              <a:rPr lang="de-DE" altLang="el-GR" dirty="0"/>
              <a:t>10,23 –</a:t>
            </a:r>
            <a:r>
              <a:rPr lang="el-GR" altLang="el-GR" dirty="0"/>
              <a:t>Στοά Σολομώντος</a:t>
            </a:r>
            <a:endParaRPr lang="el-GR" sz="2400" dirty="0"/>
          </a:p>
        </p:txBody>
      </p:sp>
    </p:spTree>
    <p:extLst>
      <p:ext uri="{BB962C8B-B14F-4D97-AF65-F5344CB8AC3E}">
        <p14:creationId xmlns:p14="http://schemas.microsoft.com/office/powerpoint/2010/main" val="25964503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Λεπτομέρειες </a:t>
            </a:r>
            <a:r>
              <a:rPr lang="el-GR" dirty="0"/>
              <a:t>που απαντούν μόνο στο </a:t>
            </a:r>
            <a:r>
              <a:rPr lang="el-GR" dirty="0" err="1"/>
              <a:t>Ιω</a:t>
            </a:r>
            <a:r>
              <a:rPr lang="el-GR" dirty="0" smtClean="0"/>
              <a:t>. [2]</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lvl="1"/>
            <a:r>
              <a:rPr lang="el-GR" altLang="el-GR" dirty="0"/>
              <a:t>Ο Ιωάννης γνωρίζει πολλές λεπτομέρειες</a:t>
            </a:r>
            <a:r>
              <a:rPr lang="de-DE" altLang="el-GR" dirty="0"/>
              <a:t>:</a:t>
            </a:r>
          </a:p>
          <a:p>
            <a:pPr lvl="2">
              <a:spcBef>
                <a:spcPts val="600"/>
              </a:spcBef>
            </a:pPr>
            <a:r>
              <a:rPr lang="de-DE" altLang="el-GR" dirty="0"/>
              <a:t>1,39 – </a:t>
            </a:r>
            <a:r>
              <a:rPr lang="el-GR" altLang="el-GR" dirty="0"/>
              <a:t>τη 10</a:t>
            </a:r>
            <a:r>
              <a:rPr lang="el-GR" altLang="el-GR" baseline="30000" dirty="0"/>
              <a:t>η</a:t>
            </a:r>
            <a:r>
              <a:rPr lang="el-GR" altLang="el-GR" dirty="0"/>
              <a:t> ώρα (= 16.00 )</a:t>
            </a:r>
            <a:endParaRPr lang="de-DE" altLang="el-GR" dirty="0"/>
          </a:p>
          <a:p>
            <a:pPr lvl="2">
              <a:spcBef>
                <a:spcPts val="600"/>
              </a:spcBef>
            </a:pPr>
            <a:r>
              <a:rPr lang="de-DE" altLang="el-GR" dirty="0"/>
              <a:t>2,1 – </a:t>
            </a:r>
            <a:r>
              <a:rPr lang="el-GR" altLang="el-GR" dirty="0"/>
              <a:t>την 3</a:t>
            </a:r>
            <a:r>
              <a:rPr lang="el-GR" altLang="el-GR" baseline="30000" dirty="0"/>
              <a:t>η</a:t>
            </a:r>
            <a:r>
              <a:rPr lang="el-GR" altLang="el-GR" dirty="0"/>
              <a:t> μέρα</a:t>
            </a:r>
            <a:endParaRPr lang="de-DE" altLang="el-GR" dirty="0"/>
          </a:p>
          <a:p>
            <a:pPr lvl="2">
              <a:spcBef>
                <a:spcPts val="600"/>
              </a:spcBef>
            </a:pPr>
            <a:r>
              <a:rPr lang="de-DE" altLang="el-GR" dirty="0"/>
              <a:t>2,6 – 6 </a:t>
            </a:r>
            <a:r>
              <a:rPr lang="el-GR" altLang="el-GR" dirty="0"/>
              <a:t>λίθινες υδρίες στην Κανά </a:t>
            </a:r>
            <a:r>
              <a:rPr lang="de-DE" altLang="el-GR" dirty="0"/>
              <a:t>(</a:t>
            </a:r>
            <a:r>
              <a:rPr lang="el-GR" altLang="el-GR" dirty="0" err="1"/>
              <a:t>χωρητικ</a:t>
            </a:r>
            <a:r>
              <a:rPr lang="el-GR" altLang="el-GR" dirty="0"/>
              <a:t>. 500 λίτρων</a:t>
            </a:r>
            <a:r>
              <a:rPr lang="de-DE" altLang="el-GR" dirty="0"/>
              <a:t>)</a:t>
            </a:r>
          </a:p>
          <a:p>
            <a:pPr lvl="2">
              <a:spcBef>
                <a:spcPts val="600"/>
              </a:spcBef>
            </a:pPr>
            <a:r>
              <a:rPr lang="de-DE" altLang="el-GR" dirty="0"/>
              <a:t>2,11 – </a:t>
            </a:r>
            <a:r>
              <a:rPr lang="el-GR" altLang="el-GR" dirty="0"/>
              <a:t>το 1</a:t>
            </a:r>
            <a:r>
              <a:rPr lang="el-GR" altLang="el-GR" baseline="30000" dirty="0"/>
              <a:t>ο</a:t>
            </a:r>
            <a:r>
              <a:rPr lang="el-GR" altLang="el-GR" dirty="0"/>
              <a:t> Σημείο</a:t>
            </a:r>
            <a:endParaRPr lang="de-DE" altLang="el-GR" dirty="0"/>
          </a:p>
          <a:p>
            <a:pPr lvl="2">
              <a:spcBef>
                <a:spcPts val="600"/>
              </a:spcBef>
            </a:pPr>
            <a:r>
              <a:rPr lang="de-DE" altLang="el-GR" dirty="0"/>
              <a:t>3,2 – </a:t>
            </a:r>
            <a:r>
              <a:rPr lang="el-GR" altLang="el-GR" dirty="0"/>
              <a:t>νύχτα</a:t>
            </a:r>
            <a:endParaRPr lang="de-DE" altLang="el-GR" dirty="0"/>
          </a:p>
          <a:p>
            <a:pPr lvl="2">
              <a:spcBef>
                <a:spcPts val="600"/>
              </a:spcBef>
            </a:pPr>
            <a:r>
              <a:rPr lang="de-DE" altLang="el-GR" dirty="0"/>
              <a:t>4,6 – </a:t>
            </a:r>
            <a:r>
              <a:rPr lang="el-GR" altLang="el-GR" dirty="0"/>
              <a:t>πηγή Ιακώβ</a:t>
            </a:r>
            <a:endParaRPr lang="de-DE" altLang="el-GR" dirty="0"/>
          </a:p>
          <a:p>
            <a:pPr lvl="2">
              <a:spcBef>
                <a:spcPts val="600"/>
              </a:spcBef>
            </a:pPr>
            <a:r>
              <a:rPr lang="de-DE" altLang="el-GR" dirty="0"/>
              <a:t>4,6 – </a:t>
            </a:r>
            <a:r>
              <a:rPr lang="el-GR" altLang="el-GR" dirty="0"/>
              <a:t>κουρασμένος από την οδοιπορία</a:t>
            </a:r>
            <a:endParaRPr lang="de-DE" altLang="el-GR" dirty="0"/>
          </a:p>
        </p:txBody>
      </p:sp>
    </p:spTree>
    <p:extLst>
      <p:ext uri="{BB962C8B-B14F-4D97-AF65-F5344CB8AC3E}">
        <p14:creationId xmlns:p14="http://schemas.microsoft.com/office/powerpoint/2010/main" val="19541049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44121" y="260648"/>
            <a:ext cx="8229600" cy="1143000"/>
          </a:xfrm>
        </p:spPr>
        <p:txBody>
          <a:bodyPr>
            <a:normAutofit fontScale="90000"/>
          </a:bodyPr>
          <a:lstStyle/>
          <a:p>
            <a:pPr>
              <a:lnSpc>
                <a:spcPct val="90000"/>
              </a:lnSpc>
            </a:pPr>
            <a:r>
              <a:rPr lang="el-GR" sz="4900" dirty="0" smtClean="0"/>
              <a:t>ΙΩΑΝΝΗΣ</a:t>
            </a:r>
            <a:r>
              <a:rPr lang="el-GR" sz="4000" dirty="0" smtClean="0"/>
              <a:t/>
            </a:r>
            <a:br>
              <a:rPr lang="el-GR" sz="4000" dirty="0" smtClean="0"/>
            </a:br>
            <a:r>
              <a:rPr lang="he-IL" sz="4000" dirty="0" smtClean="0"/>
              <a:t> </a:t>
            </a:r>
            <a:r>
              <a:rPr lang="he-IL" sz="4000" dirty="0"/>
              <a:t>יוחנ(</a:t>
            </a:r>
            <a:r>
              <a:rPr lang="de-DE" sz="4000" i="1" dirty="0" err="1"/>
              <a:t>Jochanan</a:t>
            </a:r>
            <a:r>
              <a:rPr lang="el-GR" sz="4000" i="1" dirty="0"/>
              <a:t> (= Ο </a:t>
            </a:r>
            <a:r>
              <a:rPr lang="el-GR" sz="4000" i="1" dirty="0" err="1"/>
              <a:t>Γιαχβέ</a:t>
            </a:r>
            <a:r>
              <a:rPr lang="el-GR" sz="4000" i="1" dirty="0"/>
              <a:t> είναι ελεήμων</a:t>
            </a:r>
            <a:r>
              <a:rPr lang="de-DE" sz="4000" dirty="0"/>
              <a:t>)</a:t>
            </a:r>
            <a:endParaRPr lang="el-GR" sz="4000" dirty="0"/>
          </a:p>
        </p:txBody>
      </p:sp>
      <p:sp>
        <p:nvSpPr>
          <p:cNvPr id="5" name="Θέση περιεχομένου 4"/>
          <p:cNvSpPr>
            <a:spLocks noGrp="1"/>
          </p:cNvSpPr>
          <p:nvPr>
            <p:ph idx="1"/>
          </p:nvPr>
        </p:nvSpPr>
        <p:spPr>
          <a:xfrm>
            <a:off x="464156" y="1700808"/>
            <a:ext cx="8229600" cy="4525963"/>
          </a:xfrm>
        </p:spPr>
        <p:txBody>
          <a:bodyPr>
            <a:noAutofit/>
          </a:bodyPr>
          <a:lstStyle/>
          <a:p>
            <a:pPr marL="452628" fontAlgn="auto">
              <a:lnSpc>
                <a:spcPct val="90000"/>
              </a:lnSpc>
              <a:spcAft>
                <a:spcPts val="0"/>
              </a:spcAft>
              <a:buFont typeface="Wingdings" panose="05000000000000000000" pitchFamily="2" charset="2"/>
              <a:buChar char="Ø"/>
              <a:defRPr/>
            </a:pPr>
            <a:r>
              <a:rPr lang="el-GR" sz="2400" dirty="0"/>
              <a:t>Η Πρώτη Εκκλησία απέδωσε στον Ιωάννη, τον μαθητή του Ιησού τη συγγραφή του πλέον «πνευματικού» Ευαγγελίου</a:t>
            </a:r>
            <a:r>
              <a:rPr lang="de-DE" sz="2400" dirty="0"/>
              <a:t>:</a:t>
            </a:r>
            <a:endParaRPr lang="el-GR" sz="2400" dirty="0"/>
          </a:p>
          <a:p>
            <a:pPr marL="678942" lvl="1" indent="-342900">
              <a:lnSpc>
                <a:spcPct val="80000"/>
              </a:lnSpc>
              <a:spcBef>
                <a:spcPts val="324"/>
              </a:spcBef>
              <a:defRPr/>
            </a:pPr>
            <a:r>
              <a:rPr lang="el-GR" sz="2000" dirty="0"/>
              <a:t>Μαρτυρία </a:t>
            </a:r>
            <a:r>
              <a:rPr lang="el-GR" sz="2000" dirty="0" err="1"/>
              <a:t>μικρασιάτη</a:t>
            </a:r>
            <a:r>
              <a:rPr lang="el-GR" sz="2000" dirty="0"/>
              <a:t> </a:t>
            </a:r>
            <a:r>
              <a:rPr lang="el-GR" sz="2000" dirty="0" err="1"/>
              <a:t>αγ.</a:t>
            </a:r>
            <a:r>
              <a:rPr lang="el-GR" sz="2000" dirty="0"/>
              <a:t> Ειρηναίου Λυών (180 μ.Χ.), μαθητή του </a:t>
            </a:r>
            <a:r>
              <a:rPr lang="el-GR" sz="2000" dirty="0" err="1"/>
              <a:t>αγ.</a:t>
            </a:r>
            <a:r>
              <a:rPr lang="el-GR" sz="2000" dirty="0"/>
              <a:t> Πολυκάρπου (+ 156) που με τη σειρά του μαθήτευσε στον Ιωάννη. ΕΦΕΣΟΣ ως τόπος συγγραφής</a:t>
            </a:r>
          </a:p>
          <a:p>
            <a:pPr marL="452628">
              <a:lnSpc>
                <a:spcPct val="90000"/>
              </a:lnSpc>
              <a:buFont typeface="Wingdings" panose="05000000000000000000" pitchFamily="2" charset="2"/>
              <a:buChar char="Ø"/>
              <a:defRPr/>
            </a:pPr>
            <a:r>
              <a:rPr lang="el-GR" sz="2400" dirty="0" smtClean="0"/>
              <a:t>Ο </a:t>
            </a:r>
            <a:r>
              <a:rPr lang="el-GR" sz="2400" dirty="0"/>
              <a:t>ίδιος ο συγγραφέας ταυτίζεται μάλλον με </a:t>
            </a:r>
            <a:r>
              <a:rPr lang="el-GR" sz="2400" i="1" dirty="0" err="1"/>
              <a:t>τὸν</a:t>
            </a:r>
            <a:r>
              <a:rPr lang="el-GR" sz="2400" i="1" dirty="0"/>
              <a:t> </a:t>
            </a:r>
            <a:r>
              <a:rPr lang="el-GR" sz="2400" i="1" dirty="0" err="1"/>
              <a:t>μαθητὴν</a:t>
            </a:r>
            <a:r>
              <a:rPr lang="el-GR" sz="2400" i="1" dirty="0"/>
              <a:t> </a:t>
            </a:r>
            <a:r>
              <a:rPr lang="el-GR" sz="2400" i="1" dirty="0" err="1"/>
              <a:t>ὅν</a:t>
            </a:r>
            <a:r>
              <a:rPr lang="el-GR" sz="2400" i="1" dirty="0"/>
              <a:t> </a:t>
            </a:r>
            <a:r>
              <a:rPr lang="el-GR" sz="2400" i="1" dirty="0" err="1"/>
              <a:t>ἠγάπα</a:t>
            </a:r>
            <a:r>
              <a:rPr lang="el-GR" sz="2400" i="1" dirty="0"/>
              <a:t> ὁ </a:t>
            </a:r>
            <a:r>
              <a:rPr lang="el-GR" sz="2400" i="1" dirty="0" err="1"/>
              <a:t>Ἰησοῦς</a:t>
            </a:r>
            <a:r>
              <a:rPr lang="el-GR" sz="2400" dirty="0"/>
              <a:t>  του Ευαγγελίου (13, 23</a:t>
            </a:r>
            <a:r>
              <a:rPr lang="el-GR" sz="2400" baseline="30000" dirty="0"/>
              <a:t>.</a:t>
            </a:r>
            <a:r>
              <a:rPr lang="el-GR" sz="2400" dirty="0"/>
              <a:t> 19, 26-27</a:t>
            </a:r>
            <a:r>
              <a:rPr lang="el-GR" sz="2400" baseline="30000" dirty="0"/>
              <a:t>.</a:t>
            </a:r>
            <a:r>
              <a:rPr lang="el-GR" sz="2400" dirty="0"/>
              <a:t> 20, 2-8</a:t>
            </a:r>
            <a:r>
              <a:rPr lang="el-GR" sz="2400" baseline="30000" dirty="0"/>
              <a:t>.</a:t>
            </a:r>
            <a:r>
              <a:rPr lang="el-GR" sz="2400" dirty="0"/>
              <a:t> 21, 7</a:t>
            </a:r>
            <a:r>
              <a:rPr lang="el-GR" sz="2400" baseline="30000" dirty="0"/>
              <a:t>.</a:t>
            </a:r>
            <a:r>
              <a:rPr lang="el-GR" sz="2400" dirty="0"/>
              <a:t> 21, 7. 20. 24) που αντικρίζει- ΜΑΡΤΥΡΕΙ να ρέει από τη λογχισμένη πλευρά αίμα και ύδωρ. Γνωρίζει άριστα την τοπογραφία της Ιερουσαλήμ και τα ιουδαϊκά έθιμα.</a:t>
            </a:r>
          </a:p>
          <a:p>
            <a:pPr marL="452628">
              <a:lnSpc>
                <a:spcPct val="90000"/>
              </a:lnSpc>
              <a:buFont typeface="Wingdings" panose="05000000000000000000" pitchFamily="2" charset="2"/>
              <a:buChar char="Ø"/>
              <a:defRPr/>
            </a:pPr>
            <a:r>
              <a:rPr lang="el-GR" sz="2400" dirty="0" smtClean="0"/>
              <a:t>Ο </a:t>
            </a:r>
            <a:r>
              <a:rPr lang="el-GR" sz="2400" dirty="0" err="1"/>
              <a:t>Παπίας</a:t>
            </a:r>
            <a:r>
              <a:rPr lang="el-GR" sz="2400" dirty="0"/>
              <a:t> επίσκοπος </a:t>
            </a:r>
            <a:r>
              <a:rPr lang="el-GR" sz="2400" dirty="0" err="1"/>
              <a:t>Ιεράπολης</a:t>
            </a:r>
            <a:r>
              <a:rPr lang="el-GR" sz="2400" dirty="0"/>
              <a:t> (+220 μ.Χ.) μνημονεύει έναν </a:t>
            </a:r>
            <a:r>
              <a:rPr lang="el-GR" sz="2400" b="1" dirty="0"/>
              <a:t>πρεσβύτερο, </a:t>
            </a:r>
            <a:r>
              <a:rPr lang="el-GR" sz="2400" dirty="0"/>
              <a:t>ο οποίος από κάποιους ταυτίζεται με τον συγγραφέα είτε </a:t>
            </a:r>
            <a:r>
              <a:rPr lang="el-GR" sz="2400" dirty="0" err="1"/>
              <a:t>είτε</a:t>
            </a:r>
            <a:r>
              <a:rPr lang="el-GR" sz="2400" dirty="0"/>
              <a:t> του </a:t>
            </a:r>
            <a:r>
              <a:rPr lang="el-GR" sz="2400" dirty="0" err="1"/>
              <a:t>Ιω</a:t>
            </a:r>
            <a:r>
              <a:rPr lang="el-GR" sz="2400" dirty="0"/>
              <a:t>., είτε των Α’, Β’ και Γ’ </a:t>
            </a:r>
            <a:r>
              <a:rPr lang="el-GR" sz="2400" dirty="0" err="1"/>
              <a:t>Ιω</a:t>
            </a:r>
            <a:r>
              <a:rPr lang="el-GR" sz="2400" dirty="0"/>
              <a:t>. είτε της </a:t>
            </a:r>
            <a:r>
              <a:rPr lang="el-GR" sz="2400" dirty="0" err="1"/>
              <a:t>Αποκ</a:t>
            </a:r>
            <a:r>
              <a:rPr lang="el-GR" sz="2400" dirty="0"/>
              <a:t>. </a:t>
            </a:r>
            <a:endParaRPr lang="de-DE" sz="2400" dirty="0"/>
          </a:p>
        </p:txBody>
      </p:sp>
    </p:spTree>
    <p:extLst>
      <p:ext uri="{BB962C8B-B14F-4D97-AF65-F5344CB8AC3E}">
        <p14:creationId xmlns:p14="http://schemas.microsoft.com/office/powerpoint/2010/main" val="1481727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Ιωάννης ο Γαλιλαίος</a:t>
            </a:r>
          </a:p>
        </p:txBody>
      </p:sp>
      <p:sp>
        <p:nvSpPr>
          <p:cNvPr id="16" name="Θέση περιεχομένου 3"/>
          <p:cNvSpPr txBox="1">
            <a:spLocks/>
          </p:cNvSpPr>
          <p:nvPr/>
        </p:nvSpPr>
        <p:spPr>
          <a:xfrm>
            <a:off x="4860032" y="1484784"/>
            <a:ext cx="3826768"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buNone/>
            </a:pPr>
            <a:r>
              <a:rPr lang="el-GR" altLang="el-GR" sz="2400" dirty="0"/>
              <a:t>Καταγόταν από τη  Βηθσαϊδά της Γαλιλαίας</a:t>
            </a:r>
            <a:r>
              <a:rPr lang="de-DE" altLang="el-GR" sz="2400" dirty="0" smtClean="0"/>
              <a:t>.</a:t>
            </a:r>
            <a:endParaRPr lang="el-GR" altLang="el-GR" sz="2400" dirty="0" smtClean="0"/>
          </a:p>
          <a:p>
            <a:pPr marL="0" indent="0">
              <a:spcBef>
                <a:spcPts val="600"/>
              </a:spcBef>
              <a:buNone/>
            </a:pPr>
            <a:r>
              <a:rPr lang="el-GR" altLang="el-GR" sz="2400" dirty="0"/>
              <a:t>Ομιλούσε </a:t>
            </a:r>
            <a:r>
              <a:rPr lang="el-GR" altLang="el-GR" sz="2400" dirty="0" err="1"/>
              <a:t>Αραμαϊκά</a:t>
            </a:r>
            <a:r>
              <a:rPr lang="el-GR" altLang="el-GR" sz="2400" dirty="0"/>
              <a:t> και Ελληνικά</a:t>
            </a:r>
            <a:r>
              <a:rPr lang="de-DE" altLang="el-GR" sz="2400" dirty="0"/>
              <a:t>.</a:t>
            </a:r>
            <a:r>
              <a:rPr lang="el-GR" altLang="el-GR" sz="2400" dirty="0"/>
              <a:t> Είχε τη </a:t>
            </a:r>
            <a:r>
              <a:rPr lang="el-GR" altLang="el-GR" sz="2400" dirty="0" err="1"/>
              <a:t>γαλιλαϊκή</a:t>
            </a:r>
            <a:r>
              <a:rPr lang="el-GR" altLang="el-GR" sz="2400" dirty="0"/>
              <a:t> προφορά</a:t>
            </a:r>
            <a:r>
              <a:rPr lang="de-DE" altLang="el-GR" sz="2400" dirty="0"/>
              <a:t>.</a:t>
            </a:r>
            <a:endParaRPr lang="el-GR" altLang="el-GR" sz="2400" dirty="0"/>
          </a:p>
          <a:p>
            <a:pPr marL="0" indent="0">
              <a:spcBef>
                <a:spcPts val="600"/>
              </a:spcBef>
              <a:buNone/>
            </a:pPr>
            <a:r>
              <a:rPr lang="de-DE" altLang="el-GR" sz="2000" dirty="0"/>
              <a:t>Κα</a:t>
            </a:r>
            <a:r>
              <a:rPr lang="de-DE" altLang="el-GR" sz="2000" dirty="0" err="1"/>
              <a:t>τά</a:t>
            </a:r>
            <a:r>
              <a:rPr lang="de-DE" altLang="el-GR" sz="2000" dirty="0"/>
              <a:t> π</a:t>
            </a:r>
            <a:r>
              <a:rPr lang="de-DE" altLang="el-GR" sz="2000" dirty="0" err="1"/>
              <a:t>άσ</a:t>
            </a:r>
            <a:r>
              <a:rPr lang="de-DE" altLang="el-GR" sz="2000" dirty="0"/>
              <a:t>α πιθανότητα ήταν ήδη μαθητής του Ιωάννη του Βαπτιστή όταν ακολούθησε για πρώτη φορά τον Κύριο (Ιω 1,</a:t>
            </a:r>
            <a:r>
              <a:rPr lang="el-GR" altLang="el-GR" sz="2000" dirty="0"/>
              <a:t> </a:t>
            </a:r>
            <a:r>
              <a:rPr lang="de-DE" altLang="el-GR" sz="2000" dirty="0"/>
              <a:t>29). </a:t>
            </a:r>
            <a:r>
              <a:rPr lang="de-DE" altLang="el-GR" sz="2000" dirty="0" err="1"/>
              <a:t>Δεν</a:t>
            </a:r>
            <a:r>
              <a:rPr lang="de-DE" altLang="el-GR" sz="2000" dirty="0"/>
              <a:t> απ</a:t>
            </a:r>
            <a:r>
              <a:rPr lang="de-DE" altLang="el-GR" sz="2000" dirty="0" err="1"/>
              <a:t>οκλείετ</a:t>
            </a:r>
            <a:r>
              <a:rPr lang="de-DE" altLang="el-GR" sz="2000" dirty="0"/>
              <a:t>αι να μυήθηκε στον αποκαλυπτικισμό στο κοινόβιο του Κουμράν, το οποίο βρισκόταν πολύ κοντά στον χώρο δράσης του Προδρόμου</a:t>
            </a:r>
            <a:r>
              <a:rPr lang="de-DE" altLang="el-GR" sz="2000" dirty="0" smtClean="0"/>
              <a:t>.</a:t>
            </a:r>
            <a:endParaRPr lang="de-DE" altLang="el-GR" sz="2000" dirty="0"/>
          </a:p>
        </p:txBody>
      </p:sp>
      <p:pic>
        <p:nvPicPr>
          <p:cNvPr id="5" name="Picture 5" descr="Jesusboo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6" y="1628800"/>
            <a:ext cx="4390998" cy="4176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2912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Ιωάννης ο αλιεύς </a:t>
            </a:r>
            <a:r>
              <a:rPr lang="de-DE" dirty="0"/>
              <a:t>(M</a:t>
            </a:r>
            <a:r>
              <a:rPr lang="el-GR" dirty="0"/>
              <a:t>τ</a:t>
            </a:r>
            <a:r>
              <a:rPr lang="de-DE" dirty="0"/>
              <a:t> 4,21)</a:t>
            </a:r>
            <a:endParaRPr lang="el-GR" dirty="0"/>
          </a:p>
        </p:txBody>
      </p:sp>
      <p:sp>
        <p:nvSpPr>
          <p:cNvPr id="5" name="Θέση περιεχομένου 4"/>
          <p:cNvSpPr>
            <a:spLocks noGrp="1"/>
          </p:cNvSpPr>
          <p:nvPr>
            <p:ph idx="1"/>
          </p:nvPr>
        </p:nvSpPr>
        <p:spPr/>
        <p:txBody>
          <a:bodyPr>
            <a:noAutofit/>
          </a:bodyPr>
          <a:lstStyle/>
          <a:p>
            <a:pPr marL="0" indent="0">
              <a:spcBef>
                <a:spcPct val="50000"/>
              </a:spcBef>
              <a:buNone/>
            </a:pPr>
            <a:r>
              <a:rPr lang="el-GR" altLang="el-GR" dirty="0"/>
              <a:t>Ο πατέρας του ήταν ο Ζεβεδαίος </a:t>
            </a:r>
            <a:r>
              <a:rPr lang="el-GR" altLang="el-GR" dirty="0" smtClean="0"/>
              <a:t/>
            </a:r>
            <a:br>
              <a:rPr lang="el-GR" altLang="el-GR" dirty="0" smtClean="0"/>
            </a:br>
            <a:r>
              <a:rPr lang="el-GR" altLang="el-GR" dirty="0" smtClean="0"/>
              <a:t>και </a:t>
            </a:r>
            <a:r>
              <a:rPr lang="el-GR" altLang="el-GR" dirty="0"/>
              <a:t>η μητέρα του η Σαλώμη</a:t>
            </a:r>
          </a:p>
          <a:p>
            <a:pPr marL="0" indent="0">
              <a:spcBef>
                <a:spcPct val="50000"/>
              </a:spcBef>
              <a:buNone/>
            </a:pPr>
            <a:r>
              <a:rPr lang="el-GR" altLang="el-GR" dirty="0" smtClean="0"/>
              <a:t>Ο </a:t>
            </a:r>
            <a:r>
              <a:rPr lang="el-GR" altLang="el-GR" dirty="0"/>
              <a:t>αδελφός του ήταν ο Ιάκωβος</a:t>
            </a:r>
            <a:r>
              <a:rPr lang="de-DE" altLang="el-GR" dirty="0"/>
              <a:t>.</a:t>
            </a:r>
          </a:p>
          <a:p>
            <a:pPr marL="0" indent="0">
              <a:spcBef>
                <a:spcPts val="3000"/>
              </a:spcBef>
              <a:buNone/>
            </a:pPr>
            <a:r>
              <a:rPr lang="el-GR" altLang="el-GR" dirty="0" smtClean="0"/>
              <a:t>Είχαν </a:t>
            </a:r>
            <a:r>
              <a:rPr lang="el-GR" altLang="el-GR" dirty="0"/>
              <a:t>αλιευτική </a:t>
            </a:r>
            <a:r>
              <a:rPr lang="el-GR" altLang="el-GR" dirty="0" smtClean="0"/>
              <a:t/>
            </a:r>
            <a:br>
              <a:rPr lang="el-GR" altLang="el-GR" dirty="0" smtClean="0"/>
            </a:br>
            <a:r>
              <a:rPr lang="el-GR" altLang="el-GR" dirty="0" smtClean="0"/>
              <a:t>εταιρεία</a:t>
            </a:r>
            <a:r>
              <a:rPr lang="de-DE" altLang="el-GR" dirty="0"/>
              <a:t>.</a:t>
            </a:r>
          </a:p>
          <a:p>
            <a:pPr marL="0" indent="0">
              <a:spcBef>
                <a:spcPct val="50000"/>
              </a:spcBef>
              <a:buNone/>
            </a:pPr>
            <a:endParaRPr lang="de-DE" altLang="el-GR" dirty="0"/>
          </a:p>
        </p:txBody>
      </p:sp>
      <p:pic>
        <p:nvPicPr>
          <p:cNvPr id="6" name="Picture 4" descr="Mensch Jesaj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1556792"/>
            <a:ext cx="900112"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5" descr="Mensch Fische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0106" y="3796091"/>
            <a:ext cx="191770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475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Ιωάννης</a:t>
            </a:r>
            <a:r>
              <a:rPr lang="de-DE" dirty="0"/>
              <a:t> – </a:t>
            </a:r>
            <a:r>
              <a:rPr lang="el-GR" dirty="0"/>
              <a:t>ως μέλος των Τριών</a:t>
            </a:r>
          </a:p>
        </p:txBody>
      </p:sp>
      <p:sp>
        <p:nvSpPr>
          <p:cNvPr id="5" name="Θέση περιεχομένου 4"/>
          <p:cNvSpPr>
            <a:spLocks noGrp="1"/>
          </p:cNvSpPr>
          <p:nvPr>
            <p:ph idx="1"/>
          </p:nvPr>
        </p:nvSpPr>
        <p:spPr/>
        <p:txBody>
          <a:bodyPr>
            <a:noAutofit/>
          </a:bodyPr>
          <a:lstStyle/>
          <a:p>
            <a:r>
              <a:rPr lang="el-GR" sz="2800" dirty="0"/>
              <a:t>Παρευρέθηκε μαζί με τους άλλους δύο στην ανάσταση της κόρης του </a:t>
            </a:r>
            <a:r>
              <a:rPr lang="el-GR" sz="2800" dirty="0" err="1"/>
              <a:t>αρχισυναγώγου</a:t>
            </a:r>
            <a:r>
              <a:rPr lang="el-GR" sz="2800" dirty="0"/>
              <a:t> </a:t>
            </a:r>
            <a:r>
              <a:rPr lang="el-GR" sz="2800" dirty="0" err="1" smtClean="0"/>
              <a:t>Ιαείρου</a:t>
            </a:r>
            <a:r>
              <a:rPr lang="el-GR" sz="2800" dirty="0" smtClean="0"/>
              <a:t> </a:t>
            </a:r>
            <a:r>
              <a:rPr lang="el-GR" sz="2800" dirty="0"/>
              <a:t>(</a:t>
            </a:r>
            <a:r>
              <a:rPr lang="el-GR" sz="2800" dirty="0" err="1"/>
              <a:t>Μκ</a:t>
            </a:r>
            <a:r>
              <a:rPr lang="el-GR" sz="2800" dirty="0"/>
              <a:t>. 5,37)</a:t>
            </a:r>
          </a:p>
          <a:p>
            <a:r>
              <a:rPr lang="el-GR" sz="2800" dirty="0"/>
              <a:t>Βίωσε τη δόξα της Μεταμόρφωσης προγευόμενος τη Βασιλεία</a:t>
            </a:r>
          </a:p>
          <a:p>
            <a:r>
              <a:rPr lang="el-GR" sz="2800" dirty="0"/>
              <a:t>και την Παραμόρφωση στον κήπο της Γεθσημανή και στον Σταυρό. </a:t>
            </a:r>
          </a:p>
        </p:txBody>
      </p:sp>
      <p:pic>
        <p:nvPicPr>
          <p:cNvPr id="6" name="Picture 5" descr="Mensch Jeremi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8325" y="4442296"/>
            <a:ext cx="9556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Mensch0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0425" y="4658196"/>
            <a:ext cx="51435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Mensch Jesaj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67384" y="1268760"/>
            <a:ext cx="744538"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277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Ιωάννης: μέλος των </a:t>
            </a:r>
            <a:r>
              <a:rPr lang="el-GR" dirty="0" smtClean="0"/>
              <a:t>Τεσσάρων</a:t>
            </a:r>
            <a:endParaRPr lang="el-GR" dirty="0"/>
          </a:p>
        </p:txBody>
      </p:sp>
      <p:sp>
        <p:nvSpPr>
          <p:cNvPr id="5" name="Θέση περιεχομένου 4"/>
          <p:cNvSpPr>
            <a:spLocks noGrp="1"/>
          </p:cNvSpPr>
          <p:nvPr>
            <p:ph idx="1"/>
          </p:nvPr>
        </p:nvSpPr>
        <p:spPr/>
        <p:txBody>
          <a:bodyPr>
            <a:noAutofit/>
          </a:bodyPr>
          <a:lstStyle/>
          <a:p>
            <a:r>
              <a:rPr lang="el-GR" sz="2800" dirty="0"/>
              <a:t>Μαζί με τους …</a:t>
            </a:r>
          </a:p>
          <a:p>
            <a:pPr lvl="1">
              <a:spcBef>
                <a:spcPts val="600"/>
              </a:spcBef>
            </a:pPr>
            <a:r>
              <a:rPr lang="el-GR" sz="2400" dirty="0" smtClean="0"/>
              <a:t>Ιάκωβο </a:t>
            </a:r>
            <a:r>
              <a:rPr lang="el-GR" sz="2400" dirty="0"/>
              <a:t>(τον αδελφό του) και</a:t>
            </a:r>
          </a:p>
          <a:p>
            <a:pPr lvl="1">
              <a:spcBef>
                <a:spcPts val="600"/>
              </a:spcBef>
            </a:pPr>
            <a:r>
              <a:rPr lang="el-GR" sz="2400" dirty="0" smtClean="0"/>
              <a:t>Πέτρο </a:t>
            </a:r>
            <a:r>
              <a:rPr lang="el-GR" sz="2400" dirty="0"/>
              <a:t>και τον αδελφό του</a:t>
            </a:r>
          </a:p>
          <a:p>
            <a:pPr lvl="1">
              <a:spcBef>
                <a:spcPts val="600"/>
              </a:spcBef>
            </a:pPr>
            <a:r>
              <a:rPr lang="el-GR" sz="2400" dirty="0" smtClean="0"/>
              <a:t>Ανδρέα</a:t>
            </a:r>
            <a:endParaRPr lang="el-GR" sz="2400" dirty="0"/>
          </a:p>
          <a:p>
            <a:r>
              <a:rPr lang="el-GR" sz="2800" dirty="0"/>
              <a:t>Έγινε μάρτυς…</a:t>
            </a:r>
          </a:p>
          <a:p>
            <a:pPr lvl="1">
              <a:spcBef>
                <a:spcPts val="600"/>
              </a:spcBef>
            </a:pPr>
            <a:r>
              <a:rPr lang="el-GR" sz="2400" dirty="0"/>
              <a:t>… της θεραπείας της πεθεράς του Πέτρου. (</a:t>
            </a:r>
            <a:r>
              <a:rPr lang="el-GR" sz="2400" dirty="0" err="1"/>
              <a:t>Mκ</a:t>
            </a:r>
            <a:r>
              <a:rPr lang="el-GR" sz="2400" dirty="0"/>
              <a:t> 1,29)</a:t>
            </a:r>
          </a:p>
          <a:p>
            <a:pPr lvl="1">
              <a:spcBef>
                <a:spcPts val="600"/>
              </a:spcBef>
            </a:pPr>
            <a:r>
              <a:rPr lang="el-GR" sz="2400" dirty="0"/>
              <a:t>… της θαυμαστής αλιείας (</a:t>
            </a:r>
            <a:r>
              <a:rPr lang="el-GR" sz="2400" dirty="0" err="1"/>
              <a:t>Λκ</a:t>
            </a:r>
            <a:r>
              <a:rPr lang="el-GR" sz="2400" dirty="0"/>
              <a:t>. 5,1-11)</a:t>
            </a:r>
          </a:p>
          <a:p>
            <a:pPr lvl="1">
              <a:spcBef>
                <a:spcPts val="600"/>
              </a:spcBef>
            </a:pPr>
            <a:r>
              <a:rPr lang="el-GR" sz="2400" dirty="0"/>
              <a:t>…της εσχατολογικής Ομιλίας, της «Μικρής Αποκάλυψης». (</a:t>
            </a:r>
            <a:r>
              <a:rPr lang="el-GR" sz="2400" dirty="0" err="1"/>
              <a:t>Mκ</a:t>
            </a:r>
            <a:r>
              <a:rPr lang="el-GR" sz="2400" dirty="0"/>
              <a:t> 13, 3). </a:t>
            </a:r>
          </a:p>
        </p:txBody>
      </p:sp>
      <p:pic>
        <p:nvPicPr>
          <p:cNvPr id="6" name="Picture 4" descr="Mensch Jesaj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125" y="1628775"/>
            <a:ext cx="744538"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Mensch Jeremi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80288" y="1914525"/>
            <a:ext cx="9556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Mensch Jako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72450" y="2349500"/>
            <a:ext cx="5969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Mensch0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37263" y="1341438"/>
            <a:ext cx="51435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978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Μόνον ο </a:t>
            </a:r>
            <a:r>
              <a:rPr lang="el-GR" dirty="0" smtClean="0"/>
              <a:t>Ιωάννης</a:t>
            </a:r>
            <a:endParaRPr lang="el-GR" dirty="0"/>
          </a:p>
        </p:txBody>
      </p:sp>
      <p:sp>
        <p:nvSpPr>
          <p:cNvPr id="5" name="Θέση περιεχομένου 4"/>
          <p:cNvSpPr>
            <a:spLocks noGrp="1"/>
          </p:cNvSpPr>
          <p:nvPr>
            <p:ph idx="1"/>
          </p:nvPr>
        </p:nvSpPr>
        <p:spPr/>
        <p:txBody>
          <a:bodyPr>
            <a:noAutofit/>
          </a:bodyPr>
          <a:lstStyle/>
          <a:p>
            <a:pPr marL="678942" lvl="1" indent="-342900" algn="just">
              <a:spcBef>
                <a:spcPts val="324"/>
              </a:spcBef>
              <a:defRPr/>
            </a:pPr>
            <a:r>
              <a:rPr lang="de-DE" sz="2400" dirty="0"/>
              <a:t>… </a:t>
            </a:r>
            <a:r>
              <a:rPr lang="el-GR" sz="2400" dirty="0"/>
              <a:t>κατά το πασχάλιο γεύμα </a:t>
            </a:r>
            <a:r>
              <a:rPr lang="de-DE" sz="2400" dirty="0"/>
              <a:t>(</a:t>
            </a:r>
            <a:r>
              <a:rPr lang="el-GR" sz="2400" dirty="0" err="1"/>
              <a:t>Ιω</a:t>
            </a:r>
            <a:r>
              <a:rPr lang="de-DE" sz="2400" dirty="0"/>
              <a:t> 13,12) </a:t>
            </a:r>
            <a:r>
              <a:rPr lang="el-GR" sz="2400" dirty="0"/>
              <a:t>καθήμενος εκ δεξιών ως οικοδεσπότης </a:t>
            </a:r>
            <a:r>
              <a:rPr lang="de-DE" sz="2400" dirty="0" smtClean="0"/>
              <a:t>έπ</a:t>
            </a:r>
            <a:r>
              <a:rPr lang="el-GR" sz="2400" dirty="0" err="1" smtClean="0"/>
              <a:t>εσε</a:t>
            </a:r>
            <a:r>
              <a:rPr lang="de-DE" sz="2400" dirty="0" smtClean="0"/>
              <a:t> </a:t>
            </a:r>
            <a:r>
              <a:rPr lang="el-GR" sz="2400" dirty="0" smtClean="0"/>
              <a:t>στο στήθος του Κυρίου </a:t>
            </a:r>
            <a:r>
              <a:rPr lang="de-DE" sz="2400" dirty="0" smtClean="0"/>
              <a:t>και </a:t>
            </a:r>
            <a:r>
              <a:rPr lang="el-GR" sz="2400" dirty="0" smtClean="0"/>
              <a:t>τον ρώτησε ποιος θα τον παραδώσει</a:t>
            </a:r>
            <a:r>
              <a:rPr lang="de-DE" sz="2400" dirty="0" smtClean="0"/>
              <a:t> </a:t>
            </a:r>
            <a:r>
              <a:rPr lang="de-DE" sz="2400" dirty="0"/>
              <a:t>(</a:t>
            </a:r>
            <a:r>
              <a:rPr lang="de-DE" sz="2400" dirty="0" err="1"/>
              <a:t>Ιω</a:t>
            </a:r>
            <a:r>
              <a:rPr lang="de-DE" sz="2400" dirty="0"/>
              <a:t>αν. 13,25). </a:t>
            </a:r>
            <a:r>
              <a:rPr lang="el-GR" sz="2400" dirty="0" smtClean="0"/>
              <a:t>Ε</a:t>
            </a:r>
            <a:r>
              <a:rPr lang="de-DE" sz="2400" dirty="0" smtClean="0"/>
              <a:t>ί</a:t>
            </a:r>
            <a:r>
              <a:rPr lang="el-GR" sz="2400" dirty="0" smtClean="0"/>
              <a:t>ν</a:t>
            </a:r>
            <a:r>
              <a:rPr lang="de-DE" sz="2400" dirty="0" smtClean="0"/>
              <a:t>αι </a:t>
            </a:r>
            <a:r>
              <a:rPr lang="de-DE" sz="2400" dirty="0"/>
              <a:t>τόσο γλαφυρή αυτή η εικόνα της αγάπης, ώστε η έκφραση </a:t>
            </a:r>
            <a:r>
              <a:rPr lang="de-DE" sz="2400" b="1" dirty="0"/>
              <a:t>επιστήθιος φίλος </a:t>
            </a:r>
            <a:r>
              <a:rPr lang="de-DE" sz="2400" dirty="0"/>
              <a:t>έμεινε παροιμιώδης </a:t>
            </a:r>
          </a:p>
          <a:p>
            <a:pPr marL="678942" lvl="1" indent="-342900">
              <a:spcBef>
                <a:spcPts val="324"/>
              </a:spcBef>
              <a:defRPr/>
            </a:pPr>
            <a:r>
              <a:rPr lang="de-DE" sz="2400" dirty="0"/>
              <a:t>… </a:t>
            </a:r>
            <a:r>
              <a:rPr lang="el-GR" sz="2400" dirty="0"/>
              <a:t>ήταν γνωστός στον Αρχιερέα και του επετράπη να εισέλθει στο Παλάτι του </a:t>
            </a:r>
            <a:r>
              <a:rPr lang="de-DE" sz="2400" dirty="0"/>
              <a:t>(</a:t>
            </a:r>
            <a:r>
              <a:rPr lang="el-GR" sz="2400" dirty="0" err="1"/>
              <a:t>Ιω</a:t>
            </a:r>
            <a:r>
              <a:rPr lang="el-GR" sz="2400" dirty="0"/>
              <a:t>. </a:t>
            </a:r>
            <a:r>
              <a:rPr lang="de-DE" sz="2400" dirty="0"/>
              <a:t>18,15</a:t>
            </a:r>
            <a:r>
              <a:rPr lang="el-GR" sz="2400" dirty="0"/>
              <a:t> </a:t>
            </a:r>
            <a:r>
              <a:rPr lang="el-GR" sz="2400" dirty="0" err="1"/>
              <a:t>κε</a:t>
            </a:r>
            <a:r>
              <a:rPr lang="el-GR" sz="2400" dirty="0"/>
              <a:t>)</a:t>
            </a:r>
            <a:endParaRPr lang="de-DE" sz="2400" dirty="0"/>
          </a:p>
          <a:p>
            <a:pPr marL="678942" lvl="1" indent="-342900">
              <a:spcBef>
                <a:spcPts val="324"/>
              </a:spcBef>
              <a:defRPr/>
            </a:pPr>
            <a:r>
              <a:rPr lang="de-DE" sz="2400" dirty="0"/>
              <a:t>…</a:t>
            </a:r>
            <a:r>
              <a:rPr lang="el-GR" sz="2400" dirty="0"/>
              <a:t> Σε αυτόν και όχι τους «αδελφούς» του εμπιστεύθηκε ο Ιησούς τη μητέρα Του</a:t>
            </a:r>
            <a:r>
              <a:rPr lang="de-DE" sz="2400" dirty="0"/>
              <a:t>. (</a:t>
            </a:r>
            <a:r>
              <a:rPr lang="el-GR" sz="2400" dirty="0" err="1"/>
              <a:t>Ιω</a:t>
            </a:r>
            <a:r>
              <a:rPr lang="el-GR" sz="2400" dirty="0"/>
              <a:t>.</a:t>
            </a:r>
            <a:r>
              <a:rPr lang="de-DE" sz="2400" dirty="0"/>
              <a:t> 19,26)</a:t>
            </a:r>
          </a:p>
          <a:p>
            <a:pPr marL="678942" lvl="1" indent="-342900">
              <a:spcBef>
                <a:spcPts val="324"/>
              </a:spcBef>
              <a:defRPr/>
            </a:pPr>
            <a:r>
              <a:rPr lang="de-DE" sz="2400" dirty="0"/>
              <a:t>… </a:t>
            </a:r>
            <a:r>
              <a:rPr lang="el-GR" sz="2400" dirty="0"/>
              <a:t>προσπέρασε τον Πέτρο κατά την επίσκεψη στον κενό τάφο </a:t>
            </a:r>
            <a:r>
              <a:rPr lang="de-DE" sz="2400" dirty="0"/>
              <a:t>(</a:t>
            </a:r>
            <a:r>
              <a:rPr lang="el-GR" sz="2400" dirty="0" err="1"/>
              <a:t>Ιω</a:t>
            </a:r>
            <a:r>
              <a:rPr lang="el-GR" sz="2400" dirty="0"/>
              <a:t>. </a:t>
            </a:r>
            <a:r>
              <a:rPr lang="de-DE" sz="2400" dirty="0"/>
              <a:t>20,2-4)</a:t>
            </a:r>
          </a:p>
        </p:txBody>
      </p:sp>
    </p:spTree>
    <p:extLst>
      <p:ext uri="{BB962C8B-B14F-4D97-AF65-F5344CB8AC3E}">
        <p14:creationId xmlns:p14="http://schemas.microsoft.com/office/powerpoint/2010/main" val="4478260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Χαρακτήρας</a:t>
            </a:r>
          </a:p>
        </p:txBody>
      </p:sp>
      <p:sp>
        <p:nvSpPr>
          <p:cNvPr id="5" name="Θέση περιεχομένου 4"/>
          <p:cNvSpPr>
            <a:spLocks noGrp="1"/>
          </p:cNvSpPr>
          <p:nvPr>
            <p:ph idx="1"/>
          </p:nvPr>
        </p:nvSpPr>
        <p:spPr/>
        <p:txBody>
          <a:bodyPr>
            <a:noAutofit/>
          </a:bodyPr>
          <a:lstStyle/>
          <a:p>
            <a:pPr marL="0" indent="0">
              <a:buNone/>
            </a:pPr>
            <a:r>
              <a:rPr lang="el-GR" sz="2400" dirty="0"/>
              <a:t>Ο χαρακτήρας του:</a:t>
            </a:r>
          </a:p>
          <a:p>
            <a:pPr lvl="1">
              <a:lnSpc>
                <a:spcPct val="90000"/>
              </a:lnSpc>
              <a:buFont typeface="Arial" panose="020B0604020202020204" pitchFamily="34" charset="0"/>
              <a:buChar char="•"/>
            </a:pPr>
            <a:r>
              <a:rPr lang="el-GR" b="1" dirty="0" smtClean="0"/>
              <a:t>ΑΝΑΖΗΤΗΤΗΣ</a:t>
            </a:r>
            <a:r>
              <a:rPr lang="el-GR" dirty="0"/>
              <a:t>: Το γεγονός ότι ο πατέρας του είχε μισθωτούς και ότι η Σαλώμη ακολουθούσε και διακονούσε τον Ιησού από τα υπάρχοντά της αποτελούν ενδεικτικά στοιχεία της </a:t>
            </a:r>
            <a:r>
              <a:rPr lang="el-GR" b="1" dirty="0"/>
              <a:t>ευπορίας της οικογένειάς του</a:t>
            </a:r>
            <a:r>
              <a:rPr lang="el-GR" dirty="0"/>
              <a:t>. </a:t>
            </a:r>
            <a:endParaRPr lang="el-GR" sz="3200" dirty="0"/>
          </a:p>
          <a:p>
            <a:pPr marL="0" indent="0">
              <a:lnSpc>
                <a:spcPct val="90000"/>
              </a:lnSpc>
              <a:spcBef>
                <a:spcPts val="3600"/>
              </a:spcBef>
              <a:buNone/>
            </a:pPr>
            <a:r>
              <a:rPr lang="el-GR" sz="2800" dirty="0" smtClean="0"/>
              <a:t>Παρά  </a:t>
            </a:r>
            <a:r>
              <a:rPr lang="el-GR" sz="2800" dirty="0"/>
              <a:t>ταύτα ο ίδιος αναζητούσε την αλήθεια  αρχικά στην έρημο στον Ιωάννη τον Βαπτιστή και κατόπιν στον Ι. Χριστό, εγκαταλείποντας για τον τελευταίο τα πάντα.</a:t>
            </a:r>
          </a:p>
        </p:txBody>
      </p:sp>
    </p:spTree>
    <p:extLst>
      <p:ext uri="{BB962C8B-B14F-4D97-AF65-F5344CB8AC3E}">
        <p14:creationId xmlns:p14="http://schemas.microsoft.com/office/powerpoint/2010/main" val="2063928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idx="1"/>
          </p:nvPr>
        </p:nvSpPr>
        <p:spPr>
          <a:xfrm>
            <a:off x="722313" y="2204865"/>
            <a:ext cx="7772400" cy="2202036"/>
          </a:xfrm>
        </p:spPr>
        <p:txBody>
          <a:bodyPr>
            <a:noAutofit/>
          </a:bodyPr>
          <a:lstStyle/>
          <a:p>
            <a:r>
              <a:rPr lang="el-GR" sz="1600" i="1" dirty="0"/>
              <a:t>όταν διαβάζει κανείς τον </a:t>
            </a:r>
            <a:r>
              <a:rPr lang="el-GR" sz="1600" i="1" dirty="0" err="1"/>
              <a:t>Ιω</a:t>
            </a:r>
            <a:r>
              <a:rPr lang="el-GR" sz="1600" i="1" dirty="0"/>
              <a:t>. νομίζει ότι αφήνει τις πολυσύχναστες πλατείες όπου ο Ιησούς συζητεί με τον όχλο και τις ιουδαϊκές μερίδες για να εισέλθει σε ένα μεγαλοπρεπή και επιβλητικό Ναό, όπου ο Ιησούς ομιλεί ήρεμα προς τους πιστούς για την αγάπη του Θεού προς τον κόσμο, για την πίστη σε Αυτόν που απέστειλε ο Θεός για να σώσει τον κόσμο από τον θάνατο. Είναι μαρτυρία της πίστης της Εκκλησίας κατά τα τέλη του 1ου  αι για το τι σημαίνει για τα μέλη της ο </a:t>
            </a:r>
            <a:r>
              <a:rPr lang="el-GR" sz="1600" i="1" dirty="0" err="1"/>
              <a:t>Ι.Χριστός</a:t>
            </a:r>
            <a:r>
              <a:rPr lang="el-GR" sz="1600" i="1" dirty="0"/>
              <a:t>. </a:t>
            </a:r>
          </a:p>
        </p:txBody>
      </p:sp>
      <p:sp>
        <p:nvSpPr>
          <p:cNvPr id="5" name="Τίτλος 4"/>
          <p:cNvSpPr>
            <a:spLocks noGrp="1"/>
          </p:cNvSpPr>
          <p:nvPr>
            <p:ph type="title"/>
          </p:nvPr>
        </p:nvSpPr>
        <p:spPr/>
        <p:txBody>
          <a:bodyPr>
            <a:normAutofit fontScale="90000"/>
          </a:bodyPr>
          <a:lstStyle/>
          <a:p>
            <a:r>
              <a:rPr lang="el-GR" sz="4400" dirty="0" smtClean="0"/>
              <a:t>Εισαγωγή στο </a:t>
            </a:r>
            <a:br>
              <a:rPr lang="el-GR" sz="4400" dirty="0" smtClean="0"/>
            </a:br>
            <a:r>
              <a:rPr lang="el-GR" sz="4400" dirty="0" smtClean="0"/>
              <a:t>κατά Ιωάννη</a:t>
            </a:r>
            <a:endParaRPr lang="el-GR" sz="4400" dirty="0"/>
          </a:p>
        </p:txBody>
      </p:sp>
    </p:spTree>
    <p:extLst>
      <p:ext uri="{BB962C8B-B14F-4D97-AF65-F5344CB8AC3E}">
        <p14:creationId xmlns:p14="http://schemas.microsoft.com/office/powerpoint/2010/main" val="25069448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a:t>
            </a:r>
            <a:r>
              <a:rPr lang="el-GR" dirty="0" smtClean="0"/>
              <a:t>Χαρακτήρας [2]</a:t>
            </a:r>
            <a:endParaRPr lang="el-GR" dirty="0"/>
          </a:p>
        </p:txBody>
      </p:sp>
      <p:sp>
        <p:nvSpPr>
          <p:cNvPr id="5" name="Θέση περιεχομένου 4"/>
          <p:cNvSpPr>
            <a:spLocks noGrp="1"/>
          </p:cNvSpPr>
          <p:nvPr>
            <p:ph idx="1"/>
          </p:nvPr>
        </p:nvSpPr>
        <p:spPr/>
        <p:txBody>
          <a:bodyPr>
            <a:noAutofit/>
          </a:bodyPr>
          <a:lstStyle/>
          <a:p>
            <a:pPr>
              <a:spcBef>
                <a:spcPts val="2400"/>
              </a:spcBef>
            </a:pPr>
            <a:r>
              <a:rPr lang="el-GR" sz="2400" b="1" dirty="0"/>
              <a:t>ΕΚΡΗΚΤΙΚΟΣ</a:t>
            </a:r>
            <a:r>
              <a:rPr lang="el-GR" sz="2400" dirty="0"/>
              <a:t>: Ο Ιησούς επονόμασε τους αδελφούς Ιωάννη και Ιάκωβο </a:t>
            </a:r>
            <a:r>
              <a:rPr lang="el-GR" sz="2400" b="1" dirty="0" err="1"/>
              <a:t>Βοανηργές</a:t>
            </a:r>
            <a:r>
              <a:rPr lang="el-GR" sz="2400" dirty="0"/>
              <a:t>, γιους δηλ. της βροντής (</a:t>
            </a:r>
            <a:r>
              <a:rPr lang="el-GR" sz="2400" dirty="0" err="1"/>
              <a:t>Μκ</a:t>
            </a:r>
            <a:r>
              <a:rPr lang="el-GR" sz="2400" dirty="0"/>
              <a:t> 3, 17). Μαζί με τον αδελφό του εκφράζει την επιθυμία να κατέβει φωτιά από τον ουρανό για να καταστρέψει την αφιλόξενη κώμη της Σαμάρειας (Λκ.9,54). </a:t>
            </a:r>
          </a:p>
          <a:p>
            <a:pPr>
              <a:spcBef>
                <a:spcPts val="2400"/>
              </a:spcBef>
            </a:pPr>
            <a:r>
              <a:rPr lang="el-GR" sz="2400" dirty="0"/>
              <a:t>Κατακρίνουν Εξορκιστή που χρησιμοποιεί το Όνομα του Ιησού χωρίς να ανήκει στους Δώδεκα</a:t>
            </a:r>
            <a:r>
              <a:rPr lang="el-GR" sz="2400" dirty="0" smtClean="0"/>
              <a:t>.</a:t>
            </a:r>
            <a:endParaRPr lang="el-GR" sz="2400" dirty="0"/>
          </a:p>
          <a:p>
            <a:pPr>
              <a:spcBef>
                <a:spcPts val="2400"/>
              </a:spcBef>
            </a:pPr>
            <a:r>
              <a:rPr lang="el-GR" sz="2400" b="1" dirty="0"/>
              <a:t>ΦΙΛΟΔΟΞΟΣ</a:t>
            </a:r>
            <a:r>
              <a:rPr lang="el-GR" sz="2400" dirty="0"/>
              <a:t>: Στο τελευταίο στάδιο της πορείας του Ιησού προς το Πάθος, ζητούν με τον Ιάκωβο από τον </a:t>
            </a:r>
            <a:r>
              <a:rPr lang="el-GR" sz="2400" dirty="0" err="1"/>
              <a:t>Ι.Χριστό</a:t>
            </a:r>
            <a:r>
              <a:rPr lang="el-GR" sz="2400" dirty="0"/>
              <a:t> διακεκριμένες θέσεις στη βασιλεία του (</a:t>
            </a:r>
            <a:r>
              <a:rPr lang="el-GR" sz="2400" dirty="0" err="1"/>
              <a:t>Μκ</a:t>
            </a:r>
            <a:r>
              <a:rPr lang="el-GR" sz="2400" dirty="0"/>
              <a:t>. 10, 35 κ.ε.). ΖΗΤΑ ΠΡΩΤΕΙΑ ΑΝΤΙ ΘΥΣΙΑ</a:t>
            </a:r>
          </a:p>
        </p:txBody>
      </p:sp>
    </p:spTree>
    <p:extLst>
      <p:ext uri="{BB962C8B-B14F-4D97-AF65-F5344CB8AC3E}">
        <p14:creationId xmlns:p14="http://schemas.microsoft.com/office/powerpoint/2010/main" val="12833265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Ιωάννης, ο </a:t>
            </a:r>
            <a:r>
              <a:rPr lang="el-GR" dirty="0" smtClean="0"/>
              <a:t>Απόστολος</a:t>
            </a:r>
            <a:endParaRPr lang="el-GR" dirty="0"/>
          </a:p>
        </p:txBody>
      </p:sp>
      <p:sp>
        <p:nvSpPr>
          <p:cNvPr id="5" name="Θέση περιεχομένου 4"/>
          <p:cNvSpPr>
            <a:spLocks noGrp="1"/>
          </p:cNvSpPr>
          <p:nvPr>
            <p:ph idx="1"/>
          </p:nvPr>
        </p:nvSpPr>
        <p:spPr/>
        <p:txBody>
          <a:bodyPr>
            <a:noAutofit/>
          </a:bodyPr>
          <a:lstStyle/>
          <a:p>
            <a:pPr>
              <a:buFont typeface="Wingdings" panose="05000000000000000000" pitchFamily="2" charset="2"/>
              <a:buChar char="Ø"/>
            </a:pPr>
            <a:r>
              <a:rPr lang="el-GR" sz="2800" dirty="0"/>
              <a:t>Ο Ιωάννης…</a:t>
            </a:r>
          </a:p>
          <a:p>
            <a:pPr lvl="1"/>
            <a:r>
              <a:rPr lang="el-GR" sz="2400" dirty="0"/>
              <a:t>… ο Πέτρος και ο Ιάκωβος  ήταν οι ηγέτες = Στύλοι της Εκκλησίας των Ιεροσολύμων (</a:t>
            </a:r>
            <a:r>
              <a:rPr lang="el-GR" sz="2400" dirty="0" err="1"/>
              <a:t>Γαλ</a:t>
            </a:r>
            <a:r>
              <a:rPr lang="el-GR" sz="2400" dirty="0"/>
              <a:t>. 2,9)</a:t>
            </a:r>
          </a:p>
          <a:p>
            <a:pPr lvl="2">
              <a:spcBef>
                <a:spcPts val="600"/>
              </a:spcBef>
            </a:pPr>
            <a:r>
              <a:rPr lang="el-GR" sz="2000" dirty="0"/>
              <a:t>Στο </a:t>
            </a:r>
            <a:r>
              <a:rPr lang="el-GR" sz="2000" dirty="0" err="1"/>
              <a:t>Πρ</a:t>
            </a:r>
            <a:r>
              <a:rPr lang="el-GR" sz="2000" dirty="0"/>
              <a:t>. 3,1 κ.ε. ανέρχεται μαζί με τον Πέτρο στο Ιερό κατά την ώρα της προσευχής. Εκεί γίνεται η θεραπεία του χωλού από τον Πέτρο και το κήρυγμα του τελευταίου προς το πλήθος. </a:t>
            </a:r>
          </a:p>
          <a:p>
            <a:pPr lvl="2">
              <a:spcBef>
                <a:spcPts val="600"/>
              </a:spcBef>
            </a:pPr>
            <a:r>
              <a:rPr lang="el-GR" sz="2000" dirty="0"/>
              <a:t>Ακολουθεί η σύλληψή τους, ομιλούν με παρρησία, τους γίνονται συστάσεις και απειλές και τελικά </a:t>
            </a:r>
            <a:r>
              <a:rPr lang="el-GR" sz="2000" dirty="0" err="1"/>
              <a:t>απλευθερώνονται</a:t>
            </a:r>
            <a:r>
              <a:rPr lang="el-GR" sz="2000" dirty="0"/>
              <a:t> (</a:t>
            </a:r>
            <a:r>
              <a:rPr lang="el-GR" sz="2000" dirty="0" err="1"/>
              <a:t>Πρ</a:t>
            </a:r>
            <a:r>
              <a:rPr lang="el-GR" sz="2000" dirty="0"/>
              <a:t>. 4,13) </a:t>
            </a:r>
          </a:p>
          <a:p>
            <a:pPr lvl="2">
              <a:spcBef>
                <a:spcPts val="600"/>
              </a:spcBef>
            </a:pPr>
            <a:r>
              <a:rPr lang="el-GR" sz="2000" dirty="0"/>
              <a:t>Επισκέπτονται τη Σαμάρεια, η οποία δέχθηκε το Ευαγγέλιο από τον Φίλιππο, για να μεταδώσουν στους βαπτισμένους της περιοχής το </a:t>
            </a:r>
            <a:r>
              <a:rPr lang="el-GR" sz="2000" dirty="0" err="1" smtClean="0"/>
              <a:t>αγ.Πνεύμα</a:t>
            </a:r>
            <a:r>
              <a:rPr lang="el-GR" sz="2000" dirty="0"/>
              <a:t>. (</a:t>
            </a:r>
            <a:r>
              <a:rPr lang="el-GR" sz="2000" dirty="0" err="1"/>
              <a:t>Πρ</a:t>
            </a:r>
            <a:r>
              <a:rPr lang="el-GR" sz="2000" dirty="0"/>
              <a:t>.  8,14 </a:t>
            </a:r>
            <a:r>
              <a:rPr lang="el-GR" sz="2000" dirty="0" err="1"/>
              <a:t>κε</a:t>
            </a:r>
            <a:r>
              <a:rPr lang="el-GR" sz="2000" dirty="0"/>
              <a:t>.)</a:t>
            </a:r>
          </a:p>
          <a:p>
            <a:pPr lvl="2">
              <a:spcBef>
                <a:spcPts val="600"/>
              </a:spcBef>
            </a:pPr>
            <a:r>
              <a:rPr lang="el-GR" sz="2000" dirty="0"/>
              <a:t>Μετά την καταστροφή των Ιεροσολύμων ο Ιωάννης εγκαταστάθηκε στην Έφεσο. </a:t>
            </a:r>
          </a:p>
        </p:txBody>
      </p:sp>
    </p:spTree>
    <p:extLst>
      <p:ext uri="{BB962C8B-B14F-4D97-AF65-F5344CB8AC3E}">
        <p14:creationId xmlns:p14="http://schemas.microsoft.com/office/powerpoint/2010/main" val="14330904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Ιωάννης – η τελευταία φάση της ζωής του</a:t>
            </a:r>
          </a:p>
        </p:txBody>
      </p:sp>
      <p:sp>
        <p:nvSpPr>
          <p:cNvPr id="5" name="Θέση περιεχομένου 4"/>
          <p:cNvSpPr>
            <a:spLocks noGrp="1"/>
          </p:cNvSpPr>
          <p:nvPr>
            <p:ph idx="1"/>
          </p:nvPr>
        </p:nvSpPr>
        <p:spPr>
          <a:xfrm>
            <a:off x="464156" y="1783357"/>
            <a:ext cx="8229600" cy="4525963"/>
          </a:xfrm>
        </p:spPr>
        <p:txBody>
          <a:bodyPr>
            <a:noAutofit/>
          </a:bodyPr>
          <a:lstStyle/>
          <a:p>
            <a:r>
              <a:rPr lang="el-GR" sz="2800" dirty="0"/>
              <a:t>Ο </a:t>
            </a:r>
            <a:r>
              <a:rPr lang="el-GR" sz="2800" dirty="0" err="1"/>
              <a:t>Παπίας</a:t>
            </a:r>
            <a:r>
              <a:rPr lang="el-GR" sz="2800" dirty="0"/>
              <a:t> αναφέρει…</a:t>
            </a:r>
          </a:p>
          <a:p>
            <a:pPr lvl="1">
              <a:spcBef>
                <a:spcPts val="600"/>
              </a:spcBef>
            </a:pPr>
            <a:r>
              <a:rPr lang="el-GR" sz="2400" dirty="0"/>
              <a:t>… ότι ο Ιωάννης αργότερα μετέβη στην Έφεσο.</a:t>
            </a:r>
          </a:p>
          <a:p>
            <a:pPr lvl="1">
              <a:spcBef>
                <a:spcPts val="600"/>
              </a:spcBef>
            </a:pPr>
            <a:r>
              <a:rPr lang="el-GR" sz="2400" dirty="0"/>
              <a:t>… επί </a:t>
            </a:r>
            <a:r>
              <a:rPr lang="el-GR" sz="2400" dirty="0" err="1"/>
              <a:t>Δομιτιανού</a:t>
            </a:r>
            <a:r>
              <a:rPr lang="el-GR" sz="2400" dirty="0"/>
              <a:t> εξορίστηκε στην Πάτμο (όπου βιώθηκε η </a:t>
            </a:r>
            <a:r>
              <a:rPr lang="el-GR" sz="2400" dirty="0" smtClean="0"/>
              <a:t>Αποκάλυψη</a:t>
            </a:r>
            <a:r>
              <a:rPr lang="el-GR" sz="2400" dirty="0"/>
              <a:t>)</a:t>
            </a:r>
          </a:p>
          <a:p>
            <a:pPr lvl="1">
              <a:spcBef>
                <a:spcPts val="600"/>
              </a:spcBef>
            </a:pPr>
            <a:r>
              <a:rPr lang="el-GR" sz="2400" dirty="0"/>
              <a:t>… ότι  ο Ιωάννης επέστρεψε  επί </a:t>
            </a:r>
            <a:r>
              <a:rPr lang="el-GR" sz="2400" dirty="0" err="1"/>
              <a:t>Νέρβα</a:t>
            </a:r>
            <a:r>
              <a:rPr lang="el-GR" sz="2400" dirty="0"/>
              <a:t> στην Έφεσο</a:t>
            </a:r>
          </a:p>
          <a:p>
            <a:pPr lvl="1">
              <a:spcBef>
                <a:spcPts val="600"/>
              </a:spcBef>
            </a:pPr>
            <a:r>
              <a:rPr lang="el-GR" sz="2400" dirty="0"/>
              <a:t>Εκεί έγραψε το Ευαγγέλιο και τις Επιστολές</a:t>
            </a:r>
          </a:p>
          <a:p>
            <a:pPr marL="0" indent="0">
              <a:buNone/>
            </a:pPr>
            <a:endParaRPr lang="el-GR" sz="2800" dirty="0"/>
          </a:p>
        </p:txBody>
      </p:sp>
    </p:spTree>
    <p:extLst>
      <p:ext uri="{BB962C8B-B14F-4D97-AF65-F5344CB8AC3E}">
        <p14:creationId xmlns:p14="http://schemas.microsoft.com/office/powerpoint/2010/main" val="42695474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Ιωάννης – η </a:t>
            </a:r>
            <a:r>
              <a:rPr lang="el-GR" dirty="0"/>
              <a:t>τελευταία φάση της ζωής </a:t>
            </a:r>
            <a:r>
              <a:rPr lang="el-GR" dirty="0" smtClean="0"/>
              <a:t>του [2]</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a:lnSpc>
                <a:spcPct val="90000"/>
              </a:lnSpc>
              <a:spcBef>
                <a:spcPts val="0"/>
              </a:spcBef>
            </a:pPr>
            <a:r>
              <a:rPr lang="el-GR" sz="2400" dirty="0" smtClean="0"/>
              <a:t>Από </a:t>
            </a:r>
            <a:r>
              <a:rPr lang="el-GR" sz="2400" dirty="0"/>
              <a:t>την δράση του Ιωάννη στην Έφεσο σώζεται η συνάντησή του με τον </a:t>
            </a:r>
            <a:r>
              <a:rPr lang="el-GR" sz="2400" dirty="0" err="1"/>
              <a:t>Κήρινθο</a:t>
            </a:r>
            <a:r>
              <a:rPr lang="el-GR" sz="2400" dirty="0"/>
              <a:t> στα λουτρά και η ανάσταση ενός νεκρού (Ευσέβιος EI 3,28 4,14).</a:t>
            </a:r>
          </a:p>
          <a:p>
            <a:pPr>
              <a:lnSpc>
                <a:spcPct val="90000"/>
              </a:lnSpc>
              <a:spcBef>
                <a:spcPts val="0"/>
              </a:spcBef>
            </a:pPr>
            <a:r>
              <a:rPr lang="el-GR" sz="2400" dirty="0"/>
              <a:t>Μαρτυρείται επίσης από τον Ευσέβιο το πως κυνήγησε στο κρησφύγετό του έναν ληστή, πρώην πνευματικό του </a:t>
            </a:r>
            <a:r>
              <a:rPr lang="el-GR" sz="2400" dirty="0" smtClean="0"/>
              <a:t>παιδί, προκειμένου </a:t>
            </a:r>
            <a:r>
              <a:rPr lang="el-GR" sz="2400" dirty="0"/>
              <a:t>να το επαναφέρει στην </a:t>
            </a:r>
            <a:r>
              <a:rPr lang="el-GR" sz="2400" dirty="0" smtClean="0"/>
              <a:t>πίστη. </a:t>
            </a:r>
            <a:endParaRPr lang="el-GR" sz="2400" dirty="0"/>
          </a:p>
          <a:p>
            <a:pPr>
              <a:lnSpc>
                <a:spcPct val="90000"/>
              </a:lnSpc>
              <a:spcBef>
                <a:spcPts val="0"/>
              </a:spcBef>
            </a:pPr>
            <a:r>
              <a:rPr lang="el-GR" sz="2400" dirty="0"/>
              <a:t>το ότι το μοναδικό του κήρυγμα στις συναθροίσεις των πιστών προς το τέλος της ζωής του ήταν το ‘</a:t>
            </a:r>
            <a:r>
              <a:rPr lang="el-GR" sz="2400" dirty="0" err="1"/>
              <a:t>τεκνία</a:t>
            </a:r>
            <a:r>
              <a:rPr lang="el-GR" sz="2400" dirty="0"/>
              <a:t> αγαπάτε αλλήλους’ (</a:t>
            </a:r>
            <a:r>
              <a:rPr lang="el-GR" sz="2400" dirty="0" err="1"/>
              <a:t>Ιερων</a:t>
            </a:r>
            <a:r>
              <a:rPr lang="el-GR" sz="2400" dirty="0"/>
              <a:t>. </a:t>
            </a:r>
            <a:r>
              <a:rPr lang="el-GR" sz="2400" dirty="0" err="1"/>
              <a:t>Υπόμν</a:t>
            </a:r>
            <a:r>
              <a:rPr lang="el-GR" sz="2400" dirty="0"/>
              <a:t>. </a:t>
            </a:r>
            <a:r>
              <a:rPr lang="el-GR" sz="2400" dirty="0" err="1"/>
              <a:t>Γαλ</a:t>
            </a:r>
            <a:r>
              <a:rPr lang="el-GR" sz="2400" dirty="0"/>
              <a:t>. VI, 10). </a:t>
            </a:r>
          </a:p>
          <a:p>
            <a:pPr>
              <a:lnSpc>
                <a:spcPct val="90000"/>
              </a:lnSpc>
              <a:spcBef>
                <a:spcPts val="0"/>
              </a:spcBef>
            </a:pPr>
            <a:r>
              <a:rPr lang="el-GR" sz="2400" dirty="0"/>
              <a:t>Ο Ιωάννης κοιμήθηκε σε μεγάλη ηλικία κατά τη μετάβαση από τον 1ο στον 2ο αι.</a:t>
            </a:r>
          </a:p>
          <a:p>
            <a:pPr>
              <a:lnSpc>
                <a:spcPct val="90000"/>
              </a:lnSpc>
              <a:spcBef>
                <a:spcPts val="0"/>
              </a:spcBef>
            </a:pPr>
            <a:r>
              <a:rPr lang="el-GR" sz="2400" dirty="0" err="1"/>
              <a:t>Ζήσας</a:t>
            </a:r>
            <a:r>
              <a:rPr lang="el-GR" sz="2400" dirty="0"/>
              <a:t> μέχρι του τέλους του πρώτου αιώνος ενώνει αρρήκτως ως ζων κρίκος της παραδόσεως τους αποστόλους και τους πατέρας της Εκκλησίας. (Σ. </a:t>
            </a:r>
            <a:r>
              <a:rPr lang="el-GR" sz="2400" dirty="0" err="1"/>
              <a:t>Σάκκος</a:t>
            </a:r>
            <a:r>
              <a:rPr lang="el-GR" sz="2400" dirty="0" smtClean="0"/>
              <a:t>).</a:t>
            </a:r>
            <a:endParaRPr lang="el-GR" sz="2400" dirty="0"/>
          </a:p>
        </p:txBody>
      </p:sp>
    </p:spTree>
    <p:extLst>
      <p:ext uri="{BB962C8B-B14F-4D97-AF65-F5344CB8AC3E}">
        <p14:creationId xmlns:p14="http://schemas.microsoft.com/office/powerpoint/2010/main" val="16690624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Ενστάσεις σχετικά με το συγγραφέα του κατά Ιωάννη</a:t>
            </a:r>
            <a:endParaRPr lang="el-GR" dirty="0"/>
          </a:p>
        </p:txBody>
      </p:sp>
      <p:sp>
        <p:nvSpPr>
          <p:cNvPr id="5" name="Θέση περιεχομένου 4"/>
          <p:cNvSpPr>
            <a:spLocks noGrp="1"/>
          </p:cNvSpPr>
          <p:nvPr>
            <p:ph idx="1"/>
          </p:nvPr>
        </p:nvSpPr>
        <p:spPr>
          <a:xfrm>
            <a:off x="464156" y="1783357"/>
            <a:ext cx="8229600" cy="4525963"/>
          </a:xfrm>
        </p:spPr>
        <p:txBody>
          <a:bodyPr>
            <a:noAutofit/>
          </a:bodyPr>
          <a:lstStyle/>
          <a:p>
            <a:pPr>
              <a:lnSpc>
                <a:spcPct val="90000"/>
              </a:lnSpc>
            </a:pPr>
            <a:r>
              <a:rPr lang="el-GR" sz="2800" dirty="0"/>
              <a:t>Είναι δυνατόν ο ψαράς από τη λίμνη </a:t>
            </a:r>
            <a:r>
              <a:rPr lang="el-GR" sz="2800" dirty="0" err="1"/>
              <a:t>Γενησαρέτ</a:t>
            </a:r>
            <a:r>
              <a:rPr lang="el-GR" sz="2800" dirty="0"/>
              <a:t> να γράψει αυτό το Ευαγγέλιο που προσεγγίζει τόσο βαθιά το μυστήριο του Θεού; </a:t>
            </a:r>
          </a:p>
          <a:p>
            <a:pPr>
              <a:lnSpc>
                <a:spcPct val="90000"/>
              </a:lnSpc>
            </a:pPr>
            <a:r>
              <a:rPr lang="el-GR" sz="2800" dirty="0"/>
              <a:t>Μπορούσε ο Γαλιλαίος χειρώνακτας να είναι τόσο συνδεδεμένος με τη γλώσσα και τη σκέψη της ιερατικής αριστοκρατίας των Ιεροσολύμων;  </a:t>
            </a:r>
          </a:p>
          <a:p>
            <a:pPr>
              <a:lnSpc>
                <a:spcPct val="90000"/>
              </a:lnSpc>
            </a:pPr>
            <a:r>
              <a:rPr lang="el-GR" sz="2800" dirty="0"/>
              <a:t>Μπορεί να είναι συγγενής με την υψηλή ιερατική οικογένεια όπως αφήνει το κείμενο να εννοηθεί (18, 15); </a:t>
            </a:r>
          </a:p>
        </p:txBody>
      </p:sp>
    </p:spTree>
    <p:extLst>
      <p:ext uri="{BB962C8B-B14F-4D97-AF65-F5344CB8AC3E}">
        <p14:creationId xmlns:p14="http://schemas.microsoft.com/office/powerpoint/2010/main" val="22329012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a:t>ΑΠΑΝΤΗΣΕΙΣ</a:t>
            </a:r>
            <a:br>
              <a:rPr lang="el-GR" dirty="0"/>
            </a:br>
            <a:r>
              <a:rPr lang="el-GR" sz="2200" dirty="0"/>
              <a:t>(Από το J. </a:t>
            </a:r>
            <a:r>
              <a:rPr lang="el-GR" sz="2200" dirty="0" err="1"/>
              <a:t>Ratzinger</a:t>
            </a:r>
            <a:r>
              <a:rPr lang="el-GR" sz="2200" dirty="0"/>
              <a:t>, Ιησούς από τη Ναζαρέτ, Αθήνα: Ψυχογιός 2008)</a:t>
            </a:r>
          </a:p>
        </p:txBody>
      </p:sp>
      <p:sp>
        <p:nvSpPr>
          <p:cNvPr id="5" name="Θέση περιεχομένου 4"/>
          <p:cNvSpPr>
            <a:spLocks noGrp="1"/>
          </p:cNvSpPr>
          <p:nvPr>
            <p:ph idx="1"/>
          </p:nvPr>
        </p:nvSpPr>
        <p:spPr>
          <a:xfrm>
            <a:off x="464156" y="1711349"/>
            <a:ext cx="8229600" cy="4525963"/>
          </a:xfrm>
        </p:spPr>
        <p:txBody>
          <a:bodyPr>
            <a:noAutofit/>
          </a:bodyPr>
          <a:lstStyle/>
          <a:p>
            <a:pPr marL="452628">
              <a:lnSpc>
                <a:spcPct val="90000"/>
              </a:lnSpc>
              <a:spcBef>
                <a:spcPts val="600"/>
              </a:spcBef>
              <a:defRPr/>
            </a:pPr>
            <a:r>
              <a:rPr lang="el-GR" sz="2000" i="1" dirty="0"/>
              <a:t>Ο Ζεβεδαίος πολύ πιθανόν μπορεί να ήταν ιερέας ο οποίος συγχρόνως έχει την ιδιοκτησία του στη Γαλιλαία, όπου η αλιεία στη λίμνη τον βοηθά να βγάζει το μισθό του. Διέθετε μάλλον μόνον ένα κατάλυμα είτε δίπλα είτε εντός κάποιου μέρους της πόλεως των Ιεροσολύμων κατοικημένο από τους </a:t>
            </a:r>
            <a:r>
              <a:rPr lang="el-GR" sz="2000" i="1" dirty="0" err="1"/>
              <a:t>Εσσαίους</a:t>
            </a:r>
            <a:r>
              <a:rPr lang="el-GR" sz="2000" dirty="0"/>
              <a:t>. </a:t>
            </a:r>
          </a:p>
          <a:p>
            <a:pPr marL="452628">
              <a:lnSpc>
                <a:spcPct val="90000"/>
              </a:lnSpc>
              <a:spcBef>
                <a:spcPts val="600"/>
              </a:spcBef>
              <a:defRPr/>
            </a:pPr>
            <a:r>
              <a:rPr lang="el-GR" sz="2000" i="1" dirty="0"/>
              <a:t>Επιπλέον εκείνο το γεύμα, κατά τη διάρκεια του οποίου αυτός ο μαθητής προσέπεσε στο στήθος του Ιησού, έλαβε χώρα σε ένα μέρος της πόλεως το οποίο κατά πάσα πιθανότητα κατοικούνταν από τους </a:t>
            </a:r>
            <a:r>
              <a:rPr lang="el-GR" sz="2000" i="1" dirty="0" err="1"/>
              <a:t>Εσσαίους</a:t>
            </a:r>
            <a:r>
              <a:rPr lang="el-GR" sz="2000" i="1" dirty="0"/>
              <a:t> – στο κατάλυμα του ιερέως Ζεβεδαίου, ο οποίος παραχώρησε το δώμα στον Ιησού και τους </a:t>
            </a:r>
            <a:r>
              <a:rPr lang="el-GR" sz="2000" i="1" cap="all" dirty="0"/>
              <a:t>δ</a:t>
            </a:r>
            <a:r>
              <a:rPr lang="el-GR" sz="2000" i="1" dirty="0"/>
              <a:t>ώδεκα</a:t>
            </a:r>
            <a:r>
              <a:rPr lang="el-GR" sz="2000" dirty="0"/>
              <a:t>. </a:t>
            </a:r>
          </a:p>
          <a:p>
            <a:pPr marL="452628">
              <a:lnSpc>
                <a:spcPct val="90000"/>
              </a:lnSpc>
              <a:spcBef>
                <a:spcPts val="600"/>
              </a:spcBef>
              <a:defRPr/>
            </a:pPr>
            <a:r>
              <a:rPr lang="el-GR" sz="2000" i="1" dirty="0"/>
              <a:t>Κατά το ιουδαϊκό έθιμο ο οικοδεσπότης ή στην απουσία του</a:t>
            </a:r>
            <a:r>
              <a:rPr lang="el-GR" sz="2000" dirty="0"/>
              <a:t> </a:t>
            </a:r>
            <a:r>
              <a:rPr lang="el-GR" sz="2000" i="1" dirty="0"/>
              <a:t>ο πρωτότοκος </a:t>
            </a:r>
            <a:r>
              <a:rPr lang="el-GR" sz="2000" i="1" dirty="0" err="1"/>
              <a:t>γυιός</a:t>
            </a:r>
            <a:r>
              <a:rPr lang="el-GR" sz="2000" i="1" dirty="0"/>
              <a:t> του καθόταν στη δεξιά πλευρά του φιλοξενουμένου απλώνοντας το κεφάλι του στο στήθος του</a:t>
            </a:r>
            <a:r>
              <a:rPr lang="el-GR" sz="2000" dirty="0"/>
              <a:t>. </a:t>
            </a:r>
            <a:r>
              <a:rPr lang="el-GR" sz="2000" cap="all" dirty="0" err="1"/>
              <a:t>ς</a:t>
            </a:r>
            <a:r>
              <a:rPr lang="el-GR" sz="2000" dirty="0" err="1"/>
              <a:t>ε</a:t>
            </a:r>
            <a:r>
              <a:rPr lang="el-GR" sz="2000" dirty="0"/>
              <a:t> κάθε περίπτωση είναι δυνατό κατά τη σύγχρονη έρευνα το πρόσωπο του Ιωάννου του υιού του Ζεβεδαίου να θεωρηθεί ο μάρτυρας που εμφαντικά τονίζει την αυτοψία του και να ταυτίζεται με το πραγματικό συγγραφέα του Ευαγγελίου. </a:t>
            </a:r>
          </a:p>
        </p:txBody>
      </p:sp>
    </p:spTree>
    <p:extLst>
      <p:ext uri="{BB962C8B-B14F-4D97-AF65-F5344CB8AC3E}">
        <p14:creationId xmlns:p14="http://schemas.microsoft.com/office/powerpoint/2010/main" val="4710232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ΙΩΑΝΝΗΣ Ο ΠΡΕΣΒΥΤΕΡΟΣ</a:t>
            </a:r>
            <a:br>
              <a:rPr lang="el-GR" dirty="0"/>
            </a:br>
            <a:r>
              <a:rPr lang="el-GR" dirty="0"/>
              <a:t>(συνέχεια από το ανωτέρω βιβλίο)</a:t>
            </a:r>
          </a:p>
        </p:txBody>
      </p:sp>
      <p:sp>
        <p:nvSpPr>
          <p:cNvPr id="5" name="Θέση περιεχομένου 4"/>
          <p:cNvSpPr>
            <a:spLocks noGrp="1"/>
          </p:cNvSpPr>
          <p:nvPr>
            <p:ph idx="1"/>
          </p:nvPr>
        </p:nvSpPr>
        <p:spPr/>
        <p:txBody>
          <a:bodyPr>
            <a:noAutofit/>
          </a:bodyPr>
          <a:lstStyle/>
          <a:p>
            <a:pPr marL="452628">
              <a:spcBef>
                <a:spcPts val="600"/>
              </a:spcBef>
              <a:defRPr/>
            </a:pPr>
            <a:r>
              <a:rPr lang="el-GR" sz="2000" dirty="0"/>
              <a:t>Στην Έφεσο υφίστατο κάτι σα μία </a:t>
            </a:r>
            <a:r>
              <a:rPr lang="el-GR" sz="2000" dirty="0" err="1"/>
              <a:t>Ιωάννεια</a:t>
            </a:r>
            <a:r>
              <a:rPr lang="el-GR" sz="2000" dirty="0"/>
              <a:t> σχολή, η οποία αναγόταν αφ’ </a:t>
            </a:r>
            <a:r>
              <a:rPr lang="el-GR" sz="2000" dirty="0" err="1"/>
              <a:t>εαυτής</a:t>
            </a:r>
            <a:r>
              <a:rPr lang="el-GR" sz="2000" dirty="0"/>
              <a:t> στον </a:t>
            </a:r>
            <a:r>
              <a:rPr lang="el-GR" sz="2000" i="1" dirty="0" err="1"/>
              <a:t>ηγαπημένο</a:t>
            </a:r>
            <a:r>
              <a:rPr lang="el-GR" sz="2000" i="1" dirty="0"/>
              <a:t> μαθητή</a:t>
            </a:r>
            <a:r>
              <a:rPr lang="el-GR" sz="2000" dirty="0"/>
              <a:t> του Ιησού και στην οποία όμως κάποιος «πρεσβύτερος Ιωάννης» ασκούσε την αυθεντία. Αυτός ο «Πρεσβύτερος» ίσως εμφανίζεται στη Β’ και Γ’ </a:t>
            </a:r>
            <a:r>
              <a:rPr lang="el-GR" sz="2000" dirty="0" err="1"/>
              <a:t>Ιω</a:t>
            </a:r>
            <a:r>
              <a:rPr lang="el-GR" sz="2000" dirty="0"/>
              <a:t>. (αντιστοίχως 1, 1) ως αποστολέας και συγγραφέας υπό τον τίτλο απλώς ο «Πρεσβύτερος» (χωρίς να αναφέρει το όνομα </a:t>
            </a:r>
            <a:r>
              <a:rPr lang="el-GR" sz="2000" i="1" dirty="0"/>
              <a:t>Ιωάννης</a:t>
            </a:r>
            <a:r>
              <a:rPr lang="el-GR" sz="2000" dirty="0"/>
              <a:t>). </a:t>
            </a:r>
          </a:p>
          <a:p>
            <a:pPr marL="452628">
              <a:spcBef>
                <a:spcPts val="600"/>
              </a:spcBef>
              <a:defRPr/>
            </a:pPr>
            <a:r>
              <a:rPr lang="el-GR" sz="2000" dirty="0"/>
              <a:t>Αυτό σημαίνει ότι εντός του πλαισίου του κανονικού κειμένου συναντούμε τη μυστηριώδη μορφή του Πρεσβυτέρου. Πρέπει να ήταν στενά συνδεδεμένος με το πρόσωπο του Αποστόλου, ή ίσως είχε γνωρίσει και τον ίδιο τον Ιησού. Μετά την κοίμηση του Αποστόλου πρόβαλε απόλυτα και ξεκάθαρα ως ο φορέας της κληρονομιάς του. </a:t>
            </a:r>
          </a:p>
          <a:p>
            <a:pPr marL="452628">
              <a:spcBef>
                <a:spcPts val="600"/>
              </a:spcBef>
              <a:defRPr/>
            </a:pPr>
            <a:r>
              <a:rPr lang="el-GR" sz="2000" i="1" dirty="0"/>
              <a:t>Τα περιεχόμενα του Ευαγγελίου ανάγονται στο μαθητή τον οποίο είχε αγαπήσει ιδιαίτερα ο Ιησούς. Ο Πρεσβύτερος κατανοούσε τον εαυτό του ως φορέα και αναμεταδότη του</a:t>
            </a:r>
            <a:r>
              <a:rPr lang="el-GR" sz="2000" dirty="0"/>
              <a:t>. </a:t>
            </a:r>
            <a:r>
              <a:rPr lang="el-GR" sz="2000" i="1" dirty="0"/>
              <a:t>ο συντάκτης του Κατά Ιωάννη ήταν και ο διαχειριστής του υλικού που είχε αφήσει ο εξέχων μαθητής</a:t>
            </a:r>
            <a:r>
              <a:rPr lang="el-GR" sz="2000" dirty="0"/>
              <a:t>.</a:t>
            </a:r>
          </a:p>
        </p:txBody>
      </p:sp>
    </p:spTree>
    <p:extLst>
      <p:ext uri="{BB962C8B-B14F-4D97-AF65-F5344CB8AC3E}">
        <p14:creationId xmlns:p14="http://schemas.microsoft.com/office/powerpoint/2010/main" val="21813701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 Χρόνος συγγραφής : </a:t>
            </a:r>
            <a:r>
              <a:rPr lang="en-US" dirty="0"/>
              <a:t>P52</a:t>
            </a:r>
            <a:endParaRPr lang="el-GR" dirty="0"/>
          </a:p>
        </p:txBody>
      </p:sp>
      <p:sp>
        <p:nvSpPr>
          <p:cNvPr id="16" name="Θέση περιεχομένου 3"/>
          <p:cNvSpPr txBox="1">
            <a:spLocks/>
          </p:cNvSpPr>
          <p:nvPr/>
        </p:nvSpPr>
        <p:spPr>
          <a:xfrm>
            <a:off x="4211960" y="1639341"/>
            <a:ext cx="4402832"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2628" fontAlgn="auto">
              <a:spcAft>
                <a:spcPts val="0"/>
              </a:spcAft>
              <a:buFont typeface="Wingdings" panose="05000000000000000000" pitchFamily="2" charset="2"/>
              <a:buChar char="ü"/>
              <a:defRPr/>
            </a:pPr>
            <a:r>
              <a:rPr lang="el-GR" sz="2400" dirty="0"/>
              <a:t>Ο πολυτιμότερος ανάμεσα στους παπύρους</a:t>
            </a:r>
            <a:endParaRPr lang="de-DE" sz="2400" dirty="0"/>
          </a:p>
          <a:p>
            <a:pPr marL="452628" fontAlgn="auto">
              <a:spcAft>
                <a:spcPts val="0"/>
              </a:spcAft>
              <a:buFont typeface="Wingdings" panose="05000000000000000000" pitchFamily="2" charset="2"/>
              <a:buChar char="ü"/>
              <a:defRPr/>
            </a:pPr>
            <a:r>
              <a:rPr lang="el-GR" sz="2400" dirty="0"/>
              <a:t>ο επονομαζόμενος  </a:t>
            </a:r>
            <a:r>
              <a:rPr lang="de-DE" sz="2400" dirty="0"/>
              <a:t>„P52“ </a:t>
            </a:r>
            <a:r>
              <a:rPr lang="el-GR" sz="2400" dirty="0"/>
              <a:t>είναι ο αρχαιότερος, με ορισμένους στίχους από το Κατά Ιωάννη</a:t>
            </a:r>
            <a:r>
              <a:rPr lang="de-DE" sz="2400" dirty="0"/>
              <a:t>:</a:t>
            </a:r>
          </a:p>
          <a:p>
            <a:pPr marL="1078992" lvl="2" indent="-342900">
              <a:spcBef>
                <a:spcPts val="324"/>
              </a:spcBef>
              <a:defRPr/>
            </a:pPr>
            <a:r>
              <a:rPr lang="de-DE" sz="2000" dirty="0"/>
              <a:t>Verso:  </a:t>
            </a:r>
            <a:r>
              <a:rPr lang="el-GR" sz="2000" dirty="0" err="1"/>
              <a:t>Ιω</a:t>
            </a:r>
            <a:r>
              <a:rPr lang="el-GR" sz="2000" dirty="0"/>
              <a:t>.</a:t>
            </a:r>
            <a:r>
              <a:rPr lang="de-DE" sz="2000" dirty="0"/>
              <a:t> 18,31-33</a:t>
            </a:r>
          </a:p>
          <a:p>
            <a:pPr marL="1078992" lvl="2" indent="-342900">
              <a:spcBef>
                <a:spcPts val="324"/>
              </a:spcBef>
              <a:defRPr/>
            </a:pPr>
            <a:r>
              <a:rPr lang="de-DE" sz="2000" dirty="0" err="1"/>
              <a:t>Recto</a:t>
            </a:r>
            <a:r>
              <a:rPr lang="de-DE" sz="2000" dirty="0"/>
              <a:t>: </a:t>
            </a:r>
            <a:r>
              <a:rPr lang="el-GR" sz="2000" dirty="0" err="1"/>
              <a:t>Ιω</a:t>
            </a:r>
            <a:r>
              <a:rPr lang="el-GR" sz="2000" dirty="0"/>
              <a:t>.</a:t>
            </a:r>
            <a:r>
              <a:rPr lang="de-DE" sz="2000" dirty="0"/>
              <a:t>18,37-38 </a:t>
            </a:r>
          </a:p>
          <a:p>
            <a:pPr marL="452628" fontAlgn="auto">
              <a:spcAft>
                <a:spcPts val="0"/>
              </a:spcAft>
              <a:buFont typeface="Wingdings" panose="05000000000000000000" pitchFamily="2" charset="2"/>
              <a:buChar char="ü"/>
              <a:defRPr/>
            </a:pPr>
            <a:r>
              <a:rPr lang="el-GR" sz="2400" dirty="0"/>
              <a:t>Το εύρημα έχει μέγεθος </a:t>
            </a:r>
            <a:r>
              <a:rPr lang="de-DE" sz="2400" dirty="0"/>
              <a:t>8,9x6 cm.</a:t>
            </a:r>
          </a:p>
        </p:txBody>
      </p:sp>
      <p:pic>
        <p:nvPicPr>
          <p:cNvPr id="6" name="Picture 4" descr="p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491580"/>
            <a:ext cx="3074988" cy="445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78223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Πάπυρος </a:t>
            </a:r>
            <a:r>
              <a:rPr lang="de-DE" dirty="0"/>
              <a:t>P52</a:t>
            </a:r>
            <a:endParaRPr lang="el-GR" dirty="0"/>
          </a:p>
        </p:txBody>
      </p:sp>
      <p:sp>
        <p:nvSpPr>
          <p:cNvPr id="5" name="Θέση περιεχομένου 4"/>
          <p:cNvSpPr>
            <a:spLocks noGrp="1"/>
          </p:cNvSpPr>
          <p:nvPr>
            <p:ph idx="1"/>
          </p:nvPr>
        </p:nvSpPr>
        <p:spPr/>
        <p:txBody>
          <a:bodyPr>
            <a:noAutofit/>
          </a:bodyPr>
          <a:lstStyle/>
          <a:p>
            <a:r>
              <a:rPr lang="el-GR" altLang="el-GR" sz="2800" dirty="0"/>
              <a:t>Ο Βρετανός παπυρολόγος </a:t>
            </a:r>
            <a:r>
              <a:rPr lang="de-DE" altLang="el-GR" sz="2800" dirty="0"/>
              <a:t>Colin H. Roberts </a:t>
            </a:r>
            <a:r>
              <a:rPr lang="el-GR" altLang="el-GR" sz="2800" dirty="0"/>
              <a:t>εξέδωσε αυτόν τον πάπυρο το </a:t>
            </a:r>
            <a:r>
              <a:rPr lang="de-DE" altLang="el-GR" sz="2800" dirty="0"/>
              <a:t>1935. </a:t>
            </a:r>
          </a:p>
          <a:p>
            <a:pPr lvl="1"/>
            <a:r>
              <a:rPr lang="el-GR" altLang="el-GR" sz="2400" dirty="0"/>
              <a:t>Το ανακάλυψε ανάμεσα σε παπύρους που είχε αποκτήσει  ο Καθηγητής της  Οξφόρδης </a:t>
            </a:r>
            <a:r>
              <a:rPr lang="de-DE" altLang="el-GR" sz="2400" dirty="0"/>
              <a:t>Grenfell</a:t>
            </a:r>
            <a:r>
              <a:rPr lang="el-GR" altLang="el-GR" sz="2400" dirty="0"/>
              <a:t> το </a:t>
            </a:r>
            <a:r>
              <a:rPr lang="de-DE" altLang="el-GR" sz="2400" dirty="0"/>
              <a:t>1920 </a:t>
            </a:r>
            <a:r>
              <a:rPr lang="el-GR" altLang="el-GR" sz="2400" dirty="0"/>
              <a:t>από την Αίγυπτο</a:t>
            </a:r>
            <a:r>
              <a:rPr lang="de-DE" altLang="el-GR" sz="2400" dirty="0"/>
              <a:t>.</a:t>
            </a:r>
            <a:r>
              <a:rPr lang="el-GR" altLang="el-GR" sz="2400" dirty="0"/>
              <a:t> </a:t>
            </a:r>
            <a:endParaRPr lang="de-DE" altLang="el-GR" sz="2400" dirty="0"/>
          </a:p>
          <a:p>
            <a:pPr lvl="1"/>
            <a:r>
              <a:rPr lang="el-GR" altLang="el-GR" sz="2400" dirty="0"/>
              <a:t>Ο </a:t>
            </a:r>
            <a:r>
              <a:rPr lang="de-DE" altLang="el-GR" sz="2400" dirty="0"/>
              <a:t>Roberts </a:t>
            </a:r>
            <a:r>
              <a:rPr lang="el-GR" altLang="el-GR" sz="2400" dirty="0"/>
              <a:t> το αποκωδικοποίησε και το χρονολόγησε την περίοδο </a:t>
            </a:r>
            <a:r>
              <a:rPr lang="de-DE" altLang="el-GR" sz="2400" dirty="0"/>
              <a:t>100- 125</a:t>
            </a:r>
            <a:r>
              <a:rPr lang="el-GR" altLang="el-GR" sz="2400" dirty="0"/>
              <a:t> μ.Χ.</a:t>
            </a:r>
            <a:endParaRPr lang="de-DE" altLang="el-GR" sz="2400" dirty="0"/>
          </a:p>
        </p:txBody>
      </p:sp>
    </p:spTree>
    <p:extLst>
      <p:ext uri="{BB962C8B-B14F-4D97-AF65-F5344CB8AC3E}">
        <p14:creationId xmlns:p14="http://schemas.microsoft.com/office/powerpoint/2010/main" val="28660622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Πάπυρος </a:t>
            </a:r>
            <a:r>
              <a:rPr lang="de-DE" dirty="0" smtClean="0"/>
              <a:t>P52</a:t>
            </a:r>
            <a:r>
              <a:rPr lang="el-GR" dirty="0" smtClean="0"/>
              <a:t> [2]</a:t>
            </a:r>
            <a:endParaRPr lang="el-GR" dirty="0"/>
          </a:p>
        </p:txBody>
      </p:sp>
      <p:sp>
        <p:nvSpPr>
          <p:cNvPr id="5" name="Θέση περιεχομένου 4"/>
          <p:cNvSpPr>
            <a:spLocks noGrp="1"/>
          </p:cNvSpPr>
          <p:nvPr>
            <p:ph idx="1"/>
          </p:nvPr>
        </p:nvSpPr>
        <p:spPr/>
        <p:txBody>
          <a:bodyPr>
            <a:noAutofit/>
          </a:bodyPr>
          <a:lstStyle/>
          <a:p>
            <a:r>
              <a:rPr lang="el-GR" sz="2400" dirty="0"/>
              <a:t>Υπό την επίδραση του F.C. </a:t>
            </a:r>
            <a:r>
              <a:rPr lang="el-GR" sz="2400" dirty="0" err="1"/>
              <a:t>Baur</a:t>
            </a:r>
            <a:r>
              <a:rPr lang="el-GR" sz="2400" dirty="0"/>
              <a:t> και της επονομαζόμενης Σχολής της </a:t>
            </a:r>
            <a:r>
              <a:rPr lang="el-GR" sz="2400" dirty="0" err="1"/>
              <a:t>Τυβίγγης</a:t>
            </a:r>
            <a:r>
              <a:rPr lang="el-GR" sz="2400" dirty="0"/>
              <a:t> η συγγραφή του πνευματικού Ευαγγελίου, όπου διακηρύσσεται η θεότητα του Ι. Χριστού, χρονολογούνταν το τελευταίο τέταρτο του 2ου αι. μ.Χ. </a:t>
            </a:r>
          </a:p>
          <a:p>
            <a:r>
              <a:rPr lang="el-GR" sz="2400" dirty="0"/>
              <a:t>Με την ανακάλυψη του P52 αναθεωρήθηκε η χρονολόγηση του </a:t>
            </a:r>
            <a:r>
              <a:rPr lang="el-GR" sz="2400" dirty="0" err="1"/>
              <a:t>Ιω</a:t>
            </a:r>
            <a:r>
              <a:rPr lang="el-GR" sz="2400" dirty="0"/>
              <a:t>.</a:t>
            </a:r>
          </a:p>
          <a:p>
            <a:r>
              <a:rPr lang="el-GR" sz="2400" dirty="0"/>
              <a:t>Επιβεβαιώθηκε η παραδοσιακή χρονολόγησή του περί τα τέλη του 1ου αι. μ.Χ.. </a:t>
            </a:r>
          </a:p>
          <a:p>
            <a:r>
              <a:rPr lang="el-GR" sz="2400" dirty="0"/>
              <a:t>Πλέον επιβεβαιώνεται ότι το </a:t>
            </a:r>
            <a:r>
              <a:rPr lang="el-GR" sz="2400" dirty="0" err="1"/>
              <a:t>Ιω</a:t>
            </a:r>
            <a:r>
              <a:rPr lang="el-GR" sz="2400" dirty="0"/>
              <a:t>. διασώζει αρχέγονες παραδόσεις ενίοτε και αρχαιότερες των Συνοπτικών.</a:t>
            </a:r>
          </a:p>
        </p:txBody>
      </p:sp>
    </p:spTree>
    <p:extLst>
      <p:ext uri="{BB962C8B-B14F-4D97-AF65-F5344CB8AC3E}">
        <p14:creationId xmlns:p14="http://schemas.microsoft.com/office/powerpoint/2010/main" val="2477423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ΙΩΑΝΝΕΙΑ ΓΡΑΜΜΑΤΕΙΑ</a:t>
            </a:r>
          </a:p>
        </p:txBody>
      </p:sp>
      <p:sp>
        <p:nvSpPr>
          <p:cNvPr id="5" name="Θέση περιεχομένου 4"/>
          <p:cNvSpPr>
            <a:spLocks noGrp="1"/>
          </p:cNvSpPr>
          <p:nvPr>
            <p:ph idx="1"/>
          </p:nvPr>
        </p:nvSpPr>
        <p:spPr/>
        <p:txBody>
          <a:bodyPr>
            <a:noAutofit/>
          </a:bodyPr>
          <a:lstStyle/>
          <a:p>
            <a:pPr marL="566928" indent="-457200">
              <a:lnSpc>
                <a:spcPct val="90000"/>
              </a:lnSpc>
              <a:defRPr/>
            </a:pPr>
            <a:r>
              <a:rPr lang="el-GR" sz="2800" b="1" dirty="0"/>
              <a:t>ΠΕΝΤΕ</a:t>
            </a:r>
            <a:r>
              <a:rPr lang="de-DE" sz="2800" b="1" dirty="0"/>
              <a:t> </a:t>
            </a:r>
            <a:r>
              <a:rPr lang="el-GR" sz="2800" b="1" dirty="0"/>
              <a:t>ΒΙΒΛΙΑ </a:t>
            </a:r>
            <a:r>
              <a:rPr lang="el-GR" sz="2800" dirty="0"/>
              <a:t>ΤΗΣ Κ.Δ. ΑΠΟΔΙΔΟΝΤΑΙ ΣΤΟΝ ΙΩΑΝΝΗ</a:t>
            </a:r>
          </a:p>
          <a:p>
            <a:pPr marL="678942" lvl="1" indent="-342900">
              <a:defRPr/>
            </a:pPr>
            <a:r>
              <a:rPr lang="el-GR" sz="2400" b="1" dirty="0" smtClean="0"/>
              <a:t>Κατά </a:t>
            </a:r>
            <a:r>
              <a:rPr lang="el-GR" sz="2400" b="1" dirty="0"/>
              <a:t>Ιωάννη </a:t>
            </a:r>
            <a:r>
              <a:rPr lang="el-GR" sz="2400" dirty="0"/>
              <a:t>(Διαβάζεται την Πεντηκοστή) </a:t>
            </a:r>
          </a:p>
          <a:p>
            <a:pPr marL="678942" lvl="1" indent="-342900">
              <a:defRPr/>
            </a:pPr>
            <a:r>
              <a:rPr lang="el-GR" sz="2400" b="1" dirty="0" smtClean="0"/>
              <a:t>Α</a:t>
            </a:r>
            <a:r>
              <a:rPr lang="el-GR" sz="2400" b="1" dirty="0"/>
              <a:t>΄ Καθολική Ιωάννη  </a:t>
            </a:r>
            <a:r>
              <a:rPr lang="el-GR" sz="2400" dirty="0"/>
              <a:t>(μάλλον γράφτηκε «μετά» το </a:t>
            </a:r>
            <a:r>
              <a:rPr lang="el-GR" sz="2400" dirty="0" err="1"/>
              <a:t>Ιω</a:t>
            </a:r>
            <a:r>
              <a:rPr lang="el-GR" sz="2400" dirty="0"/>
              <a:t>.)</a:t>
            </a:r>
          </a:p>
          <a:p>
            <a:pPr marL="678942" lvl="1" indent="-342900">
              <a:spcBef>
                <a:spcPts val="324"/>
              </a:spcBef>
              <a:defRPr/>
            </a:pPr>
            <a:r>
              <a:rPr lang="el-GR" sz="2400" dirty="0"/>
              <a:t>Β΄ Καθολική Ιωάννη (συγγραφέας «πρεσβύτερος»!)</a:t>
            </a:r>
          </a:p>
          <a:p>
            <a:pPr marL="678942" lvl="1" indent="-342900">
              <a:lnSpc>
                <a:spcPct val="90000"/>
              </a:lnSpc>
              <a:spcBef>
                <a:spcPts val="324"/>
              </a:spcBef>
              <a:defRPr/>
            </a:pPr>
            <a:r>
              <a:rPr lang="el-GR" sz="2400" dirty="0"/>
              <a:t>Γ’ Καθολική Ιωάννη (αμφισβητήθηκε και η καθολικότητα και η κανονικότητα των δύο «</a:t>
            </a:r>
            <a:r>
              <a:rPr lang="el-GR" sz="2400" dirty="0" err="1"/>
              <a:t>μικρών»επιστολών</a:t>
            </a:r>
            <a:r>
              <a:rPr lang="el-GR" sz="2400" dirty="0"/>
              <a:t>»)</a:t>
            </a:r>
          </a:p>
          <a:p>
            <a:pPr marL="678942" lvl="1" indent="-342900">
              <a:spcBef>
                <a:spcPts val="324"/>
              </a:spcBef>
              <a:defRPr/>
            </a:pPr>
            <a:endParaRPr lang="el-GR" sz="2400" dirty="0"/>
          </a:p>
          <a:p>
            <a:pPr marL="678942" lvl="1" indent="-342900">
              <a:lnSpc>
                <a:spcPct val="90000"/>
              </a:lnSpc>
              <a:spcBef>
                <a:spcPts val="324"/>
              </a:spcBef>
              <a:defRPr/>
            </a:pPr>
            <a:r>
              <a:rPr lang="el-GR" sz="2400" b="1" dirty="0"/>
              <a:t>Αποκάλυψη</a:t>
            </a:r>
            <a:r>
              <a:rPr lang="el-GR" sz="2400" dirty="0"/>
              <a:t> (αμφισβητήθηκε η κανονικότητα της στην Ανατολή, όπου ΔΕΝ  ακούγεται στη λατρεία ούτε έχει υπομνηματιστεί από τους Πατέρες ενώ έχει επηρεάσει όσο κανένα άλλο βιβλίο τη ΛΕΙΤΟΥΡΓΙΑ)</a:t>
            </a:r>
          </a:p>
        </p:txBody>
      </p:sp>
    </p:spTree>
    <p:extLst>
      <p:ext uri="{BB962C8B-B14F-4D97-AF65-F5344CB8AC3E}">
        <p14:creationId xmlns:p14="http://schemas.microsoft.com/office/powerpoint/2010/main" val="15492274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Πάπυρος </a:t>
            </a:r>
            <a:r>
              <a:rPr lang="de-DE" dirty="0" smtClean="0"/>
              <a:t>P52</a:t>
            </a:r>
            <a:r>
              <a:rPr lang="el-GR" dirty="0" smtClean="0"/>
              <a:t> [3]</a:t>
            </a:r>
            <a:endParaRPr lang="el-GR" dirty="0"/>
          </a:p>
        </p:txBody>
      </p:sp>
      <p:sp>
        <p:nvSpPr>
          <p:cNvPr id="5" name="Θέση περιεχομένου 4"/>
          <p:cNvSpPr>
            <a:spLocks noGrp="1"/>
          </p:cNvSpPr>
          <p:nvPr>
            <p:ph idx="1"/>
          </p:nvPr>
        </p:nvSpPr>
        <p:spPr/>
        <p:txBody>
          <a:bodyPr>
            <a:noAutofit/>
          </a:bodyPr>
          <a:lstStyle/>
          <a:p>
            <a:pPr marL="0" indent="0">
              <a:lnSpc>
                <a:spcPct val="90000"/>
              </a:lnSpc>
              <a:spcBef>
                <a:spcPts val="600"/>
              </a:spcBef>
              <a:buNone/>
            </a:pPr>
            <a:r>
              <a:rPr lang="el-GR" sz="2000" dirty="0"/>
              <a:t>Ίσως ο P52  είναι ένα από τα πρώτα αντίγραφα του Κατά Ιωάννη το οποίο ήταν ιδιαίτερα αγαπητό στην Αίγυπτο.</a:t>
            </a:r>
          </a:p>
          <a:p>
            <a:pPr>
              <a:lnSpc>
                <a:spcPct val="90000"/>
              </a:lnSpc>
              <a:spcBef>
                <a:spcPts val="600"/>
              </a:spcBef>
            </a:pPr>
            <a:r>
              <a:rPr lang="el-GR" sz="2400" dirty="0"/>
              <a:t> Όπως σημειώθηκε την εποχή της ανακάλυψης αυτού του παπύρου, έξι τόνοι επιστημονικών εργασιών σχετικά με τον Ιωάννη οδηγήθηκαν στον κάλαθο των </a:t>
            </a:r>
            <a:r>
              <a:rPr lang="el-GR" sz="2400" dirty="0" err="1"/>
              <a:t>αχρήστων</a:t>
            </a:r>
            <a:r>
              <a:rPr lang="el-GR" sz="2400" dirty="0"/>
              <a:t>. </a:t>
            </a:r>
          </a:p>
          <a:p>
            <a:pPr>
              <a:lnSpc>
                <a:spcPct val="90000"/>
              </a:lnSpc>
              <a:spcBef>
                <a:spcPts val="600"/>
              </a:spcBef>
            </a:pPr>
            <a:r>
              <a:rPr lang="el-GR" sz="2400" dirty="0"/>
              <a:t>Το </a:t>
            </a:r>
            <a:r>
              <a:rPr lang="el-GR" sz="2400" dirty="0" err="1"/>
              <a:t>Ιω</a:t>
            </a:r>
            <a:r>
              <a:rPr lang="el-GR" sz="2400" dirty="0"/>
              <a:t>. περιέχεται και στο αρχαιότερο ακέραιο χειρόγραφο της Κ.Δ., τον </a:t>
            </a:r>
            <a:r>
              <a:rPr lang="el-GR" sz="2400" b="1" dirty="0"/>
              <a:t>Ρ</a:t>
            </a:r>
            <a:r>
              <a:rPr lang="el-GR" sz="2400" b="1" baseline="30000" dirty="0"/>
              <a:t>66</a:t>
            </a:r>
            <a:r>
              <a:rPr lang="el-GR" sz="2400" dirty="0"/>
              <a:t> (200 μ.Χ.).</a:t>
            </a:r>
          </a:p>
          <a:p>
            <a:pPr>
              <a:lnSpc>
                <a:spcPct val="90000"/>
              </a:lnSpc>
              <a:spcBef>
                <a:spcPts val="600"/>
              </a:spcBef>
            </a:pPr>
            <a:r>
              <a:rPr lang="el-GR" sz="2400" dirty="0"/>
              <a:t>Διά του συγκεκριμένου Παπύρου το </a:t>
            </a:r>
            <a:r>
              <a:rPr lang="el-GR" sz="2400" dirty="0" err="1"/>
              <a:t>Ιω</a:t>
            </a:r>
            <a:r>
              <a:rPr lang="el-GR" sz="2400" dirty="0"/>
              <a:t>. θεωρείται το μοναδικό Κείμενο της Αρχαιότητας του οποίου διασώζεται χειρόγραφο με τέτοια εγγύτητα προς τη συγγραφή του πρωτοτύπου.</a:t>
            </a:r>
          </a:p>
          <a:p>
            <a:pPr>
              <a:lnSpc>
                <a:spcPct val="90000"/>
              </a:lnSpc>
              <a:spcBef>
                <a:spcPts val="600"/>
              </a:spcBef>
            </a:pPr>
            <a:r>
              <a:rPr lang="el-GR" sz="2000" dirty="0"/>
              <a:t>Επίσης το πρώτο υπόμνημα σε βιβλίο της Κ.Δ. είναι το Υπόμνημα του Ηρακλέους (</a:t>
            </a:r>
            <a:r>
              <a:rPr lang="el-GR" sz="2000" dirty="0" err="1"/>
              <a:t>μαθητού</a:t>
            </a:r>
            <a:r>
              <a:rPr lang="el-GR" sz="2000" dirty="0"/>
              <a:t> του </a:t>
            </a:r>
            <a:r>
              <a:rPr lang="el-GR" sz="2000" dirty="0" err="1"/>
              <a:t>Ουαλεντίνου</a:t>
            </a:r>
            <a:r>
              <a:rPr lang="el-GR" sz="2000" dirty="0"/>
              <a:t>) στο </a:t>
            </a:r>
            <a:r>
              <a:rPr lang="el-GR" sz="2000" dirty="0" err="1"/>
              <a:t>Ιω</a:t>
            </a:r>
            <a:r>
              <a:rPr lang="el-GR" sz="2000" dirty="0"/>
              <a:t>. το δεύτερο ήμισυ του 2ου αι. μ.Χ.. Επίσης ο Ωριγένης έγραψε εκτενέστατο Υπόμνημα στο </a:t>
            </a:r>
            <a:r>
              <a:rPr lang="el-GR" sz="2000" dirty="0" err="1"/>
              <a:t>Ιω</a:t>
            </a:r>
            <a:r>
              <a:rPr lang="el-GR" sz="2000" dirty="0"/>
              <a:t>. </a:t>
            </a:r>
          </a:p>
        </p:txBody>
      </p:sp>
    </p:spTree>
    <p:extLst>
      <p:ext uri="{BB962C8B-B14F-4D97-AF65-F5344CB8AC3E}">
        <p14:creationId xmlns:p14="http://schemas.microsoft.com/office/powerpoint/2010/main" val="16993203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Σκοπός του Ευαγγελίου</a:t>
            </a:r>
          </a:p>
        </p:txBody>
      </p:sp>
      <p:sp>
        <p:nvSpPr>
          <p:cNvPr id="5" name="Θέση περιεχομένου 4"/>
          <p:cNvSpPr>
            <a:spLocks noGrp="1"/>
          </p:cNvSpPr>
          <p:nvPr>
            <p:ph idx="1"/>
          </p:nvPr>
        </p:nvSpPr>
        <p:spPr/>
        <p:txBody>
          <a:bodyPr>
            <a:noAutofit/>
          </a:bodyPr>
          <a:lstStyle/>
          <a:p>
            <a:pPr marL="452628">
              <a:lnSpc>
                <a:spcPct val="80000"/>
              </a:lnSpc>
              <a:spcBef>
                <a:spcPts val="600"/>
              </a:spcBef>
              <a:defRPr/>
            </a:pPr>
            <a:r>
              <a:rPr lang="el-GR" sz="2400" dirty="0"/>
              <a:t>Ο ίδιος ο Ιωάννης σημειώνει στον α’ επίλογο του Ευαγγελίου του: </a:t>
            </a:r>
            <a:endParaRPr lang="el-GR" sz="2400" dirty="0" smtClean="0"/>
          </a:p>
          <a:p>
            <a:pPr marL="452628">
              <a:lnSpc>
                <a:spcPct val="80000"/>
              </a:lnSpc>
              <a:defRPr/>
            </a:pPr>
            <a:r>
              <a:rPr lang="el-GR" sz="2800" dirty="0" err="1" smtClean="0"/>
              <a:t>Ταῦτα</a:t>
            </a:r>
            <a:r>
              <a:rPr lang="el-GR" sz="2800" dirty="0" smtClean="0"/>
              <a:t> </a:t>
            </a:r>
            <a:r>
              <a:rPr lang="el-GR" sz="2800" dirty="0" err="1"/>
              <a:t>δὲ</a:t>
            </a:r>
            <a:r>
              <a:rPr lang="el-GR" sz="2800" dirty="0"/>
              <a:t> </a:t>
            </a:r>
            <a:r>
              <a:rPr lang="el-GR" sz="2800" dirty="0" err="1"/>
              <a:t>γέγραπται</a:t>
            </a:r>
            <a:r>
              <a:rPr lang="el-GR" sz="2800" dirty="0"/>
              <a:t>, (α) </a:t>
            </a:r>
            <a:r>
              <a:rPr lang="el-GR" sz="2800" dirty="0" err="1"/>
              <a:t>ἵνα</a:t>
            </a:r>
            <a:r>
              <a:rPr lang="el-GR" sz="2800" dirty="0"/>
              <a:t> </a:t>
            </a:r>
            <a:r>
              <a:rPr lang="el-GR" sz="2800" dirty="0" err="1"/>
              <a:t>πιστεύ</a:t>
            </a:r>
            <a:r>
              <a:rPr lang="el-GR" sz="2800" b="1" dirty="0"/>
              <a:t>(σ)</a:t>
            </a:r>
            <a:r>
              <a:rPr lang="el-GR" sz="2800" dirty="0" err="1"/>
              <a:t>ητε</a:t>
            </a:r>
            <a:r>
              <a:rPr lang="el-GR" sz="2800" dirty="0"/>
              <a:t> </a:t>
            </a:r>
            <a:r>
              <a:rPr lang="el-GR" sz="2800" dirty="0" err="1"/>
              <a:t>ὅτι</a:t>
            </a:r>
            <a:r>
              <a:rPr lang="el-GR" sz="2800" dirty="0"/>
              <a:t> </a:t>
            </a:r>
            <a:r>
              <a:rPr lang="el-GR" sz="2800" dirty="0" err="1"/>
              <a:t>Ἰησοῦς</a:t>
            </a:r>
            <a:r>
              <a:rPr lang="el-GR" sz="2800" dirty="0"/>
              <a:t> </a:t>
            </a:r>
            <a:r>
              <a:rPr lang="el-GR" sz="2800" dirty="0" err="1"/>
              <a:t>ἐστιν</a:t>
            </a:r>
            <a:r>
              <a:rPr lang="el-GR" sz="2800" dirty="0"/>
              <a:t> </a:t>
            </a:r>
            <a:r>
              <a:rPr lang="el-GR" sz="2800" b="1" dirty="0"/>
              <a:t>ὁ </a:t>
            </a:r>
            <a:r>
              <a:rPr lang="el-GR" sz="2800" b="1" cap="all" dirty="0" err="1"/>
              <a:t>χ</a:t>
            </a:r>
            <a:r>
              <a:rPr lang="el-GR" sz="2800" b="1" dirty="0" err="1"/>
              <a:t>ριστὸς</a:t>
            </a:r>
            <a:r>
              <a:rPr lang="el-GR" sz="2800" b="1" dirty="0"/>
              <a:t> ὁ </a:t>
            </a:r>
            <a:r>
              <a:rPr lang="el-GR" sz="2800" b="1" cap="all" dirty="0" err="1"/>
              <a:t>υ</a:t>
            </a:r>
            <a:r>
              <a:rPr lang="el-GR" sz="2800" b="1" dirty="0" err="1"/>
              <a:t>ἱὸς</a:t>
            </a:r>
            <a:r>
              <a:rPr lang="el-GR" sz="2800" b="1" dirty="0"/>
              <a:t> </a:t>
            </a:r>
            <a:r>
              <a:rPr lang="el-GR" sz="2800" b="1" dirty="0" err="1"/>
              <a:t>τοῦ</a:t>
            </a:r>
            <a:r>
              <a:rPr lang="el-GR" sz="2800" b="1" dirty="0"/>
              <a:t> </a:t>
            </a:r>
            <a:r>
              <a:rPr lang="el-GR" sz="2800" b="1" dirty="0" err="1"/>
              <a:t>Θεοῦ</a:t>
            </a:r>
            <a:r>
              <a:rPr lang="el-GR" sz="2800" dirty="0"/>
              <a:t>, (β) </a:t>
            </a:r>
            <a:r>
              <a:rPr lang="el-GR" sz="2800" dirty="0" err="1"/>
              <a:t>καὶ</a:t>
            </a:r>
            <a:r>
              <a:rPr lang="el-GR" sz="2800" dirty="0"/>
              <a:t> </a:t>
            </a:r>
            <a:r>
              <a:rPr lang="el-GR" sz="2800" dirty="0" err="1"/>
              <a:t>ἵνα</a:t>
            </a:r>
            <a:r>
              <a:rPr lang="el-GR" sz="2800" dirty="0"/>
              <a:t> </a:t>
            </a:r>
            <a:r>
              <a:rPr lang="el-GR" sz="2800" dirty="0" err="1"/>
              <a:t>πιστεύοντες</a:t>
            </a:r>
            <a:r>
              <a:rPr lang="el-GR" sz="2800" dirty="0"/>
              <a:t> </a:t>
            </a:r>
            <a:r>
              <a:rPr lang="el-GR" sz="2800" b="1" dirty="0" err="1"/>
              <a:t>ζωὴν</a:t>
            </a:r>
            <a:r>
              <a:rPr lang="el-GR" sz="2800" b="1" dirty="0"/>
              <a:t> </a:t>
            </a:r>
            <a:r>
              <a:rPr lang="el-GR" sz="2800" dirty="0" err="1"/>
              <a:t>ἔχητε</a:t>
            </a:r>
            <a:r>
              <a:rPr lang="el-GR" sz="2800" dirty="0"/>
              <a:t> </a:t>
            </a:r>
            <a:r>
              <a:rPr lang="el-GR" sz="2800" dirty="0" err="1"/>
              <a:t>ἐν</a:t>
            </a:r>
            <a:r>
              <a:rPr lang="el-GR" sz="2800" dirty="0"/>
              <a:t> </a:t>
            </a:r>
            <a:r>
              <a:rPr lang="el-GR" sz="2800" dirty="0" err="1"/>
              <a:t>τῷ</a:t>
            </a:r>
            <a:r>
              <a:rPr lang="el-GR" sz="2800" dirty="0"/>
              <a:t> </a:t>
            </a:r>
            <a:r>
              <a:rPr lang="el-GR" sz="2800" dirty="0" err="1"/>
              <a:t>Ὀνόματι</a:t>
            </a:r>
            <a:r>
              <a:rPr lang="el-GR" sz="2800" dirty="0"/>
              <a:t> </a:t>
            </a:r>
            <a:r>
              <a:rPr lang="el-GR" sz="2800" dirty="0" err="1"/>
              <a:t>αὐτοῦ</a:t>
            </a:r>
            <a:r>
              <a:rPr lang="el-GR" sz="2800" dirty="0"/>
              <a:t> (20, 31). </a:t>
            </a:r>
          </a:p>
          <a:p>
            <a:pPr marL="452628">
              <a:lnSpc>
                <a:spcPct val="80000"/>
              </a:lnSpc>
              <a:spcBef>
                <a:spcPts val="0"/>
              </a:spcBef>
              <a:defRPr/>
            </a:pPr>
            <a:r>
              <a:rPr lang="el-GR" sz="2400" dirty="0"/>
              <a:t>Το </a:t>
            </a:r>
            <a:r>
              <a:rPr lang="el-GR" sz="2400" b="1" dirty="0"/>
              <a:t>κεφ. 21 </a:t>
            </a:r>
            <a:r>
              <a:rPr lang="el-GR" sz="2400" dirty="0"/>
              <a:t>προστέθηκε μάλλον από τον ίδιο τον Ιωάννη είτε από την Εκκλησία μετά τη σύνταξη του Ευαγγελίου πολύ ενωρίς εφόσον δεν απουσιάζει από κανένα χειρόγραφο.</a:t>
            </a:r>
          </a:p>
          <a:p>
            <a:pPr marL="452628">
              <a:lnSpc>
                <a:spcPct val="80000"/>
              </a:lnSpc>
              <a:spcBef>
                <a:spcPts val="0"/>
              </a:spcBef>
              <a:defRPr/>
            </a:pPr>
            <a:r>
              <a:rPr lang="el-GR" sz="2400" dirty="0"/>
              <a:t>Ένθετη είναι και η καταπληκτική περικοπή περί της </a:t>
            </a:r>
            <a:r>
              <a:rPr lang="el-GR" sz="2400" i="1" dirty="0" err="1"/>
              <a:t>συλλειφθήσης</a:t>
            </a:r>
            <a:r>
              <a:rPr lang="el-GR" sz="2400" i="1" dirty="0"/>
              <a:t> επί μοιχεία </a:t>
            </a:r>
            <a:r>
              <a:rPr lang="el-GR" sz="2400" dirty="0"/>
              <a:t>(</a:t>
            </a:r>
            <a:r>
              <a:rPr lang="el-GR" sz="2400" b="1" dirty="0"/>
              <a:t>8, 1-11</a:t>
            </a:r>
            <a:r>
              <a:rPr lang="el-GR" sz="2400" dirty="0"/>
              <a:t>).</a:t>
            </a:r>
          </a:p>
          <a:p>
            <a:pPr marL="109728" indent="0">
              <a:lnSpc>
                <a:spcPct val="80000"/>
              </a:lnSpc>
              <a:spcBef>
                <a:spcPts val="2400"/>
              </a:spcBef>
              <a:buNone/>
              <a:defRPr/>
            </a:pPr>
            <a:r>
              <a:rPr lang="de-DE" sz="2800" dirty="0" smtClean="0">
                <a:sym typeface="Wingdings" pitchFamily="2" charset="2"/>
              </a:rPr>
              <a:t></a:t>
            </a:r>
            <a:r>
              <a:rPr lang="el-GR" sz="2800" dirty="0">
                <a:sym typeface="Wingdings" pitchFamily="2" charset="2"/>
              </a:rPr>
              <a:t>Το γεγονός ότι το </a:t>
            </a:r>
            <a:r>
              <a:rPr lang="el-GR" sz="2800" dirty="0" err="1">
                <a:sym typeface="Wingdings" pitchFamily="2" charset="2"/>
              </a:rPr>
              <a:t>Ιω</a:t>
            </a:r>
            <a:r>
              <a:rPr lang="el-GR" sz="2800" dirty="0">
                <a:sym typeface="Wingdings" pitchFamily="2" charset="2"/>
              </a:rPr>
              <a:t>. δεν είναι απλή Βιογραφία δεν σημαίνει ότι αρνείται την ιστορικότητα</a:t>
            </a:r>
            <a:endParaRPr lang="de-DE" sz="2800" dirty="0"/>
          </a:p>
        </p:txBody>
      </p:sp>
    </p:spTree>
    <p:extLst>
      <p:ext uri="{BB962C8B-B14F-4D97-AF65-F5344CB8AC3E}">
        <p14:creationId xmlns:p14="http://schemas.microsoft.com/office/powerpoint/2010/main" val="19984882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Αποδέκτες Κειμένου</a:t>
            </a:r>
          </a:p>
        </p:txBody>
      </p:sp>
      <p:sp>
        <p:nvSpPr>
          <p:cNvPr id="5" name="Θέση περιεχομένου 4"/>
          <p:cNvSpPr>
            <a:spLocks noGrp="1"/>
          </p:cNvSpPr>
          <p:nvPr>
            <p:ph idx="1"/>
          </p:nvPr>
        </p:nvSpPr>
        <p:spPr/>
        <p:txBody>
          <a:bodyPr>
            <a:noAutofit/>
          </a:bodyPr>
          <a:lstStyle/>
          <a:p>
            <a:pPr marL="452628">
              <a:lnSpc>
                <a:spcPct val="90000"/>
              </a:lnSpc>
              <a:buFont typeface="Wingdings" panose="05000000000000000000" pitchFamily="2" charset="2"/>
              <a:buChar char="ü"/>
              <a:defRPr/>
            </a:pPr>
            <a:r>
              <a:rPr lang="el-GR" sz="2000" b="1" dirty="0" smtClean="0"/>
              <a:t>Ισραηλίτες </a:t>
            </a:r>
            <a:r>
              <a:rPr lang="el-GR" sz="2000" dirty="0"/>
              <a:t>που αντιμετώπιζαν τον εξοστρακισμό και την οξεία πολεμική από τη Συναγωγή των </a:t>
            </a:r>
            <a:r>
              <a:rPr lang="el-GR" sz="2000" i="1" dirty="0"/>
              <a:t>Ιουδαίων </a:t>
            </a:r>
            <a:r>
              <a:rPr lang="el-GR" sz="2000" dirty="0"/>
              <a:t>(9</a:t>
            </a:r>
            <a:r>
              <a:rPr lang="el-GR" sz="2000" baseline="30000" dirty="0"/>
              <a:t>.</a:t>
            </a:r>
            <a:r>
              <a:rPr lang="el-GR" sz="2000" dirty="0"/>
              <a:t> 16, 1-4</a:t>
            </a:r>
            <a:r>
              <a:rPr lang="el-GR" sz="2000" baseline="30000" dirty="0"/>
              <a:t>.</a:t>
            </a:r>
            <a:r>
              <a:rPr lang="el-GR" sz="2000" dirty="0"/>
              <a:t> 19, 38), επειδή ακριβώς όπως ο τυφλός ομολογούσαν τη </a:t>
            </a:r>
            <a:r>
              <a:rPr lang="el-GR" sz="2000" dirty="0" err="1"/>
              <a:t>μεσσιανικότητα</a:t>
            </a:r>
            <a:r>
              <a:rPr lang="el-GR" sz="2000" dirty="0"/>
              <a:t> και τη θεότητα του Ι. Χριστού πιστεύοντας ότι Αυτός είναι </a:t>
            </a:r>
            <a:r>
              <a:rPr lang="el-GR" sz="2000" i="1" dirty="0"/>
              <a:t>μείζων</a:t>
            </a:r>
            <a:r>
              <a:rPr lang="el-GR" sz="2000" dirty="0"/>
              <a:t> του Αβραάμ (8, 56 κ.ε.), του Μωυσή και του Νόμου (5, 45-47) αλλά και του Ησαΐα (12, 41). </a:t>
            </a:r>
          </a:p>
          <a:p>
            <a:pPr marL="452628">
              <a:lnSpc>
                <a:spcPct val="90000"/>
              </a:lnSpc>
              <a:buFont typeface="Wingdings" panose="05000000000000000000" pitchFamily="2" charset="2"/>
              <a:buChar char="ü"/>
              <a:defRPr/>
            </a:pPr>
            <a:r>
              <a:rPr lang="el-GR" sz="2000" b="1" dirty="0" smtClean="0"/>
              <a:t>Οπαδοί </a:t>
            </a:r>
            <a:r>
              <a:rPr lang="el-GR" sz="2000" dirty="0"/>
              <a:t>του Ιωάννη τού Βαπτιστή (1, 6-8. 15. 19</a:t>
            </a:r>
            <a:r>
              <a:rPr lang="el-GR" sz="2000" baseline="30000" dirty="0"/>
              <a:t>.</a:t>
            </a:r>
            <a:r>
              <a:rPr lang="el-GR" sz="2000" dirty="0"/>
              <a:t> 3, 28 </a:t>
            </a:r>
            <a:r>
              <a:rPr lang="el-GR" sz="2000" dirty="0" err="1"/>
              <a:t>κε</a:t>
            </a:r>
            <a:r>
              <a:rPr lang="el-GR" sz="2000" dirty="0"/>
              <a:t>.</a:t>
            </a:r>
            <a:r>
              <a:rPr lang="el-GR" sz="2000" baseline="30000" dirty="0"/>
              <a:t>.</a:t>
            </a:r>
            <a:r>
              <a:rPr lang="el-GR" sz="2000" dirty="0"/>
              <a:t> 5, 33-35</a:t>
            </a:r>
            <a:r>
              <a:rPr lang="el-GR" sz="2000" baseline="30000" dirty="0"/>
              <a:t>.</a:t>
            </a:r>
            <a:r>
              <a:rPr lang="el-GR" sz="2000" dirty="0"/>
              <a:t> 10, 40-42</a:t>
            </a:r>
            <a:r>
              <a:rPr lang="el-GR" sz="2000" baseline="30000" dirty="0"/>
              <a:t>.</a:t>
            </a:r>
            <a:r>
              <a:rPr lang="el-GR" sz="2000" dirty="0"/>
              <a:t> </a:t>
            </a:r>
            <a:r>
              <a:rPr lang="el-GR" sz="2000" dirty="0" err="1"/>
              <a:t>πρβλ</a:t>
            </a:r>
            <a:r>
              <a:rPr lang="el-GR" sz="2000" dirty="0"/>
              <a:t>. </a:t>
            </a:r>
            <a:r>
              <a:rPr lang="el-GR" sz="2000" dirty="0" err="1"/>
              <a:t>Πρ</a:t>
            </a:r>
            <a:r>
              <a:rPr lang="el-GR" sz="2000" dirty="0"/>
              <a:t>. 19, 1-7). </a:t>
            </a:r>
          </a:p>
          <a:p>
            <a:pPr marL="452628">
              <a:lnSpc>
                <a:spcPct val="90000"/>
              </a:lnSpc>
              <a:buFont typeface="Wingdings" panose="05000000000000000000" pitchFamily="2" charset="2"/>
              <a:buChar char="ü"/>
              <a:defRPr/>
            </a:pPr>
            <a:r>
              <a:rPr lang="el-GR" sz="2000" b="1" dirty="0" smtClean="0"/>
              <a:t>Σαμαρείτες</a:t>
            </a:r>
            <a:r>
              <a:rPr lang="el-GR" sz="2000" dirty="0"/>
              <a:t>, όπως η γυναίκα που συνάντησε ο Ιησούς στο κεφ. 4.</a:t>
            </a:r>
          </a:p>
          <a:p>
            <a:pPr marL="452628">
              <a:lnSpc>
                <a:spcPct val="90000"/>
              </a:lnSpc>
              <a:buFont typeface="Wingdings" panose="05000000000000000000" pitchFamily="2" charset="2"/>
              <a:buChar char="ü"/>
              <a:defRPr/>
            </a:pPr>
            <a:r>
              <a:rPr lang="el-GR" sz="2000" b="1" i="1" dirty="0" smtClean="0"/>
              <a:t>Έλληνες </a:t>
            </a:r>
            <a:r>
              <a:rPr lang="el-GR" sz="2000" b="1" dirty="0"/>
              <a:t>(= εθνικοί</a:t>
            </a:r>
            <a:r>
              <a:rPr lang="el-GR" sz="2000" b="1" baseline="30000" dirty="0"/>
              <a:t>.</a:t>
            </a:r>
            <a:r>
              <a:rPr lang="el-GR" sz="2000" b="1" dirty="0"/>
              <a:t> </a:t>
            </a:r>
            <a:r>
              <a:rPr lang="el-GR" sz="2000" dirty="0"/>
              <a:t>12, 20-26), οι οποίοι δεν γνώριζαν </a:t>
            </a:r>
            <a:r>
              <a:rPr lang="el-GR" sz="2000" dirty="0" err="1"/>
              <a:t>αραμαϊκά</a:t>
            </a:r>
            <a:r>
              <a:rPr lang="el-GR" sz="2000" dirty="0"/>
              <a:t> (γι’ αυτό και ο συγγραφέας επεξηγεί τους αντίστοιχους όρους).  </a:t>
            </a:r>
          </a:p>
          <a:p>
            <a:pPr marL="109728" indent="0">
              <a:lnSpc>
                <a:spcPct val="90000"/>
              </a:lnSpc>
              <a:buNone/>
              <a:defRPr/>
            </a:pPr>
            <a:r>
              <a:rPr lang="el-GR" sz="2000" dirty="0" smtClean="0"/>
              <a:t>Στους </a:t>
            </a:r>
            <a:r>
              <a:rPr lang="el-GR" sz="2000" dirty="0"/>
              <a:t>ίδιους του κόλπους τής Εκκλησίας </a:t>
            </a:r>
            <a:r>
              <a:rPr lang="el-GR" sz="2000" b="1" dirty="0" err="1"/>
              <a:t>δοκήτες</a:t>
            </a:r>
            <a:r>
              <a:rPr lang="el-GR" sz="2000" b="1" dirty="0"/>
              <a:t> αιρετικοί </a:t>
            </a:r>
            <a:r>
              <a:rPr lang="el-GR" sz="2000" dirty="0"/>
              <a:t>αμφισβητούσαν την αλήθεια της οντολογικής σάρκωσης του </a:t>
            </a:r>
            <a:r>
              <a:rPr lang="el-GR" sz="2000" dirty="0" err="1"/>
              <a:t>προϋπάρχοντος</a:t>
            </a:r>
            <a:r>
              <a:rPr lang="el-GR" sz="2000" dirty="0"/>
              <a:t> Λόγου (1, 14), του εξευτελιστικού Πάθους που καταλήγει στην Ανάσταση, αλλά και της οντολογικής κοινωνίας της σάρκας και του αίματός Του κατά τη θεία Ευχαριστία (6, 51-58</a:t>
            </a:r>
            <a:r>
              <a:rPr lang="el-GR" sz="2000" baseline="30000" dirty="0"/>
              <a:t>.</a:t>
            </a:r>
            <a:r>
              <a:rPr lang="el-GR" sz="2000" dirty="0"/>
              <a:t> 19, 34-35). </a:t>
            </a:r>
          </a:p>
        </p:txBody>
      </p:sp>
    </p:spTree>
    <p:extLst>
      <p:ext uri="{BB962C8B-B14F-4D97-AF65-F5344CB8AC3E}">
        <p14:creationId xmlns:p14="http://schemas.microsoft.com/office/powerpoint/2010/main" val="342167484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Δομή του κειμένου</a:t>
            </a:r>
            <a:endParaRPr lang="el-GR" dirty="0"/>
          </a:p>
        </p:txBody>
      </p:sp>
      <p:sp>
        <p:nvSpPr>
          <p:cNvPr id="5" name="Θέση περιεχομένου 4"/>
          <p:cNvSpPr>
            <a:spLocks noGrp="1"/>
          </p:cNvSpPr>
          <p:nvPr>
            <p:ph idx="1"/>
          </p:nvPr>
        </p:nvSpPr>
        <p:spPr/>
        <p:txBody>
          <a:bodyPr>
            <a:noAutofit/>
          </a:bodyPr>
          <a:lstStyle/>
          <a:p>
            <a:pPr marL="907542" lvl="1" indent="-571500">
              <a:spcBef>
                <a:spcPts val="324"/>
              </a:spcBef>
              <a:buFont typeface="+mj-lt"/>
              <a:buAutoNum type="romanUcPeriod"/>
              <a:defRPr/>
            </a:pPr>
            <a:r>
              <a:rPr lang="el-GR" dirty="0" smtClean="0"/>
              <a:t>1,1-18</a:t>
            </a:r>
            <a:r>
              <a:rPr lang="el-GR" dirty="0"/>
              <a:t>: Πρόλογος: Ο Ύμνος στον Λόγο που έγινε «σάρκα»</a:t>
            </a:r>
          </a:p>
          <a:p>
            <a:pPr marL="907542" lvl="1" indent="-571500">
              <a:spcBef>
                <a:spcPts val="324"/>
              </a:spcBef>
              <a:buFont typeface="+mj-lt"/>
              <a:buAutoNum type="romanUcPeriod"/>
              <a:defRPr/>
            </a:pPr>
            <a:r>
              <a:rPr lang="el-GR" dirty="0" smtClean="0"/>
              <a:t>1,19-12</a:t>
            </a:r>
            <a:r>
              <a:rPr lang="el-GR" dirty="0"/>
              <a:t>, 50: Η αποκάλυψη και η μαρτυρία του Ι. Χριστού στον Κόσμο και η Άρνηση των Ιουδαίων.</a:t>
            </a:r>
          </a:p>
          <a:p>
            <a:pPr marL="907542" lvl="1" indent="-571500">
              <a:spcBef>
                <a:spcPts val="324"/>
              </a:spcBef>
              <a:buFont typeface="+mj-lt"/>
              <a:buAutoNum type="romanUcPeriod"/>
              <a:defRPr/>
            </a:pPr>
            <a:r>
              <a:rPr lang="el-GR" dirty="0" smtClean="0"/>
              <a:t>13,1-21</a:t>
            </a:r>
            <a:r>
              <a:rPr lang="el-GR" dirty="0"/>
              <a:t>, 55: Η δόξα του Ιησού  ενώπιον των «φίλων »  Του και η Ύψωσή Του στον Πατέρα. </a:t>
            </a:r>
          </a:p>
          <a:p>
            <a:pPr marL="452628" fontAlgn="auto">
              <a:spcAft>
                <a:spcPts val="0"/>
              </a:spcAft>
              <a:buFont typeface="Wingdings" panose="05000000000000000000" pitchFamily="2" charset="2"/>
              <a:buChar char="Ø"/>
              <a:defRPr/>
            </a:pPr>
            <a:r>
              <a:rPr lang="el-GR" sz="2400" dirty="0"/>
              <a:t>Παρότι το λεξιλόγιο του Ευαγγελίου είναι λιτό και το ύφος </a:t>
            </a:r>
            <a:r>
              <a:rPr lang="el-GR" sz="2400" dirty="0" err="1"/>
              <a:t>σημιτίζον</a:t>
            </a:r>
            <a:r>
              <a:rPr lang="el-GR" sz="2400" dirty="0"/>
              <a:t>, το Κείμενο περιέχει ποιητικά σχήματα και εξαιρετική δραματική πλοκή και ρυθμό. </a:t>
            </a:r>
          </a:p>
          <a:p>
            <a:pPr marL="452628" fontAlgn="auto">
              <a:spcAft>
                <a:spcPts val="0"/>
              </a:spcAft>
              <a:buFont typeface="Wingdings" panose="05000000000000000000" pitchFamily="2" charset="2"/>
              <a:buChar char="Ø"/>
              <a:defRPr/>
            </a:pPr>
            <a:r>
              <a:rPr lang="el-GR" sz="2400" dirty="0"/>
              <a:t>Μέχρι σήμερα </a:t>
            </a:r>
            <a:r>
              <a:rPr lang="el-GR" sz="2400" dirty="0" err="1"/>
              <a:t>αναγινώσκεται</a:t>
            </a:r>
            <a:r>
              <a:rPr lang="el-GR" sz="2400" dirty="0"/>
              <a:t> στη Λατρεία κατά τη </a:t>
            </a:r>
            <a:r>
              <a:rPr lang="el-GR" sz="2400" b="1" dirty="0"/>
              <a:t>χαρμόσυνη πασχάλια περίοδο του </a:t>
            </a:r>
            <a:r>
              <a:rPr lang="el-GR" sz="2400" b="1" dirty="0" err="1"/>
              <a:t>Πεντηκοσταρίου</a:t>
            </a:r>
            <a:endParaRPr lang="el-GR" sz="2400" b="1" dirty="0"/>
          </a:p>
        </p:txBody>
      </p:sp>
    </p:spTree>
    <p:extLst>
      <p:ext uri="{BB962C8B-B14F-4D97-AF65-F5344CB8AC3E}">
        <p14:creationId xmlns:p14="http://schemas.microsoft.com/office/powerpoint/2010/main" val="30442701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Δομή</a:t>
            </a:r>
            <a:endParaRPr lang="el-GR" dirty="0"/>
          </a:p>
        </p:txBody>
      </p:sp>
      <p:sp>
        <p:nvSpPr>
          <p:cNvPr id="5" name="Θέση περιεχομένου 4"/>
          <p:cNvSpPr>
            <a:spLocks noGrp="1"/>
          </p:cNvSpPr>
          <p:nvPr>
            <p:ph idx="1"/>
          </p:nvPr>
        </p:nvSpPr>
        <p:spPr/>
        <p:txBody>
          <a:bodyPr>
            <a:noAutofit/>
          </a:bodyPr>
          <a:lstStyle/>
          <a:p>
            <a:pPr marL="457200" lvl="1" indent="-457200" fontAlgn="auto">
              <a:lnSpc>
                <a:spcPct val="90000"/>
              </a:lnSpc>
              <a:spcAft>
                <a:spcPts val="0"/>
              </a:spcAft>
              <a:buFont typeface="Wingdings" panose="05000000000000000000" pitchFamily="2" charset="2"/>
              <a:buChar char="Ø"/>
              <a:defRPr/>
            </a:pPr>
            <a:r>
              <a:rPr lang="el-GR" dirty="0"/>
              <a:t>Το κείμενο εισάγεται με τον περίφημο Ύμνο προς τον Λόγο (1, 1 - 18) το οποίο περιληπτικά πληροφορεί τον αναγνώστη για την προαιώνια ύπαρξη Του, την «ενεργειακή» σχέση Του με τον Κόσμο, τη σάρκωσή Του, την απόρριψή Του αλλά και τη χάρη και την αλήθεια που οικειώνεται όποιος πιστεύει στο Πρόσωπο Αυτού που υποκαθιστά το Νόμο/την </a:t>
            </a:r>
            <a:r>
              <a:rPr lang="el-GR" dirty="0" err="1"/>
              <a:t>Τορά</a:t>
            </a:r>
            <a:r>
              <a:rPr lang="el-GR" dirty="0"/>
              <a:t> του </a:t>
            </a:r>
            <a:r>
              <a:rPr lang="el-GR" dirty="0" smtClean="0"/>
              <a:t>Μωυσή. </a:t>
            </a:r>
            <a:endParaRPr lang="el-GR" dirty="0"/>
          </a:p>
        </p:txBody>
      </p:sp>
    </p:spTree>
    <p:extLst>
      <p:ext uri="{BB962C8B-B14F-4D97-AF65-F5344CB8AC3E}">
        <p14:creationId xmlns:p14="http://schemas.microsoft.com/office/powerpoint/2010/main" val="32009060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Δομή [2]</a:t>
            </a:r>
            <a:endParaRPr lang="el-GR" dirty="0"/>
          </a:p>
        </p:txBody>
      </p:sp>
      <p:sp>
        <p:nvSpPr>
          <p:cNvPr id="5" name="Θέση περιεχομένου 4"/>
          <p:cNvSpPr>
            <a:spLocks noGrp="1"/>
          </p:cNvSpPr>
          <p:nvPr>
            <p:ph idx="1"/>
          </p:nvPr>
        </p:nvSpPr>
        <p:spPr/>
        <p:txBody>
          <a:bodyPr>
            <a:noAutofit/>
          </a:bodyPr>
          <a:lstStyle/>
          <a:p>
            <a:pPr marL="457200" lvl="1" indent="-457200">
              <a:lnSpc>
                <a:spcPct val="90000"/>
              </a:lnSpc>
              <a:buFont typeface="Wingdings" panose="05000000000000000000" pitchFamily="2" charset="2"/>
              <a:buChar char="Ø"/>
              <a:defRPr/>
            </a:pPr>
            <a:r>
              <a:rPr lang="el-GR" dirty="0"/>
              <a:t>Στο πρώτο μέρος του Ευαγγελίου (1, 19-12, 50) με «φόντο» τις ιουδαϊκές εορτές (του Πάσχα. 2, 13, της Σκηνοπηγίας. 7, 1 </a:t>
            </a:r>
            <a:r>
              <a:rPr lang="el-GR" dirty="0" err="1"/>
              <a:t>κε</a:t>
            </a:r>
            <a:r>
              <a:rPr lang="el-GR" dirty="0"/>
              <a:t>. και των Εγκαινίων 10, 22) και τις αναβάσεις του Ι. Χριστού στα Ιεροσόλυμα, περιγράφεται η αποκάλυψή του στον Κόσμο (κατεξοχήν με φράσεις </a:t>
            </a:r>
            <a:r>
              <a:rPr lang="el-GR" dirty="0" err="1"/>
              <a:t>Ἐγὼ</a:t>
            </a:r>
            <a:r>
              <a:rPr lang="el-GR" dirty="0"/>
              <a:t> </a:t>
            </a:r>
            <a:r>
              <a:rPr lang="el-GR" dirty="0" err="1"/>
              <a:t>εἰμι</a:t>
            </a:r>
            <a:r>
              <a:rPr lang="el-GR" dirty="0"/>
              <a:t> αλλά και </a:t>
            </a:r>
            <a:r>
              <a:rPr lang="el-GR" dirty="0" err="1"/>
              <a:t>Ἀμήν</a:t>
            </a:r>
            <a:r>
              <a:rPr lang="el-GR" dirty="0"/>
              <a:t>, </a:t>
            </a:r>
            <a:r>
              <a:rPr lang="el-GR" dirty="0" err="1"/>
              <a:t>ἀμὴν</a:t>
            </a:r>
            <a:r>
              <a:rPr lang="el-GR" dirty="0"/>
              <a:t> λέγω </a:t>
            </a:r>
            <a:r>
              <a:rPr lang="el-GR" dirty="0" err="1"/>
              <a:t>ὑμῖν</a:t>
            </a:r>
            <a:r>
              <a:rPr lang="el-GR" dirty="0"/>
              <a:t>) και η άρνηση που εισπράττει κατεξοχήν από τους Ιουδαίους παρά τη μαρτυρία που καταθέτουν υπέρ του προσώπου Του ο Πατέρας Του, ο </a:t>
            </a:r>
            <a:r>
              <a:rPr lang="el-GR" dirty="0" err="1"/>
              <a:t>νυμφαγωγός</a:t>
            </a:r>
            <a:r>
              <a:rPr lang="el-GR" dirty="0"/>
              <a:t> Ιωάννης ο Βαπτιστής αλλά και τα έργα, τα επτά «σημεία» που ο ίδιος επιτελεί. </a:t>
            </a:r>
          </a:p>
        </p:txBody>
      </p:sp>
    </p:spTree>
    <p:extLst>
      <p:ext uri="{BB962C8B-B14F-4D97-AF65-F5344CB8AC3E}">
        <p14:creationId xmlns:p14="http://schemas.microsoft.com/office/powerpoint/2010/main" val="8445100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Δομή </a:t>
            </a:r>
            <a:r>
              <a:rPr lang="el-GR" dirty="0"/>
              <a:t>[2]</a:t>
            </a:r>
          </a:p>
        </p:txBody>
      </p:sp>
      <p:sp>
        <p:nvSpPr>
          <p:cNvPr id="5" name="Θέση περιεχομένου 4"/>
          <p:cNvSpPr>
            <a:spLocks noGrp="1"/>
          </p:cNvSpPr>
          <p:nvPr>
            <p:ph idx="1"/>
          </p:nvPr>
        </p:nvSpPr>
        <p:spPr/>
        <p:txBody>
          <a:bodyPr>
            <a:noAutofit/>
          </a:bodyPr>
          <a:lstStyle/>
          <a:p>
            <a:pPr marL="457200" lvl="1" indent="-457200" fontAlgn="auto">
              <a:lnSpc>
                <a:spcPct val="90000"/>
              </a:lnSpc>
              <a:spcAft>
                <a:spcPts val="0"/>
              </a:spcAft>
              <a:buFont typeface="Wingdings" panose="05000000000000000000" pitchFamily="2" charset="2"/>
              <a:buChar char="Ø"/>
              <a:defRPr/>
            </a:pPr>
            <a:r>
              <a:rPr lang="el-GR" sz="2400" dirty="0"/>
              <a:t>Στη δεύτερη ενότητα του Ευαγγελίου (13, 1 - 17, 26) ο Ιησούς αποκαλύπτεται στους μαθητές Του το εσπέρας προ της Υψώσεώς Του την παραμονή του Πάσχα, Παρασκευή 14η </a:t>
            </a:r>
            <a:r>
              <a:rPr lang="el-GR" sz="2400" dirty="0" err="1"/>
              <a:t>Νισάν</a:t>
            </a:r>
            <a:r>
              <a:rPr lang="el-GR" sz="2400" dirty="0"/>
              <a:t> (και όχι 15 </a:t>
            </a:r>
            <a:r>
              <a:rPr lang="el-GR" sz="2400" dirty="0" err="1"/>
              <a:t>Νισάν</a:t>
            </a:r>
            <a:r>
              <a:rPr lang="el-GR" sz="2400" dirty="0"/>
              <a:t>, όπως προϋποθέτουν οι Συνοπτικοί). </a:t>
            </a:r>
          </a:p>
          <a:p>
            <a:pPr marL="457200" lvl="1" indent="-457200" fontAlgn="auto">
              <a:lnSpc>
                <a:spcPct val="90000"/>
              </a:lnSpc>
              <a:spcAft>
                <a:spcPts val="0"/>
              </a:spcAft>
              <a:buFont typeface="Wingdings" panose="05000000000000000000" pitchFamily="2" charset="2"/>
              <a:buChar char="Ø"/>
              <a:defRPr/>
            </a:pPr>
            <a:r>
              <a:rPr lang="el-GR" sz="2400" dirty="0"/>
              <a:t>Αυτή η ενότητα, όπου </a:t>
            </a:r>
            <a:r>
              <a:rPr lang="el-GR" sz="2400" dirty="0" err="1"/>
              <a:t>εξαίρεται</a:t>
            </a:r>
            <a:r>
              <a:rPr lang="el-GR" sz="2400" dirty="0"/>
              <a:t> και η σημασία της Παρουσίας του Παρακλήτου κατά την ιστορική πορεία της Εκκλησίας, </a:t>
            </a:r>
            <a:r>
              <a:rPr lang="el-GR" sz="2400" dirty="0" err="1"/>
              <a:t>κατακλείεται</a:t>
            </a:r>
            <a:r>
              <a:rPr lang="el-GR" sz="2400" dirty="0"/>
              <a:t> με την Αρχιερατική Προσευχή και την αναφορά στην ενότητα των πιστών κατά το </a:t>
            </a:r>
            <a:r>
              <a:rPr lang="el-GR" sz="2400" dirty="0" err="1"/>
              <a:t>αγιοτριαδικό</a:t>
            </a:r>
            <a:r>
              <a:rPr lang="el-GR" sz="2400" dirty="0"/>
              <a:t> πρότυπο (κεφ. 17). Ακολουθεί η περιγραφή του Πάθους και της Αναστάσεως (κεφ. 18-20), όπου διασώζονται πολλές αρχέγονες παραδόσεις προφανώς διότι ο συγγραφέας είχε πρόσβαση στους </a:t>
            </a:r>
            <a:r>
              <a:rPr lang="el-GR" sz="2400" dirty="0" err="1"/>
              <a:t>ιεροσολυμιτικούς</a:t>
            </a:r>
            <a:r>
              <a:rPr lang="el-GR" sz="2400" dirty="0"/>
              <a:t> κύκλους των Αρχιερέων.</a:t>
            </a:r>
            <a:endParaRPr lang="de-DE" sz="2400" dirty="0"/>
          </a:p>
        </p:txBody>
      </p:sp>
    </p:spTree>
    <p:extLst>
      <p:ext uri="{BB962C8B-B14F-4D97-AF65-F5344CB8AC3E}">
        <p14:creationId xmlns:p14="http://schemas.microsoft.com/office/powerpoint/2010/main" val="21246381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Τεχνική </a:t>
            </a:r>
            <a:r>
              <a:rPr lang="el-GR" dirty="0" smtClean="0"/>
              <a:t>συγγραφής</a:t>
            </a:r>
            <a:endParaRPr lang="el-GR" dirty="0"/>
          </a:p>
        </p:txBody>
      </p:sp>
      <p:sp>
        <p:nvSpPr>
          <p:cNvPr id="5" name="Θέση περιεχομένου 4"/>
          <p:cNvSpPr>
            <a:spLocks noGrp="1"/>
          </p:cNvSpPr>
          <p:nvPr>
            <p:ph idx="1"/>
          </p:nvPr>
        </p:nvSpPr>
        <p:spPr/>
        <p:txBody>
          <a:bodyPr>
            <a:noAutofit/>
          </a:bodyPr>
          <a:lstStyle/>
          <a:p>
            <a:r>
              <a:rPr lang="el-GR" sz="2400" dirty="0"/>
              <a:t>Χαρακτηριστικά στοιχεία της συγγραφής είναι τα εξής: </a:t>
            </a:r>
            <a:endParaRPr lang="el-GR" sz="2000" dirty="0"/>
          </a:p>
          <a:p>
            <a:pPr lvl="1">
              <a:spcBef>
                <a:spcPts val="600"/>
              </a:spcBef>
            </a:pPr>
            <a:r>
              <a:rPr lang="el-GR" sz="2000" dirty="0"/>
              <a:t>η κυκλική επαναφορά της σκέψης (π.χ. ύδωρ ζων κεφ. 4+7), </a:t>
            </a:r>
          </a:p>
          <a:p>
            <a:pPr lvl="1">
              <a:spcBef>
                <a:spcPts val="600"/>
              </a:spcBef>
            </a:pPr>
            <a:r>
              <a:rPr lang="el-GR" sz="2000" dirty="0"/>
              <a:t>η τεχνική των παρανοήσεων (π.χ. 3, 4. 4, 15. 8, 22. 11, 11-12), </a:t>
            </a:r>
          </a:p>
          <a:p>
            <a:pPr lvl="1">
              <a:spcBef>
                <a:spcPts val="600"/>
              </a:spcBef>
            </a:pPr>
            <a:r>
              <a:rPr lang="el-GR" sz="2000" dirty="0"/>
              <a:t>το σχίσμα, η ταραχή και η σύγχυση που προκαλούνται στο ακροατήριο και αποτελούν συνέπεια του χάσματος μεταξύ του Ι. Χριστού και της διδασκαλίας Του αφενός και των αξιών του κόσμου που βρίσκεται υπό την επήρεια του διαβόλου αφετέρου (7, 43. 9, 16. 16, 11). </a:t>
            </a:r>
          </a:p>
          <a:p>
            <a:pPr lvl="1">
              <a:spcBef>
                <a:spcPts val="600"/>
              </a:spcBef>
            </a:pPr>
            <a:r>
              <a:rPr lang="el-GR" sz="2000" dirty="0"/>
              <a:t>Ανάλογα με τη στάση που τηρεί κάποιος απέναντι στο Πρόσωπο και το έργο του Χριστού ήδη βιώνει στο παρόν την Κρίση, η οποία θα διενεργηθεί ολοκληρωτικά την έσχατη Ημέρα από τον ίδιο τον Υιό.</a:t>
            </a:r>
          </a:p>
          <a:p>
            <a:pPr lvl="1">
              <a:spcBef>
                <a:spcPts val="600"/>
              </a:spcBef>
            </a:pPr>
            <a:r>
              <a:rPr lang="el-GR" sz="2000" dirty="0"/>
              <a:t>Ο Ιωάννης χρησιμοποιεί σε τρεις σημαντικές θέσεις του Ευαγγελίου του τον όρο </a:t>
            </a:r>
            <a:r>
              <a:rPr lang="el-GR" sz="2000" i="1" dirty="0" err="1"/>
              <a:t>ενθυμείσθαι</a:t>
            </a:r>
            <a:r>
              <a:rPr lang="el-GR" sz="2000" dirty="0"/>
              <a:t>. Κατ’ αυτόν τον τρόπο μας παρέχει ένα σημαντικό κλειδί, για να κατανοήσουμε τι σημαίνει η </a:t>
            </a:r>
            <a:r>
              <a:rPr lang="el-GR" sz="2000" i="1" dirty="0"/>
              <a:t>μνήμη</a:t>
            </a:r>
            <a:r>
              <a:rPr lang="el-GR" sz="2000" dirty="0"/>
              <a:t>.</a:t>
            </a:r>
          </a:p>
        </p:txBody>
      </p:sp>
    </p:spTree>
    <p:extLst>
      <p:ext uri="{BB962C8B-B14F-4D97-AF65-F5344CB8AC3E}">
        <p14:creationId xmlns:p14="http://schemas.microsoft.com/office/powerpoint/2010/main" val="20094368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Χαρακτηριστικά ζεύγη/εκφράσεις</a:t>
            </a:r>
          </a:p>
        </p:txBody>
      </p:sp>
      <p:sp>
        <p:nvSpPr>
          <p:cNvPr id="5" name="Θέση περιεχομένου 4"/>
          <p:cNvSpPr>
            <a:spLocks noGrp="1"/>
          </p:cNvSpPr>
          <p:nvPr>
            <p:ph idx="1"/>
          </p:nvPr>
        </p:nvSpPr>
        <p:spPr/>
        <p:txBody>
          <a:bodyPr>
            <a:noAutofit/>
          </a:bodyPr>
          <a:lstStyle/>
          <a:p>
            <a:pPr>
              <a:spcBef>
                <a:spcPts val="600"/>
              </a:spcBef>
            </a:pPr>
            <a:r>
              <a:rPr lang="el-GR" sz="2800" dirty="0"/>
              <a:t>Οι </a:t>
            </a:r>
            <a:r>
              <a:rPr lang="el-GR" sz="2800" dirty="0" err="1"/>
              <a:t>ιωάννειες</a:t>
            </a:r>
            <a:r>
              <a:rPr lang="el-GR" sz="2800" dirty="0"/>
              <a:t> Εκφράσεις:</a:t>
            </a:r>
          </a:p>
          <a:p>
            <a:pPr lvl="1">
              <a:spcBef>
                <a:spcPts val="600"/>
              </a:spcBef>
            </a:pPr>
            <a:r>
              <a:rPr lang="el-GR" sz="2400" dirty="0"/>
              <a:t>Φως /Σκότος</a:t>
            </a:r>
          </a:p>
          <a:p>
            <a:pPr lvl="1">
              <a:spcBef>
                <a:spcPts val="600"/>
              </a:spcBef>
            </a:pPr>
            <a:r>
              <a:rPr lang="el-GR" sz="2400" dirty="0"/>
              <a:t>Ζωή / Θάνατος</a:t>
            </a:r>
          </a:p>
          <a:p>
            <a:pPr lvl="1">
              <a:spcBef>
                <a:spcPts val="600"/>
              </a:spcBef>
            </a:pPr>
            <a:r>
              <a:rPr lang="el-GR" sz="2400" dirty="0"/>
              <a:t>Εκ του ουρανού /Εκ του κόσμου</a:t>
            </a:r>
          </a:p>
          <a:p>
            <a:pPr lvl="1">
              <a:spcBef>
                <a:spcPts val="600"/>
              </a:spcBef>
            </a:pPr>
            <a:r>
              <a:rPr lang="el-GR" sz="2400" dirty="0"/>
              <a:t>Υιοί Θεού/Υιοί Διαβόλου</a:t>
            </a:r>
          </a:p>
          <a:p>
            <a:pPr lvl="1">
              <a:spcBef>
                <a:spcPts val="600"/>
              </a:spcBef>
            </a:pPr>
            <a:r>
              <a:rPr lang="el-GR" sz="2400" dirty="0"/>
              <a:t>Ελευθερία/Δουλεία</a:t>
            </a:r>
          </a:p>
          <a:p>
            <a:pPr lvl="1">
              <a:spcBef>
                <a:spcPts val="600"/>
              </a:spcBef>
            </a:pPr>
            <a:r>
              <a:rPr lang="el-GR" sz="2400" dirty="0"/>
              <a:t>Πίστις/Απιστία</a:t>
            </a:r>
          </a:p>
          <a:p>
            <a:pPr lvl="2">
              <a:spcBef>
                <a:spcPts val="300"/>
              </a:spcBef>
            </a:pPr>
            <a:r>
              <a:rPr lang="el-GR" sz="2000" dirty="0"/>
              <a:t>Γεννημένος εκ του Θεού</a:t>
            </a:r>
          </a:p>
          <a:p>
            <a:pPr lvl="2">
              <a:spcBef>
                <a:spcPts val="300"/>
              </a:spcBef>
            </a:pPr>
            <a:r>
              <a:rPr lang="el-GR" sz="2000" dirty="0" err="1"/>
              <a:t>Μένειν</a:t>
            </a:r>
            <a:r>
              <a:rPr lang="el-GR" sz="2000" dirty="0"/>
              <a:t> εν τω Χριστώ</a:t>
            </a:r>
          </a:p>
          <a:p>
            <a:pPr lvl="2">
              <a:spcBef>
                <a:spcPts val="300"/>
              </a:spcBef>
            </a:pPr>
            <a:r>
              <a:rPr lang="el-GR" sz="2000" dirty="0" err="1"/>
              <a:t>Τηρεῖν</a:t>
            </a:r>
            <a:r>
              <a:rPr lang="el-GR" sz="2000" dirty="0"/>
              <a:t> τας </a:t>
            </a:r>
            <a:r>
              <a:rPr lang="el-GR" sz="2000" dirty="0" err="1"/>
              <a:t>εντολάς</a:t>
            </a:r>
            <a:r>
              <a:rPr lang="el-GR" sz="2000" dirty="0"/>
              <a:t> Του</a:t>
            </a:r>
          </a:p>
          <a:p>
            <a:pPr lvl="2">
              <a:spcBef>
                <a:spcPts val="300"/>
              </a:spcBef>
            </a:pPr>
            <a:r>
              <a:rPr lang="el-GR" sz="2000" dirty="0"/>
              <a:t>Αγάπη</a:t>
            </a:r>
          </a:p>
          <a:p>
            <a:pPr lvl="2">
              <a:spcBef>
                <a:spcPts val="300"/>
              </a:spcBef>
            </a:pPr>
            <a:r>
              <a:rPr lang="el-GR" sz="2000" dirty="0"/>
              <a:t>Μαρτυρία</a:t>
            </a:r>
          </a:p>
        </p:txBody>
      </p:sp>
    </p:spTree>
    <p:extLst>
      <p:ext uri="{BB962C8B-B14F-4D97-AF65-F5344CB8AC3E}">
        <p14:creationId xmlns:p14="http://schemas.microsoft.com/office/powerpoint/2010/main" val="17447411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Ο Ιησούς είναι ο Μεσσίας</a:t>
            </a:r>
            <a:r>
              <a:rPr lang="de-DE" dirty="0"/>
              <a:t>-</a:t>
            </a:r>
            <a:r>
              <a:rPr lang="el-GR" dirty="0"/>
              <a:t>ο Υιός του Θεού</a:t>
            </a:r>
          </a:p>
        </p:txBody>
      </p:sp>
      <p:sp>
        <p:nvSpPr>
          <p:cNvPr id="5" name="Θέση περιεχομένου 4"/>
          <p:cNvSpPr>
            <a:spLocks noGrp="1"/>
          </p:cNvSpPr>
          <p:nvPr>
            <p:ph idx="1"/>
          </p:nvPr>
        </p:nvSpPr>
        <p:spPr>
          <a:xfrm>
            <a:off x="464156" y="1783357"/>
            <a:ext cx="8229600" cy="4525963"/>
          </a:xfrm>
        </p:spPr>
        <p:txBody>
          <a:bodyPr>
            <a:noAutofit/>
          </a:bodyPr>
          <a:lstStyle/>
          <a:p>
            <a:r>
              <a:rPr lang="el-GR" altLang="el-GR" sz="2800" dirty="0"/>
              <a:t>Ο Ιωάννης επικαλείται μια σειρά μαρτύρων που πιστοποιούν τη </a:t>
            </a:r>
            <a:r>
              <a:rPr lang="el-GR" altLang="el-GR" sz="2800" dirty="0" err="1"/>
              <a:t>μεσσιανικότητα</a:t>
            </a:r>
            <a:r>
              <a:rPr lang="el-GR" altLang="el-GR" sz="2800" dirty="0"/>
              <a:t> του Ιησού </a:t>
            </a:r>
            <a:r>
              <a:rPr lang="de-DE" altLang="el-GR" sz="2800" dirty="0"/>
              <a:t>:</a:t>
            </a:r>
          </a:p>
          <a:p>
            <a:pPr lvl="1">
              <a:spcBef>
                <a:spcPts val="600"/>
              </a:spcBef>
            </a:pPr>
            <a:r>
              <a:rPr lang="el-GR" altLang="el-GR" sz="2400" dirty="0"/>
              <a:t>Ο Θεός</a:t>
            </a:r>
          </a:p>
          <a:p>
            <a:pPr lvl="1">
              <a:spcBef>
                <a:spcPts val="600"/>
              </a:spcBef>
            </a:pPr>
            <a:r>
              <a:rPr lang="el-GR" altLang="el-GR" sz="2400" dirty="0"/>
              <a:t>Τα Σημεία του Ιησού</a:t>
            </a:r>
          </a:p>
          <a:p>
            <a:pPr lvl="1">
              <a:spcBef>
                <a:spcPts val="600"/>
              </a:spcBef>
            </a:pPr>
            <a:r>
              <a:rPr lang="el-GR" altLang="el-GR" sz="2400" dirty="0"/>
              <a:t>Το  Άγιο Πνεύμα-Ο Παράκλητος</a:t>
            </a:r>
          </a:p>
          <a:p>
            <a:pPr lvl="1">
              <a:spcBef>
                <a:spcPts val="600"/>
              </a:spcBef>
            </a:pPr>
            <a:r>
              <a:rPr lang="el-GR" altLang="el-GR" sz="2400" dirty="0"/>
              <a:t>Οι άνθρωποι</a:t>
            </a:r>
            <a:endParaRPr lang="de-DE" altLang="el-GR" sz="2400" dirty="0"/>
          </a:p>
          <a:p>
            <a:pPr lvl="1">
              <a:spcBef>
                <a:spcPts val="600"/>
              </a:spcBef>
            </a:pPr>
            <a:r>
              <a:rPr lang="el-GR" altLang="el-GR" sz="2400" dirty="0"/>
              <a:t>Η Γραφή-Η Π.Δ. </a:t>
            </a:r>
          </a:p>
          <a:p>
            <a:pPr lvl="1">
              <a:spcBef>
                <a:spcPts val="3000"/>
              </a:spcBef>
            </a:pPr>
            <a:r>
              <a:rPr lang="el-GR" altLang="el-GR" sz="2400" dirty="0"/>
              <a:t>Ο Ιησούς είναι  ο Λόγος, η Σοφία, ο Ναός, το Πάσχα, ο </a:t>
            </a:r>
            <a:r>
              <a:rPr lang="el-GR" altLang="el-GR" sz="2400" dirty="0" err="1"/>
              <a:t>Γιαχβέ</a:t>
            </a:r>
            <a:r>
              <a:rPr lang="el-GR" altLang="el-GR" sz="2400" dirty="0"/>
              <a:t> των </a:t>
            </a:r>
            <a:r>
              <a:rPr lang="el-GR" altLang="el-GR" sz="2400" dirty="0" err="1"/>
              <a:t>θεοφανειών</a:t>
            </a:r>
            <a:r>
              <a:rPr lang="el-GR" altLang="el-GR" sz="2400" dirty="0"/>
              <a:t> της Π.Δ.…</a:t>
            </a:r>
          </a:p>
        </p:txBody>
      </p:sp>
    </p:spTree>
    <p:extLst>
      <p:ext uri="{BB962C8B-B14F-4D97-AF65-F5344CB8AC3E}">
        <p14:creationId xmlns:p14="http://schemas.microsoft.com/office/powerpoint/2010/main" val="2431047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Το Ευαγγέλιο –  Ιδιαιτερότητα</a:t>
            </a:r>
          </a:p>
        </p:txBody>
      </p:sp>
      <p:sp>
        <p:nvSpPr>
          <p:cNvPr id="5" name="Θέση περιεχομένου 4"/>
          <p:cNvSpPr>
            <a:spLocks noGrp="1"/>
          </p:cNvSpPr>
          <p:nvPr>
            <p:ph idx="1"/>
          </p:nvPr>
        </p:nvSpPr>
        <p:spPr/>
        <p:txBody>
          <a:bodyPr>
            <a:noAutofit/>
          </a:bodyPr>
          <a:lstStyle/>
          <a:p>
            <a:pPr>
              <a:lnSpc>
                <a:spcPct val="90000"/>
              </a:lnSpc>
            </a:pPr>
            <a:r>
              <a:rPr lang="el-GR" sz="2400" dirty="0"/>
              <a:t>Το </a:t>
            </a:r>
            <a:r>
              <a:rPr lang="el-GR" sz="2400" dirty="0" err="1"/>
              <a:t>Ιω</a:t>
            </a:r>
            <a:r>
              <a:rPr lang="el-GR" sz="2400" dirty="0"/>
              <a:t>. είναι διαφορετικό:</a:t>
            </a:r>
          </a:p>
          <a:p>
            <a:pPr lvl="1">
              <a:lnSpc>
                <a:spcPct val="90000"/>
              </a:lnSpc>
              <a:spcBef>
                <a:spcPts val="600"/>
              </a:spcBef>
            </a:pPr>
            <a:r>
              <a:rPr lang="el-GR" sz="2400" b="1" dirty="0"/>
              <a:t>Συμπληρώνει</a:t>
            </a:r>
            <a:r>
              <a:rPr lang="el-GR" sz="2400" dirty="0"/>
              <a:t> τις άλλες αφηγήσεις των Συνοπτικών: Επικεντρώνεται στη σημασία του γεγονότος.</a:t>
            </a:r>
          </a:p>
          <a:p>
            <a:pPr lvl="1">
              <a:lnSpc>
                <a:spcPct val="90000"/>
              </a:lnSpc>
            </a:pPr>
            <a:r>
              <a:rPr lang="el-GR" sz="2400" dirty="0"/>
              <a:t>Δεν καταγράφει  την εκ Παρθένου Γέννηση του Ιησού, τη Βάπτιση, τη Μεταμόρφωση και την παράδοση της θείας Ευχαριστίας. Αντί της τελευταίας  παραθέτει το Νιπτήρα των </a:t>
            </a:r>
            <a:r>
              <a:rPr lang="el-GR" sz="2400" dirty="0" err="1"/>
              <a:t>ποδών</a:t>
            </a:r>
            <a:r>
              <a:rPr lang="el-GR" sz="2400" dirty="0"/>
              <a:t> των μαθητών ως σημείου της τέλειας αγάπης και διακονίας.</a:t>
            </a:r>
          </a:p>
          <a:p>
            <a:pPr lvl="1">
              <a:lnSpc>
                <a:spcPct val="90000"/>
              </a:lnSpc>
            </a:pPr>
            <a:r>
              <a:rPr lang="el-GR" sz="2400" dirty="0"/>
              <a:t>Ο Ιωάννης επιλέγει συγκεκριμένες Δυνάμεις που ονομάζει Σημεία (2 </a:t>
            </a:r>
            <a:r>
              <a:rPr lang="el-GR" sz="2400" dirty="0" err="1"/>
              <a:t>Συνοπτ</a:t>
            </a:r>
            <a:r>
              <a:rPr lang="el-GR" sz="2400" dirty="0"/>
              <a:t>.+ 5 ιδιάζοντα)</a:t>
            </a:r>
          </a:p>
          <a:p>
            <a:pPr lvl="1">
              <a:lnSpc>
                <a:spcPct val="90000"/>
              </a:lnSpc>
            </a:pPr>
            <a:r>
              <a:rPr lang="el-GR" sz="2400" dirty="0"/>
              <a:t>Κατά την περιγραφή αυτών  των επτά  ‘σημείων  παρατηρείται  κλιμάκωση. Έσχατο είναι η Ανάσταση του Λαζάρου .</a:t>
            </a:r>
          </a:p>
        </p:txBody>
      </p:sp>
    </p:spTree>
    <p:extLst>
      <p:ext uri="{BB962C8B-B14F-4D97-AF65-F5344CB8AC3E}">
        <p14:creationId xmlns:p14="http://schemas.microsoft.com/office/powerpoint/2010/main" val="14324747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Ιησούς είναι ο Μεσσίας-Χριστός</a:t>
            </a:r>
          </a:p>
        </p:txBody>
      </p:sp>
      <p:sp>
        <p:nvSpPr>
          <p:cNvPr id="5" name="Θέση περιεχομένου 4"/>
          <p:cNvSpPr>
            <a:spLocks noGrp="1"/>
          </p:cNvSpPr>
          <p:nvPr>
            <p:ph idx="1"/>
          </p:nvPr>
        </p:nvSpPr>
        <p:spPr/>
        <p:txBody>
          <a:bodyPr>
            <a:noAutofit/>
          </a:bodyPr>
          <a:lstStyle/>
          <a:p>
            <a:pPr>
              <a:spcBef>
                <a:spcPts val="600"/>
              </a:spcBef>
            </a:pPr>
            <a:r>
              <a:rPr lang="el-GR" sz="2800" dirty="0"/>
              <a:t>Οι άνθρωποι που πιστοποιούν τη </a:t>
            </a:r>
            <a:r>
              <a:rPr lang="el-GR" sz="2800" dirty="0" err="1"/>
              <a:t>μεσσιανικότητά</a:t>
            </a:r>
            <a:r>
              <a:rPr lang="el-GR" sz="2800" dirty="0"/>
              <a:t> Του</a:t>
            </a:r>
          </a:p>
          <a:p>
            <a:pPr lvl="1">
              <a:spcBef>
                <a:spcPts val="600"/>
              </a:spcBef>
            </a:pPr>
            <a:r>
              <a:rPr lang="el-GR" sz="2400" dirty="0"/>
              <a:t>Ιωάννης o Βαπτιστής (1,6-8) Να ο (</a:t>
            </a:r>
            <a:r>
              <a:rPr lang="el-GR" sz="2400" dirty="0" err="1"/>
              <a:t>πασχάλιος</a:t>
            </a:r>
            <a:r>
              <a:rPr lang="el-GR" sz="2400" dirty="0"/>
              <a:t>) Αμνός του Θεού που σηκώνει (και καταργεί) την αμαρτία όλου του Κόσμου </a:t>
            </a:r>
          </a:p>
          <a:p>
            <a:pPr lvl="1">
              <a:spcBef>
                <a:spcPts val="600"/>
              </a:spcBef>
            </a:pPr>
            <a:r>
              <a:rPr lang="el-GR" sz="2400" dirty="0"/>
              <a:t>Οι μαθητές</a:t>
            </a:r>
          </a:p>
          <a:p>
            <a:pPr lvl="2">
              <a:spcBef>
                <a:spcPts val="0"/>
              </a:spcBef>
            </a:pPr>
            <a:r>
              <a:rPr lang="el-GR" dirty="0"/>
              <a:t>Οι πρώτοι πέντε μαθητές (1,37-51)</a:t>
            </a:r>
          </a:p>
          <a:p>
            <a:pPr lvl="2">
              <a:spcBef>
                <a:spcPts val="0"/>
              </a:spcBef>
            </a:pPr>
            <a:r>
              <a:rPr lang="el-GR" dirty="0"/>
              <a:t>Πέτρος (6,68) 	Θωμάς (20,28)</a:t>
            </a:r>
          </a:p>
          <a:p>
            <a:pPr lvl="2">
              <a:spcBef>
                <a:spcPts val="0"/>
              </a:spcBef>
            </a:pPr>
            <a:r>
              <a:rPr lang="el-GR" dirty="0" err="1"/>
              <a:t>Σαμαρίτισσα</a:t>
            </a:r>
            <a:r>
              <a:rPr lang="el-GR" dirty="0"/>
              <a:t> (4,29; 4,42)</a:t>
            </a:r>
          </a:p>
          <a:p>
            <a:pPr lvl="2">
              <a:spcBef>
                <a:spcPts val="0"/>
              </a:spcBef>
            </a:pPr>
            <a:r>
              <a:rPr lang="el-GR" dirty="0"/>
              <a:t>Άνθρωποι γενικά (7,40-42)</a:t>
            </a:r>
          </a:p>
          <a:p>
            <a:pPr lvl="2">
              <a:spcBef>
                <a:spcPts val="0"/>
              </a:spcBef>
            </a:pPr>
            <a:r>
              <a:rPr lang="el-GR" dirty="0"/>
              <a:t>Ένας «τυφλός» στους «βλέποντες» (9,17)</a:t>
            </a:r>
          </a:p>
          <a:p>
            <a:pPr lvl="2">
              <a:spcBef>
                <a:spcPts val="0"/>
              </a:spcBef>
            </a:pPr>
            <a:r>
              <a:rPr lang="el-GR" dirty="0" err="1"/>
              <a:t>Mάρθα</a:t>
            </a:r>
            <a:r>
              <a:rPr lang="el-GR" dirty="0"/>
              <a:t> (11,27)</a:t>
            </a:r>
          </a:p>
        </p:txBody>
      </p:sp>
    </p:spTree>
    <p:extLst>
      <p:ext uri="{BB962C8B-B14F-4D97-AF65-F5344CB8AC3E}">
        <p14:creationId xmlns:p14="http://schemas.microsoft.com/office/powerpoint/2010/main" val="8335006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Ο Ιησούς είναι ο Μεσσίας/Χριστός: Αποδείξεις</a:t>
            </a:r>
          </a:p>
        </p:txBody>
      </p:sp>
      <p:sp>
        <p:nvSpPr>
          <p:cNvPr id="5" name="Θέση περιεχομένου 4"/>
          <p:cNvSpPr>
            <a:spLocks noGrp="1"/>
          </p:cNvSpPr>
          <p:nvPr>
            <p:ph idx="1"/>
          </p:nvPr>
        </p:nvSpPr>
        <p:spPr>
          <a:xfrm>
            <a:off x="464156" y="1700808"/>
            <a:ext cx="8229600" cy="4525963"/>
          </a:xfrm>
        </p:spPr>
        <p:txBody>
          <a:bodyPr>
            <a:noAutofit/>
          </a:bodyPr>
          <a:lstStyle/>
          <a:p>
            <a:pPr>
              <a:lnSpc>
                <a:spcPct val="90000"/>
              </a:lnSpc>
              <a:spcBef>
                <a:spcPts val="0"/>
              </a:spcBef>
            </a:pPr>
            <a:r>
              <a:rPr lang="el-GR" sz="2800" dirty="0"/>
              <a:t>Η Μαρτυρία του Πατέρα (5, 37. 8, 18.50. 10, 32):</a:t>
            </a:r>
          </a:p>
          <a:p>
            <a:pPr lvl="1">
              <a:lnSpc>
                <a:spcPct val="90000"/>
              </a:lnSpc>
              <a:spcBef>
                <a:spcPts val="600"/>
              </a:spcBef>
            </a:pPr>
            <a:r>
              <a:rPr lang="el-GR" sz="2400" dirty="0"/>
              <a:t>Τα λόγια του Ιησού είναι τα ρήματα του Πατέρα (7,16) </a:t>
            </a:r>
            <a:r>
              <a:rPr lang="el-GR" sz="2400" dirty="0" err="1"/>
              <a:t>πρβλ</a:t>
            </a:r>
            <a:r>
              <a:rPr lang="el-GR" sz="2400" dirty="0"/>
              <a:t>. </a:t>
            </a:r>
            <a:r>
              <a:rPr lang="el-GR" sz="2400" dirty="0" err="1"/>
              <a:t>Δτ</a:t>
            </a:r>
            <a:r>
              <a:rPr lang="el-GR" sz="2400" dirty="0"/>
              <a:t>. </a:t>
            </a:r>
            <a:r>
              <a:rPr lang="el-GR" sz="2400" dirty="0" smtClean="0"/>
              <a:t>18,18</a:t>
            </a:r>
          </a:p>
          <a:p>
            <a:pPr marL="914400" lvl="2" indent="0">
              <a:lnSpc>
                <a:spcPct val="90000"/>
              </a:lnSpc>
              <a:spcBef>
                <a:spcPts val="0"/>
              </a:spcBef>
              <a:buNone/>
            </a:pPr>
            <a:r>
              <a:rPr lang="de-DE" sz="2000" dirty="0" smtClean="0">
                <a:sym typeface="Wingdings" pitchFamily="2" charset="2"/>
              </a:rPr>
              <a:t> </a:t>
            </a:r>
            <a:r>
              <a:rPr lang="el-GR" sz="2000" dirty="0" err="1" smtClean="0"/>
              <a:t>Πρβλ</a:t>
            </a:r>
            <a:r>
              <a:rPr lang="el-GR" sz="2000" dirty="0" smtClean="0"/>
              <a:t>. τον </a:t>
            </a:r>
            <a:r>
              <a:rPr lang="el-GR" sz="2000" dirty="0" err="1" smtClean="0"/>
              <a:t>αυτοχαρακτηρισμό</a:t>
            </a:r>
            <a:r>
              <a:rPr lang="el-GR" sz="2000" dirty="0" smtClean="0"/>
              <a:t> του Ιησού : „Αυτός που με απέστειλε.“</a:t>
            </a:r>
          </a:p>
          <a:p>
            <a:pPr lvl="1">
              <a:lnSpc>
                <a:spcPct val="90000"/>
              </a:lnSpc>
              <a:spcBef>
                <a:spcPts val="600"/>
              </a:spcBef>
            </a:pPr>
            <a:r>
              <a:rPr lang="el-GR" sz="2400" dirty="0" smtClean="0"/>
              <a:t>Τα </a:t>
            </a:r>
            <a:r>
              <a:rPr lang="el-GR" sz="2400" dirty="0"/>
              <a:t>έργα του Ιησού είναι τα έργα του Πατέρα , ο οποίος  διηνεκώς εργάζεται. (5,36) </a:t>
            </a:r>
          </a:p>
          <a:p>
            <a:pPr lvl="2">
              <a:lnSpc>
                <a:spcPct val="90000"/>
              </a:lnSpc>
              <a:spcBef>
                <a:spcPts val="0"/>
              </a:spcBef>
            </a:pPr>
            <a:r>
              <a:rPr lang="el-GR" sz="2000" dirty="0" err="1"/>
              <a:t>Nικόδημος</a:t>
            </a:r>
            <a:r>
              <a:rPr lang="el-GR" sz="2000" dirty="0"/>
              <a:t> – Κανείς δεν μπορεί να επιτελέσει τα σημεία που επιτελεί ο Ιησούς(3,2)</a:t>
            </a:r>
          </a:p>
          <a:p>
            <a:pPr>
              <a:lnSpc>
                <a:spcPct val="90000"/>
              </a:lnSpc>
              <a:spcBef>
                <a:spcPts val="600"/>
              </a:spcBef>
            </a:pPr>
            <a:r>
              <a:rPr lang="el-GR" sz="2800" dirty="0"/>
              <a:t>Η μαρτυρία της Γραφής:</a:t>
            </a:r>
          </a:p>
          <a:p>
            <a:pPr lvl="1">
              <a:lnSpc>
                <a:spcPct val="90000"/>
              </a:lnSpc>
              <a:spcBef>
                <a:spcPts val="600"/>
              </a:spcBef>
            </a:pPr>
            <a:r>
              <a:rPr lang="el-GR" sz="2400" dirty="0"/>
              <a:t>Τον Προανήγγειλε. Ο Ησαΐας στο κεφ. 6 Αυτόν είδε </a:t>
            </a:r>
            <a:r>
              <a:rPr lang="el-GR" sz="2400" dirty="0" err="1"/>
              <a:t>ένθρονο</a:t>
            </a:r>
            <a:r>
              <a:rPr lang="el-GR" sz="2400" dirty="0"/>
              <a:t> Κύριο</a:t>
            </a:r>
          </a:p>
          <a:p>
            <a:pPr lvl="2">
              <a:lnSpc>
                <a:spcPct val="90000"/>
              </a:lnSpc>
              <a:spcBef>
                <a:spcPts val="0"/>
              </a:spcBef>
            </a:pPr>
            <a:r>
              <a:rPr lang="el-GR" sz="2000" dirty="0"/>
              <a:t>Ο Μεσσίας θα είναι γόνος του Δαυίδ και θα κατάγεται από τη Βηθλεέμ (7,42-3)</a:t>
            </a:r>
          </a:p>
        </p:txBody>
      </p:sp>
    </p:spTree>
    <p:extLst>
      <p:ext uri="{BB962C8B-B14F-4D97-AF65-F5344CB8AC3E}">
        <p14:creationId xmlns:p14="http://schemas.microsoft.com/office/powerpoint/2010/main" val="19299237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Οι αντιδράσεις απέναντι στον Ιησού</a:t>
            </a:r>
          </a:p>
        </p:txBody>
      </p:sp>
      <p:sp>
        <p:nvSpPr>
          <p:cNvPr id="5" name="Θέση περιεχομένου 4"/>
          <p:cNvSpPr>
            <a:spLocks noGrp="1"/>
          </p:cNvSpPr>
          <p:nvPr>
            <p:ph idx="1"/>
          </p:nvPr>
        </p:nvSpPr>
        <p:spPr/>
        <p:txBody>
          <a:bodyPr>
            <a:noAutofit/>
          </a:bodyPr>
          <a:lstStyle/>
          <a:p>
            <a:pPr>
              <a:spcBef>
                <a:spcPts val="600"/>
              </a:spcBef>
            </a:pPr>
            <a:r>
              <a:rPr lang="el-GR" sz="2800" dirty="0"/>
              <a:t>Ο Ιωάννης καταγράφει τις διαφορετικές αντιδράσεις στους ισχυρισμούς του Ιησού :</a:t>
            </a:r>
          </a:p>
          <a:p>
            <a:pPr lvl="1">
              <a:spcBef>
                <a:spcPts val="600"/>
              </a:spcBef>
            </a:pPr>
            <a:r>
              <a:rPr lang="el-GR" sz="2400" dirty="0"/>
              <a:t>Μαθητές που απαρνούνται τον Ιησού :</a:t>
            </a:r>
          </a:p>
          <a:p>
            <a:pPr lvl="2">
              <a:spcBef>
                <a:spcPts val="600"/>
              </a:spcBef>
            </a:pPr>
            <a:r>
              <a:rPr lang="el-GR" sz="1800" dirty="0"/>
              <a:t>Πολλοί μαθητές τον εγκαταλείπουν σκανδαλισμένοι από το γεγονός ότι τρώνε τη σάρκα και πίνουν το Αίμα Του.</a:t>
            </a:r>
          </a:p>
          <a:p>
            <a:pPr lvl="2">
              <a:spcBef>
                <a:spcPts val="600"/>
              </a:spcBef>
            </a:pPr>
            <a:r>
              <a:rPr lang="el-GR" sz="1800" dirty="0"/>
              <a:t>Η θρησκευτική ελίτ θέλει να τον σκοτώσει ιδίως μετά την Ανάσταση του Λαζάρου.</a:t>
            </a:r>
          </a:p>
          <a:p>
            <a:pPr lvl="1">
              <a:spcBef>
                <a:spcPts val="600"/>
              </a:spcBef>
            </a:pPr>
            <a:r>
              <a:rPr lang="el-GR" sz="2200" dirty="0"/>
              <a:t>Οι αιτίες:</a:t>
            </a:r>
          </a:p>
          <a:p>
            <a:pPr lvl="2">
              <a:spcBef>
                <a:spcPts val="600"/>
              </a:spcBef>
            </a:pPr>
            <a:r>
              <a:rPr lang="el-GR" sz="1800" dirty="0"/>
              <a:t>Επειδή ο λόγος του Ιησού είναι σκληρός (6,60ff)</a:t>
            </a:r>
          </a:p>
          <a:p>
            <a:pPr lvl="2">
              <a:spcBef>
                <a:spcPts val="600"/>
              </a:spcBef>
            </a:pPr>
            <a:r>
              <a:rPr lang="el-GR" sz="1800" dirty="0"/>
              <a:t>Επειδή ο Ιησούς έχει δαιμόνιο  (10,20)</a:t>
            </a:r>
          </a:p>
          <a:p>
            <a:pPr lvl="2">
              <a:spcBef>
                <a:spcPts val="600"/>
              </a:spcBef>
            </a:pPr>
            <a:r>
              <a:rPr lang="el-GR" sz="1800" dirty="0"/>
              <a:t>Επειδή ο Ιησούς κάνει τον Εαυτό Του Θεό (10,36)</a:t>
            </a:r>
          </a:p>
          <a:p>
            <a:pPr lvl="2">
              <a:spcBef>
                <a:spcPts val="600"/>
              </a:spcBef>
            </a:pPr>
            <a:r>
              <a:rPr lang="el-GR" sz="1800" dirty="0"/>
              <a:t>Επειδή είναι δημοφιλής και θα προκαλέσει τους Ρωμαίους (11,48)</a:t>
            </a:r>
          </a:p>
        </p:txBody>
      </p:sp>
    </p:spTree>
    <p:extLst>
      <p:ext uri="{BB962C8B-B14F-4D97-AF65-F5344CB8AC3E}">
        <p14:creationId xmlns:p14="http://schemas.microsoft.com/office/powerpoint/2010/main" val="22165456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Οι αντιδράσεις απέναντι στον </a:t>
            </a:r>
            <a:r>
              <a:rPr lang="el-GR" dirty="0" smtClean="0"/>
              <a:t>Ιησού [2]</a:t>
            </a:r>
            <a:endParaRPr lang="el-GR" dirty="0"/>
          </a:p>
        </p:txBody>
      </p:sp>
      <p:sp>
        <p:nvSpPr>
          <p:cNvPr id="5" name="Θέση περιεχομένου 4"/>
          <p:cNvSpPr>
            <a:spLocks noGrp="1"/>
          </p:cNvSpPr>
          <p:nvPr>
            <p:ph idx="1"/>
          </p:nvPr>
        </p:nvSpPr>
        <p:spPr/>
        <p:txBody>
          <a:bodyPr>
            <a:noAutofit/>
          </a:bodyPr>
          <a:lstStyle/>
          <a:p>
            <a:pPr marL="393192" indent="-457200">
              <a:lnSpc>
                <a:spcPct val="90000"/>
              </a:lnSpc>
              <a:spcBef>
                <a:spcPts val="324"/>
              </a:spcBef>
              <a:defRPr/>
            </a:pPr>
            <a:r>
              <a:rPr lang="el-GR" sz="2800" dirty="0"/>
              <a:t>Άνθρωποι ανταποκρίνονται στον Ιησού  και πιστεύουν</a:t>
            </a:r>
            <a:r>
              <a:rPr lang="de-DE" sz="2800" dirty="0"/>
              <a:t>:</a:t>
            </a:r>
          </a:p>
          <a:p>
            <a:pPr lvl="1">
              <a:lnSpc>
                <a:spcPct val="90000"/>
              </a:lnSpc>
              <a:spcBef>
                <a:spcPts val="0"/>
              </a:spcBef>
            </a:pPr>
            <a:r>
              <a:rPr lang="el-GR" sz="2400" dirty="0"/>
              <a:t>Διότι γνωρίζει λεπτομέρειες από τη ζωή τους (4,29 –Η </a:t>
            </a:r>
            <a:r>
              <a:rPr lang="el-GR" sz="2400" dirty="0" err="1"/>
              <a:t>Σαμαρίτισσα</a:t>
            </a:r>
            <a:r>
              <a:rPr lang="el-GR" sz="2400" dirty="0"/>
              <a:t>)</a:t>
            </a:r>
          </a:p>
          <a:p>
            <a:pPr lvl="1">
              <a:lnSpc>
                <a:spcPct val="90000"/>
              </a:lnSpc>
              <a:spcBef>
                <a:spcPts val="0"/>
              </a:spcBef>
            </a:pPr>
            <a:r>
              <a:rPr lang="el-GR" sz="2400" dirty="0"/>
              <a:t>Επειδή οι λόγοι του είναι ζωή (4,41 - Σαμαρείτες)</a:t>
            </a:r>
          </a:p>
          <a:p>
            <a:pPr lvl="1">
              <a:lnSpc>
                <a:spcPct val="90000"/>
              </a:lnSpc>
              <a:spcBef>
                <a:spcPts val="0"/>
              </a:spcBef>
            </a:pPr>
            <a:r>
              <a:rPr lang="el-GR" sz="2400" dirty="0"/>
              <a:t>Διότι οι λόγοι του επιβεβαιώνονται από τις πράξεις Του (4,53 – θεραπεία  του βασιλικού της Καπερναούμ; 7,31 – ποιος μπορεί να πραγματοποιήσει τέτοια σημεία;, 11,45 –Ανάσταση ενός  τετραήμερου νεκρού σε αποσύνθεση του </a:t>
            </a:r>
            <a:r>
              <a:rPr lang="el-GR" sz="2400" dirty="0" smtClean="0"/>
              <a:t>Λάζαρου</a:t>
            </a:r>
          </a:p>
          <a:p>
            <a:pPr marL="342900" lvl="2" indent="-342900">
              <a:lnSpc>
                <a:spcPct val="80000"/>
              </a:lnSpc>
              <a:spcBef>
                <a:spcPts val="600"/>
              </a:spcBef>
            </a:pPr>
            <a:r>
              <a:rPr lang="el-GR" sz="2800" dirty="0"/>
              <a:t>Επειδή θεώνται, </a:t>
            </a:r>
            <a:r>
              <a:rPr lang="el-GR" sz="2800" dirty="0" err="1"/>
              <a:t>υπ</a:t>
            </a:r>
            <a:r>
              <a:rPr lang="el-GR" sz="2800" dirty="0"/>
              <a:t>-ακούν </a:t>
            </a:r>
            <a:r>
              <a:rPr lang="de-DE" sz="2800" dirty="0"/>
              <a:t>(6,66</a:t>
            </a:r>
            <a:r>
              <a:rPr lang="el-GR" sz="2800" dirty="0"/>
              <a:t> </a:t>
            </a:r>
            <a:r>
              <a:rPr lang="el-GR" sz="2800" dirty="0" err="1"/>
              <a:t>κε</a:t>
            </a:r>
            <a:r>
              <a:rPr lang="el-GR" sz="2800" dirty="0"/>
              <a:t>.</a:t>
            </a:r>
            <a:r>
              <a:rPr lang="de-DE" sz="2800" dirty="0"/>
              <a:t> – </a:t>
            </a:r>
            <a:r>
              <a:rPr lang="el-GR" sz="2800" dirty="0"/>
              <a:t>Πέτρος</a:t>
            </a:r>
            <a:r>
              <a:rPr lang="de-DE" sz="2800" dirty="0"/>
              <a:t>)</a:t>
            </a:r>
            <a:r>
              <a:rPr lang="el-GR" sz="2800" dirty="0"/>
              <a:t> αλλά και προ(σ)καλούνται στο άγγιγμα της πλευράς του (Θωμάς 20) ή και αποτρέπονται (Μη μου άπτου-προς τη Μαρία)</a:t>
            </a:r>
            <a:endParaRPr lang="de-DE" sz="2800" dirty="0"/>
          </a:p>
          <a:p>
            <a:pPr>
              <a:lnSpc>
                <a:spcPct val="90000"/>
              </a:lnSpc>
              <a:spcBef>
                <a:spcPts val="600"/>
              </a:spcBef>
            </a:pPr>
            <a:endParaRPr lang="el-GR" dirty="0"/>
          </a:p>
        </p:txBody>
      </p:sp>
    </p:spTree>
    <p:extLst>
      <p:ext uri="{BB962C8B-B14F-4D97-AF65-F5344CB8AC3E}">
        <p14:creationId xmlns:p14="http://schemas.microsoft.com/office/powerpoint/2010/main" val="14819487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Κεντρικά Θεολογικά </a:t>
            </a:r>
            <a:r>
              <a:rPr lang="el-GR" dirty="0" smtClean="0"/>
              <a:t>Θέματα</a:t>
            </a:r>
            <a:endParaRPr lang="el-GR" dirty="0"/>
          </a:p>
        </p:txBody>
      </p:sp>
      <p:sp>
        <p:nvSpPr>
          <p:cNvPr id="5" name="Θέση περιεχομένου 4"/>
          <p:cNvSpPr>
            <a:spLocks noGrp="1"/>
          </p:cNvSpPr>
          <p:nvPr>
            <p:ph idx="1"/>
          </p:nvPr>
        </p:nvSpPr>
        <p:spPr/>
        <p:txBody>
          <a:bodyPr>
            <a:noAutofit/>
          </a:bodyPr>
          <a:lstStyle/>
          <a:p>
            <a:r>
              <a:rPr lang="el-GR" sz="2800" dirty="0"/>
              <a:t>Ο Ιησούς  και ο Πατέρας είναι Ένα.</a:t>
            </a:r>
          </a:p>
          <a:p>
            <a:r>
              <a:rPr lang="el-GR" sz="2800" dirty="0"/>
              <a:t>Το Ευαγγέλιο μαρτυρεί την </a:t>
            </a:r>
            <a:r>
              <a:rPr lang="el-GR" sz="2800" dirty="0" err="1"/>
              <a:t>υιότητα</a:t>
            </a:r>
            <a:r>
              <a:rPr lang="el-GR" sz="2800" dirty="0"/>
              <a:t> του Χριστού</a:t>
            </a:r>
          </a:p>
          <a:p>
            <a:r>
              <a:rPr lang="el-GR" sz="2800" dirty="0"/>
              <a:t>Ο Θάνατος του Ιησού, του αυθεντικού </a:t>
            </a:r>
            <a:r>
              <a:rPr lang="el-GR" sz="2800" dirty="0" err="1"/>
              <a:t>πασχάλιου</a:t>
            </a:r>
            <a:r>
              <a:rPr lang="el-GR" sz="2800" dirty="0"/>
              <a:t> Αμνού, για τους Αμαρτωλούς</a:t>
            </a:r>
          </a:p>
          <a:p>
            <a:pPr lvl="1"/>
            <a:r>
              <a:rPr lang="el-GR" sz="2400" dirty="0"/>
              <a:t>Περισσότερο από τα άλλα Ευαγγέλια μαρτυρεί για την αιτία του θανάτου/της ΎΨΩΣΗΣ Του</a:t>
            </a:r>
          </a:p>
        </p:txBody>
      </p:sp>
    </p:spTree>
    <p:extLst>
      <p:ext uri="{BB962C8B-B14F-4D97-AF65-F5344CB8AC3E}">
        <p14:creationId xmlns:p14="http://schemas.microsoft.com/office/powerpoint/2010/main" val="262719763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Κεντρικά Θεολογικά Θέματα </a:t>
            </a:r>
            <a:r>
              <a:rPr lang="el-GR" dirty="0" smtClean="0"/>
              <a:t>[2]</a:t>
            </a:r>
            <a:endParaRPr lang="el-GR" dirty="0"/>
          </a:p>
        </p:txBody>
      </p:sp>
      <p:sp>
        <p:nvSpPr>
          <p:cNvPr id="5" name="Θέση περιεχομένου 4"/>
          <p:cNvSpPr>
            <a:spLocks noGrp="1"/>
          </p:cNvSpPr>
          <p:nvPr>
            <p:ph idx="1"/>
          </p:nvPr>
        </p:nvSpPr>
        <p:spPr/>
        <p:txBody>
          <a:bodyPr>
            <a:noAutofit/>
          </a:bodyPr>
          <a:lstStyle/>
          <a:p>
            <a:pPr>
              <a:spcBef>
                <a:spcPts val="600"/>
              </a:spcBef>
            </a:pPr>
            <a:r>
              <a:rPr lang="el-GR" sz="2800" dirty="0"/>
              <a:t>Το Άγιο Πνεύμα</a:t>
            </a:r>
          </a:p>
          <a:p>
            <a:pPr lvl="1">
              <a:spcBef>
                <a:spcPts val="600"/>
              </a:spcBef>
            </a:pPr>
            <a:r>
              <a:rPr lang="el-GR" sz="2400" dirty="0"/>
              <a:t>Το </a:t>
            </a:r>
            <a:r>
              <a:rPr lang="el-GR" sz="2400" dirty="0" err="1"/>
              <a:t>Ιω</a:t>
            </a:r>
            <a:r>
              <a:rPr lang="el-GR" sz="2400" dirty="0"/>
              <a:t>. ομιλεί  περισσότερο από τα άλλα Ευαγγέλια για το Πνεύμα που ονομάζει Παράκλητο (= συνήγορο, παρηγορητή) .</a:t>
            </a:r>
          </a:p>
          <a:p>
            <a:pPr lvl="1">
              <a:spcBef>
                <a:spcPts val="600"/>
              </a:spcBef>
            </a:pPr>
            <a:r>
              <a:rPr lang="el-GR" sz="2400" dirty="0"/>
              <a:t>Όταν απέλθει ο Ιησούς στον Πατέρα το Πνεύμα της Αλήθειας θα οδηγήσει σε όλη την αλήθεια και θα υπομνήσει όσα αφηγήθηκε ο Ιησούς</a:t>
            </a:r>
          </a:p>
          <a:p>
            <a:pPr>
              <a:spcBef>
                <a:spcPts val="600"/>
              </a:spcBef>
            </a:pPr>
            <a:r>
              <a:rPr lang="el-GR" sz="2800" dirty="0"/>
              <a:t>Η </a:t>
            </a:r>
            <a:r>
              <a:rPr lang="el-GR" sz="2800" dirty="0" smtClean="0"/>
              <a:t>Αιώνια </a:t>
            </a:r>
            <a:r>
              <a:rPr lang="el-GR" sz="2800" dirty="0"/>
              <a:t>Ζωή </a:t>
            </a:r>
          </a:p>
          <a:p>
            <a:pPr lvl="1">
              <a:spcBef>
                <a:spcPts val="600"/>
              </a:spcBef>
            </a:pPr>
            <a:r>
              <a:rPr lang="el-GR" sz="2400" dirty="0"/>
              <a:t>Ενώ οι Συνοπτικοί ομιλούν για τη Βασιλεία του Θεού/των Ουρανών, το </a:t>
            </a:r>
            <a:r>
              <a:rPr lang="el-GR" sz="2400" dirty="0" err="1"/>
              <a:t>Ιω</a:t>
            </a:r>
            <a:r>
              <a:rPr lang="el-GR" sz="2400" dirty="0"/>
              <a:t>. ομιλεί για το δώρο της αιώνιας ζωής που προϋποθέτει μια καινούργια γέννα διά του Πνεύματος και του ύδατος και πίστη στον Ιησού. </a:t>
            </a:r>
          </a:p>
        </p:txBody>
      </p:sp>
    </p:spTree>
    <p:extLst>
      <p:ext uri="{BB962C8B-B14F-4D97-AF65-F5344CB8AC3E}">
        <p14:creationId xmlns:p14="http://schemas.microsoft.com/office/powerpoint/2010/main" val="23293474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Βασικοί Όροι</a:t>
            </a:r>
          </a:p>
        </p:txBody>
      </p:sp>
      <p:sp>
        <p:nvSpPr>
          <p:cNvPr id="5" name="Θέση περιεχομένου 4"/>
          <p:cNvSpPr>
            <a:spLocks noGrp="1"/>
          </p:cNvSpPr>
          <p:nvPr>
            <p:ph idx="1"/>
          </p:nvPr>
        </p:nvSpPr>
        <p:spPr/>
        <p:txBody>
          <a:bodyPr>
            <a:noAutofit/>
          </a:bodyPr>
          <a:lstStyle/>
          <a:p>
            <a:r>
              <a:rPr lang="el-GR" dirty="0"/>
              <a:t>Η Αγάπη:</a:t>
            </a:r>
          </a:p>
          <a:p>
            <a:pPr lvl="1">
              <a:spcBef>
                <a:spcPts val="600"/>
              </a:spcBef>
            </a:pPr>
            <a:r>
              <a:rPr lang="el-GR" dirty="0"/>
              <a:t> ο βασικός όρος του </a:t>
            </a:r>
            <a:r>
              <a:rPr lang="el-GR" dirty="0" err="1"/>
              <a:t>Ιω</a:t>
            </a:r>
            <a:r>
              <a:rPr lang="el-GR" dirty="0"/>
              <a:t>. είναι η ΑΓΑΠΗ:</a:t>
            </a:r>
          </a:p>
          <a:p>
            <a:pPr lvl="2">
              <a:spcBef>
                <a:spcPts val="600"/>
              </a:spcBef>
            </a:pPr>
            <a:r>
              <a:rPr lang="el-GR" i="1" dirty="0"/>
              <a:t>„</a:t>
            </a:r>
            <a:r>
              <a:rPr lang="el-GR" i="1" dirty="0" err="1"/>
              <a:t>οὕτως</a:t>
            </a:r>
            <a:r>
              <a:rPr lang="el-GR" i="1" dirty="0"/>
              <a:t> </a:t>
            </a:r>
            <a:r>
              <a:rPr lang="el-GR" i="1" dirty="0" err="1"/>
              <a:t>γὰρ</a:t>
            </a:r>
            <a:r>
              <a:rPr lang="el-GR" i="1" dirty="0"/>
              <a:t> </a:t>
            </a:r>
            <a:r>
              <a:rPr lang="el-GR" i="1" dirty="0" err="1"/>
              <a:t>ἠγάπησεν</a:t>
            </a:r>
            <a:r>
              <a:rPr lang="el-GR" i="1" dirty="0"/>
              <a:t> ὁ </a:t>
            </a:r>
            <a:r>
              <a:rPr lang="el-GR" i="1" dirty="0" err="1"/>
              <a:t>θεὸς</a:t>
            </a:r>
            <a:r>
              <a:rPr lang="el-GR" i="1" dirty="0"/>
              <a:t> </a:t>
            </a:r>
            <a:r>
              <a:rPr lang="el-GR" i="1" dirty="0" err="1"/>
              <a:t>τὸν</a:t>
            </a:r>
            <a:r>
              <a:rPr lang="el-GR" i="1" dirty="0"/>
              <a:t> </a:t>
            </a:r>
            <a:r>
              <a:rPr lang="el-GR" i="1" dirty="0" err="1"/>
              <a:t>κόσμον</a:t>
            </a:r>
            <a:r>
              <a:rPr lang="el-GR" i="1" dirty="0"/>
              <a:t>, </a:t>
            </a:r>
            <a:r>
              <a:rPr lang="el-GR" i="1" dirty="0" err="1"/>
              <a:t>ὥστε</a:t>
            </a:r>
            <a:r>
              <a:rPr lang="el-GR" i="1" dirty="0"/>
              <a:t> </a:t>
            </a:r>
            <a:r>
              <a:rPr lang="el-GR" i="1" dirty="0" err="1"/>
              <a:t>τὸν</a:t>
            </a:r>
            <a:r>
              <a:rPr lang="el-GR" i="1" dirty="0"/>
              <a:t> </a:t>
            </a:r>
            <a:r>
              <a:rPr lang="el-GR" i="1" dirty="0" err="1"/>
              <a:t>υἱὸν</a:t>
            </a:r>
            <a:r>
              <a:rPr lang="el-GR" i="1" dirty="0"/>
              <a:t> </a:t>
            </a:r>
            <a:r>
              <a:rPr lang="el-GR" i="1" dirty="0" err="1"/>
              <a:t>τὸν</a:t>
            </a:r>
            <a:r>
              <a:rPr lang="el-GR" i="1" dirty="0"/>
              <a:t> </a:t>
            </a:r>
            <a:r>
              <a:rPr lang="el-GR" i="1" dirty="0" err="1"/>
              <a:t>μονογενῆ</a:t>
            </a:r>
            <a:r>
              <a:rPr lang="el-GR" i="1" dirty="0"/>
              <a:t> </a:t>
            </a:r>
            <a:r>
              <a:rPr lang="el-GR" i="1" dirty="0" err="1"/>
              <a:t>ἔδωκεν</a:t>
            </a:r>
            <a:r>
              <a:rPr lang="el-GR" i="1" dirty="0"/>
              <a:t>, </a:t>
            </a:r>
            <a:r>
              <a:rPr lang="el-GR" i="1" dirty="0" err="1"/>
              <a:t>ἵνα</a:t>
            </a:r>
            <a:r>
              <a:rPr lang="el-GR" i="1" dirty="0"/>
              <a:t> </a:t>
            </a:r>
            <a:r>
              <a:rPr lang="el-GR" i="1" dirty="0" err="1"/>
              <a:t>πᾶς</a:t>
            </a:r>
            <a:r>
              <a:rPr lang="el-GR" i="1" dirty="0"/>
              <a:t> ὁ </a:t>
            </a:r>
            <a:r>
              <a:rPr lang="el-GR" i="1" dirty="0" err="1"/>
              <a:t>πιστεύων</a:t>
            </a:r>
            <a:r>
              <a:rPr lang="el-GR" i="1" dirty="0"/>
              <a:t> </a:t>
            </a:r>
            <a:r>
              <a:rPr lang="el-GR" i="1" dirty="0" err="1"/>
              <a:t>εἰς</a:t>
            </a:r>
            <a:r>
              <a:rPr lang="el-GR" i="1" dirty="0"/>
              <a:t> </a:t>
            </a:r>
            <a:r>
              <a:rPr lang="el-GR" i="1" dirty="0" err="1"/>
              <a:t>αὐτὸν</a:t>
            </a:r>
            <a:r>
              <a:rPr lang="el-GR" i="1" dirty="0"/>
              <a:t> </a:t>
            </a:r>
            <a:r>
              <a:rPr lang="el-GR" i="1" dirty="0" err="1"/>
              <a:t>μὴ</a:t>
            </a:r>
            <a:r>
              <a:rPr lang="el-GR" i="1" dirty="0"/>
              <a:t> </a:t>
            </a:r>
            <a:r>
              <a:rPr lang="el-GR" i="1" dirty="0" err="1"/>
              <a:t>ἀπόληται</a:t>
            </a:r>
            <a:r>
              <a:rPr lang="el-GR" i="1" dirty="0"/>
              <a:t> </a:t>
            </a:r>
            <a:r>
              <a:rPr lang="el-GR" i="1" dirty="0" err="1"/>
              <a:t>ἀλλ</a:t>
            </a:r>
            <a:r>
              <a:rPr lang="el-GR" i="1" dirty="0"/>
              <a:t>᾽ </a:t>
            </a:r>
            <a:r>
              <a:rPr lang="el-GR" i="1" dirty="0" err="1"/>
              <a:t>ἔχῃ</a:t>
            </a:r>
            <a:r>
              <a:rPr lang="el-GR" i="1" dirty="0"/>
              <a:t> </a:t>
            </a:r>
            <a:r>
              <a:rPr lang="el-GR" i="1" dirty="0" err="1"/>
              <a:t>ζωὴν</a:t>
            </a:r>
            <a:r>
              <a:rPr lang="el-GR" i="1" dirty="0"/>
              <a:t> </a:t>
            </a:r>
            <a:r>
              <a:rPr lang="el-GR" i="1" dirty="0" err="1"/>
              <a:t>αἰώνιον</a:t>
            </a:r>
            <a:r>
              <a:rPr lang="el-GR" i="1" dirty="0"/>
              <a:t>. </a:t>
            </a:r>
            <a:r>
              <a:rPr lang="el-GR" dirty="0"/>
              <a:t> (3,16)</a:t>
            </a:r>
            <a:endParaRPr lang="el-GR" sz="2000" dirty="0"/>
          </a:p>
          <a:p>
            <a:pPr>
              <a:spcBef>
                <a:spcPts val="3000"/>
              </a:spcBef>
            </a:pPr>
            <a:r>
              <a:rPr lang="el-GR" dirty="0" smtClean="0"/>
              <a:t>Το </a:t>
            </a:r>
            <a:r>
              <a:rPr lang="el-GR" dirty="0"/>
              <a:t>Φως:</a:t>
            </a:r>
          </a:p>
          <a:p>
            <a:pPr lvl="1">
              <a:spcBef>
                <a:spcPts val="600"/>
              </a:spcBef>
            </a:pPr>
            <a:r>
              <a:rPr lang="el-GR" dirty="0"/>
              <a:t>Ο Ιησούς είναι το φως που λάμπει μέσα στο σκοτάδι αλλά το σκότος δεν κατέλαβε  (= κατανόησε/κυριάρχησε) το φως.</a:t>
            </a:r>
          </a:p>
        </p:txBody>
      </p:sp>
    </p:spTree>
    <p:extLst>
      <p:ext uri="{BB962C8B-B14F-4D97-AF65-F5344CB8AC3E}">
        <p14:creationId xmlns:p14="http://schemas.microsoft.com/office/powerpoint/2010/main" val="205249879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ΕΓΩ ΕΙΜΙ</a:t>
            </a:r>
          </a:p>
        </p:txBody>
      </p:sp>
      <p:sp>
        <p:nvSpPr>
          <p:cNvPr id="5" name="Θέση περιεχομένου 4"/>
          <p:cNvSpPr>
            <a:spLocks noGrp="1"/>
          </p:cNvSpPr>
          <p:nvPr>
            <p:ph idx="1"/>
          </p:nvPr>
        </p:nvSpPr>
        <p:spPr/>
        <p:txBody>
          <a:bodyPr>
            <a:noAutofit/>
          </a:bodyPr>
          <a:lstStyle/>
          <a:p>
            <a:pPr>
              <a:spcBef>
                <a:spcPts val="300"/>
              </a:spcBef>
              <a:buFont typeface="Wingdings" panose="05000000000000000000" pitchFamily="2" charset="2"/>
              <a:buChar char="Ø"/>
            </a:pPr>
            <a:r>
              <a:rPr lang="el-GR" sz="2400" dirty="0"/>
              <a:t>Ο άρτος της ζωής-το ζωντανό ψωμί ! (6,35. 48)</a:t>
            </a:r>
          </a:p>
          <a:p>
            <a:pPr lvl="1">
              <a:spcBef>
                <a:spcPts val="300"/>
              </a:spcBef>
              <a:buFont typeface="Arial" panose="020B0604020202020204" pitchFamily="34" charset="0"/>
              <a:buChar char="•"/>
            </a:pPr>
            <a:r>
              <a:rPr lang="el-GR" sz="2000" dirty="0"/>
              <a:t>Σημείο:  </a:t>
            </a:r>
            <a:r>
              <a:rPr lang="el-GR" sz="2000" dirty="0" err="1"/>
              <a:t>Μαννοδοσία</a:t>
            </a:r>
            <a:r>
              <a:rPr lang="el-GR" sz="2000" dirty="0"/>
              <a:t> των 5000 (6,5-14)</a:t>
            </a:r>
          </a:p>
          <a:p>
            <a:pPr>
              <a:spcBef>
                <a:spcPts val="300"/>
              </a:spcBef>
              <a:buFont typeface="Wingdings" panose="05000000000000000000" pitchFamily="2" charset="2"/>
              <a:buChar char="Ø"/>
            </a:pPr>
            <a:r>
              <a:rPr lang="el-GR" sz="2400" dirty="0"/>
              <a:t>Το φως της ζωής (8,12)</a:t>
            </a:r>
          </a:p>
          <a:p>
            <a:pPr lvl="1">
              <a:spcBef>
                <a:spcPts val="300"/>
              </a:spcBef>
              <a:buFont typeface="Arial" panose="020B0604020202020204" pitchFamily="34" charset="0"/>
              <a:buChar char="•"/>
            </a:pPr>
            <a:r>
              <a:rPr lang="el-GR" sz="2000" dirty="0"/>
              <a:t>Σημείο : Δημιουργία των οφθαλμών ενός εκ γενετής τυφλού  από πηλό !  Αντίδραση των «βλεπόντων» Φαρισαίων (9,1-41)</a:t>
            </a:r>
          </a:p>
          <a:p>
            <a:pPr>
              <a:lnSpc>
                <a:spcPct val="90000"/>
              </a:lnSpc>
              <a:spcBef>
                <a:spcPts val="300"/>
              </a:spcBef>
              <a:buFont typeface="Wingdings" panose="05000000000000000000" pitchFamily="2" charset="2"/>
              <a:buChar char="Ø"/>
            </a:pPr>
            <a:r>
              <a:rPr lang="el-GR" sz="2400" dirty="0"/>
              <a:t>Η θύρα διά της οποίας εισέρχεται στην αυλή των Προβάτων (10,7) </a:t>
            </a:r>
            <a:r>
              <a:rPr lang="el-GR" sz="2400" dirty="0" err="1"/>
              <a:t>πρβλ</a:t>
            </a:r>
            <a:r>
              <a:rPr lang="el-GR" sz="2400" dirty="0"/>
              <a:t>. </a:t>
            </a:r>
            <a:r>
              <a:rPr lang="el-GR" sz="2400" dirty="0" err="1"/>
              <a:t>Σίμων</a:t>
            </a:r>
            <a:r>
              <a:rPr lang="el-GR" sz="2400" dirty="0"/>
              <a:t> </a:t>
            </a:r>
            <a:r>
              <a:rPr lang="el-GR" sz="2400" dirty="0" err="1"/>
              <a:t>Ἰωάννου</a:t>
            </a:r>
            <a:r>
              <a:rPr lang="el-GR" sz="2400" dirty="0"/>
              <a:t> (</a:t>
            </a:r>
            <a:r>
              <a:rPr lang="el-GR" sz="2400" dirty="0" err="1"/>
              <a:t>εκκλησιαστ</a:t>
            </a:r>
            <a:r>
              <a:rPr lang="el-GR" sz="2400" dirty="0"/>
              <a:t>. Κείμενο: </a:t>
            </a:r>
            <a:r>
              <a:rPr lang="el-GR" sz="2400" dirty="0" err="1"/>
              <a:t>Ἰωνᾶ</a:t>
            </a:r>
            <a:r>
              <a:rPr lang="el-GR" sz="2400" dirty="0"/>
              <a:t>)͵ </a:t>
            </a:r>
            <a:r>
              <a:rPr lang="el-GR" sz="2400" dirty="0" err="1"/>
              <a:t>ἀγαπᾷς</a:t>
            </a:r>
            <a:r>
              <a:rPr lang="el-GR" sz="2400" dirty="0"/>
              <a:t> με; </a:t>
            </a:r>
          </a:p>
          <a:p>
            <a:pPr>
              <a:spcBef>
                <a:spcPts val="300"/>
              </a:spcBef>
              <a:buFont typeface="Wingdings" panose="05000000000000000000" pitchFamily="2" charset="2"/>
              <a:buChar char="Ø"/>
            </a:pPr>
            <a:r>
              <a:rPr lang="el-GR" sz="2400" dirty="0"/>
              <a:t>Ο αγαθός Ποιμένας που θυσιάζει την ύπαρξή του  (10,14)</a:t>
            </a:r>
          </a:p>
          <a:p>
            <a:pPr>
              <a:spcBef>
                <a:spcPts val="300"/>
              </a:spcBef>
              <a:buFont typeface="Wingdings" panose="05000000000000000000" pitchFamily="2" charset="2"/>
              <a:buChar char="Ø"/>
            </a:pPr>
            <a:r>
              <a:rPr lang="el-GR" sz="2400" dirty="0"/>
              <a:t>Η ανάσταση και η ζωή (11,25)</a:t>
            </a:r>
          </a:p>
          <a:p>
            <a:pPr lvl="1">
              <a:spcBef>
                <a:spcPts val="300"/>
              </a:spcBef>
              <a:buFont typeface="Arial" panose="020B0604020202020204" pitchFamily="34" charset="0"/>
              <a:buChar char="•"/>
            </a:pPr>
            <a:r>
              <a:rPr lang="el-GR" sz="2000" dirty="0"/>
              <a:t>Σημείο : Ανάσταση του Λαζάρου (11,1-44)</a:t>
            </a:r>
          </a:p>
          <a:p>
            <a:pPr>
              <a:spcBef>
                <a:spcPts val="300"/>
              </a:spcBef>
              <a:buFont typeface="Wingdings" panose="05000000000000000000" pitchFamily="2" charset="2"/>
              <a:buChar char="Ø"/>
            </a:pPr>
            <a:r>
              <a:rPr lang="el-GR" sz="2400" dirty="0"/>
              <a:t>Η Οδός, η αλήθεια και η Ζωή (14,6)</a:t>
            </a:r>
          </a:p>
          <a:p>
            <a:pPr>
              <a:spcBef>
                <a:spcPts val="300"/>
              </a:spcBef>
              <a:buFont typeface="Wingdings" panose="05000000000000000000" pitchFamily="2" charset="2"/>
              <a:buChar char="Ø"/>
            </a:pPr>
            <a:r>
              <a:rPr lang="el-GR" sz="2400" dirty="0"/>
              <a:t>Η αληθινή άμπελος (15,1)</a:t>
            </a:r>
          </a:p>
        </p:txBody>
      </p:sp>
    </p:spTree>
    <p:extLst>
      <p:ext uri="{BB962C8B-B14F-4D97-AF65-F5344CB8AC3E}">
        <p14:creationId xmlns:p14="http://schemas.microsoft.com/office/powerpoint/2010/main" val="29010793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Α’ Ιωάννη</a:t>
            </a:r>
            <a:endParaRPr lang="el-GR" dirty="0"/>
          </a:p>
        </p:txBody>
      </p:sp>
      <p:sp>
        <p:nvSpPr>
          <p:cNvPr id="6" name="Θέση περιεχομένου 2"/>
          <p:cNvSpPr>
            <a:spLocks noGrp="1"/>
          </p:cNvSpPr>
          <p:nvPr>
            <p:ph idx="1"/>
          </p:nvPr>
        </p:nvSpPr>
        <p:spPr>
          <a:xfrm>
            <a:off x="464156" y="1556792"/>
            <a:ext cx="8229600" cy="5040560"/>
          </a:xfrm>
        </p:spPr>
        <p:txBody>
          <a:bodyPr>
            <a:normAutofit fontScale="92500" lnSpcReduction="20000"/>
          </a:bodyPr>
          <a:lstStyle/>
          <a:p>
            <a:pPr marL="0" indent="0">
              <a:buNone/>
            </a:pPr>
            <a:r>
              <a:rPr lang="el-GR" sz="3000" dirty="0"/>
              <a:t>Στην Εισαγωγή της Α’ </a:t>
            </a:r>
            <a:r>
              <a:rPr lang="el-GR" sz="3000" dirty="0" err="1"/>
              <a:t>Ιω</a:t>
            </a:r>
            <a:r>
              <a:rPr lang="el-GR" sz="3000" dirty="0"/>
              <a:t>. ο συγγραφέας παρουσιάζεται ως αυτήκοος και αυτόπτης της ζωής τού Κυρίου ενώ ομιλεί σε πρώτο πληθυντικό εκπροσωπώντας την καθολική Εκκλησία. Με το κύρος τής αυθεντίας του παραδίδει το γνήσιο αποστολικό κήρυγμα, εναλλάσσοντας στο κείμενό του θέματα πίστεως και ήθους, τα οποία είναι αλληλένδετα στην χριστιανική εμπειρία. </a:t>
            </a:r>
            <a:endParaRPr lang="el-GR" sz="3000" dirty="0" smtClean="0"/>
          </a:p>
          <a:p>
            <a:pPr marL="0" indent="0">
              <a:spcBef>
                <a:spcPts val="3000"/>
              </a:spcBef>
              <a:buNone/>
            </a:pPr>
            <a:r>
              <a:rPr lang="el-GR" sz="1700" i="1" dirty="0" smtClean="0"/>
              <a:t>Αυτό </a:t>
            </a:r>
            <a:r>
              <a:rPr lang="el-GR" sz="1700" i="1" dirty="0"/>
              <a:t>που ήταν από την αρχή, αυτό που έχουμε ακούσει, που έχουμε δει με τα μάτια μας, αυτό που απολαύσαμε και τα χέρια μας ψηλάφησαν, αναφορικά με τον Λόγο της ζωής. Και η ζωή φανερώθηκε και την είδαμε και δίνουμε την μαρτυρία και εξαγγέλλουμε σε εσάς τη ζωή την αιώνια, η οποία ήταν πλησίον του Πατέρα και φανερώθηκε σε εμάς. 3 αυτό το οποίο είδαμε και ακούσαμε σας σας αναγγέλλουμε προκειμένου και εσείς να έχετε μαζί μας κοινωνία. Και αυτή η κοινωνία με μας (είναι και κοινωνία) με τον πατέρα και με τον Υιό του, τον Ιησού Χριστό. 4 και αυτά σας γράφουμε προκειμένου η χαρά μου να είναι πλήρης και </a:t>
            </a:r>
            <a:r>
              <a:rPr lang="el-GR" sz="1700" i="1" dirty="0" smtClean="0"/>
              <a:t>τέλεια.</a:t>
            </a:r>
            <a:endParaRPr lang="el-GR" sz="1700" i="1" dirty="0"/>
          </a:p>
        </p:txBody>
      </p:sp>
    </p:spTree>
    <p:extLst>
      <p:ext uri="{BB962C8B-B14F-4D97-AF65-F5344CB8AC3E}">
        <p14:creationId xmlns:p14="http://schemas.microsoft.com/office/powerpoint/2010/main" val="34014952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Α’ Ιωάννη</a:t>
            </a:r>
          </a:p>
        </p:txBody>
      </p:sp>
      <p:sp>
        <p:nvSpPr>
          <p:cNvPr id="5" name="Θέση περιεχομένου 4"/>
          <p:cNvSpPr>
            <a:spLocks noGrp="1"/>
          </p:cNvSpPr>
          <p:nvPr>
            <p:ph idx="1"/>
          </p:nvPr>
        </p:nvSpPr>
        <p:spPr/>
        <p:txBody>
          <a:bodyPr>
            <a:noAutofit/>
          </a:bodyPr>
          <a:lstStyle/>
          <a:p>
            <a:r>
              <a:rPr lang="el-GR" sz="2000" dirty="0"/>
              <a:t>Απουσιάζουν τυπικά επιστολικά  στοιχεία που απαντούν στις επόμενες δύο (Προοίμιο με το όνομα του αποστολέα, χαιρετισμός των παραληπτών, επίλογος με ασπασμούς και η τελική ευλογία). </a:t>
            </a:r>
          </a:p>
          <a:p>
            <a:r>
              <a:rPr lang="el-GR" sz="2000" dirty="0"/>
              <a:t>Γι’ αυτό και η </a:t>
            </a:r>
            <a:r>
              <a:rPr lang="el-GR" sz="2000" dirty="0" err="1"/>
              <a:t>Α’Ιω</a:t>
            </a:r>
            <a:r>
              <a:rPr lang="el-GR" sz="2000" dirty="0"/>
              <a:t>. χαρακτηρίστηκε είτε ως ομιλητικό ή ποιμαντικό δοκίμιο, είτε ως δογματικό εγχειρίδιο, είτε ως πραγματεία, είτε ως «</a:t>
            </a:r>
            <a:r>
              <a:rPr lang="el-GR" sz="2000" dirty="0" err="1"/>
              <a:t>ιωάννεια</a:t>
            </a:r>
            <a:r>
              <a:rPr lang="el-GR" sz="2000" dirty="0"/>
              <a:t> ποιμαντική» επιστολή. Το ίδιο το έργο μάλλον έχει τη μορφή Εγκυκλίου η οποία δεν αποστέλλεται σε μια συγκεκριμένη Σύναξη αλλά στην καθολική Εκκλησία, που αντιμετώπιζε </a:t>
            </a:r>
            <a:r>
              <a:rPr lang="el-GR" sz="2000" dirty="0" err="1"/>
              <a:t>δοκήτες</a:t>
            </a:r>
            <a:r>
              <a:rPr lang="el-GR" sz="2000" dirty="0"/>
              <a:t> αιρετικούς. </a:t>
            </a:r>
          </a:p>
          <a:p>
            <a:r>
              <a:rPr lang="el-GR" sz="2000" dirty="0"/>
              <a:t>Αυτοί διαχώριζαν τον επουράνιο Χριστό από τον σαρκωμένο Ιησού (</a:t>
            </a:r>
            <a:r>
              <a:rPr lang="el-GR" sz="2000" i="1" dirty="0" err="1"/>
              <a:t>Ἰησοῦς</a:t>
            </a:r>
            <a:r>
              <a:rPr lang="el-GR" sz="2000" i="1" dirty="0"/>
              <a:t> </a:t>
            </a:r>
            <a:r>
              <a:rPr lang="el-GR" sz="2000" i="1" dirty="0" err="1"/>
              <a:t>οὐκ</a:t>
            </a:r>
            <a:r>
              <a:rPr lang="el-GR" sz="2000" i="1" dirty="0"/>
              <a:t> </a:t>
            </a:r>
            <a:r>
              <a:rPr lang="el-GR" sz="2000" i="1" dirty="0" err="1"/>
              <a:t>ἔστιν</a:t>
            </a:r>
            <a:r>
              <a:rPr lang="el-GR" sz="2000" i="1" dirty="0"/>
              <a:t> ὁ </a:t>
            </a:r>
            <a:r>
              <a:rPr lang="el-GR" sz="2000" i="1" dirty="0" err="1"/>
              <a:t>χριστός</a:t>
            </a:r>
            <a:r>
              <a:rPr lang="el-GR" sz="2000" i="1" dirty="0"/>
              <a:t> 2, 22 </a:t>
            </a:r>
            <a:r>
              <a:rPr lang="el-GR" sz="2000" i="1" dirty="0" err="1"/>
              <a:t>κε</a:t>
            </a:r>
            <a:r>
              <a:rPr lang="el-GR" sz="2000" i="1" dirty="0"/>
              <a:t>.. ὃ </a:t>
            </a:r>
            <a:r>
              <a:rPr lang="el-GR" sz="2000" i="1" dirty="0" err="1"/>
              <a:t>μὴ</a:t>
            </a:r>
            <a:r>
              <a:rPr lang="el-GR" sz="2000" i="1" dirty="0"/>
              <a:t> </a:t>
            </a:r>
            <a:r>
              <a:rPr lang="el-GR" sz="2000" i="1" dirty="0" err="1"/>
              <a:t>ὁμολογεῖ</a:t>
            </a:r>
            <a:r>
              <a:rPr lang="el-GR" sz="2000" i="1" dirty="0"/>
              <a:t> </a:t>
            </a:r>
            <a:r>
              <a:rPr lang="el-GR" sz="2000" i="1" dirty="0" err="1"/>
              <a:t>Ἰησοῦν</a:t>
            </a:r>
            <a:r>
              <a:rPr lang="el-GR" sz="2000" i="1" dirty="0"/>
              <a:t> </a:t>
            </a:r>
            <a:r>
              <a:rPr lang="el-GR" sz="2000" i="1" dirty="0" err="1"/>
              <a:t>χριστὸν</a:t>
            </a:r>
            <a:r>
              <a:rPr lang="el-GR" sz="2000" i="1" dirty="0"/>
              <a:t> </a:t>
            </a:r>
            <a:r>
              <a:rPr lang="el-GR" sz="2000" i="1" dirty="0" err="1"/>
              <a:t>ἐν</a:t>
            </a:r>
            <a:r>
              <a:rPr lang="el-GR" sz="2000" i="1" dirty="0"/>
              <a:t> </a:t>
            </a:r>
            <a:r>
              <a:rPr lang="el-GR" sz="2000" i="1" dirty="0" err="1"/>
              <a:t>σαρκὶ</a:t>
            </a:r>
            <a:r>
              <a:rPr lang="el-GR" sz="2000" i="1" dirty="0"/>
              <a:t> </a:t>
            </a:r>
            <a:r>
              <a:rPr lang="el-GR" sz="2000" i="1" dirty="0" err="1"/>
              <a:t>ἐληλυθότα</a:t>
            </a:r>
            <a:r>
              <a:rPr lang="el-GR" sz="2000" dirty="0"/>
              <a:t> 4, 2 </a:t>
            </a:r>
            <a:r>
              <a:rPr lang="el-GR" sz="2000" dirty="0" err="1"/>
              <a:t>κε</a:t>
            </a:r>
            <a:r>
              <a:rPr lang="el-GR" sz="2000" dirty="0"/>
              <a:t>.. 5, 6 </a:t>
            </a:r>
            <a:r>
              <a:rPr lang="el-GR" sz="2000" dirty="0" err="1"/>
              <a:t>κε</a:t>
            </a:r>
            <a:r>
              <a:rPr lang="el-GR" sz="2000" dirty="0"/>
              <a:t>.). Το φλέγον θέμα επίσης που απασχολεί την επιστολή είναι αυτό της παρουσίας της αμαρτίας μετά το βάπτισμα</a:t>
            </a:r>
          </a:p>
        </p:txBody>
      </p:sp>
    </p:spTree>
    <p:extLst>
      <p:ext uri="{BB962C8B-B14F-4D97-AF65-F5344CB8AC3E}">
        <p14:creationId xmlns:p14="http://schemas.microsoft.com/office/powerpoint/2010/main" val="1152880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Το Ευαγγέλιο</a:t>
            </a:r>
            <a:r>
              <a:rPr lang="de-DE" dirty="0"/>
              <a:t> – </a:t>
            </a:r>
            <a:r>
              <a:rPr lang="el-GR" dirty="0"/>
              <a:t> </a:t>
            </a:r>
            <a:r>
              <a:rPr lang="el-GR" dirty="0" smtClean="0"/>
              <a:t>Ιδιαιτερότητα [2]</a:t>
            </a:r>
            <a:endParaRPr lang="el-GR" dirty="0"/>
          </a:p>
        </p:txBody>
      </p:sp>
      <p:sp>
        <p:nvSpPr>
          <p:cNvPr id="5" name="Θέση περιεχομένου 4"/>
          <p:cNvSpPr>
            <a:spLocks noGrp="1"/>
          </p:cNvSpPr>
          <p:nvPr>
            <p:ph idx="1"/>
          </p:nvPr>
        </p:nvSpPr>
        <p:spPr/>
        <p:txBody>
          <a:bodyPr>
            <a:noAutofit/>
          </a:bodyPr>
          <a:lstStyle/>
          <a:p>
            <a:pPr lvl="1">
              <a:lnSpc>
                <a:spcPct val="90000"/>
              </a:lnSpc>
            </a:pPr>
            <a:r>
              <a:rPr lang="el-GR" altLang="el-GR" sz="2400" dirty="0"/>
              <a:t>Ο Ιωάννης  καταγράφει κυρίως  </a:t>
            </a:r>
            <a:r>
              <a:rPr lang="el-GR" altLang="el-GR" sz="2400" b="1" dirty="0"/>
              <a:t>Εκτενείς Ομιλίες </a:t>
            </a:r>
            <a:r>
              <a:rPr lang="el-GR" altLang="el-GR" sz="2400" dirty="0"/>
              <a:t>τού Ιησού  κατεξοχήν περί του Εαυτού Του</a:t>
            </a:r>
            <a:r>
              <a:rPr lang="de-DE" altLang="el-GR" sz="2400" dirty="0"/>
              <a:t>.</a:t>
            </a:r>
          </a:p>
          <a:p>
            <a:pPr lvl="1">
              <a:lnSpc>
                <a:spcPct val="90000"/>
              </a:lnSpc>
            </a:pPr>
            <a:r>
              <a:rPr lang="el-GR" altLang="el-GR" sz="2400" dirty="0"/>
              <a:t>Το </a:t>
            </a:r>
            <a:r>
              <a:rPr lang="el-GR" altLang="el-GR" sz="2400" dirty="0" err="1"/>
              <a:t>Ιω</a:t>
            </a:r>
            <a:r>
              <a:rPr lang="el-GR" altLang="el-GR" sz="2400" dirty="0"/>
              <a:t>. δεν περιέχει </a:t>
            </a:r>
            <a:r>
              <a:rPr lang="el-GR" altLang="el-GR" sz="2400" b="1" dirty="0"/>
              <a:t>καμιά Παραβολή </a:t>
            </a:r>
            <a:r>
              <a:rPr lang="el-GR" altLang="el-GR" sz="2400" dirty="0"/>
              <a:t>παρά μόνον τα Λόγια  ΕΓΩ ΕΙΜΙ του Ιησού και δύο εκτενείς Ομιλίες περί του Ποιμένα και της Αμπέλου</a:t>
            </a:r>
            <a:r>
              <a:rPr lang="de-DE" altLang="el-GR" sz="2400" dirty="0"/>
              <a:t>.</a:t>
            </a:r>
          </a:p>
          <a:p>
            <a:pPr lvl="1">
              <a:lnSpc>
                <a:spcPct val="90000"/>
              </a:lnSpc>
            </a:pPr>
            <a:r>
              <a:rPr lang="el-GR" altLang="el-GR" sz="2400" dirty="0"/>
              <a:t>Ενώ οι Συνοπτικοί εστιάζουν στη δράση Του στη Γαλιλαία των αλλοδαπών και περιγράφουν μόνον ΜΙΑ ανάβαση του Ιησού προς το Άγιον Όρος για να πάθει και να αναστηθεί, το </a:t>
            </a:r>
            <a:r>
              <a:rPr lang="el-GR" altLang="el-GR" sz="2400" dirty="0" err="1"/>
              <a:t>Ιω</a:t>
            </a:r>
            <a:r>
              <a:rPr lang="el-GR" altLang="el-GR" sz="2400" dirty="0"/>
              <a:t>. </a:t>
            </a:r>
            <a:r>
              <a:rPr lang="el-GR" altLang="el-GR" sz="2400" b="1" dirty="0"/>
              <a:t>εκτυλίσσεται κατεξοχήν στα Ιεροσόλυμα</a:t>
            </a:r>
            <a:r>
              <a:rPr lang="de-DE" altLang="el-GR" sz="2400" b="1" dirty="0"/>
              <a:t>.</a:t>
            </a:r>
          </a:p>
          <a:p>
            <a:pPr lvl="1">
              <a:lnSpc>
                <a:spcPct val="90000"/>
              </a:lnSpc>
            </a:pPr>
            <a:r>
              <a:rPr lang="el-GR" altLang="el-GR" sz="2400" dirty="0"/>
              <a:t>Το </a:t>
            </a:r>
            <a:r>
              <a:rPr lang="el-GR" altLang="el-GR" sz="2400" dirty="0" err="1"/>
              <a:t>Ιω</a:t>
            </a:r>
            <a:r>
              <a:rPr lang="el-GR" altLang="el-GR" sz="2400" dirty="0"/>
              <a:t>. ομιλεί για τους</a:t>
            </a:r>
            <a:r>
              <a:rPr lang="el-GR" altLang="el-GR" sz="2400" b="1" dirty="0"/>
              <a:t> Ιουδαίους </a:t>
            </a:r>
            <a:r>
              <a:rPr lang="el-GR" altLang="el-GR" sz="2400" dirty="0"/>
              <a:t>ωσάν οι μαθητές του Ιησού να μην ήταν οι ίδιοι Ιουδαίοι. </a:t>
            </a:r>
            <a:endParaRPr lang="de-DE" altLang="el-GR" sz="2400" dirty="0"/>
          </a:p>
        </p:txBody>
      </p:sp>
    </p:spTree>
    <p:extLst>
      <p:ext uri="{BB962C8B-B14F-4D97-AF65-F5344CB8AC3E}">
        <p14:creationId xmlns:p14="http://schemas.microsoft.com/office/powerpoint/2010/main" val="217795648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Β+Γ’ </a:t>
            </a:r>
            <a:r>
              <a:rPr lang="el-GR" dirty="0" smtClean="0"/>
              <a:t>Ιωάννη</a:t>
            </a:r>
            <a:endParaRPr lang="el-GR" dirty="0"/>
          </a:p>
        </p:txBody>
      </p:sp>
      <p:sp>
        <p:nvSpPr>
          <p:cNvPr id="5" name="Θέση περιεχομένου 4"/>
          <p:cNvSpPr>
            <a:spLocks noGrp="1"/>
          </p:cNvSpPr>
          <p:nvPr>
            <p:ph idx="1"/>
          </p:nvPr>
        </p:nvSpPr>
        <p:spPr/>
        <p:txBody>
          <a:bodyPr>
            <a:noAutofit/>
          </a:bodyPr>
          <a:lstStyle/>
          <a:p>
            <a:r>
              <a:rPr lang="el-GR" sz="2000" dirty="0"/>
              <a:t>Στη Β’ </a:t>
            </a:r>
            <a:r>
              <a:rPr lang="el-GR" sz="2000" dirty="0" err="1"/>
              <a:t>Ιω</a:t>
            </a:r>
            <a:r>
              <a:rPr lang="el-GR" sz="2000" dirty="0"/>
              <a:t>. ο αποστολέας κατονομάζεται ως ο πρεσβύτερος (πιθανόν όχι με την έννοια της ηλικίας, ή του ιερατικού αξιώματος, αλλά με τη σημασία του αυτόπτη μάρτυρα και του εγγυητή της αποστολικής παραδόσεως) και η Εκκλησία ως </a:t>
            </a:r>
            <a:r>
              <a:rPr lang="el-GR" sz="2000" i="1" dirty="0"/>
              <a:t>η εκλεκτή κυρία και τα τέκνα αυτής</a:t>
            </a:r>
            <a:r>
              <a:rPr lang="el-GR" sz="2000" dirty="0"/>
              <a:t> (</a:t>
            </a:r>
            <a:r>
              <a:rPr lang="el-GR" sz="2000" dirty="0" err="1"/>
              <a:t>πρβλ</a:t>
            </a:r>
            <a:r>
              <a:rPr lang="el-GR" sz="2000" dirty="0"/>
              <a:t>. νύμφη Χριστού </a:t>
            </a:r>
            <a:r>
              <a:rPr lang="el-GR" sz="2000" dirty="0" err="1"/>
              <a:t>Εφ</a:t>
            </a:r>
            <a:r>
              <a:rPr lang="el-GR" sz="2000" dirty="0"/>
              <a:t>. 5, 29. </a:t>
            </a:r>
            <a:r>
              <a:rPr lang="el-GR" sz="2000" i="1" dirty="0" err="1"/>
              <a:t>συνεκλεκτή</a:t>
            </a:r>
            <a:r>
              <a:rPr lang="el-GR" sz="2000" dirty="0"/>
              <a:t> Α’ </a:t>
            </a:r>
            <a:r>
              <a:rPr lang="el-GR" sz="2000" dirty="0" err="1"/>
              <a:t>Πέ</a:t>
            </a:r>
            <a:r>
              <a:rPr lang="el-GR" sz="2000" dirty="0"/>
              <a:t>. 5, 13). Η Εκκλησία, η οποία εμμένει στην </a:t>
            </a:r>
            <a:r>
              <a:rPr lang="el-GR" sz="2000" b="1" dirty="0" err="1"/>
              <a:t>ἀλήθεια</a:t>
            </a:r>
            <a:r>
              <a:rPr lang="el-GR" sz="2000" dirty="0"/>
              <a:t> έχει να αντιμετωπίσει τους προαναφερθέντες </a:t>
            </a:r>
            <a:r>
              <a:rPr lang="el-GR" sz="2000" dirty="0" err="1"/>
              <a:t>δοκήτες</a:t>
            </a:r>
            <a:r>
              <a:rPr lang="el-GR" sz="2000" dirty="0"/>
              <a:t> αιρετικούς που χαρακτηρίζονται από τον συγγραφέα ως </a:t>
            </a:r>
            <a:r>
              <a:rPr lang="el-GR" sz="2000" dirty="0" err="1"/>
              <a:t>ἀντίχριστοι</a:t>
            </a:r>
            <a:r>
              <a:rPr lang="el-GR" sz="2000" dirty="0"/>
              <a:t> </a:t>
            </a:r>
            <a:r>
              <a:rPr lang="el-GR" sz="2000" dirty="0" err="1"/>
              <a:t>καὶ</a:t>
            </a:r>
            <a:r>
              <a:rPr lang="el-GR" sz="2000" dirty="0"/>
              <a:t> πλάνοι αφού </a:t>
            </a:r>
            <a:r>
              <a:rPr lang="el-GR" sz="2000" b="1" dirty="0" err="1"/>
              <a:t>δὲν</a:t>
            </a:r>
            <a:r>
              <a:rPr lang="el-GR" sz="2000" b="1" dirty="0"/>
              <a:t> μένουν </a:t>
            </a:r>
            <a:r>
              <a:rPr lang="el-GR" sz="2000" b="1" dirty="0" err="1"/>
              <a:t>ἐν</a:t>
            </a:r>
            <a:r>
              <a:rPr lang="el-GR" sz="2000" b="1" dirty="0"/>
              <a:t> </a:t>
            </a:r>
            <a:r>
              <a:rPr lang="el-GR" sz="2000" b="1" dirty="0" err="1"/>
              <a:t>τῇ</a:t>
            </a:r>
            <a:r>
              <a:rPr lang="el-GR" sz="2000" b="1" dirty="0"/>
              <a:t> </a:t>
            </a:r>
            <a:r>
              <a:rPr lang="el-GR" sz="2000" b="1" dirty="0" err="1"/>
              <a:t>διδαχῇ</a:t>
            </a:r>
            <a:r>
              <a:rPr lang="el-GR" sz="2000" b="1" dirty="0"/>
              <a:t> </a:t>
            </a:r>
            <a:r>
              <a:rPr lang="el-GR" sz="2000" b="1" dirty="0" err="1"/>
              <a:t>τοῦ</a:t>
            </a:r>
            <a:r>
              <a:rPr lang="el-GR" sz="2000" b="1" dirty="0"/>
              <a:t> </a:t>
            </a:r>
            <a:r>
              <a:rPr lang="el-GR" sz="2000" b="1" dirty="0" err="1"/>
              <a:t>Χριστοῦ</a:t>
            </a:r>
            <a:r>
              <a:rPr lang="el-GR" sz="2000" b="1" dirty="0"/>
              <a:t> </a:t>
            </a:r>
            <a:r>
              <a:rPr lang="el-GR" sz="2000" dirty="0"/>
              <a:t>(9). Γι’ αυτό και αποτρέπεται κάθε κοινωνία (ακόμη και χαιρετισμός) μαζί τους</a:t>
            </a:r>
            <a:r>
              <a:rPr lang="el-GR" sz="2000" dirty="0" smtClean="0"/>
              <a:t>.</a:t>
            </a:r>
            <a:endParaRPr lang="el-GR" sz="2000" dirty="0"/>
          </a:p>
          <a:p>
            <a:pPr>
              <a:spcBef>
                <a:spcPts val="2400"/>
              </a:spcBef>
            </a:pPr>
            <a:r>
              <a:rPr lang="el-GR" sz="2000" b="1" dirty="0"/>
              <a:t>Η Γ’ </a:t>
            </a:r>
            <a:r>
              <a:rPr lang="el-GR" sz="2000" b="1" dirty="0" err="1"/>
              <a:t>Ιω</a:t>
            </a:r>
            <a:r>
              <a:rPr lang="el-GR" sz="2000" b="1" dirty="0"/>
              <a:t> είναι ιδιωτική επιστολή που απευθύνεται στον αγαπητό </a:t>
            </a:r>
            <a:r>
              <a:rPr lang="el-GR" sz="2000" b="1" dirty="0" err="1"/>
              <a:t>Γάιο</a:t>
            </a:r>
            <a:r>
              <a:rPr lang="el-GR" sz="2000" b="1" dirty="0"/>
              <a:t>, ο οποίος είναι πνευματικό (πιθανότατα) τέκνο του πρεσβυτέρου και κατεξοχήν ασκεί τη φιλοξενία. Στρέφεται εναντίον κάποιου </a:t>
            </a:r>
            <a:r>
              <a:rPr lang="el-GR" sz="2000" b="1" dirty="0" err="1"/>
              <a:t>Διοτρεφούς</a:t>
            </a:r>
            <a:r>
              <a:rPr lang="el-GR" sz="2000" b="1" dirty="0"/>
              <a:t> και συστήνει τον </a:t>
            </a:r>
            <a:r>
              <a:rPr lang="el-GR" sz="2000" b="1" dirty="0" err="1"/>
              <a:t>περιοδεύοντα</a:t>
            </a:r>
            <a:r>
              <a:rPr lang="el-GR" sz="2000" b="1" dirty="0"/>
              <a:t> Δημήτριο.</a:t>
            </a:r>
          </a:p>
        </p:txBody>
      </p:sp>
    </p:spTree>
    <p:extLst>
      <p:ext uri="{BB962C8B-B14F-4D97-AF65-F5344CB8AC3E}">
        <p14:creationId xmlns:p14="http://schemas.microsoft.com/office/powerpoint/2010/main" val="13148613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Αντί Επιλόγου</a:t>
            </a:r>
          </a:p>
        </p:txBody>
      </p:sp>
      <p:sp>
        <p:nvSpPr>
          <p:cNvPr id="5" name="Θέση περιεχομένου 4"/>
          <p:cNvSpPr>
            <a:spLocks noGrp="1"/>
          </p:cNvSpPr>
          <p:nvPr>
            <p:ph idx="1"/>
          </p:nvPr>
        </p:nvSpPr>
        <p:spPr/>
        <p:txBody>
          <a:bodyPr>
            <a:noAutofit/>
          </a:bodyPr>
          <a:lstStyle/>
          <a:p>
            <a:pPr marL="0" indent="0" algn="ctr">
              <a:buNone/>
            </a:pPr>
            <a:r>
              <a:rPr lang="el-GR" sz="2400" dirty="0"/>
              <a:t>Ὁ </a:t>
            </a:r>
            <a:r>
              <a:rPr lang="el-GR" sz="2400" dirty="0" err="1"/>
              <a:t>θεὸς</a:t>
            </a:r>
            <a:r>
              <a:rPr lang="el-GR" sz="2400" dirty="0"/>
              <a:t> </a:t>
            </a:r>
            <a:r>
              <a:rPr lang="el-GR" sz="2400" dirty="0" err="1"/>
              <a:t>ἀγάπη</a:t>
            </a:r>
            <a:r>
              <a:rPr lang="el-GR" sz="2400" dirty="0"/>
              <a:t> </a:t>
            </a:r>
            <a:r>
              <a:rPr lang="el-GR" sz="2400" dirty="0" err="1"/>
              <a:t>ἐστίν</a:t>
            </a:r>
            <a:r>
              <a:rPr lang="el-GR" sz="2400" dirty="0"/>
              <a:t>, </a:t>
            </a:r>
            <a:r>
              <a:rPr lang="el-GR" sz="2400" dirty="0" err="1"/>
              <a:t>καὶ</a:t>
            </a:r>
            <a:r>
              <a:rPr lang="el-GR" sz="2400" dirty="0"/>
              <a:t> ὁ </a:t>
            </a:r>
            <a:r>
              <a:rPr lang="el-GR" sz="2400" dirty="0" err="1"/>
              <a:t>μένων</a:t>
            </a:r>
            <a:r>
              <a:rPr lang="el-GR" sz="2400" dirty="0"/>
              <a:t> </a:t>
            </a:r>
            <a:r>
              <a:rPr lang="el-GR" sz="2400" dirty="0" err="1"/>
              <a:t>ἐν</a:t>
            </a:r>
            <a:r>
              <a:rPr lang="el-GR" sz="2400" dirty="0"/>
              <a:t> </a:t>
            </a:r>
            <a:r>
              <a:rPr lang="el-GR" sz="2400" dirty="0" err="1"/>
              <a:t>τῇ</a:t>
            </a:r>
            <a:r>
              <a:rPr lang="el-GR" sz="2400" dirty="0"/>
              <a:t> </a:t>
            </a:r>
            <a:r>
              <a:rPr lang="el-GR" sz="2400" dirty="0" err="1"/>
              <a:t>ἀγάπῃ</a:t>
            </a:r>
            <a:r>
              <a:rPr lang="el-GR" sz="2400" dirty="0"/>
              <a:t>, </a:t>
            </a:r>
            <a:r>
              <a:rPr lang="el-GR" sz="2400" dirty="0" err="1"/>
              <a:t>ἐν</a:t>
            </a:r>
            <a:r>
              <a:rPr lang="el-GR" sz="2400" dirty="0"/>
              <a:t> </a:t>
            </a:r>
            <a:r>
              <a:rPr lang="el-GR" sz="2400" dirty="0" err="1"/>
              <a:t>τῷ</a:t>
            </a:r>
            <a:r>
              <a:rPr lang="el-GR" sz="2400" dirty="0"/>
              <a:t> </a:t>
            </a:r>
            <a:r>
              <a:rPr lang="el-GR" sz="2400" dirty="0" err="1"/>
              <a:t>θεῷ</a:t>
            </a:r>
            <a:r>
              <a:rPr lang="el-GR" sz="2400" dirty="0"/>
              <a:t> </a:t>
            </a:r>
            <a:r>
              <a:rPr lang="el-GR" sz="2400" dirty="0" err="1"/>
              <a:t>μένει</a:t>
            </a:r>
            <a:r>
              <a:rPr lang="el-GR" sz="2400" dirty="0"/>
              <a:t>, </a:t>
            </a:r>
            <a:r>
              <a:rPr lang="el-GR" sz="2400" dirty="0" err="1"/>
              <a:t>καὶ</a:t>
            </a:r>
            <a:r>
              <a:rPr lang="el-GR" sz="2400" dirty="0"/>
              <a:t> ὁ </a:t>
            </a:r>
            <a:r>
              <a:rPr lang="el-GR" sz="2400" dirty="0" err="1"/>
              <a:t>θεὸς</a:t>
            </a:r>
            <a:r>
              <a:rPr lang="el-GR" sz="2400" dirty="0"/>
              <a:t> </a:t>
            </a:r>
            <a:r>
              <a:rPr lang="el-GR" sz="2400" dirty="0" err="1"/>
              <a:t>ἐν</a:t>
            </a:r>
            <a:r>
              <a:rPr lang="el-GR" sz="2400" dirty="0"/>
              <a:t> </a:t>
            </a:r>
            <a:r>
              <a:rPr lang="el-GR" sz="2400" dirty="0" err="1"/>
              <a:t>αὐτῷ</a:t>
            </a:r>
            <a:r>
              <a:rPr lang="el-GR" sz="2400" dirty="0"/>
              <a:t> </a:t>
            </a:r>
            <a:r>
              <a:rPr lang="el-GR" sz="2400" dirty="0" err="1"/>
              <a:t>μένει</a:t>
            </a:r>
            <a:r>
              <a:rPr lang="el-GR" sz="2400" dirty="0"/>
              <a:t>. </a:t>
            </a:r>
            <a:r>
              <a:rPr lang="el-GR" sz="2400" baseline="30000" dirty="0"/>
              <a:t>17</a:t>
            </a:r>
            <a:r>
              <a:rPr lang="el-GR" sz="2400" dirty="0"/>
              <a:t> </a:t>
            </a:r>
            <a:r>
              <a:rPr lang="el-GR" sz="2400" dirty="0" err="1"/>
              <a:t>Ἐν</a:t>
            </a:r>
            <a:r>
              <a:rPr lang="el-GR" sz="2400" dirty="0"/>
              <a:t> </a:t>
            </a:r>
            <a:r>
              <a:rPr lang="el-GR" sz="2400" dirty="0" err="1"/>
              <a:t>τούτῳ</a:t>
            </a:r>
            <a:r>
              <a:rPr lang="el-GR" sz="2400" dirty="0"/>
              <a:t> </a:t>
            </a:r>
            <a:r>
              <a:rPr lang="el-GR" sz="2400" dirty="0" err="1"/>
              <a:t>τετελείωται</a:t>
            </a:r>
            <a:r>
              <a:rPr lang="el-GR" sz="2400" dirty="0"/>
              <a:t> ἡ </a:t>
            </a:r>
            <a:r>
              <a:rPr lang="el-GR" sz="2400" dirty="0" err="1"/>
              <a:t>ἀγάπη</a:t>
            </a:r>
            <a:r>
              <a:rPr lang="el-GR" sz="2400" dirty="0"/>
              <a:t> </a:t>
            </a:r>
            <a:r>
              <a:rPr lang="el-GR" sz="2400" dirty="0" err="1"/>
              <a:t>μεθ</a:t>
            </a:r>
            <a:r>
              <a:rPr lang="el-GR" sz="2400" dirty="0"/>
              <a:t>᾽ </a:t>
            </a:r>
            <a:r>
              <a:rPr lang="el-GR" sz="2400" dirty="0" err="1"/>
              <a:t>ἡμῶν</a:t>
            </a:r>
            <a:r>
              <a:rPr lang="el-GR" sz="2400" dirty="0"/>
              <a:t>, </a:t>
            </a:r>
            <a:r>
              <a:rPr lang="el-GR" sz="2400" dirty="0" err="1"/>
              <a:t>ἵνα</a:t>
            </a:r>
            <a:r>
              <a:rPr lang="el-GR" sz="2400" dirty="0"/>
              <a:t> </a:t>
            </a:r>
            <a:r>
              <a:rPr lang="el-GR" sz="2400" dirty="0" err="1"/>
              <a:t>παρρησίαν</a:t>
            </a:r>
            <a:r>
              <a:rPr lang="el-GR" sz="2400" dirty="0"/>
              <a:t> </a:t>
            </a:r>
            <a:r>
              <a:rPr lang="el-GR" sz="2400" dirty="0" err="1"/>
              <a:t>ἔχωμεν</a:t>
            </a:r>
            <a:r>
              <a:rPr lang="el-GR" sz="2400" dirty="0"/>
              <a:t> </a:t>
            </a:r>
            <a:r>
              <a:rPr lang="el-GR" sz="2400" dirty="0" err="1"/>
              <a:t>ἐν</a:t>
            </a:r>
            <a:r>
              <a:rPr lang="el-GR" sz="2400" dirty="0"/>
              <a:t> </a:t>
            </a:r>
            <a:r>
              <a:rPr lang="el-GR" sz="2400" dirty="0" err="1"/>
              <a:t>τῇ</a:t>
            </a:r>
            <a:r>
              <a:rPr lang="el-GR" sz="2400" dirty="0"/>
              <a:t> </a:t>
            </a:r>
            <a:r>
              <a:rPr lang="el-GR" sz="2400" dirty="0" err="1"/>
              <a:t>ἡμέρᾳ</a:t>
            </a:r>
            <a:r>
              <a:rPr lang="el-GR" sz="2400" dirty="0"/>
              <a:t> </a:t>
            </a:r>
            <a:r>
              <a:rPr lang="el-GR" sz="2400" dirty="0" err="1"/>
              <a:t>τῆς</a:t>
            </a:r>
            <a:r>
              <a:rPr lang="el-GR" sz="2400" dirty="0"/>
              <a:t> </a:t>
            </a:r>
            <a:r>
              <a:rPr lang="el-GR" sz="2400" dirty="0" err="1"/>
              <a:t>κρίσεως</a:t>
            </a:r>
            <a:r>
              <a:rPr lang="el-GR" sz="2400" dirty="0"/>
              <a:t>, </a:t>
            </a:r>
            <a:r>
              <a:rPr lang="el-GR" sz="2400" dirty="0" err="1"/>
              <a:t>ὅτι</a:t>
            </a:r>
            <a:r>
              <a:rPr lang="el-GR" sz="2400" dirty="0"/>
              <a:t> </a:t>
            </a:r>
            <a:r>
              <a:rPr lang="el-GR" sz="2400" dirty="0" err="1"/>
              <a:t>καθὼς</a:t>
            </a:r>
            <a:r>
              <a:rPr lang="el-GR" sz="2400" dirty="0"/>
              <a:t> </a:t>
            </a:r>
            <a:r>
              <a:rPr lang="el-GR" sz="2400" dirty="0" err="1"/>
              <a:t>ἐκεῖνός</a:t>
            </a:r>
            <a:r>
              <a:rPr lang="el-GR" sz="2400" dirty="0"/>
              <a:t> </a:t>
            </a:r>
            <a:r>
              <a:rPr lang="el-GR" sz="2400" dirty="0" err="1"/>
              <a:t>ἐστιν</a:t>
            </a:r>
            <a:r>
              <a:rPr lang="el-GR" sz="2400" dirty="0"/>
              <a:t>, </a:t>
            </a:r>
            <a:r>
              <a:rPr lang="el-GR" sz="2400" dirty="0" err="1"/>
              <a:t>καὶ</a:t>
            </a:r>
            <a:r>
              <a:rPr lang="el-GR" sz="2400" dirty="0"/>
              <a:t> </a:t>
            </a:r>
            <a:r>
              <a:rPr lang="el-GR" sz="2400" dirty="0" err="1"/>
              <a:t>ἡμεῖς</a:t>
            </a:r>
            <a:r>
              <a:rPr lang="el-GR" sz="2400" dirty="0"/>
              <a:t> </a:t>
            </a:r>
            <a:r>
              <a:rPr lang="el-GR" sz="2400" dirty="0" err="1"/>
              <a:t>ἐσμεν</a:t>
            </a:r>
            <a:r>
              <a:rPr lang="el-GR" sz="2400" dirty="0"/>
              <a:t> </a:t>
            </a:r>
            <a:r>
              <a:rPr lang="el-GR" sz="2400" dirty="0" err="1"/>
              <a:t>ἐν</a:t>
            </a:r>
            <a:r>
              <a:rPr lang="el-GR" sz="2400" dirty="0"/>
              <a:t> </a:t>
            </a:r>
            <a:r>
              <a:rPr lang="el-GR" sz="2400" dirty="0" err="1"/>
              <a:t>τῷ</a:t>
            </a:r>
            <a:r>
              <a:rPr lang="el-GR" sz="2400" dirty="0"/>
              <a:t> </a:t>
            </a:r>
            <a:r>
              <a:rPr lang="el-GR" sz="2400" dirty="0" err="1"/>
              <a:t>κόσμῳ</a:t>
            </a:r>
            <a:r>
              <a:rPr lang="el-GR" sz="2400" dirty="0"/>
              <a:t> </a:t>
            </a:r>
            <a:r>
              <a:rPr lang="el-GR" sz="2400" dirty="0" err="1"/>
              <a:t>τούτῳ</a:t>
            </a:r>
            <a:r>
              <a:rPr lang="el-GR" sz="2400" dirty="0"/>
              <a:t>. </a:t>
            </a:r>
            <a:r>
              <a:rPr lang="el-GR" sz="2400" dirty="0" smtClean="0"/>
              <a:t/>
            </a:r>
            <a:br>
              <a:rPr lang="el-GR" sz="2400" dirty="0" smtClean="0"/>
            </a:br>
            <a:r>
              <a:rPr lang="el-GR" sz="2400" baseline="30000" dirty="0" smtClean="0"/>
              <a:t>18</a:t>
            </a:r>
            <a:r>
              <a:rPr lang="el-GR" sz="2400" dirty="0" smtClean="0"/>
              <a:t> </a:t>
            </a:r>
            <a:r>
              <a:rPr lang="el-GR" sz="2400" dirty="0" err="1"/>
              <a:t>Φόβος</a:t>
            </a:r>
            <a:r>
              <a:rPr lang="el-GR" sz="2400" dirty="0"/>
              <a:t> </a:t>
            </a:r>
            <a:r>
              <a:rPr lang="el-GR" sz="2400" dirty="0" err="1"/>
              <a:t>οὐκ</a:t>
            </a:r>
            <a:r>
              <a:rPr lang="el-GR" sz="2400" dirty="0"/>
              <a:t> </a:t>
            </a:r>
            <a:r>
              <a:rPr lang="el-GR" sz="2400" dirty="0" err="1"/>
              <a:t>ἔστιν</a:t>
            </a:r>
            <a:r>
              <a:rPr lang="el-GR" sz="2400" dirty="0"/>
              <a:t> </a:t>
            </a:r>
            <a:r>
              <a:rPr lang="el-GR" sz="2400" dirty="0" err="1"/>
              <a:t>ἐν</a:t>
            </a:r>
            <a:r>
              <a:rPr lang="el-GR" sz="2400" dirty="0"/>
              <a:t> </a:t>
            </a:r>
            <a:r>
              <a:rPr lang="el-GR" sz="2400" dirty="0" err="1"/>
              <a:t>τῇ</a:t>
            </a:r>
            <a:r>
              <a:rPr lang="el-GR" sz="2400" dirty="0"/>
              <a:t> </a:t>
            </a:r>
            <a:r>
              <a:rPr lang="el-GR" sz="2400" dirty="0" err="1"/>
              <a:t>ἀγάπῃ</a:t>
            </a:r>
            <a:r>
              <a:rPr lang="el-GR" sz="2400" dirty="0"/>
              <a:t>, </a:t>
            </a:r>
            <a:r>
              <a:rPr lang="el-GR" sz="2400" dirty="0" err="1"/>
              <a:t>ἀλλ᾽ἡ</a:t>
            </a:r>
            <a:r>
              <a:rPr lang="el-GR" sz="2400" dirty="0"/>
              <a:t> </a:t>
            </a:r>
            <a:r>
              <a:rPr lang="el-GR" sz="2400" dirty="0" err="1"/>
              <a:t>τελεία</a:t>
            </a:r>
            <a:r>
              <a:rPr lang="el-GR" sz="2400" dirty="0"/>
              <a:t> </a:t>
            </a:r>
            <a:r>
              <a:rPr lang="el-GR" sz="2400" dirty="0" err="1"/>
              <a:t>ἀγάπη</a:t>
            </a:r>
            <a:r>
              <a:rPr lang="el-GR" sz="2400" dirty="0"/>
              <a:t> </a:t>
            </a:r>
            <a:r>
              <a:rPr lang="el-GR" sz="2400" dirty="0" err="1"/>
              <a:t>ἔξω</a:t>
            </a:r>
            <a:r>
              <a:rPr lang="el-GR" sz="2400" dirty="0"/>
              <a:t> </a:t>
            </a:r>
            <a:r>
              <a:rPr lang="el-GR" sz="2400" dirty="0" err="1"/>
              <a:t>βάλλει</a:t>
            </a:r>
            <a:r>
              <a:rPr lang="el-GR" sz="2400" dirty="0"/>
              <a:t> </a:t>
            </a:r>
            <a:r>
              <a:rPr lang="el-GR" sz="2400" dirty="0" err="1"/>
              <a:t>τὸν</a:t>
            </a:r>
            <a:r>
              <a:rPr lang="el-GR" sz="2400" dirty="0"/>
              <a:t> </a:t>
            </a:r>
            <a:r>
              <a:rPr lang="el-GR" sz="2400" dirty="0" err="1"/>
              <a:t>φόβον</a:t>
            </a:r>
            <a:r>
              <a:rPr lang="el-GR" sz="2400" dirty="0"/>
              <a:t>, </a:t>
            </a:r>
            <a:r>
              <a:rPr lang="el-GR" sz="2400" dirty="0" err="1"/>
              <a:t>ὅτι</a:t>
            </a:r>
            <a:r>
              <a:rPr lang="el-GR" sz="2400" dirty="0"/>
              <a:t> ὁ </a:t>
            </a:r>
            <a:r>
              <a:rPr lang="el-GR" sz="2400" dirty="0" err="1"/>
              <a:t>φόβος</a:t>
            </a:r>
            <a:r>
              <a:rPr lang="el-GR" sz="2400" dirty="0"/>
              <a:t> </a:t>
            </a:r>
            <a:r>
              <a:rPr lang="el-GR" sz="2400" dirty="0" err="1"/>
              <a:t>κόλασιν</a:t>
            </a:r>
            <a:r>
              <a:rPr lang="el-GR" sz="2400" dirty="0"/>
              <a:t> </a:t>
            </a:r>
            <a:r>
              <a:rPr lang="el-GR" sz="2400" dirty="0" err="1"/>
              <a:t>ἔχει</a:t>
            </a:r>
            <a:r>
              <a:rPr lang="el-GR" sz="2400" dirty="0"/>
              <a:t>· ὁ </a:t>
            </a:r>
            <a:r>
              <a:rPr lang="el-GR" sz="2400" dirty="0" err="1"/>
              <a:t>δὲ</a:t>
            </a:r>
            <a:r>
              <a:rPr lang="el-GR" sz="2400" dirty="0"/>
              <a:t> </a:t>
            </a:r>
            <a:r>
              <a:rPr lang="el-GR" sz="2400" dirty="0" err="1"/>
              <a:t>φοβούμενος</a:t>
            </a:r>
            <a:r>
              <a:rPr lang="el-GR" sz="2400" dirty="0"/>
              <a:t> </a:t>
            </a:r>
            <a:r>
              <a:rPr lang="el-GR" sz="2400" dirty="0" err="1"/>
              <a:t>οὐ</a:t>
            </a:r>
            <a:r>
              <a:rPr lang="el-GR" sz="2400" dirty="0"/>
              <a:t> </a:t>
            </a:r>
            <a:r>
              <a:rPr lang="el-GR" sz="2400" dirty="0" err="1"/>
              <a:t>τετελείωται</a:t>
            </a:r>
            <a:r>
              <a:rPr lang="el-GR" sz="2400" dirty="0"/>
              <a:t> </a:t>
            </a:r>
            <a:r>
              <a:rPr lang="el-GR" sz="2400" dirty="0" err="1"/>
              <a:t>ἐν</a:t>
            </a:r>
            <a:r>
              <a:rPr lang="el-GR" sz="2400" dirty="0"/>
              <a:t> </a:t>
            </a:r>
            <a:r>
              <a:rPr lang="el-GR" sz="2400" dirty="0" err="1"/>
              <a:t>τῇ</a:t>
            </a:r>
            <a:r>
              <a:rPr lang="el-GR" sz="2400" dirty="0"/>
              <a:t> </a:t>
            </a:r>
            <a:r>
              <a:rPr lang="el-GR" sz="2400" dirty="0" err="1"/>
              <a:t>ἀγάπῃ</a:t>
            </a:r>
            <a:r>
              <a:rPr lang="el-GR" sz="2400" dirty="0"/>
              <a:t>. </a:t>
            </a:r>
            <a:r>
              <a:rPr lang="el-GR" sz="2400" baseline="30000" dirty="0"/>
              <a:t>19</a:t>
            </a:r>
            <a:r>
              <a:rPr lang="el-GR" sz="2400" dirty="0"/>
              <a:t> </a:t>
            </a:r>
            <a:r>
              <a:rPr lang="el-GR" sz="2400" dirty="0" err="1"/>
              <a:t>Ἡμεῖς</a:t>
            </a:r>
            <a:r>
              <a:rPr lang="el-GR" sz="2400" dirty="0"/>
              <a:t> </a:t>
            </a:r>
            <a:r>
              <a:rPr lang="el-GR" sz="2400" dirty="0" err="1"/>
              <a:t>ἀγαπῶμεν</a:t>
            </a:r>
            <a:r>
              <a:rPr lang="el-GR" sz="2400" dirty="0"/>
              <a:t> </a:t>
            </a:r>
            <a:r>
              <a:rPr lang="el-GR" sz="2400" dirty="0" err="1"/>
              <a:t>αὐτόν</a:t>
            </a:r>
            <a:r>
              <a:rPr lang="el-GR" sz="2400" dirty="0"/>
              <a:t>, </a:t>
            </a:r>
            <a:r>
              <a:rPr lang="el-GR" sz="2400" dirty="0" err="1"/>
              <a:t>ὅτι</a:t>
            </a:r>
            <a:r>
              <a:rPr lang="el-GR" sz="2400" dirty="0"/>
              <a:t> </a:t>
            </a:r>
            <a:r>
              <a:rPr lang="el-GR" sz="2400" dirty="0" err="1"/>
              <a:t>αὐτὸς</a:t>
            </a:r>
            <a:r>
              <a:rPr lang="el-GR" sz="2400" dirty="0"/>
              <a:t> </a:t>
            </a:r>
            <a:r>
              <a:rPr lang="el-GR" sz="2400" dirty="0" err="1"/>
              <a:t>πρῶτος</a:t>
            </a:r>
            <a:r>
              <a:rPr lang="el-GR" sz="2400" dirty="0"/>
              <a:t> </a:t>
            </a:r>
            <a:r>
              <a:rPr lang="el-GR" sz="2400" dirty="0" err="1"/>
              <a:t>ἠγάπησεν</a:t>
            </a:r>
            <a:r>
              <a:rPr lang="el-GR" sz="2400" dirty="0"/>
              <a:t> </a:t>
            </a:r>
            <a:r>
              <a:rPr lang="el-GR" sz="2400" dirty="0" err="1"/>
              <a:t>ἡμᾶς</a:t>
            </a:r>
            <a:r>
              <a:rPr lang="el-GR" sz="2400" dirty="0"/>
              <a:t>. </a:t>
            </a:r>
            <a:r>
              <a:rPr lang="el-GR" sz="2400" baseline="30000" dirty="0"/>
              <a:t>20</a:t>
            </a:r>
            <a:r>
              <a:rPr lang="el-GR" sz="2400" dirty="0"/>
              <a:t> </a:t>
            </a:r>
            <a:r>
              <a:rPr lang="el-GR" sz="2400" dirty="0" err="1"/>
              <a:t>Ἐάν</a:t>
            </a:r>
            <a:r>
              <a:rPr lang="el-GR" sz="2400" dirty="0"/>
              <a:t> τις </a:t>
            </a:r>
            <a:r>
              <a:rPr lang="el-GR" sz="2400" dirty="0" err="1"/>
              <a:t>εἴπῃ</a:t>
            </a:r>
            <a:r>
              <a:rPr lang="el-GR" sz="2400" dirty="0"/>
              <a:t> </a:t>
            </a:r>
            <a:r>
              <a:rPr lang="el-GR" sz="2400" dirty="0" err="1"/>
              <a:t>ὅτι</a:t>
            </a:r>
            <a:r>
              <a:rPr lang="el-GR" sz="2400" dirty="0"/>
              <a:t> «</a:t>
            </a:r>
            <a:r>
              <a:rPr lang="el-GR" sz="2400" dirty="0" err="1"/>
              <a:t>Ἀγαπῶ</a:t>
            </a:r>
            <a:r>
              <a:rPr lang="el-GR" sz="2400" dirty="0"/>
              <a:t> </a:t>
            </a:r>
            <a:r>
              <a:rPr lang="el-GR" sz="2400" dirty="0" err="1"/>
              <a:t>τὸν</a:t>
            </a:r>
            <a:r>
              <a:rPr lang="el-GR" sz="2400" dirty="0"/>
              <a:t> </a:t>
            </a:r>
            <a:r>
              <a:rPr lang="el-GR" sz="2400" dirty="0" err="1"/>
              <a:t>θεόν</a:t>
            </a:r>
            <a:r>
              <a:rPr lang="el-GR" sz="2400" dirty="0"/>
              <a:t>», </a:t>
            </a:r>
            <a:r>
              <a:rPr lang="el-GR" sz="2400" dirty="0" err="1"/>
              <a:t>καὶ</a:t>
            </a:r>
            <a:r>
              <a:rPr lang="el-GR" sz="2400" dirty="0"/>
              <a:t> </a:t>
            </a:r>
            <a:r>
              <a:rPr lang="el-GR" sz="2400" dirty="0" err="1"/>
              <a:t>τὸν</a:t>
            </a:r>
            <a:r>
              <a:rPr lang="el-GR" sz="2400" dirty="0"/>
              <a:t> </a:t>
            </a:r>
            <a:r>
              <a:rPr lang="el-GR" sz="2400" dirty="0" err="1"/>
              <a:t>ἀδελφὸν</a:t>
            </a:r>
            <a:r>
              <a:rPr lang="el-GR" sz="2400" dirty="0"/>
              <a:t> </a:t>
            </a:r>
            <a:r>
              <a:rPr lang="el-GR" sz="2400" dirty="0" err="1"/>
              <a:t>αὐτοῦ</a:t>
            </a:r>
            <a:r>
              <a:rPr lang="el-GR" sz="2400" dirty="0"/>
              <a:t> </a:t>
            </a:r>
            <a:r>
              <a:rPr lang="el-GR" sz="2400" dirty="0" err="1"/>
              <a:t>μισῇ</a:t>
            </a:r>
            <a:r>
              <a:rPr lang="el-GR" sz="2400" dirty="0"/>
              <a:t>, </a:t>
            </a:r>
            <a:r>
              <a:rPr lang="el-GR" sz="2400" dirty="0" err="1"/>
              <a:t>ψεύστης</a:t>
            </a:r>
            <a:r>
              <a:rPr lang="el-GR" sz="2400" dirty="0"/>
              <a:t> </a:t>
            </a:r>
            <a:r>
              <a:rPr lang="el-GR" sz="2400" dirty="0" err="1"/>
              <a:t>ἐστίν</a:t>
            </a:r>
            <a:r>
              <a:rPr lang="el-GR" sz="2400" dirty="0"/>
              <a:t>· ὁ </a:t>
            </a:r>
            <a:r>
              <a:rPr lang="el-GR" sz="2400" dirty="0" err="1"/>
              <a:t>γὰρ</a:t>
            </a:r>
            <a:r>
              <a:rPr lang="el-GR" sz="2400" dirty="0"/>
              <a:t> </a:t>
            </a:r>
            <a:r>
              <a:rPr lang="el-GR" sz="2400" dirty="0" err="1"/>
              <a:t>μὴ</a:t>
            </a:r>
            <a:r>
              <a:rPr lang="el-GR" sz="2400" dirty="0"/>
              <a:t> </a:t>
            </a:r>
            <a:r>
              <a:rPr lang="el-GR" sz="2400" dirty="0" err="1"/>
              <a:t>ἀγαπῶν</a:t>
            </a:r>
            <a:r>
              <a:rPr lang="el-GR" sz="2400" dirty="0"/>
              <a:t> </a:t>
            </a:r>
            <a:r>
              <a:rPr lang="el-GR" sz="2400" dirty="0" err="1"/>
              <a:t>τὸν</a:t>
            </a:r>
            <a:r>
              <a:rPr lang="el-GR" sz="2400" dirty="0"/>
              <a:t> </a:t>
            </a:r>
            <a:r>
              <a:rPr lang="el-GR" sz="2400" dirty="0" err="1"/>
              <a:t>ἀδελφὸν</a:t>
            </a:r>
            <a:r>
              <a:rPr lang="el-GR" sz="2400" dirty="0"/>
              <a:t> </a:t>
            </a:r>
            <a:r>
              <a:rPr lang="el-GR" sz="2400" dirty="0" err="1"/>
              <a:t>αὐτοῦ</a:t>
            </a:r>
            <a:r>
              <a:rPr lang="el-GR" sz="2400" dirty="0"/>
              <a:t> </a:t>
            </a:r>
            <a:r>
              <a:rPr lang="el-GR" sz="2400" dirty="0" err="1"/>
              <a:t>ὃν</a:t>
            </a:r>
            <a:r>
              <a:rPr lang="el-GR" sz="2400" dirty="0"/>
              <a:t> </a:t>
            </a:r>
            <a:r>
              <a:rPr lang="el-GR" sz="2400" dirty="0" err="1"/>
              <a:t>ἑώρακεν</a:t>
            </a:r>
            <a:r>
              <a:rPr lang="el-GR" sz="2400" dirty="0"/>
              <a:t>, </a:t>
            </a:r>
            <a:r>
              <a:rPr lang="el-GR" sz="2400" dirty="0" err="1"/>
              <a:t>τὸν</a:t>
            </a:r>
            <a:r>
              <a:rPr lang="el-GR" sz="2400" dirty="0"/>
              <a:t> </a:t>
            </a:r>
            <a:r>
              <a:rPr lang="el-GR" sz="2400" dirty="0" err="1"/>
              <a:t>θεὸν</a:t>
            </a:r>
            <a:r>
              <a:rPr lang="el-GR" sz="2400" dirty="0"/>
              <a:t> </a:t>
            </a:r>
            <a:r>
              <a:rPr lang="el-GR" sz="2400" dirty="0" err="1"/>
              <a:t>ὃν</a:t>
            </a:r>
            <a:r>
              <a:rPr lang="el-GR" sz="2400" dirty="0"/>
              <a:t> </a:t>
            </a:r>
            <a:r>
              <a:rPr lang="el-GR" sz="2400" dirty="0" err="1"/>
              <a:t>οὐχ</a:t>
            </a:r>
            <a:r>
              <a:rPr lang="el-GR" sz="2400" dirty="0"/>
              <a:t> </a:t>
            </a:r>
            <a:r>
              <a:rPr lang="el-GR" sz="2400" dirty="0" err="1"/>
              <a:t>ἑώρακεν</a:t>
            </a:r>
            <a:r>
              <a:rPr lang="el-GR" sz="2400" dirty="0"/>
              <a:t> </a:t>
            </a:r>
            <a:r>
              <a:rPr lang="el-GR" sz="2400" dirty="0" err="1"/>
              <a:t>πῶς</a:t>
            </a:r>
            <a:r>
              <a:rPr lang="el-GR" sz="2400" dirty="0"/>
              <a:t> </a:t>
            </a:r>
            <a:r>
              <a:rPr lang="el-GR" sz="2400" dirty="0" err="1"/>
              <a:t>δύναται</a:t>
            </a:r>
            <a:r>
              <a:rPr lang="el-GR" sz="2400" dirty="0"/>
              <a:t> </a:t>
            </a:r>
            <a:r>
              <a:rPr lang="el-GR" sz="2400" dirty="0" err="1"/>
              <a:t>ἀγαπᾷν</a:t>
            </a:r>
            <a:r>
              <a:rPr lang="el-GR" sz="2400" dirty="0"/>
              <a:t>; </a:t>
            </a:r>
            <a:r>
              <a:rPr lang="el-GR" sz="2400" baseline="30000" dirty="0"/>
              <a:t>21</a:t>
            </a:r>
            <a:r>
              <a:rPr lang="el-GR" sz="2400" dirty="0"/>
              <a:t> </a:t>
            </a:r>
            <a:r>
              <a:rPr lang="el-GR" sz="2400" dirty="0" err="1"/>
              <a:t>Καὶ</a:t>
            </a:r>
            <a:r>
              <a:rPr lang="el-GR" sz="2400" dirty="0"/>
              <a:t> </a:t>
            </a:r>
            <a:r>
              <a:rPr lang="el-GR" sz="2400" dirty="0" err="1"/>
              <a:t>ταύτην</a:t>
            </a:r>
            <a:r>
              <a:rPr lang="el-GR" sz="2400" dirty="0"/>
              <a:t> </a:t>
            </a:r>
            <a:r>
              <a:rPr lang="el-GR" sz="2400" dirty="0" err="1"/>
              <a:t>τὴν</a:t>
            </a:r>
            <a:r>
              <a:rPr lang="el-GR" sz="2400" dirty="0"/>
              <a:t> </a:t>
            </a:r>
            <a:r>
              <a:rPr lang="el-GR" sz="2400" dirty="0" err="1"/>
              <a:t>ἐντολὴν</a:t>
            </a:r>
            <a:r>
              <a:rPr lang="el-GR" sz="2400" dirty="0"/>
              <a:t> </a:t>
            </a:r>
            <a:r>
              <a:rPr lang="el-GR" sz="2400" dirty="0" err="1"/>
              <a:t>ἔχομεν</a:t>
            </a:r>
            <a:r>
              <a:rPr lang="el-GR" sz="2400" dirty="0"/>
              <a:t> </a:t>
            </a:r>
            <a:r>
              <a:rPr lang="el-GR" sz="2400" dirty="0" err="1"/>
              <a:t>ἀπ᾽αὐτοῦ</a:t>
            </a:r>
            <a:r>
              <a:rPr lang="el-GR" sz="2400" dirty="0"/>
              <a:t>, </a:t>
            </a:r>
            <a:r>
              <a:rPr lang="el-GR" sz="2400" dirty="0" err="1"/>
              <a:t>ἵνα</a:t>
            </a:r>
            <a:r>
              <a:rPr lang="el-GR" sz="2400" dirty="0"/>
              <a:t> ὁ </a:t>
            </a:r>
            <a:r>
              <a:rPr lang="el-GR" sz="2400" dirty="0" err="1"/>
              <a:t>ἀγαπῶν</a:t>
            </a:r>
            <a:r>
              <a:rPr lang="el-GR" sz="2400" dirty="0"/>
              <a:t> </a:t>
            </a:r>
            <a:r>
              <a:rPr lang="el-GR" sz="2400" dirty="0" err="1"/>
              <a:t>τὸν</a:t>
            </a:r>
            <a:r>
              <a:rPr lang="el-GR" sz="2400" dirty="0"/>
              <a:t> </a:t>
            </a:r>
            <a:r>
              <a:rPr lang="el-GR" sz="2400" dirty="0" err="1"/>
              <a:t>θεόν</a:t>
            </a:r>
            <a:r>
              <a:rPr lang="el-GR" sz="2400" dirty="0"/>
              <a:t>, </a:t>
            </a:r>
            <a:r>
              <a:rPr lang="el-GR" sz="2400" dirty="0" err="1"/>
              <a:t>ἀγαπᾷ</a:t>
            </a:r>
            <a:r>
              <a:rPr lang="el-GR" sz="2400" dirty="0"/>
              <a:t> </a:t>
            </a:r>
            <a:r>
              <a:rPr lang="el-GR" sz="2400" dirty="0" err="1"/>
              <a:t>καὶ</a:t>
            </a:r>
            <a:r>
              <a:rPr lang="el-GR" sz="2400" dirty="0"/>
              <a:t> </a:t>
            </a:r>
            <a:r>
              <a:rPr lang="el-GR" sz="2400" dirty="0" err="1"/>
              <a:t>τὸν</a:t>
            </a:r>
            <a:r>
              <a:rPr lang="el-GR" sz="2400" dirty="0"/>
              <a:t> </a:t>
            </a:r>
            <a:r>
              <a:rPr lang="el-GR" sz="2400" dirty="0" err="1"/>
              <a:t>ἀδελφὸν</a:t>
            </a:r>
            <a:r>
              <a:rPr lang="el-GR" sz="2400" dirty="0"/>
              <a:t> </a:t>
            </a:r>
            <a:r>
              <a:rPr lang="el-GR" sz="2400" dirty="0" err="1"/>
              <a:t>αὐτοῦ</a:t>
            </a:r>
            <a:r>
              <a:rPr lang="el-GR" sz="2400" dirty="0"/>
              <a:t>.</a:t>
            </a:r>
          </a:p>
        </p:txBody>
      </p:sp>
    </p:spTree>
    <p:extLst>
      <p:ext uri="{BB962C8B-B14F-4D97-AF65-F5344CB8AC3E}">
        <p14:creationId xmlns:p14="http://schemas.microsoft.com/office/powerpoint/2010/main" val="41644897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solidFill>
                  <a:srgbClr val="5075BC"/>
                </a:solidFill>
              </a:rPr>
              <a:t>Τέλος</a:t>
            </a:r>
            <a:endParaRPr lang="el-GR" dirty="0">
              <a:solidFill>
                <a:srgbClr val="5075BC"/>
              </a:solidFill>
            </a:endParaRPr>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86686726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01075869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145820118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a:p>
            <a:pPr marL="0" indent="0">
              <a:buNone/>
            </a:pPr>
            <a:r>
              <a:rPr lang="el-GR" sz="2000" dirty="0"/>
              <a:t>Έχουν προηγηθεί οι κάτωθι εκδόσεις:</a:t>
            </a:r>
          </a:p>
          <a:p>
            <a:r>
              <a:rPr lang="el-GR" sz="2000" dirty="0" smtClean="0"/>
              <a:t>  </a:t>
            </a:r>
            <a:r>
              <a:rPr lang="el-GR" sz="2000" dirty="0"/>
              <a:t>Έκδοση </a:t>
            </a:r>
            <a:r>
              <a:rPr lang="el-GR" sz="2000" dirty="0" smtClean="0"/>
              <a:t>διαθέσιμη </a:t>
            </a:r>
            <a:r>
              <a:rPr lang="el-GR" sz="2000" dirty="0" smtClean="0">
                <a:hlinkClick r:id="rId3"/>
              </a:rPr>
              <a:t>εδώ</a:t>
            </a:r>
            <a:r>
              <a:rPr lang="el-GR" sz="2000" dirty="0" smtClean="0"/>
              <a:t>. </a:t>
            </a:r>
            <a:endParaRPr lang="el-GR" sz="2000" dirty="0"/>
          </a:p>
        </p:txBody>
      </p:sp>
    </p:spTree>
    <p:extLst>
      <p:ext uri="{BB962C8B-B14F-4D97-AF65-F5344CB8AC3E}">
        <p14:creationId xmlns:p14="http://schemas.microsoft.com/office/powerpoint/2010/main" val="5876257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Σωτήριος Σ. </a:t>
            </a:r>
            <a:r>
              <a:rPr lang="el-GR" sz="2000" dirty="0" smtClean="0"/>
              <a:t>Δεσπότης  2014. </a:t>
            </a:r>
            <a:r>
              <a:rPr lang="el-GR" altLang="el-GR" sz="2000" dirty="0"/>
              <a:t>Σωτήριος Σ. </a:t>
            </a:r>
            <a:r>
              <a:rPr lang="el-GR" altLang="el-GR" sz="2000" dirty="0" smtClean="0"/>
              <a:t>Δεσπότης. </a:t>
            </a:r>
            <a:r>
              <a:rPr lang="el-GR" sz="2000" dirty="0" smtClean="0"/>
              <a:t>«Εισαγωγή </a:t>
            </a:r>
            <a:r>
              <a:rPr lang="el-GR" sz="2000" dirty="0"/>
              <a:t>στην Κ.Δ. &amp; Ιστορία Εποχής της Καινής </a:t>
            </a:r>
            <a:r>
              <a:rPr lang="el-GR" sz="2000" dirty="0" smtClean="0"/>
              <a:t>Διαθήκης. </a:t>
            </a:r>
            <a:r>
              <a:rPr lang="el-GR" sz="2000" dirty="0" err="1" smtClean="0"/>
              <a:t>Ιωάννεια</a:t>
            </a:r>
            <a:r>
              <a:rPr lang="el-GR" sz="2000" dirty="0" smtClean="0"/>
              <a:t> Γραμματεία».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GB" sz="2000" dirty="0">
                <a:hlinkClick r:id="rId3"/>
              </a:rPr>
              <a:t>http://</a:t>
            </a:r>
            <a:r>
              <a:rPr lang="en-GB" sz="2000" dirty="0" smtClean="0">
                <a:hlinkClick r:id="rId3"/>
              </a:rPr>
              <a:t>opencourses.uoa.gr/courses/SOCTHEOL1</a:t>
            </a:r>
            <a:r>
              <a:rPr lang="el-GR" sz="2000" dirty="0" smtClean="0"/>
              <a:t>. </a:t>
            </a:r>
            <a:endParaRPr lang="el-GR" sz="2000" dirty="0"/>
          </a:p>
          <a:p>
            <a:endParaRPr lang="el-GR" sz="2000" dirty="0"/>
          </a:p>
        </p:txBody>
      </p:sp>
    </p:spTree>
    <p:extLst>
      <p:ext uri="{BB962C8B-B14F-4D97-AF65-F5344CB8AC3E}">
        <p14:creationId xmlns:p14="http://schemas.microsoft.com/office/powerpoint/2010/main" val="1122118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98198793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309768169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a:t>"Η δομή και οργάνωση της παρουσίασης, καθώς και το υπόλοιπο περιεχόμενο, αποτελούν πνευματική ιδιοκτησία </a:t>
            </a:r>
            <a:r>
              <a:rPr lang="el-GR" sz="2000" dirty="0" smtClean="0"/>
              <a:t>του συγγραφέα </a:t>
            </a:r>
            <a:r>
              <a:rPr lang="el-GR" sz="2000" dirty="0"/>
              <a:t>και του Πανεπιστημίου Αθηνών και διατίθενται με άδεια </a:t>
            </a:r>
            <a:r>
              <a:rPr lang="el-GR" sz="2000" dirty="0" err="1"/>
              <a:t>Creative</a:t>
            </a:r>
            <a:r>
              <a:rPr lang="el-GR" sz="2000" dirty="0"/>
              <a:t> </a:t>
            </a:r>
            <a:r>
              <a:rPr lang="el-GR" sz="2000" dirty="0" err="1"/>
              <a:t>Commons</a:t>
            </a:r>
            <a:r>
              <a:rPr lang="el-GR" sz="2000" dirty="0"/>
              <a:t> Αναφορά Μη Εμπορική Χρήση Παρόμοια Διανομή Έκδοση 4.0 ή μεταγενέστερη.</a:t>
            </a:r>
          </a:p>
          <a:p>
            <a:pPr marL="0" indent="0">
              <a:spcBef>
                <a:spcPts val="3000"/>
              </a:spcBef>
              <a:buNone/>
            </a:pPr>
            <a:r>
              <a:rPr lang="el-GR" sz="2000" dirty="0" smtClean="0"/>
              <a:t>Οι </a:t>
            </a:r>
            <a:r>
              <a:rPr lang="el-GR" sz="2000" dirty="0"/>
              <a:t>φωτογραφίες που περιέχονται στην παρουσίαση αποτελούν πνευματική ιδιοκτησία τρίτων. Απαγορεύεται η αναπαραγωγή, αναδημοσίευση και διάθεσή τους στο κοινό με οποιονδήποτε τρόπο χωρίς τη λήψη άδειας από τους δικαιούχους. "</a:t>
            </a:r>
            <a:endParaRPr lang="el-GR" sz="2000" dirty="0">
              <a:solidFill>
                <a:srgbClr val="FF0000"/>
              </a:solidFill>
            </a:endParaRPr>
          </a:p>
        </p:txBody>
      </p:sp>
    </p:spTree>
    <p:extLst>
      <p:ext uri="{BB962C8B-B14F-4D97-AF65-F5344CB8AC3E}">
        <p14:creationId xmlns:p14="http://schemas.microsoft.com/office/powerpoint/2010/main" val="2842570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Κριτική στο Κατά Ιωάννη</a:t>
            </a:r>
          </a:p>
        </p:txBody>
      </p:sp>
      <p:sp>
        <p:nvSpPr>
          <p:cNvPr id="6" name="Θέση περιεχομένου 4"/>
          <p:cNvSpPr txBox="1">
            <a:spLocks/>
          </p:cNvSpPr>
          <p:nvPr/>
        </p:nvSpPr>
        <p:spPr>
          <a:xfrm>
            <a:off x="467544" y="1556792"/>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ts val="12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ts val="12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l-GR" altLang="el-GR" sz="2800" dirty="0"/>
              <a:t>Ισχυρισμοί εναντίον της ιστορικότητάς Του</a:t>
            </a:r>
            <a:r>
              <a:rPr lang="de-DE" altLang="el-GR" sz="2800" dirty="0"/>
              <a:t>:</a:t>
            </a:r>
          </a:p>
          <a:p>
            <a:pPr lvl="1">
              <a:lnSpc>
                <a:spcPct val="90000"/>
              </a:lnSpc>
            </a:pPr>
            <a:r>
              <a:rPr lang="el-GR" altLang="el-GR" sz="2400" dirty="0"/>
              <a:t>Δεν μπορεί να είναι ιστορικό</a:t>
            </a:r>
            <a:r>
              <a:rPr lang="de-DE" altLang="el-GR" sz="2400" dirty="0"/>
              <a:t>.</a:t>
            </a:r>
          </a:p>
          <a:p>
            <a:pPr lvl="1">
              <a:lnSpc>
                <a:spcPct val="90000"/>
              </a:lnSpc>
            </a:pPr>
            <a:r>
              <a:rPr lang="el-GR" altLang="el-GR" sz="2400" dirty="0"/>
              <a:t>Βρίσκεται στο τέλος μιας μακράς εξέλιξης</a:t>
            </a:r>
            <a:r>
              <a:rPr lang="de-DE" altLang="el-GR" sz="2400" dirty="0"/>
              <a:t>.</a:t>
            </a:r>
          </a:p>
          <a:p>
            <a:pPr lvl="1">
              <a:lnSpc>
                <a:spcPct val="90000"/>
              </a:lnSpc>
            </a:pPr>
            <a:r>
              <a:rPr lang="el-GR" altLang="el-GR" sz="2400" dirty="0"/>
              <a:t>Αντικατοπτρίζει μόνον την κατάσταση της Κοινότητας που τον παράγει</a:t>
            </a:r>
            <a:endParaRPr lang="de-DE" altLang="el-GR" sz="2400" dirty="0"/>
          </a:p>
          <a:p>
            <a:pPr lvl="1">
              <a:lnSpc>
                <a:spcPct val="90000"/>
              </a:lnSpc>
            </a:pPr>
            <a:r>
              <a:rPr lang="el-GR" altLang="el-GR" sz="2400" dirty="0"/>
              <a:t>Δεν είναι δυνατόν να προέρχεται από τον Ιωάννη</a:t>
            </a:r>
            <a:r>
              <a:rPr lang="de-DE" altLang="el-GR" sz="2400" dirty="0"/>
              <a:t>.</a:t>
            </a:r>
          </a:p>
          <a:p>
            <a:pPr lvl="2">
              <a:lnSpc>
                <a:spcPct val="90000"/>
              </a:lnSpc>
              <a:spcBef>
                <a:spcPts val="600"/>
              </a:spcBef>
            </a:pPr>
            <a:r>
              <a:rPr lang="el-GR" altLang="el-GR" dirty="0"/>
              <a:t>Είναι </a:t>
            </a:r>
            <a:r>
              <a:rPr lang="el-GR" altLang="el-GR" dirty="0" err="1"/>
              <a:t>αντιουδαϊκό</a:t>
            </a:r>
            <a:r>
              <a:rPr lang="el-GR" altLang="el-GR" dirty="0"/>
              <a:t>.</a:t>
            </a:r>
            <a:endParaRPr lang="de-DE" altLang="el-GR" dirty="0"/>
          </a:p>
          <a:p>
            <a:pPr lvl="2">
              <a:lnSpc>
                <a:spcPct val="90000"/>
              </a:lnSpc>
              <a:spcBef>
                <a:spcPts val="600"/>
              </a:spcBef>
            </a:pPr>
            <a:r>
              <a:rPr lang="el-GR" altLang="el-GR" dirty="0"/>
              <a:t>Δεν έχει γραφτεί από αυτόπτη μάρτυρα</a:t>
            </a:r>
            <a:r>
              <a:rPr lang="de-DE" altLang="el-GR" dirty="0"/>
              <a:t>.</a:t>
            </a:r>
          </a:p>
          <a:p>
            <a:pPr lvl="2">
              <a:lnSpc>
                <a:spcPct val="90000"/>
              </a:lnSpc>
              <a:spcBef>
                <a:spcPts val="600"/>
              </a:spcBef>
            </a:pPr>
            <a:r>
              <a:rPr lang="el-GR" altLang="el-GR" dirty="0"/>
              <a:t>Ο συγγραφέας έχει υπόψη του τα άλλα Ευαγγέλια</a:t>
            </a:r>
            <a:r>
              <a:rPr lang="de-DE" altLang="el-GR" dirty="0"/>
              <a:t>.</a:t>
            </a:r>
          </a:p>
          <a:p>
            <a:pPr lvl="2">
              <a:lnSpc>
                <a:spcPct val="90000"/>
              </a:lnSpc>
              <a:spcBef>
                <a:spcPts val="600"/>
              </a:spcBef>
            </a:pPr>
            <a:r>
              <a:rPr lang="el-GR" altLang="el-GR" dirty="0"/>
              <a:t>Οι Ομιλίες τοποθετήθηκαν στα χείλη του Ιησού</a:t>
            </a:r>
            <a:r>
              <a:rPr lang="de-DE" altLang="el-GR" dirty="0"/>
              <a:t>.</a:t>
            </a:r>
          </a:p>
        </p:txBody>
      </p:sp>
    </p:spTree>
    <p:extLst>
      <p:ext uri="{BB962C8B-B14F-4D97-AF65-F5344CB8AC3E}">
        <p14:creationId xmlns:p14="http://schemas.microsoft.com/office/powerpoint/2010/main" val="4147084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Τα υπόλοιπα </a:t>
            </a:r>
            <a:r>
              <a:rPr lang="de-DE" dirty="0"/>
              <a:t>„</a:t>
            </a:r>
            <a:r>
              <a:rPr lang="el-GR" dirty="0"/>
              <a:t>Σημεία</a:t>
            </a:r>
            <a:r>
              <a:rPr lang="de-DE" dirty="0"/>
              <a:t>“ </a:t>
            </a:r>
            <a:r>
              <a:rPr lang="el-GR" dirty="0"/>
              <a:t>του Ιησού</a:t>
            </a:r>
          </a:p>
        </p:txBody>
      </p:sp>
      <p:sp>
        <p:nvSpPr>
          <p:cNvPr id="5" name="Θέση περιεχομένου 4"/>
          <p:cNvSpPr>
            <a:spLocks noGrp="1"/>
          </p:cNvSpPr>
          <p:nvPr>
            <p:ph idx="1"/>
          </p:nvPr>
        </p:nvSpPr>
        <p:spPr/>
        <p:txBody>
          <a:bodyPr>
            <a:noAutofit/>
          </a:bodyPr>
          <a:lstStyle/>
          <a:p>
            <a:pPr marL="452628" algn="just">
              <a:lnSpc>
                <a:spcPct val="90000"/>
              </a:lnSpc>
              <a:buFont typeface="Wingdings" panose="05000000000000000000" pitchFamily="2" charset="2"/>
              <a:buChar char="ü"/>
              <a:defRPr/>
            </a:pPr>
            <a:r>
              <a:rPr lang="el-GR" sz="2000" dirty="0"/>
              <a:t>500 λίτρα ύδωρ </a:t>
            </a:r>
            <a:r>
              <a:rPr lang="el-GR" sz="2000" dirty="0" err="1"/>
              <a:t>προοριοσμένο</a:t>
            </a:r>
            <a:r>
              <a:rPr lang="el-GR" sz="2000" dirty="0"/>
              <a:t> για ιουδαϊκούς καθαρμούς μετατρέπονται αυτόματα (χωρίς ειδική ευλογία) σε άριστο Οίνο για να συνεχιστεί και </a:t>
            </a:r>
            <a:r>
              <a:rPr lang="el-GR" sz="2000" dirty="0" err="1"/>
              <a:t>τελειωθεί</a:t>
            </a:r>
            <a:r>
              <a:rPr lang="el-GR" sz="2000" dirty="0"/>
              <a:t> ο Γάμος στην περιθωριοποιημένη Κανά </a:t>
            </a:r>
            <a:r>
              <a:rPr lang="de-DE" sz="2000" dirty="0"/>
              <a:t>(2,1-11)</a:t>
            </a:r>
            <a:r>
              <a:rPr lang="el-GR" sz="2000" dirty="0"/>
              <a:t>. Φανέρωση της Δόξας Του (όχι όπως στο Σινά)</a:t>
            </a:r>
          </a:p>
          <a:p>
            <a:pPr marL="452628">
              <a:lnSpc>
                <a:spcPct val="90000"/>
              </a:lnSpc>
              <a:buFont typeface="Wingdings" panose="05000000000000000000" pitchFamily="2" charset="2"/>
              <a:buChar char="ü"/>
              <a:defRPr/>
            </a:pPr>
            <a:r>
              <a:rPr lang="el-GR" sz="2000" dirty="0"/>
              <a:t>Εκδίωξη εμπόρων από το </a:t>
            </a:r>
            <a:r>
              <a:rPr lang="el-GR" sz="2000" i="1" dirty="0"/>
              <a:t>Ναό-</a:t>
            </a:r>
            <a:r>
              <a:rPr lang="el-GR" sz="2000" i="1" dirty="0" err="1"/>
              <a:t>λύσατε</a:t>
            </a:r>
            <a:r>
              <a:rPr lang="el-GR" sz="2000" i="1" dirty="0"/>
              <a:t> </a:t>
            </a:r>
            <a:r>
              <a:rPr lang="el-GR" sz="2000" i="1" dirty="0" err="1"/>
              <a:t>τὸν</a:t>
            </a:r>
            <a:r>
              <a:rPr lang="el-GR" sz="2000" i="1" dirty="0"/>
              <a:t> </a:t>
            </a:r>
            <a:r>
              <a:rPr lang="el-GR" sz="2000" i="1" dirty="0" err="1"/>
              <a:t>Ναὸν</a:t>
            </a:r>
            <a:r>
              <a:rPr lang="el-GR" sz="2000" i="1" dirty="0"/>
              <a:t> </a:t>
            </a:r>
            <a:r>
              <a:rPr lang="el-GR" sz="2000" i="1" dirty="0" err="1"/>
              <a:t>τοῦτον</a:t>
            </a:r>
            <a:r>
              <a:rPr lang="el-GR" sz="2000" i="1" dirty="0"/>
              <a:t>  (= σάρκα Του) </a:t>
            </a:r>
            <a:r>
              <a:rPr lang="el-GR" sz="2000" i="1" dirty="0" err="1"/>
              <a:t>καὶ</a:t>
            </a:r>
            <a:r>
              <a:rPr lang="el-GR" sz="2000" i="1" dirty="0"/>
              <a:t> </a:t>
            </a:r>
            <a:r>
              <a:rPr lang="el-GR" sz="2000" i="1" dirty="0" err="1"/>
              <a:t>ἐν</a:t>
            </a:r>
            <a:r>
              <a:rPr lang="el-GR" sz="2000" i="1" dirty="0"/>
              <a:t> </a:t>
            </a:r>
            <a:r>
              <a:rPr lang="el-GR" sz="2000" i="1" dirty="0" err="1"/>
              <a:t>τρισὶν</a:t>
            </a:r>
            <a:r>
              <a:rPr lang="el-GR" sz="2000" i="1" dirty="0"/>
              <a:t> </a:t>
            </a:r>
            <a:r>
              <a:rPr lang="el-GR" sz="2000" i="1" dirty="0" err="1"/>
              <a:t>ἡμέραις</a:t>
            </a:r>
            <a:r>
              <a:rPr lang="el-GR" sz="2000" i="1" dirty="0"/>
              <a:t> </a:t>
            </a:r>
            <a:r>
              <a:rPr lang="el-GR" sz="2000" i="1" dirty="0" err="1"/>
              <a:t>ἐγερῶ</a:t>
            </a:r>
            <a:r>
              <a:rPr lang="el-GR" sz="2000" i="1" dirty="0"/>
              <a:t> </a:t>
            </a:r>
            <a:r>
              <a:rPr lang="el-GR" sz="2000" i="1" dirty="0" err="1"/>
              <a:t>αὐτόν</a:t>
            </a:r>
            <a:r>
              <a:rPr lang="el-GR" sz="2000" i="1" dirty="0"/>
              <a:t>. </a:t>
            </a:r>
            <a:r>
              <a:rPr lang="en-US" sz="2000" dirty="0"/>
              <a:t>(2</a:t>
            </a:r>
            <a:r>
              <a:rPr lang="el-GR" sz="2000" dirty="0"/>
              <a:t>, </a:t>
            </a:r>
            <a:r>
              <a:rPr lang="en-US" sz="2000" dirty="0"/>
              <a:t>19)</a:t>
            </a:r>
            <a:endParaRPr lang="de-DE" sz="2000" dirty="0"/>
          </a:p>
          <a:p>
            <a:pPr marL="452628">
              <a:lnSpc>
                <a:spcPct val="90000"/>
              </a:lnSpc>
              <a:buFont typeface="Wingdings" panose="05000000000000000000" pitchFamily="2" charset="2"/>
              <a:buChar char="ü"/>
              <a:defRPr/>
            </a:pPr>
            <a:r>
              <a:rPr lang="el-GR" sz="2000" dirty="0" err="1"/>
              <a:t>Τηλε</a:t>
            </a:r>
            <a:r>
              <a:rPr lang="el-GR" sz="2000" dirty="0"/>
              <a:t>-Θεραπεία του Υιού του Βασιλικού πάλι από την Κανά  </a:t>
            </a:r>
            <a:r>
              <a:rPr lang="de-DE" sz="2000" dirty="0"/>
              <a:t>(4,46-54)</a:t>
            </a:r>
          </a:p>
          <a:p>
            <a:pPr marL="452628">
              <a:lnSpc>
                <a:spcPct val="90000"/>
              </a:lnSpc>
              <a:buFont typeface="Wingdings" panose="05000000000000000000" pitchFamily="2" charset="2"/>
              <a:buChar char="ü"/>
              <a:defRPr/>
            </a:pPr>
            <a:r>
              <a:rPr lang="el-GR" sz="2000" dirty="0"/>
              <a:t>Θεραπεία ενός παραλυτικού στην Κολυμβήθρα Βηθεσδά  35 χρόνια κατάκοιτου: </a:t>
            </a:r>
            <a:r>
              <a:rPr lang="el-GR" sz="2000" i="1" dirty="0" err="1"/>
              <a:t>Κύριε</a:t>
            </a:r>
            <a:r>
              <a:rPr lang="el-GR" sz="2000" i="1" dirty="0"/>
              <a:t>, </a:t>
            </a:r>
            <a:r>
              <a:rPr lang="el-GR" sz="2000" i="1" dirty="0" err="1"/>
              <a:t>ἄνθρωπον</a:t>
            </a:r>
            <a:r>
              <a:rPr lang="el-GR" sz="2000" i="1" dirty="0"/>
              <a:t> </a:t>
            </a:r>
            <a:r>
              <a:rPr lang="el-GR" sz="2000" i="1" dirty="0" err="1"/>
              <a:t>οὐκ</a:t>
            </a:r>
            <a:r>
              <a:rPr lang="el-GR" sz="2000" i="1" dirty="0"/>
              <a:t> </a:t>
            </a:r>
            <a:r>
              <a:rPr lang="el-GR" sz="2000" i="1" dirty="0" err="1"/>
              <a:t>ἔχω</a:t>
            </a:r>
            <a:r>
              <a:rPr lang="el-GR" sz="2000" i="1" dirty="0"/>
              <a:t>!</a:t>
            </a:r>
            <a:r>
              <a:rPr lang="el-GR" sz="2000" dirty="0"/>
              <a:t> -</a:t>
            </a:r>
            <a:r>
              <a:rPr lang="el-GR" sz="2000" i="1" dirty="0" err="1"/>
              <a:t>ἴδε</a:t>
            </a:r>
            <a:r>
              <a:rPr lang="el-GR" sz="2000" i="1" dirty="0"/>
              <a:t> </a:t>
            </a:r>
            <a:r>
              <a:rPr lang="el-GR" sz="2000" i="1" dirty="0" err="1"/>
              <a:t>ὑγιὴς</a:t>
            </a:r>
            <a:r>
              <a:rPr lang="el-GR" sz="2000" i="1" dirty="0"/>
              <a:t> </a:t>
            </a:r>
            <a:r>
              <a:rPr lang="el-GR" sz="2000" i="1" dirty="0" err="1"/>
              <a:t>γέγονας</a:t>
            </a:r>
            <a:r>
              <a:rPr lang="el-GR" sz="2000" i="1" dirty="0"/>
              <a:t>, </a:t>
            </a:r>
            <a:r>
              <a:rPr lang="el-GR" sz="2000" i="1" dirty="0" err="1"/>
              <a:t>μηκέτι</a:t>
            </a:r>
            <a:r>
              <a:rPr lang="el-GR" sz="2000" i="1" dirty="0"/>
              <a:t> </a:t>
            </a:r>
            <a:r>
              <a:rPr lang="el-GR" sz="2000" i="1" dirty="0" err="1"/>
              <a:t>ἁμάρτανε</a:t>
            </a:r>
            <a:r>
              <a:rPr lang="el-GR" sz="2000" dirty="0"/>
              <a:t>, </a:t>
            </a:r>
            <a:r>
              <a:rPr lang="de-DE" sz="2000" dirty="0"/>
              <a:t>(5,1-9)</a:t>
            </a:r>
          </a:p>
          <a:p>
            <a:pPr marL="452628">
              <a:lnSpc>
                <a:spcPct val="90000"/>
              </a:lnSpc>
              <a:buFont typeface="Wingdings" panose="05000000000000000000" pitchFamily="2" charset="2"/>
              <a:buChar char="ü"/>
              <a:defRPr/>
            </a:pPr>
            <a:r>
              <a:rPr lang="el-GR" sz="2000" dirty="0"/>
              <a:t>Ο Ιησούς περπατά πάνω στη λίμνη της </a:t>
            </a:r>
            <a:r>
              <a:rPr lang="el-GR" sz="2000" dirty="0" err="1"/>
              <a:t>Γεννησαρέτ</a:t>
            </a:r>
            <a:r>
              <a:rPr lang="el-GR" sz="2000" dirty="0"/>
              <a:t> μετά τη </a:t>
            </a:r>
            <a:r>
              <a:rPr lang="el-GR" sz="2000" i="1" dirty="0" err="1"/>
              <a:t>Μαννοδοσία:Ἐγώ</a:t>
            </a:r>
            <a:r>
              <a:rPr lang="el-GR" sz="2000" i="1" dirty="0"/>
              <a:t> </a:t>
            </a:r>
            <a:r>
              <a:rPr lang="el-GR" sz="2000" i="1" dirty="0" err="1"/>
              <a:t>ειμί-Μὴ</a:t>
            </a:r>
            <a:r>
              <a:rPr lang="el-GR" sz="2000" i="1" dirty="0"/>
              <a:t> </a:t>
            </a:r>
            <a:r>
              <a:rPr lang="el-GR" sz="2000" i="1" dirty="0" err="1"/>
              <a:t>φοβεῖσθε</a:t>
            </a:r>
            <a:r>
              <a:rPr lang="el-GR" sz="2000" dirty="0"/>
              <a:t>! </a:t>
            </a:r>
            <a:r>
              <a:rPr lang="de-DE" sz="2000" dirty="0"/>
              <a:t>(6,16-21</a:t>
            </a:r>
            <a:r>
              <a:rPr lang="de-DE" sz="2000" dirty="0" smtClean="0"/>
              <a:t>)</a:t>
            </a:r>
            <a:endParaRPr lang="de-DE" sz="2000" dirty="0"/>
          </a:p>
          <a:p>
            <a:pPr marL="452628" algn="just">
              <a:lnSpc>
                <a:spcPct val="90000"/>
              </a:lnSpc>
              <a:spcBef>
                <a:spcPts val="2400"/>
              </a:spcBef>
              <a:buFont typeface="Wingdings" panose="05000000000000000000" pitchFamily="2" charset="2"/>
              <a:buChar char="ü"/>
              <a:defRPr/>
            </a:pPr>
            <a:r>
              <a:rPr lang="el-GR" sz="2000" dirty="0"/>
              <a:t>Η επιτυχής αλιεία 154 (!) ιχθύων στη Λίμνη </a:t>
            </a:r>
            <a:r>
              <a:rPr lang="el-GR" sz="2000" dirty="0" err="1"/>
              <a:t>Τιβεριάδα</a:t>
            </a:r>
            <a:r>
              <a:rPr lang="el-GR" sz="2000" dirty="0"/>
              <a:t> </a:t>
            </a:r>
            <a:r>
              <a:rPr lang="de-DE" sz="2000" dirty="0"/>
              <a:t>(21,1-14)</a:t>
            </a:r>
            <a:endParaRPr lang="el-GR" sz="2000" dirty="0"/>
          </a:p>
        </p:txBody>
      </p:sp>
    </p:spTree>
    <p:extLst>
      <p:ext uri="{BB962C8B-B14F-4D97-AF65-F5344CB8AC3E}">
        <p14:creationId xmlns:p14="http://schemas.microsoft.com/office/powerpoint/2010/main" val="559918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Τεκμηρίωση Κριτικής</a:t>
            </a:r>
          </a:p>
        </p:txBody>
      </p:sp>
      <p:sp>
        <p:nvSpPr>
          <p:cNvPr id="5" name="Θέση περιεχομένου 4"/>
          <p:cNvSpPr>
            <a:spLocks noGrp="1"/>
          </p:cNvSpPr>
          <p:nvPr>
            <p:ph idx="1"/>
          </p:nvPr>
        </p:nvSpPr>
        <p:spPr/>
        <p:txBody>
          <a:bodyPr>
            <a:noAutofit/>
          </a:bodyPr>
          <a:lstStyle/>
          <a:p>
            <a:r>
              <a:rPr lang="el-GR" altLang="el-GR" sz="2800" dirty="0"/>
              <a:t>Η κριτική τεκμηριώνεται με τα κάτωθι στοιχεία</a:t>
            </a:r>
            <a:r>
              <a:rPr lang="de-DE" altLang="el-GR" sz="2800" dirty="0" smtClean="0"/>
              <a:t>:</a:t>
            </a:r>
            <a:endParaRPr lang="de-DE" altLang="el-GR" sz="2800" dirty="0"/>
          </a:p>
          <a:p>
            <a:pPr lvl="1">
              <a:spcBef>
                <a:spcPts val="2400"/>
              </a:spcBef>
            </a:pPr>
            <a:r>
              <a:rPr lang="el-GR" altLang="el-GR" sz="2400" dirty="0"/>
              <a:t>Το Κατά Ιωάννη ζωγραφίζει μια άλλη εικόνα του Ιησού από αυτή των Συνοπτικών</a:t>
            </a:r>
            <a:r>
              <a:rPr lang="de-DE" altLang="el-GR" sz="2400" dirty="0" smtClean="0"/>
              <a:t>.</a:t>
            </a:r>
            <a:endParaRPr lang="de-DE" altLang="el-GR" sz="2400" dirty="0"/>
          </a:p>
          <a:p>
            <a:pPr lvl="1">
              <a:spcBef>
                <a:spcPts val="2400"/>
              </a:spcBef>
            </a:pPr>
            <a:r>
              <a:rPr lang="el-GR" altLang="el-GR" sz="2400" dirty="0"/>
              <a:t>Το Κατά Ιωάννη έχει το ίδιο ύφος στις Ομιλίες του Ιησού και τα σχόλια του συγγραφέα</a:t>
            </a:r>
            <a:r>
              <a:rPr lang="de-DE" altLang="el-GR" sz="2400" dirty="0" smtClean="0"/>
              <a:t>.</a:t>
            </a:r>
            <a:endParaRPr lang="de-DE" altLang="el-GR" sz="2400" dirty="0"/>
          </a:p>
          <a:p>
            <a:pPr lvl="1">
              <a:spcBef>
                <a:spcPts val="2400"/>
              </a:spcBef>
            </a:pPr>
            <a:r>
              <a:rPr lang="el-GR" altLang="el-GR" sz="2400" dirty="0"/>
              <a:t>Το Κατά Ιωάννη έχει δραματική δομή</a:t>
            </a:r>
            <a:r>
              <a:rPr lang="de-DE" altLang="el-GR" sz="2400" dirty="0"/>
              <a:t>.</a:t>
            </a:r>
          </a:p>
        </p:txBody>
      </p:sp>
    </p:spTree>
    <p:extLst>
      <p:ext uri="{BB962C8B-B14F-4D97-AF65-F5344CB8AC3E}">
        <p14:creationId xmlns:p14="http://schemas.microsoft.com/office/powerpoint/2010/main" val="1559984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Απάντηση στην Κριτική</a:t>
            </a:r>
          </a:p>
        </p:txBody>
      </p:sp>
      <p:sp>
        <p:nvSpPr>
          <p:cNvPr id="5" name="Θέση περιεχομένου 4"/>
          <p:cNvSpPr>
            <a:spLocks noGrp="1"/>
          </p:cNvSpPr>
          <p:nvPr>
            <p:ph idx="1"/>
          </p:nvPr>
        </p:nvSpPr>
        <p:spPr/>
        <p:txBody>
          <a:bodyPr>
            <a:noAutofit/>
          </a:bodyPr>
          <a:lstStyle/>
          <a:p>
            <a:r>
              <a:rPr lang="el-GR" altLang="el-GR" sz="2800" dirty="0"/>
              <a:t>Ο Ιωάννης γνωρίζει</a:t>
            </a:r>
            <a:r>
              <a:rPr lang="de-DE" altLang="el-GR" sz="2800" dirty="0"/>
              <a:t>…</a:t>
            </a:r>
          </a:p>
          <a:p>
            <a:pPr lvl="1"/>
            <a:r>
              <a:rPr lang="de-DE" altLang="el-GR" sz="2400" dirty="0"/>
              <a:t>…</a:t>
            </a:r>
            <a:r>
              <a:rPr lang="el-GR" altLang="el-GR" sz="2400" dirty="0"/>
              <a:t>τη Γεωγραφία της Παλαιστίνης</a:t>
            </a:r>
            <a:endParaRPr lang="de-DE" altLang="el-GR" sz="2400" dirty="0"/>
          </a:p>
          <a:p>
            <a:pPr lvl="2"/>
            <a:r>
              <a:rPr lang="de-DE" altLang="el-GR" sz="2000" dirty="0"/>
              <a:t>1,28 - B</a:t>
            </a:r>
            <a:r>
              <a:rPr lang="el-GR" altLang="el-GR" sz="2000" dirty="0" err="1"/>
              <a:t>ηθανία</a:t>
            </a:r>
            <a:endParaRPr lang="de-DE" altLang="el-GR" sz="2000" dirty="0"/>
          </a:p>
          <a:p>
            <a:pPr lvl="2"/>
            <a:r>
              <a:rPr lang="de-DE" altLang="el-GR" sz="2000" dirty="0"/>
              <a:t>4,5</a:t>
            </a:r>
            <a:r>
              <a:rPr lang="el-GR" altLang="el-GR" sz="2000" dirty="0"/>
              <a:t> </a:t>
            </a:r>
            <a:r>
              <a:rPr lang="el-GR" altLang="el-GR" sz="2000" dirty="0" err="1"/>
              <a:t>κε</a:t>
            </a:r>
            <a:r>
              <a:rPr lang="el-GR" altLang="el-GR" sz="2000" dirty="0"/>
              <a:t>.</a:t>
            </a:r>
            <a:r>
              <a:rPr lang="de-DE" altLang="el-GR" sz="2000" dirty="0"/>
              <a:t>,20 – </a:t>
            </a:r>
            <a:r>
              <a:rPr lang="el-GR" altLang="el-GR" sz="2000" dirty="0" err="1"/>
              <a:t>Συχάρ</a:t>
            </a:r>
            <a:endParaRPr lang="de-DE" altLang="el-GR" sz="2000" dirty="0"/>
          </a:p>
          <a:p>
            <a:pPr lvl="2"/>
            <a:r>
              <a:rPr lang="de-DE" altLang="el-GR" sz="2000" dirty="0"/>
              <a:t>6,1 – </a:t>
            </a:r>
            <a:r>
              <a:rPr lang="el-GR" altLang="el-GR" sz="2000" dirty="0"/>
              <a:t>Θάλασσα της Γαλιλαίας ή </a:t>
            </a:r>
            <a:r>
              <a:rPr lang="el-GR" altLang="el-GR" sz="2000" dirty="0" err="1"/>
              <a:t>Τιβεριάς</a:t>
            </a:r>
            <a:endParaRPr lang="de-DE" altLang="el-GR" sz="2000" dirty="0"/>
          </a:p>
          <a:p>
            <a:pPr lvl="2"/>
            <a:r>
              <a:rPr lang="de-DE" altLang="el-GR" sz="2000" dirty="0"/>
              <a:t>11,1 –</a:t>
            </a:r>
            <a:r>
              <a:rPr lang="el-GR" altLang="el-GR" sz="2000" dirty="0"/>
              <a:t>Βηθανία</a:t>
            </a:r>
            <a:r>
              <a:rPr lang="de-DE" altLang="el-GR" sz="2000" dirty="0"/>
              <a:t>, </a:t>
            </a:r>
            <a:r>
              <a:rPr lang="el-GR" altLang="el-GR" sz="2000" dirty="0"/>
              <a:t>Οικία της Μαρίας και του Λαζάρου</a:t>
            </a:r>
            <a:endParaRPr lang="el-GR" sz="2000" dirty="0"/>
          </a:p>
        </p:txBody>
      </p:sp>
    </p:spTree>
    <p:extLst>
      <p:ext uri="{BB962C8B-B14F-4D97-AF65-F5344CB8AC3E}">
        <p14:creationId xmlns:p14="http://schemas.microsoft.com/office/powerpoint/2010/main" val="339212856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2232</TotalTime>
  <Words>5190</Words>
  <Application>Microsoft Office PowerPoint</Application>
  <PresentationFormat>On-screen Show (4:3)</PresentationFormat>
  <Paragraphs>442</Paragraphs>
  <Slides>59</Slides>
  <Notes>59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59</vt:i4>
      </vt:variant>
    </vt:vector>
  </HeadingPairs>
  <TitlesOfParts>
    <vt:vector size="65" baseType="lpstr">
      <vt:lpstr>ＭＳ Ｐゴシック</vt:lpstr>
      <vt:lpstr>Arial</vt:lpstr>
      <vt:lpstr>Calibri</vt:lpstr>
      <vt:lpstr>Times New Roman</vt:lpstr>
      <vt:lpstr>Wingdings</vt:lpstr>
      <vt:lpstr>Θέμα του Office</vt:lpstr>
      <vt:lpstr>Εισαγωγή στην Κ.Δ. και ιστορία εποχής της Καινής Διαθήκης</vt:lpstr>
      <vt:lpstr>Εισαγωγή στο  κατά Ιωάννη</vt:lpstr>
      <vt:lpstr>ΙΩΑΝΝΕΙΑ ΓΡΑΜΜΑΤΕΙΑ</vt:lpstr>
      <vt:lpstr>Το Ευαγγέλιο –  Ιδιαιτερότητα</vt:lpstr>
      <vt:lpstr>Το Ευαγγέλιο –  Ιδιαιτερότητα [2]</vt:lpstr>
      <vt:lpstr>Κριτική στο Κατά Ιωάννη</vt:lpstr>
      <vt:lpstr>Τα υπόλοιπα „Σημεία“ του Ιησού</vt:lpstr>
      <vt:lpstr>Τεκμηρίωση Κριτικής</vt:lpstr>
      <vt:lpstr>Απάντηση στην Κριτική</vt:lpstr>
      <vt:lpstr>Απάντηση στην Κριτική [2]</vt:lpstr>
      <vt:lpstr>Λεπτομέρειες που απαντούν μόνο στο Ιω. </vt:lpstr>
      <vt:lpstr>Λεπτομέρειες που απαντούν μόνο στο Ιω. [2]</vt:lpstr>
      <vt:lpstr>ΙΩΑΝΝΗΣ  יוחנ(Jochanan (= Ο Γιαχβέ είναι ελεήμων)</vt:lpstr>
      <vt:lpstr>Ιωάννης ο Γαλιλαίος</vt:lpstr>
      <vt:lpstr>Ιωάννης ο αλιεύς (Mτ 4,21)</vt:lpstr>
      <vt:lpstr>Ο Ιωάννης – ως μέλος των Τριών</vt:lpstr>
      <vt:lpstr>Ιωάννης: μέλος των Τεσσάρων</vt:lpstr>
      <vt:lpstr>Μόνον ο Ιωάννης</vt:lpstr>
      <vt:lpstr>Ο Χαρακτήρας</vt:lpstr>
      <vt:lpstr>Ο Χαρακτήρας [2]</vt:lpstr>
      <vt:lpstr>Ιωάννης, ο Απόστολος</vt:lpstr>
      <vt:lpstr>Ιωάννης – η τελευταία φάση της ζωής του</vt:lpstr>
      <vt:lpstr>Ιωάννης – η τελευταία φάση της ζωής του [2]</vt:lpstr>
      <vt:lpstr>Ενστάσεις σχετικά με το συγγραφέα του κατά Ιωάννη</vt:lpstr>
      <vt:lpstr>ΑΠΑΝΤΗΣΕΙΣ (Από το J. Ratzinger, Ιησούς από τη Ναζαρέτ, Αθήνα: Ψυχογιός 2008)</vt:lpstr>
      <vt:lpstr>ΙΩΑΝΝΗΣ Ο ΠΡΕΣΒΥΤΕΡΟΣ (συνέχεια από το ανωτέρω βιβλίο)</vt:lpstr>
      <vt:lpstr> Χρόνος συγγραφής : P52</vt:lpstr>
      <vt:lpstr>Ο Πάπυρος P52</vt:lpstr>
      <vt:lpstr>Ο Πάπυρος P52 [2]</vt:lpstr>
      <vt:lpstr>Ο Πάπυρος P52 [3]</vt:lpstr>
      <vt:lpstr>Σκοπός του Ευαγγελίου</vt:lpstr>
      <vt:lpstr>Αποδέκτες Κειμένου</vt:lpstr>
      <vt:lpstr>Δομή του κειμένου</vt:lpstr>
      <vt:lpstr>Δομή</vt:lpstr>
      <vt:lpstr>Δομή [2]</vt:lpstr>
      <vt:lpstr>Δομή [2]</vt:lpstr>
      <vt:lpstr>Τεχνική συγγραφής</vt:lpstr>
      <vt:lpstr>Χαρακτηριστικά ζεύγη/εκφράσεις</vt:lpstr>
      <vt:lpstr>Ο Ιησούς είναι ο Μεσσίας-ο Υιός του Θεού</vt:lpstr>
      <vt:lpstr>Ο Ιησούς είναι ο Μεσσίας-Χριστός</vt:lpstr>
      <vt:lpstr>Ο Ιησούς είναι ο Μεσσίας/Χριστός: Αποδείξεις</vt:lpstr>
      <vt:lpstr>Οι αντιδράσεις απέναντι στον Ιησού</vt:lpstr>
      <vt:lpstr>Οι αντιδράσεις απέναντι στον Ιησού [2]</vt:lpstr>
      <vt:lpstr>Κεντρικά Θεολογικά Θέματα</vt:lpstr>
      <vt:lpstr>Κεντρικά Θεολογικά Θέματα [2]</vt:lpstr>
      <vt:lpstr>Βασικοί Όροι</vt:lpstr>
      <vt:lpstr>ΕΓΩ ΕΙΜΙ</vt:lpstr>
      <vt:lpstr>Α’ Ιωάννη</vt:lpstr>
      <vt:lpstr>Α’ Ιωάννη</vt:lpstr>
      <vt:lpstr>Β+Γ’ Ιωάννη</vt:lpstr>
      <vt:lpstr>Αντί Επιλόγου</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236</cp:revision>
  <dcterms:created xsi:type="dcterms:W3CDTF">2012-09-06T09:03:05Z</dcterms:created>
  <dcterms:modified xsi:type="dcterms:W3CDTF">2016-04-18T12:59:28Z</dcterms:modified>
</cp:coreProperties>
</file>