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2"/>
  </p:sldMasterIdLst>
  <p:notesMasterIdLst>
    <p:notesMasterId r:id="rId20"/>
  </p:notesMasterIdLst>
  <p:handoutMasterIdLst>
    <p:handoutMasterId r:id="rId21"/>
  </p:handoutMasterIdLst>
  <p:sldIdLst>
    <p:sldId id="285" r:id="rId3"/>
    <p:sldId id="265" r:id="rId4"/>
    <p:sldId id="280" r:id="rId5"/>
    <p:sldId id="266" r:id="rId6"/>
    <p:sldId id="257" r:id="rId7"/>
    <p:sldId id="281" r:id="rId8"/>
    <p:sldId id="284" r:id="rId9"/>
    <p:sldId id="282" r:id="rId10"/>
    <p:sldId id="283" r:id="rId11"/>
    <p:sldId id="286" r:id="rId12"/>
    <p:sldId id="287" r:id="rId13"/>
    <p:sldId id="288" r:id="rId14"/>
    <p:sldId id="289" r:id="rId15"/>
    <p:sldId id="290" r:id="rId16"/>
    <p:sldId id="291" r:id="rId17"/>
    <p:sldId id="292" r:id="rId18"/>
    <p:sldId id="293" r:id="rId19"/>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1" autoAdjust="0"/>
    <p:restoredTop sz="94581" autoAdjust="0"/>
  </p:normalViewPr>
  <p:slideViewPr>
    <p:cSldViewPr showGuides="1">
      <p:cViewPr varScale="1">
        <p:scale>
          <a:sx n="70" d="100"/>
          <a:sy n="70"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61274916-4DF5-416C-B601-1C95151699D8}" type="slidenum">
              <a:rPr lang="el-GR" altLang="el-GR"/>
              <a:pPr>
                <a:defRPr/>
              </a:pPr>
              <a:t>‹#›</a:t>
            </a:fld>
            <a:endParaRPr lang="el-GR" altLang="el-GR"/>
          </a:p>
        </p:txBody>
      </p:sp>
    </p:spTree>
    <p:extLst>
      <p:ext uri="{BB962C8B-B14F-4D97-AF65-F5344CB8AC3E}">
        <p14:creationId xmlns:p14="http://schemas.microsoft.com/office/powerpoint/2010/main" val="1704772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49660482-952B-4286-90B5-4B96B5348EDD}" type="slidenum">
              <a:rPr lang="el-GR" altLang="el-GR"/>
              <a:pPr>
                <a:defRPr/>
              </a:pPr>
              <a:t>‹#›</a:t>
            </a:fld>
            <a:endParaRPr lang="el-GR" altLang="el-GR"/>
          </a:p>
        </p:txBody>
      </p:sp>
    </p:spTree>
    <p:extLst>
      <p:ext uri="{BB962C8B-B14F-4D97-AF65-F5344CB8AC3E}">
        <p14:creationId xmlns:p14="http://schemas.microsoft.com/office/powerpoint/2010/main" val="2962464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εικόνας διαφάνειας 1"/>
          <p:cNvSpPr>
            <a:spLocks noGrp="1" noRot="1" noChangeAspect="1" noTextEdit="1"/>
          </p:cNvSpPr>
          <p:nvPr>
            <p:ph type="sldImg"/>
          </p:nvPr>
        </p:nvSpPr>
        <p:spPr>
          <a:ln/>
        </p:spPr>
      </p:sp>
      <p:sp>
        <p:nvSpPr>
          <p:cNvPr id="14339"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1402985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4193859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409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86D5706-59D3-46C7-A254-D3B6644A923C}" type="slidenum">
              <a:rPr lang="el-GR" altLang="el-GR" smtClean="0">
                <a:latin typeface="Times New Roman" panose="02020603050405020304" pitchFamily="18" charset="0"/>
              </a:rPr>
              <a:pPr/>
              <a:t>17</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38177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a:ln/>
        </p:spPr>
      </p:sp>
      <p:sp>
        <p:nvSpPr>
          <p:cNvPr id="18435"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18436"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412731E-F89C-44F8-87A5-1051BCA16DAE}" type="slidenum">
              <a:rPr lang="el-GR" altLang="el-GR" smtClean="0">
                <a:latin typeface="Times New Roman" panose="02020603050405020304" pitchFamily="18" charset="0"/>
              </a:rPr>
              <a:pPr/>
              <a:t>4</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37801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7024943-8247-460D-8A2F-E04C58D5F39F}" type="slidenum">
              <a:rPr kumimoji="0" lang="el-GR" altLang="el-GR" smtClean="0"/>
              <a:pPr>
                <a:spcBef>
                  <a:spcPct val="0"/>
                </a:spcBef>
              </a:pPr>
              <a:t>5</a:t>
            </a:fld>
            <a:endParaRPr kumimoji="0" lang="el-GR" altLang="el-GR" smtClean="0"/>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128169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a:ln/>
        </p:spPr>
      </p:sp>
      <p:sp>
        <p:nvSpPr>
          <p:cNvPr id="22531"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l-GR" smtClean="0"/>
              <a:t>http://www.ece.gatech.edu/research/labs/vc/theory/photolith.html</a:t>
            </a:r>
            <a:endParaRPr lang="el-GR" altLang="el-GR" smtClean="0"/>
          </a:p>
        </p:txBody>
      </p:sp>
      <p:sp>
        <p:nvSpPr>
          <p:cNvPr id="22532"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DC55914-ABED-431B-9B07-A6CDB856ECBD}" type="slidenum">
              <a:rPr lang="el-GR" altLang="el-GR" smtClean="0">
                <a:latin typeface="Times New Roman" panose="02020603050405020304" pitchFamily="18" charset="0"/>
              </a:rPr>
              <a:pPr/>
              <a:t>6</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29262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a:ln/>
        </p:spPr>
      </p:sp>
      <p:sp>
        <p:nvSpPr>
          <p:cNvPr id="28675"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28676"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6D9DC87-89B8-41B6-8A2E-B1A7459A94D5}" type="slidenum">
              <a:rPr lang="el-GR" altLang="el-GR" smtClean="0">
                <a:latin typeface="Times New Roman" panose="02020603050405020304" pitchFamily="18" charset="0"/>
              </a:rPr>
              <a:pPr/>
              <a:t>11</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23023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307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51719AD-5E52-46C4-9E50-F35F13E900DA}" type="slidenum">
              <a:rPr lang="el-GR" altLang="el-GR" smtClean="0">
                <a:latin typeface="Times New Roman" panose="02020603050405020304" pitchFamily="18" charset="0"/>
              </a:rPr>
              <a:pPr/>
              <a:t>12</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96415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327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B0D5414-6D37-4B22-AFFB-D8BB0EA51253}" type="slidenum">
              <a:rPr lang="el-GR" altLang="el-GR" smtClean="0">
                <a:latin typeface="Times New Roman" panose="02020603050405020304" pitchFamily="18" charset="0"/>
              </a:rPr>
              <a:pPr/>
              <a:t>13</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72838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348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28094CA-2D8C-40E1-8F92-70DC20B59C8B}" type="slidenum">
              <a:rPr lang="el-GR" altLang="el-GR" smtClean="0">
                <a:latin typeface="Times New Roman" panose="02020603050405020304" pitchFamily="18" charset="0"/>
              </a:rPr>
              <a:pPr/>
              <a:t>14</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90615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190466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219378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19F3EA2-D7A4-4293-8A2D-112C57E3846A}"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Μέρος Α-Ενότητα 5: Φωτολιθογραφία</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1878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48068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214313"/>
            <a:ext cx="7793037" cy="1462087"/>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182688" y="2017713"/>
            <a:ext cx="7772400" cy="4114800"/>
          </a:xfrm>
        </p:spPr>
        <p:txBody>
          <a:bodyPr rtlCol="0">
            <a:normAutofit/>
          </a:bodyPr>
          <a:lstStyle/>
          <a:p>
            <a:pPr lvl="0"/>
            <a:endParaRPr lang="el-GR" noProof="0" smtClean="0"/>
          </a:p>
        </p:txBody>
      </p:sp>
      <p:sp>
        <p:nvSpPr>
          <p:cNvPr id="4" name="Rectangle 11"/>
          <p:cNvSpPr>
            <a:spLocks noGrp="1" noChangeArrowheads="1"/>
          </p:cNvSpPr>
          <p:nvPr>
            <p:ph type="dt" sz="half" idx="10"/>
          </p:nvPr>
        </p:nvSpPr>
        <p:spPr>
          <a:xfrm>
            <a:off x="1162050" y="6243638"/>
            <a:ext cx="1905000" cy="457200"/>
          </a:xfrm>
          <a:prstGeom prst="rect">
            <a:avLst/>
          </a:prstGeom>
        </p:spPr>
        <p:txBody>
          <a:bodyPr/>
          <a:lstStyle>
            <a:lvl1pPr eaLnBrk="1" hangingPunct="1">
              <a:defRPr/>
            </a:lvl1pPr>
          </a:lstStyle>
          <a:p>
            <a:pPr>
              <a:defRPr/>
            </a:pPr>
            <a:fld id="{8D089791-56DA-4B7F-B53E-96CE66E60FB0}" type="datetime1">
              <a:rPr lang="el-GR"/>
              <a:pPr>
                <a:defRPr/>
              </a:pPr>
              <a:t>6/3/2015</a:t>
            </a:fld>
            <a:endParaRPr lang="el-GR"/>
          </a:p>
        </p:txBody>
      </p:sp>
      <p:sp>
        <p:nvSpPr>
          <p:cNvPr id="5" name="Rectangle 12"/>
          <p:cNvSpPr>
            <a:spLocks noGrp="1" noChangeArrowheads="1"/>
          </p:cNvSpPr>
          <p:nvPr>
            <p:ph type="ftr" sz="quarter" idx="11"/>
          </p:nvPr>
        </p:nvSpPr>
        <p:spPr>
          <a:xfrm>
            <a:off x="3657600" y="6243638"/>
            <a:ext cx="2895600" cy="457200"/>
          </a:xfrm>
          <a:prstGeom prst="rect">
            <a:avLst/>
          </a:prstGeom>
        </p:spPr>
        <p:txBody>
          <a:bodyPr/>
          <a:lstStyle>
            <a:lvl1pPr eaLnBrk="1" hangingPunct="1">
              <a:defRPr/>
            </a:lvl1pPr>
          </a:lstStyle>
          <a:p>
            <a:pPr>
              <a:defRPr/>
            </a:pPr>
            <a:endParaRPr lang="el-GR"/>
          </a:p>
        </p:txBody>
      </p:sp>
      <p:sp>
        <p:nvSpPr>
          <p:cNvPr id="6" name="Rectangle 13"/>
          <p:cNvSpPr>
            <a:spLocks noGrp="1" noChangeArrowheads="1"/>
          </p:cNvSpPr>
          <p:nvPr>
            <p:ph type="sldNum" sz="quarter" idx="12"/>
          </p:nvPr>
        </p:nvSpPr>
        <p:spPr>
          <a:xfrm>
            <a:off x="7042150" y="6243638"/>
            <a:ext cx="1905000" cy="457200"/>
          </a:xfrm>
          <a:prstGeom prst="rect">
            <a:avLst/>
          </a:prstGeom>
        </p:spPr>
        <p:txBody>
          <a:bodyPr/>
          <a:lstStyle>
            <a:lvl1pPr eaLnBrk="1" hangingPunct="1">
              <a:defRPr/>
            </a:lvl1pPr>
          </a:lstStyle>
          <a:p>
            <a:pPr>
              <a:defRPr/>
            </a:pPr>
            <a:fld id="{833BB7E1-A42B-4EF9-B3B8-44778722C107}" type="slidenum">
              <a:rPr lang="el-GR" altLang="el-GR"/>
              <a:pPr>
                <a:defRPr/>
              </a:pPr>
              <a:t>‹#›</a:t>
            </a:fld>
            <a:endParaRPr lang="el-GR" altLang="el-GR"/>
          </a:p>
        </p:txBody>
      </p:sp>
    </p:spTree>
    <p:extLst>
      <p:ext uri="{BB962C8B-B14F-4D97-AF65-F5344CB8AC3E}">
        <p14:creationId xmlns:p14="http://schemas.microsoft.com/office/powerpoint/2010/main" val="53378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214313"/>
            <a:ext cx="7793037" cy="1462087"/>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182688" y="2017713"/>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145088" y="2017713"/>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145088" y="4151313"/>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11"/>
          <p:cNvSpPr>
            <a:spLocks noGrp="1" noChangeArrowheads="1"/>
          </p:cNvSpPr>
          <p:nvPr>
            <p:ph type="dt" sz="half" idx="10"/>
          </p:nvPr>
        </p:nvSpPr>
        <p:spPr>
          <a:xfrm>
            <a:off x="1162050" y="6243638"/>
            <a:ext cx="1905000" cy="457200"/>
          </a:xfrm>
          <a:prstGeom prst="rect">
            <a:avLst/>
          </a:prstGeom>
        </p:spPr>
        <p:txBody>
          <a:bodyPr/>
          <a:lstStyle>
            <a:lvl1pPr eaLnBrk="1" hangingPunct="1">
              <a:defRPr/>
            </a:lvl1pPr>
          </a:lstStyle>
          <a:p>
            <a:pPr>
              <a:defRPr/>
            </a:pPr>
            <a:fld id="{23EB333F-E9E7-4DF6-BB86-F63F719F0EA9}" type="datetime1">
              <a:rPr lang="el-GR"/>
              <a:pPr>
                <a:defRPr/>
              </a:pPr>
              <a:t>6/3/2015</a:t>
            </a:fld>
            <a:endParaRPr lang="el-GR"/>
          </a:p>
        </p:txBody>
      </p:sp>
      <p:sp>
        <p:nvSpPr>
          <p:cNvPr id="7" name="Rectangle 12"/>
          <p:cNvSpPr>
            <a:spLocks noGrp="1" noChangeArrowheads="1"/>
          </p:cNvSpPr>
          <p:nvPr>
            <p:ph type="ftr" sz="quarter" idx="11"/>
          </p:nvPr>
        </p:nvSpPr>
        <p:spPr>
          <a:xfrm>
            <a:off x="3657600" y="6243638"/>
            <a:ext cx="2895600" cy="457200"/>
          </a:xfrm>
          <a:prstGeom prst="rect">
            <a:avLst/>
          </a:prstGeom>
        </p:spPr>
        <p:txBody>
          <a:bodyPr/>
          <a:lstStyle>
            <a:lvl1pPr eaLnBrk="1" hangingPunct="1">
              <a:defRPr/>
            </a:lvl1pPr>
          </a:lstStyle>
          <a:p>
            <a:pPr>
              <a:defRPr/>
            </a:pPr>
            <a:endParaRPr lang="el-GR"/>
          </a:p>
        </p:txBody>
      </p:sp>
      <p:sp>
        <p:nvSpPr>
          <p:cNvPr id="8" name="Rectangle 13"/>
          <p:cNvSpPr>
            <a:spLocks noGrp="1" noChangeArrowheads="1"/>
          </p:cNvSpPr>
          <p:nvPr>
            <p:ph type="sldNum" sz="quarter" idx="12"/>
          </p:nvPr>
        </p:nvSpPr>
        <p:spPr>
          <a:xfrm>
            <a:off x="7042150" y="6243638"/>
            <a:ext cx="1905000" cy="457200"/>
          </a:xfrm>
          <a:prstGeom prst="rect">
            <a:avLst/>
          </a:prstGeom>
        </p:spPr>
        <p:txBody>
          <a:bodyPr/>
          <a:lstStyle>
            <a:lvl1pPr eaLnBrk="1" hangingPunct="1">
              <a:defRPr/>
            </a:lvl1pPr>
          </a:lstStyle>
          <a:p>
            <a:pPr>
              <a:defRPr/>
            </a:pPr>
            <a:fld id="{A3C5E01A-A794-4C1D-9830-02489D59081A}" type="slidenum">
              <a:rPr lang="el-GR" altLang="el-GR"/>
              <a:pPr>
                <a:defRPr/>
              </a:pPr>
              <a:t>‹#›</a:t>
            </a:fld>
            <a:endParaRPr lang="el-GR" altLang="el-GR"/>
          </a:p>
        </p:txBody>
      </p:sp>
    </p:spTree>
    <p:extLst>
      <p:ext uri="{BB962C8B-B14F-4D97-AF65-F5344CB8AC3E}">
        <p14:creationId xmlns:p14="http://schemas.microsoft.com/office/powerpoint/2010/main" val="40736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9D925CE-AFC1-42FA-974B-5B64E48F869C}"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Μέρος Α-Ενότητα 5: Φωτολιθογραφία</a:t>
            </a: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10798218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8555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85B01FE1-F045-4D53-8BE7-D47DD1FD221D}"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Μέρος Α-Ενότητα 5: Φωτολιθογραφία</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2467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6530ECB-EEAC-44D8-A16C-C74A69F080BA}" type="slidenum">
              <a:rPr lang="el-GR" smtClean="0">
                <a:solidFill>
                  <a:srgbClr val="5075BC"/>
                </a:solidFill>
              </a:rPr>
              <a:pPr algn="ctr">
                <a:defRPr/>
              </a:pPr>
              <a:t>‹#›</a:t>
            </a:fld>
            <a:endParaRPr lang="el-GR" dirty="0">
              <a:solidFill>
                <a:srgbClr val="5075BC"/>
              </a:solidFill>
            </a:endParaRPr>
          </a:p>
        </p:txBody>
      </p:sp>
      <p:sp>
        <p:nvSpPr>
          <p:cNvPr id="8"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Μέρος Α-Ενότητα 5: Φωτολιθογραφία</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37676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EAD8224-3C28-4DBD-B68D-EF8F3A630799}" type="slidenum">
              <a:rPr lang="el-GR" smtClean="0">
                <a:solidFill>
                  <a:srgbClr val="5075BC"/>
                </a:solidFill>
              </a:rPr>
              <a:pPr algn="ctr">
                <a:defRPr/>
              </a:pPr>
              <a:t>‹#›</a:t>
            </a:fld>
            <a:endParaRPr lang="el-GR" dirty="0">
              <a:solidFill>
                <a:srgbClr val="5075BC"/>
              </a:solidFill>
            </a:endParaRPr>
          </a:p>
        </p:txBody>
      </p:sp>
      <p:sp>
        <p:nvSpPr>
          <p:cNvPr id="4"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Μέρος Α-Ενότητα 5: Φωτολιθογραφία</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411206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97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D5A54F1-BB81-4AE3-B57E-1E8333F5FD13}" type="slidenum">
              <a:rPr lang="el-GR" smtClean="0">
                <a:solidFill>
                  <a:srgbClr val="5075BC"/>
                </a:solidFill>
              </a:rPr>
              <a:pPr algn="ctr">
                <a:defRPr/>
              </a:pPr>
              <a:t>‹#›</a:t>
            </a:fld>
            <a:endParaRPr lang="el-GR" dirty="0">
              <a:solidFill>
                <a:srgbClr val="5075BC"/>
              </a:solidFill>
            </a:endParaRPr>
          </a:p>
        </p:txBody>
      </p:sp>
      <p:sp>
        <p:nvSpPr>
          <p:cNvPr id="7"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Μέρος Α-Ενότητα 5: Φωτολιθογραφία</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41823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286E621-9F21-48C7-A66F-38043CC3654D}"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Μέρος Α-Ενότητα 5: Φωτολιθογραφία</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49384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783" r:id="rId1"/>
    <p:sldLayoutId id="2147483787" r:id="rId2"/>
    <p:sldLayoutId id="2147483784" r:id="rId3"/>
    <p:sldLayoutId id="2147483788" r:id="rId4"/>
    <p:sldLayoutId id="2147483789" r:id="rId5"/>
    <p:sldLayoutId id="2147483790" r:id="rId6"/>
    <p:sldLayoutId id="2147483785" r:id="rId7"/>
    <p:sldLayoutId id="2147483791" r:id="rId8"/>
    <p:sldLayoutId id="2147483792" r:id="rId9"/>
    <p:sldLayoutId id="2147483793" r:id="rId10"/>
    <p:sldLayoutId id="2147483786" r:id="rId11"/>
    <p:sldLayoutId id="2147483794" r:id="rId12"/>
    <p:sldLayoutId id="2147483795" r:id="rId13"/>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pencourses.uoa.gr/courses/DI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hyperlink" Target="%5b1%5d%20http:/creativecommons.org/licenses/by-nc-sa/4.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ce.gatech.edu/research/labs/vc/theory/photolith.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upload.wikimedia.org/wikipedia/commons/0/02/SiNW_Fabrication.png" TargetMode="External"/><Relationship Id="rId4" Type="http://schemas.openxmlformats.org/officeDocument/2006/relationships/hyperlink" Target="https://upload.wikimedia.org/wikipedia/commons/1/17/Bosch_process_sidewall.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Τίτλος 1"/>
          <p:cNvSpPr>
            <a:spLocks noGrp="1"/>
          </p:cNvSpPr>
          <p:nvPr>
            <p:ph type="ctrTitle"/>
          </p:nvPr>
        </p:nvSpPr>
        <p:spPr>
          <a:xfrm>
            <a:off x="685800" y="2006600"/>
            <a:ext cx="7772400" cy="1470025"/>
          </a:xfrm>
        </p:spPr>
        <p:txBody>
          <a:bodyPr/>
          <a:lstStyle/>
          <a:p>
            <a:pPr eaLnBrk="1" hangingPunct="1"/>
            <a:r>
              <a:rPr lang="el-GR" altLang="el-GR" smtClean="0">
                <a:solidFill>
                  <a:srgbClr val="5075BC"/>
                </a:solidFill>
              </a:rPr>
              <a:t>Σχεδίαση Ολοκληρωμένων Κυκλωμάτων</a:t>
            </a:r>
          </a:p>
        </p:txBody>
      </p:sp>
      <p:sp>
        <p:nvSpPr>
          <p:cNvPr id="13316" name="Υπότιτλος 2"/>
          <p:cNvSpPr>
            <a:spLocks noGrp="1"/>
          </p:cNvSpPr>
          <p:nvPr>
            <p:ph type="subTitle" idx="1"/>
          </p:nvPr>
        </p:nvSpPr>
        <p:spPr>
          <a:xfrm>
            <a:off x="684213" y="3384550"/>
            <a:ext cx="7775575" cy="2997200"/>
          </a:xfrm>
        </p:spPr>
        <p:txBody>
          <a:bodyPr/>
          <a:lstStyle/>
          <a:p>
            <a:pPr eaLnBrk="1" hangingPunct="1"/>
            <a:r>
              <a:rPr lang="el-GR" altLang="el-GR" sz="2800" smtClean="0"/>
              <a:t>Μέρος Α-Ενότητα 5: Φωτολιθογραφία</a:t>
            </a:r>
          </a:p>
          <a:p>
            <a:pPr eaLnBrk="1" hangingPunct="1"/>
            <a:endParaRPr lang="el-GR" altLang="el-GR" sz="2800" smtClean="0"/>
          </a:p>
          <a:p>
            <a:pPr eaLnBrk="1" hangingPunct="1"/>
            <a:r>
              <a:rPr lang="el-GR" altLang="el-GR" sz="2800" smtClean="0"/>
              <a:t>Αγγελική Αραπογιάννη</a:t>
            </a:r>
            <a:endParaRPr lang="en-US" altLang="el-GR" sz="2800" smtClean="0"/>
          </a:p>
          <a:p>
            <a:pPr eaLnBrk="1" hangingPunct="1"/>
            <a:r>
              <a:rPr lang="el-GR" altLang="el-GR" sz="2800" smtClean="0"/>
              <a:t>Τμήμα Πληροφορικής και Τηλεπικοινωνιών</a:t>
            </a:r>
          </a:p>
          <a:p>
            <a:pPr eaLnBrk="1" hangingPunct="1"/>
            <a:endParaRPr lang="el-GR" altLang="el-GR" sz="2800" smtClean="0"/>
          </a:p>
        </p:txBody>
      </p:sp>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p:txBody>
          <a:bodyPr/>
          <a:lstStyle/>
          <a:p>
            <a:pPr eaLnBrk="1" hangingPunct="1"/>
            <a:r>
              <a:rPr lang="el-GR" altLang="el-GR" smtClean="0"/>
              <a:t>Τέλος Ενότητας</a:t>
            </a:r>
          </a:p>
        </p:txBody>
      </p:sp>
      <p:sp>
        <p:nvSpPr>
          <p:cNvPr id="26627" name="Subtitle 4"/>
          <p:cNvSpPr>
            <a:spLocks noGrp="1"/>
          </p:cNvSpPr>
          <p:nvPr>
            <p:ph type="subTitle" idx="1"/>
          </p:nvPr>
        </p:nvSpPr>
        <p:spPr>
          <a:xfrm>
            <a:off x="684213" y="3886200"/>
            <a:ext cx="7775575" cy="1752600"/>
          </a:xfrm>
        </p:spPr>
        <p:txBody>
          <a:bodyPr/>
          <a:lstStyle/>
          <a:p>
            <a:pPr eaLnBrk="1" hangingPunct="1"/>
            <a:endParaRPr lang="el-GR" altLang="el-GR" smtClean="0"/>
          </a:p>
        </p:txBody>
      </p:sp>
      <p:pic>
        <p:nvPicPr>
          <p:cNvPr id="26628"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l-GR" altLang="el-GR" smtClean="0"/>
              <a:t>Χρηματοδότηση</a:t>
            </a:r>
          </a:p>
        </p:txBody>
      </p:sp>
      <p:sp>
        <p:nvSpPr>
          <p:cNvPr id="27651"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27652"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l-GR" altLang="el-GR" sz="4400" smtClean="0"/>
              <a:t>Σημειώματα</a:t>
            </a:r>
          </a:p>
        </p:txBody>
      </p:sp>
      <p:sp>
        <p:nvSpPr>
          <p:cNvPr id="29699"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31747"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smtClean="0"/>
              <a:t>Το παρόν έργο αποτελεί την έκδοση 1.0.  </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l-GR" altLang="el-GR" smtClean="0"/>
              <a:t>Σημείωμα Αναφοράς</a:t>
            </a:r>
          </a:p>
        </p:txBody>
      </p:sp>
      <p:sp>
        <p:nvSpPr>
          <p:cNvPr id="33795"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000" smtClean="0"/>
              <a:t>Copyright Εθνικόν και Καποδιστριακόν Πανεπιστήμιον Αθηνών</a:t>
            </a:r>
            <a:r>
              <a:rPr lang="en-US" altLang="el-GR" sz="2000" smtClean="0"/>
              <a:t>,</a:t>
            </a:r>
            <a:r>
              <a:rPr lang="el-GR" altLang="el-GR" sz="2000" smtClean="0"/>
              <a:t> Αραπογιάννη Αγγελική 2014. «Σχεδίαση Ολοκληρωμένων Κυκλωμάτων. Μέρος Α.Ενότητα5: Φωτολιθογραφία». Έκδοση: 1.0. Αθήνα 2014. Διαθέσιμο από τη δικτυακή διεύθυνση: </a:t>
            </a:r>
            <a:r>
              <a:rPr lang="en-US" altLang="el-GR" sz="2000" smtClean="0">
                <a:solidFill>
                  <a:srgbClr val="FF0000"/>
                </a:solidFill>
                <a:hlinkClick r:id="rId3"/>
              </a:rPr>
              <a:t>http://opencourses.uoa.gr/courses/DI4/</a:t>
            </a:r>
            <a:r>
              <a:rPr lang="el-GR" altLang="el-GR" sz="2000" smtClean="0">
                <a:solidFill>
                  <a:srgbClr val="FF0000"/>
                </a:solidFill>
              </a:rPr>
              <a:t> </a:t>
            </a:r>
            <a:endParaRPr lang="el-GR" altLang="el-GR" sz="2000"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35843"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35844"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a:t>
            </a:r>
            <a:r>
              <a:rPr lang="el-GR" altLang="el-GR" sz="4000" dirty="0" smtClean="0"/>
              <a:t>Τρίτων</a:t>
            </a:r>
            <a:endParaRPr lang="el-GR" altLang="el-GR" sz="4000" dirty="0" smtClean="0"/>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endParaRPr lang="en-US" sz="2000" dirty="0"/>
          </a:p>
          <a:p>
            <a:pPr eaLnBrk="1" fontAlgn="auto" hangingPunct="1">
              <a:spcAft>
                <a:spcPts val="0"/>
              </a:spcAft>
              <a:defRPr/>
            </a:pPr>
            <a:r>
              <a:rPr lang="el-GR" sz="2000" dirty="0" smtClean="0"/>
              <a:t>Εικόνες </a:t>
            </a:r>
            <a:r>
              <a:rPr lang="el-GR" sz="2000" dirty="0" smtClean="0"/>
              <a:t>1,3,7: </a:t>
            </a:r>
            <a:r>
              <a:rPr lang="en-US" sz="2000" dirty="0" smtClean="0"/>
              <a:t>Original from: </a:t>
            </a:r>
            <a:r>
              <a:rPr lang="en-US" sz="2000" dirty="0"/>
              <a:t>R. </a:t>
            </a:r>
            <a:r>
              <a:rPr lang="en-US" sz="2000" dirty="0" err="1"/>
              <a:t>Colclaser</a:t>
            </a:r>
            <a:r>
              <a:rPr lang="en-US" sz="2000" dirty="0"/>
              <a:t>. </a:t>
            </a:r>
            <a:r>
              <a:rPr lang="en-US" sz="2000" i="1" dirty="0"/>
              <a:t>Microelectronics Processing and Device Design</a:t>
            </a:r>
            <a:r>
              <a:rPr lang="en-US" sz="2000" dirty="0"/>
              <a:t>. New York, NY: John Wiley &amp; Sons, 1980</a:t>
            </a:r>
            <a:r>
              <a:rPr lang="en-US" sz="2000" dirty="0" smtClean="0"/>
              <a:t>.</a:t>
            </a:r>
            <a:endParaRPr lang="el-GR" sz="2000" dirty="0" smtClean="0"/>
          </a:p>
          <a:p>
            <a:pPr eaLnBrk="1" fontAlgn="auto" hangingPunct="1">
              <a:spcAft>
                <a:spcPts val="0"/>
              </a:spcAft>
              <a:defRPr/>
            </a:pPr>
            <a:r>
              <a:rPr lang="el-GR" sz="2000" dirty="0" smtClean="0"/>
              <a:t>Εικόνα </a:t>
            </a:r>
            <a:r>
              <a:rPr lang="en-US" sz="2000" dirty="0" smtClean="0"/>
              <a:t>4</a:t>
            </a:r>
            <a:r>
              <a:rPr lang="el-GR" sz="2000" dirty="0" smtClean="0"/>
              <a:t>: Ανακτήθηκε από </a:t>
            </a:r>
            <a:r>
              <a:rPr lang="en-US" altLang="el-GR" sz="2000" dirty="0">
                <a:hlinkClick r:id="rId3"/>
              </a:rPr>
              <a:t>http://</a:t>
            </a:r>
            <a:r>
              <a:rPr lang="en-US" altLang="el-GR" sz="2000" dirty="0" smtClean="0">
                <a:hlinkClick r:id="rId3"/>
              </a:rPr>
              <a:t>www.ece.gatech.edu/research/labs/vc/theory/photolith.html</a:t>
            </a:r>
            <a:r>
              <a:rPr lang="el-GR" altLang="el-GR" sz="2000" dirty="0" smtClean="0"/>
              <a:t> στις 3/2/2015</a:t>
            </a:r>
            <a:endParaRPr lang="el-GR" sz="2000" dirty="0" smtClean="0"/>
          </a:p>
          <a:p>
            <a:pPr eaLnBrk="1" fontAlgn="auto" hangingPunct="1">
              <a:spcAft>
                <a:spcPts val="0"/>
              </a:spcAft>
              <a:defRPr/>
            </a:pPr>
            <a:r>
              <a:rPr lang="el-GR" sz="2000" dirty="0" smtClean="0"/>
              <a:t>Εικόνα </a:t>
            </a:r>
            <a:r>
              <a:rPr lang="el-GR" sz="2000" dirty="0"/>
              <a:t>5: Του/της </a:t>
            </a:r>
            <a:r>
              <a:rPr lang="el-GR" sz="2000" dirty="0" err="1"/>
              <a:t>Pgalajda</a:t>
            </a:r>
            <a:r>
              <a:rPr lang="el-GR" sz="2000" dirty="0"/>
              <a:t> (Έργο αυτού που το ανεβάζει) [</a:t>
            </a:r>
            <a:r>
              <a:rPr lang="el-GR" sz="2000" b="1" dirty="0" err="1"/>
              <a:t>Public</a:t>
            </a:r>
            <a:r>
              <a:rPr lang="el-GR" sz="2000" b="1" dirty="0"/>
              <a:t> </a:t>
            </a:r>
            <a:r>
              <a:rPr lang="el-GR" sz="2000" b="1" dirty="0" err="1"/>
              <a:t>domain</a:t>
            </a:r>
            <a:r>
              <a:rPr lang="el-GR" sz="2000" dirty="0"/>
              <a:t>], μέσω των </a:t>
            </a:r>
            <a:r>
              <a:rPr lang="el-GR" sz="2000" dirty="0" err="1"/>
              <a:t>Wikimedia</a:t>
            </a:r>
            <a:r>
              <a:rPr lang="el-GR" sz="2000" dirty="0"/>
              <a:t> </a:t>
            </a:r>
            <a:r>
              <a:rPr lang="el-GR" sz="2000" dirty="0" err="1" smtClean="0"/>
              <a:t>Commons</a:t>
            </a:r>
            <a:r>
              <a:rPr lang="el-GR" sz="2000" dirty="0" smtClean="0"/>
              <a:t>. </a:t>
            </a:r>
            <a:r>
              <a:rPr lang="en-US" sz="2000" dirty="0"/>
              <a:t>Retrieved from: </a:t>
            </a:r>
            <a:r>
              <a:rPr lang="en-US" sz="2000" dirty="0" smtClean="0">
                <a:hlinkClick r:id="rId4"/>
              </a:rPr>
              <a:t>https</a:t>
            </a:r>
            <a:r>
              <a:rPr lang="en-US" sz="2000" dirty="0">
                <a:hlinkClick r:id="rId4"/>
              </a:rPr>
              <a:t>://</a:t>
            </a:r>
            <a:r>
              <a:rPr lang="en-US" sz="2000" dirty="0" smtClean="0">
                <a:hlinkClick r:id="rId4"/>
              </a:rPr>
              <a:t>upload.wikimedia.org/wikipedia/commons/1/17/Bosch_process_sidewall.jpg</a:t>
            </a:r>
            <a:endParaRPr lang="el-GR" sz="2000" dirty="0" smtClean="0"/>
          </a:p>
          <a:p>
            <a:pPr eaLnBrk="1" fontAlgn="auto" hangingPunct="1">
              <a:spcAft>
                <a:spcPts val="0"/>
              </a:spcAft>
              <a:defRPr/>
            </a:pPr>
            <a:r>
              <a:rPr lang="el-GR" sz="2000" dirty="0" smtClean="0"/>
              <a:t>Εικόνα 6: </a:t>
            </a:r>
            <a:r>
              <a:rPr lang="en-US" sz="2000" dirty="0"/>
              <a:t>By </a:t>
            </a:r>
            <a:r>
              <a:rPr lang="en-US" sz="2000" dirty="0" err="1"/>
              <a:t>Ramsés</a:t>
            </a:r>
            <a:r>
              <a:rPr lang="en-US" sz="2000" dirty="0"/>
              <a:t> V. </a:t>
            </a:r>
            <a:r>
              <a:rPr lang="en-US" sz="2000" dirty="0" err="1"/>
              <a:t>Martínez</a:t>
            </a:r>
            <a:r>
              <a:rPr lang="en-US" sz="2000" dirty="0"/>
              <a:t> (the author is a colleague of the uploader) [GFDL (http://www.gnu.org/copyleft/fdl.html) </a:t>
            </a:r>
            <a:r>
              <a:rPr lang="en-US" sz="2000" b="1" dirty="0"/>
              <a:t>or CC BY-SA 3.0 </a:t>
            </a:r>
            <a:r>
              <a:rPr lang="en-US" sz="2000" dirty="0"/>
              <a:t>(http://creativecommons.org/licenses/by-sa/3.0)], via Wikimedia </a:t>
            </a:r>
            <a:r>
              <a:rPr lang="en-US" sz="2000" dirty="0" smtClean="0"/>
              <a:t>Commons</a:t>
            </a:r>
            <a:r>
              <a:rPr lang="el-GR" sz="2000" dirty="0" smtClean="0"/>
              <a:t>. </a:t>
            </a:r>
            <a:r>
              <a:rPr lang="en-US" sz="2000" dirty="0"/>
              <a:t>Retrieved from: </a:t>
            </a:r>
            <a:r>
              <a:rPr lang="en-US" sz="2000" dirty="0">
                <a:hlinkClick r:id="rId5"/>
              </a:rPr>
              <a:t>https://</a:t>
            </a:r>
            <a:r>
              <a:rPr lang="en-US" sz="2000" dirty="0" smtClean="0">
                <a:hlinkClick r:id="rId5"/>
              </a:rPr>
              <a:t>upload.wikimedia.org/wikipedia/commons/0/02/SiNW_Fabrication.png</a:t>
            </a:r>
            <a:r>
              <a:rPr lang="en-US" sz="2000" dirty="0" smtClean="0"/>
              <a:t> </a:t>
            </a:r>
            <a:endParaRPr lang="en-US" sz="2000" dirty="0" smtClean="0"/>
          </a:p>
          <a:p>
            <a:pPr marL="0" indent="0" eaLnBrk="1" fontAlgn="auto" hangingPunct="1">
              <a:spcAft>
                <a:spcPts val="0"/>
              </a:spcAft>
              <a:buNone/>
              <a:defRPr/>
            </a:pPr>
            <a:endParaRPr lang="el-GR" sz="2000"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l-GR" altLang="el-GR" sz="4000" smtClean="0"/>
              <a:t>Κατασκευή των Μασκών</a:t>
            </a:r>
          </a:p>
        </p:txBody>
      </p:sp>
      <p:pic>
        <p:nvPicPr>
          <p:cNvPr id="15363" name="Picture 155" descr="Παράδειγμα μιας φωτομάσκας" title="Εικόνα 1"/>
          <p:cNvPicPr>
            <a:picLocks noGrp="1" noChangeAspect="1" noChangeArrowheads="1"/>
          </p:cNvPicPr>
          <p:nvPr>
            <p:ph idx="1"/>
          </p:nvPr>
        </p:nvPicPr>
        <p:blipFill>
          <a:blip r:embed="rId2"/>
          <a:srcRect/>
          <a:stretch>
            <a:fillRect/>
          </a:stretch>
        </p:blipFill>
        <p:spPr>
          <a:xfrm>
            <a:off x="768350" y="1557338"/>
            <a:ext cx="7620000" cy="452596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altLang="el-GR" sz="4000" smtClean="0"/>
              <a:t>Η διαδικασία της Φωτολιθογραφίας</a:t>
            </a:r>
          </a:p>
        </p:txBody>
      </p:sp>
      <p:sp>
        <p:nvSpPr>
          <p:cNvPr id="2" name="Θέση περιεχομένου 1"/>
          <p:cNvSpPr>
            <a:spLocks noGrp="1"/>
          </p:cNvSpPr>
          <p:nvPr>
            <p:ph idx="1"/>
          </p:nvPr>
        </p:nvSpPr>
        <p:spPr>
          <a:xfrm>
            <a:off x="463550" y="1557338"/>
            <a:ext cx="8229600" cy="4525962"/>
          </a:xfrm>
        </p:spPr>
        <p:txBody>
          <a:bodyPr rtlCol="0">
            <a:normAutofit fontScale="85000" lnSpcReduction="20000"/>
          </a:bodyPr>
          <a:lstStyle/>
          <a:p>
            <a:pPr marL="514350" indent="-514350" eaLnBrk="1" fontAlgn="auto" hangingPunct="1">
              <a:spcAft>
                <a:spcPts val="0"/>
              </a:spcAft>
              <a:buFont typeface="+mj-lt"/>
              <a:buAutoNum type="arabicPeriod"/>
              <a:defRPr/>
            </a:pPr>
            <a:r>
              <a:rPr kumimoji="1" lang="el-GR" altLang="el-GR" dirty="0" smtClean="0"/>
              <a:t>Η </a:t>
            </a:r>
            <a:r>
              <a:rPr kumimoji="1" lang="el-GR" altLang="el-GR" dirty="0"/>
              <a:t>προετοιμασία του υποστρώματος.</a:t>
            </a:r>
          </a:p>
          <a:p>
            <a:pPr marL="514350" indent="-514350" eaLnBrk="1" fontAlgn="auto" hangingPunct="1">
              <a:spcAft>
                <a:spcPts val="0"/>
              </a:spcAft>
              <a:buFont typeface="+mj-lt"/>
              <a:buAutoNum type="arabicPeriod"/>
              <a:defRPr/>
            </a:pPr>
            <a:r>
              <a:rPr kumimoji="1" lang="el-GR" altLang="el-GR" dirty="0" smtClean="0"/>
              <a:t>Η </a:t>
            </a:r>
            <a:r>
              <a:rPr kumimoji="1" lang="el-GR" altLang="el-GR" dirty="0"/>
              <a:t>επικάλυψη με </a:t>
            </a:r>
            <a:r>
              <a:rPr kumimoji="1" lang="el-GR" altLang="el-GR" dirty="0" err="1"/>
              <a:t>φωτοαντιστατικό</a:t>
            </a:r>
            <a:r>
              <a:rPr kumimoji="1" lang="el-GR" altLang="el-GR" dirty="0"/>
              <a:t>.</a:t>
            </a:r>
          </a:p>
          <a:p>
            <a:pPr marL="514350" indent="-514350" eaLnBrk="1" fontAlgn="auto" hangingPunct="1">
              <a:spcAft>
                <a:spcPts val="0"/>
              </a:spcAft>
              <a:buFont typeface="+mj-lt"/>
              <a:buAutoNum type="arabicPeriod"/>
              <a:defRPr/>
            </a:pPr>
            <a:r>
              <a:rPr kumimoji="1" lang="el-GR" altLang="el-GR" dirty="0" smtClean="0"/>
              <a:t>Η </a:t>
            </a:r>
            <a:r>
              <a:rPr kumimoji="1" lang="el-GR" altLang="el-GR" dirty="0"/>
              <a:t>προ- ή ελαφρά ξήρανση.</a:t>
            </a:r>
          </a:p>
          <a:p>
            <a:pPr marL="514350" indent="-514350" eaLnBrk="1" fontAlgn="auto" hangingPunct="1">
              <a:spcAft>
                <a:spcPts val="0"/>
              </a:spcAft>
              <a:buFont typeface="+mj-lt"/>
              <a:buAutoNum type="arabicPeriod"/>
              <a:defRPr/>
            </a:pPr>
            <a:r>
              <a:rPr kumimoji="1" lang="el-GR" altLang="el-GR" dirty="0" smtClean="0"/>
              <a:t>Η </a:t>
            </a:r>
            <a:r>
              <a:rPr kumimoji="1" lang="el-GR" altLang="el-GR" dirty="0"/>
              <a:t>ευθυγράμμιση της μάσκας.</a:t>
            </a:r>
          </a:p>
          <a:p>
            <a:pPr marL="514350" indent="-514350" eaLnBrk="1" fontAlgn="auto" hangingPunct="1">
              <a:spcAft>
                <a:spcPts val="0"/>
              </a:spcAft>
              <a:buFont typeface="+mj-lt"/>
              <a:buAutoNum type="arabicPeriod"/>
              <a:defRPr/>
            </a:pPr>
            <a:r>
              <a:rPr kumimoji="1" lang="el-GR" altLang="el-GR" dirty="0" smtClean="0"/>
              <a:t>Η </a:t>
            </a:r>
            <a:r>
              <a:rPr kumimoji="1" lang="el-GR" altLang="el-GR" dirty="0"/>
              <a:t>έκθεση.</a:t>
            </a:r>
          </a:p>
          <a:p>
            <a:pPr marL="514350" indent="-514350" eaLnBrk="1" fontAlgn="auto" hangingPunct="1">
              <a:spcAft>
                <a:spcPts val="0"/>
              </a:spcAft>
              <a:buFont typeface="+mj-lt"/>
              <a:buAutoNum type="arabicPeriod"/>
              <a:defRPr/>
            </a:pPr>
            <a:r>
              <a:rPr kumimoji="1" lang="el-GR" altLang="el-GR" dirty="0" smtClean="0"/>
              <a:t>Η </a:t>
            </a:r>
            <a:r>
              <a:rPr kumimoji="1" lang="el-GR" altLang="el-GR" dirty="0"/>
              <a:t>εμφάνιση.</a:t>
            </a:r>
          </a:p>
          <a:p>
            <a:pPr marL="514350" indent="-514350" eaLnBrk="1" fontAlgn="auto" hangingPunct="1">
              <a:spcAft>
                <a:spcPts val="0"/>
              </a:spcAft>
              <a:buFont typeface="+mj-lt"/>
              <a:buAutoNum type="arabicPeriod"/>
              <a:defRPr/>
            </a:pPr>
            <a:r>
              <a:rPr kumimoji="1" lang="el-GR" altLang="el-GR" dirty="0" smtClean="0"/>
              <a:t>Η </a:t>
            </a:r>
            <a:r>
              <a:rPr kumimoji="1" lang="el-GR" altLang="el-GR" dirty="0"/>
              <a:t>μετά- ή ισχυρή ξήρανση.</a:t>
            </a:r>
          </a:p>
          <a:p>
            <a:pPr marL="514350" indent="-514350" eaLnBrk="1" fontAlgn="auto" hangingPunct="1">
              <a:spcAft>
                <a:spcPts val="0"/>
              </a:spcAft>
              <a:buFont typeface="+mj-lt"/>
              <a:buAutoNum type="arabicPeriod"/>
              <a:defRPr/>
            </a:pPr>
            <a:r>
              <a:rPr kumimoji="1" lang="el-GR" altLang="el-GR" dirty="0" smtClean="0"/>
              <a:t>Η </a:t>
            </a:r>
            <a:r>
              <a:rPr kumimoji="1" lang="el-GR" altLang="el-GR" dirty="0"/>
              <a:t>χάραξη.</a:t>
            </a:r>
          </a:p>
          <a:p>
            <a:pPr marL="514350" indent="-514350" eaLnBrk="1" fontAlgn="auto" hangingPunct="1">
              <a:spcAft>
                <a:spcPts val="0"/>
              </a:spcAft>
              <a:buFont typeface="+mj-lt"/>
              <a:buAutoNum type="arabicPeriod"/>
              <a:defRPr/>
            </a:pPr>
            <a:r>
              <a:rPr kumimoji="1" lang="el-GR" altLang="el-GR" dirty="0" smtClean="0"/>
              <a:t>Η </a:t>
            </a:r>
            <a:r>
              <a:rPr kumimoji="1" lang="el-GR" altLang="el-GR" dirty="0"/>
              <a:t>απομάκρυνση του </a:t>
            </a:r>
            <a:r>
              <a:rPr kumimoji="1" lang="el-GR" altLang="el-GR" dirty="0" err="1"/>
              <a:t>φωτοαντιστατικού</a:t>
            </a:r>
            <a:r>
              <a:rPr kumimoji="1" lang="el-GR" altLang="el-GR" dirty="0"/>
              <a:t>.</a:t>
            </a:r>
          </a:p>
          <a:p>
            <a:pPr eaLnBrk="1" fontAlgn="auto" hangingPunct="1">
              <a:spcAft>
                <a:spcPts val="0"/>
              </a:spcAft>
              <a:defRPr/>
            </a:pP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3"/>
          <p:cNvSpPr>
            <a:spLocks noGrp="1"/>
          </p:cNvSpPr>
          <p:nvPr>
            <p:ph type="title"/>
          </p:nvPr>
        </p:nvSpPr>
        <p:spPr/>
        <p:txBody>
          <a:bodyPr/>
          <a:lstStyle/>
          <a:p>
            <a:pPr eaLnBrk="1" hangingPunct="1"/>
            <a:r>
              <a:rPr lang="el-GR" altLang="el-GR" smtClean="0"/>
              <a:t>Τα Βήματα της Φωτολιθογραφίας</a:t>
            </a:r>
          </a:p>
        </p:txBody>
      </p:sp>
      <p:grpSp>
        <p:nvGrpSpPr>
          <p:cNvPr id="17411" name="Ομάδα 92" descr="Τα 6 στάδια της φωτολιθογραφίας: Εναπόθεση Φιλμ, Εφαρμογή φωτοαντίστασης, Έκθεση, Εμφάνιση φιλμ, Χάραξη και Απομάκρυνση αντίστασης."/>
          <p:cNvGrpSpPr>
            <a:grpSpLocks/>
          </p:cNvGrpSpPr>
          <p:nvPr/>
        </p:nvGrpSpPr>
        <p:grpSpPr bwMode="auto">
          <a:xfrm>
            <a:off x="312738" y="1501775"/>
            <a:ext cx="7642225" cy="4721225"/>
            <a:chOff x="313291" y="1502016"/>
            <a:chExt cx="7641009" cy="4721405"/>
          </a:xfrm>
        </p:grpSpPr>
        <p:sp>
          <p:nvSpPr>
            <p:cNvPr id="94" name="Ορθογώνιο 93"/>
            <p:cNvSpPr/>
            <p:nvPr>
              <p:custDataLst>
                <p:tags r:id="rId2"/>
              </p:custDataLst>
            </p:nvPr>
          </p:nvSpPr>
          <p:spPr>
            <a:xfrm>
              <a:off x="891049" y="3276909"/>
              <a:ext cx="1777717" cy="4127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Substrate</a:t>
              </a:r>
              <a:endParaRPr lang="el-GR" dirty="0">
                <a:ln w="0"/>
                <a:solidFill>
                  <a:schemeClr val="tx1"/>
                </a:solidFill>
                <a:effectLst>
                  <a:outerShdw blurRad="38100" dist="19050" dir="2700000" algn="tl" rotWithShape="0">
                    <a:schemeClr val="dk1">
                      <a:alpha val="40000"/>
                    </a:schemeClr>
                  </a:outerShdw>
                </a:effectLst>
              </a:endParaRPr>
            </a:p>
          </p:txBody>
        </p:sp>
        <p:sp>
          <p:nvSpPr>
            <p:cNvPr id="95" name="Ορθογώνιο 94"/>
            <p:cNvSpPr/>
            <p:nvPr/>
          </p:nvSpPr>
          <p:spPr>
            <a:xfrm>
              <a:off x="3479849" y="3280084"/>
              <a:ext cx="1777717" cy="4127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96" name="Ορθογώνιο 95"/>
            <p:cNvSpPr/>
            <p:nvPr/>
          </p:nvSpPr>
          <p:spPr>
            <a:xfrm>
              <a:off x="6155948" y="3286434"/>
              <a:ext cx="1777717" cy="4127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97" name="Ορθογώνιο 96"/>
            <p:cNvSpPr/>
            <p:nvPr/>
          </p:nvSpPr>
          <p:spPr>
            <a:xfrm>
              <a:off x="3487786" y="5143880"/>
              <a:ext cx="1777717" cy="4127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98" name="Ορθογώνιο 97"/>
            <p:cNvSpPr/>
            <p:nvPr>
              <p:custDataLst>
                <p:tags r:id="rId3"/>
              </p:custDataLst>
            </p:nvPr>
          </p:nvSpPr>
          <p:spPr>
            <a:xfrm>
              <a:off x="891049" y="2953046"/>
              <a:ext cx="1777717" cy="349263"/>
            </a:xfrm>
            <a:prstGeom prst="rect">
              <a:avLst/>
            </a:prstGeom>
            <a:pattFill prst="ltUpDiag">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Deposited Film</a:t>
              </a:r>
              <a:endParaRPr lang="el-GR" dirty="0">
                <a:ln w="0"/>
                <a:solidFill>
                  <a:schemeClr val="tx1"/>
                </a:solidFill>
                <a:effectLst>
                  <a:outerShdw blurRad="38100" dist="19050" dir="2700000" algn="tl" rotWithShape="0">
                    <a:schemeClr val="dk1">
                      <a:alpha val="40000"/>
                    </a:schemeClr>
                  </a:outerShdw>
                </a:effectLst>
              </a:endParaRPr>
            </a:p>
          </p:txBody>
        </p:sp>
        <p:sp>
          <p:nvSpPr>
            <p:cNvPr id="99" name="Ορθογώνιο 98"/>
            <p:cNvSpPr/>
            <p:nvPr/>
          </p:nvSpPr>
          <p:spPr>
            <a:xfrm>
              <a:off x="3479849" y="2953046"/>
              <a:ext cx="1777717" cy="349263"/>
            </a:xfrm>
            <a:prstGeom prst="rect">
              <a:avLst/>
            </a:prstGeom>
            <a:pattFill prst="ltUpDiag">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00" name="Ορθογώνιο 99"/>
            <p:cNvSpPr/>
            <p:nvPr/>
          </p:nvSpPr>
          <p:spPr>
            <a:xfrm>
              <a:off x="6155948" y="2953046"/>
              <a:ext cx="1777717" cy="349263"/>
            </a:xfrm>
            <a:prstGeom prst="rect">
              <a:avLst/>
            </a:prstGeom>
            <a:pattFill prst="ltUpDiag">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01" name="Ορθογώνιο 100"/>
            <p:cNvSpPr/>
            <p:nvPr/>
          </p:nvSpPr>
          <p:spPr>
            <a:xfrm>
              <a:off x="898985" y="5143880"/>
              <a:ext cx="1777717" cy="4127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02" name="Ορθογώνιο 101"/>
            <p:cNvSpPr/>
            <p:nvPr/>
          </p:nvSpPr>
          <p:spPr>
            <a:xfrm>
              <a:off x="898985" y="4818430"/>
              <a:ext cx="1777717" cy="347675"/>
            </a:xfrm>
            <a:prstGeom prst="rect">
              <a:avLst/>
            </a:prstGeom>
            <a:pattFill prst="ltUpDiag">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03" name="Ορθογώνιο 102"/>
            <p:cNvSpPr/>
            <p:nvPr/>
          </p:nvSpPr>
          <p:spPr>
            <a:xfrm>
              <a:off x="3479849" y="2727613"/>
              <a:ext cx="1777717" cy="2174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04" name="Ορθογώνιο 103"/>
            <p:cNvSpPr/>
            <p:nvPr/>
          </p:nvSpPr>
          <p:spPr>
            <a:xfrm>
              <a:off x="6155948" y="2753014"/>
              <a:ext cx="1777717" cy="2174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05" name="TextBox 104"/>
            <p:cNvSpPr txBox="1"/>
            <p:nvPr/>
          </p:nvSpPr>
          <p:spPr>
            <a:xfrm>
              <a:off x="3640162" y="2410101"/>
              <a:ext cx="1472966" cy="296874"/>
            </a:xfrm>
            <a:prstGeom prst="rect">
              <a:avLst/>
            </a:prstGeom>
          </p:spPr>
          <p:txBody>
            <a:bodyPr anchor="ctr"/>
            <a:lstStyle/>
            <a:p>
              <a:pPr>
                <a:defRPr/>
              </a:pPr>
              <a:r>
                <a:rPr lang="el-GR" sz="1400" dirty="0" err="1">
                  <a:latin typeface="+mn-lt"/>
                </a:rPr>
                <a:t>Φωτοαντιστατικό</a:t>
              </a:r>
              <a:endParaRPr lang="el-GR" sz="1400" dirty="0">
                <a:latin typeface="+mn-lt"/>
              </a:endParaRPr>
            </a:p>
          </p:txBody>
        </p:sp>
        <p:sp>
          <p:nvSpPr>
            <p:cNvPr id="106" name="Ορθογώνιο 105"/>
            <p:cNvSpPr/>
            <p:nvPr/>
          </p:nvSpPr>
          <p:spPr>
            <a:xfrm>
              <a:off x="6155948" y="2276746"/>
              <a:ext cx="360306" cy="1444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7" name="Ορθογώνιο 106"/>
            <p:cNvSpPr/>
            <p:nvPr/>
          </p:nvSpPr>
          <p:spPr>
            <a:xfrm>
              <a:off x="6516254" y="2276746"/>
              <a:ext cx="360305" cy="144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8" name="Ορθογώνιο 107"/>
            <p:cNvSpPr/>
            <p:nvPr/>
          </p:nvSpPr>
          <p:spPr>
            <a:xfrm>
              <a:off x="6897193" y="2276746"/>
              <a:ext cx="360305" cy="1444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9" name="Ορθογώνιο 108"/>
            <p:cNvSpPr/>
            <p:nvPr/>
          </p:nvSpPr>
          <p:spPr>
            <a:xfrm>
              <a:off x="7233690" y="2276746"/>
              <a:ext cx="360305" cy="144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0" name="Ορθογώνιο 109"/>
            <p:cNvSpPr/>
            <p:nvPr/>
          </p:nvSpPr>
          <p:spPr>
            <a:xfrm>
              <a:off x="7593994" y="2273570"/>
              <a:ext cx="360306" cy="1444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11" name="Ευθύγραμμο βέλος σύνδεσης 110"/>
            <p:cNvCxnSpPr/>
            <p:nvPr/>
          </p:nvCxnSpPr>
          <p:spPr>
            <a:xfrm>
              <a:off x="6695612" y="1881443"/>
              <a:ext cx="0" cy="846169"/>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2" name="Ευθύγραμμο βέλος σύνδεσης 111"/>
            <p:cNvCxnSpPr/>
            <p:nvPr/>
          </p:nvCxnSpPr>
          <p:spPr>
            <a:xfrm>
              <a:off x="7425746" y="1906844"/>
              <a:ext cx="0" cy="846169"/>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3" name="Ευθύγραμμο βέλος σύνδεσης 112"/>
            <p:cNvCxnSpPr/>
            <p:nvPr/>
          </p:nvCxnSpPr>
          <p:spPr>
            <a:xfrm>
              <a:off x="7211468" y="1906844"/>
              <a:ext cx="0" cy="392127"/>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4" name="Ευθύγραμμο βέλος σύνδεσης 113"/>
            <p:cNvCxnSpPr/>
            <p:nvPr/>
          </p:nvCxnSpPr>
          <p:spPr>
            <a:xfrm>
              <a:off x="7625739" y="1881443"/>
              <a:ext cx="0" cy="392127"/>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5" name="Ευθύγραμμο βέλος σύνδεσης 114"/>
            <p:cNvCxnSpPr/>
            <p:nvPr/>
          </p:nvCxnSpPr>
          <p:spPr>
            <a:xfrm>
              <a:off x="7044807" y="1892556"/>
              <a:ext cx="0" cy="393715"/>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6" name="Ευθύγραμμο βέλος σύνδεσης 115"/>
            <p:cNvCxnSpPr/>
            <p:nvPr/>
          </p:nvCxnSpPr>
          <p:spPr>
            <a:xfrm>
              <a:off x="7786052" y="1892556"/>
              <a:ext cx="0" cy="393715"/>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7" name="Ευθύγραμμο βέλος σύνδεσης 116"/>
            <p:cNvCxnSpPr/>
            <p:nvPr/>
          </p:nvCxnSpPr>
          <p:spPr>
            <a:xfrm>
              <a:off x="6516254" y="1892556"/>
              <a:ext cx="0" cy="393715"/>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8" name="Ευθύγραμμο βέλος σύνδεσης 117"/>
            <p:cNvCxnSpPr/>
            <p:nvPr/>
          </p:nvCxnSpPr>
          <p:spPr>
            <a:xfrm>
              <a:off x="6327371" y="1881443"/>
              <a:ext cx="0" cy="392127"/>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7437" name="TextBox 118"/>
            <p:cNvSpPr txBox="1">
              <a:spLocks noChangeArrowheads="1"/>
            </p:cNvSpPr>
            <p:nvPr/>
          </p:nvSpPr>
          <p:spPr bwMode="auto">
            <a:xfrm>
              <a:off x="6510691" y="1737501"/>
              <a:ext cx="125806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l-GR" altLang="el-GR" sz="1800">
                <a:latin typeface="Tahoma" panose="020B0604030504040204" pitchFamily="34" charset="0"/>
              </a:endParaRPr>
            </a:p>
          </p:txBody>
        </p:sp>
        <p:sp>
          <p:nvSpPr>
            <p:cNvPr id="120" name="TextBox 119"/>
            <p:cNvSpPr txBox="1"/>
            <p:nvPr/>
          </p:nvSpPr>
          <p:spPr>
            <a:xfrm>
              <a:off x="6860686" y="1502016"/>
              <a:ext cx="1072979" cy="319100"/>
            </a:xfrm>
            <a:prstGeom prst="rect">
              <a:avLst/>
            </a:prstGeom>
          </p:spPr>
          <p:txBody>
            <a:bodyPr anchor="ctr">
              <a:normAutofit fontScale="92500" lnSpcReduction="20000"/>
            </a:bodyPr>
            <a:lstStyle/>
            <a:p>
              <a:pPr>
                <a:defRPr/>
              </a:pPr>
              <a:r>
                <a:rPr lang="el-GR" dirty="0"/>
                <a:t>Φως</a:t>
              </a:r>
            </a:p>
          </p:txBody>
        </p:sp>
        <p:sp>
          <p:nvSpPr>
            <p:cNvPr id="121" name="TextBox 120"/>
            <p:cNvSpPr txBox="1"/>
            <p:nvPr/>
          </p:nvSpPr>
          <p:spPr>
            <a:xfrm>
              <a:off x="5248043" y="1821116"/>
              <a:ext cx="839654" cy="398477"/>
            </a:xfrm>
            <a:prstGeom prst="rect">
              <a:avLst/>
            </a:prstGeom>
          </p:spPr>
          <p:txBody>
            <a:bodyPr anchor="ctr">
              <a:normAutofit fontScale="92500"/>
            </a:bodyPr>
            <a:lstStyle/>
            <a:p>
              <a:pPr>
                <a:defRPr/>
              </a:pPr>
              <a:r>
                <a:rPr lang="el-GR" dirty="0"/>
                <a:t>Μάσκα</a:t>
              </a:r>
            </a:p>
          </p:txBody>
        </p:sp>
        <p:cxnSp>
          <p:nvCxnSpPr>
            <p:cNvPr id="122" name="Ευθύγραμμο βέλος σύνδεσης 121"/>
            <p:cNvCxnSpPr>
              <a:stCxn id="121" idx="2"/>
              <a:endCxn id="106" idx="1"/>
            </p:cNvCxnSpPr>
            <p:nvPr/>
          </p:nvCxnSpPr>
          <p:spPr>
            <a:xfrm>
              <a:off x="5668664" y="2219593"/>
              <a:ext cx="487284" cy="130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3" name="Ορθογώνιο 122"/>
            <p:cNvSpPr/>
            <p:nvPr/>
          </p:nvSpPr>
          <p:spPr>
            <a:xfrm>
              <a:off x="897398" y="4612048"/>
              <a:ext cx="512680" cy="2032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24" name="Ορθογώνιο 123"/>
            <p:cNvSpPr/>
            <p:nvPr/>
          </p:nvSpPr>
          <p:spPr>
            <a:xfrm>
              <a:off x="2152910" y="4624748"/>
              <a:ext cx="523792" cy="19209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25" name="Ορθογώνιο 124"/>
            <p:cNvSpPr/>
            <p:nvPr/>
          </p:nvSpPr>
          <p:spPr>
            <a:xfrm>
              <a:off x="1624357" y="4624748"/>
              <a:ext cx="347607" cy="1873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26" name="Ορθογώνιο 125"/>
            <p:cNvSpPr/>
            <p:nvPr/>
          </p:nvSpPr>
          <p:spPr>
            <a:xfrm>
              <a:off x="3487786" y="4789854"/>
              <a:ext cx="511094" cy="347675"/>
            </a:xfrm>
            <a:prstGeom prst="rect">
              <a:avLst/>
            </a:prstGeom>
            <a:pattFill prst="ltUpDiag">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27" name="Ορθογώνιο 126"/>
            <p:cNvSpPr/>
            <p:nvPr/>
          </p:nvSpPr>
          <p:spPr>
            <a:xfrm>
              <a:off x="3486198" y="4583471"/>
              <a:ext cx="512681" cy="2032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28" name="Ορθογώνιο 127"/>
            <p:cNvSpPr/>
            <p:nvPr/>
          </p:nvSpPr>
          <p:spPr>
            <a:xfrm>
              <a:off x="4741711" y="4567596"/>
              <a:ext cx="523792" cy="2047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29" name="Ορθογώνιο 128"/>
            <p:cNvSpPr/>
            <p:nvPr/>
          </p:nvSpPr>
          <p:spPr>
            <a:xfrm>
              <a:off x="4213157" y="4596172"/>
              <a:ext cx="347608" cy="1873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30" name="Ορθογώνιο 129"/>
            <p:cNvSpPr/>
            <p:nvPr/>
          </p:nvSpPr>
          <p:spPr>
            <a:xfrm>
              <a:off x="4208396" y="4789854"/>
              <a:ext cx="352369" cy="347675"/>
            </a:xfrm>
            <a:prstGeom prst="rect">
              <a:avLst/>
            </a:prstGeom>
            <a:pattFill prst="ltUpDiag">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31" name="Ορθογώνιο 130"/>
            <p:cNvSpPr/>
            <p:nvPr/>
          </p:nvSpPr>
          <p:spPr>
            <a:xfrm>
              <a:off x="4727426" y="4780329"/>
              <a:ext cx="539664" cy="347675"/>
            </a:xfrm>
            <a:prstGeom prst="rect">
              <a:avLst/>
            </a:prstGeom>
            <a:pattFill prst="ltUpDiag">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32" name="Ορθογώνιο 131"/>
            <p:cNvSpPr/>
            <p:nvPr/>
          </p:nvSpPr>
          <p:spPr>
            <a:xfrm>
              <a:off x="6163885" y="5174044"/>
              <a:ext cx="1777717" cy="4127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33" name="Ορθογώνιο 132"/>
            <p:cNvSpPr/>
            <p:nvPr/>
          </p:nvSpPr>
          <p:spPr>
            <a:xfrm>
              <a:off x="6163885" y="4820017"/>
              <a:ext cx="355543" cy="347676"/>
            </a:xfrm>
            <a:prstGeom prst="rect">
              <a:avLst/>
            </a:prstGeom>
            <a:pattFill prst="ltUpDiag">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34" name="Ορθογώνιο 133"/>
            <p:cNvSpPr/>
            <p:nvPr/>
          </p:nvSpPr>
          <p:spPr>
            <a:xfrm>
              <a:off x="6884495" y="4820017"/>
              <a:ext cx="334909" cy="347676"/>
            </a:xfrm>
            <a:prstGeom prst="rect">
              <a:avLst/>
            </a:prstGeom>
            <a:pattFill prst="ltUpDiag">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35" name="Ορθογώνιο 134"/>
            <p:cNvSpPr/>
            <p:nvPr/>
          </p:nvSpPr>
          <p:spPr>
            <a:xfrm>
              <a:off x="7633676" y="4818430"/>
              <a:ext cx="309513" cy="347675"/>
            </a:xfrm>
            <a:prstGeom prst="rect">
              <a:avLst/>
            </a:prstGeom>
            <a:pattFill prst="ltUpDiag">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136" name="TextBox 135"/>
            <p:cNvSpPr txBox="1"/>
            <p:nvPr/>
          </p:nvSpPr>
          <p:spPr>
            <a:xfrm>
              <a:off x="1089454" y="3694438"/>
              <a:ext cx="1749147" cy="360376"/>
            </a:xfrm>
            <a:prstGeom prst="rect">
              <a:avLst/>
            </a:prstGeom>
          </p:spPr>
          <p:txBody>
            <a:bodyPr anchor="ctr"/>
            <a:lstStyle/>
            <a:p>
              <a:pPr>
                <a:defRPr/>
              </a:pPr>
              <a:r>
                <a:rPr lang="el-GR" sz="1400" dirty="0">
                  <a:latin typeface="+mn-lt"/>
                </a:rPr>
                <a:t>Εναπόθεση </a:t>
              </a:r>
              <a:r>
                <a:rPr lang="en-US" sz="1400" dirty="0">
                  <a:latin typeface="+mn-lt"/>
                </a:rPr>
                <a:t>Film</a:t>
              </a:r>
              <a:endParaRPr lang="el-GR" sz="1400" dirty="0">
                <a:latin typeface="+mn-lt"/>
              </a:endParaRPr>
            </a:p>
          </p:txBody>
        </p:sp>
        <p:sp>
          <p:nvSpPr>
            <p:cNvPr id="137" name="TextBox 136"/>
            <p:cNvSpPr txBox="1"/>
            <p:nvPr/>
          </p:nvSpPr>
          <p:spPr>
            <a:xfrm>
              <a:off x="3417947" y="3734126"/>
              <a:ext cx="2553881" cy="382603"/>
            </a:xfrm>
            <a:prstGeom prst="rect">
              <a:avLst/>
            </a:prstGeom>
          </p:spPr>
          <p:txBody>
            <a:bodyPr anchor="ctr"/>
            <a:lstStyle/>
            <a:p>
              <a:pPr>
                <a:defRPr/>
              </a:pPr>
              <a:r>
                <a:rPr lang="el-GR" sz="1400" dirty="0">
                  <a:latin typeface="+mn-lt"/>
                </a:rPr>
                <a:t>Εφαρμογή </a:t>
              </a:r>
              <a:r>
                <a:rPr lang="el-GR" sz="1400" dirty="0" err="1">
                  <a:latin typeface="+mn-lt"/>
                </a:rPr>
                <a:t>φωτοαντιστατικού</a:t>
              </a:r>
              <a:r>
                <a:rPr lang="el-GR" sz="1400" dirty="0">
                  <a:latin typeface="+mn-lt"/>
                </a:rPr>
                <a:t>(</a:t>
              </a:r>
              <a:r>
                <a:rPr lang="en-US" sz="1400" dirty="0">
                  <a:latin typeface="+mn-lt"/>
                </a:rPr>
                <a:t>photoresist)</a:t>
              </a:r>
              <a:endParaRPr lang="el-GR" sz="1400" dirty="0">
                <a:latin typeface="+mn-lt"/>
              </a:endParaRPr>
            </a:p>
          </p:txBody>
        </p:sp>
        <p:sp>
          <p:nvSpPr>
            <p:cNvPr id="138" name="TextBox 137"/>
            <p:cNvSpPr txBox="1"/>
            <p:nvPr/>
          </p:nvSpPr>
          <p:spPr>
            <a:xfrm>
              <a:off x="6579744" y="3788103"/>
              <a:ext cx="1045996" cy="328626"/>
            </a:xfrm>
            <a:prstGeom prst="rect">
              <a:avLst/>
            </a:prstGeom>
          </p:spPr>
          <p:txBody>
            <a:bodyPr anchor="ctr"/>
            <a:lstStyle/>
            <a:p>
              <a:pPr>
                <a:defRPr/>
              </a:pPr>
              <a:r>
                <a:rPr lang="el-GR" sz="1400" dirty="0">
                  <a:latin typeface="+mn-lt"/>
                </a:rPr>
                <a:t>Έκθεση</a:t>
              </a:r>
            </a:p>
          </p:txBody>
        </p:sp>
        <p:sp>
          <p:nvSpPr>
            <p:cNvPr id="139" name="TextBox 138"/>
            <p:cNvSpPr txBox="1"/>
            <p:nvPr/>
          </p:nvSpPr>
          <p:spPr>
            <a:xfrm>
              <a:off x="1233894" y="5636024"/>
              <a:ext cx="1476140" cy="495319"/>
            </a:xfrm>
            <a:prstGeom prst="rect">
              <a:avLst/>
            </a:prstGeom>
          </p:spPr>
          <p:txBody>
            <a:bodyPr anchor="ctr"/>
            <a:lstStyle/>
            <a:p>
              <a:pPr>
                <a:defRPr/>
              </a:pPr>
              <a:r>
                <a:rPr lang="el-GR" sz="1400" dirty="0">
                  <a:latin typeface="+mn-lt"/>
                </a:rPr>
                <a:t>Εμφάνιση Φιλμ</a:t>
              </a:r>
            </a:p>
            <a:p>
              <a:pPr>
                <a:defRPr/>
              </a:pPr>
              <a:r>
                <a:rPr lang="el-GR" sz="1400" dirty="0">
                  <a:latin typeface="+mn-lt"/>
                </a:rPr>
                <a:t>(</a:t>
              </a:r>
              <a:r>
                <a:rPr lang="en-US" sz="1400" dirty="0">
                  <a:latin typeface="+mn-lt"/>
                </a:rPr>
                <a:t>Development)</a:t>
              </a:r>
              <a:endParaRPr lang="el-GR" sz="1400" dirty="0">
                <a:latin typeface="+mn-lt"/>
              </a:endParaRPr>
            </a:p>
          </p:txBody>
        </p:sp>
        <p:sp>
          <p:nvSpPr>
            <p:cNvPr id="17458" name="TextBox 139"/>
            <p:cNvSpPr txBox="1">
              <a:spLocks noChangeArrowheads="1"/>
            </p:cNvSpPr>
            <p:nvPr/>
          </p:nvSpPr>
          <p:spPr bwMode="auto">
            <a:xfrm>
              <a:off x="331396" y="3902600"/>
              <a:ext cx="910650" cy="46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1200">
                  <a:latin typeface="Tahoma" panose="020B0604030504040204" pitchFamily="34" charset="0"/>
                </a:rPr>
                <a:t>Χάραξη μάσκας</a:t>
              </a:r>
            </a:p>
          </p:txBody>
        </p:sp>
        <p:cxnSp>
          <p:nvCxnSpPr>
            <p:cNvPr id="141" name="Ευθύγραμμο βέλος σύνδεσης 140"/>
            <p:cNvCxnSpPr/>
            <p:nvPr/>
          </p:nvCxnSpPr>
          <p:spPr>
            <a:xfrm>
              <a:off x="930730" y="4177056"/>
              <a:ext cx="693628" cy="371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TextBox 141"/>
            <p:cNvSpPr txBox="1"/>
            <p:nvPr/>
          </p:nvSpPr>
          <p:spPr>
            <a:xfrm>
              <a:off x="6457525" y="5728102"/>
              <a:ext cx="1476140" cy="495319"/>
            </a:xfrm>
            <a:prstGeom prst="rect">
              <a:avLst/>
            </a:prstGeom>
          </p:spPr>
          <p:txBody>
            <a:bodyPr anchor="ctr"/>
            <a:lstStyle/>
            <a:p>
              <a:pPr>
                <a:defRPr/>
              </a:pPr>
              <a:r>
                <a:rPr lang="el-GR" sz="1400" dirty="0">
                  <a:latin typeface="+mn-lt"/>
                </a:rPr>
                <a:t>Απομάκρυνση αντίστασης</a:t>
              </a:r>
            </a:p>
          </p:txBody>
        </p:sp>
        <p:sp>
          <p:nvSpPr>
            <p:cNvPr id="143" name="TextBox 142"/>
            <p:cNvSpPr txBox="1"/>
            <p:nvPr/>
          </p:nvSpPr>
          <p:spPr>
            <a:xfrm>
              <a:off x="3646511" y="5696351"/>
              <a:ext cx="1476140" cy="495319"/>
            </a:xfrm>
            <a:prstGeom prst="rect">
              <a:avLst/>
            </a:prstGeom>
          </p:spPr>
          <p:txBody>
            <a:bodyPr anchor="ctr"/>
            <a:lstStyle/>
            <a:p>
              <a:pPr>
                <a:defRPr/>
              </a:pPr>
              <a:r>
                <a:rPr lang="el-GR" sz="1400" dirty="0">
                  <a:latin typeface="+mn-lt"/>
                </a:rPr>
                <a:t>Χάραξη (</a:t>
              </a:r>
              <a:r>
                <a:rPr lang="en-US" sz="1400" dirty="0">
                  <a:latin typeface="+mn-lt"/>
                </a:rPr>
                <a:t>Etching)</a:t>
              </a:r>
              <a:endParaRPr lang="el-GR" sz="1400" dirty="0">
                <a:latin typeface="+mn-lt"/>
              </a:endParaRPr>
            </a:p>
          </p:txBody>
        </p:sp>
        <p:cxnSp>
          <p:nvCxnSpPr>
            <p:cNvPr id="144" name="Ευθύγραμμο βέλος σύνδεσης 143"/>
            <p:cNvCxnSpPr/>
            <p:nvPr/>
          </p:nvCxnSpPr>
          <p:spPr>
            <a:xfrm>
              <a:off x="2838601" y="3429314"/>
              <a:ext cx="473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5" name="Ευθύγραμμο βέλος σύνδεσης 144"/>
            <p:cNvCxnSpPr/>
            <p:nvPr/>
          </p:nvCxnSpPr>
          <p:spPr>
            <a:xfrm>
              <a:off x="5497241" y="3429314"/>
              <a:ext cx="47458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6" name="Ευθύγραμμο βέλος σύνδεσης 145"/>
            <p:cNvCxnSpPr/>
            <p:nvPr/>
          </p:nvCxnSpPr>
          <p:spPr>
            <a:xfrm>
              <a:off x="2838601" y="5166106"/>
              <a:ext cx="473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7" name="Ευθύγραμμο βέλος σύνδεσης 146"/>
            <p:cNvCxnSpPr/>
            <p:nvPr/>
          </p:nvCxnSpPr>
          <p:spPr>
            <a:xfrm>
              <a:off x="5559143" y="5166106"/>
              <a:ext cx="473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8" name="Ευθύγραμμο βέλος σύνδεσης 147"/>
            <p:cNvCxnSpPr/>
            <p:nvPr/>
          </p:nvCxnSpPr>
          <p:spPr>
            <a:xfrm>
              <a:off x="313291" y="5174044"/>
              <a:ext cx="4730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l-GR" altLang="el-GR" sz="4000" smtClean="0"/>
              <a:t> Θετικά και Αρνητικά Φωτοαντιστατικά</a:t>
            </a:r>
          </a:p>
        </p:txBody>
      </p:sp>
      <p:pic>
        <p:nvPicPr>
          <p:cNvPr id="13" name="Picture 29" descr="Διαδικασία χάραξης και απομάκρυνσης του φωτοαντιστατικού." title="Εικόνα 3"/>
          <p:cNvPicPr>
            <a:picLocks noGrp="1" noChangeAspect="1" noChangeArrowheads="1"/>
          </p:cNvPicPr>
          <p:nvPr>
            <p:ph idx="1"/>
          </p:nvPr>
        </p:nvPicPr>
        <p:blipFill>
          <a:blip r:embed="rId4"/>
          <a:srcRect/>
          <a:stretch>
            <a:fillRect/>
          </a:stretch>
        </p:blipFill>
        <p:spPr>
          <a:xfrm>
            <a:off x="2054225" y="1557338"/>
            <a:ext cx="5048250" cy="4525962"/>
          </a:xfrm>
        </p:spPr>
      </p:pic>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noFill/>
        </p:spPr>
        <p:txBody>
          <a:bodyPr/>
          <a:lstStyle/>
          <a:p>
            <a:pPr eaLnBrk="1" hangingPunct="1"/>
            <a:r>
              <a:rPr lang="el-GR" altLang="el-GR" sz="4000" smtClean="0"/>
              <a:t> Συστήματα έκθεσης</a:t>
            </a:r>
          </a:p>
        </p:txBody>
      </p:sp>
      <p:pic>
        <p:nvPicPr>
          <p:cNvPr id="21507" name="Picture 4" descr="Σχηματική αναπαράσταση τριών συστημάτων έκθεσης"/>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3088" y="1916832"/>
            <a:ext cx="6797824" cy="355267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pPr eaLnBrk="1" hangingPunct="1"/>
            <a:r>
              <a:rPr lang="el-GR" altLang="el-GR" smtClean="0"/>
              <a:t>Εμφάνιση</a:t>
            </a:r>
          </a:p>
        </p:txBody>
      </p:sp>
      <p:pic>
        <p:nvPicPr>
          <p:cNvPr id="7" name="Picture 2" descr="Φωτογραφία από το φιλμ της φωτολιθογραφίας" title="Εικόνα 5"/>
          <p:cNvPicPr>
            <a:picLocks noGrp="1" noChangeAspect="1" noChangeArrowheads="1"/>
          </p:cNvPicPr>
          <p:nvPr>
            <p:ph idx="1"/>
          </p:nvPr>
        </p:nvPicPr>
        <p:blipFill>
          <a:blip r:embed="rId2"/>
          <a:stretch>
            <a:fillRect/>
          </a:stretch>
        </p:blipFill>
        <p:spPr>
          <a:xfrm>
            <a:off x="1920875" y="2060575"/>
            <a:ext cx="4792663" cy="32575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l-GR" altLang="el-GR" smtClean="0"/>
              <a:t>Χάραξη</a:t>
            </a:r>
          </a:p>
        </p:txBody>
      </p:sp>
      <p:pic>
        <p:nvPicPr>
          <p:cNvPr id="7" name="Picture 4" descr="Σχηματική αναπαράσταση διαδικασίας της χάραξης στη λιθογραφία"/>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9428"/>
          <a:stretch/>
        </p:blipFill>
        <p:spPr>
          <a:xfrm>
            <a:off x="2927317" y="1431581"/>
            <a:ext cx="3289366" cy="453340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pPr eaLnBrk="1" hangingPunct="1"/>
            <a:r>
              <a:rPr lang="el-GR" altLang="el-GR" smtClean="0"/>
              <a:t>Χάραξη με Πλάσμα</a:t>
            </a:r>
          </a:p>
        </p:txBody>
      </p:sp>
      <p:pic>
        <p:nvPicPr>
          <p:cNvPr id="23557" name="Picture 2" descr="Διαδικασία χάραξης με πλάσμα" title="Εικόνα 7"/>
          <p:cNvPicPr>
            <a:picLocks noChangeAspect="1" noChangeArrowheads="1"/>
          </p:cNvPicPr>
          <p:nvPr/>
        </p:nvPicPr>
        <p:blipFill>
          <a:blip r:embed="rId3"/>
          <a:srcRect/>
          <a:stretch>
            <a:fillRect/>
          </a:stretch>
        </p:blipFill>
        <p:spPr bwMode="auto">
          <a:xfrm>
            <a:off x="1774825" y="1196975"/>
            <a:ext cx="5594350"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6/2015 6:16:27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35842,35843,3584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3314,13315,1331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17410,17411,"/>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19458,13,"/>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5602,23557,"/>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6626,26627,26628,26629,"/>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7650,27651,27652,"/>
</p:tagLst>
</file>

<file path=ppt/theme/theme1.xml><?xml version="1.0" encoding="utf-8"?>
<a:theme xmlns:a="http://schemas.openxmlformats.org/drawingml/2006/main" name="Θέμα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1" id="{B29AADF5-6E2F-434D-811B-0B0C536D4007}" vid="{D139F02E-CA47-4A70-9E9B-7A8FE5ABB24E}"/>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6F0708F-8E02-481D-AAB5-510CF58CE7D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Θέμα1</Template>
  <TotalTime>2734</TotalTime>
  <Words>503</Words>
  <Application>Microsoft Office PowerPoint</Application>
  <PresentationFormat>Προβολή στην οθόνη (4:3)</PresentationFormat>
  <Paragraphs>77</Paragraphs>
  <Slides>17</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17</vt:i4>
      </vt:variant>
    </vt:vector>
  </HeadingPairs>
  <TitlesOfParts>
    <vt:vector size="23" baseType="lpstr">
      <vt:lpstr>Arial</vt:lpstr>
      <vt:lpstr>Calibri</vt:lpstr>
      <vt:lpstr>Tahoma</vt:lpstr>
      <vt:lpstr>Times New Roman</vt:lpstr>
      <vt:lpstr>Wingdings</vt:lpstr>
      <vt:lpstr>Θέμα1</vt:lpstr>
      <vt:lpstr>Σχεδίαση Ολοκληρωμένων Κυκλωμάτων</vt:lpstr>
      <vt:lpstr>Κατασκευή των Μασκών</vt:lpstr>
      <vt:lpstr>Η διαδικασία της Φωτολιθογραφίας</vt:lpstr>
      <vt:lpstr>Τα Βήματα της Φωτολιθογραφίας</vt:lpstr>
      <vt:lpstr> Θετικά και Αρνητικά Φωτοαντιστατικά</vt:lpstr>
      <vt:lpstr> Συστήματα έκθεσης</vt:lpstr>
      <vt:lpstr>Εμφάνιση</vt:lpstr>
      <vt:lpstr>Χάραξη</vt:lpstr>
      <vt:lpstr>Χάραξη με Πλάσμα</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83</cp:revision>
  <cp:lastPrinted>1601-01-01T00:00:00Z</cp:lastPrinted>
  <dcterms:created xsi:type="dcterms:W3CDTF">1601-01-01T00:00:00Z</dcterms:created>
  <dcterms:modified xsi:type="dcterms:W3CDTF">2015-03-06T16:16:46Z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