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280" r:id="rId15"/>
    <p:sldId id="290" r:id="rId16"/>
    <p:sldId id="295" r:id="rId17"/>
    <p:sldId id="299" r:id="rId18"/>
    <p:sldId id="292" r:id="rId19"/>
    <p:sldId id="291" r:id="rId20"/>
    <p:sldId id="294" r:id="rId21"/>
    <p:sldId id="293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9309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Ερευνητικές μέθοδοι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Ερευνητικές μέθοδοι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Ερευνητικές μέθοδοι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Ερευνητικές μέθοδοι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Ερευνητικές μέθοδοι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Ερευνητικές μέθοδοι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Ερευνητικές μέθοδοι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Ποιοτική μεθοδολογία έρευνας στη Διδακτική των Μαθηματικών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Ερευνητικές μέθοδοι</a:t>
            </a:r>
            <a:endParaRPr lang="en-US" sz="2800" dirty="0" smtClean="0"/>
          </a:p>
          <a:p>
            <a:endParaRPr lang="en-US" sz="2800" dirty="0"/>
          </a:p>
          <a:p>
            <a:r>
              <a:rPr lang="el-GR" sz="2800" dirty="0" err="1"/>
              <a:t>Πόταρη</a:t>
            </a:r>
            <a:r>
              <a:rPr lang="el-GR" sz="2800" dirty="0"/>
              <a:t> Δέσποινα, </a:t>
            </a:r>
            <a:r>
              <a:rPr lang="el-GR" sz="2800" dirty="0" err="1"/>
              <a:t>Σακονίδης</a:t>
            </a:r>
            <a:r>
              <a:rPr lang="el-GR" sz="2800"/>
              <a:t> Χαράλαμπος</a:t>
            </a:r>
          </a:p>
          <a:p>
            <a:r>
              <a:rPr lang="el-GR" sz="2800" smtClean="0"/>
              <a:t>Σχολή </a:t>
            </a:r>
            <a:r>
              <a:rPr lang="el-GR" sz="2800" dirty="0" smtClean="0"/>
              <a:t>Θετικών επιστημών</a:t>
            </a:r>
          </a:p>
          <a:p>
            <a:r>
              <a:rPr lang="el-GR" sz="2800" dirty="0" smtClean="0"/>
              <a:t>Τμήμα Μαθηματικών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Έρευνα </a:t>
            </a:r>
            <a:r>
              <a:rPr lang="el-GR" dirty="0" smtClean="0"/>
              <a:t>δράση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Πρόκειται για συγκεκριμένο θέμα ή πρακτικό πρόβλημα</a:t>
            </a:r>
            <a:r>
              <a:rPr lang="el-GR" dirty="0" smtClean="0"/>
              <a:t>?</a:t>
            </a:r>
            <a:endParaRPr lang="el-GR" dirty="0"/>
          </a:p>
          <a:p>
            <a:r>
              <a:rPr lang="el-GR" dirty="0"/>
              <a:t>Συμμετέχει ο εκπαιδευτικός σε όλα τα στάδιά της</a:t>
            </a:r>
            <a:r>
              <a:rPr lang="el-GR" dirty="0" smtClean="0"/>
              <a:t>?</a:t>
            </a:r>
            <a:endParaRPr lang="el-GR" dirty="0"/>
          </a:p>
          <a:p>
            <a:r>
              <a:rPr lang="el-GR" dirty="0"/>
              <a:t>Υπάρχει συμφωνία για το είδος της συνεργασίας μεταξύ εκπαιδευτικού και ερευνητή</a:t>
            </a:r>
            <a:r>
              <a:rPr lang="el-GR" dirty="0" smtClean="0"/>
              <a:t>?</a:t>
            </a:r>
            <a:endParaRPr lang="el-GR" dirty="0"/>
          </a:p>
          <a:p>
            <a:r>
              <a:rPr lang="el-GR" dirty="0"/>
              <a:t>Αποτελεί η έρευνα μέρος ενός συνεχούς κύκλου </a:t>
            </a:r>
            <a:r>
              <a:rPr lang="el-GR" dirty="0" smtClean="0"/>
              <a:t>ανάπτυξης</a:t>
            </a:r>
            <a:r>
              <a:rPr lang="en-US" dirty="0" smtClean="0"/>
              <a:t> </a:t>
            </a:r>
            <a:r>
              <a:rPr lang="el-GR" dirty="0" smtClean="0"/>
              <a:t>/ </a:t>
            </a:r>
            <a:r>
              <a:rPr lang="el-GR" dirty="0"/>
              <a:t>εξέλιξης</a:t>
            </a:r>
            <a:r>
              <a:rPr lang="el-GR" dirty="0" smtClean="0"/>
              <a:t>?</a:t>
            </a:r>
            <a:endParaRPr lang="el-GR" dirty="0"/>
          </a:p>
          <a:p>
            <a:r>
              <a:rPr lang="el-GR" dirty="0"/>
              <a:t>Είναι σαφές πως τα ευρήματα θα τροφοδοτήσουν την πρακτική</a:t>
            </a:r>
            <a:r>
              <a:rPr lang="el-GR" dirty="0" smtClean="0"/>
              <a:t>?</a:t>
            </a:r>
            <a:endParaRPr lang="el-GR" dirty="0"/>
          </a:p>
          <a:p>
            <a:r>
              <a:rPr lang="el-GR" dirty="0"/>
              <a:t>Είναι σαφές ποιο είδος έρευνας δράσης αξιοποιείται (τεχνική, πρακτική, φιλελεύθερη</a:t>
            </a:r>
            <a:r>
              <a:rPr lang="el-GR" dirty="0" smtClean="0"/>
              <a:t>)?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98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Έρευνα </a:t>
            </a:r>
            <a:r>
              <a:rPr lang="el-GR" dirty="0" smtClean="0"/>
              <a:t>δράση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Έχει αξιοποιηθεί/ εκτιμηθεί το γεγονός ότι η «εκ των έσω» γνώση έχει μειονεκτήματα αλλά και πλεονεκτήματα</a:t>
            </a:r>
            <a:r>
              <a:rPr lang="el-GR" dirty="0" smtClean="0"/>
              <a:t>?</a:t>
            </a:r>
            <a:endParaRPr lang="el-GR" dirty="0"/>
          </a:p>
          <a:p>
            <a:r>
              <a:rPr lang="el-GR" dirty="0"/>
              <a:t>Είναι η κλίμακα της έρευνας τέτοια που να μπορεί να ενταχθεί στο πλαίσιο μια καθημερινής πρακτικής</a:t>
            </a:r>
            <a:r>
              <a:rPr lang="el-GR" dirty="0" smtClean="0"/>
              <a:t>?</a:t>
            </a:r>
            <a:endParaRPr lang="el-GR" dirty="0"/>
          </a:p>
          <a:p>
            <a:r>
              <a:rPr lang="el-GR" dirty="0"/>
              <a:t>Έχουν ληφθεί υπόψη θέματα δεοντολογίας?</a:t>
            </a:r>
          </a:p>
        </p:txBody>
      </p:sp>
    </p:spTree>
    <p:extLst>
      <p:ext uri="{BB962C8B-B14F-4D97-AF65-F5344CB8AC3E}">
        <p14:creationId xmlns:p14="http://schemas.microsoft.com/office/powerpoint/2010/main" val="53700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Εθνογραφική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έρευνα δε «διακόπτει» τη «φυσικότητα» του </a:t>
            </a:r>
            <a:r>
              <a:rPr lang="el-GR" dirty="0" smtClean="0"/>
              <a:t>φαινόμενου</a:t>
            </a:r>
            <a:endParaRPr lang="el-GR" dirty="0"/>
          </a:p>
          <a:p>
            <a:r>
              <a:rPr lang="el-GR" dirty="0"/>
              <a:t>Έχουν ληφθεί υπόψη θέματα </a:t>
            </a:r>
            <a:r>
              <a:rPr lang="el-GR" dirty="0" smtClean="0"/>
              <a:t>δεοντολογίας</a:t>
            </a:r>
            <a:endParaRPr lang="el-GR" dirty="0"/>
          </a:p>
          <a:p>
            <a:r>
              <a:rPr lang="el-GR" dirty="0"/>
              <a:t>«Στυλ ζωής» και «νοήματα» αποτελούν τη βασική εστίαση της </a:t>
            </a:r>
            <a:r>
              <a:rPr lang="el-GR" dirty="0" smtClean="0"/>
              <a:t>έρευνας</a:t>
            </a:r>
            <a:endParaRPr lang="el-GR" dirty="0"/>
          </a:p>
          <a:p>
            <a:r>
              <a:rPr lang="el-GR" dirty="0"/>
              <a:t>Η πρόσβαση σε καταστάσεις και γεγονότα πεδίου (όταν απαιτείται) έχει συμφωνηθεί </a:t>
            </a:r>
          </a:p>
          <a:p>
            <a:r>
              <a:rPr lang="el-GR" dirty="0"/>
              <a:t>Έχει αφιερωθεί αρκετός χρόνος για εργασία πεδίου και έχουν συγκεντρωθεί αρκετά εμπειρικά </a:t>
            </a:r>
            <a:r>
              <a:rPr lang="el-GR" dirty="0" smtClean="0"/>
              <a:t>δεδομένα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454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Εθνογραφική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Έχει υιοθετηθεί μια ολιστική προσέγγιση, όπου συσχετίζονται όλοι οι σημαντικοί </a:t>
            </a:r>
            <a:r>
              <a:rPr lang="el-GR" dirty="0" smtClean="0"/>
              <a:t>παράγοντες</a:t>
            </a:r>
            <a:endParaRPr lang="el-GR" dirty="0"/>
          </a:p>
          <a:p>
            <a:r>
              <a:rPr lang="el-GR" dirty="0"/>
              <a:t>Έχει ληφθεί υπόψη ο ρόλος του ερευνητή </a:t>
            </a:r>
          </a:p>
          <a:p>
            <a:r>
              <a:rPr lang="el-GR" dirty="0"/>
              <a:t>Υπάρχει σαφής εκτίμηση του τρόπου με τον οποίο η έρευνα στηρίζεται ή αντιτίθεται σε υπάρχουσες εξηγήσεις του φαινόμενου που </a:t>
            </a:r>
            <a:r>
              <a:rPr lang="el-GR" dirty="0" smtClean="0"/>
              <a:t>μελετάται</a:t>
            </a:r>
            <a:endParaRPr lang="el-GR" dirty="0"/>
          </a:p>
          <a:p>
            <a:r>
              <a:rPr lang="el-GR" dirty="0" smtClean="0"/>
              <a:t>Τα ευρήματα </a:t>
            </a:r>
            <a:r>
              <a:rPr lang="el-GR" dirty="0"/>
              <a:t>συγκρίνονται με άλλες εθνογραφικές προσεγγίσεις του ίδιου </a:t>
            </a:r>
            <a:r>
              <a:rPr lang="el-GR" dirty="0" smtClean="0"/>
              <a:t>φαινόμενου</a:t>
            </a:r>
            <a:endParaRPr lang="el-GR" dirty="0"/>
          </a:p>
          <a:p>
            <a:r>
              <a:rPr lang="el-GR" dirty="0"/>
              <a:t>Έχει συνεκτιμηθεί το γεγονός ότι η εθνογραφία αποτελεί «κατασκευή του ερευνητή» παρά «πραγματική» περιγραφή της κατάστασης</a:t>
            </a:r>
          </a:p>
        </p:txBody>
      </p:sp>
    </p:spTree>
    <p:extLst>
      <p:ext uri="{BB962C8B-B14F-4D97-AF65-F5344CB8AC3E}">
        <p14:creationId xmlns:p14="http://schemas.microsoft.com/office/powerpoint/2010/main" val="103297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/>
              <a:t>Ε</a:t>
            </a:r>
            <a:r>
              <a:rPr lang="el-GR" dirty="0" smtClean="0"/>
              <a:t>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Ερευνητικές μέθοδοι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err="1"/>
              <a:t>Πόταρη</a:t>
            </a:r>
            <a:r>
              <a:rPr lang="el-GR" sz="2000" dirty="0"/>
              <a:t> Δέσποινα, </a:t>
            </a:r>
            <a:r>
              <a:rPr lang="el-GR" sz="2000" dirty="0" err="1"/>
              <a:t>Σακονίδης</a:t>
            </a:r>
            <a:r>
              <a:rPr lang="el-GR" sz="2000" dirty="0"/>
              <a:t> Χαράλαμπος. «Ποιοτική μεθοδολογία έρευνας στη Διδακτική των Μαθηματικών, Ερευνητικές </a:t>
            </a:r>
            <a:r>
              <a:rPr lang="el-GR" sz="2000" dirty="0" smtClean="0"/>
              <a:t>μέθοδοι». Έκδοση: 1.0. Αθήνα 2015. Διαθέσιμο από τη δικτυακή διεύθυνση: </a:t>
            </a:r>
            <a:r>
              <a:rPr lang="en-US" sz="2000" dirty="0" smtClean="0"/>
              <a:t>http://opencourses.uoa.gr/courses/MATH17/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Ποσοτικές – Ποιοτικές μέθοδοι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συνιστά έρευνα;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l-GR" b="1" dirty="0" smtClean="0"/>
              <a:t>Έρευνα:</a:t>
            </a:r>
          </a:p>
          <a:p>
            <a:pPr marL="0" indent="0">
              <a:buNone/>
            </a:pPr>
            <a:r>
              <a:rPr lang="el-GR" altLang="el-GR" dirty="0" smtClean="0"/>
              <a:t>(διερεύνηση </a:t>
            </a:r>
            <a:r>
              <a:rPr lang="el-GR" altLang="el-GR" dirty="0"/>
              <a:t>υποθετικών προτάσεων για</a:t>
            </a:r>
            <a:r>
              <a:rPr lang="el-GR" altLang="el-GR" dirty="0" smtClean="0"/>
              <a:t>...)</a:t>
            </a:r>
            <a:endParaRPr lang="el-GR" altLang="el-GR" b="1" dirty="0" smtClean="0"/>
          </a:p>
          <a:p>
            <a:r>
              <a:rPr lang="el-GR" altLang="el-GR" dirty="0" smtClean="0"/>
              <a:t>συστηματική</a:t>
            </a:r>
            <a:endParaRPr lang="el-GR" altLang="el-GR" dirty="0"/>
          </a:p>
          <a:p>
            <a:r>
              <a:rPr lang="el-GR" altLang="el-GR" dirty="0" smtClean="0"/>
              <a:t>ελεγχόμενη</a:t>
            </a:r>
            <a:endParaRPr lang="el-GR" altLang="el-GR" dirty="0"/>
          </a:p>
          <a:p>
            <a:r>
              <a:rPr lang="el-GR" altLang="el-GR" dirty="0"/>
              <a:t>εμπειρική</a:t>
            </a:r>
          </a:p>
          <a:p>
            <a:r>
              <a:rPr lang="el-GR" altLang="el-GR" dirty="0" smtClean="0"/>
              <a:t>κριτική</a:t>
            </a:r>
          </a:p>
          <a:p>
            <a:pPr marL="0" indent="0">
              <a:buNone/>
            </a:pPr>
            <a:r>
              <a:rPr lang="el-GR" altLang="el-GR" dirty="0"/>
              <a:t>(</a:t>
            </a:r>
            <a:r>
              <a:rPr lang="en-US" altLang="el-GR" dirty="0" smtClean="0"/>
              <a:t>self</a:t>
            </a:r>
            <a:r>
              <a:rPr lang="el-GR" altLang="el-GR" dirty="0" smtClean="0"/>
              <a:t> </a:t>
            </a:r>
            <a:r>
              <a:rPr lang="el-GR" altLang="el-GR" dirty="0"/>
              <a:t>- </a:t>
            </a:r>
            <a:r>
              <a:rPr lang="en-US" altLang="el-GR" dirty="0"/>
              <a:t>correcting</a:t>
            </a:r>
            <a:r>
              <a:rPr lang="el-GR" altLang="el-GR" dirty="0" smtClean="0"/>
              <a:t>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altLang="el-GR" dirty="0"/>
              <a:t>Έρευνα </a:t>
            </a:r>
            <a:r>
              <a:rPr lang="el-GR" altLang="el-GR" dirty="0">
                <a:sym typeface="Symbol" panose="05050102010706020507" pitchFamily="18" charset="2"/>
              </a:rPr>
              <a:t></a:t>
            </a:r>
            <a:r>
              <a:rPr lang="el-GR" altLang="el-GR" dirty="0"/>
              <a:t> Εμπειρία + Αιτιολόγηση /λογική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753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και μεθοδολογία έρευνας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Μεθοδολογία</a:t>
            </a:r>
            <a:r>
              <a:rPr lang="el-GR" dirty="0"/>
              <a:t>: συνολική διαδικασία σχεδιασμού και υλοποίησης της έρευνας (βοηθά στην κατανόηση της όλης προσέγγισης)</a:t>
            </a:r>
          </a:p>
          <a:p>
            <a:r>
              <a:rPr lang="el-GR" b="1" dirty="0" smtClean="0"/>
              <a:t>Μέθοδος</a:t>
            </a:r>
            <a:r>
              <a:rPr lang="el-GR" dirty="0"/>
              <a:t>: </a:t>
            </a:r>
            <a:r>
              <a:rPr lang="el-GR" dirty="0" smtClean="0"/>
              <a:t>διαδικασίες </a:t>
            </a:r>
            <a:r>
              <a:rPr lang="el-GR" dirty="0"/>
              <a:t>συλλογής δεδομένων προς ερμηνεία, συμπεράσματα, ερμηνείες, προβλέψεις (βοηθά στην κατανόηση των προϊόντων της έρευνας)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6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Εναλλακτικές ερευνητικές προσεγγίσεις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i="1" dirty="0"/>
              <a:t>Παραδοσιακή (θετικισμός</a:t>
            </a:r>
            <a:r>
              <a:rPr lang="el-GR" altLang="el-GR" i="1" dirty="0" smtClean="0"/>
              <a:t>)</a:t>
            </a:r>
            <a:endParaRPr lang="el-GR" alt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423932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Κοινωνία και κοινωνικό σύστημα</a:t>
            </a:r>
          </a:p>
          <a:p>
            <a:r>
              <a:rPr lang="el-GR" dirty="0"/>
              <a:t>Έλεγχος </a:t>
            </a:r>
            <a:r>
              <a:rPr lang="el-GR" dirty="0" smtClean="0"/>
              <a:t>συμπεριφοράς</a:t>
            </a:r>
            <a:endParaRPr lang="el-GR" dirty="0"/>
          </a:p>
          <a:p>
            <a:r>
              <a:rPr lang="el-GR" dirty="0"/>
              <a:t>Μοντέλο φυσικών επιστημών</a:t>
            </a:r>
          </a:p>
          <a:p>
            <a:r>
              <a:rPr lang="el-GR" dirty="0"/>
              <a:t>Αντικειμενικότητα</a:t>
            </a:r>
          </a:p>
          <a:p>
            <a:r>
              <a:rPr lang="el-GR" dirty="0"/>
              <a:t>Μελέτη «από έξω»</a:t>
            </a:r>
          </a:p>
          <a:p>
            <a:r>
              <a:rPr lang="el-GR" dirty="0"/>
              <a:t>Γενίκευση από ειδικό</a:t>
            </a:r>
          </a:p>
          <a:p>
            <a:r>
              <a:rPr lang="el-GR" dirty="0"/>
              <a:t>Ερμηνεία συμπεριφοράς – αναζήτηση αιτίων</a:t>
            </a:r>
          </a:p>
          <a:p>
            <a:r>
              <a:rPr lang="el-GR" dirty="0"/>
              <a:t>Υπόθεση «δεδομένων» γεγονότων</a:t>
            </a:r>
          </a:p>
          <a:p>
            <a:r>
              <a:rPr lang="el-GR" dirty="0" err="1" smtClean="0"/>
              <a:t>Μακρο</a:t>
            </a:r>
            <a:r>
              <a:rPr lang="el-GR" dirty="0" smtClean="0"/>
              <a:t>-έννοιες</a:t>
            </a:r>
            <a:r>
              <a:rPr lang="el-GR" dirty="0"/>
              <a:t>: κοινωνία, ιδρύματα, νόρμες, θέσεις, ρόλοι, </a:t>
            </a:r>
            <a:r>
              <a:rPr lang="el-GR" dirty="0" smtClean="0"/>
              <a:t>προσδοκίες</a:t>
            </a:r>
            <a:endParaRPr lang="el-GR" altLang="el-GR" b="1" i="1" dirty="0" smtClean="0"/>
          </a:p>
          <a:p>
            <a:pPr marL="0" indent="0">
              <a:buNone/>
            </a:pPr>
            <a:r>
              <a:rPr lang="el-GR" altLang="el-GR" b="1" i="1" dirty="0" smtClean="0"/>
              <a:t>Δομισμός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altLang="el-GR" i="1" dirty="0"/>
              <a:t>Εναλλακτική </a:t>
            </a:r>
            <a:r>
              <a:rPr lang="el-GR" altLang="el-GR" i="1" dirty="0" smtClean="0"/>
              <a:t>προσέγγιση</a:t>
            </a:r>
            <a:endParaRPr lang="el-GR" altLang="el-GR" i="1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423932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Το άτομο - μικρής κλίμακας </a:t>
            </a:r>
          </a:p>
          <a:p>
            <a:r>
              <a:rPr lang="el-GR" dirty="0"/>
              <a:t>Επαναδημιουργία κοινωνικού γίγνεσθαι</a:t>
            </a:r>
          </a:p>
          <a:p>
            <a:r>
              <a:rPr lang="el-GR" dirty="0"/>
              <a:t>Μη στατιστική</a:t>
            </a:r>
          </a:p>
          <a:p>
            <a:r>
              <a:rPr lang="el-GR" dirty="0"/>
              <a:t>Υποκειμενικότητα</a:t>
            </a:r>
          </a:p>
          <a:p>
            <a:r>
              <a:rPr lang="el-GR" dirty="0"/>
              <a:t>Προσωπική εμπλοκή ερευνητή</a:t>
            </a:r>
          </a:p>
          <a:p>
            <a:r>
              <a:rPr lang="el-GR" dirty="0"/>
              <a:t>Ερμηνεία ειδικού</a:t>
            </a:r>
          </a:p>
          <a:p>
            <a:r>
              <a:rPr lang="el-GR" dirty="0"/>
              <a:t>Κατανόηση δράσης/ νοημάτων (παρά αιτιών)</a:t>
            </a:r>
          </a:p>
          <a:p>
            <a:r>
              <a:rPr lang="el-GR" dirty="0"/>
              <a:t>Μελέτη δεδομένων γεγονότων</a:t>
            </a:r>
          </a:p>
          <a:p>
            <a:r>
              <a:rPr lang="el-GR" dirty="0" err="1" smtClean="0"/>
              <a:t>Μικρο</a:t>
            </a:r>
            <a:r>
              <a:rPr lang="el-GR" dirty="0" smtClean="0"/>
              <a:t>-έννοιες</a:t>
            </a:r>
            <a:r>
              <a:rPr lang="el-GR" dirty="0"/>
              <a:t>: ατομική προοπτική, κατασκευάσματα, διαπραγματεύσιμα νοήματα, ορισμοί </a:t>
            </a:r>
            <a:r>
              <a:rPr lang="el-GR" dirty="0" smtClean="0"/>
              <a:t>περιστάσεων</a:t>
            </a:r>
          </a:p>
          <a:p>
            <a:pPr marL="0" indent="0">
              <a:buNone/>
            </a:pPr>
            <a:r>
              <a:rPr lang="el-GR" altLang="el-GR" b="1" i="1" dirty="0"/>
              <a:t>Φαινομενολογία, </a:t>
            </a:r>
            <a:r>
              <a:rPr lang="el-GR" altLang="el-GR" b="1" i="1" dirty="0" err="1" smtClean="0"/>
              <a:t>εθνο</a:t>
            </a:r>
            <a:r>
              <a:rPr lang="el-GR" altLang="el-GR" b="1" i="1" dirty="0" smtClean="0"/>
              <a:t>-μεθοδολογία</a:t>
            </a:r>
            <a:endParaRPr lang="en-US" altLang="el-GR" b="1" i="1" dirty="0"/>
          </a:p>
        </p:txBody>
      </p:sp>
    </p:spTree>
    <p:extLst>
      <p:ext uri="{BB962C8B-B14F-4D97-AF65-F5344CB8AC3E}">
        <p14:creationId xmlns:p14="http://schemas.microsoft.com/office/powerpoint/2010/main" val="11154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Χαρακτηριστικά ενός καλού Ερευνητικού Προβλήματος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Μπορεί να διατυπωθεί καθαρά και με ακρίβεια</a:t>
            </a:r>
          </a:p>
          <a:p>
            <a:r>
              <a:rPr lang="el-GR" dirty="0"/>
              <a:t>Μπορεί να οδηγήσει σε ερωτήματα</a:t>
            </a:r>
          </a:p>
          <a:p>
            <a:r>
              <a:rPr lang="el-GR" dirty="0"/>
              <a:t>Βασίζεται στη θεωρία</a:t>
            </a:r>
          </a:p>
          <a:p>
            <a:r>
              <a:rPr lang="el-GR" dirty="0"/>
              <a:t>Σχετίζεται με κάποιο(α) πεδίο γνώσης</a:t>
            </a:r>
          </a:p>
          <a:p>
            <a:r>
              <a:rPr lang="el-GR" dirty="0"/>
              <a:t>Συνδέεται με την προηγούμενη έρευνα</a:t>
            </a:r>
          </a:p>
          <a:p>
            <a:r>
              <a:rPr lang="el-GR" dirty="0"/>
              <a:t>Είναι ή έχει πιθανότητες να είναι σημαντική</a:t>
            </a:r>
          </a:p>
          <a:p>
            <a:r>
              <a:rPr lang="el-GR" dirty="0"/>
              <a:t>Είναι εφικτή στα χρονικά περιθώρια που υπάρχουν</a:t>
            </a:r>
          </a:p>
          <a:p>
            <a:r>
              <a:rPr lang="el-GR" dirty="0"/>
              <a:t>Υπάρχουν ή μπορεί να ληφθούν δεδομένα</a:t>
            </a:r>
          </a:p>
          <a:p>
            <a:r>
              <a:rPr lang="el-GR" dirty="0"/>
              <a:t>Είναι πραγματοποιήσιμη από τον ερευνητή</a:t>
            </a:r>
          </a:p>
          <a:p>
            <a:r>
              <a:rPr lang="el-GR" dirty="0"/>
              <a:t>Το πρόβλημα δεν έχει απαντηθεί </a:t>
            </a:r>
            <a:r>
              <a:rPr lang="el-GR" dirty="0" smtClean="0"/>
              <a:t>ήδη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05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Ποσοτικές μέθοδοι </a:t>
            </a:r>
            <a:r>
              <a:rPr lang="el-GR" dirty="0" smtClean="0"/>
              <a:t>έρευνας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i="1" dirty="0" smtClean="0"/>
              <a:t>Μέθοδος</a:t>
            </a:r>
            <a:endParaRPr lang="el-GR" alt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Περιγραφική</a:t>
            </a:r>
          </a:p>
          <a:p>
            <a:pPr marL="457200" indent="-457200">
              <a:buFont typeface="+mj-lt"/>
              <a:buAutoNum type="arabicPeriod"/>
            </a:pP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Πειραματική</a:t>
            </a:r>
          </a:p>
          <a:p>
            <a:pPr marL="457200" indent="-457200">
              <a:buFont typeface="+mj-lt"/>
              <a:buAutoNum type="arabicPeriod"/>
            </a:pPr>
            <a:endParaRPr lang="el-GR" altLang="el-GR" i="1" dirty="0"/>
          </a:p>
          <a:p>
            <a:pPr marL="457200" indent="-457200">
              <a:buFont typeface="+mj-lt"/>
              <a:buAutoNum type="arabicPeriod"/>
            </a:pPr>
            <a:endParaRPr lang="el-GR" altLang="el-GR" i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/>
              <a:t>Συσχέτισης</a:t>
            </a:r>
            <a:endParaRPr lang="el-GR" altLang="el-GR" dirty="0" smtClean="0"/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altLang="el-GR" i="1" dirty="0"/>
              <a:t>Κύρια </a:t>
            </a:r>
            <a:r>
              <a:rPr lang="el-GR" altLang="el-GR" i="1" dirty="0" smtClean="0"/>
              <a:t>ερωτήματα</a:t>
            </a:r>
            <a:endParaRPr lang="el-GR" altLang="el-GR" i="1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Ποιο ποσοστό παιδιών χαρακτηρίστηκαν ΠΕΑ και πως κατανέμεται στα σχολεία;</a:t>
            </a:r>
          </a:p>
          <a:p>
            <a:r>
              <a:rPr lang="el-GR" dirty="0"/>
              <a:t>Πώς συγκρίνονται η επίδοση και στάση των ΠΕΑ σε κανονικά σχολεία με αυτές σε ειδικά σχολεία;</a:t>
            </a:r>
          </a:p>
          <a:p>
            <a:r>
              <a:rPr lang="el-GR" dirty="0"/>
              <a:t>Ποιοι είναι οι καλλίτεροι διαγνωστικοί παράγοντες επιτυχίας για ΠΕΑ σε κανονικές τάξεις; </a:t>
            </a:r>
          </a:p>
        </p:txBody>
      </p:sp>
    </p:spTree>
    <p:extLst>
      <p:ext uri="{BB962C8B-B14F-4D97-AF65-F5344CB8AC3E}">
        <p14:creationId xmlns:p14="http://schemas.microsoft.com/office/powerpoint/2010/main" val="9329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Ποιοτικές μέθοδοι έρευνας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Μελέτη </a:t>
            </a:r>
            <a:r>
              <a:rPr lang="el-GR" altLang="el-GR" dirty="0" smtClean="0"/>
              <a:t>περίπτωσης</a:t>
            </a:r>
            <a:endParaRPr lang="el-GR" altLang="el-GR" dirty="0"/>
          </a:p>
          <a:p>
            <a:r>
              <a:rPr lang="el-GR" altLang="el-GR" dirty="0"/>
              <a:t>Έρευνα </a:t>
            </a:r>
            <a:r>
              <a:rPr lang="el-GR" altLang="el-GR" dirty="0" smtClean="0"/>
              <a:t>δράση</a:t>
            </a:r>
            <a:endParaRPr lang="el-GR" altLang="el-GR" dirty="0"/>
          </a:p>
          <a:p>
            <a:r>
              <a:rPr lang="el-GR" altLang="el-GR" dirty="0"/>
              <a:t>Εθνογραφική έρευνα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573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περίπτωσης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Σαφή κριτήρια επιλογής </a:t>
            </a:r>
          </a:p>
          <a:p>
            <a:r>
              <a:rPr lang="el-GR" dirty="0"/>
              <a:t>«Αντιπροσωπευτικότητα» &amp; Αυτοδυναμία της </a:t>
            </a:r>
            <a:r>
              <a:rPr lang="el-GR" dirty="0" smtClean="0"/>
              <a:t>περίπτωσης</a:t>
            </a:r>
            <a:endParaRPr lang="el-GR" dirty="0"/>
          </a:p>
          <a:p>
            <a:r>
              <a:rPr lang="el-GR" dirty="0"/>
              <a:t>«Φυσικότητα</a:t>
            </a:r>
            <a:r>
              <a:rPr lang="el-GR" dirty="0" smtClean="0"/>
              <a:t>»</a:t>
            </a:r>
            <a:endParaRPr lang="el-GR" dirty="0"/>
          </a:p>
          <a:p>
            <a:r>
              <a:rPr lang="el-GR" dirty="0" smtClean="0"/>
              <a:t>Οριοθέτηση</a:t>
            </a:r>
            <a:endParaRPr lang="el-GR" dirty="0"/>
          </a:p>
          <a:p>
            <a:r>
              <a:rPr lang="el-GR" dirty="0"/>
              <a:t>Δυνατότητα «γενίκευσης</a:t>
            </a:r>
            <a:r>
              <a:rPr lang="el-GR" dirty="0" smtClean="0"/>
              <a:t>»</a:t>
            </a:r>
            <a:endParaRPr lang="el-GR" dirty="0"/>
          </a:p>
          <a:p>
            <a:r>
              <a:rPr lang="el-GR" dirty="0"/>
              <a:t>Αναγνώριση των χαρακτηριστικών της και σύγκριση με αυτά του φαινόμενου σε άλλα </a:t>
            </a:r>
            <a:r>
              <a:rPr lang="el-GR" dirty="0" smtClean="0"/>
              <a:t>πλαίσια</a:t>
            </a:r>
            <a:endParaRPr lang="el-GR" dirty="0"/>
          </a:p>
          <a:p>
            <a:r>
              <a:rPr lang="el-GR" dirty="0"/>
              <a:t>Χρησιμοποίηση πολλαπλών μεθόδων και </a:t>
            </a:r>
            <a:r>
              <a:rPr lang="el-GR" dirty="0" smtClean="0"/>
              <a:t>πηγών</a:t>
            </a:r>
            <a:endParaRPr lang="el-GR" dirty="0"/>
          </a:p>
          <a:p>
            <a:r>
              <a:rPr lang="el-GR" dirty="0"/>
              <a:t>Επικέντρωση σε σχέσεις και διαδικασίες (ολιστική αντιμετώπιση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04582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908</Words>
  <Application>Microsoft Office PowerPoint</Application>
  <PresentationFormat>Προβολή στην οθόνη (4:3)</PresentationFormat>
  <Paragraphs>144</Paragraphs>
  <Slides>21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Θέμα του Office</vt:lpstr>
      <vt:lpstr>Ποιοτική μεθοδολογία έρευνας στη Διδακτική των Μαθηματικών</vt:lpstr>
      <vt:lpstr>Ποσοτικές – Ποιοτικές μέθοδοι</vt:lpstr>
      <vt:lpstr>Τι συνιστά έρευνα;</vt:lpstr>
      <vt:lpstr>Μέθοδοι και μεθοδολογία έρευνας</vt:lpstr>
      <vt:lpstr>Εναλλακτικές ερευνητικές προσεγγίσεις</vt:lpstr>
      <vt:lpstr>Χαρακτηριστικά ενός καλού Ερευνητικού Προβλήματος</vt:lpstr>
      <vt:lpstr>Ποσοτικές μέθοδοι έρευνας</vt:lpstr>
      <vt:lpstr>Ποιοτικές μέθοδοι έρευνας</vt:lpstr>
      <vt:lpstr>Μελέτη περίπτωσης</vt:lpstr>
      <vt:lpstr>Έρευνα δράση (1)</vt:lpstr>
      <vt:lpstr>Έρευνα δράση (2)</vt:lpstr>
      <vt:lpstr>Εθνογραφική (1)</vt:lpstr>
      <vt:lpstr>Εθνογραφική (2)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197</cp:revision>
  <dcterms:created xsi:type="dcterms:W3CDTF">2012-09-06T09:03:05Z</dcterms:created>
  <dcterms:modified xsi:type="dcterms:W3CDTF">2015-11-30T14:47:03Z</dcterms:modified>
</cp:coreProperties>
</file>