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261" r:id="rId3"/>
    <p:sldId id="302" r:id="rId4"/>
    <p:sldId id="303" r:id="rId5"/>
    <p:sldId id="305" r:id="rId6"/>
    <p:sldId id="314" r:id="rId7"/>
    <p:sldId id="306" r:id="rId8"/>
    <p:sldId id="315" r:id="rId9"/>
    <p:sldId id="316" r:id="rId10"/>
    <p:sldId id="317" r:id="rId11"/>
    <p:sldId id="318" r:id="rId12"/>
    <p:sldId id="319" r:id="rId13"/>
    <p:sldId id="310" r:id="rId14"/>
    <p:sldId id="311" r:id="rId15"/>
    <p:sldId id="312" r:id="rId16"/>
    <p:sldId id="313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1"/>
            <p14:sldId id="302"/>
            <p14:sldId id="303"/>
            <p14:sldId id="305"/>
            <p14:sldId id="314"/>
            <p14:sldId id="306"/>
            <p14:sldId id="315"/>
            <p14:sldId id="316"/>
            <p14:sldId id="317"/>
            <p14:sldId id="318"/>
            <p14:sldId id="319"/>
            <p14:sldId id="310"/>
            <p14:sldId id="311"/>
            <p14:sldId id="312"/>
            <p14:sldId id="313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1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34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5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06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52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43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14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8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5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30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24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4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064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35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14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6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Ιστορική συνείδηση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Ιστορική συνείδηση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Ιστορική συνείδηση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Ιστορική συνείδηση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Ιστορική συνείδηση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Ιστορική συνείδηση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Ιστορική συνείδηση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ARCH24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ARCH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2006575"/>
            <a:ext cx="8278688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II</a:t>
            </a:r>
            <a:r>
              <a:rPr lang="el-GR" dirty="0" smtClean="0">
                <a:solidFill>
                  <a:srgbClr val="5075BC"/>
                </a:solidFill>
              </a:rPr>
              <a:t>2</a:t>
            </a:r>
            <a:r>
              <a:rPr lang="en-US" dirty="0" smtClean="0">
                <a:solidFill>
                  <a:srgbClr val="5075BC"/>
                </a:solidFill>
              </a:rPr>
              <a:t>9</a:t>
            </a:r>
            <a:r>
              <a:rPr lang="fr-FR" dirty="0" smtClean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Θεωρία της Ιστορίας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13: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Ιστορική συνείδηση</a:t>
            </a:r>
            <a:endParaRPr lang="el-GR" sz="2800" dirty="0"/>
          </a:p>
          <a:p>
            <a:endParaRPr lang="en-US" sz="2800" dirty="0" smtClean="0"/>
          </a:p>
          <a:p>
            <a:r>
              <a:rPr lang="el-GR" sz="2800" dirty="0" smtClean="0"/>
              <a:t>Αντώνης Λιάκος</a:t>
            </a:r>
          </a:p>
          <a:p>
            <a:r>
              <a:rPr lang="el-GR" sz="2800" dirty="0" smtClean="0"/>
              <a:t>Φιλοσοφική Σχολή</a:t>
            </a:r>
          </a:p>
          <a:p>
            <a:r>
              <a:rPr lang="el-GR" sz="2800" dirty="0" smtClean="0"/>
              <a:t>Τμήμα Ιστορίας - Αρχαιολογίας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6398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138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pPr lvl="0"/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/>
              <a:t>εδώ. </a:t>
            </a:r>
            <a:r>
              <a:rPr lang="fr-FR" sz="2000" dirty="0">
                <a:solidFill>
                  <a:prstClr val="black"/>
                </a:solidFill>
                <a:hlinkClick r:id="rId3"/>
              </a:rPr>
              <a:t>http://eclass.uoa.gr/courses/ARCH</a:t>
            </a:r>
            <a:r>
              <a:rPr lang="el-GR" sz="2000" dirty="0">
                <a:solidFill>
                  <a:prstClr val="black"/>
                </a:solidFill>
                <a:hlinkClick r:id="rId3"/>
              </a:rPr>
              <a:t>240</a:t>
            </a:r>
            <a:r>
              <a:rPr lang="el-GR" sz="2000" dirty="0" smtClean="0">
                <a:solidFill>
                  <a:srgbClr val="92D050"/>
                </a:solidFill>
              </a:rPr>
              <a:t> </a:t>
            </a:r>
            <a:endParaRPr lang="el-GR" sz="2000" dirty="0">
              <a:solidFill>
                <a:srgbClr val="92D05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172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 2014. Κώστας </a:t>
            </a:r>
            <a:r>
              <a:rPr lang="el-GR" sz="2000" dirty="0" err="1" smtClean="0"/>
              <a:t>Γαγανάκης</a:t>
            </a:r>
            <a:r>
              <a:rPr lang="el-GR" sz="2000" dirty="0"/>
              <a:t>. «Μάθημα: II29 Θεωρία της Ιστορίας. Ενότητα: </a:t>
            </a:r>
            <a:r>
              <a:rPr lang="el-GR" sz="2000" dirty="0"/>
              <a:t>Ιστορική συνείδηση».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opencourses.uoa.gr/courses/ARCH9</a:t>
            </a:r>
            <a:r>
              <a:rPr lang="fr-FR" sz="2000" dirty="0" smtClean="0"/>
              <a:t> 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193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224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12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495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 </a:t>
            </a:r>
            <a:r>
              <a:rPr lang="el-GR" dirty="0"/>
              <a:t>είναι η ιστορική συνείδηση;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marL="0"/>
            <a:r>
              <a:rPr lang="el-GR" sz="2600" dirty="0"/>
              <a:t>Ο τρόπος με τον οποίο προσανατολιζόμαστε μέσα από τη χρήση της γνώσης μας για το παρελθόν. </a:t>
            </a:r>
          </a:p>
          <a:p>
            <a:pPr marL="0"/>
            <a:r>
              <a:rPr lang="el-GR" sz="2600" dirty="0"/>
              <a:t>Από πού προέρχονται οι ιστορικές μας γνώσεις; </a:t>
            </a:r>
          </a:p>
          <a:p>
            <a:pPr marL="0"/>
            <a:r>
              <a:rPr lang="el-GR" sz="2600" dirty="0"/>
              <a:t>Βιωμένες και μαθημένες, ιστορία και μνήμη, σχολείο και οικογένεια, κράτος και κοινωνία, </a:t>
            </a:r>
            <a:r>
              <a:rPr lang="el-GR" sz="2600" dirty="0" smtClean="0"/>
              <a:t>ΜΜΕ.</a:t>
            </a:r>
            <a:endParaRPr lang="el-GR" sz="2600" dirty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ιστορία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592288"/>
          </a:xfrm>
        </p:spPr>
        <p:txBody>
          <a:bodyPr>
            <a:normAutofit fontScale="92500"/>
          </a:bodyPr>
          <a:lstStyle/>
          <a:p>
            <a:pPr marL="0"/>
            <a:r>
              <a:rPr lang="el-GR" sz="2600" dirty="0"/>
              <a:t>Τον 14ο αιώνα στα σκωτικά υψίπεδα, δυο αντίπαλες οικογένειες μπλέκονται σε μια περίεργη ιστορία. Γόνος της μιας, αναζητεί άσυλο στην άλλη, υποσχόμενος αιώνιους δεσμούς αλληλεγγύης. Έξι αιώνες αργότερα η ιστορία </a:t>
            </a:r>
            <a:r>
              <a:rPr lang="el-GR" sz="2600" dirty="0" smtClean="0"/>
              <a:t>επαναλαμβάνεται, </a:t>
            </a:r>
            <a:r>
              <a:rPr lang="el-GR" sz="2600" dirty="0"/>
              <a:t>αλλά αντίστροφα. Θα ισχύσουν οι παλιοί όρκοι;</a:t>
            </a:r>
          </a:p>
          <a:p>
            <a:pPr marL="0"/>
            <a:r>
              <a:rPr lang="el-GR" sz="2600" dirty="0" smtClean="0"/>
              <a:t>Τί </a:t>
            </a:r>
            <a:r>
              <a:rPr lang="el-GR" sz="2600" dirty="0"/>
              <a:t>θα κάνατε εσείς στη θέση τους; </a:t>
            </a:r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32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Τέσσερις τύποι ιστορικής συνείδησης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73630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100" dirty="0" smtClean="0"/>
              <a:t>Γενεαλογικός</a:t>
            </a:r>
            <a:r>
              <a:rPr lang="el-GR" sz="3100" dirty="0"/>
              <a:t>. Ό</a:t>
            </a:r>
            <a:r>
              <a:rPr lang="el-GR" sz="3100" dirty="0" smtClean="0"/>
              <a:t>,τι </a:t>
            </a:r>
            <a:r>
              <a:rPr lang="el-GR" sz="3100" dirty="0"/>
              <a:t>έκαναν οι πρόγονοι θα κάνουμε και </a:t>
            </a:r>
            <a:r>
              <a:rPr lang="el-GR" sz="3100" dirty="0" smtClean="0"/>
              <a:t>εμείς</a:t>
            </a:r>
            <a:r>
              <a:rPr lang="el-GR" sz="31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100" dirty="0" smtClean="0"/>
              <a:t>Παραδειγματικός</a:t>
            </a:r>
            <a:r>
              <a:rPr lang="el-GR" sz="3100" dirty="0"/>
              <a:t>. Τα παραδείγματα για το παρόν προέρχονται από τις κοινωνίες του παρελθόντος. Επιλεκτική επιλογή</a:t>
            </a:r>
            <a:r>
              <a:rPr lang="el-GR" sz="3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100" dirty="0" smtClean="0"/>
              <a:t>Κριτικός</a:t>
            </a:r>
            <a:r>
              <a:rPr lang="el-GR" sz="3100" dirty="0"/>
              <a:t>. Αναγνώριση της διαφοράς στο χρόνο. </a:t>
            </a:r>
            <a:endParaRPr lang="el-GR" sz="31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100" dirty="0" err="1" smtClean="0"/>
              <a:t>Ενσωματωτικά</a:t>
            </a:r>
            <a:r>
              <a:rPr lang="el-GR" sz="3100" dirty="0" smtClean="0"/>
              <a:t> κριτικός.</a:t>
            </a:r>
            <a:endParaRPr lang="el-GR" sz="31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35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Καθώς αλλάζουν τα ερεθίσματα του παρόντος, αλλάζουν τα ερωτήματα στο </a:t>
            </a:r>
            <a:r>
              <a:rPr lang="el-GR" dirty="0" smtClean="0"/>
              <a:t>παρελθόν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664296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Το </a:t>
            </a:r>
            <a:r>
              <a:rPr lang="el-GR" sz="2400" dirty="0"/>
              <a:t>παρελθόν, αυτό καθαυτό δεν είναι ιστορία. Γίνεται ιστορία στο βαθμό που εντάσσεται σε μια προοπτική, η οποία το συνδέει με το παρόν και το μέλλον. Εδώ είναι το σημείο στο οποίο γεννώνται τα βασικά ερωτήματα, «</a:t>
            </a:r>
            <a:r>
              <a:rPr lang="el-GR" sz="2400" dirty="0" smtClean="0"/>
              <a:t>τί </a:t>
            </a:r>
            <a:r>
              <a:rPr lang="el-GR" sz="2400" dirty="0"/>
              <a:t>είναι η ιστορία». Με αυτή την έννοια, η θεωρία της ιστορίας είναι μέρος της ίδιας της δουλειάς των </a:t>
            </a:r>
            <a:r>
              <a:rPr lang="el-GR" sz="2400" dirty="0" smtClean="0"/>
              <a:t>ιστορικών.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781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096344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Καθώς </a:t>
            </a:r>
            <a:r>
              <a:rPr lang="el-GR" sz="2400" dirty="0"/>
              <a:t>αλλάζουν τα ερεθίσματα του παρόντος, αλλάζουν τα ερωτήματα στο παρελθόν.  Αλλάζουν τα ερμηνευτικά πλαίσια: π.χ. εκμοντερνισμός των κοινωνιών, ταξική πάλη, εθνική </a:t>
            </a:r>
            <a:r>
              <a:rPr lang="el-GR" sz="2400" dirty="0" smtClean="0"/>
              <a:t>ολοκλήρωση.</a:t>
            </a:r>
            <a:endParaRPr lang="el-GR" sz="24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Τα ερμηνευτικά πλαίσια προσδιορίζουν την έρευνα, και η έρευνα τα θέτει σε δοκιμασία. Αυτή είναι η πορεία της </a:t>
            </a:r>
            <a:r>
              <a:rPr lang="el-GR" sz="2400" dirty="0" smtClean="0"/>
              <a:t>επιστήμης. </a:t>
            </a:r>
            <a:endParaRPr lang="el-GR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Καθώς αλλάζουν τα ερεθίσματα του παρόντος, αλλάζουν τα ερωτήματα στο </a:t>
            </a:r>
            <a:r>
              <a:rPr lang="el-GR" dirty="0" smtClean="0"/>
              <a:t>παρελθόν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94" y="2564904"/>
            <a:ext cx="8229600" cy="2520279"/>
          </a:xfrm>
        </p:spPr>
        <p:txBody>
          <a:bodyPr>
            <a:normAutofit/>
          </a:bodyPr>
          <a:lstStyle/>
          <a:p>
            <a:pPr marL="0"/>
            <a:r>
              <a:rPr lang="fr-FR" sz="2400" dirty="0" err="1"/>
              <a:t>Jörn</a:t>
            </a:r>
            <a:r>
              <a:rPr lang="fr-FR" sz="2400" dirty="0"/>
              <a:t> </a:t>
            </a:r>
            <a:r>
              <a:rPr lang="fr-FR" sz="2400" dirty="0" err="1"/>
              <a:t>Rüsen</a:t>
            </a:r>
            <a:r>
              <a:rPr lang="fr-FR" sz="2400" dirty="0"/>
              <a:t>, «</a:t>
            </a:r>
            <a:r>
              <a:rPr lang="fr-FR" sz="2400" dirty="0" err="1"/>
              <a:t>Historical</a:t>
            </a:r>
            <a:r>
              <a:rPr lang="fr-FR" sz="2400" dirty="0"/>
              <a:t> </a:t>
            </a:r>
            <a:r>
              <a:rPr lang="fr-FR" sz="2400" dirty="0" err="1"/>
              <a:t>consciousness</a:t>
            </a:r>
            <a:r>
              <a:rPr lang="fr-FR" sz="2400" dirty="0"/>
              <a:t>: narrative, structure, moral </a:t>
            </a:r>
            <a:r>
              <a:rPr lang="fr-FR" sz="2400" dirty="0" err="1"/>
              <a:t>function</a:t>
            </a:r>
            <a:r>
              <a:rPr lang="fr-FR" sz="2400" dirty="0"/>
              <a:t> and </a:t>
            </a:r>
            <a:r>
              <a:rPr lang="fr-FR" sz="2400" dirty="0" err="1"/>
              <a:t>ontogenetic</a:t>
            </a:r>
            <a:r>
              <a:rPr lang="fr-FR" sz="2400" dirty="0"/>
              <a:t> </a:t>
            </a:r>
            <a:r>
              <a:rPr lang="fr-FR" sz="2400" dirty="0" err="1"/>
              <a:t>development</a:t>
            </a:r>
            <a:r>
              <a:rPr lang="fr-FR" sz="2400" dirty="0"/>
              <a:t>», </a:t>
            </a:r>
            <a:r>
              <a:rPr lang="el-GR" sz="2400" dirty="0"/>
              <a:t>στο </a:t>
            </a:r>
            <a:r>
              <a:rPr lang="fr-FR" sz="2400" dirty="0"/>
              <a:t>Peter </a:t>
            </a:r>
            <a:r>
              <a:rPr lang="fr-FR" sz="2400" dirty="0" err="1"/>
              <a:t>Seixas</a:t>
            </a:r>
            <a:r>
              <a:rPr lang="fr-FR" sz="2400" dirty="0"/>
              <a:t> (</a:t>
            </a:r>
            <a:r>
              <a:rPr lang="fr-FR" sz="2400" dirty="0" err="1"/>
              <a:t>ed</a:t>
            </a:r>
            <a:r>
              <a:rPr lang="fr-FR" sz="2400" dirty="0"/>
              <a:t>.), </a:t>
            </a:r>
            <a:r>
              <a:rPr lang="fr-FR" sz="2400" dirty="0" err="1"/>
              <a:t>Theorizing</a:t>
            </a:r>
            <a:r>
              <a:rPr lang="fr-FR" sz="2400" dirty="0"/>
              <a:t> </a:t>
            </a:r>
            <a:r>
              <a:rPr lang="fr-FR" sz="2400" dirty="0" err="1"/>
              <a:t>Historical</a:t>
            </a:r>
            <a:r>
              <a:rPr lang="fr-FR" sz="2400" dirty="0"/>
              <a:t> </a:t>
            </a:r>
            <a:r>
              <a:rPr lang="fr-FR" sz="2400" dirty="0" err="1"/>
              <a:t>Consciousness</a:t>
            </a:r>
            <a:r>
              <a:rPr lang="fr-FR" sz="2400" dirty="0"/>
              <a:t>, </a:t>
            </a:r>
            <a:r>
              <a:rPr lang="fr-FR" sz="2400" dirty="0" err="1"/>
              <a:t>University</a:t>
            </a:r>
            <a:r>
              <a:rPr lang="fr-FR" sz="2400" dirty="0"/>
              <a:t> of Toronto </a:t>
            </a:r>
            <a:r>
              <a:rPr lang="fr-FR" sz="2400" dirty="0" err="1"/>
              <a:t>Press</a:t>
            </a:r>
            <a:r>
              <a:rPr lang="fr-FR" sz="2400" dirty="0"/>
              <a:t>, 2006, </a:t>
            </a:r>
            <a:r>
              <a:rPr lang="el-GR" sz="2400" dirty="0" err="1" smtClean="0"/>
              <a:t>σσ</a:t>
            </a:r>
            <a:r>
              <a:rPr lang="el-GR" sz="2400" dirty="0" smtClean="0"/>
              <a:t>. </a:t>
            </a:r>
            <a:r>
              <a:rPr lang="el-GR" sz="2400" dirty="0"/>
              <a:t>63-85.</a:t>
            </a:r>
          </a:p>
          <a:p>
            <a:pPr marL="0"/>
            <a:r>
              <a:rPr lang="fr-FR" sz="2400" dirty="0" err="1" smtClean="0"/>
              <a:t>Jörn</a:t>
            </a:r>
            <a:r>
              <a:rPr lang="fr-FR" sz="2400" dirty="0" smtClean="0"/>
              <a:t> </a:t>
            </a:r>
            <a:r>
              <a:rPr lang="fr-FR" sz="2400" dirty="0" err="1"/>
              <a:t>Rüsen</a:t>
            </a:r>
            <a:r>
              <a:rPr lang="fr-FR" sz="2400" dirty="0" smtClean="0"/>
              <a:t>:</a:t>
            </a:r>
            <a:r>
              <a:rPr lang="el-GR" sz="2400" dirty="0" smtClean="0"/>
              <a:t>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/>
              <a:t>is</a:t>
            </a:r>
            <a:r>
              <a:rPr lang="fr-FR" sz="2400" dirty="0"/>
              <a:t> Meta-</a:t>
            </a:r>
            <a:r>
              <a:rPr lang="fr-FR" sz="2400" dirty="0" err="1"/>
              <a:t>History</a:t>
            </a:r>
            <a:r>
              <a:rPr lang="fr-FR" sz="2400" dirty="0" smtClean="0"/>
              <a:t>?</a:t>
            </a:r>
            <a:r>
              <a:rPr lang="el-GR" sz="2400" dirty="0" smtClean="0"/>
              <a:t> </a:t>
            </a:r>
            <a:r>
              <a:rPr lang="fr-FR" sz="2400" dirty="0" err="1" smtClean="0"/>
              <a:t>Approaching</a:t>
            </a:r>
            <a:r>
              <a:rPr lang="fr-FR" sz="2400" dirty="0" smtClean="0"/>
              <a:t> </a:t>
            </a:r>
            <a:r>
              <a:rPr lang="fr-FR" sz="2400" dirty="0"/>
              <a:t>a </a:t>
            </a:r>
            <a:r>
              <a:rPr lang="fr-FR" sz="2400" dirty="0" err="1"/>
              <a:t>Comprehensive</a:t>
            </a:r>
            <a:r>
              <a:rPr lang="fr-FR" sz="2400" dirty="0"/>
              <a:t> Theory of </a:t>
            </a:r>
            <a:r>
              <a:rPr lang="fr-FR" sz="2400" dirty="0" err="1"/>
              <a:t>Historical</a:t>
            </a:r>
            <a:r>
              <a:rPr lang="fr-FR" sz="2400" dirty="0"/>
              <a:t> </a:t>
            </a:r>
            <a:r>
              <a:rPr lang="fr-FR" sz="2400" dirty="0" err="1" smtClean="0"/>
              <a:t>Studies</a:t>
            </a:r>
            <a:r>
              <a:rPr lang="el-GR" sz="2400" dirty="0" smtClean="0"/>
              <a:t>.</a:t>
            </a:r>
            <a:endParaRPr lang="fr-FR" sz="2400" dirty="0"/>
          </a:p>
          <a:p>
            <a:pPr marL="0"/>
            <a:endParaRPr lang="el-GR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Καθώς αλλάζουν τα ερεθίσματα του παρόντος, αλλάζουν τα ερωτήματα στο </a:t>
            </a:r>
            <a:r>
              <a:rPr lang="el-GR" dirty="0" smtClean="0"/>
              <a:t>παρελθόν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2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715</Words>
  <Application>Microsoft Office PowerPoint</Application>
  <PresentationFormat>On-screen Show (4:3)</PresentationFormat>
  <Paragraphs>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Wingdings</vt:lpstr>
      <vt:lpstr>Θέμα του Office</vt:lpstr>
      <vt:lpstr>II29 Θεωρία της Ιστορίας</vt:lpstr>
      <vt:lpstr>Τί είναι η ιστορική συνείδηση; </vt:lpstr>
      <vt:lpstr>Η ιστορία</vt:lpstr>
      <vt:lpstr>Τέσσερις τύποι ιστορικής συνείδησης</vt:lpstr>
      <vt:lpstr>Καθώς αλλάζουν τα ερεθίσματα του παρόντος, αλλάζουν τα ερωτήματα στο παρελθόν 1</vt:lpstr>
      <vt:lpstr>Καθώς αλλάζουν τα ερεθίσματα του παρόντος, αλλάζουν τα ερωτήματα στο παρελθόν 2</vt:lpstr>
      <vt:lpstr>Καθώς αλλάζουν τα ερεθίσματα του παρόντος, αλλάζουν τα ερωτήματα στο παρελθόν 3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ΕΞΑΡΧΟΥ</dc:creator>
  <cp:lastModifiedBy>Costas</cp:lastModifiedBy>
  <cp:revision>197</cp:revision>
  <dcterms:created xsi:type="dcterms:W3CDTF">2012-09-06T09:03:05Z</dcterms:created>
  <dcterms:modified xsi:type="dcterms:W3CDTF">2015-01-21T22:01:57Z</dcterms:modified>
</cp:coreProperties>
</file>