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1" r:id="rId2"/>
    <p:sldId id="261" r:id="rId3"/>
    <p:sldId id="302" r:id="rId4"/>
    <p:sldId id="303" r:id="rId5"/>
    <p:sldId id="304" r:id="rId6"/>
    <p:sldId id="322" r:id="rId7"/>
    <p:sldId id="305" r:id="rId8"/>
    <p:sldId id="323" r:id="rId9"/>
    <p:sldId id="306" r:id="rId10"/>
    <p:sldId id="307" r:id="rId11"/>
    <p:sldId id="308" r:id="rId12"/>
    <p:sldId id="309" r:id="rId13"/>
    <p:sldId id="310" r:id="rId14"/>
    <p:sldId id="311" r:id="rId15"/>
    <p:sldId id="312" r:id="rId16"/>
    <p:sldId id="313" r:id="rId17"/>
    <p:sldId id="321" r:id="rId18"/>
    <p:sldId id="324" r:id="rId19"/>
    <p:sldId id="325" r:id="rId20"/>
    <p:sldId id="326" r:id="rId21"/>
    <p:sldId id="327" r:id="rId22"/>
    <p:sldId id="328" r:id="rId23"/>
    <p:sldId id="317" r:id="rId24"/>
    <p:sldId id="318" r:id="rId25"/>
    <p:sldId id="319" r:id="rId26"/>
    <p:sldId id="320"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1"/>
            <p14:sldId id="302"/>
            <p14:sldId id="303"/>
            <p14:sldId id="304"/>
            <p14:sldId id="322"/>
            <p14:sldId id="305"/>
            <p14:sldId id="323"/>
            <p14:sldId id="306"/>
            <p14:sldId id="307"/>
            <p14:sldId id="308"/>
            <p14:sldId id="309"/>
            <p14:sldId id="310"/>
            <p14:sldId id="311"/>
            <p14:sldId id="312"/>
            <p14:sldId id="313"/>
            <p14:sldId id="321"/>
            <p14:sldId id="324"/>
            <p14:sldId id="325"/>
            <p14:sldId id="326"/>
            <p14:sldId id="327"/>
            <p14:sldId id="328"/>
            <p14:sldId id="317"/>
            <p14:sldId id="318"/>
            <p14:sldId id="319"/>
            <p14:sldId id="320"/>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8" d="100"/>
          <a:sy n="88" d="100"/>
        </p:scale>
        <p:origin x="154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6938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44137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0200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21288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201644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27059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60207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65842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12527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616255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14890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566325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3844189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1772170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895641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590713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407803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10862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08830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2624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98559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68495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0544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0938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14735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Δημόσια Ιστορία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Δημόσια Ιστορία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Δημόσια Ιστορία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Δημόσια Ιστορία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Δημόσια Ιστορία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Δημόσια Ιστορία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Δημόσια Ιστορία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eclass.uoa.gr/courses/ARCH2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pencourses.uoa.gr/courses/ARCH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467544" y="2006575"/>
            <a:ext cx="8278688" cy="1470025"/>
          </a:xfrm>
        </p:spPr>
        <p:txBody>
          <a:bodyPr/>
          <a:lstStyle/>
          <a:p>
            <a:r>
              <a:rPr lang="en-US" dirty="0" smtClean="0">
                <a:solidFill>
                  <a:srgbClr val="5075BC"/>
                </a:solidFill>
              </a:rPr>
              <a:t>II</a:t>
            </a:r>
            <a:r>
              <a:rPr lang="el-GR" dirty="0" smtClean="0">
                <a:solidFill>
                  <a:srgbClr val="5075BC"/>
                </a:solidFill>
              </a:rPr>
              <a:t>2</a:t>
            </a:r>
            <a:r>
              <a:rPr lang="en-US" dirty="0" smtClean="0">
                <a:solidFill>
                  <a:srgbClr val="5075BC"/>
                </a:solidFill>
              </a:rPr>
              <a:t>9</a:t>
            </a:r>
            <a:r>
              <a:rPr lang="fr-FR" dirty="0" smtClean="0">
                <a:solidFill>
                  <a:srgbClr val="5075BC"/>
                </a:solidFill>
              </a:rPr>
              <a:t> </a:t>
            </a:r>
            <a:r>
              <a:rPr lang="el-GR" dirty="0" smtClean="0">
                <a:solidFill>
                  <a:srgbClr val="5075BC"/>
                </a:solidFill>
              </a:rPr>
              <a:t>Θεωρία της Ιστορίας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15:</a:t>
            </a:r>
            <a:r>
              <a:rPr lang="en-US" sz="2800" dirty="0" smtClean="0">
                <a:solidFill>
                  <a:srgbClr val="5075BC"/>
                </a:solidFill>
                <a:latin typeface="+mj-lt"/>
                <a:ea typeface="+mj-ea"/>
                <a:cs typeface="+mj-cs"/>
              </a:rPr>
              <a:t> </a:t>
            </a:r>
            <a:r>
              <a:rPr lang="el-GR" sz="2800" dirty="0" smtClean="0"/>
              <a:t>Δημόσια Ιστορία</a:t>
            </a:r>
            <a:endParaRPr lang="el-GR" sz="2800" dirty="0"/>
          </a:p>
          <a:p>
            <a:endParaRPr lang="en-US" sz="2800" dirty="0" smtClean="0"/>
          </a:p>
          <a:p>
            <a:r>
              <a:rPr lang="el-GR" sz="2800" dirty="0" smtClean="0"/>
              <a:t>Αντώνης Λιάκος</a:t>
            </a:r>
          </a:p>
          <a:p>
            <a:r>
              <a:rPr lang="el-GR" sz="2800" dirty="0" smtClean="0"/>
              <a:t>Φιλοσοφική Σχολή</a:t>
            </a:r>
          </a:p>
          <a:p>
            <a:r>
              <a:rPr lang="el-GR" sz="2800" dirty="0" smtClean="0"/>
              <a:t>Τμήμα Ιστορίας - Αρχαιολογίας</a:t>
            </a:r>
            <a:endParaRPr lang="en-US" sz="2800" dirty="0" smtClean="0"/>
          </a:p>
          <a:p>
            <a:endParaRPr lang="el-GR" sz="2800" dirty="0" smtClean="0"/>
          </a:p>
        </p:txBody>
      </p:sp>
    </p:spTree>
    <p:extLst>
      <p:ext uri="{BB962C8B-B14F-4D97-AF65-F5344CB8AC3E}">
        <p14:creationId xmlns:p14="http://schemas.microsoft.com/office/powerpoint/2010/main" val="363988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Τί </a:t>
            </a:r>
            <a:r>
              <a:rPr lang="el-GR" dirty="0"/>
              <a:t>είναι λοιπόν δημόσια ιστορία</a:t>
            </a:r>
            <a:r>
              <a:rPr lang="el-GR" dirty="0" smtClean="0"/>
              <a:t>; 1</a:t>
            </a:r>
            <a:endParaRPr lang="el-GR" dirty="0"/>
          </a:p>
        </p:txBody>
      </p:sp>
      <p:sp>
        <p:nvSpPr>
          <p:cNvPr id="3" name="Content Placeholder 2"/>
          <p:cNvSpPr>
            <a:spLocks noGrp="1"/>
          </p:cNvSpPr>
          <p:nvPr>
            <p:ph idx="1"/>
          </p:nvPr>
        </p:nvSpPr>
        <p:spPr>
          <a:xfrm>
            <a:off x="457200" y="1916833"/>
            <a:ext cx="8229600" cy="2520280"/>
          </a:xfrm>
        </p:spPr>
        <p:txBody>
          <a:bodyPr>
            <a:normAutofit fontScale="92500"/>
          </a:bodyPr>
          <a:lstStyle/>
          <a:p>
            <a:pPr marL="0"/>
            <a:r>
              <a:rPr lang="el-GR" sz="2600" dirty="0"/>
              <a:t>Είναι αυτό που δεν είναι η «ακαδημαϊκή ιστορία». Με άλλα λόγια  είναι ο κλάδος εκείνος της ιστορίας που </a:t>
            </a:r>
            <a:r>
              <a:rPr lang="el-GR" sz="2600" dirty="0" smtClean="0"/>
              <a:t>απευθύνεται </a:t>
            </a:r>
            <a:r>
              <a:rPr lang="el-GR" sz="2600" dirty="0"/>
              <a:t>στους μη επαγγελματίες </a:t>
            </a:r>
            <a:r>
              <a:rPr lang="el-GR" sz="2600" dirty="0" smtClean="0"/>
              <a:t>ιστορικούς δεν </a:t>
            </a:r>
            <a:r>
              <a:rPr lang="el-GR" sz="2600" dirty="0"/>
              <a:t>διαμορφώνεται αποκλειστικά από επαγγελματίες ιστορικούς, αλλά από σκηνοθέτες, ΜΜΕ, ξεναγούς, επιμελητές εκθέσεων, </a:t>
            </a:r>
            <a:r>
              <a:rPr lang="el-GR" sz="2600" dirty="0" err="1"/>
              <a:t>μουσειοπαιδαγωγούς</a:t>
            </a:r>
            <a:r>
              <a:rPr lang="el-GR" sz="2600" dirty="0"/>
              <a:t>, δασκάλους, συνθέτες </a:t>
            </a:r>
            <a:r>
              <a:rPr lang="el-GR" sz="2600" dirty="0" smtClean="0"/>
              <a:t>κ.λπ</a:t>
            </a:r>
            <a:r>
              <a:rPr lang="el-GR" sz="2600" dirty="0"/>
              <a:t>.</a:t>
            </a:r>
          </a:p>
          <a:p>
            <a:pPr marL="0"/>
            <a:endParaRPr lang="el-GR" dirty="0"/>
          </a:p>
        </p:txBody>
      </p:sp>
    </p:spTree>
    <p:extLst>
      <p:ext uri="{BB962C8B-B14F-4D97-AF65-F5344CB8AC3E}">
        <p14:creationId xmlns:p14="http://schemas.microsoft.com/office/powerpoint/2010/main" val="571710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16833"/>
            <a:ext cx="8229600" cy="2520279"/>
          </a:xfrm>
        </p:spPr>
        <p:txBody>
          <a:bodyPr>
            <a:normAutofit fontScale="92500" lnSpcReduction="20000"/>
          </a:bodyPr>
          <a:lstStyle/>
          <a:p>
            <a:pPr marL="0"/>
            <a:r>
              <a:rPr lang="el-GR" sz="2600" dirty="0"/>
              <a:t>Δημόσια ιστορία είναι </a:t>
            </a:r>
            <a:r>
              <a:rPr lang="el-GR" sz="2600" dirty="0" smtClean="0"/>
              <a:t>καθετί </a:t>
            </a:r>
            <a:r>
              <a:rPr lang="el-GR" sz="2600" dirty="0"/>
              <a:t>που μας αφηγείται μια ιστορία για το παρελθόν, είτε πρόκειται για μνημείο, είτε για προφορικές μαρτυρίες αυτοπτών μαρτύρων είτε μια κινηματογραφική </a:t>
            </a:r>
            <a:r>
              <a:rPr lang="el-GR" sz="2600" dirty="0" smtClean="0"/>
              <a:t>ταινία.</a:t>
            </a:r>
            <a:endParaRPr lang="el-GR" sz="2600" dirty="0"/>
          </a:p>
          <a:p>
            <a:pPr marL="0"/>
            <a:r>
              <a:rPr lang="el-GR" sz="2600" dirty="0"/>
              <a:t>Η δημόσια ιστορία διεκδικεί να αναγνωριστεί ως έγκυρη, διαπραγματεύεται μείζονα εθνικά ή πολιτικά ζητήματα και διαμορφώνει ταυτότητες.</a:t>
            </a:r>
          </a:p>
          <a:p>
            <a:pPr marL="0"/>
            <a:endParaRPr lang="el-GR" dirty="0"/>
          </a:p>
        </p:txBody>
      </p:sp>
      <p:sp>
        <p:nvSpPr>
          <p:cNvPr id="4" name="Title 1"/>
          <p:cNvSpPr>
            <a:spLocks noGrp="1"/>
          </p:cNvSpPr>
          <p:nvPr>
            <p:ph type="title"/>
          </p:nvPr>
        </p:nvSpPr>
        <p:spPr>
          <a:xfrm>
            <a:off x="457200" y="274638"/>
            <a:ext cx="8229600" cy="1143000"/>
          </a:xfrm>
        </p:spPr>
        <p:txBody>
          <a:bodyPr/>
          <a:lstStyle/>
          <a:p>
            <a:r>
              <a:rPr lang="el-GR" dirty="0" smtClean="0"/>
              <a:t>Τί </a:t>
            </a:r>
            <a:r>
              <a:rPr lang="el-GR" dirty="0"/>
              <a:t>είναι λοιπόν δημόσια ιστορία</a:t>
            </a:r>
            <a:r>
              <a:rPr lang="el-GR" dirty="0" smtClean="0"/>
              <a:t>; 2</a:t>
            </a:r>
            <a:endParaRPr lang="el-GR" dirty="0"/>
          </a:p>
        </p:txBody>
      </p:sp>
    </p:spTree>
    <p:extLst>
      <p:ext uri="{BB962C8B-B14F-4D97-AF65-F5344CB8AC3E}">
        <p14:creationId xmlns:p14="http://schemas.microsoft.com/office/powerpoint/2010/main" val="2187306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Δημόσια ιστορία και συναισθήματα</a:t>
            </a:r>
          </a:p>
        </p:txBody>
      </p:sp>
      <p:sp>
        <p:nvSpPr>
          <p:cNvPr id="3" name="Content Placeholder 2"/>
          <p:cNvSpPr>
            <a:spLocks noGrp="1"/>
          </p:cNvSpPr>
          <p:nvPr>
            <p:ph idx="1"/>
          </p:nvPr>
        </p:nvSpPr>
        <p:spPr>
          <a:xfrm>
            <a:off x="483526" y="1916832"/>
            <a:ext cx="8229600" cy="2160240"/>
          </a:xfrm>
        </p:spPr>
        <p:txBody>
          <a:bodyPr>
            <a:normAutofit fontScale="92500" lnSpcReduction="10000"/>
          </a:bodyPr>
          <a:lstStyle/>
          <a:p>
            <a:pPr marL="0">
              <a:spcBef>
                <a:spcPts val="0"/>
              </a:spcBef>
            </a:pPr>
            <a:r>
              <a:rPr lang="el-GR" sz="2600" dirty="0" smtClean="0"/>
              <a:t>Η </a:t>
            </a:r>
            <a:r>
              <a:rPr lang="el-GR" sz="2600" dirty="0"/>
              <a:t>δημόσια ιστορία σήμερα, είτε έχει να κάνει με τα τραύματα και με τις διαιρεμένες και τραυματισμένες μνήμες είτε έχει να κάνει με τη νοσταλγία, τη μελαγχολία, την ελπίδα ή την παραμυθία, είναι πάντως μια </a:t>
            </a:r>
            <a:r>
              <a:rPr lang="el-GR" sz="2600" dirty="0" smtClean="0"/>
              <a:t>ιστορία, </a:t>
            </a:r>
            <a:r>
              <a:rPr lang="el-GR" sz="2600" dirty="0"/>
              <a:t>στην οποία τα συναισθήματα και η έμφαση των συναισθημάτων έχουν κεντρικό </a:t>
            </a:r>
            <a:r>
              <a:rPr lang="el-GR" sz="2600" dirty="0" smtClean="0"/>
              <a:t>ρόλο.</a:t>
            </a:r>
            <a:endParaRPr lang="el-GR" sz="2600" dirty="0"/>
          </a:p>
          <a:p>
            <a:pPr marL="0" indent="0">
              <a:spcBef>
                <a:spcPts val="0"/>
              </a:spcBef>
              <a:buNone/>
            </a:pPr>
            <a:endParaRPr lang="el-GR" sz="2600" dirty="0"/>
          </a:p>
          <a:p>
            <a:pPr marL="0"/>
            <a:endParaRPr lang="el-GR" dirty="0"/>
          </a:p>
        </p:txBody>
      </p:sp>
    </p:spTree>
    <p:extLst>
      <p:ext uri="{BB962C8B-B14F-4D97-AF65-F5344CB8AC3E}">
        <p14:creationId xmlns:p14="http://schemas.microsoft.com/office/powerpoint/2010/main" val="224141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Προκλήσεις της δημόσιας ιστορίας και οι «πόλεμοι της ιστορίας»</a:t>
            </a:r>
          </a:p>
        </p:txBody>
      </p:sp>
      <p:sp>
        <p:nvSpPr>
          <p:cNvPr id="3" name="Content Placeholder 2"/>
          <p:cNvSpPr>
            <a:spLocks noGrp="1"/>
          </p:cNvSpPr>
          <p:nvPr>
            <p:ph idx="1"/>
          </p:nvPr>
        </p:nvSpPr>
        <p:spPr>
          <a:xfrm>
            <a:off x="457200" y="1916832"/>
            <a:ext cx="8229600" cy="3888432"/>
          </a:xfrm>
        </p:spPr>
        <p:txBody>
          <a:bodyPr>
            <a:normAutofit/>
          </a:bodyPr>
          <a:lstStyle/>
          <a:p>
            <a:pPr marL="0">
              <a:lnSpc>
                <a:spcPct val="110000"/>
              </a:lnSpc>
            </a:pPr>
            <a:r>
              <a:rPr lang="el-GR" sz="2400" dirty="0"/>
              <a:t>Από τη φύση της η δημόσια ιστορία ασχολείται με ζητήματα επώδυνα και πολλές φορές αντιφατικά. Οι μνήμες σε πολλά από αυτά είναι διαιρεμένες – το ίδιο και οι ερμηνείες τους.</a:t>
            </a:r>
          </a:p>
          <a:p>
            <a:pPr marL="0">
              <a:lnSpc>
                <a:spcPct val="110000"/>
              </a:lnSpc>
            </a:pPr>
            <a:r>
              <a:rPr lang="el-GR" sz="2400" dirty="0"/>
              <a:t>Παράδειγμα: </a:t>
            </a:r>
            <a:r>
              <a:rPr lang="el-GR" sz="2400" dirty="0" smtClean="0"/>
              <a:t>η διαμάχη που ξέσπασε το 2006 με αφορμή το εγχειρίδιο της ΣΤ΄ Δημοτικού της Μ. </a:t>
            </a:r>
            <a:r>
              <a:rPr lang="el-GR" sz="2400" dirty="0" err="1" smtClean="0"/>
              <a:t>Ρεπούση</a:t>
            </a:r>
            <a:r>
              <a:rPr lang="el-GR" sz="2400" dirty="0" smtClean="0"/>
              <a:t>.</a:t>
            </a:r>
            <a:endParaRPr lang="el-GR" sz="2400" dirty="0"/>
          </a:p>
          <a:p>
            <a:pPr marL="0">
              <a:lnSpc>
                <a:spcPct val="110000"/>
              </a:lnSpc>
            </a:pPr>
            <a:r>
              <a:rPr lang="el-GR" sz="2400" dirty="0"/>
              <a:t>Οι «πόλεμοι της ιστορίας» γίνονται πια όχι μονάχα μέσα από τα έντυπα ή τα ΜΜΕ, αλλά και μέσα από το διαδίκτυο, ανοίγοντας δραματικά το πεδίο των συμμετεχόντων.</a:t>
            </a:r>
          </a:p>
          <a:p>
            <a:pPr marL="0"/>
            <a:endParaRPr lang="el-GR" sz="2400" dirty="0"/>
          </a:p>
        </p:txBody>
      </p:sp>
    </p:spTree>
    <p:extLst>
      <p:ext uri="{BB962C8B-B14F-4D97-AF65-F5344CB8AC3E}">
        <p14:creationId xmlns:p14="http://schemas.microsoft.com/office/powerpoint/2010/main" val="1490809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Σε ποιόν ανήκει η ιστορία; </a:t>
            </a:r>
          </a:p>
        </p:txBody>
      </p:sp>
      <p:pic>
        <p:nvPicPr>
          <p:cNvPr id="8" name="Θέση περιεχομένου 7"/>
          <p:cNvPicPr>
            <a:picLocks noGrp="1" noChangeAspect="1"/>
          </p:cNvPicPr>
          <p:nvPr>
            <p:ph idx="1"/>
          </p:nvPr>
        </p:nvPicPr>
        <p:blipFill>
          <a:blip r:embed="rId3"/>
          <a:stretch>
            <a:fillRect/>
          </a:stretch>
        </p:blipFill>
        <p:spPr>
          <a:xfrm>
            <a:off x="463550" y="2132856"/>
            <a:ext cx="8229600" cy="3225349"/>
          </a:xfrm>
          <a:prstGeom prst="rect">
            <a:avLst/>
          </a:prstGeom>
          <a:ln>
            <a:solidFill>
              <a:schemeClr val="tx1"/>
            </a:solidFill>
          </a:ln>
        </p:spPr>
      </p:pic>
    </p:spTree>
    <p:extLst>
      <p:ext uri="{BB962C8B-B14F-4D97-AF65-F5344CB8AC3E}">
        <p14:creationId xmlns:p14="http://schemas.microsoft.com/office/powerpoint/2010/main" val="325645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Είναι μία η ιστορία; </a:t>
            </a:r>
          </a:p>
        </p:txBody>
      </p:sp>
      <p:sp>
        <p:nvSpPr>
          <p:cNvPr id="3" name="Content Placeholder 2"/>
          <p:cNvSpPr>
            <a:spLocks noGrp="1"/>
          </p:cNvSpPr>
          <p:nvPr>
            <p:ph idx="1"/>
          </p:nvPr>
        </p:nvSpPr>
        <p:spPr>
          <a:xfrm>
            <a:off x="463034" y="1916832"/>
            <a:ext cx="8229600" cy="3456383"/>
          </a:xfrm>
        </p:spPr>
        <p:txBody>
          <a:bodyPr>
            <a:normAutofit fontScale="85000" lnSpcReduction="20000"/>
          </a:bodyPr>
          <a:lstStyle/>
          <a:p>
            <a:pPr marL="0">
              <a:lnSpc>
                <a:spcPct val="110000"/>
              </a:lnSpc>
            </a:pPr>
            <a:r>
              <a:rPr lang="el-GR" sz="2800" dirty="0" smtClean="0"/>
              <a:t>Είναι </a:t>
            </a:r>
            <a:r>
              <a:rPr lang="el-GR" sz="2800" dirty="0"/>
              <a:t>η ιστορία κάτι το </a:t>
            </a:r>
            <a:r>
              <a:rPr lang="el-GR" sz="2800" dirty="0" smtClean="0"/>
              <a:t>διαμορφωμένο, </a:t>
            </a:r>
            <a:r>
              <a:rPr lang="el-GR" sz="2800" dirty="0"/>
              <a:t>για το οποίο κανείς έχει δικαίωμα να μιλά ή υποχρέωση να το υπερασπίζεται ή μπορούμε να φανταστούμε πολλαπλούς δρόμους να σχετιζόμαστε να το παρελθόν; </a:t>
            </a:r>
          </a:p>
          <a:p>
            <a:pPr marL="0">
              <a:lnSpc>
                <a:spcPct val="110000"/>
              </a:lnSpc>
            </a:pPr>
            <a:r>
              <a:rPr lang="el-GR" sz="2800" dirty="0"/>
              <a:t>Είναι αναγκαστικό να ταυτίζεται η ιστορία με την εθνική ιστορία (παρόλη την εκλεκτική συγγένεια της ιστορικής επιστήμης με το έθνος);</a:t>
            </a:r>
          </a:p>
          <a:p>
            <a:pPr marL="0">
              <a:lnSpc>
                <a:spcPct val="110000"/>
              </a:lnSpc>
            </a:pPr>
            <a:r>
              <a:rPr lang="el-GR" sz="2800" dirty="0" smtClean="0"/>
              <a:t>Τί </a:t>
            </a:r>
            <a:r>
              <a:rPr lang="el-GR" sz="2800" dirty="0"/>
              <a:t>γίνεται με εκείνες τις ομάδες που το εθνικό αφήγημα αφήνει απέξω;</a:t>
            </a:r>
          </a:p>
          <a:p>
            <a:pPr marL="0"/>
            <a:endParaRPr lang="el-GR" dirty="0"/>
          </a:p>
        </p:txBody>
      </p:sp>
    </p:spTree>
    <p:extLst>
      <p:ext uri="{BB962C8B-B14F-4D97-AF65-F5344CB8AC3E}">
        <p14:creationId xmlns:p14="http://schemas.microsoft.com/office/powerpoint/2010/main" val="2339590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l-GR" dirty="0"/>
              <a:t>Τι μπορεί να γίνει</a:t>
            </a:r>
            <a:r>
              <a:rPr lang="el-GR" dirty="0" smtClean="0"/>
              <a:t>… 1</a:t>
            </a:r>
            <a:endParaRPr lang="el-GR" dirty="0"/>
          </a:p>
        </p:txBody>
      </p:sp>
      <p:sp>
        <p:nvSpPr>
          <p:cNvPr id="3" name="Content Placeholder 2"/>
          <p:cNvSpPr>
            <a:spLocks noGrp="1"/>
          </p:cNvSpPr>
          <p:nvPr>
            <p:ph idx="1"/>
          </p:nvPr>
        </p:nvSpPr>
        <p:spPr>
          <a:xfrm>
            <a:off x="457200" y="1700808"/>
            <a:ext cx="8229600" cy="4032448"/>
          </a:xfrm>
        </p:spPr>
        <p:txBody>
          <a:bodyPr>
            <a:normAutofit fontScale="85000" lnSpcReduction="20000"/>
          </a:bodyPr>
          <a:lstStyle/>
          <a:p>
            <a:pPr marL="0">
              <a:lnSpc>
                <a:spcPct val="120000"/>
              </a:lnSpc>
            </a:pPr>
            <a:r>
              <a:rPr lang="el-GR" sz="2800" dirty="0"/>
              <a:t>Η ιστορία έχει σχέση με την εμπειρία. </a:t>
            </a:r>
          </a:p>
          <a:p>
            <a:pPr marL="0">
              <a:lnSpc>
                <a:spcPct val="120000"/>
              </a:lnSpc>
            </a:pPr>
            <a:r>
              <a:rPr lang="el-GR" sz="2800" dirty="0"/>
              <a:t>Αυτό που ο καθένας θεωρεί σημαντικό για την ιστορία σχετίζεται σε μεγάλο βαθμό με τις όψεις του παρελθόντος που έχουν διαμορφώσει την ταυτότητά του</a:t>
            </a:r>
          </a:p>
          <a:p>
            <a:pPr marL="0">
              <a:lnSpc>
                <a:spcPct val="120000"/>
              </a:lnSpc>
            </a:pPr>
            <a:r>
              <a:rPr lang="el-GR" sz="2800" dirty="0"/>
              <a:t>Κανείς δεν μπορεί ούτε και πρέπει να αποκλειστεί από το δικαίωμα στο παρελθόν.</a:t>
            </a:r>
          </a:p>
          <a:p>
            <a:pPr marL="0">
              <a:lnSpc>
                <a:spcPct val="120000"/>
              </a:lnSpc>
            </a:pPr>
            <a:r>
              <a:rPr lang="el-GR" sz="2800" dirty="0"/>
              <a:t>Στη δημόσια ιστορία ο λόγος γίνεται συνήθως για το πρακτικό παρελθόν, ενώ στην ακαδημαϊκή για το ιστορικό παρελθόν.</a:t>
            </a:r>
          </a:p>
          <a:p>
            <a:pPr marL="0"/>
            <a:endParaRPr lang="el-GR" dirty="0"/>
          </a:p>
        </p:txBody>
      </p:sp>
    </p:spTree>
    <p:extLst>
      <p:ext uri="{BB962C8B-B14F-4D97-AF65-F5344CB8AC3E}">
        <p14:creationId xmlns:p14="http://schemas.microsoft.com/office/powerpoint/2010/main" val="1019013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248472"/>
          </a:xfrm>
        </p:spPr>
        <p:txBody>
          <a:bodyPr>
            <a:normAutofit fontScale="77500" lnSpcReduction="20000"/>
          </a:bodyPr>
          <a:lstStyle/>
          <a:p>
            <a:pPr marL="0">
              <a:lnSpc>
                <a:spcPct val="120000"/>
              </a:lnSpc>
            </a:pPr>
            <a:r>
              <a:rPr lang="el-GR" sz="3100" dirty="0" smtClean="0"/>
              <a:t>Σε </a:t>
            </a:r>
            <a:r>
              <a:rPr lang="el-GR" sz="3100" dirty="0"/>
              <a:t>μεγάλο βαθμό προβλήματα εξαιτίας της δυσκολίας που αντιμετώπισε η νέα ιστορία να ανοιχτεί έξω από τους ακαδημαϊκούς κύκλους. </a:t>
            </a:r>
          </a:p>
          <a:p>
            <a:pPr marL="0">
              <a:lnSpc>
                <a:spcPct val="120000"/>
              </a:lnSpc>
            </a:pPr>
            <a:r>
              <a:rPr lang="el-GR" sz="3100" dirty="0"/>
              <a:t>Θα πρέπει να βρεθεί ένας κοινός λόγος μεταξύ αυτών που ασχολούνται με το πρακτικό και το ιστορικό παρελθόν. </a:t>
            </a:r>
          </a:p>
          <a:p>
            <a:pPr marL="0">
              <a:lnSpc>
                <a:spcPct val="120000"/>
              </a:lnSpc>
            </a:pPr>
            <a:r>
              <a:rPr lang="el-GR" sz="3100" dirty="0"/>
              <a:t>Συνεργασία των ιστορικών με όσους </a:t>
            </a:r>
            <a:r>
              <a:rPr lang="el-GR" sz="3100" dirty="0" err="1"/>
              <a:t>συνδιαμορφώνουν</a:t>
            </a:r>
            <a:r>
              <a:rPr lang="el-GR" sz="3100" dirty="0"/>
              <a:t> ιστορικές πρακτικές, κουλτούρα και συνείδηση. Να εκδημοκρατιστεί το επάγγελμα όχι πια μόνο όσον αφορά </a:t>
            </a:r>
            <a:r>
              <a:rPr lang="el-GR" sz="3100" dirty="0" err="1" smtClean="0"/>
              <a:t>ποιοί</a:t>
            </a:r>
            <a:r>
              <a:rPr lang="el-GR" sz="3100" dirty="0" smtClean="0"/>
              <a:t> </a:t>
            </a:r>
            <a:r>
              <a:rPr lang="el-GR" sz="3100" dirty="0"/>
              <a:t>εκπαιδεύονται (άνοιγμα της δεκαετίας 1970), αλλά και για </a:t>
            </a:r>
            <a:r>
              <a:rPr lang="el-GR" sz="3100" dirty="0" err="1" smtClean="0"/>
              <a:t>ποιούς</a:t>
            </a:r>
            <a:r>
              <a:rPr lang="el-GR" sz="3100" dirty="0" smtClean="0"/>
              <a:t> </a:t>
            </a:r>
            <a:r>
              <a:rPr lang="el-GR" sz="3100" dirty="0"/>
              <a:t>γράφεται η ιστορία.</a:t>
            </a:r>
          </a:p>
          <a:p>
            <a:pPr marL="0"/>
            <a:endParaRPr lang="el-GR" dirty="0"/>
          </a:p>
        </p:txBody>
      </p:sp>
      <p:sp>
        <p:nvSpPr>
          <p:cNvPr id="4" name="Title 1"/>
          <p:cNvSpPr>
            <a:spLocks noGrp="1"/>
          </p:cNvSpPr>
          <p:nvPr>
            <p:ph type="title"/>
          </p:nvPr>
        </p:nvSpPr>
        <p:spPr>
          <a:xfrm>
            <a:off x="457200" y="188640"/>
            <a:ext cx="8229600" cy="1143000"/>
          </a:xfrm>
        </p:spPr>
        <p:txBody>
          <a:bodyPr/>
          <a:lstStyle/>
          <a:p>
            <a:r>
              <a:rPr lang="el-GR" dirty="0"/>
              <a:t>Τι μπορεί να γίνει</a:t>
            </a:r>
            <a:r>
              <a:rPr lang="el-GR" dirty="0" smtClean="0"/>
              <a:t>… 2</a:t>
            </a:r>
            <a:endParaRPr lang="el-GR" dirty="0"/>
          </a:p>
        </p:txBody>
      </p:sp>
    </p:spTree>
    <p:extLst>
      <p:ext uri="{BB962C8B-B14F-4D97-AF65-F5344CB8AC3E}">
        <p14:creationId xmlns:p14="http://schemas.microsoft.com/office/powerpoint/2010/main" val="4281046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743098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929913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Τί </a:t>
            </a:r>
            <a:r>
              <a:rPr lang="el-GR" dirty="0"/>
              <a:t>κοινό έχουν;</a:t>
            </a:r>
          </a:p>
        </p:txBody>
      </p:sp>
      <p:pic>
        <p:nvPicPr>
          <p:cNvPr id="4" name="Θέση περιεχομένου 3"/>
          <p:cNvPicPr>
            <a:picLocks noGrp="1" noChangeAspect="1"/>
          </p:cNvPicPr>
          <p:nvPr>
            <p:ph idx="1"/>
          </p:nvPr>
        </p:nvPicPr>
        <p:blipFill>
          <a:blip r:embed="rId3"/>
          <a:stretch>
            <a:fillRect/>
          </a:stretch>
        </p:blipFill>
        <p:spPr>
          <a:xfrm>
            <a:off x="1357130" y="1628800"/>
            <a:ext cx="6429739" cy="4525962"/>
          </a:xfrm>
          <a:prstGeom prst="rect">
            <a:avLst/>
          </a:prstGeom>
        </p:spPr>
      </p:pic>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073965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US" sz="2000" dirty="0"/>
              <a:t>1.0</a:t>
            </a:r>
            <a:r>
              <a:rPr lang="el-GR" sz="2000" dirty="0"/>
              <a:t>. </a:t>
            </a:r>
            <a:endParaRPr lang="en-US" sz="2000" dirty="0"/>
          </a:p>
          <a:p>
            <a:pPr marL="0" indent="0">
              <a:buNone/>
            </a:pPr>
            <a:r>
              <a:rPr lang="el-GR" sz="2000" dirty="0"/>
              <a:t>Έχουν προηγηθεί οι κάτωθι εκδόσεις:</a:t>
            </a:r>
          </a:p>
          <a:p>
            <a:pPr lvl="0"/>
            <a:r>
              <a:rPr lang="el-GR" sz="2000" dirty="0"/>
              <a:t>Έκδοση </a:t>
            </a:r>
            <a:r>
              <a:rPr lang="el-GR" sz="2000" dirty="0" smtClean="0"/>
              <a:t>διαθέσιμη </a:t>
            </a:r>
            <a:r>
              <a:rPr lang="el-GR" sz="2000" dirty="0"/>
              <a:t>εδώ. </a:t>
            </a:r>
            <a:r>
              <a:rPr lang="fr-FR" sz="2000" dirty="0">
                <a:solidFill>
                  <a:prstClr val="black"/>
                </a:solidFill>
                <a:hlinkClick r:id="rId3"/>
              </a:rPr>
              <a:t>http://eclass.uoa.gr/courses/ARCH</a:t>
            </a:r>
            <a:r>
              <a:rPr lang="el-GR" sz="2000" dirty="0">
                <a:solidFill>
                  <a:prstClr val="black"/>
                </a:solidFill>
                <a:hlinkClick r:id="rId3"/>
              </a:rPr>
              <a:t>240</a:t>
            </a:r>
            <a:r>
              <a:rPr lang="el-GR" sz="2000" dirty="0" smtClean="0">
                <a:solidFill>
                  <a:srgbClr val="92D050"/>
                </a:solidFill>
              </a:rPr>
              <a:t> </a:t>
            </a:r>
            <a:endParaRPr lang="el-GR" sz="2000" dirty="0">
              <a:solidFill>
                <a:srgbClr val="92D050"/>
              </a:solidFill>
            </a:endParaRPr>
          </a:p>
          <a:p>
            <a:endParaRPr lang="el-GR" sz="2000" dirty="0"/>
          </a:p>
        </p:txBody>
      </p:sp>
    </p:spTree>
    <p:extLst>
      <p:ext uri="{BB962C8B-B14F-4D97-AF65-F5344CB8AC3E}">
        <p14:creationId xmlns:p14="http://schemas.microsoft.com/office/powerpoint/2010/main" val="2811700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2014. Κώστας </a:t>
            </a:r>
            <a:r>
              <a:rPr lang="el-GR" sz="2000" dirty="0" err="1" smtClean="0"/>
              <a:t>Γαγανάκης</a:t>
            </a:r>
            <a:r>
              <a:rPr lang="el-GR" sz="2000" dirty="0"/>
              <a:t>. «Μάθημα: II29 Θεωρία της Ιστορίας. Ενότητα: </a:t>
            </a:r>
            <a:r>
              <a:rPr lang="el-GR" sz="2000" dirty="0"/>
              <a:t>Δημόσια Ιστορία».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fr-FR" sz="2000" dirty="0">
                <a:hlinkClick r:id="rId3"/>
              </a:rPr>
              <a:t>http://</a:t>
            </a:r>
            <a:r>
              <a:rPr lang="fr-FR" sz="2000" dirty="0" smtClean="0">
                <a:hlinkClick r:id="rId3"/>
              </a:rPr>
              <a:t>opencourses.uoa.gr/courses/ARCH9</a:t>
            </a:r>
            <a:r>
              <a:rPr lang="fr-FR" sz="2000" dirty="0" smtClean="0"/>
              <a:t>  </a:t>
            </a:r>
            <a:endParaRPr lang="el-GR" sz="2000" dirty="0" smtClean="0"/>
          </a:p>
          <a:p>
            <a:pPr marL="0" indent="0">
              <a:buNone/>
            </a:pPr>
            <a:endParaRPr lang="el-GR" sz="2000" dirty="0"/>
          </a:p>
          <a:p>
            <a:endParaRPr lang="el-GR" sz="2000" dirty="0"/>
          </a:p>
        </p:txBody>
      </p:sp>
    </p:spTree>
    <p:extLst>
      <p:ext uri="{BB962C8B-B14F-4D97-AF65-F5344CB8AC3E}">
        <p14:creationId xmlns:p14="http://schemas.microsoft.com/office/powerpoint/2010/main" val="2219652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059414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29724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endParaRPr lang="el-GR" sz="2000" b="1" dirty="0" smtClean="0"/>
          </a:p>
        </p:txBody>
      </p:sp>
    </p:spTree>
    <p:extLst>
      <p:ext uri="{BB962C8B-B14F-4D97-AF65-F5344CB8AC3E}">
        <p14:creationId xmlns:p14="http://schemas.microsoft.com/office/powerpoint/2010/main" val="449073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smtClean="0"/>
              <a:t>Πίνακες</a:t>
            </a:r>
            <a:endParaRPr lang="el-GR" sz="2000" b="1" dirty="0" smtClean="0"/>
          </a:p>
        </p:txBody>
      </p:sp>
    </p:spTree>
    <p:extLst>
      <p:ext uri="{BB962C8B-B14F-4D97-AF65-F5344CB8AC3E}">
        <p14:creationId xmlns:p14="http://schemas.microsoft.com/office/powerpoint/2010/main" val="2418671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παρόν στο </a:t>
            </a:r>
            <a:r>
              <a:rPr lang="el-GR" dirty="0" smtClean="0"/>
              <a:t>παρελθόν 1</a:t>
            </a:r>
            <a:endParaRPr lang="el-GR" dirty="0"/>
          </a:p>
        </p:txBody>
      </p:sp>
      <p:sp>
        <p:nvSpPr>
          <p:cNvPr id="3" name="Content Placeholder 2"/>
          <p:cNvSpPr>
            <a:spLocks noGrp="1"/>
          </p:cNvSpPr>
          <p:nvPr>
            <p:ph idx="1"/>
          </p:nvPr>
        </p:nvSpPr>
        <p:spPr>
          <a:xfrm>
            <a:off x="481178" y="1844824"/>
            <a:ext cx="8229600" cy="2664296"/>
          </a:xfrm>
        </p:spPr>
        <p:txBody>
          <a:bodyPr>
            <a:normAutofit fontScale="85000" lnSpcReduction="20000"/>
          </a:bodyPr>
          <a:lstStyle/>
          <a:p>
            <a:pPr marL="0">
              <a:lnSpc>
                <a:spcPct val="110000"/>
              </a:lnSpc>
            </a:pPr>
            <a:r>
              <a:rPr lang="el-GR" sz="2800" dirty="0" err="1"/>
              <a:t>Raphael</a:t>
            </a:r>
            <a:r>
              <a:rPr lang="el-GR" sz="2800" dirty="0"/>
              <a:t> </a:t>
            </a:r>
            <a:r>
              <a:rPr lang="el-GR" sz="2800" dirty="0" err="1"/>
              <a:t>Samuel</a:t>
            </a:r>
            <a:r>
              <a:rPr lang="el-GR" sz="2800" dirty="0"/>
              <a:t>, </a:t>
            </a:r>
            <a:r>
              <a:rPr lang="el-GR" sz="2800" dirty="0" err="1"/>
              <a:t>Theatres</a:t>
            </a:r>
            <a:r>
              <a:rPr lang="el-GR" sz="2800" dirty="0"/>
              <a:t> of memory. </a:t>
            </a:r>
            <a:r>
              <a:rPr lang="el-GR" sz="2800" dirty="0" err="1"/>
              <a:t>Past</a:t>
            </a:r>
            <a:r>
              <a:rPr lang="el-GR" sz="2800" dirty="0"/>
              <a:t> and </a:t>
            </a:r>
            <a:r>
              <a:rPr lang="el-GR" sz="2800" dirty="0" err="1"/>
              <a:t>Present</a:t>
            </a:r>
            <a:r>
              <a:rPr lang="el-GR" sz="2800" dirty="0"/>
              <a:t> in </a:t>
            </a:r>
            <a:r>
              <a:rPr lang="el-GR" sz="2800" dirty="0" err="1"/>
              <a:t>contemporary</a:t>
            </a:r>
            <a:r>
              <a:rPr lang="el-GR" sz="2800" dirty="0"/>
              <a:t> </a:t>
            </a:r>
            <a:r>
              <a:rPr lang="el-GR" sz="2800" dirty="0" err="1"/>
              <a:t>culture</a:t>
            </a:r>
            <a:r>
              <a:rPr lang="el-GR" sz="2800" dirty="0"/>
              <a:t>, </a:t>
            </a:r>
            <a:r>
              <a:rPr lang="el-GR" sz="2800" dirty="0" smtClean="0"/>
              <a:t>1994.</a:t>
            </a:r>
            <a:endParaRPr lang="el-GR" sz="2800" dirty="0"/>
          </a:p>
          <a:p>
            <a:pPr marL="0">
              <a:lnSpc>
                <a:spcPct val="110000"/>
              </a:lnSpc>
            </a:pPr>
            <a:r>
              <a:rPr lang="el-GR" sz="2800" dirty="0"/>
              <a:t>Εισάγει την ιδέα ότι η ιστορία δεν είναι μόνο η γραφή της ιστορίας, αλλά ένα σύνολο πρακτικών που καθορίζει τη σχέση των ανθρώπων με το παρελθόν τους. Συνεπώς, ιστορία δεν παράγουν μονάχα οι ιστορικοί, αλλά όλοι όσοι με οποιοδήποτε τρόπο ασχολούνται με το παρελθόν.</a:t>
            </a:r>
          </a:p>
          <a:p>
            <a:pPr marL="0"/>
            <a:endParaRPr lang="el-GR" dirty="0"/>
          </a:p>
        </p:txBody>
      </p:sp>
    </p:spTree>
    <p:extLst>
      <p:ext uri="{BB962C8B-B14F-4D97-AF65-F5344CB8AC3E}">
        <p14:creationId xmlns:p14="http://schemas.microsoft.com/office/powerpoint/2010/main" val="4273207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72816"/>
            <a:ext cx="8229600" cy="3776602"/>
          </a:xfrm>
        </p:spPr>
        <p:txBody>
          <a:bodyPr>
            <a:normAutofit/>
          </a:bodyPr>
          <a:lstStyle/>
          <a:p>
            <a:pPr marL="0">
              <a:lnSpc>
                <a:spcPct val="120000"/>
              </a:lnSpc>
            </a:pPr>
            <a:r>
              <a:rPr lang="el-GR" sz="2400" dirty="0" err="1"/>
              <a:t>Roy</a:t>
            </a:r>
            <a:r>
              <a:rPr lang="el-GR" sz="2400" dirty="0"/>
              <a:t> </a:t>
            </a:r>
            <a:r>
              <a:rPr lang="el-GR" sz="2400" dirty="0" err="1"/>
              <a:t>Rosenzweig</a:t>
            </a:r>
            <a:r>
              <a:rPr lang="el-GR" sz="2400" dirty="0"/>
              <a:t> and </a:t>
            </a:r>
            <a:r>
              <a:rPr lang="el-GR" sz="2400" dirty="0" err="1"/>
              <a:t>David</a:t>
            </a:r>
            <a:r>
              <a:rPr lang="el-GR" sz="2400" dirty="0"/>
              <a:t> </a:t>
            </a:r>
            <a:r>
              <a:rPr lang="el-GR" sz="2400" dirty="0" err="1"/>
              <a:t>Thelen</a:t>
            </a:r>
            <a:r>
              <a:rPr lang="el-GR" sz="2400" dirty="0"/>
              <a:t>, The </a:t>
            </a:r>
            <a:r>
              <a:rPr lang="el-GR" sz="2400" dirty="0" err="1"/>
              <a:t>Presence</a:t>
            </a:r>
            <a:r>
              <a:rPr lang="el-GR" sz="2400" dirty="0"/>
              <a:t> of the </a:t>
            </a:r>
            <a:r>
              <a:rPr lang="el-GR" sz="2400" dirty="0" err="1"/>
              <a:t>Past</a:t>
            </a:r>
            <a:r>
              <a:rPr lang="el-GR" sz="2400" dirty="0"/>
              <a:t>. Popular </a:t>
            </a:r>
            <a:r>
              <a:rPr lang="el-GR" sz="2400" dirty="0" err="1"/>
              <a:t>Uses</a:t>
            </a:r>
            <a:r>
              <a:rPr lang="el-GR" sz="2400" dirty="0"/>
              <a:t> of </a:t>
            </a:r>
            <a:r>
              <a:rPr lang="el-GR" sz="2400" dirty="0" err="1"/>
              <a:t>History</a:t>
            </a:r>
            <a:r>
              <a:rPr lang="el-GR" sz="2400" dirty="0"/>
              <a:t> in American </a:t>
            </a:r>
            <a:r>
              <a:rPr lang="el-GR" sz="2400" dirty="0" err="1"/>
              <a:t>Life</a:t>
            </a:r>
            <a:r>
              <a:rPr lang="el-GR" sz="2400" dirty="0"/>
              <a:t>, </a:t>
            </a:r>
            <a:r>
              <a:rPr lang="el-GR" sz="2400" dirty="0" smtClean="0"/>
              <a:t>1998.</a:t>
            </a:r>
            <a:endParaRPr lang="el-GR" sz="2400" dirty="0"/>
          </a:p>
          <a:p>
            <a:pPr marL="0">
              <a:lnSpc>
                <a:spcPct val="120000"/>
              </a:lnSpc>
            </a:pPr>
            <a:r>
              <a:rPr lang="el-GR" sz="2400" dirty="0"/>
              <a:t>Μ</a:t>
            </a:r>
            <a:r>
              <a:rPr lang="el-GR" sz="2400" dirty="0" smtClean="0"/>
              <a:t>ια </a:t>
            </a:r>
            <a:r>
              <a:rPr lang="el-GR" sz="2400" dirty="0"/>
              <a:t>εκτεταμένη έρευνα στις ΗΠΑ </a:t>
            </a:r>
            <a:r>
              <a:rPr lang="el-GR" sz="2400" dirty="0" smtClean="0"/>
              <a:t>που δείχνει </a:t>
            </a:r>
            <a:r>
              <a:rPr lang="el-GR" sz="2400" dirty="0"/>
              <a:t>με ποιόν τρόπο σχετίζονται οι άνθρωποι με το παρελθόν. Οι διαπιστώσεις </a:t>
            </a:r>
            <a:r>
              <a:rPr lang="el-GR" sz="2400" dirty="0" smtClean="0"/>
              <a:t>είναι </a:t>
            </a:r>
            <a:r>
              <a:rPr lang="el-GR" sz="2400" dirty="0"/>
              <a:t>ότι οι άνθρωποι διατηρούν μια σχέση οικειότητας με το παρελθόν τους και το ενσωματώνουν πολλαπλά στην καθημερινότητά τους, αναζητώντας απαντήσεις για θέματα που τους απασχολούν.</a:t>
            </a:r>
          </a:p>
        </p:txBody>
      </p:sp>
      <p:sp>
        <p:nvSpPr>
          <p:cNvPr id="4" name="Title 1"/>
          <p:cNvSpPr>
            <a:spLocks noGrp="1"/>
          </p:cNvSpPr>
          <p:nvPr>
            <p:ph type="title"/>
          </p:nvPr>
        </p:nvSpPr>
        <p:spPr>
          <a:xfrm>
            <a:off x="457200" y="274638"/>
            <a:ext cx="8229600" cy="1143000"/>
          </a:xfrm>
        </p:spPr>
        <p:txBody>
          <a:bodyPr/>
          <a:lstStyle/>
          <a:p>
            <a:r>
              <a:rPr lang="el-GR" dirty="0"/>
              <a:t>Το παρόν στο </a:t>
            </a:r>
            <a:r>
              <a:rPr lang="el-GR" dirty="0" smtClean="0"/>
              <a:t>παρελθόν 2</a:t>
            </a:r>
            <a:endParaRPr lang="el-GR" dirty="0"/>
          </a:p>
        </p:txBody>
      </p:sp>
    </p:spTree>
    <p:extLst>
      <p:ext uri="{BB962C8B-B14F-4D97-AF65-F5344CB8AC3E}">
        <p14:creationId xmlns:p14="http://schemas.microsoft.com/office/powerpoint/2010/main" val="70359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83" y="620688"/>
            <a:ext cx="8229600" cy="1143000"/>
          </a:xfrm>
        </p:spPr>
        <p:txBody>
          <a:bodyPr>
            <a:normAutofit fontScale="90000"/>
          </a:bodyPr>
          <a:lstStyle/>
          <a:p>
            <a:r>
              <a:rPr lang="el-GR" dirty="0"/>
              <a:t>Ιστορικές πρακτικές, ιστορική κουλτούρα, ιστορική </a:t>
            </a:r>
            <a:r>
              <a:rPr lang="el-GR" dirty="0" smtClean="0"/>
              <a:t>συνείδηση 1</a:t>
            </a:r>
            <a:endParaRPr lang="el-GR" dirty="0"/>
          </a:p>
        </p:txBody>
      </p:sp>
      <p:sp>
        <p:nvSpPr>
          <p:cNvPr id="3" name="Content Placeholder 2"/>
          <p:cNvSpPr>
            <a:spLocks noGrp="1"/>
          </p:cNvSpPr>
          <p:nvPr>
            <p:ph idx="1"/>
          </p:nvPr>
        </p:nvSpPr>
        <p:spPr>
          <a:xfrm>
            <a:off x="445383" y="2276872"/>
            <a:ext cx="8428324" cy="2509739"/>
          </a:xfrm>
        </p:spPr>
        <p:txBody>
          <a:bodyPr>
            <a:noAutofit/>
          </a:bodyPr>
          <a:lstStyle/>
          <a:p>
            <a:pPr marL="0">
              <a:lnSpc>
                <a:spcPct val="120000"/>
              </a:lnSpc>
            </a:pPr>
            <a:r>
              <a:rPr lang="el-GR" sz="2400" dirty="0"/>
              <a:t>Ιστορικές πρακτικές: Η ιστορική πρακτική ως αναλυτικό εργαλείο είναι συνδεδεμένη με την </a:t>
            </a:r>
            <a:r>
              <a:rPr lang="el-GR" sz="2400" dirty="0" smtClean="0"/>
              <a:t>πολιτισμική </a:t>
            </a:r>
            <a:r>
              <a:rPr lang="el-GR" sz="2400" dirty="0"/>
              <a:t>στροφή στην ιστορία και με τις συζητήσεις που γίνονται ανάμεσα στην Ιστορία και την Κοινωνική Ανθρωπολογία κυρίως από το δεκαετία του 1990 και ύστερα. </a:t>
            </a:r>
          </a:p>
        </p:txBody>
      </p:sp>
    </p:spTree>
    <p:extLst>
      <p:ext uri="{BB962C8B-B14F-4D97-AF65-F5344CB8AC3E}">
        <p14:creationId xmlns:p14="http://schemas.microsoft.com/office/powerpoint/2010/main" val="627899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021" y="2276872"/>
            <a:ext cx="8428324" cy="2869779"/>
          </a:xfrm>
        </p:spPr>
        <p:txBody>
          <a:bodyPr>
            <a:noAutofit/>
          </a:bodyPr>
          <a:lstStyle/>
          <a:p>
            <a:pPr marL="0">
              <a:lnSpc>
                <a:spcPct val="120000"/>
              </a:lnSpc>
            </a:pPr>
            <a:r>
              <a:rPr lang="el-GR" sz="2400" dirty="0" smtClean="0"/>
              <a:t>Βασικό </a:t>
            </a:r>
            <a:r>
              <a:rPr lang="el-GR" sz="2400" dirty="0"/>
              <a:t>επιχείρημα είναι </a:t>
            </a:r>
            <a:r>
              <a:rPr lang="el-GR" sz="2400" dirty="0" smtClean="0"/>
              <a:t>ότι: Ο </a:t>
            </a:r>
            <a:r>
              <a:rPr lang="el-GR" sz="2400" dirty="0"/>
              <a:t>κόσμος μέσα στον οποίο ζουν οι άνθρωποι </a:t>
            </a:r>
            <a:r>
              <a:rPr lang="el-GR" sz="2400" dirty="0" smtClean="0"/>
              <a:t>δεν </a:t>
            </a:r>
            <a:r>
              <a:rPr lang="el-GR" sz="2400" dirty="0"/>
              <a:t>είναι καθόλου δεδομένος, αλλά </a:t>
            </a:r>
            <a:r>
              <a:rPr lang="el-GR" sz="2400" dirty="0" smtClean="0"/>
              <a:t>παράγεται </a:t>
            </a:r>
            <a:r>
              <a:rPr lang="el-GR" sz="2400" dirty="0"/>
              <a:t>συνεχώς μέσα από μια πυκνή </a:t>
            </a:r>
            <a:r>
              <a:rPr lang="el-GR" sz="2400" dirty="0" smtClean="0"/>
              <a:t>ακολουθία </a:t>
            </a:r>
            <a:r>
              <a:rPr lang="el-GR" sz="2400" dirty="0"/>
              <a:t>πρακτικών που ταυτόχρονα τον </a:t>
            </a:r>
            <a:r>
              <a:rPr lang="el-GR" sz="2400" dirty="0" err="1" smtClean="0"/>
              <a:t>νοηματοδοτούν</a:t>
            </a:r>
            <a:r>
              <a:rPr lang="el-GR" sz="2400" dirty="0" smtClean="0"/>
              <a:t>.</a:t>
            </a:r>
          </a:p>
          <a:p>
            <a:pPr marL="0">
              <a:lnSpc>
                <a:spcPct val="120000"/>
              </a:lnSpc>
            </a:pPr>
            <a:r>
              <a:rPr lang="el-GR" sz="2400" dirty="0" smtClean="0"/>
              <a:t> Συνεπώς</a:t>
            </a:r>
            <a:r>
              <a:rPr lang="el-GR" sz="2400" dirty="0"/>
              <a:t>: δεν γράφουμε μονάχα την ιστορία, αλλά την παράγουμε μέσα από μια σειρά πρακτικών (εκδόσεις περιοδικών, συνέδρια, εκθέσεις </a:t>
            </a:r>
            <a:r>
              <a:rPr lang="el-GR" sz="2400" dirty="0" err="1" smtClean="0"/>
              <a:t>κ.λπ</a:t>
            </a:r>
            <a:r>
              <a:rPr lang="el-GR" sz="2400" dirty="0" smtClean="0"/>
              <a:t>).</a:t>
            </a:r>
            <a:endParaRPr lang="el-GR" sz="2400" dirty="0"/>
          </a:p>
          <a:p>
            <a:pPr marL="0"/>
            <a:endParaRPr lang="el-GR" sz="2400" dirty="0"/>
          </a:p>
        </p:txBody>
      </p:sp>
      <p:sp>
        <p:nvSpPr>
          <p:cNvPr id="4" name="Title 1"/>
          <p:cNvSpPr>
            <a:spLocks noGrp="1"/>
          </p:cNvSpPr>
          <p:nvPr>
            <p:ph type="title"/>
          </p:nvPr>
        </p:nvSpPr>
        <p:spPr>
          <a:xfrm>
            <a:off x="445383" y="620688"/>
            <a:ext cx="8229600" cy="1143000"/>
          </a:xfrm>
        </p:spPr>
        <p:txBody>
          <a:bodyPr>
            <a:normAutofit fontScale="90000"/>
          </a:bodyPr>
          <a:lstStyle/>
          <a:p>
            <a:r>
              <a:rPr lang="el-GR" dirty="0"/>
              <a:t>Ιστορικές πρακτικές, ιστορική κουλτούρα, ιστορική </a:t>
            </a:r>
            <a:r>
              <a:rPr lang="el-GR" dirty="0" smtClean="0"/>
              <a:t>συνείδηση 2</a:t>
            </a:r>
            <a:endParaRPr lang="el-GR" dirty="0"/>
          </a:p>
        </p:txBody>
      </p:sp>
    </p:spTree>
    <p:extLst>
      <p:ext uri="{BB962C8B-B14F-4D97-AF65-F5344CB8AC3E}">
        <p14:creationId xmlns:p14="http://schemas.microsoft.com/office/powerpoint/2010/main" val="2102561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normAutofit fontScale="90000"/>
          </a:bodyPr>
          <a:lstStyle/>
          <a:p>
            <a:r>
              <a:rPr lang="el-GR" dirty="0" smtClean="0"/>
              <a:t>«Το </a:t>
            </a:r>
            <a:r>
              <a:rPr lang="el-GR" dirty="0"/>
              <a:t>επόμενο αξιοθέατο μετά την Ακρόπολη είμαστε εμείς</a:t>
            </a:r>
            <a:r>
              <a:rPr lang="el-GR" dirty="0" smtClean="0"/>
              <a:t>» 1</a:t>
            </a:r>
            <a:endParaRPr lang="el-GR" dirty="0"/>
          </a:p>
        </p:txBody>
      </p:sp>
      <p:sp>
        <p:nvSpPr>
          <p:cNvPr id="3" name="Content Placeholder 2"/>
          <p:cNvSpPr>
            <a:spLocks noGrp="1"/>
          </p:cNvSpPr>
          <p:nvPr>
            <p:ph idx="1"/>
          </p:nvPr>
        </p:nvSpPr>
        <p:spPr>
          <a:xfrm>
            <a:off x="457200" y="2276872"/>
            <a:ext cx="8229600" cy="3456384"/>
          </a:xfrm>
        </p:spPr>
        <p:txBody>
          <a:bodyPr>
            <a:noAutofit/>
          </a:bodyPr>
          <a:lstStyle/>
          <a:p>
            <a:pPr marL="0">
              <a:lnSpc>
                <a:spcPct val="120000"/>
              </a:lnSpc>
            </a:pPr>
            <a:r>
              <a:rPr lang="el-GR" sz="2400" dirty="0"/>
              <a:t>Ιστορική κουλτούρα: αναφέρεται στη σχέση που έχει μια κοινωνία με το παρελθόν της, στον τρόπο με τον οποίο το ενσωματώνει στο παρόν. Η ιστορική κουλτούρα έχει υλικότητα.</a:t>
            </a:r>
          </a:p>
          <a:p>
            <a:pPr marL="0">
              <a:lnSpc>
                <a:spcPct val="120000"/>
              </a:lnSpc>
            </a:pPr>
            <a:r>
              <a:rPr lang="el-GR" sz="2400" dirty="0"/>
              <a:t>Δέχεται το «υψηλή» δίπλα στην «εμπορευματοποιημένη» εκδοχή του παρελθόντος. Ο Παρθενώνας, η μουσική από το συρτάκι και τα </a:t>
            </a:r>
            <a:r>
              <a:rPr lang="el-GR" sz="2400" dirty="0" err="1"/>
              <a:t>τσολιαδάκια</a:t>
            </a:r>
            <a:r>
              <a:rPr lang="el-GR" sz="2400" dirty="0"/>
              <a:t> των τουριστικών μαγαζιών στους πρόποδες του αποτελούν όψεις της ιστορικής κουλτούρας</a:t>
            </a:r>
            <a:r>
              <a:rPr lang="el-GR" sz="2400" dirty="0" smtClean="0"/>
              <a:t>.</a:t>
            </a:r>
            <a:endParaRPr lang="el-GR" sz="2400" dirty="0"/>
          </a:p>
        </p:txBody>
      </p:sp>
    </p:spTree>
    <p:extLst>
      <p:ext uri="{BB962C8B-B14F-4D97-AF65-F5344CB8AC3E}">
        <p14:creationId xmlns:p14="http://schemas.microsoft.com/office/powerpoint/2010/main" val="1578160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678" y="2276872"/>
            <a:ext cx="8229600" cy="2304256"/>
          </a:xfrm>
        </p:spPr>
        <p:txBody>
          <a:bodyPr>
            <a:normAutofit/>
          </a:bodyPr>
          <a:lstStyle/>
          <a:p>
            <a:pPr marL="0">
              <a:lnSpc>
                <a:spcPct val="120000"/>
              </a:lnSpc>
            </a:pPr>
            <a:r>
              <a:rPr lang="el-GR" sz="2400" dirty="0" smtClean="0"/>
              <a:t>Δεν </a:t>
            </a:r>
            <a:r>
              <a:rPr lang="el-GR" sz="2400" dirty="0"/>
              <a:t>είναι αμετάβλητη, αλλά το προϊόν της συνεχούς επαναδιαπραγμάτευσης της κοινωνίας με το παρελθόν της. Αποτελείται από: Εικόνες, ιδέες, συστήματα αξιών, αφηγήματα που αφορούν το παρελθόν.</a:t>
            </a:r>
          </a:p>
        </p:txBody>
      </p:sp>
      <p:sp>
        <p:nvSpPr>
          <p:cNvPr id="4" name="Title 1"/>
          <p:cNvSpPr>
            <a:spLocks noGrp="1"/>
          </p:cNvSpPr>
          <p:nvPr>
            <p:ph type="title"/>
          </p:nvPr>
        </p:nvSpPr>
        <p:spPr>
          <a:xfrm>
            <a:off x="457200" y="476672"/>
            <a:ext cx="8229600" cy="1143000"/>
          </a:xfrm>
        </p:spPr>
        <p:txBody>
          <a:bodyPr>
            <a:normAutofit fontScale="90000"/>
          </a:bodyPr>
          <a:lstStyle/>
          <a:p>
            <a:r>
              <a:rPr lang="el-GR" dirty="0" smtClean="0"/>
              <a:t>«Το </a:t>
            </a:r>
            <a:r>
              <a:rPr lang="el-GR" dirty="0"/>
              <a:t>επόμενο αξιοθέατο μετά την Ακρόπολη είμαστε εμείς</a:t>
            </a:r>
            <a:r>
              <a:rPr lang="el-GR" dirty="0" smtClean="0"/>
              <a:t>» 2</a:t>
            </a:r>
            <a:endParaRPr lang="el-GR" dirty="0"/>
          </a:p>
        </p:txBody>
      </p:sp>
    </p:spTree>
    <p:extLst>
      <p:ext uri="{BB962C8B-B14F-4D97-AF65-F5344CB8AC3E}">
        <p14:creationId xmlns:p14="http://schemas.microsoft.com/office/powerpoint/2010/main" val="3437983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34" y="548680"/>
            <a:ext cx="8229600" cy="1143000"/>
          </a:xfrm>
        </p:spPr>
        <p:txBody>
          <a:bodyPr/>
          <a:lstStyle/>
          <a:p>
            <a:r>
              <a:rPr lang="el-GR" dirty="0"/>
              <a:t>Ιστορική συνείδηση</a:t>
            </a:r>
          </a:p>
        </p:txBody>
      </p:sp>
      <p:sp>
        <p:nvSpPr>
          <p:cNvPr id="3" name="Content Placeholder 2"/>
          <p:cNvSpPr>
            <a:spLocks noGrp="1"/>
          </p:cNvSpPr>
          <p:nvPr>
            <p:ph idx="1"/>
          </p:nvPr>
        </p:nvSpPr>
        <p:spPr>
          <a:xfrm>
            <a:off x="457200" y="2276872"/>
            <a:ext cx="8229600" cy="2160240"/>
          </a:xfrm>
        </p:spPr>
        <p:txBody>
          <a:bodyPr>
            <a:normAutofit fontScale="85000" lnSpcReduction="20000"/>
          </a:bodyPr>
          <a:lstStyle/>
          <a:p>
            <a:pPr marL="0"/>
            <a:r>
              <a:rPr lang="el-GR" sz="2800" dirty="0"/>
              <a:t>Η έννοια γεννήθηκε κυρίως από τις συζητήσεις που αφορούν την παιδαγωγική της ιστορίας και αφορά τους τρόπους με τους οποίους το παρελθόν βιώνεται, έτσι ώστε να καθορίσει τα </a:t>
            </a:r>
            <a:r>
              <a:rPr lang="el-GR" sz="2800" dirty="0" err="1"/>
              <a:t>αξιακά</a:t>
            </a:r>
            <a:r>
              <a:rPr lang="el-GR" sz="2800" dirty="0"/>
              <a:t> συστήματα του παρόντος. Είναι ο ζωντανός διάλογος του παρόντος με το οικείο του παρελθόν, μέσα από τον οποίο το παρόν είτε υποτάσσεται σε αυτό είτε στέκεται απορριπτικά ή κριτικά απέναντί του.</a:t>
            </a:r>
          </a:p>
          <a:p>
            <a:pPr marL="0"/>
            <a:endParaRPr lang="el-GR" dirty="0"/>
          </a:p>
        </p:txBody>
      </p:sp>
    </p:spTree>
    <p:extLst>
      <p:ext uri="{BB962C8B-B14F-4D97-AF65-F5344CB8AC3E}">
        <p14:creationId xmlns:p14="http://schemas.microsoft.com/office/powerpoint/2010/main" val="128229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1662</TotalTime>
  <Words>1329</Words>
  <Application>Microsoft Office PowerPoint</Application>
  <PresentationFormat>On-screen Show (4:3)</PresentationFormat>
  <Paragraphs>127</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Wingdings</vt:lpstr>
      <vt:lpstr>Θέμα του Office</vt:lpstr>
      <vt:lpstr>II29 Θεωρία της Ιστορίας</vt:lpstr>
      <vt:lpstr>Τί κοινό έχουν;</vt:lpstr>
      <vt:lpstr>Το παρόν στο παρελθόν 1</vt:lpstr>
      <vt:lpstr>Το παρόν στο παρελθόν 2</vt:lpstr>
      <vt:lpstr>Ιστορικές πρακτικές, ιστορική κουλτούρα, ιστορική συνείδηση 1</vt:lpstr>
      <vt:lpstr>Ιστορικές πρακτικές, ιστορική κουλτούρα, ιστορική συνείδηση 2</vt:lpstr>
      <vt:lpstr>«Το επόμενο αξιοθέατο μετά την Ακρόπολη είμαστε εμείς» 1</vt:lpstr>
      <vt:lpstr>«Το επόμενο αξιοθέατο μετά την Ακρόπολη είμαστε εμείς» 2</vt:lpstr>
      <vt:lpstr>Ιστορική συνείδηση</vt:lpstr>
      <vt:lpstr>Τί είναι λοιπόν δημόσια ιστορία; 1</vt:lpstr>
      <vt:lpstr>Τί είναι λοιπόν δημόσια ιστορία; 2</vt:lpstr>
      <vt:lpstr>Δημόσια ιστορία και συναισθήματα</vt:lpstr>
      <vt:lpstr>Προκλήσεις της δημόσιας ιστορίας και οι «πόλεμοι της ιστορίας»</vt:lpstr>
      <vt:lpstr>Σε ποιόν ανήκει η ιστορία; </vt:lpstr>
      <vt:lpstr>Είναι μία η ιστορία; </vt:lpstr>
      <vt:lpstr>Τι μπορεί να γίνει… 1</vt:lpstr>
      <vt:lpstr>Τι μπορεί να γίνει… 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ΕΞΑΡΧΟΥ</dc:creator>
  <cp:lastModifiedBy>Costas</cp:lastModifiedBy>
  <cp:revision>204</cp:revision>
  <dcterms:created xsi:type="dcterms:W3CDTF">2012-09-06T09:03:05Z</dcterms:created>
  <dcterms:modified xsi:type="dcterms:W3CDTF">2015-01-21T22:10:03Z</dcterms:modified>
</cp:coreProperties>
</file>