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2.xml" ContentType="application/vnd.openxmlformats-officedocument.presentationml.notesSlide+xml"/>
  <Override PartName="/ppt/tags/tag10.xml" ContentType="application/vnd.openxmlformats-officedocument.presentationml.tags+xml"/>
  <Override PartName="/ppt/notesSlides/notesSlide3.xml" ContentType="application/vnd.openxmlformats-officedocument.presentationml.notesSlide+xml"/>
  <Override PartName="/ppt/tags/tag11.xml" ContentType="application/vnd.openxmlformats-officedocument.presentationml.tags+xml"/>
  <Override PartName="/ppt/notesSlides/notesSlide4.xml" ContentType="application/vnd.openxmlformats-officedocument.presentationml.notesSlide+xml"/>
  <Override PartName="/ppt/tags/tag12.xml" ContentType="application/vnd.openxmlformats-officedocument.presentationml.tags+xml"/>
  <Override PartName="/ppt/notesSlides/notesSlide5.xml" ContentType="application/vnd.openxmlformats-officedocument.presentationml.notesSlide+xml"/>
  <Override PartName="/ppt/tags/tag13.xml" ContentType="application/vnd.openxmlformats-officedocument.presentationml.tags+xml"/>
  <Override PartName="/ppt/notesSlides/notesSlide6.xml" ContentType="application/vnd.openxmlformats-officedocument.presentationml.notesSlide+xml"/>
  <Override PartName="/ppt/tags/tag14.xml" ContentType="application/vnd.openxmlformats-officedocument.presentationml.tags+xml"/>
  <Override PartName="/ppt/notesSlides/notesSlide7.xml" ContentType="application/vnd.openxmlformats-officedocument.presentationml.notesSlide+xml"/>
  <Override PartName="/ppt/tags/tag15.xml" ContentType="application/vnd.openxmlformats-officedocument.presentationml.tags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17"/>
  </p:notesMasterIdLst>
  <p:sldIdLst>
    <p:sldId id="329" r:id="rId3"/>
    <p:sldId id="308" r:id="rId4"/>
    <p:sldId id="324" r:id="rId5"/>
    <p:sldId id="325" r:id="rId6"/>
    <p:sldId id="326" r:id="rId7"/>
    <p:sldId id="327" r:id="rId8"/>
    <p:sldId id="328" r:id="rId9"/>
    <p:sldId id="290" r:id="rId10"/>
    <p:sldId id="295" r:id="rId11"/>
    <p:sldId id="299" r:id="rId12"/>
    <p:sldId id="330" r:id="rId13"/>
    <p:sldId id="331" r:id="rId14"/>
    <p:sldId id="332" r:id="rId15"/>
    <p:sldId id="293" r:id="rId16"/>
  </p:sldIdLst>
  <p:sldSz cx="9144000" cy="6858000" type="screen4x3"/>
  <p:notesSz cx="6858000" cy="9144000"/>
  <p:custDataLst>
    <p:tags r:id="rId18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512F115-2FCC-49EE-8759-A71F26F5819E}">
          <p14:sldIdLst>
            <p14:sldId id="329"/>
            <p14:sldId id="308"/>
            <p14:sldId id="324"/>
            <p14:sldId id="325"/>
            <p14:sldId id="326"/>
            <p14:sldId id="327"/>
            <p14:sldId id="328"/>
            <p14:sldId id="290"/>
            <p14:sldId id="295"/>
            <p14:sldId id="299"/>
            <p14:sldId id="330"/>
            <p14:sldId id="331"/>
            <p14:sldId id="332"/>
          </p14:sldIdLst>
        </p14:section>
        <p14:section name="Untitled Section" id="{0F1CB131-A6BD-43D0-B8D4-1F27CEF7A05E}">
          <p14:sldIdLst>
            <p14:sldId id="293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75BC"/>
    <a:srgbClr val="4F81BD"/>
    <a:srgbClr val="50AB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77" autoAdjust="0"/>
    <p:restoredTop sz="99309" autoAdjust="0"/>
  </p:normalViewPr>
  <p:slideViewPr>
    <p:cSldViewPr>
      <p:cViewPr varScale="1">
        <p:scale>
          <a:sx n="57" d="100"/>
          <a:sy n="57" d="100"/>
        </p:scale>
        <p:origin x="-2532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gs" Target="tags/tag1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commentAuthors" Target="commentAuthor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29/10/2015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459846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97211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51807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5097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51231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dirty="0" smtClean="0"/>
              <a:t>Στυλ κύριου υπότιτλου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Συναισθήματα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4" name="Θέση αριθμού διαφάνειας 5" descr="[DECORATIVE]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 descr="[DECORATIVE]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Συναισθήματα</a:t>
            </a:r>
          </a:p>
        </p:txBody>
      </p:sp>
      <p:pic>
        <p:nvPicPr>
          <p:cNvPr id="6" name="Picture 5" descr="[DECORATIVE]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αριθμού διαφάνειας 5" descr="[DECORATIVE]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 descr="[DECORATIVE]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Συναισθήματα</a:t>
            </a:r>
          </a:p>
        </p:txBody>
      </p:sp>
      <p:pic>
        <p:nvPicPr>
          <p:cNvPr id="7" name="Picture 6" descr="[DECORATIVE]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Συναισθήματα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4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Συναισθήματα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 descr="[DECORATIVE]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7" name="2 - Θέση υποσέλιδου" descr="[DECORATIVE]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Συναισθήματα</a:t>
            </a:r>
          </a:p>
        </p:txBody>
      </p:sp>
      <p:pic>
        <p:nvPicPr>
          <p:cNvPr id="8" name="Picture 7" descr="[DECORATIVE]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Συναισθήματα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4" Type="http://schemas.openxmlformats.org/officeDocument/2006/relationships/hyperlink" Target="http://opencourses.uoa.gr/courses/ECD5/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5" Type="http://schemas.openxmlformats.org/officeDocument/2006/relationships/image" Target="../media/image10.png"/><Relationship Id="rId4" Type="http://schemas.openxmlformats.org/officeDocument/2006/relationships/hyperlink" Target="%5b1%5d%20http:/creativecommons.org/licenses/by-nc-sa/4.0/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Relationship Id="rId5" Type="http://schemas.openxmlformats.org/officeDocument/2006/relationships/hyperlink" Target="https://en.wikipedia.org/wiki/Road_signs_in_Greece" TargetMode="External"/><Relationship Id="rId4" Type="http://schemas.openxmlformats.org/officeDocument/2006/relationships/hyperlink" Target="http://www.biblionet.gr/book/190889/%CE%A0%CE%B1%CF%80%CE%B1%CE%B8%CE%B5%CE%BF%CE%B4%CE%BF%CF%8D%CE%BB%CE%BF%CF%85,_%CE%91%CE%BD%CF%84%CF%8E%CE%BD%CE%B7%CF%82/%CE%A4%CE%BF_%CF%83%CE%BA%CE%BF%CF%84%CE%AC%CE%B4%CE%B9_%CF%86%CE%BF%CE%B2%CE%AC%CF%84%CE%B1%CE%B9_%CF%84%CE%BF%CE%BD_%CE%9D%CE%B9%CE%BA%CF%8C%CE%BB%CE%B1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512" y="404664"/>
            <a:ext cx="4147938" cy="81738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006575"/>
            <a:ext cx="7772400" cy="1470025"/>
          </a:xfrm>
        </p:spPr>
        <p:txBody>
          <a:bodyPr>
            <a:normAutofit/>
          </a:bodyPr>
          <a:lstStyle/>
          <a:p>
            <a:r>
              <a:rPr lang="el-GR" sz="4000" dirty="0"/>
              <a:t>Το Εικονογραφημένο Βιβλίο στην Προσχολική Εκπαίδευση</a:t>
            </a:r>
            <a:endParaRPr lang="el-GR" sz="4000" dirty="0">
              <a:solidFill>
                <a:srgbClr val="5075BC"/>
              </a:solidFill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384823"/>
            <a:ext cx="7776864" cy="1752600"/>
          </a:xfrm>
        </p:spPr>
        <p:txBody>
          <a:bodyPr>
            <a:noAutofit/>
          </a:bodyPr>
          <a:lstStyle/>
          <a:p>
            <a:r>
              <a:rPr lang="el-GR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Ενότητα </a:t>
            </a:r>
            <a:r>
              <a:rPr lang="en-US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1.1</a:t>
            </a:r>
            <a:r>
              <a:rPr lang="el-GR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:</a:t>
            </a:r>
            <a:r>
              <a:rPr lang="en-US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800" dirty="0" smtClean="0"/>
              <a:t>Συναισθήματα</a:t>
            </a:r>
            <a:endParaRPr lang="en-GB" sz="2800" dirty="0" smtClean="0"/>
          </a:p>
          <a:p>
            <a:endParaRPr lang="el-GR" sz="2800" dirty="0" smtClean="0"/>
          </a:p>
          <a:p>
            <a:r>
              <a:rPr lang="el-GR" sz="2800" dirty="0" smtClean="0"/>
              <a:t>Αγγελική Γιαννικοπούλου</a:t>
            </a:r>
          </a:p>
          <a:p>
            <a:r>
              <a:rPr lang="el-GR" sz="2800" dirty="0" smtClean="0"/>
              <a:t>Τμήμα </a:t>
            </a:r>
            <a:r>
              <a:rPr lang="el-GR" sz="2800" dirty="0"/>
              <a:t>Εκπαίδευσης και Αγωγής στην Προσχολική Ηλικία (ΤΕΑΠΗ)</a:t>
            </a:r>
            <a:endParaRPr lang="en-US" sz="2800" dirty="0" smtClean="0"/>
          </a:p>
          <a:p>
            <a:endParaRPr lang="el-GR" sz="2800" dirty="0" smtClean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07845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Ιστορικού </a:t>
            </a:r>
            <a:r>
              <a:rPr lang="el-GR" dirty="0" smtClean="0"/>
              <a:t>Εκδόσεων</a:t>
            </a:r>
            <a:r>
              <a:rPr lang="en-US" dirty="0" smtClean="0"/>
              <a:t> </a:t>
            </a:r>
            <a:r>
              <a:rPr lang="el-GR" dirty="0" smtClean="0"/>
              <a:t>Έργου</a:t>
            </a:r>
            <a:endParaRPr lang="el-G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34220" y="1556792"/>
            <a:ext cx="858625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έργο αποτελεί την έκδοση </a:t>
            </a:r>
            <a:r>
              <a:rPr lang="el-GR" sz="2000" dirty="0" smtClean="0"/>
              <a:t>1.0.  </a:t>
            </a:r>
            <a:endParaRPr lang="el-GR" sz="20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60571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Copyright </a:t>
            </a:r>
            <a:r>
              <a:rPr lang="el-GR" sz="2000" dirty="0" err="1" smtClean="0"/>
              <a:t>Εθνικόν</a:t>
            </a:r>
            <a:r>
              <a:rPr lang="el-GR" sz="2000" dirty="0" smtClean="0"/>
              <a:t> και </a:t>
            </a:r>
            <a:r>
              <a:rPr lang="el-GR" sz="2000" dirty="0" err="1" smtClean="0"/>
              <a:t>Καποδιστριακόν</a:t>
            </a:r>
            <a:r>
              <a:rPr lang="el-GR" sz="2000" dirty="0" smtClean="0"/>
              <a:t> </a:t>
            </a:r>
            <a:r>
              <a:rPr lang="el-GR" sz="2000" dirty="0" err="1" smtClean="0"/>
              <a:t>Πανεπιστήμιον</a:t>
            </a:r>
            <a:r>
              <a:rPr lang="el-GR" sz="2000" dirty="0" smtClean="0"/>
              <a:t> Αθηνών</a:t>
            </a:r>
            <a:r>
              <a:rPr lang="en-US" sz="2000" dirty="0" smtClean="0"/>
              <a:t>, </a:t>
            </a:r>
            <a:r>
              <a:rPr lang="el-GR" sz="2000" dirty="0" smtClean="0"/>
              <a:t>Αγγελική </a:t>
            </a:r>
            <a:r>
              <a:rPr lang="el-GR" sz="2000" dirty="0" err="1" smtClean="0"/>
              <a:t>Γιαννικοπούλου</a:t>
            </a:r>
            <a:r>
              <a:rPr lang="el-GR" sz="2000" dirty="0" smtClean="0"/>
              <a:t> 2015. </a:t>
            </a:r>
            <a:r>
              <a:rPr lang="el-GR" sz="2000" dirty="0"/>
              <a:t>Βασιλική </a:t>
            </a:r>
            <a:r>
              <a:rPr lang="el-GR" sz="2000" dirty="0" smtClean="0"/>
              <a:t>Λεβέντη, Αγγελική </a:t>
            </a:r>
            <a:r>
              <a:rPr lang="el-GR" sz="2000" dirty="0" err="1" smtClean="0"/>
              <a:t>Γιαννικοπούλου</a:t>
            </a:r>
            <a:r>
              <a:rPr lang="el-GR" sz="2000" dirty="0"/>
              <a:t>. «Το Εικονογραφημένο Βιβλίο στην Προσχολική </a:t>
            </a:r>
            <a:r>
              <a:rPr lang="el-GR" sz="2000" dirty="0" smtClean="0"/>
              <a:t>Εκπαίδευση. Συναισθήματα</a:t>
            </a:r>
            <a:r>
              <a:rPr lang="en-US" sz="2000" dirty="0" smtClean="0"/>
              <a:t>. </a:t>
            </a:r>
            <a:r>
              <a:rPr lang="el-GR" sz="2000" dirty="0"/>
              <a:t>Το σκοτάδι φοβάται τον </a:t>
            </a:r>
            <a:r>
              <a:rPr lang="el-GR" sz="2000" dirty="0" smtClean="0"/>
              <a:t>Νικόλα». </a:t>
            </a:r>
            <a:r>
              <a:rPr lang="el-GR" sz="2000" dirty="0"/>
              <a:t>Έκδοση: </a:t>
            </a:r>
            <a:r>
              <a:rPr lang="el-GR" sz="2000" dirty="0" smtClean="0"/>
              <a:t>1.0</a:t>
            </a:r>
            <a:r>
              <a:rPr lang="el-GR" sz="2000" dirty="0"/>
              <a:t>. Αθήνα </a:t>
            </a:r>
            <a:r>
              <a:rPr lang="el-GR" sz="2000" dirty="0" smtClean="0"/>
              <a:t>2015. </a:t>
            </a:r>
            <a:r>
              <a:rPr lang="el-GR" sz="2000" dirty="0"/>
              <a:t>Διαθέσιμο από τη δικτυακή διεύθυνση: </a:t>
            </a:r>
            <a:r>
              <a:rPr lang="en-GB" sz="2000" dirty="0">
                <a:hlinkClick r:id="rId4" tooltip="Ανοιχτό Μάθημα: Το Εικονογραφημένο Βιβλίο στην Προσχολική Εκπαίδευση"/>
              </a:rPr>
              <a:t>http://opencourses.uoa.gr/courses/ECD5/</a:t>
            </a:r>
            <a:r>
              <a:rPr lang="el-GR" sz="2000" dirty="0" smtClean="0"/>
              <a:t>.</a:t>
            </a:r>
            <a:endParaRPr lang="el-GR" sz="2000" dirty="0"/>
          </a:p>
          <a:p>
            <a:endParaRPr lang="el-GR" sz="20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55426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22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Αδειοδότησης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14401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Creative Commons Αναφορά, Μη Εμπορική Χρήση Παρόμοια Διανομή 4.0 [1] ή μεταγενέστερη, Διεθνής </a:t>
            </a:r>
            <a:r>
              <a:rPr lang="el-GR" sz="2000" dirty="0" smtClean="0"/>
              <a:t>Έκδοση. Εξαιρούνται </a:t>
            </a:r>
            <a:r>
              <a:rPr lang="el-GR" sz="2000" dirty="0"/>
              <a:t>τα αυτοτελή έργα τρίτων π.χ. φωτογραφίες, διαγράμματα </a:t>
            </a:r>
            <a:r>
              <a:rPr lang="el-GR" sz="2000" dirty="0" smtClean="0"/>
              <a:t>κ.λπ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Picture 22" descr="Λογότυπο για Άδειες χρήσης Creative Commons BY-NC-ND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670" y="2420888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7504" y="2924944"/>
            <a:ext cx="9036496" cy="3456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/>
              <a:t>[1] http://creativecommons.org/licenses/by-nc-sa/4.0/ </a:t>
            </a:r>
            <a:endParaRPr lang="en-US" dirty="0" smtClean="0"/>
          </a:p>
          <a:p>
            <a:endParaRPr lang="el-GR" dirty="0"/>
          </a:p>
          <a:p>
            <a:r>
              <a:rPr lang="el-GR" dirty="0"/>
              <a:t>Ως </a:t>
            </a:r>
            <a:r>
              <a:rPr lang="el-GR" b="1" dirty="0"/>
              <a:t>Μη Εμπορική</a:t>
            </a:r>
            <a:r>
              <a:rPr lang="el-GR" dirty="0"/>
              <a:t> ορίζεται η χρήση: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 δεν περιλαμβάνει άμεσο ή έμμεσο οικονομικό όφελος από </a:t>
            </a:r>
            <a:r>
              <a:rPr lang="el-GR" dirty="0" smtClean="0"/>
              <a:t>τη </a:t>
            </a:r>
            <a:r>
              <a:rPr lang="el-GR" dirty="0"/>
              <a:t>χρήση του έργου, για </a:t>
            </a:r>
            <a:r>
              <a:rPr lang="el-GR" dirty="0" smtClean="0"/>
              <a:t>τον </a:t>
            </a:r>
            <a:r>
              <a:rPr lang="el-GR" dirty="0"/>
              <a:t>διανομέα του έργου και </a:t>
            </a:r>
            <a:r>
              <a:rPr lang="el-GR" dirty="0" err="1" smtClean="0"/>
              <a:t>αδειοδόχο</a:t>
            </a:r>
            <a:r>
              <a:rPr lang="el-GR" dirty="0" smtClean="0"/>
              <a:t>.</a:t>
            </a:r>
            <a:endParaRPr lang="el-GR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περιλαμβάνει οικονομική συναλλαγή ως προϋπόθεση για τη χρήση ή πρόσβαση στο </a:t>
            </a:r>
            <a:r>
              <a:rPr lang="el-GR" dirty="0" smtClean="0"/>
              <a:t>έργο.</a:t>
            </a:r>
            <a:endParaRPr lang="el-GR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προσπορίζει </a:t>
            </a:r>
            <a:r>
              <a:rPr lang="el-GR" dirty="0" smtClean="0"/>
              <a:t>στον </a:t>
            </a:r>
            <a:r>
              <a:rPr lang="el-GR" dirty="0"/>
              <a:t>διανομέα του έργου και</a:t>
            </a:r>
            <a:r>
              <a:rPr lang="en-GB" dirty="0"/>
              <a:t> </a:t>
            </a:r>
            <a:r>
              <a:rPr lang="el-GR" dirty="0" err="1"/>
              <a:t>αδειοδόχο</a:t>
            </a:r>
            <a:r>
              <a:rPr lang="en-GB" dirty="0"/>
              <a:t> </a:t>
            </a:r>
            <a:r>
              <a:rPr lang="el-GR" dirty="0"/>
              <a:t>έμμεσο οικονομικό όφελος (π.χ. διαφημίσεις) από την προβολή του έργου σε διαδικτυακό </a:t>
            </a:r>
            <a:r>
              <a:rPr lang="el-GR" dirty="0" smtClean="0"/>
              <a:t>τόπο.</a:t>
            </a:r>
            <a:endParaRPr lang="en-US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r>
              <a:rPr lang="el-GR" dirty="0" smtClean="0"/>
              <a:t>Ο </a:t>
            </a:r>
            <a:r>
              <a:rPr lang="el-GR" dirty="0"/>
              <a:t>δικαιούχος μπορεί να παρέχει στον </a:t>
            </a:r>
            <a:r>
              <a:rPr lang="el-GR" dirty="0" err="1"/>
              <a:t>αδειοδόχο</a:t>
            </a:r>
            <a:r>
              <a:rPr lang="el-GR" dirty="0"/>
              <a:t> ξεχωριστή άδεια να χρησιμοποιεί το έργο για εμπορική χρήση, εφόσον αυτό του ζητηθεί</a:t>
            </a:r>
            <a:r>
              <a:rPr lang="el-GR" dirty="0" smtClean="0"/>
              <a:t>.</a:t>
            </a:r>
            <a:endParaRPr lang="el-G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21162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Διατήρηση </a:t>
            </a:r>
            <a:r>
              <a:rPr lang="el-GR" dirty="0" smtClean="0"/>
              <a:t>Σημειωμάτων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το Σημείωμα Αν</a:t>
            </a:r>
            <a:r>
              <a:rPr lang="en-US" sz="2000" dirty="0" smtClean="0"/>
              <a:t>α</a:t>
            </a:r>
            <a:r>
              <a:rPr lang="el-GR" sz="2000" dirty="0" smtClean="0"/>
              <a:t>φοράς,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</a:t>
            </a:r>
            <a:r>
              <a:rPr lang="el-GR" sz="2000" dirty="0" err="1" smtClean="0"/>
              <a:t>Αδειοδότησης</a:t>
            </a:r>
            <a:r>
              <a:rPr lang="el-GR" sz="2000" dirty="0" smtClean="0"/>
              <a:t>,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τη δήλωση Διατήρησης Σημειωμάτων,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</a:t>
            </a:r>
            <a:r>
              <a:rPr lang="el-GR" sz="2000" dirty="0" smtClean="0"/>
              <a:t>),</a:t>
            </a:r>
            <a:endParaRPr lang="el-GR" sz="2000" dirty="0"/>
          </a:p>
          <a:p>
            <a:pPr marL="0" indent="0">
              <a:buNone/>
            </a:pPr>
            <a:r>
              <a:rPr lang="el-GR" sz="2400" dirty="0"/>
              <a:t>μαζί με τους </a:t>
            </a:r>
            <a:r>
              <a:rPr lang="el-GR" sz="2400" dirty="0" smtClean="0"/>
              <a:t>συνοδευτικούς </a:t>
            </a:r>
            <a:r>
              <a:rPr lang="el-GR" sz="2400" dirty="0" err="1" smtClean="0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22355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Έργο αυτό κάνει χρήση των ακόλουθων έργων</a:t>
            </a:r>
            <a:r>
              <a:rPr lang="el-GR" sz="2000" dirty="0" smtClean="0"/>
              <a:t>:</a:t>
            </a:r>
            <a:endParaRPr lang="en-US" sz="2000" dirty="0" smtClean="0"/>
          </a:p>
          <a:p>
            <a:pPr marL="0" indent="0">
              <a:buNone/>
            </a:pPr>
            <a:r>
              <a:rPr lang="el-GR" sz="2000" dirty="0"/>
              <a:t>Εικόνα 1: Εξώφυλλο του βιβλίου «</a:t>
            </a:r>
            <a:r>
              <a:rPr lang="el-GR" sz="2000" dirty="0">
                <a:hlinkClick r:id="rId4"/>
              </a:rPr>
              <a:t>Το σκοτάδι φοβάται τον </a:t>
            </a:r>
            <a:r>
              <a:rPr lang="el-GR" sz="2000" dirty="0" smtClean="0">
                <a:hlinkClick r:id="rId4"/>
              </a:rPr>
              <a:t>Νικόλα</a:t>
            </a:r>
            <a:r>
              <a:rPr lang="el-GR" sz="2000" dirty="0" smtClean="0"/>
              <a:t>» </a:t>
            </a:r>
            <a:r>
              <a:rPr lang="el-GR" sz="2000" dirty="0"/>
              <a:t>/ Αντώνης </a:t>
            </a:r>
            <a:r>
              <a:rPr lang="el-GR" sz="2000" dirty="0" err="1"/>
              <a:t>Παπαθεοδούλου</a:t>
            </a:r>
            <a:r>
              <a:rPr lang="el-GR" sz="2000" dirty="0"/>
              <a:t>. - 1η </a:t>
            </a:r>
            <a:r>
              <a:rPr lang="el-GR" sz="2000" dirty="0" err="1"/>
              <a:t>έκδ</a:t>
            </a:r>
            <a:r>
              <a:rPr lang="el-GR" sz="2000" dirty="0"/>
              <a:t>. - Αθήνα : Μίνωας, 2013</a:t>
            </a:r>
            <a:r>
              <a:rPr lang="el-GR" sz="2000" dirty="0" smtClean="0"/>
              <a:t>.</a:t>
            </a:r>
            <a:r>
              <a:rPr lang="en-US" sz="2000" dirty="0" smtClean="0"/>
              <a:t> </a:t>
            </a:r>
            <a:r>
              <a:rPr lang="en-GB" altLang="en-US" sz="2000" dirty="0" err="1" smtClean="0"/>
              <a:t>Biblionet</a:t>
            </a:r>
            <a:r>
              <a:rPr lang="en-GB" altLang="en-US" sz="2000" dirty="0"/>
              <a:t>.</a:t>
            </a:r>
            <a:r>
              <a:rPr lang="el-GR" altLang="en-US" sz="2000" dirty="0"/>
              <a:t> </a:t>
            </a:r>
            <a:endParaRPr lang="el-GR" altLang="en-US" sz="2000" dirty="0" smtClean="0"/>
          </a:p>
          <a:p>
            <a:pPr marL="0" indent="0">
              <a:buNone/>
            </a:pPr>
            <a:r>
              <a:rPr lang="el-GR" altLang="en-US" sz="2000" dirty="0" smtClean="0"/>
              <a:t>Εικόνα 2: </a:t>
            </a:r>
            <a:r>
              <a:rPr lang="el-GR" altLang="en-US" sz="2000" dirty="0" smtClean="0">
                <a:hlinkClick r:id="rId5"/>
              </a:rPr>
              <a:t>Σήματα</a:t>
            </a:r>
            <a:r>
              <a:rPr lang="el-GR" altLang="en-US" sz="2000" dirty="0" smtClean="0"/>
              <a:t>, </a:t>
            </a:r>
            <a:r>
              <a:rPr lang="en-US" altLang="en-US" sz="2000" dirty="0"/>
              <a:t>P</a:t>
            </a:r>
            <a:r>
              <a:rPr lang="en-GB" altLang="en-US" sz="2000" dirty="0" err="1" smtClean="0"/>
              <a:t>ublic</a:t>
            </a:r>
            <a:r>
              <a:rPr lang="en-GB" altLang="en-US" sz="2000" dirty="0" smtClean="0"/>
              <a:t> domain, Wikimedia Commons.</a:t>
            </a:r>
            <a:endParaRPr lang="el-GR" altLang="en-US" sz="2000" dirty="0"/>
          </a:p>
          <a:p>
            <a:pPr marL="0" indent="0">
              <a:buNone/>
            </a:pPr>
            <a:endParaRPr lang="el-GR" sz="20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53045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Διδακτική Πρακτική</a:t>
            </a:r>
            <a:endParaRPr lang="en-GB" dirty="0"/>
          </a:p>
        </p:txBody>
      </p:sp>
      <p:sp>
        <p:nvSpPr>
          <p:cNvPr id="7" name="Θέση περιεχομένου 6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75476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400" b="1" dirty="0"/>
              <a:t>Διδακτική </a:t>
            </a:r>
            <a:r>
              <a:rPr lang="el-GR" sz="2400" b="1" dirty="0" smtClean="0"/>
              <a:t>πρακτική</a:t>
            </a:r>
            <a:r>
              <a:rPr lang="en-GB" sz="2400" dirty="0" smtClean="0"/>
              <a:t>:</a:t>
            </a:r>
          </a:p>
          <a:p>
            <a:pPr marL="0" indent="0">
              <a:buNone/>
            </a:pPr>
            <a:r>
              <a:rPr lang="el-GR" sz="2400" dirty="0"/>
              <a:t>Βασιλική </a:t>
            </a:r>
            <a:r>
              <a:rPr lang="el-GR" sz="2400" dirty="0" smtClean="0"/>
              <a:t>Λεβέντη.</a:t>
            </a:r>
            <a:endParaRPr lang="el-GR" sz="2400" dirty="0"/>
          </a:p>
          <a:p>
            <a:pPr marL="0" indent="0">
              <a:spcBef>
                <a:spcPts val="1200"/>
              </a:spcBef>
              <a:spcAft>
                <a:spcPts val="600"/>
              </a:spcAft>
              <a:buNone/>
            </a:pPr>
            <a:r>
              <a:rPr lang="el-GR" sz="2400" b="1" dirty="0" smtClean="0"/>
              <a:t>Βιβλίο</a:t>
            </a:r>
            <a:r>
              <a:rPr lang="el-GR" sz="2400" dirty="0" smtClean="0"/>
              <a:t>: </a:t>
            </a:r>
            <a:r>
              <a:rPr lang="el-GR" sz="2400" dirty="0" err="1"/>
              <a:t>Παπαθεοδούλου</a:t>
            </a:r>
            <a:r>
              <a:rPr lang="el-GR" sz="2400" dirty="0"/>
              <a:t>, Αντώνης. </a:t>
            </a:r>
            <a:r>
              <a:rPr lang="el-GR" sz="2400" b="1" dirty="0"/>
              <a:t>Το σκοτάδι φοβάται τον Νικόλα </a:t>
            </a:r>
            <a:r>
              <a:rPr lang="el-GR" sz="2400" dirty="0"/>
              <a:t>/ Αντώνης </a:t>
            </a:r>
            <a:r>
              <a:rPr lang="el-GR" sz="2400" dirty="0" err="1"/>
              <a:t>Παπαθεοδούλου</a:t>
            </a:r>
            <a:r>
              <a:rPr lang="el-GR" sz="2400" dirty="0"/>
              <a:t>. - 1η </a:t>
            </a:r>
            <a:r>
              <a:rPr lang="el-GR" sz="2400" dirty="0" err="1"/>
              <a:t>έκδ</a:t>
            </a:r>
            <a:r>
              <a:rPr lang="el-GR" sz="2400" dirty="0"/>
              <a:t>. - Αθήνα : Μίνωας, 2013.</a:t>
            </a:r>
            <a:endParaRPr lang="en-GB" sz="2400" dirty="0"/>
          </a:p>
        </p:txBody>
      </p:sp>
      <p:pic>
        <p:nvPicPr>
          <p:cNvPr id="1028" name="Picture 4" descr="Εξώφυλλο του βιβλίου: Το σκοτάδι φοβάται τον Νικόλα 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700808"/>
            <a:ext cx="3602736" cy="3584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072028" y="5373216"/>
            <a:ext cx="472173" cy="36004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r>
              <a:rPr lang="el-GR" b="1" dirty="0" smtClean="0">
                <a:latin typeface="+mj-lt"/>
              </a:rPr>
              <a:t>[1]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7537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Σκοπός 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/>
              <a:t>Σκοπός της παρέμβασης </a:t>
            </a:r>
            <a:r>
              <a:rPr lang="el-GR" dirty="0" smtClean="0"/>
              <a:t>είναι</a:t>
            </a:r>
            <a:r>
              <a:rPr lang="en-US" dirty="0" smtClean="0"/>
              <a:t>, </a:t>
            </a:r>
            <a:r>
              <a:rPr lang="el-GR" dirty="0" smtClean="0"/>
              <a:t>με </a:t>
            </a:r>
            <a:r>
              <a:rPr lang="el-GR" dirty="0"/>
              <a:t>αφορμή το βιβλίο «Το σκοτάδι φοβάται τον Νικόλα», τα παιδιά να έρθουν σε επαφή με τον καλό φόβο που μας προστατεύει από τις επικίνδυνες επιλογές μας. </a:t>
            </a:r>
          </a:p>
          <a:p>
            <a:pPr marL="0" indent="0">
              <a:buNone/>
            </a:pPr>
            <a:endParaRPr lang="el-GR" dirty="0"/>
          </a:p>
        </p:txBody>
      </p:sp>
      <p:pic>
        <p:nvPicPr>
          <p:cNvPr id="5" name="Θέση περιεχομένου 4" descr="[DECORATIVE]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648200" y="1772816"/>
            <a:ext cx="4038600" cy="371860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743497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Παρουσίαση του βιβλίου </a:t>
            </a:r>
            <a:r>
              <a:rPr lang="el-GR" dirty="0" smtClean="0"/>
              <a:t>και συζήτηση </a:t>
            </a:r>
            <a:r>
              <a:rPr lang="el-GR" dirty="0"/>
              <a:t>για τον τίτλο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dirty="0"/>
              <a:t>Ο τίτλος προκαλεί τεράστιο προβληματισμό στα παιδιά για το πώς γίνεται το σκοτάδι να φοβάται το Νικόλα.  Τα παιδιά αρχίζουν να απορούν με την έννοια του φόβου: Πώς γίνεται να μην φοβάται ο Νικόλας το σκοτάδι; </a:t>
            </a:r>
          </a:p>
          <a:p>
            <a:endParaRPr lang="el-GR" dirty="0"/>
          </a:p>
        </p:txBody>
      </p:sp>
      <p:pic>
        <p:nvPicPr>
          <p:cNvPr id="9" name="Θέση περιεχομένου 8" descr="Η νηπιαγωγός παρουσιάζει το βιβλίο.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808374" y="1601752"/>
            <a:ext cx="3718252" cy="452285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449168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Ανάγνωση του βιβλίου και συζήτηση για τον τίτλο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dirty="0"/>
              <a:t>Καθώς διαβάζουμε το κείμενο ρωτάω τα παιδιά πως νιώθει κάθε φορά ο ήρωας. Τα παιδιά προβληματίζονται ακόμη με τον τίτλο γιατί ενώ λέει πως το σκοτάδι φοβάται τον Νικόλα, στο βιβλίο ο Νικόλα φοβάται το σκοτάδι. </a:t>
            </a:r>
          </a:p>
          <a:p>
            <a:endParaRPr lang="el-GR" dirty="0"/>
          </a:p>
        </p:txBody>
      </p:sp>
      <p:pic>
        <p:nvPicPr>
          <p:cNvPr id="5" name="Θέση περιεχομένου 4" descr="Η νηπιαγωγός διαβάζει το βιβλίο."/>
          <p:cNvPicPr>
            <a:picLocks noGrp="1" noChangeAspect="1"/>
          </p:cNvPicPr>
          <p:nvPr>
            <p:ph sz="half" idx="2"/>
          </p:nvPr>
        </p:nvPicPr>
        <p:blipFill rotWithShape="1">
          <a:blip r:embed="rId3"/>
          <a:srcRect r="12737"/>
          <a:stretch/>
        </p:blipFill>
        <p:spPr>
          <a:xfrm>
            <a:off x="4668074" y="1882961"/>
            <a:ext cx="4018726" cy="396044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403456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Μετά την ανάγνωση του βιβλίου (1/2)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 smtClean="0"/>
              <a:t>Στη </a:t>
            </a:r>
            <a:r>
              <a:rPr lang="el-GR" dirty="0"/>
              <a:t>συνέχεια επικεντρωθήκαμε στους καλούς φόβους, αυτούς που θα πρέπει να έχουμε. </a:t>
            </a:r>
          </a:p>
          <a:p>
            <a:endParaRPr lang="el-GR" dirty="0"/>
          </a:p>
        </p:txBody>
      </p:sp>
      <p:pic>
        <p:nvPicPr>
          <p:cNvPr id="6" name="Content Placeholder 5" descr="Σήματα για ολισθηρό δάπεδο, γκρεμό, εύφλεκτο, πτώση βράχων 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7994" y="1772816"/>
            <a:ext cx="3639011" cy="3334236"/>
          </a:xfrm>
        </p:spPr>
      </p:pic>
      <p:sp>
        <p:nvSpPr>
          <p:cNvPr id="5" name="TextBox 4"/>
          <p:cNvSpPr txBox="1"/>
          <p:nvPr/>
        </p:nvSpPr>
        <p:spPr>
          <a:xfrm>
            <a:off x="8276291" y="5301208"/>
            <a:ext cx="472173" cy="36004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r>
              <a:rPr lang="el-GR" b="1" dirty="0" smtClean="0">
                <a:latin typeface="+mj-lt"/>
              </a:rPr>
              <a:t>[</a:t>
            </a:r>
            <a:r>
              <a:rPr lang="en-US" b="1" dirty="0" smtClean="0">
                <a:latin typeface="+mj-lt"/>
              </a:rPr>
              <a:t>2</a:t>
            </a:r>
            <a:r>
              <a:rPr lang="el-GR" b="1" dirty="0" smtClean="0">
                <a:latin typeface="+mj-lt"/>
              </a:rPr>
              <a:t>]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490613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Θέση περιεχομένου 6" descr="Τα παιδιά παίζουν παντομίμα.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21862" r="6076"/>
          <a:stretch/>
        </p:blipFill>
        <p:spPr>
          <a:xfrm>
            <a:off x="4265712" y="1772816"/>
            <a:ext cx="4392488" cy="3456384"/>
          </a:xfrm>
          <a:prstGeom prst="rect">
            <a:avLst/>
          </a:prstGeom>
        </p:spPr>
      </p:pic>
      <p:sp>
        <p:nvSpPr>
          <p:cNvPr id="6" name="Θέση κειμένου 5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538736" cy="4608512"/>
          </a:xfrm>
        </p:spPr>
        <p:txBody>
          <a:bodyPr>
            <a:noAutofit/>
          </a:bodyPr>
          <a:lstStyle/>
          <a:p>
            <a:r>
              <a:rPr lang="el-GR" sz="2400" dirty="0" smtClean="0"/>
              <a:t>Είδαμε </a:t>
            </a:r>
            <a:r>
              <a:rPr lang="el-GR" sz="2400" dirty="0"/>
              <a:t>ότι τελικά ο φόβος έχει και άλλες οπτικές. Μερικές φορές είναι και καλός και μπορεί να μας προστατεύσει από ατυχήματα αλλά και από σοβαρούς τραυματισμούς.  </a:t>
            </a:r>
          </a:p>
          <a:p>
            <a:r>
              <a:rPr lang="el-GR" sz="2400" dirty="0" smtClean="0"/>
              <a:t>Τα </a:t>
            </a:r>
            <a:r>
              <a:rPr lang="el-GR" sz="2400" dirty="0"/>
              <a:t>παιδιά αναφέρουν δικά τους περιστατικά. Παρουσιάζονται με παντομίμα. </a:t>
            </a:r>
          </a:p>
          <a:p>
            <a:endParaRPr lang="el-GR" sz="2400" dirty="0"/>
          </a:p>
        </p:txBody>
      </p:sp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Μετά την ανάγνωση του </a:t>
            </a:r>
            <a:r>
              <a:rPr lang="el-GR" dirty="0" smtClean="0"/>
              <a:t>βιβλίου (2/2)</a:t>
            </a:r>
            <a:endParaRPr lang="el-G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889615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Το παρόν εκπαιδευτικό υλικό έχει αναπτυχθεί </a:t>
            </a:r>
            <a:r>
              <a:rPr lang="el-GR" sz="2000" dirty="0" err="1" smtClean="0"/>
              <a:t>στ</a:t>
            </a:r>
            <a:r>
              <a:rPr lang="en-US" sz="2000" dirty="0" smtClean="0"/>
              <a:t>o</a:t>
            </a:r>
            <a:r>
              <a:rPr lang="el-GR" sz="2000" dirty="0" smtClean="0"/>
              <a:t> </a:t>
            </a:r>
            <a:r>
              <a:rPr lang="el-GR" sz="2000" dirty="0" err="1" smtClean="0"/>
              <a:t>πλαίσι</a:t>
            </a:r>
            <a:r>
              <a:rPr lang="en-US" sz="2000" dirty="0" smtClean="0"/>
              <a:t>o</a:t>
            </a:r>
            <a:r>
              <a:rPr lang="el-GR" sz="2000" dirty="0" smtClean="0"/>
              <a:t> του εκπαιδευτικού έργου του διδάσκοντα.</a:t>
            </a:r>
            <a:endParaRPr lang="en-US" sz="2000" dirty="0" smtClean="0"/>
          </a:p>
          <a:p>
            <a:r>
              <a:rPr lang="el-GR" sz="2000" dirty="0" smtClean="0"/>
              <a:t>Το έργο «</a:t>
            </a:r>
            <a:r>
              <a:rPr lang="el-GR" sz="2000" b="1" dirty="0" smtClean="0"/>
              <a:t>Ανοικτά Ακαδημαϊκά Μαθήματα στο Πανεπιστήμιο Αθηνών</a:t>
            </a:r>
            <a:r>
              <a:rPr lang="el-GR" sz="2000" dirty="0" smtClean="0"/>
              <a:t>» έχει χρηματοδοτήσει μόνο την αναδιαμόρφωση του εκπαιδευτικού υλικού. </a:t>
            </a:r>
            <a:endParaRPr lang="en-US" sz="2000" dirty="0" smtClean="0"/>
          </a:p>
          <a:p>
            <a:r>
              <a:rPr lang="el-GR" sz="20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653136"/>
            <a:ext cx="5501640" cy="138684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0645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Σημειώματα</a:t>
            </a:r>
            <a:endParaRPr lang="el-GR" sz="44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4857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14"/>
  <p:tag name="ZHAW.ACCESSIBILITYADDIN.CHECKTIMEDATE" val="10/29/2015 1:07:26 AM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2056,6,"/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7,2,3,"/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  <p:tag name="ZHAW.ACCESSIBILITYADDIN.READINGORDER" val="4,7,1028,5,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  <p:tag name="ZHAW.ACCESSIBILITYADDIN.READINGORDER" val="2,3,6,5,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7,"/>
  <p:tag name="ARTICULATE_SLIDE_THUMBNAIL_REFRESH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��< ? x m l   v e r s i o n = " 1 . 0 "   e n c o d i n g = " u t f - 1 6 " ? > < D o c u m e n t S e t t i n g s   x m l n s : x s i = " h t t p : / / w w w . w 3 . o r g / 2 0 0 1 / X M L S c h e m a - i n s t a n c e "   x m l n s : x s d = " h t t p : / / w w w . w 3 . o r g / 2 0 0 1 / X M L S c h e m a "   x m l n s = " h t t p : / / w w w . z h a w . c h / A c c e s s i b i l i t y A d d I n " >  
     < C h e c k R e a d i n g O r d e r > t r u e < / C h e c k R e a d i n g O r d e r >  
     < C h e c k T a b l e H e a d e r > t r u e < / C h e c k T a b l e H e a d e r >  
     < C h e c k S l i d e T i t l e > t r u e < / C h e c k S l i d e T i t l e >  
     < C h e c k L a n g u a g e S e t t i n g > t r u e < / C h e c k L a n g u a g e S e t t i n g >  
     < C h e c k A l t T e x t > t r u e < / C h e c k A l t T e x t >  
     < C h e c k T e x t S i z e > f a l s e < / C h e c k T e x t S i z e >  
     < C h e c k S c r e e n T i p > f a l s e < / C h e c k S c r e e n T i p >  
     < S h o w S h a p e N a m e C o l u m n > f a l s e < / S h o w S h a p e N a m e C o l u m n >  
     < S h o w I s s u e D e s c r i p t i o n > t r u e < / S h o w I s s u e D e s c r i p t i o n >  
 < / D o c u m e n t S e t t i n g s > 
</file>

<file path=customXml/itemProps1.xml><?xml version="1.0" encoding="utf-8"?>
<ds:datastoreItem xmlns:ds="http://schemas.openxmlformats.org/officeDocument/2006/customXml" ds:itemID="{FCB7DD3E-9AEA-493D-92AC-1AEEC6762847}">
  <ds:schemaRefs>
    <ds:schemaRef ds:uri="http://www.w3.org/2001/XMLSchema"/>
    <ds:schemaRef ds:uri="http://www.zhaw.ch/AccessibilityAddI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1954</TotalTime>
  <Words>602</Words>
  <Application>Microsoft Office PowerPoint</Application>
  <PresentationFormat>On-screen Show (4:3)</PresentationFormat>
  <Paragraphs>60</Paragraphs>
  <Slides>14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Θέμα του Office</vt:lpstr>
      <vt:lpstr>Το Εικονογραφημένο Βιβλίο στην Προσχολική Εκπαίδευση</vt:lpstr>
      <vt:lpstr>Διδακτική Πρακτική</vt:lpstr>
      <vt:lpstr>Σκοπός </vt:lpstr>
      <vt:lpstr>Παρουσίαση του βιβλίου και συζήτηση για τον τίτλο</vt:lpstr>
      <vt:lpstr>Ανάγνωση του βιβλίου και συζήτηση για τον τίτλο</vt:lpstr>
      <vt:lpstr>Μετά την ανάγνωση του βιβλίου (1/2)</vt:lpstr>
      <vt:lpstr>Μετά την ανάγνωση του βιβλίου (2/2)</vt:lpstr>
      <vt:lpstr>Χρηματοδότηση</vt:lpstr>
      <vt:lpstr>Σημειώματα</vt:lpstr>
      <vt:lpstr>Σημείωμα Ιστορικού Εκδόσεων Έργου</vt:lpstr>
      <vt:lpstr>Σημείωμα Αναφοράς</vt:lpstr>
      <vt:lpstr>Σημείωμα Αδειοδότησης</vt:lpstr>
      <vt:lpstr>Διατήρηση Σημειωμάτων</vt:lpstr>
      <vt:lpstr>Σημείωμα Χρήσης Έργων Τρίτων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Το σκοτάδι φοβάται τον Νικόλα</dc:title>
  <dc:subject>Το Εικονογραφημένο Βιβλίο στην Προσχολική Εκπαίδευση</dc:subject>
  <dc:creator> Αγγελική Γιαννικοπούλου</dc:creator>
  <cp:keywords/>
  <cp:lastModifiedBy>Smaragda Papadopoulou</cp:lastModifiedBy>
  <cp:revision>206</cp:revision>
  <dcterms:created xsi:type="dcterms:W3CDTF">2012-09-06T09:03:05Z</dcterms:created>
  <dcterms:modified xsi:type="dcterms:W3CDTF">2015-10-28T23:07:52Z</dcterms:modified>
  <cp:category>Συναισθήματα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FA9EF88B-8092-484C-A691-4168041FC30D</vt:lpwstr>
  </property>
  <property fmtid="{D5CDD505-2E9C-101B-9397-08002B2CF9AE}" pid="3" name="ArticulatePath">
    <vt:lpwstr>New_Το σκοτάδι φοβάται τον Νικόλα, Λεβέντη</vt:lpwstr>
  </property>
</Properties>
</file>