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5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5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1" autoAdjust="0"/>
    <p:restoredTop sz="50000" autoAdjust="0"/>
  </p:normalViewPr>
  <p:slideViewPr>
    <p:cSldViewPr>
      <p:cViewPr varScale="1">
        <p:scale>
          <a:sx n="131" d="100"/>
          <a:sy n="131" d="100"/>
        </p:scale>
        <p:origin x="18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4/2/18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98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65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38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83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476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936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314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41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Renaissance française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Renaissance française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Renaissance française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Renaissance française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FRL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252027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5075BC"/>
                </a:solidFill>
              </a:rPr>
              <a:t>Section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dirty="0"/>
              <a:t>La Renaissance française</a:t>
            </a:r>
            <a:endParaRPr lang="en-US" sz="2800" dirty="0"/>
          </a:p>
          <a:p>
            <a:r>
              <a:rPr lang="en-GB" sz="2800" dirty="0"/>
              <a:t> </a:t>
            </a:r>
            <a:endParaRPr lang="en-US" sz="2800" dirty="0"/>
          </a:p>
          <a:p>
            <a:r>
              <a:rPr lang="fr-FR" sz="2800" dirty="0" err="1"/>
              <a:t>Irini</a:t>
            </a:r>
            <a:r>
              <a:rPr lang="fr-FR" sz="2800" dirty="0"/>
              <a:t> </a:t>
            </a:r>
            <a:r>
              <a:rPr lang="fr-FR" sz="2800" dirty="0" err="1"/>
              <a:t>Apostolou</a:t>
            </a:r>
            <a:endParaRPr lang="fr-FR" sz="2800" dirty="0"/>
          </a:p>
          <a:p>
            <a:r>
              <a:rPr lang="fr-FR" sz="2800" dirty="0"/>
              <a:t>Faculté des Lettres </a:t>
            </a:r>
          </a:p>
          <a:p>
            <a:r>
              <a:rPr lang="fr-FR" sz="2800" dirty="0"/>
              <a:t>Département de Langue et de Littérature françaises</a:t>
            </a:r>
            <a:endParaRPr lang="el-GR" sz="2800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8" name="Τίτλος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918648" cy="1775792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5075BC"/>
                </a:solidFill>
              </a:rPr>
              <a:t>De la féodalité à la monarchie absolue : </a:t>
            </a:r>
            <a:br>
              <a:rPr lang="el-GR" sz="3200" b="1" dirty="0">
                <a:solidFill>
                  <a:srgbClr val="5075BC"/>
                </a:solidFill>
              </a:rPr>
            </a:br>
            <a:r>
              <a:rPr lang="el-GR" sz="3200" b="1" dirty="0">
                <a:solidFill>
                  <a:srgbClr val="5075BC"/>
                </a:solidFill>
              </a:rPr>
              <a:t>institutions politiques et mutations sociales en France du Moyen </a:t>
            </a:r>
            <a:r>
              <a:rPr lang="fr-FR" sz="3200" b="1" dirty="0">
                <a:solidFill>
                  <a:srgbClr val="5075BC"/>
                </a:solidFill>
              </a:rPr>
              <a:t>Âge au XVII</a:t>
            </a:r>
            <a:r>
              <a:rPr lang="fr-FR" sz="3200" b="1" baseline="30000" dirty="0">
                <a:solidFill>
                  <a:srgbClr val="5075BC"/>
                </a:solidFill>
              </a:rPr>
              <a:t>e </a:t>
            </a:r>
            <a:r>
              <a:rPr lang="fr-FR" sz="3200" b="1" dirty="0">
                <a:solidFill>
                  <a:srgbClr val="5075BC"/>
                </a:solidFill>
              </a:rPr>
              <a:t>siècle</a:t>
            </a:r>
            <a:endParaRPr lang="el-GR" sz="4800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Les humanistes français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Jacques Lefèvre d’Étaples</a:t>
            </a:r>
          </a:p>
          <a:p>
            <a:r>
              <a:rPr lang="fr-FR" dirty="0"/>
              <a:t>Guillaume Budé </a:t>
            </a:r>
          </a:p>
          <a:p>
            <a:r>
              <a:rPr lang="fr-FR" dirty="0"/>
              <a:t>Charles de </a:t>
            </a:r>
            <a:r>
              <a:rPr lang="fr-FR" dirty="0" err="1"/>
              <a:t>Bovelles</a:t>
            </a:r>
            <a:endParaRPr lang="fr-FR" dirty="0"/>
          </a:p>
          <a:p>
            <a:r>
              <a:rPr lang="fr-FR" dirty="0"/>
              <a:t>Henri Estienne (imprimeur)</a:t>
            </a:r>
          </a:p>
          <a:p>
            <a:r>
              <a:rPr lang="fr-FR" dirty="0"/>
              <a:t>Renouveau de la pensée de l’antiquité gréco-romaine </a:t>
            </a:r>
          </a:p>
          <a:p>
            <a:r>
              <a:rPr lang="fr-FR" dirty="0"/>
              <a:t>Retour aux textes de l’antiquité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569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fr-FR" sz="2400" dirty="0"/>
              <a:t>Conseillé par Budé (1467-1540), François I</a:t>
            </a:r>
            <a:r>
              <a:rPr lang="fr-FR" sz="2400" baseline="30000" dirty="0"/>
              <a:t>er</a:t>
            </a:r>
            <a:r>
              <a:rPr lang="fr-FR" sz="2400" dirty="0"/>
              <a:t> fonde le Collège de France (1530)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Guillaume Budé </a:t>
            </a:r>
            <a:endParaRPr lang="el-GR" dirty="0"/>
          </a:p>
        </p:txBody>
      </p:sp>
      <p:pic>
        <p:nvPicPr>
          <p:cNvPr id="7" name="Image 3" title="Guillaume Budé 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139631" y="1265899"/>
            <a:ext cx="2864739" cy="38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4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L’affermissement du pouvoir royal I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Les guerres d’Italie </a:t>
            </a:r>
            <a:r>
              <a:rPr lang="fr-FR" dirty="0"/>
              <a:t>(1494-1559) contribuent au développement de la Renaissance en France </a:t>
            </a:r>
          </a:p>
          <a:p>
            <a:r>
              <a:rPr lang="fr-FR" dirty="0"/>
              <a:t>Charles VII : conquête de Naples (1495)</a:t>
            </a:r>
          </a:p>
          <a:p>
            <a:r>
              <a:rPr lang="fr-FR" dirty="0"/>
              <a:t>Louis XII : conquête de Milan (1499)</a:t>
            </a:r>
          </a:p>
          <a:p>
            <a:r>
              <a:rPr lang="fr-FR" dirty="0"/>
              <a:t>François I</a:t>
            </a:r>
            <a:r>
              <a:rPr lang="fr-FR" baseline="30000" dirty="0"/>
              <a:t>er</a:t>
            </a:r>
            <a:r>
              <a:rPr lang="fr-FR" dirty="0"/>
              <a:t> : Victoire de Marignan (1515)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163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79712" y="5661248"/>
            <a:ext cx="5298976" cy="510952"/>
          </a:xfrm>
        </p:spPr>
        <p:txBody>
          <a:bodyPr/>
          <a:lstStyle/>
          <a:p>
            <a:r>
              <a:rPr lang="fr-FR" dirty="0"/>
              <a:t>François I</a:t>
            </a:r>
            <a:r>
              <a:rPr lang="fr-FR" baseline="30000" dirty="0"/>
              <a:t>er</a:t>
            </a:r>
            <a:r>
              <a:rPr lang="fr-FR" dirty="0"/>
              <a:t> est victorieux à Marignan (1515) </a:t>
            </a:r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Bataille de Marignan (1515) </a:t>
            </a:r>
            <a:endParaRPr lang="el-GR" dirty="0"/>
          </a:p>
        </p:txBody>
      </p:sp>
      <p:pic>
        <p:nvPicPr>
          <p:cNvPr id="8" name="Image 3" title="Bataille de Marignan 1515 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542" y="1556792"/>
            <a:ext cx="3820658" cy="41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79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23728" y="5373216"/>
            <a:ext cx="5154960" cy="798984"/>
          </a:xfrm>
        </p:spPr>
        <p:txBody>
          <a:bodyPr/>
          <a:lstStyle/>
          <a:p>
            <a:r>
              <a:rPr lang="fr-FR" dirty="0"/>
              <a:t>Attribué à Noël Bellemare (vers 1529-1530)</a:t>
            </a:r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François I</a:t>
            </a:r>
            <a:r>
              <a:rPr lang="fr-FR" baseline="30000" dirty="0"/>
              <a:t>er</a:t>
            </a:r>
            <a:r>
              <a:rPr lang="fr-FR" dirty="0"/>
              <a:t> chargeant contre les Suisses à Marignan</a:t>
            </a:r>
            <a:endParaRPr lang="el-GR" dirty="0"/>
          </a:p>
        </p:txBody>
      </p:sp>
      <p:pic>
        <p:nvPicPr>
          <p:cNvPr id="5" name="Image 3" descr="Attribué à Noël Bellemare vers 1529-1530&#10;" title="François Ier chargeant contre les Suisses à Marignan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1559604"/>
            <a:ext cx="4274657" cy="361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5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L’affermissement du pouvoir royal II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/>
              <a:t>Les guerres d’Italie</a:t>
            </a:r>
          </a:p>
          <a:p>
            <a:pPr lvl="1"/>
            <a:r>
              <a:rPr lang="fr-FR" dirty="0"/>
              <a:t>Paix perpétuelle avec la confédération des cantons suisses (1516)</a:t>
            </a:r>
          </a:p>
          <a:p>
            <a:pPr lvl="1"/>
            <a:r>
              <a:rPr lang="fr-FR" dirty="0"/>
              <a:t>Défaite de Pavie (1525) : emprisonnement de François I</a:t>
            </a:r>
            <a:r>
              <a:rPr lang="fr-FR" baseline="30000" dirty="0"/>
              <a:t>er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Traité de Madrid (1526) : cession de la Bourgogne et abandon des revendications françaises sur l’Italie, la Flandre et l’Artois </a:t>
            </a:r>
          </a:p>
          <a:p>
            <a:r>
              <a:rPr lang="fr-FR" dirty="0"/>
              <a:t>Alliance avec les </a:t>
            </a:r>
            <a:endParaRPr lang="el-GR" dirty="0"/>
          </a:p>
          <a:p>
            <a:pPr marL="971550" lvl="1" indent="-514350">
              <a:buFont typeface="+mj-lt"/>
              <a:buAutoNum type="alphaLcParenR"/>
            </a:pPr>
            <a:r>
              <a:rPr lang="fr-FR" dirty="0"/>
              <a:t>princes luthériens d’Allemagne</a:t>
            </a:r>
          </a:p>
          <a:p>
            <a:pPr marL="971550" lvl="1" indent="-514350">
              <a:buFont typeface="+mj-lt"/>
              <a:buAutoNum type="alphaLcParenR"/>
            </a:pPr>
            <a:r>
              <a:rPr lang="fr-FR" dirty="0"/>
              <a:t>Turcs : les Capitulations</a:t>
            </a:r>
          </a:p>
          <a:p>
            <a:r>
              <a:rPr lang="fr-FR" dirty="0"/>
              <a:t>Henri II occupe les Trois-Évêchés (Metz-Toul-Verdun) (1552)</a:t>
            </a:r>
          </a:p>
          <a:p>
            <a:r>
              <a:rPr lang="fr-FR" dirty="0"/>
              <a:t>La paix de Cateau-Cambrésis (1559), signée avec le roi d’Espagne, met fin aux guerres d’Italie </a:t>
            </a:r>
          </a:p>
          <a:p>
            <a:r>
              <a:rPr lang="fr-FR" dirty="0"/>
              <a:t>La France garde les Trois-Évêchés, mais abandonne ses possessions italiennes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1056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pouvoir royal </a:t>
            </a:r>
            <a:br>
              <a:rPr lang="el-GR" dirty="0"/>
            </a:br>
            <a:r>
              <a:rPr lang="fr-FR" dirty="0"/>
              <a:t>et l’administration de l’État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536504"/>
          </a:xfrm>
        </p:spPr>
        <p:txBody>
          <a:bodyPr/>
          <a:lstStyle/>
          <a:p>
            <a:endParaRPr lang="fr-FR" b="1" dirty="0"/>
          </a:p>
          <a:p>
            <a:r>
              <a:rPr lang="fr-FR" dirty="0"/>
              <a:t>Accroissement du pouvoir royal sous François I</a:t>
            </a:r>
            <a:r>
              <a:rPr lang="fr-FR" baseline="30000" dirty="0"/>
              <a:t>er</a:t>
            </a:r>
            <a:r>
              <a:rPr lang="fr-FR" dirty="0"/>
              <a:t> et Henri II </a:t>
            </a:r>
            <a:endParaRPr lang="el-GR" dirty="0"/>
          </a:p>
          <a:p>
            <a:r>
              <a:rPr lang="fr-FR" b="1" dirty="0"/>
              <a:t>Concordat de Bologne </a:t>
            </a:r>
            <a:r>
              <a:rPr lang="fr-FR" dirty="0"/>
              <a:t>(1516) : le roi nomme les évêques et les abbés </a:t>
            </a:r>
            <a:endParaRPr lang="el-GR" dirty="0"/>
          </a:p>
          <a:p>
            <a:r>
              <a:rPr lang="fr-FR" dirty="0"/>
              <a:t>Multiplication des officiers (fonctionnaires)</a:t>
            </a:r>
            <a:r>
              <a:rPr lang="fr-FR" b="1" dirty="0"/>
              <a:t>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7035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339752" y="5661248"/>
            <a:ext cx="4680520" cy="510952"/>
          </a:xfrm>
        </p:spPr>
        <p:txBody>
          <a:bodyPr/>
          <a:lstStyle/>
          <a:p>
            <a:pPr algn="ctr"/>
            <a:r>
              <a:rPr lang="fr-FR" dirty="0"/>
              <a:t>(Portrait peint par Jean Clouet)</a:t>
            </a:r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/>
              <a:t>François I</a:t>
            </a:r>
            <a:r>
              <a:rPr lang="fr-FR" i="1" baseline="30000" dirty="0"/>
              <a:t>er</a:t>
            </a:r>
            <a:br>
              <a:rPr lang="fr-FR" i="1" baseline="30000" dirty="0"/>
            </a:br>
            <a:r>
              <a:rPr lang="fr-FR" baseline="30000" dirty="0"/>
              <a:t>roi de France (1515-1547)</a:t>
            </a:r>
            <a:r>
              <a:rPr lang="fr-FR" dirty="0"/>
              <a:t> </a:t>
            </a:r>
            <a:endParaRPr lang="el-GR" dirty="0"/>
          </a:p>
        </p:txBody>
      </p:sp>
      <p:pic>
        <p:nvPicPr>
          <p:cNvPr id="7" name="Image 3" descr="(Peint par Clouet)&#10;" title="François Ier 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980" r="-52943"/>
          <a:stretch/>
        </p:blipFill>
        <p:spPr>
          <a:xfrm>
            <a:off x="1331640" y="1484784"/>
            <a:ext cx="6408712" cy="403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4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Accroissement du pouvoir royal </a:t>
            </a:r>
            <a:br>
              <a:rPr lang="el-GR" dirty="0"/>
            </a:br>
            <a:r>
              <a:rPr lang="fr-FR" dirty="0"/>
              <a:t>sous François I</a:t>
            </a:r>
            <a:r>
              <a:rPr lang="fr-FR" baseline="30000" dirty="0"/>
              <a:t>er</a:t>
            </a:r>
            <a:r>
              <a:rPr lang="fr-FR" dirty="0"/>
              <a:t> et Henri II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/>
              <a:t>Les organes de gouvernement </a:t>
            </a:r>
          </a:p>
          <a:p>
            <a:pPr lvl="2"/>
            <a:r>
              <a:rPr lang="fr-FR" dirty="0"/>
              <a:t>Le chancelier : maître des sceaux </a:t>
            </a:r>
          </a:p>
          <a:p>
            <a:pPr lvl="2"/>
            <a:r>
              <a:rPr lang="fr-FR" dirty="0"/>
              <a:t>Le connétable : chef de l’armée royale</a:t>
            </a:r>
          </a:p>
          <a:p>
            <a:pPr lvl="2"/>
            <a:r>
              <a:rPr lang="fr-FR" dirty="0"/>
              <a:t>L’amiral </a:t>
            </a:r>
          </a:p>
          <a:p>
            <a:pPr lvl="2"/>
            <a:r>
              <a:rPr lang="fr-FR" dirty="0"/>
              <a:t>Le grand maître de la Maison du roi</a:t>
            </a:r>
          </a:p>
          <a:p>
            <a:pPr lvl="2"/>
            <a:r>
              <a:rPr lang="fr-FR" dirty="0"/>
              <a:t>Le Parlement : enregistrement des actes royaux, exercice de la justice </a:t>
            </a:r>
          </a:p>
          <a:p>
            <a:pPr lvl="2"/>
            <a:r>
              <a:rPr lang="fr-FR" dirty="0"/>
              <a:t>Quatre secrétaires d’État : assurent le lien entre le roi et l’appareil d’état (1547)</a:t>
            </a:r>
          </a:p>
          <a:p>
            <a:pPr lvl="1"/>
            <a:r>
              <a:rPr lang="fr-FR" dirty="0"/>
              <a:t>Le Conseil du roi</a:t>
            </a:r>
          </a:p>
          <a:p>
            <a:pPr lvl="1"/>
            <a:r>
              <a:rPr lang="fr-FR" dirty="0"/>
              <a:t>Le Conseil secret </a:t>
            </a:r>
          </a:p>
          <a:p>
            <a:pPr lvl="1"/>
            <a:r>
              <a:rPr lang="fr-FR" dirty="0"/>
              <a:t>Le Conseil privé ou Conseil des parties</a:t>
            </a:r>
          </a:p>
          <a:p>
            <a:pPr lvl="1"/>
            <a:r>
              <a:rPr lang="fr-FR" dirty="0"/>
              <a:t>Le Conseil des finances (sous Charles IX)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823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vie économique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L’or et l’argent des Amériques relancent l’économie espagnole</a:t>
            </a:r>
          </a:p>
          <a:p>
            <a:r>
              <a:rPr lang="fr-FR" dirty="0"/>
              <a:t>La France en profite grâce à ses exportations vers l’Espagne </a:t>
            </a:r>
          </a:p>
          <a:p>
            <a:r>
              <a:rPr lang="fr-FR" dirty="0"/>
              <a:t>Innovations agricoles </a:t>
            </a:r>
          </a:p>
          <a:p>
            <a:r>
              <a:rPr lang="fr-FR" dirty="0"/>
              <a:t>Progrès techniques </a:t>
            </a:r>
          </a:p>
          <a:p>
            <a:r>
              <a:rPr lang="fr-FR" dirty="0"/>
              <a:t>Développement de la métallurgie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056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Renaissance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commence en Italie du Nord au XIV</a:t>
            </a:r>
            <a:r>
              <a:rPr lang="fr-FR" sz="2000" baseline="30000" dirty="0"/>
              <a:t>e</a:t>
            </a:r>
            <a:r>
              <a:rPr lang="fr-FR" sz="2000" dirty="0"/>
              <a:t> siècle et se répand progressivement en Europe</a:t>
            </a:r>
          </a:p>
          <a:p>
            <a:r>
              <a:rPr lang="fr-FR" sz="2000" dirty="0"/>
              <a:t>Période de renouveau artistique, littéraire, philosophique et scientifique </a:t>
            </a:r>
          </a:p>
          <a:p>
            <a:r>
              <a:rPr lang="fr-FR" sz="2000" dirty="0"/>
              <a:t>L’Humanisme</a:t>
            </a:r>
          </a:p>
          <a:p>
            <a:r>
              <a:rPr lang="fr-FR" sz="2000" dirty="0"/>
              <a:t>Connaissance rationnelle du monde/ nouvelles connaissances géographiques </a:t>
            </a:r>
          </a:p>
          <a:p>
            <a:r>
              <a:rPr lang="fr-FR" sz="2000" dirty="0"/>
              <a:t>Grandes découvertes/ expéditions maritimes</a:t>
            </a:r>
          </a:p>
          <a:p>
            <a:r>
              <a:rPr lang="fr-FR" sz="2000" dirty="0"/>
              <a:t>Inventions/ progrès techniques et scientifiques </a:t>
            </a:r>
          </a:p>
          <a:p>
            <a:r>
              <a:rPr lang="fr-FR" sz="2000" dirty="0"/>
              <a:t>Réformes religieuses </a:t>
            </a:r>
          </a:p>
          <a:p>
            <a:r>
              <a:rPr lang="fr-FR" sz="2000" dirty="0"/>
              <a:t>Développement du commerce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L’administration financière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Chambre des comptes</a:t>
            </a:r>
          </a:p>
          <a:p>
            <a:r>
              <a:rPr lang="fr-FR" dirty="0"/>
              <a:t>Trésor de l’épargne (caisse centrale de l’État, instituée par François I</a:t>
            </a:r>
            <a:r>
              <a:rPr lang="fr-FR" baseline="30000" dirty="0"/>
              <a:t>er</a:t>
            </a:r>
            <a:r>
              <a:rPr lang="fr-FR" dirty="0"/>
              <a:t> en 1523)</a:t>
            </a:r>
          </a:p>
          <a:p>
            <a:r>
              <a:rPr lang="fr-FR" dirty="0"/>
              <a:t>Les finances dépendent directement du conseil du roi (1524)</a:t>
            </a:r>
          </a:p>
          <a:p>
            <a:r>
              <a:rPr lang="fr-FR" dirty="0"/>
              <a:t>Établissement de 16 recettes générales (1542) (receveur général, trésoriers généraux)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5693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510952"/>
          </a:xfrm>
        </p:spPr>
        <p:txBody>
          <a:bodyPr/>
          <a:lstStyle/>
          <a:p>
            <a:pPr algn="ctr"/>
            <a:r>
              <a:rPr lang="fr-FR" dirty="0"/>
              <a:t>Tableau peint par Quentin </a:t>
            </a:r>
            <a:r>
              <a:rPr lang="fr-FR" dirty="0" err="1"/>
              <a:t>Matsys</a:t>
            </a:r>
            <a:r>
              <a:rPr lang="fr-FR" dirty="0"/>
              <a:t>, (1514)</a:t>
            </a:r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i="1" dirty="0"/>
              <a:t>Le Prêteur et sa femme</a:t>
            </a:r>
            <a:endParaRPr lang="el-GR" i="1" dirty="0"/>
          </a:p>
        </p:txBody>
      </p:sp>
      <p:pic>
        <p:nvPicPr>
          <p:cNvPr id="7" name="Image 3" title="Le Prêteur et sa femme de Quentin Matsys, 151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231" t="-2128" r="-27312" b="-48"/>
          <a:stretch/>
        </p:blipFill>
        <p:spPr>
          <a:xfrm>
            <a:off x="1220788" y="1556791"/>
            <a:ext cx="6303540" cy="39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76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impôts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Impôts directs : la taille </a:t>
            </a:r>
          </a:p>
          <a:p>
            <a:r>
              <a:rPr lang="fr-FR" dirty="0"/>
              <a:t>Impôts indirects : </a:t>
            </a:r>
          </a:p>
          <a:p>
            <a:pPr lvl="1"/>
            <a:r>
              <a:rPr lang="fr-FR" dirty="0"/>
              <a:t>les aides</a:t>
            </a:r>
          </a:p>
          <a:p>
            <a:pPr lvl="1"/>
            <a:r>
              <a:rPr lang="fr-FR" dirty="0"/>
              <a:t>les traites</a:t>
            </a:r>
          </a:p>
          <a:p>
            <a:pPr lvl="1"/>
            <a:r>
              <a:rPr lang="fr-FR" dirty="0"/>
              <a:t>la gabelle (impôt sur le sel)</a:t>
            </a:r>
          </a:p>
          <a:p>
            <a:r>
              <a:rPr lang="fr-FR" dirty="0"/>
              <a:t>généralisation des taxes d’importation (1582)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4323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Τέλος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5807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0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737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Εκδόσεων</a:t>
            </a:r>
            <a:r>
              <a:rPr lang="en-US" dirty="0"/>
              <a:t> </a:t>
            </a:r>
            <a:r>
              <a:rPr lang="el-GR" dirty="0"/>
              <a:t>Έργου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GB" sz="2000" dirty="0"/>
              <a:t>1</a:t>
            </a:r>
            <a:r>
              <a:rPr lang="el-GR" sz="2000" dirty="0"/>
              <a:t>.</a:t>
            </a:r>
            <a:r>
              <a:rPr lang="en-GB" sz="2000" dirty="0"/>
              <a:t>0</a:t>
            </a:r>
            <a:r>
              <a:rPr lang="el-GR" sz="2000" dirty="0"/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27657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/>
              <a:t>Ειρήνη Αποστόλου 2015. Ειρήνη Αποστόλου. «Εκφάνσεις της Πολιτισμικής Ζωής στη Σύγχρονη Γαλλία. Ενότητα </a:t>
            </a:r>
            <a:r>
              <a:rPr lang="fr-FR" sz="2000" dirty="0"/>
              <a:t>2: La Renaissance française</a:t>
            </a:r>
            <a:r>
              <a:rPr lang="el-GR" sz="2000" dirty="0"/>
              <a:t>». Έκδοση: 1.0. Αθήνα 2015. Διαθέσιμο από τη δικτυακή διεύθυνση: </a:t>
            </a:r>
            <a:r>
              <a:rPr lang="fr-FR" sz="2000" dirty="0">
                <a:hlinkClick r:id="rId3"/>
              </a:rPr>
              <a:t>http://opencourses.uoa.gr/courses/FRL5</a:t>
            </a:r>
            <a:r>
              <a:rPr lang="el-GR" sz="2000" dirty="0"/>
              <a:t>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32120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2142366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8617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inventions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boussole </a:t>
            </a:r>
          </a:p>
          <a:p>
            <a:r>
              <a:rPr lang="fr-FR" dirty="0"/>
              <a:t>Les armes à feu </a:t>
            </a:r>
          </a:p>
          <a:p>
            <a:r>
              <a:rPr lang="fr-FR" dirty="0"/>
              <a:t>La caravelle (1420)</a:t>
            </a:r>
          </a:p>
          <a:p>
            <a:r>
              <a:rPr lang="fr-FR" dirty="0"/>
              <a:t>L’imprimerie (1454)  </a:t>
            </a:r>
          </a:p>
          <a:p>
            <a:r>
              <a:rPr lang="fr-FR" dirty="0"/>
              <a:t>Le télescope (1609)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9031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Τρίτων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της συγγραφέως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Οι φωτογραφίες που περιέχονται στην παρουσίαση προέρχονται από τους </a:t>
            </a:r>
            <a:r>
              <a:rPr lang="el-GR" sz="2000" dirty="0" err="1"/>
              <a:t>ιστοχώρους</a:t>
            </a:r>
            <a:r>
              <a:rPr lang="el-GR" sz="2000" dirty="0"/>
              <a:t> </a:t>
            </a:r>
            <a:r>
              <a:rPr lang="en-GB" sz="2000" dirty="0"/>
              <a:t>commons.wikimedia.org </a:t>
            </a:r>
            <a:r>
              <a:rPr lang="el-GR" sz="2000" dirty="0"/>
              <a:t>/</a:t>
            </a:r>
            <a:r>
              <a:rPr lang="en-US" sz="2000" dirty="0"/>
              <a:t> wikipedia.com</a:t>
            </a:r>
            <a:r>
              <a:rPr lang="en-GB" sz="2000" dirty="0"/>
              <a:t> </a:t>
            </a:r>
            <a:r>
              <a:rPr lang="el-GR" sz="2000" dirty="0"/>
              <a:t>και είναι ελεύθερα διαθέσιμες με άδεια κοινού κτήματος (</a:t>
            </a:r>
            <a:r>
              <a:rPr lang="el-GR" sz="2000" dirty="0" err="1"/>
              <a:t>Public</a:t>
            </a:r>
            <a:r>
              <a:rPr lang="el-GR" sz="2000" dirty="0"/>
              <a:t> </a:t>
            </a:r>
            <a:r>
              <a:rPr lang="el-GR" sz="2000" dirty="0" err="1"/>
              <a:t>Domain</a:t>
            </a:r>
            <a:r>
              <a:rPr lang="el-GR" sz="2000" dirty="0"/>
              <a:t>)."</a:t>
            </a:r>
          </a:p>
        </p:txBody>
      </p:sp>
    </p:spTree>
    <p:extLst>
      <p:ext uri="{BB962C8B-B14F-4D97-AF65-F5344CB8AC3E}">
        <p14:creationId xmlns:p14="http://schemas.microsoft.com/office/powerpoint/2010/main" val="222671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438944"/>
          </a:xfrm>
        </p:spPr>
        <p:txBody>
          <a:bodyPr/>
          <a:lstStyle/>
          <a:p>
            <a:pPr algn="ctr"/>
            <a:r>
              <a:rPr lang="fr-FR" dirty="0"/>
              <a:t>Tableau exécuté par Hans  Holbein, (1533)</a:t>
            </a:r>
          </a:p>
          <a:p>
            <a:endParaRPr lang="el-GR" dirty="0"/>
          </a:p>
        </p:txBody>
      </p:sp>
      <p:sp>
        <p:nvSpPr>
          <p:cNvPr id="2" name="Titre 1" title="Les Ambassadeurs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>
                <a:latin typeface="Times New Roman"/>
                <a:cs typeface="Times New Roman"/>
              </a:rPr>
              <a:t>Les Ambassadeurs</a:t>
            </a:r>
          </a:p>
        </p:txBody>
      </p:sp>
      <p:pic>
        <p:nvPicPr>
          <p:cNvPr id="7" name="Image 3" descr="Tableau exécuté par Hans  Holbein, 1533&#10;" title="Les Ambassadeurs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267744" y="1196751"/>
            <a:ext cx="4464496" cy="44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8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grandes découvertes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dirty="0"/>
          </a:p>
          <a:p>
            <a:pPr algn="ctr"/>
            <a:r>
              <a:rPr lang="fr-FR" dirty="0"/>
              <a:t>La Découverte du Nouveau Monde </a:t>
            </a:r>
          </a:p>
          <a:p>
            <a:pPr marL="0" indent="0" algn="ctr">
              <a:buNone/>
            </a:pPr>
            <a:r>
              <a:rPr lang="fr-FR" dirty="0"/>
              <a:t>par Christophe Colomb (1492)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303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grands explorateurs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Christophe Colomb</a:t>
            </a:r>
          </a:p>
          <a:p>
            <a:pPr>
              <a:lnSpc>
                <a:spcPct val="150000"/>
              </a:lnSpc>
            </a:pPr>
            <a:r>
              <a:rPr lang="fr-FR" dirty="0"/>
              <a:t>Vasco de Gama </a:t>
            </a:r>
          </a:p>
          <a:p>
            <a:pPr>
              <a:lnSpc>
                <a:spcPct val="150000"/>
              </a:lnSpc>
            </a:pPr>
            <a:r>
              <a:rPr lang="fr-FR" dirty="0"/>
              <a:t>Magellan</a:t>
            </a:r>
          </a:p>
          <a:p>
            <a:pPr>
              <a:lnSpc>
                <a:spcPct val="150000"/>
              </a:lnSpc>
            </a:pPr>
            <a:r>
              <a:rPr lang="fr-FR" dirty="0"/>
              <a:t>Jacques Cartier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566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L’Humanisme : </a:t>
            </a:r>
            <a:br>
              <a:rPr lang="fr-FR" dirty="0"/>
            </a:br>
            <a:r>
              <a:rPr lang="fr-FR" dirty="0"/>
              <a:t>mouvement intellectuel et culturel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Système de pensée centré sur l’homme</a:t>
            </a:r>
          </a:p>
          <a:p>
            <a:r>
              <a:rPr lang="fr-FR" dirty="0"/>
              <a:t>Valeurs humaines </a:t>
            </a:r>
          </a:p>
          <a:p>
            <a:r>
              <a:rPr lang="fr-FR" dirty="0"/>
              <a:t>Redécouverte de l’antiquité gréco-romaine</a:t>
            </a:r>
          </a:p>
          <a:p>
            <a:r>
              <a:rPr lang="fr-FR" dirty="0"/>
              <a:t>Esprit critique /Remise en cause de la tradition</a:t>
            </a:r>
          </a:p>
          <a:p>
            <a:r>
              <a:rPr lang="fr-FR" dirty="0"/>
              <a:t>Vertus de l’éducation</a:t>
            </a:r>
          </a:p>
          <a:p>
            <a:r>
              <a:rPr lang="fr-FR" dirty="0"/>
              <a:t>Progrès de la science</a:t>
            </a:r>
          </a:p>
          <a:p>
            <a:r>
              <a:rPr lang="fr-FR" dirty="0"/>
              <a:t>Développement des arts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867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Erasme est une figure exemplaire de l’humanisme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Prône la connaissance des textes anciens et de l’Écriture sainte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ainsi que la reforme des mœurs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L’Éloge de la folie (Paris, 1511)</a:t>
            </a:r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Erasme</a:t>
            </a:r>
            <a:endParaRPr lang="el-GR" dirty="0"/>
          </a:p>
        </p:txBody>
      </p:sp>
      <p:pic>
        <p:nvPicPr>
          <p:cNvPr id="7" name="Image 3" title="Erasm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040" y="1556792"/>
            <a:ext cx="24384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Renaissance française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fin du XV</a:t>
            </a:r>
            <a:r>
              <a:rPr lang="fr-FR" baseline="30000" dirty="0"/>
              <a:t>e</a:t>
            </a:r>
            <a:r>
              <a:rPr lang="fr-FR" dirty="0"/>
              <a:t> siècle-1610</a:t>
            </a:r>
          </a:p>
          <a:p>
            <a:r>
              <a:rPr lang="fr-FR" dirty="0"/>
              <a:t>Période qui s’étend du début des guerres d’Italie jusqu’à l’assassinat de Henri IV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486459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16565</TotalTime>
  <Words>1049</Words>
  <Application>Microsoft Macintosh PowerPoint</Application>
  <PresentationFormat>Affichage à l'écran (4:3)</PresentationFormat>
  <Paragraphs>158</Paragraphs>
  <Slides>30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Times New Roman</vt:lpstr>
      <vt:lpstr>Wingdings</vt:lpstr>
      <vt:lpstr>Θέμα του Office</vt:lpstr>
      <vt:lpstr>De la féodalité à la monarchie absolue :  institutions politiques et mutations sociales en France du Moyen Âge au XVIIe siècle</vt:lpstr>
      <vt:lpstr>La Renaissance </vt:lpstr>
      <vt:lpstr>Les inventions </vt:lpstr>
      <vt:lpstr>Les Ambassadeurs</vt:lpstr>
      <vt:lpstr>Les grandes découvertes </vt:lpstr>
      <vt:lpstr>Les grands explorateurs </vt:lpstr>
      <vt:lpstr>L’Humanisme :  mouvement intellectuel et culturel</vt:lpstr>
      <vt:lpstr>Erasme</vt:lpstr>
      <vt:lpstr>La Renaissance française </vt:lpstr>
      <vt:lpstr>Les humanistes français </vt:lpstr>
      <vt:lpstr>Guillaume Budé </vt:lpstr>
      <vt:lpstr>L’affermissement du pouvoir royal I</vt:lpstr>
      <vt:lpstr>Bataille de Marignan (1515) </vt:lpstr>
      <vt:lpstr>François Ier chargeant contre les Suisses à Marignan</vt:lpstr>
      <vt:lpstr>L’affermissement du pouvoir royal II</vt:lpstr>
      <vt:lpstr>Le pouvoir royal  et l’administration de l’État</vt:lpstr>
      <vt:lpstr>François Ier roi de France (1515-1547) </vt:lpstr>
      <vt:lpstr>Accroissement du pouvoir royal  sous François Ier et Henri II </vt:lpstr>
      <vt:lpstr>La vie économique </vt:lpstr>
      <vt:lpstr>L’administration financière</vt:lpstr>
      <vt:lpstr>Le Prêteur et sa femme</vt:lpstr>
      <vt:lpstr>Les impôts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Eric Burgayran</cp:lastModifiedBy>
  <cp:revision>214</cp:revision>
  <dcterms:created xsi:type="dcterms:W3CDTF">2012-09-06T09:03:05Z</dcterms:created>
  <dcterms:modified xsi:type="dcterms:W3CDTF">2018-02-13T23:21:28Z</dcterms:modified>
</cp:coreProperties>
</file>