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280" r:id="rId15"/>
    <p:sldId id="290" r:id="rId16"/>
    <p:sldId id="295" r:id="rId17"/>
    <p:sldId id="299" r:id="rId18"/>
    <p:sldId id="292" r:id="rId19"/>
    <p:sldId id="291" r:id="rId20"/>
    <p:sldId id="294" r:id="rId21"/>
    <p:sldId id="293" r:id="rId22"/>
    <p:sldId id="33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2865" autoAdjust="0"/>
  </p:normalViewPr>
  <p:slideViewPr>
    <p:cSldViewPr>
      <p:cViewPr varScale="1">
        <p:scale>
          <a:sx n="65" d="100"/>
          <a:sy n="65" d="100"/>
        </p:scale>
        <p:origin x="9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30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Φιλοσοφία της Ιστορίας και του Πολιτισμού</a:t>
            </a:r>
            <a:endParaRPr lang="en-US" sz="1000" kern="1200" baseline="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PPP10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ralia.com/158/spengler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uzbehrashidi.com/news/wp-content/uploads/2014/06/Pasolini6-1024x785.jpg" TargetMode="External"/><Relationship Id="rId5" Type="http://schemas.openxmlformats.org/officeDocument/2006/relationships/hyperlink" Target="http://detroitfireguild.com/uploads/posts/2015-08/thumbs/19845591-ortega-y-gasset.jpg" TargetMode="External"/><Relationship Id="rId4" Type="http://schemas.openxmlformats.org/officeDocument/2006/relationships/hyperlink" Target="http://www.captainbook.gr/shop/images/Per_1547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anda.gr/wp-content/uploads/2014/09/2_2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Φιλοσοφία </a:t>
            </a:r>
            <a:r>
              <a:rPr lang="el-GR" dirty="0"/>
              <a:t>της Ιστορίας και του </a:t>
            </a:r>
            <a:r>
              <a:rPr lang="el-GR" dirty="0" smtClean="0"/>
              <a:t>Πολιτισμού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 στις έννοιες Ιστορίας και Πολιτισμού</a:t>
            </a:r>
          </a:p>
          <a:p>
            <a:endParaRPr lang="en-US" sz="2800" dirty="0" smtClean="0"/>
          </a:p>
          <a:p>
            <a:r>
              <a:rPr lang="el-GR" sz="2800" dirty="0" smtClean="0"/>
              <a:t>Λάζου Άννα</a:t>
            </a:r>
          </a:p>
          <a:p>
            <a:r>
              <a:rPr lang="el-GR" sz="2800" dirty="0" smtClean="0">
                <a:sym typeface="Helvetica" pitchFamily="2" charset="0"/>
              </a:rPr>
              <a:t>Ε</a:t>
            </a:r>
            <a:r>
              <a:rPr lang="en-US" sz="2800" dirty="0" err="1" smtClean="0">
                <a:sym typeface="Helvetica" pitchFamily="2" charset="0"/>
              </a:rPr>
              <a:t>θνικὸ</a:t>
            </a:r>
            <a:r>
              <a:rPr lang="en-US" sz="2800" dirty="0" smtClean="0">
                <a:sym typeface="Helvetica" pitchFamily="2" charset="0"/>
              </a:rPr>
              <a:t> κα</a:t>
            </a:r>
            <a:r>
              <a:rPr lang="el-GR" sz="2800" dirty="0" smtClean="0">
                <a:sym typeface="Helvetica" pitchFamily="2" charset="0"/>
              </a:rPr>
              <a:t>ι</a:t>
            </a:r>
            <a:r>
              <a:rPr lang="en-US" sz="2800" dirty="0" smtClean="0">
                <a:sym typeface="Helvetica" pitchFamily="2" charset="0"/>
              </a:rPr>
              <a:t> Καπ</a:t>
            </a:r>
            <a:r>
              <a:rPr lang="en-US" sz="2800" dirty="0" err="1" smtClean="0">
                <a:sym typeface="Helvetica" pitchFamily="2" charset="0"/>
              </a:rPr>
              <a:t>οδιστρι</a:t>
            </a:r>
            <a:r>
              <a:rPr lang="en-US" sz="2800" dirty="0" smtClean="0">
                <a:sym typeface="Helvetica" pitchFamily="2" charset="0"/>
              </a:rPr>
              <a:t>ακὸ Πανεπιστήμιο Aθην</a:t>
            </a:r>
            <a:r>
              <a:rPr lang="el-GR" sz="2800" dirty="0" smtClean="0">
                <a:sym typeface="Helvetica" pitchFamily="2" charset="0"/>
              </a:rPr>
              <a:t>ώ</a:t>
            </a:r>
            <a:r>
              <a:rPr lang="en-US" sz="2800" dirty="0" smtClean="0">
                <a:sym typeface="Helvetica" pitchFamily="2" charset="0"/>
              </a:rPr>
              <a:t>ν</a:t>
            </a:r>
          </a:p>
          <a:p>
            <a:r>
              <a:rPr lang="el-GR" sz="2800" dirty="0"/>
              <a:t>Τμήμα Φιλοσοφίας Παιδαγωγικής και Ψυχολογίας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Φωτογραφία ομάδας εργασίας  Φιλοσοφίας και Τέχνη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43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421749" y="116632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</a:t>
            </a:r>
            <a:r>
              <a:rPr lang="en-US" altLang="el-GR" sz="900" dirty="0" smtClean="0">
                <a:solidFill>
                  <a:schemeClr val="bg1"/>
                </a:solidFill>
              </a:rPr>
              <a:t>9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7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99617"/>
            <a:ext cx="4353272" cy="69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64288" y="6525344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</a:t>
            </a:r>
            <a:r>
              <a:rPr lang="en-US" altLang="el-GR" sz="900" dirty="0" smtClean="0">
                <a:solidFill>
                  <a:schemeClr val="bg1"/>
                </a:solidFill>
              </a:rPr>
              <a:t>10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2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28849" y="685800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1</a:t>
            </a:r>
            <a:r>
              <a:rPr lang="en-US" altLang="el-GR" sz="900" dirty="0" smtClean="0">
                <a:solidFill>
                  <a:schemeClr val="bg1"/>
                </a:solidFill>
              </a:rPr>
              <a:t>1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4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8424" y="6627168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1</a:t>
            </a:r>
            <a:r>
              <a:rPr lang="en-US" altLang="el-GR" sz="900" dirty="0" smtClean="0">
                <a:solidFill>
                  <a:schemeClr val="bg1"/>
                </a:solidFill>
              </a:rPr>
              <a:t>2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0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Εθνικόν και Καποδιστριακόν </a:t>
            </a:r>
            <a:r>
              <a:rPr lang="el-GR" sz="2000" smtClean="0"/>
              <a:t>Πανεπιστήμιον </a:t>
            </a:r>
            <a:r>
              <a:rPr lang="el-GR" sz="2000" smtClean="0"/>
              <a:t>Αθηνών, </a:t>
            </a:r>
            <a:r>
              <a:rPr lang="el-GR" sz="2000" dirty="0"/>
              <a:t>Λάζου </a:t>
            </a:r>
            <a:r>
              <a:rPr lang="el-GR" sz="2000" dirty="0" smtClean="0"/>
              <a:t>Άννα</a:t>
            </a:r>
            <a:r>
              <a:rPr lang="el-GR" sz="2000" dirty="0"/>
              <a:t>. </a:t>
            </a:r>
            <a:r>
              <a:rPr lang="el-GR" sz="2000" dirty="0"/>
              <a:t>Λάζου </a:t>
            </a:r>
            <a:r>
              <a:rPr lang="el-GR" sz="2000" dirty="0" smtClean="0"/>
              <a:t>Άννα. «</a:t>
            </a:r>
            <a:r>
              <a:rPr lang="el-GR" sz="2000" dirty="0"/>
              <a:t>Φιλοσοφία </a:t>
            </a:r>
            <a:r>
              <a:rPr lang="el-GR" sz="2000" dirty="0"/>
              <a:t>της Ιστορίας και του Πολιτισμού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Εισαγωγή στις έννοιες Ιστορίας και </a:t>
            </a:r>
            <a:r>
              <a:rPr lang="el-GR" sz="2000" dirty="0" smtClean="0"/>
              <a:t>Πολιτισμού».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http://opencourses.uoa.gr/courses/PPP100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Εισαγωγή στις έννοιες Ιστορίας και Πολιτισμού</a:t>
            </a:r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Πηγή: </a:t>
            </a:r>
            <a:r>
              <a:rPr lang="el-GR" sz="2000" u="sng" dirty="0" smtClean="0">
                <a:hlinkClick r:id="rId3"/>
              </a:rPr>
              <a:t>http</a:t>
            </a:r>
            <a:r>
              <a:rPr lang="el-GR" sz="2000" u="sng" dirty="0">
                <a:hlinkClick r:id="rId3"/>
              </a:rPr>
              <a:t>://</a:t>
            </a:r>
            <a:r>
              <a:rPr lang="el-GR" sz="2000" u="sng" dirty="0" smtClean="0">
                <a:hlinkClick r:id="rId3"/>
              </a:rPr>
              <a:t>www.letralia.com/158/spengler2.jpg</a:t>
            </a:r>
            <a:endParaRPr lang="el-GR" sz="2000" u="sng" dirty="0" smtClean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l-GR" sz="2000" dirty="0"/>
              <a:t>: </a:t>
            </a:r>
            <a:r>
              <a:rPr lang="el-GR" sz="2000" dirty="0" smtClean="0">
                <a:hlinkClick r:id="rId4"/>
              </a:rPr>
              <a:t>http</a:t>
            </a:r>
            <a:r>
              <a:rPr lang="el-GR" sz="2000" dirty="0">
                <a:hlinkClick r:id="rId4"/>
              </a:rPr>
              <a:t>://</a:t>
            </a:r>
            <a:r>
              <a:rPr lang="el-GR" sz="2000" dirty="0" smtClean="0">
                <a:hlinkClick r:id="rId4"/>
              </a:rPr>
              <a:t>www.captainbook.gr/shop/images/Per_15477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l-GR" sz="2000" dirty="0"/>
              <a:t>: </a:t>
            </a:r>
            <a:r>
              <a:rPr lang="el-GR" sz="2000" u="sng" dirty="0" smtClean="0">
                <a:hlinkClick r:id="rId5"/>
              </a:rPr>
              <a:t>http</a:t>
            </a:r>
            <a:r>
              <a:rPr lang="el-GR" sz="2000" u="sng" dirty="0">
                <a:hlinkClick r:id="rId5"/>
              </a:rPr>
              <a:t>://</a:t>
            </a:r>
            <a:r>
              <a:rPr lang="el-GR" sz="2000" u="sng" dirty="0" smtClean="0">
                <a:hlinkClick r:id="rId5"/>
              </a:rPr>
              <a:t>detroitfireguild.com/uploads/posts/2015-08/thumbs/19845591-ortega-y-gasset.jpg</a:t>
            </a:r>
            <a:endParaRPr lang="el-GR" sz="2000" u="sng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4: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l-GR" sz="2000" u="sng" dirty="0" smtClean="0">
                <a:hlinkClick r:id="rId6"/>
              </a:rPr>
              <a:t>http</a:t>
            </a:r>
            <a:r>
              <a:rPr lang="el-GR" sz="2000" u="sng" dirty="0">
                <a:hlinkClick r:id="rId6"/>
              </a:rPr>
              <a:t>://</a:t>
            </a:r>
            <a:r>
              <a:rPr lang="el-GR" sz="2000" u="sng" dirty="0" smtClean="0">
                <a:hlinkClick r:id="rId6"/>
              </a:rPr>
              <a:t>rouzbehrashidi.com/news/wp-content/uploads/2014/06/Pasolini6-1024x785.jpg</a:t>
            </a:r>
            <a:endParaRPr lang="en-US" sz="2000" u="sng" dirty="0" smtClean="0"/>
          </a:p>
          <a:p>
            <a:pPr marL="0" indent="0">
              <a:buNone/>
            </a:pPr>
            <a:r>
              <a:rPr lang="el-GR" sz="2000" dirty="0" smtClean="0"/>
              <a:t>Εικόν</a:t>
            </a:r>
            <a:r>
              <a:rPr lang="el-GR" sz="2000" dirty="0"/>
              <a:t>α</a:t>
            </a:r>
            <a:r>
              <a:rPr lang="el-GR" sz="2000" dirty="0" smtClean="0"/>
              <a:t>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n-US" sz="2000" dirty="0" smtClean="0"/>
              <a:t>Copyrighted</a:t>
            </a:r>
            <a:r>
              <a:rPr lang="el-GR" sz="2000" dirty="0"/>
              <a:t>, Πηγή: Προσωπικό αρχείο Άννας Λάζου.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6: </a:t>
            </a:r>
            <a:r>
              <a:rPr lang="en-US" sz="2000" dirty="0" smtClean="0"/>
              <a:t>Copyrighted</a:t>
            </a:r>
            <a:r>
              <a:rPr lang="el-GR" sz="2000" dirty="0"/>
              <a:t>, Πηγή: Προσωπικό αρχείο Άννας Λάζου. 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7: Copyrighted, </a:t>
            </a:r>
            <a:r>
              <a:rPr lang="el-GR" sz="2000" dirty="0"/>
              <a:t>Πηγή: </a:t>
            </a:r>
            <a:r>
              <a:rPr lang="el-GR" sz="2000" u="sng" dirty="0">
                <a:hlinkClick r:id="rId3"/>
              </a:rPr>
              <a:t>http://www.opanda.gr/wp-content/uploads/2014/09/2_2.jpg</a:t>
            </a:r>
            <a:r>
              <a:rPr lang="el-GR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8: </a:t>
            </a:r>
            <a:r>
              <a:rPr lang="en-US" sz="2000" dirty="0" smtClean="0"/>
              <a:t>Copyrighted</a:t>
            </a:r>
            <a:r>
              <a:rPr lang="el-GR" sz="2000" dirty="0" smtClean="0"/>
              <a:t>, Πηγή: Προσωπικό αρχείο Άννας Λάζου.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9: </a:t>
            </a:r>
            <a:r>
              <a:rPr lang="en-US" sz="2000" dirty="0" smtClean="0"/>
              <a:t>Copyrighted</a:t>
            </a:r>
            <a:r>
              <a:rPr lang="el-GR" sz="2000" dirty="0"/>
              <a:t>, Πηγή: Προσωπικό αρχείο Άννας Λάζου. </a:t>
            </a:r>
            <a:r>
              <a:rPr lang="el-GR" sz="2000" dirty="0" smtClean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10: </a:t>
            </a:r>
            <a:r>
              <a:rPr lang="en-US" sz="2000" dirty="0" smtClean="0"/>
              <a:t>Copyrighted</a:t>
            </a:r>
            <a:r>
              <a:rPr lang="el-GR" sz="2000" dirty="0"/>
              <a:t>, Πηγή: Προσωπικό αρχείο Άννας Λάζου. 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 smtClean="0"/>
              <a:t>11: </a:t>
            </a:r>
            <a:r>
              <a:rPr lang="en-US" sz="2000" dirty="0" smtClean="0"/>
              <a:t>Copyrighted</a:t>
            </a:r>
            <a:r>
              <a:rPr lang="el-GR" sz="2000" dirty="0"/>
              <a:t>, Πηγή: Προσωπικό αρχείο Άννας Λάζου. 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 smtClean="0"/>
              <a:t>12: </a:t>
            </a:r>
            <a:r>
              <a:rPr lang="en-US" sz="2000" dirty="0" smtClean="0"/>
              <a:t>Copyrighted</a:t>
            </a:r>
            <a:r>
              <a:rPr lang="el-GR" sz="2000" dirty="0"/>
              <a:t>, Πηγή: Προσωπικό αρχείο Άννας Λάζου.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60838" cy="4160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4006850"/>
            <a:ext cx="9144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400" b="1" dirty="0">
                <a:latin typeface="Calibri" pitchFamily="34" charset="0"/>
              </a:rPr>
              <a:t>Δράση «Ανοικτά Ακαδημαϊκά Μαθήματα στο Πανεπιστήμιο Αθηνών»</a:t>
            </a:r>
            <a:endParaRPr lang="en-US" sz="2400" b="1" dirty="0">
              <a:latin typeface="Calibri" pitchFamily="34" charset="0"/>
            </a:endParaRPr>
          </a:p>
          <a:p>
            <a:pPr algn="ctr">
              <a:defRPr/>
            </a:pPr>
            <a:r>
              <a:rPr lang="el-GR" sz="2400" b="1" dirty="0">
                <a:latin typeface="Calibri" pitchFamily="34" charset="0"/>
              </a:rPr>
              <a:t>ΦΣ 118 – ΣΕΜΙΝΑΡΙΟ ΦΙΛΟΣΟΦΙΑΣ ΙΣΤΟΡΙΑΣ ΚΑΙ ΠΟΛΙΤΙΣΜΟΥ</a:t>
            </a:r>
          </a:p>
          <a:p>
            <a:pPr algn="ctr">
              <a:defRPr/>
            </a:pPr>
            <a:r>
              <a:rPr lang="el-GR" sz="2400" b="1" dirty="0">
                <a:latin typeface="Calibri" pitchFamily="34" charset="0"/>
              </a:rPr>
              <a:t>2014 – 2015</a:t>
            </a:r>
          </a:p>
          <a:p>
            <a:pPr algn="ctr">
              <a:defRPr/>
            </a:pPr>
            <a:endParaRPr lang="el-GR" sz="2400" b="1" dirty="0">
              <a:latin typeface="Calibri" pitchFamily="34" charset="0"/>
            </a:endParaRPr>
          </a:p>
          <a:p>
            <a:pPr marL="457200" indent="-457200" algn="ctr">
              <a:buFontTx/>
              <a:buAutoNum type="arabicPeriod"/>
              <a:defRPr/>
            </a:pPr>
            <a:r>
              <a:rPr lang="el-GR" sz="2400" b="1" dirty="0">
                <a:latin typeface="Calibri" pitchFamily="34" charset="0"/>
              </a:rPr>
              <a:t>ΓΕΝΙΚΗ ΕΙΣΑΓΩΓΗ ΣΤΟ ΜΑΘΗΜΑ ΚΑΙ ΣΤΙΣ ΕΝΝΟΙΕΣ</a:t>
            </a:r>
          </a:p>
          <a:p>
            <a:pPr marL="457200" indent="-457200" algn="ctr">
              <a:defRPr/>
            </a:pPr>
            <a:r>
              <a:rPr lang="el-GR" sz="2400" b="1" dirty="0">
                <a:latin typeface="Calibri" pitchFamily="34" charset="0"/>
              </a:rPr>
              <a:t>ΑΝΘΡΩΠΟΣ, ΠΟΛΙΤΙΣΜΟΣ ΚΑΙ ΙΣΤΟΡΙΑ</a:t>
            </a:r>
            <a:endParaRPr lang="el-GR" sz="3200" dirty="0">
              <a:latin typeface="Calibri" pitchFamily="34" charset="0"/>
            </a:endParaRPr>
          </a:p>
          <a:p>
            <a:pPr marL="457200" indent="-457200" algn="ctr">
              <a:buFontTx/>
              <a:buAutoNum type="arabicPeriod"/>
              <a:defRPr/>
            </a:pPr>
            <a:endParaRPr lang="el-GR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 descr="Εικόνα"/>
          <p:cNvGrpSpPr/>
          <p:nvPr/>
        </p:nvGrpSpPr>
        <p:grpSpPr>
          <a:xfrm>
            <a:off x="0" y="0"/>
            <a:ext cx="4067944" cy="5733256"/>
            <a:chOff x="0" y="0"/>
            <a:chExt cx="4484688" cy="6858000"/>
          </a:xfrm>
        </p:grpSpPr>
        <p:pic>
          <p:nvPicPr>
            <p:cNvPr id="3074" name="Picture 2" descr="14-06-10_342296_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735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" name="Rectangle 2"/>
            <p:cNvSpPr>
              <a:spLocks noChangeArrowheads="1"/>
            </p:cNvSpPr>
            <p:nvPr/>
          </p:nvSpPr>
          <p:spPr bwMode="auto">
            <a:xfrm>
              <a:off x="1063430" y="5934670"/>
              <a:ext cx="342125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1" dirty="0" err="1">
                  <a:solidFill>
                    <a:schemeClr val="bg1"/>
                  </a:solidFill>
                </a:rPr>
                <a:t>Οσβαλντ</a:t>
              </a:r>
              <a:r>
                <a:rPr lang="el-GR" altLang="el-GR" b="1" dirty="0">
                  <a:solidFill>
                    <a:schemeClr val="bg1"/>
                  </a:solidFill>
                </a:rPr>
                <a:t> </a:t>
              </a:r>
              <a:r>
                <a:rPr lang="el-GR" altLang="el-GR" b="1" dirty="0" err="1">
                  <a:solidFill>
                    <a:schemeClr val="bg1"/>
                  </a:solidFill>
                </a:rPr>
                <a:t>Σπένγκλερ</a:t>
              </a:r>
              <a:r>
                <a:rPr lang="el-GR" altLang="el-GR" dirty="0">
                  <a:solidFill>
                    <a:schemeClr val="bg1"/>
                  </a:solidFill>
                </a:rPr>
                <a:t> </a:t>
              </a:r>
              <a:endParaRPr lang="en-US" altLang="el-GR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l-GR" altLang="el-GR" dirty="0">
                  <a:solidFill>
                    <a:schemeClr val="bg1"/>
                  </a:solidFill>
                </a:rPr>
                <a:t>Η ΠΑΡΑΚΜΗ ΤΗΣ ΔΥΣΗΣ </a:t>
              </a:r>
              <a:r>
                <a:rPr lang="el-GR" altLang="el-GR" dirty="0" smtClean="0">
                  <a:solidFill>
                    <a:schemeClr val="bg1"/>
                  </a:solidFill>
                </a:rPr>
                <a:t>1918</a:t>
              </a:r>
            </a:p>
            <a:p>
              <a:pPr eaLnBrk="1" hangingPunct="1"/>
              <a:r>
                <a:rPr lang="el-GR" altLang="el-GR" sz="900" dirty="0" smtClean="0">
                  <a:solidFill>
                    <a:schemeClr val="bg1"/>
                  </a:solidFill>
                </a:rPr>
                <a:t>Εικόνα 1</a:t>
              </a:r>
              <a:endParaRPr lang="el-GR" altLang="el-GR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3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24" y="-11356"/>
            <a:ext cx="3581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1600" b="1">
                <a:latin typeface="Cambria" panose="02040503050406030204" pitchFamily="18" charset="0"/>
                <a:cs typeface="Times New Roman" panose="02020603050405020304" pitchFamily="18" charset="0"/>
              </a:rPr>
              <a:t>Adorno, Theodor W., 1903-1969</a:t>
            </a:r>
          </a:p>
          <a:p>
            <a:endParaRPr lang="el-GR" alt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1600" b="1">
                <a:latin typeface="Cambria" panose="02040503050406030204" pitchFamily="18" charset="0"/>
                <a:cs typeface="Times New Roman" panose="02020603050405020304" pitchFamily="18" charset="0"/>
              </a:rPr>
              <a:t>Adorno, Theodor W., 1903-1969</a:t>
            </a:r>
          </a:p>
          <a:p>
            <a:endParaRPr lang="el-GR" altLang="el-GR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4495800" y="2667000"/>
            <a:ext cx="277697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b="1" dirty="0"/>
          </a:p>
          <a:p>
            <a:pPr eaLnBrk="1" hangingPunct="1"/>
            <a:r>
              <a:rPr lang="el-GR" altLang="el-GR" sz="2000" b="1" dirty="0" err="1">
                <a:solidFill>
                  <a:schemeClr val="bg1"/>
                </a:solidFill>
              </a:rPr>
              <a:t>Adorno</a:t>
            </a:r>
            <a:r>
              <a:rPr lang="el-GR" altLang="el-GR" sz="2000" b="1" dirty="0">
                <a:solidFill>
                  <a:schemeClr val="bg1"/>
                </a:solidFill>
              </a:rPr>
              <a:t>, </a:t>
            </a:r>
            <a:r>
              <a:rPr lang="el-GR" altLang="el-GR" sz="2000" b="1" dirty="0" err="1">
                <a:solidFill>
                  <a:schemeClr val="bg1"/>
                </a:solidFill>
              </a:rPr>
              <a:t>Theodor</a:t>
            </a:r>
            <a:r>
              <a:rPr lang="el-GR" altLang="el-GR" sz="2000" b="1" dirty="0">
                <a:solidFill>
                  <a:schemeClr val="bg1"/>
                </a:solidFill>
              </a:rPr>
              <a:t> W., </a:t>
            </a:r>
          </a:p>
          <a:p>
            <a:pPr eaLnBrk="1" hangingPunct="1"/>
            <a:r>
              <a:rPr lang="el-GR" altLang="el-GR" sz="2000" b="1" dirty="0" smtClean="0">
                <a:solidFill>
                  <a:schemeClr val="bg1"/>
                </a:solidFill>
              </a:rPr>
              <a:t>1903-1969</a:t>
            </a:r>
          </a:p>
          <a:p>
            <a:pPr eaLnBrk="1" hangingPunct="1"/>
            <a:r>
              <a:rPr lang="el-GR" altLang="el-GR" sz="900" dirty="0">
                <a:solidFill>
                  <a:schemeClr val="bg1"/>
                </a:solidFill>
              </a:rPr>
              <a:t>Εικόνα 2</a:t>
            </a:r>
            <a:endParaRPr lang="el-GR" altLang="el-GR" sz="900" b="1" dirty="0">
              <a:solidFill>
                <a:schemeClr val="bg1"/>
              </a:solidFill>
            </a:endParaRPr>
          </a:p>
          <a:p>
            <a:pPr eaLnBrk="1" hangingPunct="1"/>
            <a:endParaRPr lang="el-GR" altLang="el-GR" dirty="0"/>
          </a:p>
        </p:txBody>
      </p:sp>
      <p:pic>
        <p:nvPicPr>
          <p:cNvPr id="3080" name="Εικόνα 1" descr="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567844"/>
            <a:ext cx="24177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4932040" y="5029200"/>
            <a:ext cx="178784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 err="1"/>
              <a:t>Ορτέγκα</a:t>
            </a:r>
            <a:r>
              <a:rPr lang="en-US" altLang="el-GR" sz="2000" b="1" dirty="0"/>
              <a:t> </a:t>
            </a:r>
            <a:r>
              <a:rPr lang="el-GR" altLang="el-GR" sz="2000" b="1" dirty="0"/>
              <a:t> </a:t>
            </a:r>
          </a:p>
          <a:p>
            <a:pPr eaLnBrk="1" hangingPunct="1"/>
            <a:r>
              <a:rPr lang="el-GR" altLang="el-GR" sz="2000" b="1" dirty="0"/>
              <a:t>υ</a:t>
            </a:r>
            <a:r>
              <a:rPr lang="en-US" altLang="el-GR" sz="2000" b="1" dirty="0"/>
              <a:t> </a:t>
            </a:r>
            <a:r>
              <a:rPr lang="el-GR" altLang="el-GR" sz="2000" b="1" dirty="0"/>
              <a:t> </a:t>
            </a:r>
            <a:r>
              <a:rPr lang="el-GR" altLang="el-GR" sz="2000" b="1" dirty="0" err="1"/>
              <a:t>Γκασσέτ</a:t>
            </a:r>
            <a:endParaRPr lang="el-GR" altLang="el-GR" sz="2000" dirty="0"/>
          </a:p>
          <a:p>
            <a:pPr eaLnBrk="1" hangingPunct="1"/>
            <a:r>
              <a:rPr lang="el-GR" altLang="el-GR" sz="2000" b="1" dirty="0" smtClean="0"/>
              <a:t>1883–1955</a:t>
            </a:r>
          </a:p>
          <a:p>
            <a:pPr eaLnBrk="1" hangingPunct="1"/>
            <a:r>
              <a:rPr lang="el-GR" altLang="el-GR" sz="900" dirty="0"/>
              <a:t>Εικόνα </a:t>
            </a:r>
            <a:r>
              <a:rPr lang="el-GR" altLang="el-GR" sz="900" dirty="0" smtClean="0"/>
              <a:t>3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50536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Πιέρ Πάολο Παζολίνι: Ο καταναλωτισμός είναι φασισμός χειρότερος από τον κλ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75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115616" y="3962400"/>
            <a:ext cx="80283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Πιέρ Πάολο </a:t>
            </a:r>
            <a:r>
              <a:rPr lang="el-GR" altLang="el-GR" sz="4000" dirty="0" err="1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Παζολίνι</a:t>
            </a:r>
            <a:r>
              <a:rPr lang="el-GR" altLang="el-GR" sz="4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1975: </a:t>
            </a:r>
          </a:p>
          <a:p>
            <a:pPr eaLnBrk="1" hangingPunct="1"/>
            <a:r>
              <a:rPr lang="el-GR" altLang="el-GR" sz="4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Ο καταναλωτισμός είναι φασισμός χειρότερος από τον κλασικό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13699" y="3350568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</a:t>
            </a:r>
            <a:r>
              <a:rPr lang="el-GR" altLang="el-GR" sz="9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991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φίσ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6311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5612" y="0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5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7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φίσ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0"/>
            <a:ext cx="6781800" cy="958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411155" y="29592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</a:t>
            </a:r>
            <a:r>
              <a:rPr lang="en-US" altLang="el-GR" sz="900" dirty="0" smtClean="0">
                <a:solidFill>
                  <a:schemeClr val="bg1"/>
                </a:solidFill>
              </a:rPr>
              <a:t> 6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9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φίσα ημερίδ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30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624824" y="16892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</a:t>
            </a:r>
            <a:r>
              <a:rPr lang="en-US" altLang="el-GR" sz="900" dirty="0" smtClean="0">
                <a:solidFill>
                  <a:schemeClr val="bg1"/>
                </a:solidFill>
              </a:rPr>
              <a:t> 7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7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Φωτογραφ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13699" y="0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</a:t>
            </a:r>
            <a:r>
              <a:rPr lang="en-US" altLang="el-GR" sz="900" dirty="0" smtClean="0">
                <a:solidFill>
                  <a:schemeClr val="bg1"/>
                </a:solidFill>
              </a:rPr>
              <a:t>8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250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587</Words>
  <Application>Microsoft Office PowerPoint</Application>
  <PresentationFormat>On-screen Show (4:3)</PresentationFormat>
  <Paragraphs>105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Helvetica</vt:lpstr>
      <vt:lpstr>Times New Roman</vt:lpstr>
      <vt:lpstr>Wingdings</vt:lpstr>
      <vt:lpstr>Θέμα του Office</vt:lpstr>
      <vt:lpstr>Φιλοσοφία της Ιστορίας και του Πολιτισμού </vt:lpstr>
      <vt:lpstr>Εισαγωγή στις έννοιες Ιστορίας και Πολιτισμού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200</cp:revision>
  <dcterms:created xsi:type="dcterms:W3CDTF">2012-09-06T09:03:05Z</dcterms:created>
  <dcterms:modified xsi:type="dcterms:W3CDTF">2015-12-10T09:38:32Z</dcterms:modified>
</cp:coreProperties>
</file>