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65" r:id="rId4"/>
    <p:sldId id="27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280" r:id="rId37"/>
    <p:sldId id="290" r:id="rId38"/>
    <p:sldId id="295" r:id="rId39"/>
    <p:sldId id="292" r:id="rId40"/>
    <p:sldId id="291" r:id="rId41"/>
    <p:sldId id="294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27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280"/>
            <p14:sldId id="290"/>
            <p14:sldId id="295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72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03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52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150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17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22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233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006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243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850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22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968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435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94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643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4951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2287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045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6249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641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32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021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853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002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65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3874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7970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53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500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131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9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70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H μετάβαση από την αριθμητική στην άλγεβρα</a:t>
            </a:r>
            <a:endParaRPr lang="el-GR" sz="1000" dirty="0" smtClean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ΔΙΔΑΚΤΙΚΗ ΜΑΘΗΜΑΤΙΚΩΝ </a:t>
            </a:r>
            <a:r>
              <a:rPr lang="en-US" dirty="0">
                <a:solidFill>
                  <a:srgbClr val="5075BC"/>
                </a:solidFill>
              </a:rPr>
              <a:t>I 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H μετάβαση από την αριθμητική στην άλγεβρα</a:t>
            </a:r>
          </a:p>
          <a:p>
            <a:endParaRPr lang="en-US" sz="2800" dirty="0" smtClean="0"/>
          </a:p>
          <a:p>
            <a:r>
              <a:rPr lang="el-GR" sz="2800" dirty="0"/>
              <a:t>Γιώργος Ψυχάρης</a:t>
            </a:r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/>
              <a:t>Τμήμα Μαθηματικό</a:t>
            </a: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Οι </a:t>
            </a:r>
            <a:r>
              <a:rPr lang="el-GR" sz="3200" dirty="0"/>
              <a:t>δυσκολίες των μαθητών </a:t>
            </a:r>
            <a:r>
              <a:rPr lang="el-GR" sz="3200" dirty="0" smtClean="0"/>
              <a:t>(5/7</a:t>
            </a:r>
            <a:r>
              <a:rPr lang="el-GR" sz="3200" dirty="0"/>
              <a:t>)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Με τη δεύτερη λύνονται εξισώσεις του τύπου: 3x+5=2x ή 4x+7=3x+1 (η ισότητα ως ισοδυναμία).</a:t>
            </a:r>
          </a:p>
          <a:p>
            <a:pPr marL="0" indent="0">
              <a:buNone/>
            </a:pPr>
            <a:r>
              <a:rPr lang="el-GR" sz="2800" dirty="0"/>
              <a:t>  - ‘Εγκλωβισμένος’ άγνωστος  Κατοχή αριθμητικής γνώσης (πράξεις, ιδιότητες), πράξεις με μεταβλητές, ισοδυναμία δύο μελών </a:t>
            </a:r>
          </a:p>
        </p:txBody>
      </p:sp>
    </p:spTree>
    <p:extLst>
      <p:ext uri="{BB962C8B-B14F-4D97-AF65-F5344CB8AC3E}">
        <p14:creationId xmlns:p14="http://schemas.microsoft.com/office/powerpoint/2010/main" val="31414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Οι </a:t>
            </a:r>
            <a:r>
              <a:rPr lang="el-GR" sz="3200" dirty="0"/>
              <a:t>δυσκολίες των </a:t>
            </a:r>
            <a:r>
              <a:rPr lang="el-GR" sz="3200" dirty="0" smtClean="0"/>
              <a:t>μαθητών (6/7</a:t>
            </a:r>
            <a:r>
              <a:rPr lang="el-GR" sz="3200" dirty="0"/>
              <a:t>) 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88840"/>
            <a:ext cx="8229600" cy="33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Οι </a:t>
            </a:r>
            <a:r>
              <a:rPr lang="el-GR" sz="3200" dirty="0"/>
              <a:t>δυσκολίες των </a:t>
            </a:r>
            <a:r>
              <a:rPr lang="el-GR" sz="3200" dirty="0" smtClean="0"/>
              <a:t>μαθητών (7/7</a:t>
            </a:r>
            <a:r>
              <a:rPr lang="el-GR" sz="3200" dirty="0"/>
              <a:t>) </a:t>
            </a:r>
            <a:r>
              <a:rPr lang="el-GR" sz="3200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- Στη διδακτική πράξη και στα αρχικά στάδια εισαγωγής της έννοιας αγνοείται ο «χρυσός κανόνας» (ισορροπία) και ευνοείται η αντιστροφή των πράξεων</a:t>
            </a:r>
          </a:p>
          <a:p>
            <a:pPr marL="0" indent="0">
              <a:buNone/>
            </a:pPr>
            <a:r>
              <a:rPr lang="el-GR" sz="2800" dirty="0"/>
              <a:t>- «Χρυσός κανόνας»: μια άλλη οπτική της επίλυσης με αντιστροφές, μέσα από ερωτήσεις του τύπου: «Τι έγινε εδώ; Πώς έφυγε το 5; Πώς έμεινε στη θέση του το 1; Μήπως τον διαιρέσαμε με τον εαυτό του;».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457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Βασικά σημεία για κάθε επίπεδο </a:t>
            </a:r>
            <a:r>
              <a:rPr lang="el-GR" dirty="0" smtClean="0"/>
              <a:t>διδασκαλίας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Αριθμητική</a:t>
            </a:r>
            <a:r>
              <a:rPr lang="el-GR" sz="2400" dirty="0"/>
              <a:t>. Κατανόηση αριθμητικών πράξεων και ιδιοτήτων τους (2+3=5, 35:7+8=13), απαντήσεις με αριθμητικές τιμές και κατανόηση ότι στην ισότητα κάθε μέλος έχει την ίδια αξία. Τα προβλήματα επιλύονται με αριθμητικές διαδικασίες.</a:t>
            </a:r>
          </a:p>
          <a:p>
            <a:r>
              <a:rPr lang="el-GR" sz="2400" dirty="0"/>
              <a:t>Προ-άλγεβρα. Αναγνώριση και χειρισμός αγνώστου, χειρισμός μεταβλητής σε εκφράσεις (π.χ. 3x, α+2) και εξισώσεις του τύπου: x+3=5 και 3(x+7)=24, κατανόηση ότι στην ισότητα κάθε μέλος έχει την ίδια αξία. Οι εξισώσεις επιλύονται με αντίστροφες διαδικασίες. </a:t>
            </a:r>
          </a:p>
        </p:txBody>
      </p:sp>
    </p:spTree>
    <p:extLst>
      <p:ext uri="{BB962C8B-B14F-4D97-AF65-F5344CB8AC3E}">
        <p14:creationId xmlns:p14="http://schemas.microsoft.com/office/powerpoint/2010/main" val="15569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Βασικά σημεία για κάθε επίπεδο </a:t>
            </a:r>
            <a:r>
              <a:rPr lang="el-GR" dirty="0" smtClean="0"/>
              <a:t>διδασκαλίας (2/2)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Άλγεβρα</a:t>
            </a:r>
            <a:r>
              <a:rPr lang="el-GR" sz="2800" dirty="0"/>
              <a:t>. Χειρισμός περισσότερων από μία μεταβλητών, πράξεις με μεταβλητές σε εξισώσεις του τύπου: x+3=2x+1, x+7y+4x–y =24, κατανόηση της σημασίας της ισότητας ως ισοδυναμία. Οι εξισώσεις επιλύονται με διαδικασίες ισορροπίας (αλγοριθμικές). </a:t>
            </a:r>
          </a:p>
        </p:txBody>
      </p:sp>
    </p:spTree>
    <p:extLst>
      <p:ext uri="{BB962C8B-B14F-4D97-AF65-F5344CB8AC3E}">
        <p14:creationId xmlns:p14="http://schemas.microsoft.com/office/powerpoint/2010/main" val="12705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Προτάσεις διδασκαλίας για το προ-αλγεβρικό </a:t>
            </a:r>
            <a:r>
              <a:rPr lang="el-GR" dirty="0" smtClean="0"/>
              <a:t>επίπεδο </a:t>
            </a:r>
            <a:r>
              <a:rPr lang="el-GR" dirty="0"/>
              <a:t>(</a:t>
            </a:r>
            <a:r>
              <a:rPr lang="el-GR" dirty="0" smtClean="0"/>
              <a:t>1/3)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(α) Εξοικείωση με την έννοια της μεταβλητής: Το στάδιο αυτό περιλαμβάνει δραστηριότητες που αφορούν στη συμβολική αναπαράσταση σχέσεων, όπως «έχω 5 βιβλία περισσότερα από το Νίκο», «ο πατέρας έχει τα τριπλάσια χρόνια μου». </a:t>
            </a:r>
          </a:p>
          <a:p>
            <a:pPr marL="0" indent="0">
              <a:buNone/>
            </a:pPr>
            <a:r>
              <a:rPr lang="el-GR" sz="2200" dirty="0"/>
              <a:t>Παρατήρηση για τα νέα βιβλία: Η χρήση της μεταβλητής επικρατεί σε θέματα θεωρίας ως μέσο τυποποίησης και γενίκευσης (αριθμητικών πράξεων και ιδιοτήτων: 5+3=3+5, </a:t>
            </a:r>
            <a:r>
              <a:rPr lang="el-GR" sz="2200" dirty="0" err="1"/>
              <a:t>α+β</a:t>
            </a:r>
            <a:r>
              <a:rPr lang="el-GR" sz="2200" dirty="0"/>
              <a:t>=</a:t>
            </a:r>
            <a:r>
              <a:rPr lang="el-GR" sz="2200" dirty="0" err="1"/>
              <a:t>β+α</a:t>
            </a:r>
            <a:r>
              <a:rPr lang="el-GR" sz="2200" dirty="0"/>
              <a:t>, ορισμών, τύπων </a:t>
            </a:r>
            <a:r>
              <a:rPr lang="el-GR" sz="2200" dirty="0" err="1"/>
              <a:t>κλπ</a:t>
            </a:r>
            <a:r>
              <a:rPr lang="el-GR" sz="2200" dirty="0"/>
              <a:t>) και υστερεί στις ασκήσεις, όπου χρησιμοποιείται περιστασιακά. Η τυποποίηση στη θεωρία φτάνει σε ορισμένες περιπτώσεις, σε προχωρημένες τυποποιήσεις που μπορεί να δυσκολεύουν την κατανόηση των μαθητών (π.χ. ανακεφαλαίωση του 7ου κεφαλαίου, ορίζεται η πρόσθεση ρητών με τη βοήθεια απολύτων τιμών (σ.144):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834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Προτάσεις διδασκαλίας για το προ-αλγεβρικό επίπεδο </a:t>
            </a:r>
            <a:r>
              <a:rPr lang="el-GR" dirty="0" smtClean="0"/>
              <a:t>(2/3)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dirty="0"/>
              <a:t>(β) Η ισότητα ως ισοδυναμία. Στο επίπεδο αυτό δουλεύουμε με αυστηρά αριθμητικές ισότητες, εστιάζοντας στην ισοδυναμία, μέσα από δραστηριότητες όπως</a:t>
            </a:r>
          </a:p>
          <a:p>
            <a:pPr marL="0" indent="0">
              <a:buNone/>
            </a:pPr>
            <a:r>
              <a:rPr lang="el-GR" sz="2800" dirty="0"/>
              <a:t>- Μπορείς να χρησιμοποιήσεις το «=» με μια πράξη σε κάθε μέλος; </a:t>
            </a:r>
          </a:p>
          <a:p>
            <a:pPr marL="0" indent="0">
              <a:buNone/>
            </a:pPr>
            <a:r>
              <a:rPr lang="el-GR" sz="2800" dirty="0"/>
              <a:t>     (π.χ.: 5·4 = 4·5 ή 2+6 = 6+2) </a:t>
            </a:r>
          </a:p>
          <a:p>
            <a:pPr marL="0" indent="0">
              <a:buNone/>
            </a:pPr>
            <a:r>
              <a:rPr lang="el-GR" sz="2800" dirty="0"/>
              <a:t>- Δώσε ένα παράδειγμα με διαφορετική πράξη σε κάθε μέλος </a:t>
            </a:r>
          </a:p>
          <a:p>
            <a:pPr marL="0" indent="0">
              <a:buNone/>
            </a:pPr>
            <a:r>
              <a:rPr lang="el-GR" sz="2800" dirty="0"/>
              <a:t>    (π.χ.: 5+5 = 5 ·2). </a:t>
            </a:r>
          </a:p>
          <a:p>
            <a:pPr marL="0" indent="0">
              <a:buNone/>
            </a:pPr>
            <a:r>
              <a:rPr lang="el-GR" sz="2800" dirty="0"/>
              <a:t>- Δώσε ένα παράδειγμα όπου έχεις περισσότερες πράξεις </a:t>
            </a:r>
          </a:p>
          <a:p>
            <a:pPr marL="0" indent="0">
              <a:buNone/>
            </a:pPr>
            <a:r>
              <a:rPr lang="el-GR" sz="2800" dirty="0"/>
              <a:t>   (π.χ.: 3+5+4=12-4+4). </a:t>
            </a:r>
          </a:p>
          <a:p>
            <a:pPr marL="0" indent="0">
              <a:buNone/>
            </a:pPr>
            <a:r>
              <a:rPr lang="el-GR" sz="2800" dirty="0"/>
              <a:t>  (</a:t>
            </a:r>
            <a:r>
              <a:rPr lang="el-GR" sz="2800" dirty="0" err="1"/>
              <a:t>Herscovics</a:t>
            </a:r>
            <a:r>
              <a:rPr lang="el-GR" sz="2800" dirty="0"/>
              <a:t> &amp; </a:t>
            </a:r>
            <a:r>
              <a:rPr lang="el-GR" sz="2800" dirty="0" err="1"/>
              <a:t>Kieran</a:t>
            </a:r>
            <a:r>
              <a:rPr lang="el-GR" sz="2800" dirty="0"/>
              <a:t> 1980)</a:t>
            </a:r>
          </a:p>
          <a:p>
            <a:pPr marL="0" indent="0">
              <a:buNone/>
            </a:pPr>
            <a:r>
              <a:rPr lang="el-GR" sz="2800" dirty="0" err="1"/>
              <a:t>Tέτοιες</a:t>
            </a:r>
            <a:r>
              <a:rPr lang="el-GR" sz="2800" dirty="0"/>
              <a:t> δραστηριότητες λείπουν από τα σχολικά βιβλία</a:t>
            </a:r>
          </a:p>
        </p:txBody>
      </p:sp>
    </p:spTree>
    <p:extLst>
      <p:ext uri="{BB962C8B-B14F-4D97-AF65-F5344CB8AC3E}">
        <p14:creationId xmlns:p14="http://schemas.microsoft.com/office/powerpoint/2010/main" val="30297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Προτάσεις διδασκαλίας για το προ-αλγεβρικό </a:t>
            </a:r>
            <a:r>
              <a:rPr lang="el-GR" dirty="0" smtClean="0"/>
              <a:t>επίπεδο (3/3)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(γ) Εισαγωγή των εξισώσεων. Οι αριθμητικές ισότητες αποτελούν τη γέφυρα για να περάσουμε στις εξισώσεις, οι οποίες αρχικά παριστάνονται με συγκεκριμένο οπτικό τρόπο («Ποιος είναι ο κρυμμένος αριθμός; □+6=5·2 ή 5+...=12–4») και κατόπιν με αφηρημένο τρόπο με χρήση μεταβλητής (</a:t>
            </a:r>
            <a:r>
              <a:rPr lang="el-GR" sz="2200" dirty="0" err="1"/>
              <a:t>Herscovics</a:t>
            </a:r>
            <a:r>
              <a:rPr lang="el-GR" sz="2200" dirty="0"/>
              <a:t> &amp; </a:t>
            </a:r>
            <a:r>
              <a:rPr lang="el-GR" sz="2200" dirty="0" err="1"/>
              <a:t>Kieran</a:t>
            </a:r>
            <a:r>
              <a:rPr lang="el-GR" sz="2200" dirty="0"/>
              <a:t> 1980). </a:t>
            </a:r>
            <a:endParaRPr lang="el-GR" sz="2200" dirty="0" smtClean="0"/>
          </a:p>
          <a:p>
            <a:r>
              <a:rPr lang="el-GR" sz="2200" dirty="0" smtClean="0"/>
              <a:t>Πρόταση</a:t>
            </a:r>
            <a:r>
              <a:rPr lang="el-GR" sz="2200" dirty="0"/>
              <a:t>: Δραστηριότητες πριν, όπου η εξίσωση συνδυάζεται με ένα αφηγηματικό πρόβλημα, ώστε αυτή να αποκτήσει νόημα για τους μαθητές. Π.χ. Μια ιστορία για ένα αριθμό: «Σε ένα αριθμό προσθέτω 2 και βρίσκω 6. Ποιος είναι ο αριθμός; (x + 2 = 6)». Στη συνέχεια γίνεται η αντίστροφη διαδικασία: μια εξίσωση μεταφράζεται σε αφηγηματικό πρόβλημα. </a:t>
            </a:r>
          </a:p>
        </p:txBody>
      </p:sp>
    </p:spTree>
    <p:extLst>
      <p:ext uri="{BB962C8B-B14F-4D97-AF65-F5344CB8AC3E}">
        <p14:creationId xmlns:p14="http://schemas.microsoft.com/office/powerpoint/2010/main" val="3462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(γ) Εισαγωγή των εξισώσεων – παρατηρήσεις από τα σχολικά </a:t>
            </a:r>
            <a:r>
              <a:rPr lang="el-GR" sz="3200" dirty="0" smtClean="0"/>
              <a:t>βιβλία (1/5)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Η ζυγαριά (πραγματικό ή εικονικό μοντέλο σε </a:t>
            </a:r>
            <a:r>
              <a:rPr lang="el-GR" sz="2800" dirty="0" err="1"/>
              <a:t>power</a:t>
            </a:r>
            <a:r>
              <a:rPr lang="el-GR" sz="2800" dirty="0"/>
              <a:t> </a:t>
            </a:r>
            <a:r>
              <a:rPr lang="el-GR" sz="2800" dirty="0" err="1"/>
              <a:t>point</a:t>
            </a:r>
            <a:r>
              <a:rPr lang="el-GR" sz="2800" dirty="0"/>
              <a:t>) μπορεί να δώσει μια οπτική παράσταση της έννοιας της ισορροπίας. Τέτοια μοντέλα υπάρχουν στο βιβλίο της Β΄ τάξης, ωστόσο η εισαγωγή γίνεται με μια αρκετά πολύπλοκη εξίσωση 3x+200=x+600 (σ.16). </a:t>
            </a:r>
          </a:p>
          <a:p>
            <a:pPr marL="0" indent="0">
              <a:buNone/>
            </a:pPr>
            <a:r>
              <a:rPr lang="el-GR" sz="2800" dirty="0" smtClean="0"/>
              <a:t>Είναι </a:t>
            </a:r>
            <a:r>
              <a:rPr lang="el-GR" sz="2800" dirty="0"/>
              <a:t>προτιμότερο να αρχίσουμε με μια απλούστερη εξίσωση, π.χ. την x + 2 = 5, της οποίας οι αριθμητικοί και αλγεβρικοί όροι παριστάνονται ως βάρη (</a:t>
            </a:r>
            <a:r>
              <a:rPr lang="el-GR" sz="2800" dirty="0" err="1"/>
              <a:t>MacGregor</a:t>
            </a:r>
            <a:r>
              <a:rPr lang="el-GR" sz="2800" dirty="0"/>
              <a:t>, 1998). </a:t>
            </a:r>
          </a:p>
        </p:txBody>
      </p:sp>
    </p:spTree>
    <p:extLst>
      <p:ext uri="{BB962C8B-B14F-4D97-AF65-F5344CB8AC3E}">
        <p14:creationId xmlns:p14="http://schemas.microsoft.com/office/powerpoint/2010/main" val="7216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(γ) Εισαγωγή των εξισώσεων – παρατηρήσεις από τα σχολικά βιβλία </a:t>
            </a:r>
            <a:r>
              <a:rPr lang="el-GR" sz="3200" dirty="0" smtClean="0"/>
              <a:t>(2/5</a:t>
            </a:r>
            <a:r>
              <a:rPr lang="el-GR" sz="3200" dirty="0"/>
              <a:t>)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Το προ-αλγεβρικό στάδιο περιλαμβάνει αριθμητικές λύσεις με αντίστροφες διαδικασίες, απλών γραμμικών εξισώσεων του τύπου </a:t>
            </a:r>
            <a:r>
              <a:rPr lang="el-GR" sz="2400" dirty="0" err="1"/>
              <a:t>x+α</a:t>
            </a:r>
            <a:r>
              <a:rPr lang="el-GR" sz="2400" dirty="0"/>
              <a:t>=β, </a:t>
            </a:r>
            <a:r>
              <a:rPr lang="el-GR" sz="2400" dirty="0" err="1"/>
              <a:t>αx+β</a:t>
            </a:r>
            <a:r>
              <a:rPr lang="el-GR" sz="2400" dirty="0"/>
              <a:t>=γ, οι οποίες βοηθούν το μαθητή να εξοικειωθεί σε πράξεις με μεταβλητές, πριν προχωρήσει σε εξισώσεις της μορφής: </a:t>
            </a:r>
            <a:r>
              <a:rPr lang="el-GR" sz="2400" dirty="0" err="1"/>
              <a:t>αx+β</a:t>
            </a:r>
            <a:r>
              <a:rPr lang="el-GR" sz="2400" dirty="0"/>
              <a:t>=</a:t>
            </a:r>
            <a:r>
              <a:rPr lang="el-GR" sz="2400" dirty="0" err="1"/>
              <a:t>γx</a:t>
            </a:r>
            <a:r>
              <a:rPr lang="el-GR" sz="2400" dirty="0"/>
              <a:t> ή </a:t>
            </a:r>
            <a:r>
              <a:rPr lang="el-GR" sz="2400" dirty="0" err="1"/>
              <a:t>αx+β</a:t>
            </a:r>
            <a:r>
              <a:rPr lang="el-GR" sz="2400" dirty="0"/>
              <a:t>=</a:t>
            </a:r>
            <a:r>
              <a:rPr lang="el-GR" sz="2400" dirty="0" err="1"/>
              <a:t>γx+δ</a:t>
            </a:r>
            <a:r>
              <a:rPr lang="el-GR" sz="2400" dirty="0"/>
              <a:t>, με άγνωστο και στα δύο μέλη.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621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ΔΙΔΑΚΤΙΚΗ ΜΑΘΗΜΑΤΙΚΩΝ </a:t>
            </a:r>
            <a:r>
              <a:rPr lang="en-US" dirty="0"/>
              <a:t>I 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Γιώργος Ψυχάρης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(γ) Εισαγωγή των εξισώσεων – παρατηρήσεις από τα σχολικά βιβλία </a:t>
            </a:r>
            <a:r>
              <a:rPr lang="el-GR" sz="3200" dirty="0" smtClean="0"/>
              <a:t>(3/5</a:t>
            </a:r>
            <a:r>
              <a:rPr lang="el-GR" sz="3200" dirty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Η επίλυση εξισώσεων παραμένει σε προ-αλγεβρικό στάδιο στα βιβλία τόσο της </a:t>
            </a:r>
            <a:r>
              <a:rPr lang="el-GR" sz="2800" dirty="0" err="1"/>
              <a:t>Στ</a:t>
            </a:r>
            <a:r>
              <a:rPr lang="el-GR" sz="2800" dirty="0"/>
              <a:t>΄ Δημοτικού όσο και της Α΄ Γυμνασίου. Βέβαια υπάρχει πάντα ο κίνδυνος να δοθεί το βάρος στην τυποποίηση – αποστήθιση της επίλυσης απλών γραμμικών εξισώσεων, και όχι στην κατανόηση της επίλυσής τους με βάση τον ορισμό των πράξεων. Το φαινόμενο αυτό μπορεί να γίνει πιο έντονο στην Α΄ Γυμνασίου, όταν οι εξισώσεις παρουσιάζονται στην τυποποιημένη μορφή τους με τη βοήθεια μεταβλητών (σ.78) 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117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(γ) Εισαγωγή των εξισώσεων – παρατηρήσεις από τα σχολικά βιβλία </a:t>
            </a:r>
            <a:r>
              <a:rPr lang="el-GR" sz="3200" dirty="0" smtClean="0"/>
              <a:t>(4/5</a:t>
            </a:r>
            <a:r>
              <a:rPr lang="el-GR" sz="3200" dirty="0"/>
              <a:t>) </a:t>
            </a:r>
            <a:endParaRPr lang="el-GR" dirty="0"/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9872" y="1916832"/>
            <a:ext cx="2664183" cy="1444877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57200" y="386104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Για το λόγο αυτό, μπορεί να δοθεί κατά τη διδασκαλία έμφαση στις αντίστροφες διαδικασίες, ενώ η μέθοδος δοκιμής-επαλήθευσης θα μπορούσε να βοηθήσει σε «λιγότερο προφανείς» περιπτώσεις, όπως: α - x = β ή α : x = β. </a:t>
            </a:r>
          </a:p>
        </p:txBody>
      </p:sp>
    </p:spTree>
    <p:extLst>
      <p:ext uri="{BB962C8B-B14F-4D97-AF65-F5344CB8AC3E}">
        <p14:creationId xmlns:p14="http://schemas.microsoft.com/office/powerpoint/2010/main" val="4578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(γ) Εισαγωγή των εξισώσεων – παρατηρήσεις από τα σχολικά βιβλία </a:t>
            </a:r>
            <a:r>
              <a:rPr lang="el-GR" sz="3200" dirty="0" smtClean="0"/>
              <a:t>(5/5</a:t>
            </a:r>
            <a:r>
              <a:rPr lang="el-GR" sz="3200" dirty="0"/>
              <a:t>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Αξίζει να σημειωθεί, ότι οι εξισώσεις στην Α΄ Γυμνασίου, δεν επεκτείνονται σε άλλες «μη στερεότυπες» μορφές που θα μπορούσαν να αντιμετωπιστούν εύκολα με αντιστροφή πράξεων. Για παράδειγμα, υπάρχει μόνο μία εξίσωση με άγνωστο στο β΄ μέλος: 49/5= χ +4/5, η οποία όμως εμπεριέχει τη δυσκολία αντιμετώπισης των κλασμάτων. </a:t>
            </a:r>
          </a:p>
          <a:p>
            <a:pPr marL="0" indent="0">
              <a:buNone/>
            </a:pPr>
            <a:r>
              <a:rPr lang="el-GR" sz="2800" dirty="0"/>
              <a:t>Επίσης, αναφέρεται μόνο μια εξίσωση με περισσότερους από έναν αριθμητικούς προσθετέους: t+4+1=3+19. Αντίθετα, έχουν τεθεί σύνθετες εξισώσεις, οι οποίες μάλλον δεν συντελούν στην κατανόηση και στο χειρισμό των απλών γραμμικών εξισώσεων σε προ-αλγεβρικό στάδιο. </a:t>
            </a:r>
            <a:r>
              <a:rPr lang="el-GR" sz="2800" dirty="0" smtClean="0"/>
              <a:t>Π.χ.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32" y="5687082"/>
            <a:ext cx="1440847" cy="7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(δ) Επιμεριστική </a:t>
            </a:r>
            <a:r>
              <a:rPr lang="el-GR" dirty="0" smtClean="0"/>
              <a:t>ιδιότητα (1/2)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Μέσα από τη διήγηση ιστοριών, μπορεί ο αλγόριθμος της ιδιότητας να αποκτήσει νόημα για τους μαθητές. Δίνουμε μια αριθμητική παράσταση και ζητούμε να τη μετατρέψουν σε μια ιστορία: «Μπορείς να διηγηθείς μια ιστορία για την παράσταση 3·2+8;». Στην περίπτωση που κάποιος μαθητής κάνει το συστηματικό λάθος: 3(2+8) =3·2+8, μπορούμε να διαπιστώσουμε αρχικά ότι οι δύο παραστάσεις αντιστοιχούν σε διαφορετικές ιστορίες και να καταλήξουμε ότι δεν έχουν την ίδια αξία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311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(δ) Επιμεριστική </a:t>
            </a:r>
            <a:r>
              <a:rPr lang="el-GR" dirty="0" smtClean="0"/>
              <a:t>ιδιότητα (2/2)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Για παράδειγμα, στις παραστάσεις 3(2+8) και 3  · 2 + 3 · 8 αντιστοιχεί η ίδια ιστορία, π.χ.: «Αγόρασα χθες 2 κιλά πορτοκάλια και σήμερα άλλα 8 κιλά. Και τις δύο φορές κόστιζαν 3 ευρώ το κιλό». Αντίθετα η παράσταση 3 . 2 + 8 αντιστοιχεί σε μια διαφορετική ιστορία, π.χ.: «Αγόρασα 2 κιλά πορτοκάλια από 3 ευρώ το κιλό και πλήρωσα και 8 ευρώ για κάστανα». 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844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Σύνοψη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Προ-αλγεβρικό στάδιο. Κατανόηση των πράξεων και ιδιαίτερα της διαίρεσης, προτεραιότητα, </a:t>
            </a:r>
            <a:r>
              <a:rPr lang="el-GR" sz="2400" dirty="0" err="1"/>
              <a:t>αντιμεταθετική</a:t>
            </a:r>
            <a:r>
              <a:rPr lang="el-GR" sz="2400" dirty="0"/>
              <a:t> και επιμεριστική ιδιότητα, αντιστροφή πράξεων, η έννοια των γραμμάτων ώστε να αντιμετωπίζονται περισσότερο ως μεταβλητές παρά ως άγνωστοι, πράξεις με τα γράμματα, και κατανόηση του συμβόλου της ισότητας με την έννοια της ισοδυναμίας, ώστε να αποφευχθεί η στενή ερμηνεία της με σκοπό να βρεθεί μια απάντηση (</a:t>
            </a:r>
            <a:r>
              <a:rPr lang="el-GR" sz="2400" dirty="0" err="1"/>
              <a:t>Filloy</a:t>
            </a:r>
            <a:r>
              <a:rPr lang="el-GR" sz="2400" dirty="0"/>
              <a:t> &amp; </a:t>
            </a:r>
            <a:r>
              <a:rPr lang="el-GR" sz="2400" dirty="0" err="1"/>
              <a:t>Sutherland</a:t>
            </a:r>
            <a:r>
              <a:rPr lang="el-GR" sz="2400" dirty="0"/>
              <a:t> 1996, </a:t>
            </a:r>
            <a:r>
              <a:rPr lang="el-GR" sz="2400" dirty="0" err="1"/>
              <a:t>Boulton-Lewis</a:t>
            </a:r>
            <a:r>
              <a:rPr lang="el-GR" sz="2400" dirty="0"/>
              <a:t> </a:t>
            </a:r>
            <a:r>
              <a:rPr lang="el-GR" sz="2400" dirty="0" err="1"/>
              <a:t>at</a:t>
            </a:r>
            <a:r>
              <a:rPr lang="el-GR" sz="2400" dirty="0"/>
              <a:t> </a:t>
            </a:r>
            <a:r>
              <a:rPr lang="el-GR" sz="2400" dirty="0" err="1"/>
              <a:t>al</a:t>
            </a:r>
            <a:r>
              <a:rPr lang="el-GR" sz="2400" dirty="0"/>
              <a:t>. 1997b).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888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Επιμεριστική </a:t>
            </a:r>
            <a:r>
              <a:rPr lang="el-GR" dirty="0" smtClean="0"/>
              <a:t>ιδιότητα (1/3)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00" y="1417638"/>
            <a:ext cx="5833399" cy="48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Επιμεριστική </a:t>
            </a:r>
            <a:r>
              <a:rPr lang="el-GR" dirty="0" smtClean="0"/>
              <a:t>ιδιότητα (2/3)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6" y="1268760"/>
            <a:ext cx="6696747" cy="50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Επιμεριστική </a:t>
            </a:r>
            <a:r>
              <a:rPr lang="el-GR" dirty="0" smtClean="0"/>
              <a:t>ιδιότητα (3/3)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73" y="1417638"/>
            <a:ext cx="6518453" cy="47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Επίλυση εξισώσεων με αλγεβρικά </a:t>
            </a:r>
            <a:r>
              <a:rPr lang="el-GR" sz="3200" dirty="0" err="1" smtClean="0"/>
              <a:t>tiles</a:t>
            </a:r>
            <a:r>
              <a:rPr lang="el-GR" sz="3200" dirty="0" smtClean="0"/>
              <a:t> (1/7)</a:t>
            </a:r>
            <a:endParaRPr lang="el-GR" sz="3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17" y="1268760"/>
            <a:ext cx="6990366" cy="49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μετάβαση από την αριθμητική στην άλγεβρα απαιτεί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Εστίαση στις σχέσεις και όχι απλώς στους υπολογισμούς</a:t>
            </a:r>
          </a:p>
          <a:p>
            <a:r>
              <a:rPr lang="el-GR" sz="2400" dirty="0" smtClean="0"/>
              <a:t>Εστίαση </a:t>
            </a:r>
            <a:r>
              <a:rPr lang="el-GR" sz="2400" dirty="0"/>
              <a:t>στις πράξεις και τις αντίστροφες/αντίθετές τους </a:t>
            </a:r>
          </a:p>
          <a:p>
            <a:r>
              <a:rPr lang="el-GR" sz="2400" dirty="0" smtClean="0"/>
              <a:t>Εστίαση </a:t>
            </a:r>
            <a:r>
              <a:rPr lang="el-GR" sz="2400" dirty="0"/>
              <a:t>στην αναπαράσταση και στην επίλυση προβλήματος </a:t>
            </a:r>
          </a:p>
          <a:p>
            <a:r>
              <a:rPr lang="el-GR" sz="2400" dirty="0" smtClean="0"/>
              <a:t>Εστίαση </a:t>
            </a:r>
            <a:r>
              <a:rPr lang="el-GR" sz="2400" dirty="0"/>
              <a:t>στους αριθμούς και στα γράμματα (εργασία με γράμματα, μεταβλητές και παραμέτρους) </a:t>
            </a:r>
          </a:p>
          <a:p>
            <a:r>
              <a:rPr lang="el-GR" sz="2400" dirty="0" err="1" smtClean="0"/>
              <a:t>Επαν</a:t>
            </a:r>
            <a:r>
              <a:rPr lang="el-GR" sz="2400" dirty="0" smtClean="0"/>
              <a:t>-ερμηνεία </a:t>
            </a:r>
            <a:r>
              <a:rPr lang="el-GR" sz="2400" dirty="0"/>
              <a:t>του συμβόλου της ισότητας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Επίλυση εξισώσεων με αλγεβρικά </a:t>
            </a:r>
            <a:r>
              <a:rPr lang="el-GR" sz="3200" dirty="0" err="1"/>
              <a:t>tiles</a:t>
            </a:r>
            <a:r>
              <a:rPr lang="el-GR" sz="3200" dirty="0"/>
              <a:t> </a:t>
            </a:r>
            <a:r>
              <a:rPr lang="el-GR" sz="3200" dirty="0" smtClean="0"/>
              <a:t>(2/7</a:t>
            </a:r>
            <a:r>
              <a:rPr lang="el-GR" sz="3200" dirty="0"/>
              <a:t>)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35" y="1413283"/>
            <a:ext cx="6123329" cy="50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Επίλυση εξισώσεων με αλγεβρικά </a:t>
            </a:r>
            <a:r>
              <a:rPr lang="el-GR" sz="3200" dirty="0" err="1"/>
              <a:t>tiles</a:t>
            </a:r>
            <a:r>
              <a:rPr lang="el-GR" sz="3200" dirty="0"/>
              <a:t> </a:t>
            </a:r>
            <a:r>
              <a:rPr lang="el-GR" sz="3200" dirty="0" smtClean="0"/>
              <a:t>(3/7</a:t>
            </a:r>
            <a:r>
              <a:rPr lang="el-GR" sz="3200" dirty="0"/>
              <a:t>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286" y="1196752"/>
            <a:ext cx="5465428" cy="50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Επίλυση εξισώσεων με αλγεβρικά </a:t>
            </a:r>
            <a:r>
              <a:rPr lang="el-GR" sz="3200" dirty="0" err="1"/>
              <a:t>tiles</a:t>
            </a:r>
            <a:r>
              <a:rPr lang="el-GR" sz="3200" dirty="0"/>
              <a:t> </a:t>
            </a:r>
            <a:r>
              <a:rPr lang="el-GR" sz="3200" dirty="0" smtClean="0"/>
              <a:t>(4/7</a:t>
            </a:r>
            <a:r>
              <a:rPr lang="el-GR" sz="3200" dirty="0"/>
              <a:t>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276" y="1196752"/>
            <a:ext cx="6265447" cy="52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Επίλυση εξισώσεων με αλγεβρικά </a:t>
            </a:r>
            <a:r>
              <a:rPr lang="el-GR" sz="3200" dirty="0" err="1"/>
              <a:t>tiles</a:t>
            </a:r>
            <a:r>
              <a:rPr lang="el-GR" sz="3200" dirty="0"/>
              <a:t> </a:t>
            </a:r>
            <a:r>
              <a:rPr lang="el-GR" sz="3200" dirty="0" smtClean="0"/>
              <a:t>(5/7</a:t>
            </a:r>
            <a:r>
              <a:rPr lang="el-GR" sz="3200" dirty="0"/>
              <a:t>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34" y="1268760"/>
            <a:ext cx="6300531" cy="50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Επίλυση εξισώσεων με αλγεβρικά </a:t>
            </a:r>
            <a:r>
              <a:rPr lang="el-GR" sz="3200" dirty="0" err="1"/>
              <a:t>tiles</a:t>
            </a:r>
            <a:r>
              <a:rPr lang="el-GR" sz="3200" dirty="0"/>
              <a:t> </a:t>
            </a:r>
            <a:r>
              <a:rPr lang="el-GR" sz="3200" dirty="0" smtClean="0"/>
              <a:t>(6/7</a:t>
            </a:r>
            <a:r>
              <a:rPr lang="el-GR" sz="3200" dirty="0"/>
              <a:t>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15" y="1052736"/>
            <a:ext cx="6606170" cy="54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Επίλυση εξισώσεων με αλγεβρικά </a:t>
            </a:r>
            <a:r>
              <a:rPr lang="el-GR" sz="3200" dirty="0" err="1"/>
              <a:t>tiles</a:t>
            </a:r>
            <a:r>
              <a:rPr lang="el-GR" sz="3200" dirty="0"/>
              <a:t> </a:t>
            </a:r>
            <a:r>
              <a:rPr lang="el-GR" sz="3200" dirty="0" smtClean="0"/>
              <a:t>(7/7</a:t>
            </a:r>
            <a:r>
              <a:rPr lang="el-GR" sz="3200" dirty="0"/>
              <a:t>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05" y="2599872"/>
            <a:ext cx="791939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Αθηνών, Γιώργος Ψυχάρης, 2014. Γιώργος Ψυχάρης. «Διδακτική Μαθηματικών I. H μετάβαση από την αριθμητική στην </a:t>
            </a:r>
            <a:r>
              <a:rPr lang="el-GR" sz="2000" dirty="0" smtClean="0"/>
              <a:t>άλγεβρα». </a:t>
            </a:r>
            <a:r>
              <a:rPr lang="el-GR" sz="2000" dirty="0"/>
              <a:t>Έκδοση: 1.0. Αθήνα 2014. Διαθέσιμο από τη δικτυακή διεύθυνση: http://opencourses.uoa.gr/courses/MATH307.</a:t>
            </a:r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Παράδειγμα (ΖΕΑ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l-GR" altLang="el-GR" sz="3000" dirty="0"/>
              <a:t>Η κ</a:t>
            </a:r>
            <a:r>
              <a:rPr lang="el-GR" altLang="el-GR" sz="2800" dirty="0"/>
              <a:t>ατανόηση της αλγεβρικής γλώσσας στηρίζεται σε τρεις βασικές έννοιες-κλειδιά: τη μεταβλητή, την ισότητα και την εξίσωση. 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-"/>
            </a:pPr>
            <a:r>
              <a:rPr lang="el-GR" altLang="el-GR" sz="2800" dirty="0"/>
              <a:t>Οι δυσκολίες κατανόησης και μάθησης των εννοιών αυτών οφείλονται στις διαφορετικές μορφές, σημασίες ή χρήσεις τους.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-"/>
            </a:pPr>
            <a:r>
              <a:rPr lang="el-GR" altLang="el-GR" sz="2800" dirty="0" smtClean="0"/>
              <a:t>Ερευνητικά </a:t>
            </a:r>
            <a:r>
              <a:rPr lang="el-GR" altLang="el-GR" sz="2800" dirty="0"/>
              <a:t>πορίσματα προτείνουν ένα προ-αλγεβρικό στάδιο διδασκαλίας για την άμβλυνση του προβλήματος. 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Tx/>
              <a:buChar char="-"/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προ-αλγεβρικό στάδιο έχει προβλεφθεί από τα νέα Αναλυτικά Προγράμματα; </a:t>
            </a:r>
            <a:endParaRPr lang="el-GR" altLang="el-GR" sz="3000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μετάβαση από την αριθμητική στην </a:t>
            </a:r>
            <a:r>
              <a:rPr lang="el-GR" dirty="0" smtClean="0"/>
              <a:t>άλγεβρα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Δημητριάδου Ε. (2009). Η μετάβαση από την αριθμητική στην Άλγεβρα όπως διαμορφώνεται μέσα από τα νέα Αναλυτικά Προγράμματα και τα σχολικά βιβλία Δημοτικού-Γυμνάσιου, </a:t>
            </a:r>
          </a:p>
          <a:p>
            <a:pPr marL="0" indent="0">
              <a:buNone/>
            </a:pPr>
            <a:r>
              <a:rPr lang="el-GR" sz="2400" dirty="0"/>
              <a:t>2ο Συνέδριο της Ένωσης Ερευνητών Διδακτικής των Μαθηματικών, Παν/</a:t>
            </a:r>
            <a:r>
              <a:rPr lang="el-GR" sz="2400" dirty="0" err="1"/>
              <a:t>μιο</a:t>
            </a:r>
            <a:r>
              <a:rPr lang="el-GR" sz="2400" dirty="0"/>
              <a:t> Αιγαίου.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116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Οι </a:t>
            </a:r>
            <a:r>
              <a:rPr lang="el-GR" sz="3200" dirty="0"/>
              <a:t>δυσκολίες των </a:t>
            </a:r>
            <a:r>
              <a:rPr lang="el-GR" sz="3200" dirty="0" smtClean="0"/>
              <a:t>μαθητών (1/7)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(α) Μεταβλητή</a:t>
            </a:r>
          </a:p>
          <a:p>
            <a:pPr marL="0" indent="0">
              <a:buNone/>
            </a:pPr>
            <a:r>
              <a:rPr lang="el-GR" sz="2800" dirty="0"/>
              <a:t>- Ως άγνωστος με συγκεκριμένη αριθμητική τιμή (σε εξισώσεις). </a:t>
            </a:r>
          </a:p>
          <a:p>
            <a:pPr marL="0" indent="0">
              <a:buNone/>
            </a:pPr>
            <a:r>
              <a:rPr lang="el-GR" sz="2800" dirty="0"/>
              <a:t>- Ως μέσο γενίκευσης με απροσδιόριστη τιμή: σε κανόνες αριθμητικής, αλγεβρικές σχέσεις, τύπους (Δ= δ . π + υ, α, 2α, 3α,..., Ε = β . υ). Στην περίπτωση αυτή παραστάσεις του τύπου 3α+5α ή 3x δεν έχουν νόημα για τους μαθητές, γιατί δεν είναι γνωστή η τιμή των μεταβλητών τους. </a:t>
            </a:r>
          </a:p>
        </p:txBody>
      </p:sp>
    </p:spTree>
    <p:extLst>
      <p:ext uri="{BB962C8B-B14F-4D97-AF65-F5344CB8AC3E}">
        <p14:creationId xmlns:p14="http://schemas.microsoft.com/office/powerpoint/2010/main" val="2727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Οι </a:t>
            </a:r>
            <a:r>
              <a:rPr lang="el-GR" sz="3200" dirty="0"/>
              <a:t>δυσκολίες των </a:t>
            </a:r>
            <a:r>
              <a:rPr lang="el-GR" sz="3200" dirty="0" smtClean="0"/>
              <a:t>μαθητών (2/7</a:t>
            </a:r>
            <a:r>
              <a:rPr lang="el-GR" sz="3200" dirty="0"/>
              <a:t>) 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(β) Το σύμβολο της ισότητας. </a:t>
            </a:r>
          </a:p>
          <a:p>
            <a:pPr marL="0" indent="0">
              <a:buNone/>
            </a:pPr>
            <a:r>
              <a:rPr lang="el-GR" sz="2400" dirty="0"/>
              <a:t>Δίνει ένα αποτέλεσμα. Π.χ. 5+2 =7.</a:t>
            </a:r>
          </a:p>
          <a:p>
            <a:pPr marL="0" indent="0">
              <a:buNone/>
            </a:pPr>
            <a:r>
              <a:rPr lang="el-GR" sz="2400" dirty="0"/>
              <a:t>Η σημασία της ισοδυναμίας. Π.χ. σε εξισώσεις του τύπου 3x–5=x –1 ή σε ισοδύναμα κλάσματα. </a:t>
            </a:r>
          </a:p>
          <a:p>
            <a:pPr marL="0" indent="0">
              <a:buNone/>
            </a:pPr>
            <a:r>
              <a:rPr lang="el-GR" sz="2400" dirty="0"/>
              <a:t>- Προσδιορισμός αυτού που βρίσκεται αριστερά. Π.χ. στον τύπο Ε=α^2, προσδιορίζει τον τρόπο υπολογισμού του εμβαδού τετραγώνου.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355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Οι </a:t>
            </a:r>
            <a:r>
              <a:rPr lang="el-GR" sz="3200" dirty="0"/>
              <a:t>δυσκολίες των μαθητών </a:t>
            </a:r>
            <a:r>
              <a:rPr lang="el-GR" sz="3200" dirty="0" smtClean="0"/>
              <a:t>(3/7</a:t>
            </a:r>
            <a:r>
              <a:rPr lang="el-GR" sz="3200" dirty="0"/>
              <a:t>)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dirty="0"/>
              <a:t>Το σύμβολο της ισότητας</a:t>
            </a:r>
          </a:p>
          <a:p>
            <a:pPr marL="0" indent="0">
              <a:buNone/>
            </a:pPr>
            <a:r>
              <a:rPr lang="el-GR" sz="2800" dirty="0"/>
              <a:t>Αντίληψη του = ως ‘δίνει ένα αποτέλεσμα’. Συνέπειες:  </a:t>
            </a:r>
          </a:p>
          <a:p>
            <a:pPr marL="0" indent="0">
              <a:buNone/>
            </a:pPr>
            <a:r>
              <a:rPr lang="el-GR" sz="2800" dirty="0"/>
              <a:t> - Καταστρατηγείται η συμμετρική και μεταβατική ιδιότητα της ισότητας (Λεμονίδης,1996) είτε σε περιπτώσεις όπου οι πράξεις γίνονται επιλεκτικά (33 + 7 = 40 – 5 = 35), είτε στην επίλυση εξισώσεων όπου το “=” χρησιμοποιείται άλλοτε για να δηλώσει ότι «ο άγνωστος γίνεται»: 3x =12 =12 : 3 = 4 και άλλοτε ότι «η εξίσωση γίνεται»: 4x - 1 = 5 + x = 3x = 6 = x = 2. </a:t>
            </a:r>
          </a:p>
          <a:p>
            <a:pPr marL="0" indent="0">
              <a:buNone/>
            </a:pPr>
            <a:r>
              <a:rPr lang="el-GR" sz="2800" dirty="0"/>
              <a:t> - Τυχαία και ασυνεπής χρήση ιδιαίτερα όταν εμπλέκονται μονάδες μέτρησης. Έτσι στο ίδιο βιβλίο έχουμε διαφορετική αντιμετώπιση:</a:t>
            </a:r>
          </a:p>
          <a:p>
            <a:pPr marL="0" indent="0">
              <a:buNone/>
            </a:pPr>
            <a:r>
              <a:rPr lang="el-GR" sz="2800" dirty="0"/>
              <a:t> «2856·  19/119 = 456 €» και «15/100·170 € = 25,50 €» (Α΄ τάξη, σ. 82), </a:t>
            </a:r>
          </a:p>
          <a:p>
            <a:pPr marL="0" indent="0">
              <a:buNone/>
            </a:pPr>
            <a:r>
              <a:rPr lang="el-GR" sz="2800" dirty="0"/>
              <a:t>ή «y=2,5-1,6=0,9 (m)» και «100-20=80 €» (Β΄ τάξη, σ.50 &amp; σ.70 αντίστοιχα). </a:t>
            </a:r>
          </a:p>
        </p:txBody>
      </p:sp>
    </p:spTree>
    <p:extLst>
      <p:ext uri="{BB962C8B-B14F-4D97-AF65-F5344CB8AC3E}">
        <p14:creationId xmlns:p14="http://schemas.microsoft.com/office/powerpoint/2010/main" val="4850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Οι </a:t>
            </a:r>
            <a:r>
              <a:rPr lang="el-GR" sz="3200" dirty="0"/>
              <a:t>δυσκολίες των </a:t>
            </a:r>
            <a:r>
              <a:rPr lang="el-GR" sz="3200" dirty="0" smtClean="0"/>
              <a:t>μαθητών (4/7</a:t>
            </a:r>
            <a:r>
              <a:rPr lang="el-GR" sz="3200" dirty="0"/>
              <a:t>) 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(γ) Εξίσωση</a:t>
            </a:r>
          </a:p>
          <a:p>
            <a:pPr marL="0" indent="0">
              <a:buNone/>
            </a:pPr>
            <a:r>
              <a:rPr lang="el-GR" sz="2400" dirty="0"/>
              <a:t>Η εξίσωση σηματοδοτεί τη διαφορά μεθόδου μεταξύ αριθμητικής και άλγεβρας: Επίλυση αριθμητικών εξισώσεων με αντίστροφες διαδικασίες και αποδόμηση (αριθμητική) και επίλυση αλγεβρικών εξισώσεων με αλγοριθμικές διαδικασίες που εμπλέκουν τον άγνωστο (άλγεβρα). </a:t>
            </a:r>
          </a:p>
          <a:p>
            <a:pPr marL="0" indent="0">
              <a:buNone/>
            </a:pPr>
            <a:r>
              <a:rPr lang="el-GR" sz="2400" dirty="0"/>
              <a:t> Με την πρώτη μέθοδο μπορούν να λυθούν εξισώσεις του τύπου x+5=15 ή 3x+10=16, όπου η ισότητα έχει μια «αριθμητική» έννοια: δίνει ένα αποτέλεσμα. Οι εξισώσεις αυτές μπορούν να λυθούν αν με αφετηρία τον αριθμό στο δεξί μέλος, γίνουν οι  αντίστροφες πράξεις στο αριστερό. 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683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2340</Words>
  <Application>Microsoft Office PowerPoint</Application>
  <PresentationFormat>Προβολή στην οθόνη (4:3)</PresentationFormat>
  <Paragraphs>199</Paragraphs>
  <Slides>41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6" baseType="lpstr">
      <vt:lpstr>ＭＳ Ｐゴシック</vt:lpstr>
      <vt:lpstr>Arial</vt:lpstr>
      <vt:lpstr>Calibri</vt:lpstr>
      <vt:lpstr>Wingdings</vt:lpstr>
      <vt:lpstr>Θέμα του Office</vt:lpstr>
      <vt:lpstr>ΔΙΔΑΚΤΙΚΗ ΜΑΘΗΜΑΤΙΚΩΝ I </vt:lpstr>
      <vt:lpstr>ΔΙΔΑΚΤΙΚΗ ΜΑΘΗΜΑΤΙΚΩΝ I </vt:lpstr>
      <vt:lpstr>Η μετάβαση από την αριθμητική στην άλγεβρα απαιτεί</vt:lpstr>
      <vt:lpstr>Παράδειγμα (ΖΕΑ)</vt:lpstr>
      <vt:lpstr>Η μετάβαση από την αριθμητική στην άλγεβρα</vt:lpstr>
      <vt:lpstr>Οι δυσκολίες των μαθητών (1/7) </vt:lpstr>
      <vt:lpstr>Οι δυσκολίες των μαθητών (2/7) </vt:lpstr>
      <vt:lpstr>Οι δυσκολίες των μαθητών (3/7) </vt:lpstr>
      <vt:lpstr>Οι δυσκολίες των μαθητών (4/7)  </vt:lpstr>
      <vt:lpstr>Οι δυσκολίες των μαθητών (5/7) </vt:lpstr>
      <vt:lpstr>Οι δυσκολίες των μαθητών (6/7)  </vt:lpstr>
      <vt:lpstr>Οι δυσκολίες των μαθητών (7/7)  </vt:lpstr>
      <vt:lpstr>Βασικά σημεία για κάθε επίπεδο διδασκαλίας (1/2)</vt:lpstr>
      <vt:lpstr>Βασικά σημεία για κάθε επίπεδο διδασκαλίας (2/2) </vt:lpstr>
      <vt:lpstr>Προτάσεις διδασκαλίας για το προ-αλγεβρικό επίπεδο (1/3) </vt:lpstr>
      <vt:lpstr>Προτάσεις διδασκαλίας για το προ-αλγεβρικό επίπεδο (2/3) </vt:lpstr>
      <vt:lpstr>Προτάσεις διδασκαλίας για το προ-αλγεβρικό επίπεδο (3/3) </vt:lpstr>
      <vt:lpstr>(γ) Εισαγωγή των εξισώσεων – παρατηρήσεις από τα σχολικά βιβλία (1/5) </vt:lpstr>
      <vt:lpstr>(γ) Εισαγωγή των εξισώσεων – παρατηρήσεις από τα σχολικά βιβλία (2/5) </vt:lpstr>
      <vt:lpstr>(γ) Εισαγωγή των εξισώσεων – παρατηρήσεις από τα σχολικά βιβλία (3/5) </vt:lpstr>
      <vt:lpstr>(γ) Εισαγωγή των εξισώσεων – παρατηρήσεις από τα σχολικά βιβλία (4/5) </vt:lpstr>
      <vt:lpstr>(γ) Εισαγωγή των εξισώσεων – παρατηρήσεις από τα σχολικά βιβλία (5/5) </vt:lpstr>
      <vt:lpstr>(δ) Επιμεριστική ιδιότητα (1/2) </vt:lpstr>
      <vt:lpstr>(δ) Επιμεριστική ιδιότητα (2/2) </vt:lpstr>
      <vt:lpstr>Σύνοψη</vt:lpstr>
      <vt:lpstr>Επιμεριστική ιδιότητα (1/3)</vt:lpstr>
      <vt:lpstr>Επιμεριστική ιδιότητα (2/3)</vt:lpstr>
      <vt:lpstr>Επιμεριστική ιδιότητα (3/3)</vt:lpstr>
      <vt:lpstr>Επίλυση εξισώσεων με αλγεβρικά tiles (1/7)</vt:lpstr>
      <vt:lpstr>Επίλυση εξισώσεων με αλγεβρικά tiles (2/7)</vt:lpstr>
      <vt:lpstr>Επίλυση εξισώσεων με αλγεβρικά tiles (3/7)</vt:lpstr>
      <vt:lpstr>Επίλυση εξισώσεων με αλγεβρικά tiles (4/7)</vt:lpstr>
      <vt:lpstr>Επίλυση εξισώσεων με αλγεβρικά tiles (5/7)</vt:lpstr>
      <vt:lpstr>Επίλυση εξισώσεων με αλγεβρικά tiles (6/7)</vt:lpstr>
      <vt:lpstr>Επίλυση εξισώσεων με αλγεβρικά tiles (7/7)</vt:lpstr>
      <vt:lpstr>Τέλος Ενότητας</vt:lpstr>
      <vt:lpstr>Χρηματοδότηση</vt:lpstr>
      <vt:lpstr>Σημειώματα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Aggeliki Zoupa</cp:lastModifiedBy>
  <cp:revision>185</cp:revision>
  <dcterms:created xsi:type="dcterms:W3CDTF">2012-09-06T09:03:05Z</dcterms:created>
  <dcterms:modified xsi:type="dcterms:W3CDTF">2015-07-01T13:30:09Z</dcterms:modified>
</cp:coreProperties>
</file>