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2" r:id="rId1"/>
  </p:sldMasterIdLst>
  <p:notesMasterIdLst>
    <p:notesMasterId r:id="rId77"/>
  </p:notesMasterIdLst>
  <p:handoutMasterIdLst>
    <p:handoutMasterId r:id="rId78"/>
  </p:handoutMasterIdLst>
  <p:sldIdLst>
    <p:sldId id="256" r:id="rId2"/>
    <p:sldId id="269" r:id="rId3"/>
    <p:sldId id="270" r:id="rId4"/>
    <p:sldId id="271" r:id="rId5"/>
    <p:sldId id="272" r:id="rId6"/>
    <p:sldId id="273" r:id="rId7"/>
    <p:sldId id="332" r:id="rId8"/>
    <p:sldId id="333" r:id="rId9"/>
    <p:sldId id="334" r:id="rId10"/>
    <p:sldId id="335" r:id="rId11"/>
    <p:sldId id="278" r:id="rId12"/>
    <p:sldId id="336" r:id="rId13"/>
    <p:sldId id="337" r:id="rId14"/>
    <p:sldId id="338" r:id="rId15"/>
    <p:sldId id="339" r:id="rId16"/>
    <p:sldId id="340" r:id="rId17"/>
    <p:sldId id="341" r:id="rId18"/>
    <p:sldId id="342" r:id="rId19"/>
    <p:sldId id="343" r:id="rId20"/>
    <p:sldId id="287" r:id="rId21"/>
    <p:sldId id="344" r:id="rId22"/>
    <p:sldId id="345" r:id="rId23"/>
    <p:sldId id="346" r:id="rId24"/>
    <p:sldId id="347" r:id="rId25"/>
    <p:sldId id="348" r:id="rId26"/>
    <p:sldId id="349" r:id="rId27"/>
    <p:sldId id="351" r:id="rId28"/>
    <p:sldId id="352" r:id="rId29"/>
    <p:sldId id="353" r:id="rId30"/>
    <p:sldId id="297" r:id="rId31"/>
    <p:sldId id="354" r:id="rId32"/>
    <p:sldId id="355" r:id="rId33"/>
    <p:sldId id="356" r:id="rId34"/>
    <p:sldId id="357" r:id="rId35"/>
    <p:sldId id="358" r:id="rId36"/>
    <p:sldId id="359" r:id="rId37"/>
    <p:sldId id="361" r:id="rId38"/>
    <p:sldId id="362" r:id="rId39"/>
    <p:sldId id="364" r:id="rId40"/>
    <p:sldId id="365" r:id="rId41"/>
    <p:sldId id="366" r:id="rId42"/>
    <p:sldId id="367" r:id="rId43"/>
    <p:sldId id="368" r:id="rId44"/>
    <p:sldId id="369" r:id="rId45"/>
    <p:sldId id="313" r:id="rId46"/>
    <p:sldId id="370" r:id="rId47"/>
    <p:sldId id="371" r:id="rId48"/>
    <p:sldId id="372" r:id="rId49"/>
    <p:sldId id="373" r:id="rId50"/>
    <p:sldId id="374" r:id="rId51"/>
    <p:sldId id="375" r:id="rId52"/>
    <p:sldId id="376" r:id="rId53"/>
    <p:sldId id="377" r:id="rId54"/>
    <p:sldId id="378" r:id="rId55"/>
    <p:sldId id="379" r:id="rId56"/>
    <p:sldId id="381" r:id="rId57"/>
    <p:sldId id="382" r:id="rId58"/>
    <p:sldId id="326" r:id="rId59"/>
    <p:sldId id="327" r:id="rId60"/>
    <p:sldId id="328" r:id="rId61"/>
    <p:sldId id="329" r:id="rId62"/>
    <p:sldId id="330" r:id="rId63"/>
    <p:sldId id="331" r:id="rId64"/>
    <p:sldId id="259" r:id="rId65"/>
    <p:sldId id="260" r:id="rId66"/>
    <p:sldId id="261" r:id="rId67"/>
    <p:sldId id="262" r:id="rId68"/>
    <p:sldId id="263" r:id="rId69"/>
    <p:sldId id="264" r:id="rId70"/>
    <p:sldId id="265" r:id="rId71"/>
    <p:sldId id="383" r:id="rId72"/>
    <p:sldId id="384" r:id="rId73"/>
    <p:sldId id="386" r:id="rId74"/>
    <p:sldId id="387" r:id="rId75"/>
    <p:sldId id="388" r:id="rId76"/>
  </p:sldIdLst>
  <p:sldSz cx="9144000" cy="6858000" type="screen4x3"/>
  <p:notesSz cx="6858000" cy="9144000"/>
  <p:defaultTex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0772" autoAdjust="0"/>
  </p:normalViewPr>
  <p:slideViewPr>
    <p:cSldViewPr snapToGrid="0">
      <p:cViewPr varScale="1">
        <p:scale>
          <a:sx n="68" d="100"/>
          <a:sy n="68" d="100"/>
        </p:scale>
        <p:origin x="1494" y="5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DCC53D-4E2A-4722-B7E9-051AD3AFA6DE}" type="datetimeFigureOut">
              <a:rPr lang="en-US" smtClean="0"/>
              <a:t>11/13/2015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EDE679-40BD-479D-B968-E3CF731D282B}" type="slidenum">
              <a:rPr lang="en-US" smtClean="0"/>
              <a:t>‹#›</a:t>
            </a:fld>
            <a:endParaRPr lang="en-US"/>
          </a:p>
        </p:txBody>
      </p:sp>
    </p:spTree>
    <p:extLst>
      <p:ext uri="{BB962C8B-B14F-4D97-AF65-F5344CB8AC3E}">
        <p14:creationId xmlns:p14="http://schemas.microsoft.com/office/powerpoint/2010/main" val="3587145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8C0B4-C2D5-4BAD-A27E-03970ABC1DE4}" type="datetimeFigureOut">
              <a:rPr lang="en-US" smtClean="0"/>
              <a:t>11/13/2015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847C0-783A-46EA-8F89-14C93089914C}" type="slidenum">
              <a:rPr lang="en-US" smtClean="0"/>
              <a:t>‹#›</a:t>
            </a:fld>
            <a:endParaRPr lang="en-US"/>
          </a:p>
        </p:txBody>
      </p:sp>
    </p:spTree>
    <p:extLst>
      <p:ext uri="{BB962C8B-B14F-4D97-AF65-F5344CB8AC3E}">
        <p14:creationId xmlns:p14="http://schemas.microsoft.com/office/powerpoint/2010/main" val="41210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1</a:t>
            </a:fld>
            <a:endParaRPr lang="en-US"/>
          </a:p>
        </p:txBody>
      </p:sp>
    </p:spTree>
    <p:extLst>
      <p:ext uri="{BB962C8B-B14F-4D97-AF65-F5344CB8AC3E}">
        <p14:creationId xmlns:p14="http://schemas.microsoft.com/office/powerpoint/2010/main" val="242992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16</a:t>
            </a:fld>
            <a:endParaRPr lang="en-US"/>
          </a:p>
        </p:txBody>
      </p:sp>
    </p:spTree>
    <p:extLst>
      <p:ext uri="{BB962C8B-B14F-4D97-AF65-F5344CB8AC3E}">
        <p14:creationId xmlns:p14="http://schemas.microsoft.com/office/powerpoint/2010/main" val="359690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19</a:t>
            </a:fld>
            <a:endParaRPr lang="en-US"/>
          </a:p>
        </p:txBody>
      </p:sp>
    </p:spTree>
    <p:extLst>
      <p:ext uri="{BB962C8B-B14F-4D97-AF65-F5344CB8AC3E}">
        <p14:creationId xmlns:p14="http://schemas.microsoft.com/office/powerpoint/2010/main" val="388937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20</a:t>
            </a:fld>
            <a:endParaRPr lang="en-US"/>
          </a:p>
        </p:txBody>
      </p:sp>
    </p:spTree>
    <p:extLst>
      <p:ext uri="{BB962C8B-B14F-4D97-AF65-F5344CB8AC3E}">
        <p14:creationId xmlns:p14="http://schemas.microsoft.com/office/powerpoint/2010/main" val="215785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23</a:t>
            </a:fld>
            <a:endParaRPr lang="en-US"/>
          </a:p>
        </p:txBody>
      </p:sp>
    </p:spTree>
    <p:extLst>
      <p:ext uri="{BB962C8B-B14F-4D97-AF65-F5344CB8AC3E}">
        <p14:creationId xmlns:p14="http://schemas.microsoft.com/office/powerpoint/2010/main" val="376547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25</a:t>
            </a:fld>
            <a:endParaRPr lang="en-US"/>
          </a:p>
        </p:txBody>
      </p:sp>
    </p:spTree>
    <p:extLst>
      <p:ext uri="{BB962C8B-B14F-4D97-AF65-F5344CB8AC3E}">
        <p14:creationId xmlns:p14="http://schemas.microsoft.com/office/powerpoint/2010/main" val="391589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26</a:t>
            </a:fld>
            <a:endParaRPr lang="en-US"/>
          </a:p>
        </p:txBody>
      </p:sp>
    </p:spTree>
    <p:extLst>
      <p:ext uri="{BB962C8B-B14F-4D97-AF65-F5344CB8AC3E}">
        <p14:creationId xmlns:p14="http://schemas.microsoft.com/office/powerpoint/2010/main" val="368646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30</a:t>
            </a:fld>
            <a:endParaRPr lang="en-US"/>
          </a:p>
        </p:txBody>
      </p:sp>
    </p:spTree>
    <p:extLst>
      <p:ext uri="{BB962C8B-B14F-4D97-AF65-F5344CB8AC3E}">
        <p14:creationId xmlns:p14="http://schemas.microsoft.com/office/powerpoint/2010/main" val="258323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31</a:t>
            </a:fld>
            <a:endParaRPr lang="en-US"/>
          </a:p>
        </p:txBody>
      </p:sp>
    </p:spTree>
    <p:extLst>
      <p:ext uri="{BB962C8B-B14F-4D97-AF65-F5344CB8AC3E}">
        <p14:creationId xmlns:p14="http://schemas.microsoft.com/office/powerpoint/2010/main" val="118475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32</a:t>
            </a:fld>
            <a:endParaRPr lang="en-US"/>
          </a:p>
        </p:txBody>
      </p:sp>
    </p:spTree>
    <p:extLst>
      <p:ext uri="{BB962C8B-B14F-4D97-AF65-F5344CB8AC3E}">
        <p14:creationId xmlns:p14="http://schemas.microsoft.com/office/powerpoint/2010/main" val="352613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33</a:t>
            </a:fld>
            <a:endParaRPr lang="en-US"/>
          </a:p>
        </p:txBody>
      </p:sp>
    </p:spTree>
    <p:extLst>
      <p:ext uri="{BB962C8B-B14F-4D97-AF65-F5344CB8AC3E}">
        <p14:creationId xmlns:p14="http://schemas.microsoft.com/office/powerpoint/2010/main" val="125805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a:t>
            </a:fld>
            <a:endParaRPr lang="en-US"/>
          </a:p>
        </p:txBody>
      </p:sp>
    </p:spTree>
    <p:extLst>
      <p:ext uri="{BB962C8B-B14F-4D97-AF65-F5344CB8AC3E}">
        <p14:creationId xmlns:p14="http://schemas.microsoft.com/office/powerpoint/2010/main" val="305406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34</a:t>
            </a:fld>
            <a:endParaRPr lang="en-US"/>
          </a:p>
        </p:txBody>
      </p:sp>
    </p:spTree>
    <p:extLst>
      <p:ext uri="{BB962C8B-B14F-4D97-AF65-F5344CB8AC3E}">
        <p14:creationId xmlns:p14="http://schemas.microsoft.com/office/powerpoint/2010/main" val="200418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35</a:t>
            </a:fld>
            <a:endParaRPr lang="en-US"/>
          </a:p>
        </p:txBody>
      </p:sp>
    </p:spTree>
    <p:extLst>
      <p:ext uri="{BB962C8B-B14F-4D97-AF65-F5344CB8AC3E}">
        <p14:creationId xmlns:p14="http://schemas.microsoft.com/office/powerpoint/2010/main" val="404277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36</a:t>
            </a:fld>
            <a:endParaRPr lang="en-US"/>
          </a:p>
        </p:txBody>
      </p:sp>
    </p:spTree>
    <p:extLst>
      <p:ext uri="{BB962C8B-B14F-4D97-AF65-F5344CB8AC3E}">
        <p14:creationId xmlns:p14="http://schemas.microsoft.com/office/powerpoint/2010/main" val="232867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37</a:t>
            </a:fld>
            <a:endParaRPr lang="en-US"/>
          </a:p>
        </p:txBody>
      </p:sp>
    </p:spTree>
    <p:extLst>
      <p:ext uri="{BB962C8B-B14F-4D97-AF65-F5344CB8AC3E}">
        <p14:creationId xmlns:p14="http://schemas.microsoft.com/office/powerpoint/2010/main" val="139066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39</a:t>
            </a:fld>
            <a:endParaRPr lang="en-US"/>
          </a:p>
        </p:txBody>
      </p:sp>
    </p:spTree>
    <p:extLst>
      <p:ext uri="{BB962C8B-B14F-4D97-AF65-F5344CB8AC3E}">
        <p14:creationId xmlns:p14="http://schemas.microsoft.com/office/powerpoint/2010/main" val="245064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42</a:t>
            </a:fld>
            <a:endParaRPr lang="en-US"/>
          </a:p>
        </p:txBody>
      </p:sp>
    </p:spTree>
    <p:extLst>
      <p:ext uri="{BB962C8B-B14F-4D97-AF65-F5344CB8AC3E}">
        <p14:creationId xmlns:p14="http://schemas.microsoft.com/office/powerpoint/2010/main" val="1208127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43</a:t>
            </a:fld>
            <a:endParaRPr lang="en-US"/>
          </a:p>
        </p:txBody>
      </p:sp>
    </p:spTree>
    <p:extLst>
      <p:ext uri="{BB962C8B-B14F-4D97-AF65-F5344CB8AC3E}">
        <p14:creationId xmlns:p14="http://schemas.microsoft.com/office/powerpoint/2010/main" val="382072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45</a:t>
            </a:fld>
            <a:endParaRPr lang="en-US"/>
          </a:p>
        </p:txBody>
      </p:sp>
    </p:spTree>
    <p:extLst>
      <p:ext uri="{BB962C8B-B14F-4D97-AF65-F5344CB8AC3E}">
        <p14:creationId xmlns:p14="http://schemas.microsoft.com/office/powerpoint/2010/main" val="3503423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48</a:t>
            </a:fld>
            <a:endParaRPr lang="en-US"/>
          </a:p>
        </p:txBody>
      </p:sp>
    </p:spTree>
    <p:extLst>
      <p:ext uri="{BB962C8B-B14F-4D97-AF65-F5344CB8AC3E}">
        <p14:creationId xmlns:p14="http://schemas.microsoft.com/office/powerpoint/2010/main" val="3947123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50</a:t>
            </a:fld>
            <a:endParaRPr lang="en-US"/>
          </a:p>
        </p:txBody>
      </p:sp>
    </p:spTree>
    <p:extLst>
      <p:ext uri="{BB962C8B-B14F-4D97-AF65-F5344CB8AC3E}">
        <p14:creationId xmlns:p14="http://schemas.microsoft.com/office/powerpoint/2010/main" val="403699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4</a:t>
            </a:fld>
            <a:endParaRPr lang="en-US"/>
          </a:p>
        </p:txBody>
      </p:sp>
    </p:spTree>
    <p:extLst>
      <p:ext uri="{BB962C8B-B14F-4D97-AF65-F5344CB8AC3E}">
        <p14:creationId xmlns:p14="http://schemas.microsoft.com/office/powerpoint/2010/main" val="52448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51</a:t>
            </a:fld>
            <a:endParaRPr lang="en-US"/>
          </a:p>
        </p:txBody>
      </p:sp>
    </p:spTree>
    <p:extLst>
      <p:ext uri="{BB962C8B-B14F-4D97-AF65-F5344CB8AC3E}">
        <p14:creationId xmlns:p14="http://schemas.microsoft.com/office/powerpoint/2010/main" val="2638772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53</a:t>
            </a:fld>
            <a:endParaRPr lang="en-US"/>
          </a:p>
        </p:txBody>
      </p:sp>
    </p:spTree>
    <p:extLst>
      <p:ext uri="{BB962C8B-B14F-4D97-AF65-F5344CB8AC3E}">
        <p14:creationId xmlns:p14="http://schemas.microsoft.com/office/powerpoint/2010/main" val="42633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54</a:t>
            </a:fld>
            <a:endParaRPr lang="en-US"/>
          </a:p>
        </p:txBody>
      </p:sp>
    </p:spTree>
    <p:extLst>
      <p:ext uri="{BB962C8B-B14F-4D97-AF65-F5344CB8AC3E}">
        <p14:creationId xmlns:p14="http://schemas.microsoft.com/office/powerpoint/2010/main" val="2422357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55</a:t>
            </a:fld>
            <a:endParaRPr lang="en-US"/>
          </a:p>
        </p:txBody>
      </p:sp>
    </p:spTree>
    <p:extLst>
      <p:ext uri="{BB962C8B-B14F-4D97-AF65-F5344CB8AC3E}">
        <p14:creationId xmlns:p14="http://schemas.microsoft.com/office/powerpoint/2010/main" val="2098205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57</a:t>
            </a:fld>
            <a:endParaRPr lang="en-US"/>
          </a:p>
        </p:txBody>
      </p:sp>
    </p:spTree>
    <p:extLst>
      <p:ext uri="{BB962C8B-B14F-4D97-AF65-F5344CB8AC3E}">
        <p14:creationId xmlns:p14="http://schemas.microsoft.com/office/powerpoint/2010/main" val="398339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58</a:t>
            </a:fld>
            <a:endParaRPr lang="en-US"/>
          </a:p>
        </p:txBody>
      </p:sp>
    </p:spTree>
    <p:extLst>
      <p:ext uri="{BB962C8B-B14F-4D97-AF65-F5344CB8AC3E}">
        <p14:creationId xmlns:p14="http://schemas.microsoft.com/office/powerpoint/2010/main" val="3767706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59</a:t>
            </a:fld>
            <a:endParaRPr lang="en-US"/>
          </a:p>
        </p:txBody>
      </p:sp>
    </p:spTree>
    <p:extLst>
      <p:ext uri="{BB962C8B-B14F-4D97-AF65-F5344CB8AC3E}">
        <p14:creationId xmlns:p14="http://schemas.microsoft.com/office/powerpoint/2010/main" val="234969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60</a:t>
            </a:fld>
            <a:endParaRPr lang="en-US"/>
          </a:p>
        </p:txBody>
      </p:sp>
    </p:spTree>
    <p:extLst>
      <p:ext uri="{BB962C8B-B14F-4D97-AF65-F5344CB8AC3E}">
        <p14:creationId xmlns:p14="http://schemas.microsoft.com/office/powerpoint/2010/main" val="2532204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61</a:t>
            </a:fld>
            <a:endParaRPr lang="en-US"/>
          </a:p>
        </p:txBody>
      </p:sp>
    </p:spTree>
    <p:extLst>
      <p:ext uri="{BB962C8B-B14F-4D97-AF65-F5344CB8AC3E}">
        <p14:creationId xmlns:p14="http://schemas.microsoft.com/office/powerpoint/2010/main" val="3111645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62</a:t>
            </a:fld>
            <a:endParaRPr lang="en-US"/>
          </a:p>
        </p:txBody>
      </p:sp>
    </p:spTree>
    <p:extLst>
      <p:ext uri="{BB962C8B-B14F-4D97-AF65-F5344CB8AC3E}">
        <p14:creationId xmlns:p14="http://schemas.microsoft.com/office/powerpoint/2010/main" val="334933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5</a:t>
            </a:fld>
            <a:endParaRPr lang="en-US"/>
          </a:p>
        </p:txBody>
      </p:sp>
    </p:spTree>
    <p:extLst>
      <p:ext uri="{BB962C8B-B14F-4D97-AF65-F5344CB8AC3E}">
        <p14:creationId xmlns:p14="http://schemas.microsoft.com/office/powerpoint/2010/main" val="421911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Εικόνα</a:t>
            </a:r>
            <a:r>
              <a:rPr lang="el-GR" baseline="0" dirty="0" smtClean="0"/>
              <a:t> 39: </a:t>
            </a:r>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63</a:t>
            </a:fld>
            <a:endParaRPr lang="en-US"/>
          </a:p>
        </p:txBody>
      </p:sp>
    </p:spTree>
    <p:extLst>
      <p:ext uri="{BB962C8B-B14F-4D97-AF65-F5344CB8AC3E}">
        <p14:creationId xmlns:p14="http://schemas.microsoft.com/office/powerpoint/2010/main" val="243014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6</a:t>
            </a:fld>
            <a:endParaRPr lang="en-US"/>
          </a:p>
        </p:txBody>
      </p:sp>
    </p:spTree>
    <p:extLst>
      <p:ext uri="{BB962C8B-B14F-4D97-AF65-F5344CB8AC3E}">
        <p14:creationId xmlns:p14="http://schemas.microsoft.com/office/powerpoint/2010/main" val="11861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8</a:t>
            </a:fld>
            <a:endParaRPr lang="en-US"/>
          </a:p>
        </p:txBody>
      </p:sp>
    </p:spTree>
    <p:extLst>
      <p:ext uri="{BB962C8B-B14F-4D97-AF65-F5344CB8AC3E}">
        <p14:creationId xmlns:p14="http://schemas.microsoft.com/office/powerpoint/2010/main" val="62125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9</a:t>
            </a:fld>
            <a:endParaRPr lang="en-US"/>
          </a:p>
        </p:txBody>
      </p:sp>
    </p:spTree>
    <p:extLst>
      <p:ext uri="{BB962C8B-B14F-4D97-AF65-F5344CB8AC3E}">
        <p14:creationId xmlns:p14="http://schemas.microsoft.com/office/powerpoint/2010/main" val="415683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11</a:t>
            </a:fld>
            <a:endParaRPr lang="en-US"/>
          </a:p>
        </p:txBody>
      </p:sp>
    </p:spTree>
    <p:extLst>
      <p:ext uri="{BB962C8B-B14F-4D97-AF65-F5344CB8AC3E}">
        <p14:creationId xmlns:p14="http://schemas.microsoft.com/office/powerpoint/2010/main" val="108256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847C0-783A-46EA-8F89-14C93089914C}" type="slidenum">
              <a:rPr lang="en-US" smtClean="0"/>
              <a:t>15</a:t>
            </a:fld>
            <a:endParaRPr lang="en-US"/>
          </a:p>
        </p:txBody>
      </p:sp>
    </p:spTree>
    <p:extLst>
      <p:ext uri="{BB962C8B-B14F-4D97-AF65-F5344CB8AC3E}">
        <p14:creationId xmlns:p14="http://schemas.microsoft.com/office/powerpoint/2010/main" val="2674370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800" smtClean="0"/>
              <a:t>Click to edit Master subtitle style</a:t>
            </a:r>
            <a:endParaRPr lang="el-GR" sz="2800" dirty="0" smtClean="0"/>
          </a:p>
        </p:txBody>
      </p:sp>
      <p:pic>
        <p:nvPicPr>
          <p:cNvPr id="7" name="Picture 6" descr="Λογότυπο Εθνικόν και Καποδιστριακόν Πανεπιστήμιον Αθηνών"/>
          <p:cNvPicPr>
            <a:picLocks noChangeAspect="1"/>
          </p:cNvPicPr>
          <p:nvPr/>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62438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919E0BC7-3844-489D-A2E5-35EA98DBC84D}" type="slidenum">
              <a:rPr lang="el-GR" smtClean="0"/>
              <a:pPr>
                <a:defRPr/>
              </a:pPr>
              <a:t>‹#›</a:t>
            </a:fld>
            <a:endParaRPr lang="el-GR" dirty="0"/>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6094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6DDC89BA-BC44-4B2E-AB3F-24FA71BA6865}" type="slidenum">
              <a:rPr lang="el-GR" smtClean="0"/>
              <a:pPr>
                <a:defRPr/>
              </a:pPr>
              <a:t>‹#›</a:t>
            </a:fld>
            <a:endParaRPr lang="el-GR" dirty="0"/>
          </a:p>
        </p:txBody>
      </p:sp>
    </p:spTree>
    <p:extLst>
      <p:ext uri="{BB962C8B-B14F-4D97-AF65-F5344CB8AC3E}">
        <p14:creationId xmlns:p14="http://schemas.microsoft.com/office/powerpoint/2010/main" val="33862494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Θέση κειμένου 5"/>
          <p:cNvSpPr>
            <a:spLocks noGrp="1"/>
          </p:cNvSpPr>
          <p:nvPr>
            <p:ph type="body" sz="quarter" idx="12"/>
          </p:nvPr>
        </p:nvSpPr>
        <p:spPr>
          <a:xfrm>
            <a:off x="628650" y="1855788"/>
            <a:ext cx="7886700"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Θέση εικόνας 7"/>
          <p:cNvSpPr>
            <a:spLocks noGrp="1"/>
          </p:cNvSpPr>
          <p:nvPr>
            <p:ph type="pic" sz="quarter" idx="13"/>
          </p:nvPr>
        </p:nvSpPr>
        <p:spPr>
          <a:xfrm>
            <a:off x="628650" y="4214813"/>
            <a:ext cx="7886700" cy="1947862"/>
          </a:xfrm>
        </p:spPr>
        <p:txBody>
          <a:bodyPr/>
          <a:lstStyle/>
          <a:p>
            <a:r>
              <a:rPr lang="en-US" smtClean="0"/>
              <a:t>Click icon to add picture</a:t>
            </a:r>
            <a:endParaRPr lang="en-US"/>
          </a:p>
        </p:txBody>
      </p:sp>
    </p:spTree>
    <p:extLst>
      <p:ext uri="{BB962C8B-B14F-4D97-AF65-F5344CB8AC3E}">
        <p14:creationId xmlns:p14="http://schemas.microsoft.com/office/powerpoint/2010/main" val="3320948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87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00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Slide Number Placeholder 6"/>
          <p:cNvSpPr>
            <a:spLocks noGrp="1"/>
          </p:cNvSpPr>
          <p:nvPr>
            <p:ph type="sldNum" sz="quarter" idx="12"/>
          </p:nvPr>
        </p:nvSpPr>
        <p:spPr/>
        <p:txBody>
          <a:bodyPr/>
          <a:lstStyle/>
          <a:p>
            <a:pPr>
              <a:defRPr/>
            </a:pPr>
            <a:fld id="{0C49CC38-2D64-413C-8EAE-335E018F203E}" type="slidenum">
              <a:rPr lang="el-GR" smtClean="0"/>
              <a:pPr>
                <a:defRPr/>
              </a:pPr>
              <a:t>‹#›</a:t>
            </a:fld>
            <a:endParaRPr lang="el-GR" dirty="0"/>
          </a:p>
        </p:txBody>
      </p:sp>
      <p:sp>
        <p:nvSpPr>
          <p:cNvPr id="8" name="Picture Placeholder 7"/>
          <p:cNvSpPr>
            <a:spLocks noGrp="1"/>
          </p:cNvSpPr>
          <p:nvPr>
            <p:ph type="pic" sz="quarter" idx="13"/>
          </p:nvPr>
        </p:nvSpPr>
        <p:spPr>
          <a:xfrm>
            <a:off x="630238" y="2160588"/>
            <a:ext cx="2949575" cy="3700462"/>
          </a:xfrm>
        </p:spPr>
        <p:txBody>
          <a:bodyPr/>
          <a:lstStyle/>
          <a:p>
            <a:r>
              <a:rPr lang="en-US" smtClean="0"/>
              <a:t>Click icon to add picture</a:t>
            </a:r>
            <a:endParaRPr lang="en-US"/>
          </a:p>
        </p:txBody>
      </p:sp>
    </p:spTree>
    <p:extLst>
      <p:ext uri="{BB962C8B-B14F-4D97-AF65-F5344CB8AC3E}">
        <p14:creationId xmlns:p14="http://schemas.microsoft.com/office/powerpoint/2010/main" val="2743925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Slide Number Placeholder 6"/>
          <p:cNvSpPr>
            <a:spLocks noGrp="1"/>
          </p:cNvSpPr>
          <p:nvPr>
            <p:ph type="sldNum" sz="quarter" idx="12"/>
          </p:nvPr>
        </p:nvSpPr>
        <p:spPr/>
        <p:txBody>
          <a:bodyPr/>
          <a:lstStyle/>
          <a:p>
            <a:pPr>
              <a:defRPr/>
            </a:pPr>
            <a:fld id="{55540997-D9B3-4794-A1F0-954DD7CA0B14}" type="slidenum">
              <a:rPr lang="el-GR" smtClean="0"/>
              <a:pPr>
                <a:defRPr/>
              </a:pPr>
              <a:t>‹#›</a:t>
            </a:fld>
            <a:endParaRPr lang="el-GR" dirty="0"/>
          </a:p>
        </p:txBody>
      </p:sp>
    </p:spTree>
    <p:extLst>
      <p:ext uri="{BB962C8B-B14F-4D97-AF65-F5344CB8AC3E}">
        <p14:creationId xmlns:p14="http://schemas.microsoft.com/office/powerpoint/2010/main" val="298211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Media Placeholder 5"/>
          <p:cNvSpPr>
            <a:spLocks noGrp="1"/>
          </p:cNvSpPr>
          <p:nvPr>
            <p:ph type="media" sz="quarter" idx="12"/>
          </p:nvPr>
        </p:nvSpPr>
        <p:spPr>
          <a:xfrm>
            <a:off x="628650" y="1854200"/>
            <a:ext cx="7886700" cy="3860800"/>
          </a:xfrm>
        </p:spPr>
        <p:txBody>
          <a:bodyPr/>
          <a:lstStyle/>
          <a:p>
            <a:r>
              <a:rPr lang="en-US" smtClean="0"/>
              <a:t>Click icon to add media</a:t>
            </a:r>
            <a:endParaRPr lang="en-US"/>
          </a:p>
        </p:txBody>
      </p:sp>
    </p:spTree>
    <p:extLst>
      <p:ext uri="{BB962C8B-B14F-4D97-AF65-F5344CB8AC3E}">
        <p14:creationId xmlns:p14="http://schemas.microsoft.com/office/powerpoint/2010/main" val="425075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10" name="Content Placeholder 9"/>
          <p:cNvSpPr>
            <a:spLocks noGrp="1"/>
          </p:cNvSpPr>
          <p:nvPr>
            <p:ph sz="quarter" idx="16"/>
          </p:nvPr>
        </p:nvSpPr>
        <p:spPr>
          <a:xfrm>
            <a:off x="628650" y="1866900"/>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509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Picture Placeholder 5"/>
          <p:cNvSpPr>
            <a:spLocks noGrp="1"/>
          </p:cNvSpPr>
          <p:nvPr>
            <p:ph type="pic" sz="quarter" idx="12"/>
          </p:nvPr>
        </p:nvSpPr>
        <p:spPr>
          <a:xfrm>
            <a:off x="628650" y="1866900"/>
            <a:ext cx="3778250" cy="2032000"/>
          </a:xfrm>
        </p:spPr>
        <p:txBody>
          <a:bodyPr/>
          <a:lstStyle/>
          <a:p>
            <a:r>
              <a:rPr lang="en-US" smtClean="0"/>
              <a:t>Click icon to add picture</a:t>
            </a:r>
            <a:endParaRPr lang="en-US"/>
          </a:p>
        </p:txBody>
      </p:sp>
      <p:sp>
        <p:nvSpPr>
          <p:cNvPr id="7" name="Picture Placeholder 5"/>
          <p:cNvSpPr>
            <a:spLocks noGrp="1"/>
          </p:cNvSpPr>
          <p:nvPr>
            <p:ph type="pic" sz="quarter" idx="13"/>
          </p:nvPr>
        </p:nvSpPr>
        <p:spPr>
          <a:xfrm>
            <a:off x="4737100" y="1854200"/>
            <a:ext cx="3778250" cy="2044700"/>
          </a:xfrm>
        </p:spPr>
        <p:txBody>
          <a:bodyPr/>
          <a:lstStyle/>
          <a:p>
            <a:r>
              <a:rPr lang="en-US" smtClean="0"/>
              <a:t>Click icon to add picture</a:t>
            </a:r>
            <a:endParaRPr lang="en-US"/>
          </a:p>
        </p:txBody>
      </p:sp>
      <p:sp>
        <p:nvSpPr>
          <p:cNvPr id="8" name="Picture Placeholder 5"/>
          <p:cNvSpPr>
            <a:spLocks noGrp="1"/>
          </p:cNvSpPr>
          <p:nvPr>
            <p:ph type="pic" sz="quarter" idx="14"/>
          </p:nvPr>
        </p:nvSpPr>
        <p:spPr>
          <a:xfrm>
            <a:off x="2682875" y="4075111"/>
            <a:ext cx="3778250" cy="2032000"/>
          </a:xfrm>
        </p:spPr>
        <p:txBody>
          <a:bodyPr/>
          <a:lstStyle/>
          <a:p>
            <a:r>
              <a:rPr lang="en-US" smtClean="0"/>
              <a:t>Click icon to add picture</a:t>
            </a:r>
            <a:endParaRPr lang="en-US"/>
          </a:p>
        </p:txBody>
      </p:sp>
    </p:spTree>
    <p:extLst>
      <p:ext uri="{BB962C8B-B14F-4D97-AF65-F5344CB8AC3E}">
        <p14:creationId xmlns:p14="http://schemas.microsoft.com/office/powerpoint/2010/main" val="15859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Slide Number Placeholder 5"/>
          <p:cNvSpPr>
            <a:spLocks noGrp="1"/>
          </p:cNvSpPr>
          <p:nvPr>
            <p:ph type="sldNum" sz="quarter" idx="12"/>
          </p:nvPr>
        </p:nvSpPr>
        <p:spPr/>
        <p:txBody>
          <a:bodyPr/>
          <a:lstStyle/>
          <a:p>
            <a:pPr>
              <a:defRPr/>
            </a:pPr>
            <a:fld id="{B5F80957-5D18-46C5-9C10-454629E704FF}" type="slidenum">
              <a:rPr lang="el-GR" smtClean="0"/>
              <a:pPr>
                <a:defRPr/>
              </a:pPr>
              <a:t>‹#›</a:t>
            </a:fld>
            <a:endParaRPr lang="el-GR" dirty="0"/>
          </a:p>
        </p:txBody>
      </p:sp>
    </p:spTree>
    <p:extLst>
      <p:ext uri="{BB962C8B-B14F-4D97-AF65-F5344CB8AC3E}">
        <p14:creationId xmlns:p14="http://schemas.microsoft.com/office/powerpoint/2010/main" val="19831194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
        <p:nvSpPr>
          <p:cNvPr id="6" name="Picture Placeholder 5"/>
          <p:cNvSpPr>
            <a:spLocks noGrp="1"/>
          </p:cNvSpPr>
          <p:nvPr>
            <p:ph type="pic" sz="quarter" idx="12"/>
          </p:nvPr>
        </p:nvSpPr>
        <p:spPr>
          <a:xfrm>
            <a:off x="527050" y="2311400"/>
            <a:ext cx="2520950" cy="3187700"/>
          </a:xfrm>
        </p:spPr>
        <p:txBody>
          <a:bodyPr/>
          <a:lstStyle/>
          <a:p>
            <a:r>
              <a:rPr lang="en-US" smtClean="0"/>
              <a:t>Click icon to add picture</a:t>
            </a:r>
            <a:endParaRPr lang="en-US"/>
          </a:p>
        </p:txBody>
      </p:sp>
      <p:sp>
        <p:nvSpPr>
          <p:cNvPr id="8" name="Picture Placeholder 5"/>
          <p:cNvSpPr>
            <a:spLocks noGrp="1"/>
          </p:cNvSpPr>
          <p:nvPr>
            <p:ph type="pic" sz="quarter" idx="13"/>
          </p:nvPr>
        </p:nvSpPr>
        <p:spPr>
          <a:xfrm>
            <a:off x="3302000" y="2311400"/>
            <a:ext cx="2501900" cy="3187700"/>
          </a:xfrm>
        </p:spPr>
        <p:txBody>
          <a:bodyPr/>
          <a:lstStyle/>
          <a:p>
            <a:r>
              <a:rPr lang="en-US" smtClean="0"/>
              <a:t>Click icon to add picture</a:t>
            </a:r>
            <a:endParaRPr lang="en-US"/>
          </a:p>
        </p:txBody>
      </p:sp>
      <p:sp>
        <p:nvSpPr>
          <p:cNvPr id="9" name="Picture Placeholder 5"/>
          <p:cNvSpPr>
            <a:spLocks noGrp="1"/>
          </p:cNvSpPr>
          <p:nvPr>
            <p:ph type="pic" sz="quarter" idx="14"/>
          </p:nvPr>
        </p:nvSpPr>
        <p:spPr>
          <a:xfrm>
            <a:off x="6076950" y="2311400"/>
            <a:ext cx="2495550" cy="3187700"/>
          </a:xfrm>
        </p:spPr>
        <p:txBody>
          <a:bodyPr/>
          <a:lstStyle/>
          <a:p>
            <a:r>
              <a:rPr lang="en-US" smtClean="0"/>
              <a:t>Click icon to add picture</a:t>
            </a:r>
            <a:endParaRPr lang="en-US"/>
          </a:p>
        </p:txBody>
      </p:sp>
    </p:spTree>
    <p:extLst>
      <p:ext uri="{BB962C8B-B14F-4D97-AF65-F5344CB8AC3E}">
        <p14:creationId xmlns:p14="http://schemas.microsoft.com/office/powerpoint/2010/main" val="383030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Slide Number Placeholder 5"/>
          <p:cNvSpPr>
            <a:spLocks noGrp="1"/>
          </p:cNvSpPr>
          <p:nvPr>
            <p:ph type="sldNum" sz="quarter" idx="12"/>
          </p:nvPr>
        </p:nvSpPr>
        <p:spPr/>
        <p:txBody>
          <a:bodyPr/>
          <a:lstStyle/>
          <a:p>
            <a:pPr>
              <a:defRPr/>
            </a:pPr>
            <a:fld id="{FA45CF43-3104-40FF-B7F5-18F9B7D618DC}" type="slidenum">
              <a:rPr lang="el-GR" smtClean="0"/>
              <a:pPr>
                <a:defRPr/>
              </a:pPr>
              <a:t>‹#›</a:t>
            </a:fld>
            <a:endParaRPr lang="el-GR" dirty="0"/>
          </a:p>
        </p:txBody>
      </p:sp>
    </p:spTree>
    <p:extLst>
      <p:ext uri="{BB962C8B-B14F-4D97-AF65-F5344CB8AC3E}">
        <p14:creationId xmlns:p14="http://schemas.microsoft.com/office/powerpoint/2010/main" val="33609218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1"/>
          <p:cNvSpPr>
            <a:spLocks noGrp="1"/>
          </p:cNvSpPr>
          <p:nvPr>
            <p:ph type="ftr" sz="quarter" idx="10"/>
          </p:nvPr>
        </p:nvSpPr>
        <p:spPr/>
        <p:txBody>
          <a:bodyPr/>
          <a:lstStyle>
            <a:lvl1pPr>
              <a:defRPr/>
            </a:lvl1pPr>
          </a:lstStyle>
          <a:p>
            <a:pPr>
              <a:defRPr/>
            </a:pPr>
            <a:r>
              <a:rPr lang="el-GR" smtClean="0"/>
              <a:t>Ενότητα 2: Προέλευση και Χημεία της Ζωής</a:t>
            </a:r>
            <a:endParaRPr lang="el-GR"/>
          </a:p>
        </p:txBody>
      </p:sp>
      <p:sp>
        <p:nvSpPr>
          <p:cNvPr id="6" name="Slide Number Placeholder 2"/>
          <p:cNvSpPr>
            <a:spLocks noGrp="1"/>
          </p:cNvSpPr>
          <p:nvPr>
            <p:ph type="sldNum" sz="quarter" idx="11"/>
          </p:nvPr>
        </p:nvSpPr>
        <p:spPr/>
        <p:txBody>
          <a:bodyPr/>
          <a:lstStyle>
            <a:lvl1pPr>
              <a:defRPr/>
            </a:lvl1pPr>
          </a:lstStyle>
          <a:p>
            <a:pPr>
              <a:defRPr/>
            </a:pPr>
            <a:fld id="{D3AC02D9-B736-42C4-BA02-C37B8AC72EE0}" type="slidenum">
              <a:rPr lang="el-GR"/>
              <a:pPr>
                <a:defRPr/>
              </a:pPr>
              <a:t>‹#›</a:t>
            </a:fld>
            <a:endParaRPr lang="el-GR" dirty="0"/>
          </a:p>
        </p:txBody>
      </p:sp>
    </p:spTree>
    <p:extLst>
      <p:ext uri="{BB962C8B-B14F-4D97-AF65-F5344CB8AC3E}">
        <p14:creationId xmlns:p14="http://schemas.microsoft.com/office/powerpoint/2010/main" val="210068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Content Placeholder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Footer Placeholder 1"/>
          <p:cNvSpPr>
            <a:spLocks noGrp="1"/>
          </p:cNvSpPr>
          <p:nvPr>
            <p:ph type="ftr" sz="quarter" idx="10"/>
          </p:nvPr>
        </p:nvSpPr>
        <p:spPr/>
        <p:txBody>
          <a:bodyPr/>
          <a:lstStyle>
            <a:lvl1pPr>
              <a:defRPr/>
            </a:lvl1pPr>
          </a:lstStyle>
          <a:p>
            <a:pPr>
              <a:defRPr/>
            </a:pPr>
            <a:r>
              <a:rPr lang="el-GR" smtClean="0"/>
              <a:t>Ενότητα 2: Προέλευση και Χημεία της Ζωής</a:t>
            </a:r>
            <a:endParaRPr lang="el-GR"/>
          </a:p>
        </p:txBody>
      </p:sp>
      <p:sp>
        <p:nvSpPr>
          <p:cNvPr id="8" name="Slide Number Placeholder 2"/>
          <p:cNvSpPr>
            <a:spLocks noGrp="1"/>
          </p:cNvSpPr>
          <p:nvPr>
            <p:ph type="sldNum" sz="quarter" idx="11"/>
          </p:nvPr>
        </p:nvSpPr>
        <p:spPr/>
        <p:txBody>
          <a:bodyPr/>
          <a:lstStyle>
            <a:lvl1pPr>
              <a:defRPr/>
            </a:lvl1pPr>
          </a:lstStyle>
          <a:p>
            <a:pPr>
              <a:defRPr/>
            </a:pPr>
            <a:fld id="{39748AC8-6A33-42C5-A2D4-9B40A0733AE8}" type="slidenum">
              <a:rPr lang="el-GR"/>
              <a:pPr>
                <a:defRPr/>
              </a:pPr>
              <a:t>‹#›</a:t>
            </a:fld>
            <a:endParaRPr lang="el-GR" dirty="0"/>
          </a:p>
        </p:txBody>
      </p:sp>
    </p:spTree>
    <p:extLst>
      <p:ext uri="{BB962C8B-B14F-4D97-AF65-F5344CB8AC3E}">
        <p14:creationId xmlns:p14="http://schemas.microsoft.com/office/powerpoint/2010/main" val="403376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Slide Number Placeholder 6"/>
          <p:cNvSpPr>
            <a:spLocks noGrp="1"/>
          </p:cNvSpPr>
          <p:nvPr>
            <p:ph type="sldNum" sz="quarter" idx="12"/>
          </p:nvPr>
        </p:nvSpPr>
        <p:spPr/>
        <p:txBody>
          <a:bodyPr/>
          <a:lstStyle/>
          <a:p>
            <a:pPr>
              <a:defRPr/>
            </a:pPr>
            <a:fld id="{37B0DF7E-797F-4D1F-8858-5ACC64B11632}" type="slidenum">
              <a:rPr lang="el-GR" smtClean="0"/>
              <a:pPr>
                <a:defRPr/>
              </a:pPr>
              <a:t>‹#›</a:t>
            </a:fld>
            <a:endParaRPr lang="el-GR" dirty="0"/>
          </a:p>
        </p:txBody>
      </p:sp>
    </p:spTree>
    <p:extLst>
      <p:ext uri="{BB962C8B-B14F-4D97-AF65-F5344CB8AC3E}">
        <p14:creationId xmlns:p14="http://schemas.microsoft.com/office/powerpoint/2010/main" val="42689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9" name="Slide Number Placeholder 8"/>
          <p:cNvSpPr>
            <a:spLocks noGrp="1"/>
          </p:cNvSpPr>
          <p:nvPr>
            <p:ph type="sldNum" sz="quarter" idx="12"/>
          </p:nvPr>
        </p:nvSpPr>
        <p:spPr/>
        <p:txBody>
          <a:bodyPr/>
          <a:lstStyle/>
          <a:p>
            <a:pPr>
              <a:defRPr/>
            </a:pPr>
            <a:fld id="{551104A7-E2CC-49C9-B905-661BEC8FCD28}" type="slidenum">
              <a:rPr lang="el-GR" smtClean="0"/>
              <a:pPr>
                <a:defRPr/>
              </a:pPr>
              <a:t>‹#›</a:t>
            </a:fld>
            <a:endParaRPr lang="el-GR" dirty="0"/>
          </a:p>
        </p:txBody>
      </p:sp>
    </p:spTree>
    <p:extLst>
      <p:ext uri="{BB962C8B-B14F-4D97-AF65-F5344CB8AC3E}">
        <p14:creationId xmlns:p14="http://schemas.microsoft.com/office/powerpoint/2010/main" val="170700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Tree>
    <p:extLst>
      <p:ext uri="{BB962C8B-B14F-4D97-AF65-F5344CB8AC3E}">
        <p14:creationId xmlns:p14="http://schemas.microsoft.com/office/powerpoint/2010/main" val="42521930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a:t>
            </a:fld>
            <a:endParaRPr lang="el-GR" dirty="0"/>
          </a:p>
        </p:txBody>
      </p:sp>
    </p:spTree>
    <p:extLst>
      <p:ext uri="{BB962C8B-B14F-4D97-AF65-F5344CB8AC3E}">
        <p14:creationId xmlns:p14="http://schemas.microsoft.com/office/powerpoint/2010/main" val="234649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87AA3BFC-8853-49B5-86D2-1FF2BED57339}" type="slidenum">
              <a:rPr lang="el-GR" smtClean="0"/>
              <a:pPr>
                <a:defRPr/>
              </a:pPr>
              <a:t>‹#›</a:t>
            </a:fld>
            <a:endParaRPr lang="el-GR" dirty="0"/>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407468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B58E519A-9371-479D-9FEC-966F3158A3DD}" type="slidenum">
              <a:rPr lang="el-GR" smtClean="0"/>
              <a:pPr>
                <a:defRPr/>
              </a:pPr>
              <a:t>‹#›</a:t>
            </a:fld>
            <a:endParaRPr lang="el-GR" dirty="0"/>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53300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CC70EED3-20E7-4788-879D-59689CB6573B}" type="slidenum">
              <a:rPr lang="el-GR" smtClean="0"/>
              <a:pPr>
                <a:defRPr/>
              </a:pPr>
              <a:t>‹#›</a:t>
            </a:fld>
            <a:endParaRPr lang="el-GR" dirty="0"/>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9732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latin typeface="+mn-lt"/>
              </a:defRPr>
            </a:lvl1pPr>
          </a:lstStyle>
          <a:p>
            <a:pPr>
              <a:defRPr/>
            </a:pPr>
            <a:r>
              <a:rPr lang="el-GR" smtClean="0"/>
              <a:t>Ενότητα 2: Προέλευση και Χημεία της Ζωής</a:t>
            </a:r>
            <a:endParaRPr lang="el-GR"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latin typeface="+mn-lt"/>
              </a:defRPr>
            </a:lvl1pPr>
          </a:lstStyle>
          <a:p>
            <a:pPr>
              <a:defRPr/>
            </a:pPr>
            <a:fld id="{0C49CC38-2D64-413C-8EAE-335E018F203E}" type="slidenum">
              <a:rPr lang="el-GR" smtClean="0"/>
              <a:pPr>
                <a:defRPr/>
              </a:pPr>
              <a:t>‹#›</a:t>
            </a:fld>
            <a:endParaRPr lang="el-GR" dirty="0"/>
          </a:p>
        </p:txBody>
      </p:sp>
      <p:pic>
        <p:nvPicPr>
          <p:cNvPr id="7" name="Picture 6" descr="Λογότυπο Εθνικόν και Καποδιστριακόν Πανεπιστήμιον Αθηνών"/>
          <p:cNvPicPr>
            <a:picLocks noChangeAspect="1"/>
          </p:cNvPicPr>
          <p:nvPr/>
        </p:nvPicPr>
        <p:blipFill rotWithShape="1">
          <a:blip r:embed="rId25"/>
          <a:srcRect l="1" r="85167"/>
          <a:stretch/>
        </p:blipFill>
        <p:spPr>
          <a:xfrm>
            <a:off x="628650" y="6164722"/>
            <a:ext cx="505239" cy="622325"/>
          </a:xfrm>
          <a:prstGeom prst="rect">
            <a:avLst/>
          </a:prstGeom>
        </p:spPr>
      </p:pic>
    </p:spTree>
    <p:extLst>
      <p:ext uri="{BB962C8B-B14F-4D97-AF65-F5344CB8AC3E}">
        <p14:creationId xmlns:p14="http://schemas.microsoft.com/office/powerpoint/2010/main" val="9013559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21.jpg"/><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altLang="en-US" sz="4400" dirty="0"/>
              <a:t>Ζωολογία Ι</a:t>
            </a:r>
            <a:endParaRPr lang="en-US" sz="4400" dirty="0"/>
          </a:p>
        </p:txBody>
      </p:sp>
      <p:sp>
        <p:nvSpPr>
          <p:cNvPr id="3" name="Θέση κειμένου 2"/>
          <p:cNvSpPr>
            <a:spLocks noGrp="1"/>
          </p:cNvSpPr>
          <p:nvPr>
            <p:ph type="subTitle" idx="1"/>
          </p:nvPr>
        </p:nvSpPr>
        <p:spPr/>
        <p:txBody>
          <a:bodyPr/>
          <a:lstStyle/>
          <a:p>
            <a:pPr>
              <a:lnSpc>
                <a:spcPct val="100000"/>
              </a:lnSpc>
            </a:pPr>
            <a:r>
              <a:rPr lang="el-GR" altLang="el-GR" b="1" dirty="0" smtClean="0">
                <a:solidFill>
                  <a:schemeClr val="accent6">
                    <a:lumMod val="75000"/>
                  </a:schemeClr>
                </a:solidFill>
              </a:rPr>
              <a:t>Ενότητα 2</a:t>
            </a:r>
            <a:r>
              <a:rPr lang="el-GR" altLang="el-GR" dirty="0" smtClean="0">
                <a:solidFill>
                  <a:schemeClr val="accent6">
                    <a:lumMod val="75000"/>
                  </a:schemeClr>
                </a:solidFill>
              </a:rPr>
              <a:t>:</a:t>
            </a:r>
            <a:r>
              <a:rPr lang="en-US" altLang="el-GR" dirty="0" smtClean="0">
                <a:solidFill>
                  <a:schemeClr val="accent6">
                    <a:lumMod val="75000"/>
                  </a:schemeClr>
                </a:solidFill>
              </a:rPr>
              <a:t> </a:t>
            </a:r>
            <a:r>
              <a:rPr lang="el-GR" altLang="el-GR" dirty="0" smtClean="0"/>
              <a:t>Προέλευση και Χημεία της Ζωής</a:t>
            </a:r>
            <a:endParaRPr lang="el-GR" altLang="el-GR" b="1" i="1" dirty="0"/>
          </a:p>
          <a:p>
            <a:pPr>
              <a:lnSpc>
                <a:spcPct val="100000"/>
              </a:lnSpc>
              <a:spcBef>
                <a:spcPts val="1800"/>
              </a:spcBef>
            </a:pPr>
            <a:r>
              <a:rPr lang="el-GR" altLang="el-GR" dirty="0"/>
              <a:t>Αναστάσιος </a:t>
            </a:r>
            <a:r>
              <a:rPr lang="el-GR" altLang="el-GR" dirty="0" err="1"/>
              <a:t>Λεγάκις</a:t>
            </a:r>
            <a:r>
              <a:rPr lang="el-GR" altLang="el-GR" dirty="0" smtClean="0"/>
              <a:t>, </a:t>
            </a:r>
            <a:r>
              <a:rPr lang="el-GR" altLang="el-GR" dirty="0" err="1"/>
              <a:t>Αναπλ</a:t>
            </a:r>
            <a:r>
              <a:rPr lang="el-GR" altLang="el-GR" dirty="0"/>
              <a:t>. Καθηγητής</a:t>
            </a:r>
          </a:p>
          <a:p>
            <a:pPr>
              <a:lnSpc>
                <a:spcPct val="100000"/>
              </a:lnSpc>
              <a:spcBef>
                <a:spcPct val="0"/>
              </a:spcBef>
            </a:pPr>
            <a:r>
              <a:rPr lang="el-GR" altLang="el-GR" dirty="0"/>
              <a:t>Σχολή Θετικών Επιστημών</a:t>
            </a:r>
          </a:p>
          <a:p>
            <a:pPr>
              <a:lnSpc>
                <a:spcPct val="100000"/>
              </a:lnSpc>
              <a:spcBef>
                <a:spcPct val="0"/>
              </a:spcBef>
            </a:pPr>
            <a:r>
              <a:rPr lang="el-GR" altLang="el-GR" dirty="0"/>
              <a:t>Τμήμα Βιολογίας</a:t>
            </a:r>
            <a:endParaRPr lang="en-US" altLang="el-GR" dirty="0"/>
          </a:p>
          <a:p>
            <a:endParaRPr lang="en-US" dirty="0"/>
          </a:p>
        </p:txBody>
      </p:sp>
    </p:spTree>
    <p:extLst>
      <p:ext uri="{BB962C8B-B14F-4D97-AF65-F5344CB8AC3E}">
        <p14:creationId xmlns:p14="http://schemas.microsoft.com/office/powerpoint/2010/main" val="389508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Ηλιακό σύστημα 2</a:t>
            </a:r>
            <a:r>
              <a:rPr lang="en-US" dirty="0" smtClean="0"/>
              <a:t>/2</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dirty="0"/>
              <a:t>Καθώς η ύλη στο κέντρο του δίσκου συμπυκνώθηκε σχηματίζοντας τον </a:t>
            </a:r>
            <a:r>
              <a:rPr lang="el-GR" altLang="en-US" b="1" dirty="0"/>
              <a:t>ήλιο</a:t>
            </a:r>
            <a:r>
              <a:rPr lang="el-GR" altLang="en-US" dirty="0"/>
              <a:t>, εκλύθηκε </a:t>
            </a:r>
            <a:r>
              <a:rPr lang="el-GR" altLang="en-US" b="1" dirty="0" err="1"/>
              <a:t>βαρυτική</a:t>
            </a:r>
            <a:r>
              <a:rPr lang="el-GR" altLang="en-US" b="1" dirty="0"/>
              <a:t> ενέργεια </a:t>
            </a:r>
            <a:r>
              <a:rPr lang="el-GR" altLang="en-US" dirty="0"/>
              <a:t>με τη μορφή </a:t>
            </a:r>
            <a:r>
              <a:rPr lang="el-GR" altLang="en-US" dirty="0" smtClean="0"/>
              <a:t>ακτινοβολίας.</a:t>
            </a:r>
            <a:endParaRPr lang="el-GR" altLang="en-US" dirty="0"/>
          </a:p>
          <a:p>
            <a:pPr>
              <a:spcBef>
                <a:spcPts val="600"/>
              </a:spcBef>
            </a:pPr>
            <a:endParaRPr lang="el-GR" altLang="en-US" dirty="0"/>
          </a:p>
          <a:p>
            <a:pPr>
              <a:spcBef>
                <a:spcPts val="600"/>
              </a:spcBef>
            </a:pPr>
            <a:r>
              <a:rPr lang="el-GR" altLang="en-US" dirty="0"/>
              <a:t>Η </a:t>
            </a:r>
            <a:r>
              <a:rPr lang="el-GR" altLang="en-US" b="1" dirty="0"/>
              <a:t>ουσία</a:t>
            </a:r>
            <a:r>
              <a:rPr lang="el-GR" altLang="en-US" dirty="0"/>
              <a:t> που απέμεινε </a:t>
            </a:r>
            <a:r>
              <a:rPr lang="el-GR" altLang="en-US" b="1" dirty="0"/>
              <a:t>ψύχθηκε</a:t>
            </a:r>
            <a:r>
              <a:rPr lang="el-GR" altLang="en-US" dirty="0"/>
              <a:t> και πιθανώς </a:t>
            </a:r>
            <a:r>
              <a:rPr lang="el-GR" altLang="en-US" b="1" dirty="0"/>
              <a:t>σχημάτισε τους πλανήτες </a:t>
            </a:r>
            <a:r>
              <a:rPr lang="el-GR" altLang="en-US" dirty="0"/>
              <a:t>συμπεριλαμβανομένης και της Γης.</a:t>
            </a:r>
          </a:p>
          <a:p>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10</a:t>
            </a:fld>
            <a:endParaRPr lang="el-GR" dirty="0"/>
          </a:p>
        </p:txBody>
      </p:sp>
    </p:spTree>
    <p:extLst>
      <p:ext uri="{BB962C8B-B14F-4D97-AF65-F5344CB8AC3E}">
        <p14:creationId xmlns:p14="http://schemas.microsoft.com/office/powerpoint/2010/main" val="89242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232012" y="457200"/>
            <a:ext cx="3347007" cy="1600200"/>
          </a:xfrm>
        </p:spPr>
        <p:txBody>
          <a:bodyPr/>
          <a:lstStyle/>
          <a:p>
            <a:r>
              <a:rPr lang="el-GR" dirty="0" smtClean="0"/>
              <a:t>Ηλιακό σύστημα και δημιουργία της ζωής</a:t>
            </a:r>
            <a:endParaRPr lang="en-US" dirty="0"/>
          </a:p>
        </p:txBody>
      </p:sp>
      <p:pic>
        <p:nvPicPr>
          <p:cNvPr id="8"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9019" y="240690"/>
            <a:ext cx="5331160" cy="6105520"/>
          </a:xfrm>
          <a:ln>
            <a:solidFill>
              <a:srgbClr val="0070C0"/>
            </a:solidFill>
          </a:ln>
        </p:spPr>
      </p:pic>
      <p:sp>
        <p:nvSpPr>
          <p:cNvPr id="2" name="Θέση υποσέλιδου 1"/>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3" name="Θέση αριθμού διαφάνειας 2"/>
          <p:cNvSpPr>
            <a:spLocks noGrp="1"/>
          </p:cNvSpPr>
          <p:nvPr>
            <p:ph type="sldNum" sz="quarter" idx="11"/>
          </p:nvPr>
        </p:nvSpPr>
        <p:spPr/>
        <p:txBody>
          <a:bodyPr/>
          <a:lstStyle/>
          <a:p>
            <a:pPr>
              <a:defRPr/>
            </a:pPr>
            <a:fld id="{D3AC02D9-B736-42C4-BA02-C37B8AC72EE0}" type="slidenum">
              <a:rPr lang="el-GR" smtClean="0"/>
              <a:pPr>
                <a:defRPr/>
              </a:pPr>
              <a:t>11</a:t>
            </a:fld>
            <a:endParaRPr lang="el-GR" dirty="0"/>
          </a:p>
        </p:txBody>
      </p:sp>
      <p:sp>
        <p:nvSpPr>
          <p:cNvPr id="4" name="TextBox 3"/>
          <p:cNvSpPr txBox="1"/>
          <p:nvPr/>
        </p:nvSpPr>
        <p:spPr>
          <a:xfrm>
            <a:off x="8494776" y="5950339"/>
            <a:ext cx="263214" cy="276999"/>
          </a:xfrm>
          <a:prstGeom prst="rect">
            <a:avLst/>
          </a:prstGeom>
          <a:noFill/>
        </p:spPr>
        <p:txBody>
          <a:bodyPr wrap="none" rtlCol="0">
            <a:spAutoFit/>
          </a:bodyPr>
          <a:lstStyle/>
          <a:p>
            <a:r>
              <a:rPr lang="el-GR" sz="1200" dirty="0" smtClean="0">
                <a:latin typeface="+mn-lt"/>
              </a:rPr>
              <a:t>5</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εμφάνιση της ζωής στη Γη 1/3</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dirty="0"/>
              <a:t>Στη δεκαετία του 1920, ο Ρώσος βιοχημικός </a:t>
            </a:r>
            <a:r>
              <a:rPr lang="el-GR" altLang="en-US" b="1" dirty="0" err="1"/>
              <a:t>Alexander</a:t>
            </a:r>
            <a:r>
              <a:rPr lang="el-GR" altLang="en-US" b="1" dirty="0"/>
              <a:t> </a:t>
            </a:r>
            <a:r>
              <a:rPr lang="el-GR" altLang="en-US" b="1" dirty="0" err="1"/>
              <a:t>Oparin</a:t>
            </a:r>
            <a:r>
              <a:rPr lang="el-GR" altLang="en-US" b="1" dirty="0"/>
              <a:t> </a:t>
            </a:r>
            <a:r>
              <a:rPr lang="el-GR" altLang="en-US" dirty="0" smtClean="0"/>
              <a:t>και ο </a:t>
            </a:r>
            <a:r>
              <a:rPr lang="el-GR" altLang="en-US" dirty="0"/>
              <a:t>Βρετανός βιολόγος </a:t>
            </a:r>
            <a:r>
              <a:rPr lang="el-GR" altLang="en-US" b="1" dirty="0"/>
              <a:t>J.B.S. </a:t>
            </a:r>
            <a:r>
              <a:rPr lang="el-GR" altLang="en-US" b="1" dirty="0" err="1"/>
              <a:t>Haldane</a:t>
            </a:r>
            <a:r>
              <a:rPr lang="el-GR" altLang="en-US" b="1" dirty="0"/>
              <a:t> </a:t>
            </a:r>
            <a:r>
              <a:rPr lang="el-GR" altLang="en-US" dirty="0"/>
              <a:t>πρότειναν, ανεξάρτητα ο ένας από τον άλλον, </a:t>
            </a:r>
            <a:r>
              <a:rPr lang="el-GR" altLang="en-US" dirty="0" smtClean="0"/>
              <a:t>ότι </a:t>
            </a:r>
            <a:r>
              <a:rPr lang="el-GR" altLang="en-US" b="1" dirty="0"/>
              <a:t>η ζωή ξεκίνησε στη Γη μετά από μια μεγάλη περίοδο </a:t>
            </a:r>
            <a:r>
              <a:rPr lang="el-GR" altLang="en-US" b="1" dirty="0" err="1"/>
              <a:t>αβιογενούς</a:t>
            </a:r>
            <a:r>
              <a:rPr lang="el-GR" altLang="en-US" b="1" dirty="0"/>
              <a:t> μοριακής </a:t>
            </a:r>
            <a:r>
              <a:rPr lang="el-GR" altLang="en-US" b="1" dirty="0" smtClean="0"/>
              <a:t>εξέλιξης.</a:t>
            </a:r>
            <a:endParaRPr lang="el-GR" altLang="en-US" b="1" dirty="0"/>
          </a:p>
          <a:p>
            <a:pPr>
              <a:spcBef>
                <a:spcPts val="600"/>
              </a:spcBef>
            </a:pPr>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12</a:t>
            </a:fld>
            <a:endParaRPr lang="el-GR" dirty="0"/>
          </a:p>
        </p:txBody>
      </p:sp>
    </p:spTree>
    <p:extLst>
      <p:ext uri="{BB962C8B-B14F-4D97-AF65-F5344CB8AC3E}">
        <p14:creationId xmlns:p14="http://schemas.microsoft.com/office/powerpoint/2010/main" val="10191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εμφάνιση της ζωής στη Γη 2/3</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sz="2800" dirty="0"/>
              <a:t>Αντί να δεχθούν ότι οι πρώτοι ζωντανοί οργανισμοί εμφανίστηκαν κατά θαυμαστό τρόπο όλοι μαζί ξαφνικά – μια άποψη που τα προηγούμενα χρόνια είχε αποθαρρύνει την επιστημονική έρευνα – </a:t>
            </a:r>
            <a:r>
              <a:rPr lang="el-GR" altLang="en-US" sz="2800" dirty="0" smtClean="0"/>
              <a:t>οι </a:t>
            </a:r>
            <a:r>
              <a:rPr lang="el-GR" altLang="en-US" sz="2800" b="1" dirty="0" err="1"/>
              <a:t>Oparin</a:t>
            </a:r>
            <a:r>
              <a:rPr lang="el-GR" altLang="en-US" sz="2800" dirty="0"/>
              <a:t> και </a:t>
            </a:r>
            <a:r>
              <a:rPr lang="el-GR" altLang="en-US" sz="2800" b="1" dirty="0" err="1"/>
              <a:t>Haldane</a:t>
            </a:r>
            <a:r>
              <a:rPr lang="el-GR" altLang="en-US" sz="2800" b="1" dirty="0"/>
              <a:t> </a:t>
            </a:r>
            <a:r>
              <a:rPr lang="el-GR" altLang="en-US" sz="2800" dirty="0"/>
              <a:t>υποστήριξαν ότι </a:t>
            </a:r>
            <a:r>
              <a:rPr lang="el-GR" altLang="en-US" sz="2800" b="1" dirty="0"/>
              <a:t>οι απλούστερες μορφές ζωής εμφανίστηκαν σταδιακά μέσω της προοδευτικής συνένωσης μικρών ανόργανων μορίων σε πιο πολύπλοκα οργανικά </a:t>
            </a:r>
            <a:r>
              <a:rPr lang="el-GR" altLang="en-US" sz="2800" b="1" dirty="0" smtClean="0"/>
              <a:t>μόρια.</a:t>
            </a:r>
            <a:endParaRPr lang="el-GR" altLang="en-US" sz="2800" b="1" dirty="0"/>
          </a:p>
          <a:p>
            <a:pPr>
              <a:spcBef>
                <a:spcPts val="600"/>
              </a:spcBef>
            </a:pPr>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13</a:t>
            </a:fld>
            <a:endParaRPr lang="el-GR" dirty="0"/>
          </a:p>
        </p:txBody>
      </p:sp>
    </p:spTree>
    <p:extLst>
      <p:ext uri="{BB962C8B-B14F-4D97-AF65-F5344CB8AC3E}">
        <p14:creationId xmlns:p14="http://schemas.microsoft.com/office/powerpoint/2010/main" val="310733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εμφάνιση της ζωής στη Γη 3/3</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sz="2800" dirty="0"/>
              <a:t>Ενδεχομένως, αργότερα σχηματίστηκαν </a:t>
            </a:r>
            <a:r>
              <a:rPr lang="el-GR" altLang="en-US" sz="2800" b="1" dirty="0"/>
              <a:t>μόρια</a:t>
            </a:r>
            <a:r>
              <a:rPr lang="el-GR" altLang="en-US" sz="2800" dirty="0"/>
              <a:t> ικανά να αναπαραχθούν, τα οποία τελικώς κατέληξαν σε </a:t>
            </a:r>
            <a:r>
              <a:rPr lang="el-GR" altLang="en-US" sz="2800" b="1" dirty="0"/>
              <a:t>συγκεντρώσεις ζωντανών </a:t>
            </a:r>
            <a:r>
              <a:rPr lang="el-GR" altLang="en-US" sz="2800" b="1" dirty="0" smtClean="0"/>
              <a:t>μικροοργανισμών.</a:t>
            </a:r>
            <a:endParaRPr lang="el-GR" altLang="en-US" sz="2800" b="1" dirty="0"/>
          </a:p>
          <a:p>
            <a:pPr>
              <a:spcBef>
                <a:spcPts val="600"/>
              </a:spcBef>
            </a:pPr>
            <a:endParaRPr 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14</a:t>
            </a:fld>
            <a:endParaRPr lang="el-GR" dirty="0"/>
          </a:p>
        </p:txBody>
      </p:sp>
    </p:spTree>
    <p:extLst>
      <p:ext uri="{BB962C8B-B14F-4D97-AF65-F5344CB8AC3E}">
        <p14:creationId xmlns:p14="http://schemas.microsoft.com/office/powerpoint/2010/main" val="415669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Οργανική Μοριακή Δομή </a:t>
            </a:r>
            <a:br>
              <a:rPr lang="el-GR" sz="4400" dirty="0" smtClean="0"/>
            </a:br>
            <a:r>
              <a:rPr lang="el-GR" sz="4400" dirty="0" smtClean="0"/>
              <a:t>των Ζωντανών Οργανισμών</a:t>
            </a:r>
            <a:endParaRPr lang="en-US" sz="4400" dirty="0"/>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15</a:t>
            </a:fld>
            <a:endParaRPr lang="el-GR" dirty="0"/>
          </a:p>
        </p:txBody>
      </p:sp>
    </p:spTree>
    <p:extLst>
      <p:ext uri="{BB962C8B-B14F-4D97-AF65-F5344CB8AC3E}">
        <p14:creationId xmlns:p14="http://schemas.microsoft.com/office/powerpoint/2010/main" val="2978192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4000" dirty="0" smtClean="0"/>
              <a:t>Χημική εξέλιξη </a:t>
            </a:r>
            <a:br>
              <a:rPr lang="el-GR" sz="4000" dirty="0" smtClean="0"/>
            </a:br>
            <a:r>
              <a:rPr lang="el-GR" sz="4000" dirty="0" smtClean="0"/>
              <a:t>και οργανικές ενώσεις 1/3</a:t>
            </a:r>
            <a:endParaRPr lang="en-US" sz="4000" dirty="0"/>
          </a:p>
        </p:txBody>
      </p:sp>
      <p:pic>
        <p:nvPicPr>
          <p:cNvPr id="9" name="Θέση περιεχομένου 8"/>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2748"/>
          <a:stretch/>
        </p:blipFill>
        <p:spPr>
          <a:xfrm>
            <a:off x="904614" y="2182763"/>
            <a:ext cx="3077863" cy="3212197"/>
          </a:xfrm>
        </p:spPr>
      </p:pic>
      <p:sp>
        <p:nvSpPr>
          <p:cNvPr id="8" name="Θέση περιεχομένου 7"/>
          <p:cNvSpPr>
            <a:spLocks noGrp="1"/>
          </p:cNvSpPr>
          <p:nvPr>
            <p:ph sz="half" idx="2"/>
          </p:nvPr>
        </p:nvSpPr>
        <p:spPr>
          <a:xfrm>
            <a:off x="4146251" y="1825625"/>
            <a:ext cx="4369099" cy="4351338"/>
          </a:xfrm>
        </p:spPr>
        <p:txBody>
          <a:bodyPr>
            <a:normAutofit lnSpcReduction="10000"/>
          </a:bodyPr>
          <a:lstStyle/>
          <a:p>
            <a:pPr>
              <a:spcBef>
                <a:spcPts val="600"/>
              </a:spcBef>
            </a:pPr>
            <a:r>
              <a:rPr lang="el-GR" altLang="en-US" sz="2800" dirty="0"/>
              <a:t>Από τη </a:t>
            </a:r>
            <a:r>
              <a:rPr lang="el-GR" altLang="en-US" sz="2800" b="1" dirty="0"/>
              <a:t>χημική εξέλιξη </a:t>
            </a:r>
            <a:r>
              <a:rPr lang="el-GR" altLang="en-US" sz="2800" dirty="0"/>
              <a:t>στο </a:t>
            </a:r>
            <a:r>
              <a:rPr lang="el-GR" altLang="en-US" sz="2800" dirty="0" err="1"/>
              <a:t>προβιοτικό</a:t>
            </a:r>
            <a:r>
              <a:rPr lang="el-GR" altLang="en-US" sz="2800" dirty="0"/>
              <a:t> περιβάλλον προέκυψαν </a:t>
            </a:r>
            <a:r>
              <a:rPr lang="el-GR" altLang="en-US" sz="2800" b="1" dirty="0"/>
              <a:t>απλές οργανικές ενώσεις</a:t>
            </a:r>
            <a:r>
              <a:rPr lang="el-GR" altLang="en-US" sz="2800" dirty="0"/>
              <a:t>, οι οποίες τελικά απετέλεσαν τις </a:t>
            </a:r>
            <a:r>
              <a:rPr lang="el-GR" altLang="en-US" sz="2800" b="1" dirty="0"/>
              <a:t>δομικές μονάδες των ζωντανών </a:t>
            </a:r>
            <a:r>
              <a:rPr lang="el-GR" altLang="en-US" sz="2800" b="1" dirty="0" smtClean="0"/>
              <a:t>κυττάρων</a:t>
            </a:r>
            <a:r>
              <a:rPr lang="el-GR" altLang="en-US" sz="2800" dirty="0" smtClean="0"/>
              <a:t>.</a:t>
            </a:r>
          </a:p>
          <a:p>
            <a:pPr>
              <a:spcBef>
                <a:spcPts val="600"/>
              </a:spcBef>
            </a:pPr>
            <a:r>
              <a:rPr lang="el-GR" altLang="en-US" sz="2800" dirty="0"/>
              <a:t>Ο όρος </a:t>
            </a:r>
            <a:r>
              <a:rPr lang="el-GR" altLang="en-US" sz="2800" b="1" dirty="0"/>
              <a:t>«οργανική ένωση» </a:t>
            </a:r>
            <a:r>
              <a:rPr lang="el-GR" altLang="en-US" sz="2800" dirty="0"/>
              <a:t>αναφέρεται γενικώς σε ενώσεις </a:t>
            </a:r>
            <a:r>
              <a:rPr lang="el-GR" altLang="en-US" sz="2800" dirty="0" smtClean="0"/>
              <a:t>που </a:t>
            </a:r>
            <a:r>
              <a:rPr lang="el-GR" altLang="en-US" sz="2800" dirty="0"/>
              <a:t>περιέχουν </a:t>
            </a:r>
            <a:r>
              <a:rPr lang="el-GR" altLang="en-US" sz="2800" dirty="0" smtClean="0"/>
              <a:t>άνθρακα.</a:t>
            </a:r>
            <a:endParaRPr lang="el-GR" altLang="en-US" sz="2800" dirty="0"/>
          </a:p>
          <a:p>
            <a:endParaRPr lang="el-GR" altLang="en-US" b="1" dirty="0" smtClean="0">
              <a:solidFill>
                <a:srgbClr val="CC0000"/>
              </a:solidFill>
            </a:endParaRPr>
          </a:p>
          <a:p>
            <a:endParaRPr lang="el-GR" altLang="en-US" sz="1600" b="1" dirty="0">
              <a:solidFill>
                <a:srgbClr val="CC0000"/>
              </a:solidFill>
            </a:endParaRPr>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dirty="0"/>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16</a:t>
            </a:fld>
            <a:endParaRPr lang="el-GR" dirty="0"/>
          </a:p>
        </p:txBody>
      </p:sp>
      <p:sp>
        <p:nvSpPr>
          <p:cNvPr id="7" name="TextBox 6"/>
          <p:cNvSpPr txBox="1"/>
          <p:nvPr/>
        </p:nvSpPr>
        <p:spPr>
          <a:xfrm>
            <a:off x="3447288" y="5010912"/>
            <a:ext cx="263214" cy="276999"/>
          </a:xfrm>
          <a:prstGeom prst="rect">
            <a:avLst/>
          </a:prstGeom>
          <a:noFill/>
        </p:spPr>
        <p:txBody>
          <a:bodyPr wrap="none" rtlCol="0">
            <a:spAutoFit/>
          </a:bodyPr>
          <a:lstStyle/>
          <a:p>
            <a:r>
              <a:rPr lang="el-GR" sz="1200" dirty="0" smtClean="0">
                <a:latin typeface="+mn-lt"/>
              </a:rPr>
              <a:t>6</a:t>
            </a:r>
            <a:endParaRPr lang="en-US" sz="1200" dirty="0">
              <a:latin typeface="+mn-lt"/>
            </a:endParaRPr>
          </a:p>
        </p:txBody>
      </p:sp>
      <p:sp>
        <p:nvSpPr>
          <p:cNvPr id="2" name="TextBox 1"/>
          <p:cNvSpPr txBox="1"/>
          <p:nvPr/>
        </p:nvSpPr>
        <p:spPr>
          <a:xfrm>
            <a:off x="1182559" y="5405070"/>
            <a:ext cx="2521972" cy="338554"/>
          </a:xfrm>
          <a:prstGeom prst="rect">
            <a:avLst/>
          </a:prstGeom>
          <a:noFill/>
        </p:spPr>
        <p:txBody>
          <a:bodyPr wrap="none" rtlCol="0">
            <a:spAutoFit/>
          </a:bodyPr>
          <a:lstStyle/>
          <a:p>
            <a:r>
              <a:rPr lang="el-GR" sz="1600" b="0" dirty="0" smtClean="0">
                <a:latin typeface="+mn-lt"/>
              </a:rPr>
              <a:t>Ελεύθερη σακχαρική ένωση</a:t>
            </a:r>
            <a:endParaRPr lang="en-US" sz="1600" b="0" dirty="0">
              <a:latin typeface="+mn-lt"/>
            </a:endParaRPr>
          </a:p>
        </p:txBody>
      </p:sp>
    </p:spTree>
    <p:extLst>
      <p:ext uri="{BB962C8B-B14F-4D97-AF65-F5344CB8AC3E}">
        <p14:creationId xmlns:p14="http://schemas.microsoft.com/office/powerpoint/2010/main" val="198723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4000" dirty="0" smtClean="0"/>
              <a:t>Χημική εξέλιξη </a:t>
            </a:r>
            <a:br>
              <a:rPr lang="el-GR" sz="4000" dirty="0" smtClean="0"/>
            </a:br>
            <a:r>
              <a:rPr lang="el-GR" sz="4000" dirty="0" smtClean="0"/>
              <a:t>και οργανικές ενώσεις 2/3</a:t>
            </a:r>
            <a:endParaRPr lang="en-US" sz="4000" dirty="0"/>
          </a:p>
        </p:txBody>
      </p:sp>
      <p:sp>
        <p:nvSpPr>
          <p:cNvPr id="2" name="Θέση περιεχομένου 1"/>
          <p:cNvSpPr>
            <a:spLocks noGrp="1"/>
          </p:cNvSpPr>
          <p:nvPr>
            <p:ph idx="1"/>
          </p:nvPr>
        </p:nvSpPr>
        <p:spPr/>
        <p:txBody>
          <a:bodyPr/>
          <a:lstStyle/>
          <a:p>
            <a:r>
              <a:rPr lang="el-GR" altLang="en-US" dirty="0"/>
              <a:t>Πολλές περιέχουν επίσης </a:t>
            </a:r>
            <a:r>
              <a:rPr lang="el-GR" altLang="en-US" b="1" dirty="0"/>
              <a:t>υδρογόνο</a:t>
            </a:r>
            <a:r>
              <a:rPr lang="el-GR" altLang="en-US" dirty="0"/>
              <a:t>, </a:t>
            </a:r>
            <a:r>
              <a:rPr lang="el-GR" altLang="en-US" b="1" dirty="0"/>
              <a:t>οξυγόνο</a:t>
            </a:r>
            <a:r>
              <a:rPr lang="el-GR" altLang="en-US" dirty="0"/>
              <a:t>, </a:t>
            </a:r>
            <a:r>
              <a:rPr lang="el-GR" altLang="en-US" b="1" dirty="0"/>
              <a:t>άζωτο</a:t>
            </a:r>
            <a:r>
              <a:rPr lang="el-GR" altLang="en-US" dirty="0"/>
              <a:t>, </a:t>
            </a:r>
            <a:r>
              <a:rPr lang="el-GR" altLang="en-US" b="1" dirty="0"/>
              <a:t>θείο</a:t>
            </a:r>
            <a:r>
              <a:rPr lang="el-GR" altLang="en-US" dirty="0"/>
              <a:t>, </a:t>
            </a:r>
            <a:r>
              <a:rPr lang="el-GR" altLang="en-US" b="1" dirty="0"/>
              <a:t>φωσφόρο</a:t>
            </a:r>
            <a:r>
              <a:rPr lang="el-GR" altLang="en-US" dirty="0"/>
              <a:t>, </a:t>
            </a:r>
            <a:r>
              <a:rPr lang="el-GR" altLang="en-US" b="1" dirty="0"/>
              <a:t>άλατα</a:t>
            </a:r>
            <a:r>
              <a:rPr lang="el-GR" altLang="en-US" dirty="0"/>
              <a:t> και άλλα στοιχεία</a:t>
            </a:r>
            <a:r>
              <a:rPr lang="el-GR" altLang="en-US" dirty="0" smtClean="0"/>
              <a:t>.</a:t>
            </a:r>
          </a:p>
          <a:p>
            <a:r>
              <a:rPr lang="el-GR" altLang="en-US" dirty="0" smtClean="0"/>
              <a:t>Ο </a:t>
            </a:r>
            <a:r>
              <a:rPr lang="el-GR" altLang="en-US" b="1" dirty="0"/>
              <a:t>άνθρακας</a:t>
            </a:r>
            <a:r>
              <a:rPr lang="el-GR" altLang="en-US" dirty="0"/>
              <a:t> σχηματίζει πολύ εύκολα δεσμούς με άλλα άτομα άνθρακα, σχηματίζοντας αλυσίδες που ποικίλλουν σε μήκος και μορφή.</a:t>
            </a:r>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dirty="0"/>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17</a:t>
            </a:fld>
            <a:endParaRPr lang="el-GR" dirty="0"/>
          </a:p>
        </p:txBody>
      </p:sp>
    </p:spTree>
    <p:extLst>
      <p:ext uri="{BB962C8B-B14F-4D97-AF65-F5344CB8AC3E}">
        <p14:creationId xmlns:p14="http://schemas.microsoft.com/office/powerpoint/2010/main" val="136954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4000" dirty="0" smtClean="0"/>
              <a:t>Χημική εξέλιξη </a:t>
            </a:r>
            <a:br>
              <a:rPr lang="el-GR" sz="4000" dirty="0" smtClean="0"/>
            </a:br>
            <a:r>
              <a:rPr lang="el-GR" sz="4000" dirty="0" smtClean="0"/>
              <a:t>και οργανικές ενώσεις 3/3</a:t>
            </a:r>
            <a:endParaRPr lang="en-US" sz="4000" dirty="0"/>
          </a:p>
        </p:txBody>
      </p:sp>
      <p:sp>
        <p:nvSpPr>
          <p:cNvPr id="2" name="Θέση περιεχομένου 1"/>
          <p:cNvSpPr>
            <a:spLocks noGrp="1"/>
          </p:cNvSpPr>
          <p:nvPr>
            <p:ph idx="1"/>
          </p:nvPr>
        </p:nvSpPr>
        <p:spPr/>
        <p:txBody>
          <a:bodyPr/>
          <a:lstStyle/>
          <a:p>
            <a:pPr>
              <a:spcBef>
                <a:spcPts val="600"/>
              </a:spcBef>
            </a:pPr>
            <a:r>
              <a:rPr lang="el-GR" altLang="en-US" dirty="0"/>
              <a:t>Οι </a:t>
            </a:r>
            <a:r>
              <a:rPr lang="el-GR" altLang="en-US" b="1" dirty="0"/>
              <a:t>δεσμοί</a:t>
            </a:r>
            <a:r>
              <a:rPr lang="el-GR" altLang="en-US" dirty="0"/>
              <a:t>  μεταξύ ατόμων άνθρακα δίνουν τη δυνατότητα </a:t>
            </a:r>
            <a:r>
              <a:rPr lang="el-GR" altLang="en-US" b="1" dirty="0"/>
              <a:t>τεράστιας πολυπλοκότητας </a:t>
            </a:r>
            <a:r>
              <a:rPr lang="el-GR" altLang="en-US" dirty="0"/>
              <a:t>και</a:t>
            </a:r>
            <a:r>
              <a:rPr lang="el-GR" altLang="en-US" b="1" dirty="0"/>
              <a:t> ποικιλίας στη μοριακή δομή</a:t>
            </a:r>
            <a:r>
              <a:rPr lang="el-GR" altLang="en-US" dirty="0" smtClean="0"/>
              <a:t>.</a:t>
            </a:r>
          </a:p>
          <a:p>
            <a:pPr>
              <a:spcBef>
                <a:spcPts val="600"/>
              </a:spcBef>
            </a:pPr>
            <a:endParaRPr lang="el-GR" altLang="en-US" sz="1600" dirty="0"/>
          </a:p>
          <a:p>
            <a:pPr>
              <a:spcBef>
                <a:spcPts val="600"/>
              </a:spcBef>
            </a:pPr>
            <a:r>
              <a:rPr lang="el-GR" altLang="en-US" dirty="0"/>
              <a:t>Έχουν προσδιοριστεί περισσότερες από ένα </a:t>
            </a:r>
            <a:r>
              <a:rPr lang="el-GR" altLang="en-US" b="1" dirty="0"/>
              <a:t>εκατομμύριο οργανικές ενώσεις</a:t>
            </a:r>
            <a:r>
              <a:rPr lang="el-GR" altLang="en-US" dirty="0"/>
              <a:t>.</a:t>
            </a:r>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dirty="0"/>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18</a:t>
            </a:fld>
            <a:endParaRPr lang="el-GR" dirty="0"/>
          </a:p>
        </p:txBody>
      </p:sp>
    </p:spTree>
    <p:extLst>
      <p:ext uri="{BB962C8B-B14F-4D97-AF65-F5344CB8AC3E}">
        <p14:creationId xmlns:p14="http://schemas.microsoft.com/office/powerpoint/2010/main" val="175314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Η Χημική Εξέλιξη</a:t>
            </a:r>
            <a:endParaRPr lang="en-US" sz="4400" dirty="0"/>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19</a:t>
            </a:fld>
            <a:endParaRPr lang="el-GR" dirty="0"/>
          </a:p>
        </p:txBody>
      </p:sp>
    </p:spTree>
    <p:extLst>
      <p:ext uri="{BB962C8B-B14F-4D97-AF65-F5344CB8AC3E}">
        <p14:creationId xmlns:p14="http://schemas.microsoft.com/office/powerpoint/2010/main" val="355902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Προέλευση της ζωής</a:t>
            </a:r>
            <a:endParaRPr lang="en-US" dirty="0"/>
          </a:p>
        </p:txBody>
      </p:sp>
      <p:sp>
        <p:nvSpPr>
          <p:cNvPr id="2" name="Θέση περιεχομένου 1"/>
          <p:cNvSpPr>
            <a:spLocks noGrp="1"/>
          </p:cNvSpPr>
          <p:nvPr>
            <p:ph idx="1"/>
          </p:nvPr>
        </p:nvSpPr>
        <p:spPr/>
        <p:txBody>
          <a:bodyPr/>
          <a:lstStyle/>
          <a:p>
            <a:pPr>
              <a:lnSpc>
                <a:spcPct val="100000"/>
              </a:lnSpc>
              <a:spcBef>
                <a:spcPts val="600"/>
              </a:spcBef>
            </a:pPr>
            <a:r>
              <a:rPr lang="el-GR" altLang="en-US" dirty="0"/>
              <a:t>Από τα πολύ παλιά χρόνια </a:t>
            </a:r>
            <a:r>
              <a:rPr lang="el-GR" altLang="en-US" dirty="0" smtClean="0"/>
              <a:t>κοινή </a:t>
            </a:r>
            <a:r>
              <a:rPr lang="el-GR" altLang="en-US" dirty="0"/>
              <a:t>ήταν η </a:t>
            </a:r>
            <a:r>
              <a:rPr lang="el-GR" altLang="en-US" dirty="0" smtClean="0"/>
              <a:t>πεποίθηση των </a:t>
            </a:r>
            <a:r>
              <a:rPr lang="el-GR" altLang="en-US" dirty="0"/>
              <a:t>ανθρώπων </a:t>
            </a:r>
            <a:r>
              <a:rPr lang="el-GR" altLang="en-US" dirty="0" smtClean="0"/>
              <a:t>ότι </a:t>
            </a:r>
            <a:r>
              <a:rPr lang="el-GR" altLang="en-US" b="1" dirty="0"/>
              <a:t>η ζωή πολλές φορές </a:t>
            </a:r>
            <a:r>
              <a:rPr lang="el-GR" altLang="en-US" b="1" dirty="0" smtClean="0"/>
              <a:t>προέκυψε </a:t>
            </a:r>
            <a:r>
              <a:rPr lang="el-GR" altLang="en-US" b="1" dirty="0"/>
              <a:t>με αυτόματη γένεση από μη ζώσα ύλη, παράλληλα με τη γονική </a:t>
            </a:r>
            <a:r>
              <a:rPr lang="el-GR" altLang="en-US" b="1" dirty="0" smtClean="0"/>
              <a:t>αναπαραγωγή</a:t>
            </a:r>
            <a:r>
              <a:rPr lang="en-US" altLang="en-US" b="1" dirty="0" smtClean="0"/>
              <a:t>.</a:t>
            </a:r>
            <a:endParaRPr lang="el-GR" altLang="en-US" sz="1600" b="1" dirty="0"/>
          </a:p>
          <a:p>
            <a:endParaRPr lang="en-US" dirty="0"/>
          </a:p>
        </p:txBody>
      </p:sp>
      <p:sp>
        <p:nvSpPr>
          <p:cNvPr id="4" name="Θέση υποσέλιδου 3"/>
          <p:cNvSpPr>
            <a:spLocks noGrp="1"/>
          </p:cNvSpPr>
          <p:nvPr>
            <p:ph type="ftr" sz="quarter" idx="11"/>
          </p:nvPr>
        </p:nvSpPr>
        <p:spPr/>
        <p:txBody>
          <a:bodyPr/>
          <a:lstStyle/>
          <a:p>
            <a:pPr>
              <a:defRPr/>
            </a:pPr>
            <a:r>
              <a:rPr lang="el-GR" dirty="0" smtClean="0">
                <a:latin typeface="Calibri" panose="020F0502020204030204" pitchFamily="34" charset="0"/>
              </a:rPr>
              <a:t>Ενότητα 2: Προέλευση και Χημεία της Ζωής</a:t>
            </a:r>
            <a:endParaRPr lang="el-GR" dirty="0">
              <a:latin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a:t>
            </a:fld>
            <a:endParaRPr lang="el-GR" dirty="0"/>
          </a:p>
        </p:txBody>
      </p:sp>
    </p:spTree>
    <p:extLst>
      <p:ext uri="{BB962C8B-B14F-4D97-AF65-F5344CB8AC3E}">
        <p14:creationId xmlns:p14="http://schemas.microsoft.com/office/powerpoint/2010/main" val="577753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1/6</a:t>
            </a:r>
            <a:endParaRPr lang="en-US"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7404" y="1690688"/>
            <a:ext cx="6752071" cy="4527613"/>
          </a:xfrm>
          <a:ln>
            <a:solidFill>
              <a:srgbClr val="0070C0"/>
            </a:solidFill>
          </a:ln>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20</a:t>
            </a:fld>
            <a:endParaRPr lang="el-GR" dirty="0"/>
          </a:p>
        </p:txBody>
      </p:sp>
      <p:sp>
        <p:nvSpPr>
          <p:cNvPr id="4" name="TextBox 3"/>
          <p:cNvSpPr txBox="1"/>
          <p:nvPr/>
        </p:nvSpPr>
        <p:spPr>
          <a:xfrm>
            <a:off x="7816261" y="5941302"/>
            <a:ext cx="263214" cy="276999"/>
          </a:xfrm>
          <a:prstGeom prst="rect">
            <a:avLst/>
          </a:prstGeom>
          <a:noFill/>
        </p:spPr>
        <p:txBody>
          <a:bodyPr wrap="none" rtlCol="0">
            <a:spAutoFit/>
          </a:bodyPr>
          <a:lstStyle/>
          <a:p>
            <a:r>
              <a:rPr lang="el-GR" sz="1200" dirty="0" smtClean="0">
                <a:latin typeface="+mn-lt"/>
              </a:rPr>
              <a:t>7</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2/6</a:t>
            </a:r>
            <a:endParaRPr lang="en-US" dirty="0"/>
          </a:p>
        </p:txBody>
      </p:sp>
      <p:sp>
        <p:nvSpPr>
          <p:cNvPr id="3" name="Θέση περιεχομένου 2"/>
          <p:cNvSpPr>
            <a:spLocks noGrp="1"/>
          </p:cNvSpPr>
          <p:nvPr>
            <p:ph idx="1"/>
          </p:nvPr>
        </p:nvSpPr>
        <p:spPr/>
        <p:txBody>
          <a:bodyPr/>
          <a:lstStyle/>
          <a:p>
            <a:pPr marL="0" indent="0">
              <a:buNone/>
            </a:pPr>
            <a:r>
              <a:rPr lang="el-GR" altLang="en-US" dirty="0"/>
              <a:t>Η πρωτόγονη ατμόσφαιρα: αναγωγική</a:t>
            </a:r>
          </a:p>
          <a:p>
            <a:pPr marL="822960"/>
            <a:r>
              <a:rPr lang="el-GR" altLang="en-US" dirty="0" smtClean="0"/>
              <a:t>Νερό</a:t>
            </a:r>
            <a:endParaRPr lang="el-GR" altLang="en-US" dirty="0"/>
          </a:p>
          <a:p>
            <a:pPr marL="822960"/>
            <a:r>
              <a:rPr lang="el-GR" altLang="en-US" dirty="0"/>
              <a:t>Διοξείδιο άνθρακα</a:t>
            </a:r>
          </a:p>
          <a:p>
            <a:pPr marL="822960"/>
            <a:r>
              <a:rPr lang="el-GR" altLang="en-US" dirty="0"/>
              <a:t>Μοριακό υδρογόνο</a:t>
            </a:r>
          </a:p>
          <a:p>
            <a:pPr marL="822960"/>
            <a:r>
              <a:rPr lang="el-GR" altLang="en-US" dirty="0"/>
              <a:t>Μεθάνιο</a:t>
            </a:r>
          </a:p>
          <a:p>
            <a:pPr marL="822960"/>
            <a:r>
              <a:rPr lang="el-GR" altLang="en-US" dirty="0"/>
              <a:t>Αμμωνία</a:t>
            </a:r>
          </a:p>
          <a:p>
            <a:pPr marL="822960"/>
            <a:r>
              <a:rPr lang="el-GR" altLang="en-US" dirty="0"/>
              <a:t>Ίχνη μοριακού οξυγόνου</a:t>
            </a:r>
            <a:endParaRPr lang="en-US"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21</a:t>
            </a:fld>
            <a:endParaRPr lang="el-GR" dirty="0"/>
          </a:p>
        </p:txBody>
      </p:sp>
    </p:spTree>
    <p:extLst>
      <p:ext uri="{BB962C8B-B14F-4D97-AF65-F5344CB8AC3E}">
        <p14:creationId xmlns:p14="http://schemas.microsoft.com/office/powerpoint/2010/main" val="51775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3/6</a:t>
            </a:r>
            <a:endParaRPr lang="en-US" dirty="0"/>
          </a:p>
        </p:txBody>
      </p:sp>
      <p:sp>
        <p:nvSpPr>
          <p:cNvPr id="3" name="Θέση περιεχομένου 2"/>
          <p:cNvSpPr>
            <a:spLocks noGrp="1"/>
          </p:cNvSpPr>
          <p:nvPr>
            <p:ph idx="1"/>
          </p:nvPr>
        </p:nvSpPr>
        <p:spPr/>
        <p:txBody>
          <a:bodyPr/>
          <a:lstStyle/>
          <a:p>
            <a:pPr marL="0" indent="0">
              <a:buNone/>
            </a:pPr>
            <a:r>
              <a:rPr lang="el-GR" altLang="en-US" dirty="0"/>
              <a:t>Όταν ένα τέτοιο μίγμα αερίων εκτίθεται σε υπεριώδη ακτινοβολία δημιουργούνται πολλές οργανικές ενώσεις</a:t>
            </a:r>
            <a:r>
              <a:rPr lang="el-GR" altLang="en-US" dirty="0" smtClean="0"/>
              <a:t>:</a:t>
            </a:r>
          </a:p>
          <a:p>
            <a:pPr marL="640080">
              <a:spcBef>
                <a:spcPts val="1800"/>
              </a:spcBef>
            </a:pPr>
            <a:r>
              <a:rPr lang="el-GR" altLang="en-US" dirty="0" smtClean="0"/>
              <a:t>Υδατάνθρακες</a:t>
            </a:r>
            <a:endParaRPr lang="el-GR" altLang="en-US" dirty="0"/>
          </a:p>
          <a:p>
            <a:pPr marL="640080">
              <a:spcBef>
                <a:spcPts val="600"/>
              </a:spcBef>
            </a:pPr>
            <a:r>
              <a:rPr lang="el-GR" altLang="en-US" dirty="0"/>
              <a:t>Λίπη</a:t>
            </a:r>
          </a:p>
          <a:p>
            <a:pPr marL="640080">
              <a:spcBef>
                <a:spcPts val="600"/>
              </a:spcBef>
            </a:pPr>
            <a:r>
              <a:rPr lang="el-GR" altLang="en-US" dirty="0"/>
              <a:t>Πρωτεΐνες</a:t>
            </a:r>
          </a:p>
          <a:p>
            <a:pPr marL="640080">
              <a:spcBef>
                <a:spcPts val="600"/>
              </a:spcBef>
            </a:pPr>
            <a:r>
              <a:rPr lang="el-GR" altLang="en-US" dirty="0" err="1"/>
              <a:t>Νουκλεϊκά</a:t>
            </a:r>
            <a:r>
              <a:rPr lang="el-GR" altLang="en-US" dirty="0"/>
              <a:t> οξέα</a:t>
            </a:r>
            <a:endParaRPr lang="en-US"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22</a:t>
            </a:fld>
            <a:endParaRPr lang="el-GR" dirty="0"/>
          </a:p>
        </p:txBody>
      </p:sp>
    </p:spTree>
    <p:extLst>
      <p:ext uri="{BB962C8B-B14F-4D97-AF65-F5344CB8AC3E}">
        <p14:creationId xmlns:p14="http://schemas.microsoft.com/office/powerpoint/2010/main" val="418777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4/6</a:t>
            </a:r>
            <a:endParaRPr lang="en-US"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6525" y="1690688"/>
            <a:ext cx="3790950" cy="3248025"/>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B5F80957-5D18-46C5-9C10-454629E704FF}" type="slidenum">
              <a:rPr lang="el-GR" smtClean="0"/>
              <a:pPr>
                <a:defRPr/>
              </a:pPr>
              <a:t>23</a:t>
            </a:fld>
            <a:endParaRPr lang="el-GR" dirty="0"/>
          </a:p>
        </p:txBody>
      </p:sp>
      <p:sp>
        <p:nvSpPr>
          <p:cNvPr id="5" name="Text Box 4"/>
          <p:cNvSpPr txBox="1">
            <a:spLocks noChangeArrowheads="1"/>
          </p:cNvSpPr>
          <p:nvPr/>
        </p:nvSpPr>
        <p:spPr bwMode="auto">
          <a:xfrm>
            <a:off x="1167796" y="5190840"/>
            <a:ext cx="68084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sz="2000" b="0" dirty="0">
                <a:latin typeface="+mn-lt"/>
              </a:rPr>
              <a:t>Τα πρώτα οργανικά μόρια σχημάτισαν έναν ζεστό, αραιό </a:t>
            </a:r>
            <a:r>
              <a:rPr lang="el-GR" altLang="en-US" sz="2000" b="0" dirty="0" smtClean="0">
                <a:latin typeface="+mn-lt"/>
              </a:rPr>
              <a:t>ζωμό.</a:t>
            </a:r>
            <a:endParaRPr lang="en-US" altLang="en-US" sz="2000" b="0" dirty="0">
              <a:latin typeface="+mn-lt"/>
            </a:endParaRPr>
          </a:p>
        </p:txBody>
      </p:sp>
      <p:sp>
        <p:nvSpPr>
          <p:cNvPr id="6" name="TextBox 5"/>
          <p:cNvSpPr txBox="1"/>
          <p:nvPr/>
        </p:nvSpPr>
        <p:spPr>
          <a:xfrm>
            <a:off x="6044184" y="4649278"/>
            <a:ext cx="263214" cy="276999"/>
          </a:xfrm>
          <a:prstGeom prst="rect">
            <a:avLst/>
          </a:prstGeom>
          <a:noFill/>
        </p:spPr>
        <p:txBody>
          <a:bodyPr wrap="square" rtlCol="0">
            <a:spAutoFit/>
          </a:bodyPr>
          <a:lstStyle/>
          <a:p>
            <a:r>
              <a:rPr lang="el-GR" sz="1200" dirty="0" smtClean="0">
                <a:latin typeface="+mn-lt"/>
              </a:rPr>
              <a:t>8</a:t>
            </a:r>
            <a:endParaRPr lang="en-US" sz="1200" dirty="0">
              <a:latin typeface="+mn-lt"/>
            </a:endParaRPr>
          </a:p>
        </p:txBody>
      </p:sp>
    </p:spTree>
    <p:extLst>
      <p:ext uri="{BB962C8B-B14F-4D97-AF65-F5344CB8AC3E}">
        <p14:creationId xmlns:p14="http://schemas.microsoft.com/office/powerpoint/2010/main" val="402242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5/6</a:t>
            </a:r>
            <a:endParaRPr lang="en-US" dirty="0"/>
          </a:p>
        </p:txBody>
      </p:sp>
      <p:pic>
        <p:nvPicPr>
          <p:cNvPr id="20" name="Θέση περιεχομένου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986" y="1690688"/>
            <a:ext cx="7328027" cy="4096867"/>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B5F80957-5D18-46C5-9C10-454629E704FF}" type="slidenum">
              <a:rPr lang="el-GR" smtClean="0"/>
              <a:pPr>
                <a:defRPr/>
              </a:pPr>
              <a:t>24</a:t>
            </a:fld>
            <a:endParaRPr lang="el-GR" dirty="0"/>
          </a:p>
        </p:txBody>
      </p:sp>
    </p:spTree>
    <p:extLst>
      <p:ext uri="{BB962C8B-B14F-4D97-AF65-F5344CB8AC3E}">
        <p14:creationId xmlns:p14="http://schemas.microsoft.com/office/powerpoint/2010/main" val="365500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Χημική εξέλιξη 6/6</a:t>
            </a:r>
            <a:endParaRPr lang="en-US" dirty="0"/>
          </a:p>
        </p:txBody>
      </p:sp>
      <p:sp>
        <p:nvSpPr>
          <p:cNvPr id="4" name="Θέση περιεχομένου 3"/>
          <p:cNvSpPr>
            <a:spLocks noGrp="1"/>
          </p:cNvSpPr>
          <p:nvPr>
            <p:ph sz="half" idx="1"/>
          </p:nvPr>
        </p:nvSpPr>
        <p:spPr>
          <a:xfrm>
            <a:off x="450376" y="1825625"/>
            <a:ext cx="4258102" cy="4351338"/>
          </a:xfrm>
        </p:spPr>
        <p:txBody>
          <a:bodyPr/>
          <a:lstStyle/>
          <a:p>
            <a:pPr marL="0" indent="0">
              <a:buNone/>
            </a:pPr>
            <a:r>
              <a:rPr lang="el-GR" altLang="en-US" sz="2800" dirty="0">
                <a:solidFill>
                  <a:srgbClr val="100810"/>
                </a:solidFill>
              </a:rPr>
              <a:t>Πιθανές πηγές ενέργειας:</a:t>
            </a:r>
          </a:p>
          <a:p>
            <a:endParaRPr lang="el-GR" altLang="en-US" sz="2800" dirty="0">
              <a:solidFill>
                <a:srgbClr val="100810"/>
              </a:solidFill>
            </a:endParaRPr>
          </a:p>
          <a:p>
            <a:r>
              <a:rPr lang="el-GR" altLang="en-US" sz="2800" dirty="0"/>
              <a:t>Υπεριώδης ακτινοβολία</a:t>
            </a:r>
          </a:p>
          <a:p>
            <a:r>
              <a:rPr lang="el-GR" altLang="en-US" sz="2800" dirty="0"/>
              <a:t>Ηλεκτρικές εκκενώσεις</a:t>
            </a:r>
          </a:p>
          <a:p>
            <a:r>
              <a:rPr lang="el-GR" altLang="en-US" sz="2800" dirty="0"/>
              <a:t>Εκτεταμένη ηφαιστειακή δραστηριότητα</a:t>
            </a:r>
          </a:p>
          <a:p>
            <a:r>
              <a:rPr lang="el-GR" altLang="en-US" sz="2800" dirty="0"/>
              <a:t>Υδροθερμικές αναβλύσεις</a:t>
            </a:r>
            <a:endParaRPr lang="en-US" altLang="en-US" sz="2800" dirty="0"/>
          </a:p>
          <a:p>
            <a:endParaRPr lang="en-US" dirty="0"/>
          </a:p>
        </p:txBody>
      </p:sp>
      <p:pic>
        <p:nvPicPr>
          <p:cNvPr id="7" name="Θέση περιεχομένου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755306"/>
            <a:ext cx="3886200" cy="2491975"/>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37B0DF7E-797F-4D1F-8858-5ACC64B11632}" type="slidenum">
              <a:rPr lang="el-GR" smtClean="0"/>
              <a:pPr>
                <a:defRPr/>
              </a:pPr>
              <a:t>25</a:t>
            </a:fld>
            <a:endParaRPr lang="el-GR" dirty="0"/>
          </a:p>
        </p:txBody>
      </p:sp>
      <p:sp>
        <p:nvSpPr>
          <p:cNvPr id="5" name="TextBox 4"/>
          <p:cNvSpPr txBox="1"/>
          <p:nvPr/>
        </p:nvSpPr>
        <p:spPr>
          <a:xfrm>
            <a:off x="8470500" y="4882896"/>
            <a:ext cx="263214" cy="276999"/>
          </a:xfrm>
          <a:prstGeom prst="rect">
            <a:avLst/>
          </a:prstGeom>
          <a:noFill/>
        </p:spPr>
        <p:txBody>
          <a:bodyPr wrap="none" rtlCol="0">
            <a:spAutoFit/>
          </a:bodyPr>
          <a:lstStyle/>
          <a:p>
            <a:r>
              <a:rPr lang="el-GR" sz="1200" dirty="0" smtClean="0">
                <a:latin typeface="+mn-lt"/>
              </a:rPr>
              <a:t>9</a:t>
            </a:r>
            <a:endParaRPr lang="en-US" sz="1200" dirty="0">
              <a:latin typeface="+mn-lt"/>
            </a:endParaRPr>
          </a:p>
        </p:txBody>
      </p:sp>
    </p:spTree>
    <p:extLst>
      <p:ext uri="{BB962C8B-B14F-4D97-AF65-F5344CB8AC3E}">
        <p14:creationId xmlns:p14="http://schemas.microsoft.com/office/powerpoint/2010/main" val="99241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err="1" smtClean="0"/>
              <a:t>Προβιοτική</a:t>
            </a:r>
            <a:r>
              <a:rPr lang="el-GR" sz="4000" dirty="0" smtClean="0"/>
              <a:t> σύνθεση</a:t>
            </a:r>
            <a:br>
              <a:rPr lang="el-GR" sz="4000" dirty="0" smtClean="0"/>
            </a:br>
            <a:r>
              <a:rPr lang="el-GR" sz="4000" dirty="0" smtClean="0"/>
              <a:t>μικρών οργανικών μορίων 1/2</a:t>
            </a:r>
            <a:endParaRPr lang="en-US" sz="4000" dirty="0"/>
          </a:p>
        </p:txBody>
      </p:sp>
      <p:sp>
        <p:nvSpPr>
          <p:cNvPr id="4" name="Θέση περιεχομένου 3"/>
          <p:cNvSpPr>
            <a:spLocks noGrp="1"/>
          </p:cNvSpPr>
          <p:nvPr>
            <p:ph sz="half" idx="1"/>
          </p:nvPr>
        </p:nvSpPr>
        <p:spPr>
          <a:xfrm>
            <a:off x="450376" y="2124780"/>
            <a:ext cx="4258102" cy="3902057"/>
          </a:xfrm>
        </p:spPr>
        <p:txBody>
          <a:bodyPr/>
          <a:lstStyle/>
          <a:p>
            <a:r>
              <a:rPr lang="el-GR" altLang="en-US" sz="2800" dirty="0"/>
              <a:t>Σύνθεση σε πειραματικές </a:t>
            </a:r>
            <a:r>
              <a:rPr lang="el-GR" altLang="en-US" sz="2800" dirty="0" smtClean="0"/>
              <a:t>συνθήκες.</a:t>
            </a:r>
            <a:endParaRPr lang="el-GR" altLang="en-US" sz="2800" dirty="0"/>
          </a:p>
          <a:p>
            <a:endParaRPr lang="el-GR" altLang="en-US" sz="2800" dirty="0"/>
          </a:p>
          <a:p>
            <a:r>
              <a:rPr lang="en-US" altLang="en-US" sz="2800" dirty="0"/>
              <a:t>Miller </a:t>
            </a:r>
            <a:r>
              <a:rPr lang="el-GR" altLang="en-US" sz="2800" dirty="0"/>
              <a:t>και </a:t>
            </a:r>
            <a:r>
              <a:rPr lang="en-US" altLang="en-US" sz="2800" dirty="0"/>
              <a:t>Urey 1953</a:t>
            </a:r>
          </a:p>
        </p:txBody>
      </p:sp>
      <p:pic>
        <p:nvPicPr>
          <p:cNvPr id="5" name="Θέση περιεχομένου 4"/>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4629150" y="2124780"/>
            <a:ext cx="3886200" cy="3753028"/>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37B0DF7E-797F-4D1F-8858-5ACC64B11632}" type="slidenum">
              <a:rPr lang="el-GR" smtClean="0"/>
              <a:pPr>
                <a:defRPr/>
              </a:pPr>
              <a:t>26</a:t>
            </a:fld>
            <a:endParaRPr lang="el-GR" dirty="0"/>
          </a:p>
        </p:txBody>
      </p:sp>
      <p:sp>
        <p:nvSpPr>
          <p:cNvPr id="6" name="TextBox 5"/>
          <p:cNvSpPr txBox="1"/>
          <p:nvPr/>
        </p:nvSpPr>
        <p:spPr>
          <a:xfrm>
            <a:off x="8046720" y="5536824"/>
            <a:ext cx="341760" cy="276999"/>
          </a:xfrm>
          <a:prstGeom prst="rect">
            <a:avLst/>
          </a:prstGeom>
          <a:noFill/>
        </p:spPr>
        <p:txBody>
          <a:bodyPr wrap="none" rtlCol="0">
            <a:spAutoFit/>
          </a:bodyPr>
          <a:lstStyle/>
          <a:p>
            <a:r>
              <a:rPr lang="el-GR" sz="1200" dirty="0" smtClean="0">
                <a:latin typeface="+mn-lt"/>
              </a:rPr>
              <a:t>10</a:t>
            </a:r>
            <a:endParaRPr lang="en-US" sz="1200" dirty="0">
              <a:latin typeface="+mn-lt"/>
            </a:endParaRPr>
          </a:p>
        </p:txBody>
      </p:sp>
    </p:spTree>
    <p:extLst>
      <p:ext uri="{BB962C8B-B14F-4D97-AF65-F5344CB8AC3E}">
        <p14:creationId xmlns:p14="http://schemas.microsoft.com/office/powerpoint/2010/main" val="337341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err="1" smtClean="0"/>
              <a:t>Προβιοτική</a:t>
            </a:r>
            <a:r>
              <a:rPr lang="el-GR" sz="4000" dirty="0" smtClean="0"/>
              <a:t> σύνθεση</a:t>
            </a:r>
            <a:br>
              <a:rPr lang="el-GR" sz="4000" dirty="0" smtClean="0"/>
            </a:br>
            <a:r>
              <a:rPr lang="el-GR" sz="4000" dirty="0" smtClean="0"/>
              <a:t>μικρών οργανικών μορίων 2/2</a:t>
            </a:r>
            <a:endParaRPr lang="en-US" sz="4000" dirty="0"/>
          </a:p>
        </p:txBody>
      </p:sp>
      <p:sp>
        <p:nvSpPr>
          <p:cNvPr id="4" name="Θέση περιεχομένου 3"/>
          <p:cNvSpPr>
            <a:spLocks noGrp="1"/>
          </p:cNvSpPr>
          <p:nvPr>
            <p:ph idx="1"/>
          </p:nvPr>
        </p:nvSpPr>
        <p:spPr/>
        <p:txBody>
          <a:bodyPr/>
          <a:lstStyle/>
          <a:p>
            <a:pPr marL="0" indent="0">
              <a:buNone/>
            </a:pPr>
            <a:r>
              <a:rPr lang="el-GR" altLang="en-US" sz="2800" dirty="0"/>
              <a:t>Μετά από μια εβδομάδα συνεχών εκκενώσεων το 15% του άνθρακα είχε μετατραπεί σε οργανικές </a:t>
            </a:r>
            <a:r>
              <a:rPr lang="el-GR" altLang="en-US" sz="2800" dirty="0" smtClean="0"/>
              <a:t>ενώσεις:</a:t>
            </a:r>
            <a:endParaRPr lang="el-GR" altLang="en-US" sz="2800" dirty="0"/>
          </a:p>
          <a:p>
            <a:r>
              <a:rPr lang="el-GR" altLang="en-US" sz="2800" dirty="0" smtClean="0"/>
              <a:t>4 </a:t>
            </a:r>
            <a:r>
              <a:rPr lang="el-GR" altLang="en-US" sz="2800" dirty="0"/>
              <a:t>αμινοξέα</a:t>
            </a:r>
          </a:p>
          <a:p>
            <a:r>
              <a:rPr lang="el-GR" altLang="en-US" sz="2800" dirty="0"/>
              <a:t>Μερικά απλά λιπαρά </a:t>
            </a:r>
            <a:r>
              <a:rPr lang="el-GR" altLang="en-US" sz="2800" dirty="0" smtClean="0"/>
              <a:t>οξέα</a:t>
            </a:r>
          </a:p>
          <a:p>
            <a:endParaRPr lang="el-GR" altLang="en-US" sz="2800" dirty="0"/>
          </a:p>
          <a:p>
            <a:pPr marL="0" indent="0">
              <a:buNone/>
            </a:pPr>
            <a:r>
              <a:rPr lang="el-GR" altLang="en-US" sz="2800" dirty="0"/>
              <a:t>Άλλα πειράματα έχουν δείξει ότι για τη δημιουργία οργανικών μορίων χρειάζονται αναγωγικές συνθήκες και παροχή έντονης </a:t>
            </a:r>
            <a:r>
              <a:rPr lang="el-GR" altLang="en-US" sz="2800" dirty="0" smtClean="0"/>
              <a:t>ενέργειας. </a:t>
            </a:r>
            <a:endParaRPr lang="en-US" altLang="en-US" sz="2800"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27</a:t>
            </a:fld>
            <a:endParaRPr lang="el-GR" dirty="0"/>
          </a:p>
        </p:txBody>
      </p:sp>
    </p:spTree>
    <p:extLst>
      <p:ext uri="{BB962C8B-B14F-4D97-AF65-F5344CB8AC3E}">
        <p14:creationId xmlns:p14="http://schemas.microsoft.com/office/powerpoint/2010/main" val="248331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σχηματισμός των πολυμερών</a:t>
            </a:r>
            <a:endParaRPr lang="en-US" dirty="0"/>
          </a:p>
        </p:txBody>
      </p:sp>
      <p:sp>
        <p:nvSpPr>
          <p:cNvPr id="4" name="Θέση περιεχομένου 3"/>
          <p:cNvSpPr>
            <a:spLocks noGrp="1"/>
          </p:cNvSpPr>
          <p:nvPr>
            <p:ph idx="1"/>
          </p:nvPr>
        </p:nvSpPr>
        <p:spPr/>
        <p:txBody>
          <a:bodyPr/>
          <a:lstStyle/>
          <a:p>
            <a:pPr marL="0" indent="0">
              <a:buNone/>
            </a:pPr>
            <a:r>
              <a:rPr lang="el-GR" altLang="en-US" sz="2800" dirty="0"/>
              <a:t>Επόμενο στάδιο:</a:t>
            </a:r>
          </a:p>
          <a:p>
            <a:endParaRPr lang="el-GR" altLang="en-US" sz="2800" dirty="0" smtClean="0"/>
          </a:p>
          <a:p>
            <a:r>
              <a:rPr lang="el-GR" altLang="en-US" sz="2800" dirty="0" smtClean="0"/>
              <a:t>Συμπύκνωση </a:t>
            </a:r>
            <a:r>
              <a:rPr lang="el-GR" altLang="en-US" sz="2800" dirty="0"/>
              <a:t>αμινοξέων, αζωτούχων ενώσεων, </a:t>
            </a:r>
            <a:r>
              <a:rPr lang="el-GR" altLang="en-US" sz="2800" dirty="0" smtClean="0"/>
              <a:t>σακχάρων.</a:t>
            </a:r>
            <a:endParaRPr lang="el-GR" altLang="en-US" sz="2800" dirty="0"/>
          </a:p>
          <a:p>
            <a:r>
              <a:rPr lang="el-GR" altLang="en-US" sz="2800" dirty="0"/>
              <a:t>Αποτέλεσμα: Μεγαλύτερα </a:t>
            </a:r>
            <a:r>
              <a:rPr lang="el-GR" altLang="en-US" sz="2800" dirty="0" smtClean="0"/>
              <a:t>μόρια.</a:t>
            </a:r>
            <a:endParaRPr lang="el-GR" altLang="en-US" sz="2800" dirty="0"/>
          </a:p>
          <a:p>
            <a:r>
              <a:rPr lang="el-GR" altLang="en-US" sz="2800" dirty="0" smtClean="0"/>
              <a:t>Πρωτεΐνες</a:t>
            </a:r>
            <a:r>
              <a:rPr lang="el-GR" altLang="en-US" sz="2800" dirty="0"/>
              <a:t>, </a:t>
            </a:r>
            <a:r>
              <a:rPr lang="el-GR" altLang="en-US" sz="2800" dirty="0" err="1"/>
              <a:t>νουκλεϊκά</a:t>
            </a:r>
            <a:r>
              <a:rPr lang="el-GR" altLang="en-US" sz="2800" dirty="0"/>
              <a:t> </a:t>
            </a:r>
            <a:r>
              <a:rPr lang="el-GR" altLang="en-US" sz="2800" dirty="0" smtClean="0"/>
              <a:t>οξέα.</a:t>
            </a:r>
            <a:endParaRPr lang="en-US" altLang="en-US" sz="2800"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28</a:t>
            </a:fld>
            <a:endParaRPr lang="el-GR" dirty="0"/>
          </a:p>
        </p:txBody>
      </p:sp>
    </p:spTree>
    <p:extLst>
      <p:ext uri="{BB962C8B-B14F-4D97-AF65-F5344CB8AC3E}">
        <p14:creationId xmlns:p14="http://schemas.microsoft.com/office/powerpoint/2010/main" val="197513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Πως σχηματίστηκαν τα πολυμερή</a:t>
            </a:r>
            <a:endParaRPr lang="en-US" sz="4000" dirty="0"/>
          </a:p>
        </p:txBody>
      </p:sp>
      <p:sp>
        <p:nvSpPr>
          <p:cNvPr id="4" name="Θέση περιεχομένου 3"/>
          <p:cNvSpPr>
            <a:spLocks noGrp="1"/>
          </p:cNvSpPr>
          <p:nvPr>
            <p:ph idx="1"/>
          </p:nvPr>
        </p:nvSpPr>
        <p:spPr/>
        <p:txBody>
          <a:bodyPr/>
          <a:lstStyle/>
          <a:p>
            <a:r>
              <a:rPr lang="el-GR" altLang="en-US" sz="2800" dirty="0"/>
              <a:t>Σκόνη από καταιγίδες και πτώση </a:t>
            </a:r>
            <a:r>
              <a:rPr lang="el-GR" altLang="en-US" sz="2800" dirty="0" smtClean="0"/>
              <a:t>μετεωριτών.</a:t>
            </a:r>
            <a:endParaRPr lang="el-GR" altLang="en-US" sz="2800" dirty="0"/>
          </a:p>
          <a:p>
            <a:r>
              <a:rPr lang="el-GR" altLang="en-US" sz="2800" dirty="0" smtClean="0"/>
              <a:t>Εστίες </a:t>
            </a:r>
            <a:r>
              <a:rPr lang="el-GR" altLang="en-US" sz="2800" dirty="0"/>
              <a:t>συγκέντρωσης σταγόνων </a:t>
            </a:r>
            <a:r>
              <a:rPr lang="el-GR" altLang="en-US" sz="2800" dirty="0" smtClean="0"/>
              <a:t>νερού.</a:t>
            </a:r>
          </a:p>
          <a:p>
            <a:r>
              <a:rPr lang="el-GR" altLang="en-US" sz="2800" dirty="0" smtClean="0"/>
              <a:t>Υγρές </a:t>
            </a:r>
            <a:r>
              <a:rPr lang="el-GR" altLang="en-US" sz="2800" dirty="0"/>
              <a:t>επιφάνειες αργίλου και άλλων </a:t>
            </a:r>
            <a:r>
              <a:rPr lang="el-GR" altLang="en-US" sz="2800" dirty="0" smtClean="0"/>
              <a:t>ορυκτών.</a:t>
            </a:r>
            <a:endParaRPr lang="en-US" altLang="en-US" sz="2800" dirty="0"/>
          </a:p>
          <a:p>
            <a:endParaRPr lang="en-US" altLang="en-US" sz="2800"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29</a:t>
            </a:fld>
            <a:endParaRPr lang="el-GR" dirty="0"/>
          </a:p>
        </p:txBody>
      </p:sp>
    </p:spTree>
    <p:extLst>
      <p:ext uri="{BB962C8B-B14F-4D97-AF65-F5344CB8AC3E}">
        <p14:creationId xmlns:p14="http://schemas.microsoft.com/office/powerpoint/2010/main" val="2360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sk-SK" dirty="0" smtClean="0"/>
              <a:t>Louis Pasteur </a:t>
            </a:r>
            <a:r>
              <a:rPr lang="en-US" dirty="0" smtClean="0"/>
              <a:t>1/2</a:t>
            </a:r>
            <a:endParaRPr lang="en-US" dirty="0"/>
          </a:p>
        </p:txBody>
      </p:sp>
      <p:pic>
        <p:nvPicPr>
          <p:cNvPr id="8" name="Θέση περιεχομένου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82388" y="1980017"/>
            <a:ext cx="2978723" cy="4042553"/>
          </a:xfrm>
        </p:spPr>
      </p:pic>
      <p:sp>
        <p:nvSpPr>
          <p:cNvPr id="2" name="Θέση περιεχομένου 1"/>
          <p:cNvSpPr>
            <a:spLocks noGrp="1"/>
          </p:cNvSpPr>
          <p:nvPr>
            <p:ph sz="half" idx="2"/>
          </p:nvPr>
        </p:nvSpPr>
        <p:spPr>
          <a:xfrm>
            <a:off x="4162567" y="1825625"/>
            <a:ext cx="4352783" cy="4351338"/>
          </a:xfrm>
        </p:spPr>
        <p:txBody>
          <a:bodyPr/>
          <a:lstStyle/>
          <a:p>
            <a:r>
              <a:rPr lang="el-GR" altLang="en-US" dirty="0"/>
              <a:t>Το </a:t>
            </a:r>
            <a:r>
              <a:rPr lang="el-GR" altLang="en-US" b="1" dirty="0"/>
              <a:t>1861</a:t>
            </a:r>
            <a:r>
              <a:rPr lang="el-GR" altLang="en-US" dirty="0"/>
              <a:t>, ο μεγάλος Γάλλος επιστήμονας </a:t>
            </a:r>
            <a:r>
              <a:rPr lang="el-GR" altLang="en-US" b="1" dirty="0" err="1"/>
              <a:t>Louis</a:t>
            </a:r>
            <a:r>
              <a:rPr lang="el-GR" altLang="en-US" b="1" dirty="0"/>
              <a:t> </a:t>
            </a:r>
            <a:r>
              <a:rPr lang="el-GR" altLang="en-US" b="1" dirty="0" err="1"/>
              <a:t>Pasteur</a:t>
            </a:r>
            <a:r>
              <a:rPr lang="el-GR" altLang="en-US" b="1" dirty="0"/>
              <a:t> </a:t>
            </a:r>
            <a:r>
              <a:rPr lang="el-GR" altLang="en-US" dirty="0"/>
              <a:t>έπεισε τον επιστημονικό κόσμο  ότι </a:t>
            </a:r>
            <a:r>
              <a:rPr lang="el-GR" altLang="en-US" b="1" dirty="0"/>
              <a:t>οι ζώντες οργανισμοί δεν μπορούν να προκύψουν αυτόματα από μη ζώσα ύλη.</a:t>
            </a:r>
            <a:endParaRPr lang="en-US" b="1" dirty="0"/>
          </a:p>
          <a:p>
            <a:endParaRPr lang="en-US" dirty="0"/>
          </a:p>
        </p:txBody>
      </p:sp>
      <p:sp>
        <p:nvSpPr>
          <p:cNvPr id="3" name="Θέση υποσέλιδου 2"/>
          <p:cNvSpPr>
            <a:spLocks noGrp="1"/>
          </p:cNvSpPr>
          <p:nvPr>
            <p:ph type="ftr" sz="quarter" idx="11"/>
          </p:nvPr>
        </p:nvSpPr>
        <p:spPr>
          <a:xfrm>
            <a:off x="1160554" y="6325416"/>
            <a:ext cx="6830668" cy="280919"/>
          </a:xfrm>
        </p:spPr>
        <p:txBody>
          <a:bodyPr/>
          <a:lstStyle/>
          <a:p>
            <a:pPr>
              <a:defRPr/>
            </a:pPr>
            <a:r>
              <a:rPr lang="el-GR" b="0" dirty="0" smtClean="0">
                <a:latin typeface="+mn-lt"/>
              </a:rPr>
              <a:t>Ενότητα 2: Προέλευση και Χημεία της Ζωής</a:t>
            </a:r>
            <a:endParaRPr lang="el-GR" b="0" dirty="0">
              <a:latin typeface="+mn-lt"/>
            </a:endParaRP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b="0" smtClean="0">
                <a:latin typeface="+mn-lt"/>
              </a:rPr>
              <a:pPr>
                <a:defRPr/>
              </a:pPr>
              <a:t>3</a:t>
            </a:fld>
            <a:endParaRPr lang="el-GR" b="0" dirty="0">
              <a:latin typeface="+mn-lt"/>
            </a:endParaRPr>
          </a:p>
        </p:txBody>
      </p:sp>
      <p:sp>
        <p:nvSpPr>
          <p:cNvPr id="6" name="TextBox 5"/>
          <p:cNvSpPr txBox="1"/>
          <p:nvPr/>
        </p:nvSpPr>
        <p:spPr>
          <a:xfrm>
            <a:off x="3730752" y="5724144"/>
            <a:ext cx="263214" cy="276999"/>
          </a:xfrm>
          <a:prstGeom prst="rect">
            <a:avLst/>
          </a:prstGeom>
          <a:noFill/>
        </p:spPr>
        <p:txBody>
          <a:bodyPr wrap="none" rtlCol="0">
            <a:spAutoFit/>
          </a:bodyPr>
          <a:lstStyle/>
          <a:p>
            <a:r>
              <a:rPr lang="el-GR" sz="1200" dirty="0" smtClean="0">
                <a:solidFill>
                  <a:schemeClr val="bg1"/>
                </a:solidFill>
                <a:latin typeface="+mn-lt"/>
              </a:rPr>
              <a:t>1</a:t>
            </a:r>
            <a:endParaRPr lang="en-US" sz="1200" dirty="0">
              <a:solidFill>
                <a:schemeClr val="bg1"/>
              </a:solidFill>
              <a:latin typeface="+mn-lt"/>
            </a:endParaRPr>
          </a:p>
        </p:txBody>
      </p:sp>
    </p:spTree>
    <p:extLst>
      <p:ext uri="{BB962C8B-B14F-4D97-AF65-F5344CB8AC3E}">
        <p14:creationId xmlns:p14="http://schemas.microsoft.com/office/powerpoint/2010/main" val="1058415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5159" y="566382"/>
            <a:ext cx="3666619" cy="1600200"/>
          </a:xfrm>
        </p:spPr>
        <p:txBody>
          <a:bodyPr/>
          <a:lstStyle/>
          <a:p>
            <a:r>
              <a:rPr lang="el-GR" sz="3600" dirty="0" smtClean="0"/>
              <a:t>Η κλασική θεωρία για την χημική εξέλιξη στη γη 1/4</a:t>
            </a:r>
            <a:endParaRPr lang="en-US" sz="3600"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7313" y="223650"/>
            <a:ext cx="4769663" cy="6163503"/>
          </a:xfrm>
        </p:spPr>
      </p:pic>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1"/>
          </p:nvPr>
        </p:nvSpPr>
        <p:spPr/>
        <p:txBody>
          <a:bodyPr/>
          <a:lstStyle/>
          <a:p>
            <a:pPr>
              <a:defRPr/>
            </a:pPr>
            <a:fld id="{D3AC02D9-B736-42C4-BA02-C37B8AC72EE0}" type="slidenum">
              <a:rPr lang="el-GR" smtClean="0"/>
              <a:pPr>
                <a:defRPr/>
              </a:pPr>
              <a:t>30</a:t>
            </a:fld>
            <a:endParaRPr lang="el-GR" dirty="0"/>
          </a:p>
        </p:txBody>
      </p:sp>
      <p:sp>
        <p:nvSpPr>
          <p:cNvPr id="4" name="TextBox 3"/>
          <p:cNvSpPr txBox="1"/>
          <p:nvPr/>
        </p:nvSpPr>
        <p:spPr>
          <a:xfrm>
            <a:off x="8385048" y="6027858"/>
            <a:ext cx="341760" cy="276999"/>
          </a:xfrm>
          <a:prstGeom prst="rect">
            <a:avLst/>
          </a:prstGeom>
          <a:noFill/>
        </p:spPr>
        <p:txBody>
          <a:bodyPr wrap="none" rtlCol="0">
            <a:spAutoFit/>
          </a:bodyPr>
          <a:lstStyle/>
          <a:p>
            <a:r>
              <a:rPr lang="el-GR" sz="1200" dirty="0" smtClean="0">
                <a:latin typeface="+mn-lt"/>
              </a:rPr>
              <a:t>11</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Η κλασική θεωρία για την χημική εξέλιξη στη γη 2/4</a:t>
            </a:r>
            <a:endParaRPr lang="en-US" sz="4000" dirty="0"/>
          </a:p>
        </p:txBody>
      </p:sp>
      <p:pic>
        <p:nvPicPr>
          <p:cNvPr id="4" name="Θέση περιεχομένου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7390" b="8378"/>
          <a:stretch/>
        </p:blipFill>
        <p:spPr>
          <a:xfrm>
            <a:off x="519784" y="2288880"/>
            <a:ext cx="3915361" cy="2815383"/>
          </a:xfrm>
        </p:spPr>
      </p:pic>
      <p:sp>
        <p:nvSpPr>
          <p:cNvPr id="6" name="Θέση κειμένου 5"/>
          <p:cNvSpPr>
            <a:spLocks noGrp="1"/>
          </p:cNvSpPr>
          <p:nvPr>
            <p:ph sz="half" idx="2"/>
          </p:nvPr>
        </p:nvSpPr>
        <p:spPr/>
        <p:txBody>
          <a:bodyPr>
            <a:normAutofit lnSpcReduction="10000"/>
          </a:bodyPr>
          <a:lstStyle/>
          <a:p>
            <a:r>
              <a:rPr lang="el-GR" altLang="en-US" sz="2800" b="1" dirty="0"/>
              <a:t>Θερμική συμπύκνωση</a:t>
            </a:r>
          </a:p>
          <a:p>
            <a:pPr marL="285750" indent="-285750">
              <a:buFont typeface="Arial" panose="020B0604020202020204" pitchFamily="34" charset="0"/>
              <a:buChar char="•"/>
            </a:pPr>
            <a:r>
              <a:rPr lang="el-GR" altLang="en-US" sz="2800" dirty="0" smtClean="0"/>
              <a:t>Τα </a:t>
            </a:r>
            <a:r>
              <a:rPr lang="el-GR" altLang="en-US" sz="2800" dirty="0"/>
              <a:t>μονομερή ενώνονται μεταξύ τους με την αφαίρεση </a:t>
            </a:r>
            <a:r>
              <a:rPr lang="el-GR" altLang="en-US" sz="2800" dirty="0" smtClean="0"/>
              <a:t>νερού.</a:t>
            </a:r>
          </a:p>
          <a:p>
            <a:r>
              <a:rPr lang="el-GR" altLang="en-US" sz="2800" b="1" dirty="0" smtClean="0"/>
              <a:t>Θερμική </a:t>
            </a:r>
            <a:r>
              <a:rPr lang="el-GR" altLang="en-US" sz="2800" b="1" dirty="0"/>
              <a:t>σύνθεση</a:t>
            </a:r>
          </a:p>
          <a:p>
            <a:pPr marL="285750" indent="-285750">
              <a:buFont typeface="Arial" panose="020B0604020202020204" pitchFamily="34" charset="0"/>
              <a:buChar char="•"/>
            </a:pPr>
            <a:r>
              <a:rPr lang="el-GR" altLang="en-US" sz="2800" dirty="0" smtClean="0"/>
              <a:t>Πειράματα </a:t>
            </a:r>
            <a:r>
              <a:rPr lang="en-US" altLang="en-US" sz="2800" dirty="0"/>
              <a:t>Sydney </a:t>
            </a:r>
            <a:r>
              <a:rPr lang="en-US" altLang="en-US" sz="2800" dirty="0" smtClean="0"/>
              <a:t>Fox</a:t>
            </a:r>
            <a:r>
              <a:rPr lang="el-GR" altLang="en-US" sz="2800" dirty="0" smtClean="0"/>
              <a:t>.</a:t>
            </a:r>
            <a:endParaRPr lang="en-US" altLang="en-US" sz="2800" dirty="0"/>
          </a:p>
          <a:p>
            <a:pPr marL="285750" indent="-285750">
              <a:buFont typeface="Arial" panose="020B0604020202020204" pitchFamily="34" charset="0"/>
              <a:buChar char="•"/>
            </a:pPr>
            <a:r>
              <a:rPr lang="el-GR" altLang="en-US" sz="2800" dirty="0" smtClean="0"/>
              <a:t>Σχηματισμός </a:t>
            </a:r>
            <a:r>
              <a:rPr lang="el-GR" altLang="en-US" sz="2800" dirty="0" err="1" smtClean="0"/>
              <a:t>πρωτεϊνοειδών</a:t>
            </a:r>
            <a:r>
              <a:rPr lang="el-GR" altLang="en-US" sz="2800" dirty="0" smtClean="0"/>
              <a:t>  σφαιριδίων.</a:t>
            </a:r>
            <a:endParaRPr lang="en-US" altLang="en-US" sz="2800" dirty="0"/>
          </a:p>
          <a:p>
            <a:endParaRPr lang="en-US" altLang="en-US" dirty="0"/>
          </a:p>
          <a:p>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37B0DF7E-797F-4D1F-8858-5ACC64B11632}" type="slidenum">
              <a:rPr lang="el-GR" smtClean="0"/>
              <a:pPr>
                <a:defRPr/>
              </a:pPr>
              <a:t>31</a:t>
            </a:fld>
            <a:endParaRPr lang="el-GR" dirty="0"/>
          </a:p>
        </p:txBody>
      </p:sp>
      <p:sp>
        <p:nvSpPr>
          <p:cNvPr id="5" name="TextBox 4"/>
          <p:cNvSpPr txBox="1"/>
          <p:nvPr/>
        </p:nvSpPr>
        <p:spPr>
          <a:xfrm>
            <a:off x="4059936" y="4827264"/>
            <a:ext cx="341760" cy="276999"/>
          </a:xfrm>
          <a:prstGeom prst="rect">
            <a:avLst/>
          </a:prstGeom>
          <a:noFill/>
        </p:spPr>
        <p:txBody>
          <a:bodyPr wrap="none" rtlCol="0">
            <a:spAutoFit/>
          </a:bodyPr>
          <a:lstStyle/>
          <a:p>
            <a:r>
              <a:rPr lang="el-GR" sz="1200" dirty="0" smtClean="0">
                <a:solidFill>
                  <a:schemeClr val="bg1"/>
                </a:solidFill>
                <a:latin typeface="+mn-lt"/>
              </a:rPr>
              <a:t>12</a:t>
            </a:r>
            <a:endParaRPr lang="en-US" sz="1200" dirty="0">
              <a:solidFill>
                <a:schemeClr val="bg1"/>
              </a:solidFill>
              <a:latin typeface="+mn-lt"/>
            </a:endParaRPr>
          </a:p>
        </p:txBody>
      </p:sp>
    </p:spTree>
    <p:extLst>
      <p:ext uri="{BB962C8B-B14F-4D97-AF65-F5344CB8AC3E}">
        <p14:creationId xmlns:p14="http://schemas.microsoft.com/office/powerpoint/2010/main" val="113816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Η κλασική θεωρία για την χημική εξέλιξη στη γη 3/4</a:t>
            </a:r>
            <a:endParaRPr lang="en-US" sz="4000" dirty="0"/>
          </a:p>
        </p:txBody>
      </p:sp>
      <p:pic>
        <p:nvPicPr>
          <p:cNvPr id="5" name="Θέση περιεχομένου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9197" y="2543969"/>
            <a:ext cx="3886200" cy="2914650"/>
          </a:xfrm>
        </p:spPr>
      </p:pic>
      <p:sp>
        <p:nvSpPr>
          <p:cNvPr id="6" name="Θέση κειμένου 5"/>
          <p:cNvSpPr>
            <a:spLocks noGrp="1"/>
          </p:cNvSpPr>
          <p:nvPr>
            <p:ph sz="half" idx="2"/>
          </p:nvPr>
        </p:nvSpPr>
        <p:spPr>
          <a:xfrm>
            <a:off x="4285397" y="1825625"/>
            <a:ext cx="4626591" cy="4351338"/>
          </a:xfrm>
        </p:spPr>
        <p:txBody>
          <a:bodyPr>
            <a:normAutofit lnSpcReduction="10000"/>
          </a:bodyPr>
          <a:lstStyle/>
          <a:p>
            <a:pPr marL="0" indent="0">
              <a:buNone/>
            </a:pPr>
            <a:r>
              <a:rPr lang="el-GR" altLang="en-US" sz="2600" b="1" dirty="0"/>
              <a:t>Χαρακτηριστικά ζωντανών συστημάτων</a:t>
            </a:r>
          </a:p>
          <a:p>
            <a:r>
              <a:rPr lang="el-GR" altLang="en-US" sz="2600" dirty="0" smtClean="0"/>
              <a:t>Μικρά </a:t>
            </a:r>
            <a:r>
              <a:rPr lang="el-GR" altLang="en-US" sz="2600" dirty="0"/>
              <a:t>σε μέγεθος, μοιάζουν με </a:t>
            </a:r>
            <a:r>
              <a:rPr lang="el-GR" altLang="en-US" sz="2600" dirty="0" smtClean="0"/>
              <a:t>βακτήρια.</a:t>
            </a:r>
            <a:endParaRPr lang="el-GR" altLang="en-US" sz="2600" dirty="0"/>
          </a:p>
          <a:p>
            <a:r>
              <a:rPr lang="el-GR" altLang="en-US" sz="2600" dirty="0"/>
              <a:t>Εξωτερικά τοιχώματα με δύο </a:t>
            </a:r>
            <a:r>
              <a:rPr lang="el-GR" altLang="en-US" sz="2600" dirty="0" smtClean="0"/>
              <a:t>στιβάδες.</a:t>
            </a:r>
            <a:endParaRPr lang="el-GR" altLang="en-US" sz="2600" dirty="0"/>
          </a:p>
          <a:p>
            <a:r>
              <a:rPr lang="el-GR" altLang="en-US" sz="2600" dirty="0"/>
              <a:t>Ιδιότητες ώσμωσης και επιλεκτικής </a:t>
            </a:r>
            <a:r>
              <a:rPr lang="el-GR" altLang="en-US" sz="2600" dirty="0" smtClean="0"/>
              <a:t>διάχυσης.</a:t>
            </a:r>
            <a:endParaRPr lang="el-GR" altLang="en-US" sz="2600" dirty="0"/>
          </a:p>
          <a:p>
            <a:r>
              <a:rPr lang="el-GR" altLang="en-US" sz="2600" dirty="0"/>
              <a:t>Αυξάνονται με σύμπτυξη ή πολλαπλασιάζονται με </a:t>
            </a:r>
            <a:r>
              <a:rPr lang="el-GR" altLang="en-US" sz="2600" dirty="0" smtClean="0"/>
              <a:t>εκβλάστηση.</a:t>
            </a:r>
            <a:endParaRPr lang="en-US" altLang="en-US" sz="2600" dirty="0"/>
          </a:p>
          <a:p>
            <a:endParaRPr lang="en-US" altLang="en-US" dirty="0"/>
          </a:p>
          <a:p>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37B0DF7E-797F-4D1F-8858-5ACC64B11632}" type="slidenum">
              <a:rPr lang="el-GR" smtClean="0"/>
              <a:pPr>
                <a:defRPr/>
              </a:pPr>
              <a:t>32</a:t>
            </a:fld>
            <a:endParaRPr lang="el-GR" dirty="0"/>
          </a:p>
        </p:txBody>
      </p:sp>
      <p:sp>
        <p:nvSpPr>
          <p:cNvPr id="7" name="TextBox 6"/>
          <p:cNvSpPr txBox="1"/>
          <p:nvPr/>
        </p:nvSpPr>
        <p:spPr>
          <a:xfrm>
            <a:off x="3913632" y="5181620"/>
            <a:ext cx="341760" cy="276999"/>
          </a:xfrm>
          <a:prstGeom prst="rect">
            <a:avLst/>
          </a:prstGeom>
          <a:noFill/>
        </p:spPr>
        <p:txBody>
          <a:bodyPr wrap="none" rtlCol="0">
            <a:spAutoFit/>
          </a:bodyPr>
          <a:lstStyle/>
          <a:p>
            <a:r>
              <a:rPr lang="el-GR" sz="1200" dirty="0" smtClean="0">
                <a:solidFill>
                  <a:schemeClr val="bg1"/>
                </a:solidFill>
                <a:latin typeface="+mn-lt"/>
              </a:rPr>
              <a:t>13</a:t>
            </a:r>
            <a:endParaRPr lang="en-US" sz="1200" dirty="0">
              <a:solidFill>
                <a:schemeClr val="bg1"/>
              </a:solidFill>
              <a:latin typeface="+mn-lt"/>
            </a:endParaRPr>
          </a:p>
        </p:txBody>
      </p:sp>
    </p:spTree>
    <p:extLst>
      <p:ext uri="{BB962C8B-B14F-4D97-AF65-F5344CB8AC3E}">
        <p14:creationId xmlns:p14="http://schemas.microsoft.com/office/powerpoint/2010/main" val="388867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Η κλασική θεωρία για την χημική εξέλιξη στη γη 4/4</a:t>
            </a:r>
            <a:endParaRPr lang="en-US" sz="40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468" y="1891212"/>
            <a:ext cx="7621064" cy="4220164"/>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33</a:t>
            </a:fld>
            <a:endParaRPr lang="el-GR" dirty="0"/>
          </a:p>
        </p:txBody>
      </p:sp>
      <p:sp>
        <p:nvSpPr>
          <p:cNvPr id="5" name="TextBox 4"/>
          <p:cNvSpPr txBox="1"/>
          <p:nvPr/>
        </p:nvSpPr>
        <p:spPr>
          <a:xfrm>
            <a:off x="7946136" y="5834082"/>
            <a:ext cx="341760" cy="276999"/>
          </a:xfrm>
          <a:prstGeom prst="rect">
            <a:avLst/>
          </a:prstGeom>
          <a:noFill/>
        </p:spPr>
        <p:txBody>
          <a:bodyPr wrap="none" rtlCol="0">
            <a:spAutoFit/>
          </a:bodyPr>
          <a:lstStyle/>
          <a:p>
            <a:r>
              <a:rPr lang="el-GR" sz="1200" dirty="0" smtClean="0">
                <a:latin typeface="+mn-lt"/>
              </a:rPr>
              <a:t>14</a:t>
            </a:r>
            <a:endParaRPr lang="en-US" sz="1200" dirty="0">
              <a:latin typeface="+mn-lt"/>
            </a:endParaRPr>
          </a:p>
        </p:txBody>
      </p:sp>
    </p:spTree>
    <p:extLst>
      <p:ext uri="{BB962C8B-B14F-4D97-AF65-F5344CB8AC3E}">
        <p14:creationId xmlns:p14="http://schemas.microsoft.com/office/powerpoint/2010/main" val="378702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Άλλες θεωρίες προέλευσης</a:t>
            </a:r>
            <a:br>
              <a:rPr lang="el-GR" sz="4000" dirty="0" smtClean="0"/>
            </a:br>
            <a:r>
              <a:rPr lang="el-GR" sz="4000" dirty="0" smtClean="0"/>
              <a:t> της ζωής 1/3</a:t>
            </a:r>
            <a:endParaRPr lang="en-US" sz="4000"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939" y="2373521"/>
            <a:ext cx="4176122" cy="3255546"/>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B5F80957-5D18-46C5-9C10-454629E704FF}" type="slidenum">
              <a:rPr lang="el-GR" smtClean="0"/>
              <a:pPr>
                <a:defRPr/>
              </a:pPr>
              <a:t>34</a:t>
            </a:fld>
            <a:endParaRPr lang="el-GR" dirty="0"/>
          </a:p>
        </p:txBody>
      </p:sp>
      <p:sp>
        <p:nvSpPr>
          <p:cNvPr id="6" name="Text Box 5"/>
          <p:cNvSpPr txBox="1">
            <a:spLocks noChangeArrowheads="1"/>
          </p:cNvSpPr>
          <p:nvPr/>
        </p:nvSpPr>
        <p:spPr bwMode="auto">
          <a:xfrm>
            <a:off x="252085" y="1793439"/>
            <a:ext cx="50681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Font typeface="Arial" panose="020B0604020202020204" pitchFamily="34" charset="0"/>
              <a:buChar char="•"/>
            </a:pPr>
            <a:r>
              <a:rPr lang="el-GR" altLang="en-US" sz="2000" dirty="0" err="1">
                <a:latin typeface="+mn-lt"/>
              </a:rPr>
              <a:t>Δημιουργισμός</a:t>
            </a:r>
            <a:r>
              <a:rPr lang="el-GR" altLang="en-US" sz="2000" dirty="0">
                <a:latin typeface="+mn-lt"/>
              </a:rPr>
              <a:t> και ο ευφυής σχεδιασμός</a:t>
            </a:r>
            <a:endParaRPr lang="en-US" altLang="en-US" sz="2000" dirty="0">
              <a:latin typeface="+mn-lt"/>
            </a:endParaRPr>
          </a:p>
        </p:txBody>
      </p:sp>
      <p:sp>
        <p:nvSpPr>
          <p:cNvPr id="7" name="TextBox 6"/>
          <p:cNvSpPr txBox="1"/>
          <p:nvPr/>
        </p:nvSpPr>
        <p:spPr>
          <a:xfrm>
            <a:off x="6693408" y="5724144"/>
            <a:ext cx="341760" cy="276999"/>
          </a:xfrm>
          <a:prstGeom prst="rect">
            <a:avLst/>
          </a:prstGeom>
          <a:noFill/>
        </p:spPr>
        <p:txBody>
          <a:bodyPr wrap="none" rtlCol="0">
            <a:spAutoFit/>
          </a:bodyPr>
          <a:lstStyle/>
          <a:p>
            <a:r>
              <a:rPr lang="el-GR" sz="1200" dirty="0" smtClean="0">
                <a:solidFill>
                  <a:schemeClr val="bg1"/>
                </a:solidFill>
                <a:latin typeface="+mn-lt"/>
              </a:rPr>
              <a:t>15</a:t>
            </a:r>
            <a:endParaRPr lang="en-US" sz="1200" dirty="0">
              <a:solidFill>
                <a:schemeClr val="bg1"/>
              </a:solidFill>
              <a:latin typeface="+mn-lt"/>
            </a:endParaRPr>
          </a:p>
        </p:txBody>
      </p:sp>
    </p:spTree>
    <p:extLst>
      <p:ext uri="{BB962C8B-B14F-4D97-AF65-F5344CB8AC3E}">
        <p14:creationId xmlns:p14="http://schemas.microsoft.com/office/powerpoint/2010/main" val="341572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Άλλες θεωρίες προέλευσης</a:t>
            </a:r>
            <a:br>
              <a:rPr lang="el-GR" sz="4000" dirty="0" smtClean="0"/>
            </a:br>
            <a:r>
              <a:rPr lang="el-GR" sz="4000" dirty="0" smtClean="0"/>
              <a:t> της ζωής 2/3</a:t>
            </a:r>
            <a:endParaRPr lang="en-US" sz="4000" dirty="0"/>
          </a:p>
        </p:txBody>
      </p:sp>
      <p:pic>
        <p:nvPicPr>
          <p:cNvPr id="8" name="Θέση περιεχομένου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5719" y="1825625"/>
            <a:ext cx="2992062" cy="4351338"/>
          </a:xfrm>
        </p:spPr>
      </p:pic>
      <p:pic>
        <p:nvPicPr>
          <p:cNvPr id="11" name="Θέση περιεχομένου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2806935"/>
            <a:ext cx="3886200" cy="2388718"/>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37B0DF7E-797F-4D1F-8858-5ACC64B11632}" type="slidenum">
              <a:rPr lang="el-GR" smtClean="0"/>
              <a:pPr>
                <a:defRPr/>
              </a:pPr>
              <a:t>35</a:t>
            </a:fld>
            <a:endParaRPr lang="el-GR" dirty="0"/>
          </a:p>
        </p:txBody>
      </p:sp>
      <p:sp>
        <p:nvSpPr>
          <p:cNvPr id="5" name="TextBox 4"/>
          <p:cNvSpPr txBox="1"/>
          <p:nvPr/>
        </p:nvSpPr>
        <p:spPr>
          <a:xfrm>
            <a:off x="3666744" y="5833872"/>
            <a:ext cx="341760" cy="276999"/>
          </a:xfrm>
          <a:prstGeom prst="rect">
            <a:avLst/>
          </a:prstGeom>
          <a:noFill/>
        </p:spPr>
        <p:txBody>
          <a:bodyPr wrap="none" rtlCol="0">
            <a:spAutoFit/>
          </a:bodyPr>
          <a:lstStyle/>
          <a:p>
            <a:r>
              <a:rPr lang="el-GR" sz="1200" dirty="0" smtClean="0">
                <a:latin typeface="+mn-lt"/>
              </a:rPr>
              <a:t>16</a:t>
            </a:r>
            <a:endParaRPr lang="en-US" sz="1200" dirty="0">
              <a:latin typeface="+mn-lt"/>
            </a:endParaRPr>
          </a:p>
        </p:txBody>
      </p:sp>
      <p:sp>
        <p:nvSpPr>
          <p:cNvPr id="6" name="TextBox 5"/>
          <p:cNvSpPr txBox="1"/>
          <p:nvPr/>
        </p:nvSpPr>
        <p:spPr>
          <a:xfrm>
            <a:off x="7845552" y="4918654"/>
            <a:ext cx="341760" cy="276999"/>
          </a:xfrm>
          <a:prstGeom prst="rect">
            <a:avLst/>
          </a:prstGeom>
          <a:noFill/>
        </p:spPr>
        <p:txBody>
          <a:bodyPr wrap="none" rtlCol="0">
            <a:spAutoFit/>
          </a:bodyPr>
          <a:lstStyle/>
          <a:p>
            <a:r>
              <a:rPr lang="el-GR" sz="1200" dirty="0" smtClean="0">
                <a:solidFill>
                  <a:schemeClr val="bg1"/>
                </a:solidFill>
                <a:latin typeface="+mn-lt"/>
              </a:rPr>
              <a:t>17</a:t>
            </a:r>
            <a:endParaRPr lang="en-US" sz="1200" dirty="0">
              <a:solidFill>
                <a:schemeClr val="bg1"/>
              </a:solidFill>
              <a:latin typeface="+mn-lt"/>
            </a:endParaRPr>
          </a:p>
        </p:txBody>
      </p:sp>
    </p:spTree>
    <p:extLst>
      <p:ext uri="{BB962C8B-B14F-4D97-AF65-F5344CB8AC3E}">
        <p14:creationId xmlns:p14="http://schemas.microsoft.com/office/powerpoint/2010/main" val="68488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sz="quarter"/>
          </p:nvPr>
        </p:nvSpPr>
        <p:spPr/>
        <p:txBody>
          <a:bodyPr>
            <a:normAutofit fontScale="90000"/>
          </a:bodyPr>
          <a:lstStyle/>
          <a:p>
            <a:r>
              <a:rPr lang="el-GR" sz="4000" dirty="0" smtClean="0"/>
              <a:t>Άλλες θεωρίες προέλευσης</a:t>
            </a:r>
            <a:br>
              <a:rPr lang="el-GR" sz="4000" dirty="0" smtClean="0"/>
            </a:br>
            <a:r>
              <a:rPr lang="el-GR" sz="4000" dirty="0" smtClean="0"/>
              <a:t> της ζωής 3/3</a:t>
            </a:r>
            <a:endParaRPr lang="en-US" sz="4000" dirty="0"/>
          </a:p>
        </p:txBody>
      </p:sp>
      <p:pic>
        <p:nvPicPr>
          <p:cNvPr id="7" name="Θέση περιεχομένου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8027" y="2795191"/>
            <a:ext cx="3200400" cy="2133600"/>
          </a:xfrm>
        </p:spPr>
      </p:pic>
      <p:pic>
        <p:nvPicPr>
          <p:cNvPr id="9" name="Θέση περιεχομένου 8"/>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3668098" y="2793780"/>
            <a:ext cx="2377860" cy="3138775"/>
          </a:xfrm>
        </p:spPr>
      </p:pic>
      <p:pic>
        <p:nvPicPr>
          <p:cNvPr id="10" name="Θέση περιεχομένου 9"/>
          <p:cNvPicPr>
            <a:picLocks noGrp="1" noChangeAspect="1"/>
          </p:cNvPicPr>
          <p:nvPr>
            <p:ph sz="quarter" idx="3"/>
          </p:nvPr>
        </p:nvPicPr>
        <p:blipFill>
          <a:blip r:embed="rId5">
            <a:extLst>
              <a:ext uri="{28A0092B-C50C-407E-A947-70E740481C1C}">
                <a14:useLocalDpi xmlns:a14="http://schemas.microsoft.com/office/drawing/2010/main" val="0"/>
              </a:ext>
            </a:extLst>
          </a:blip>
          <a:stretch>
            <a:fillRect/>
          </a:stretch>
        </p:blipFill>
        <p:spPr>
          <a:xfrm>
            <a:off x="6273681" y="2795191"/>
            <a:ext cx="2580435" cy="3137364"/>
          </a:xfrm>
        </p:spPr>
      </p:pic>
      <p:sp>
        <p:nvSpPr>
          <p:cNvPr id="3" name="Θέση υποσέλιδου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1"/>
          </p:nvPr>
        </p:nvSpPr>
        <p:spPr/>
        <p:txBody>
          <a:bodyPr/>
          <a:lstStyle/>
          <a:p>
            <a:pPr>
              <a:defRPr/>
            </a:pPr>
            <a:fld id="{39748AC8-6A33-42C5-A2D4-9B40A0733AE8}" type="slidenum">
              <a:rPr lang="el-GR" smtClean="0"/>
              <a:pPr>
                <a:defRPr/>
              </a:pPr>
              <a:t>36</a:t>
            </a:fld>
            <a:endParaRPr lang="el-GR" dirty="0"/>
          </a:p>
        </p:txBody>
      </p:sp>
      <p:sp>
        <p:nvSpPr>
          <p:cNvPr id="12" name="Ορθογώνιο 11"/>
          <p:cNvSpPr/>
          <p:nvPr/>
        </p:nvSpPr>
        <p:spPr>
          <a:xfrm>
            <a:off x="248027" y="1984240"/>
            <a:ext cx="7735913" cy="707886"/>
          </a:xfrm>
          <a:prstGeom prst="rect">
            <a:avLst/>
          </a:prstGeom>
        </p:spPr>
        <p:txBody>
          <a:bodyPr wrap="square">
            <a:spAutoFit/>
          </a:bodyPr>
          <a:lstStyle/>
          <a:p>
            <a:pPr marL="342900" indent="-342900">
              <a:buFont typeface="Arial" panose="020B0604020202020204" pitchFamily="34" charset="0"/>
              <a:buChar char="•"/>
            </a:pPr>
            <a:r>
              <a:rPr lang="el-GR" altLang="en-US" sz="2000" dirty="0">
                <a:latin typeface="+mn-lt"/>
              </a:rPr>
              <a:t>Πανσπερμία</a:t>
            </a:r>
            <a:r>
              <a:rPr lang="el-GR" altLang="en-US" sz="2000" b="0" dirty="0">
                <a:latin typeface="+mn-lt"/>
              </a:rPr>
              <a:t>: </a:t>
            </a:r>
            <a:r>
              <a:rPr lang="el-GR" altLang="en-US" sz="2000" b="0" dirty="0" smtClean="0">
                <a:latin typeface="+mn-lt"/>
              </a:rPr>
              <a:t>Η </a:t>
            </a:r>
            <a:r>
              <a:rPr lang="el-GR" altLang="en-US" sz="2000" b="0" dirty="0">
                <a:latin typeface="+mn-lt"/>
              </a:rPr>
              <a:t>πρώτη ύλη για τη δημιουργία της ζωής προήλθε από το </a:t>
            </a:r>
            <a:r>
              <a:rPr lang="el-GR" altLang="en-US" sz="2000" b="0" dirty="0" smtClean="0">
                <a:latin typeface="+mn-lt"/>
              </a:rPr>
              <a:t>διάστημα.</a:t>
            </a:r>
            <a:endParaRPr lang="en-US" altLang="en-US" sz="2000" b="0" dirty="0">
              <a:latin typeface="+mn-lt"/>
            </a:endParaRPr>
          </a:p>
        </p:txBody>
      </p:sp>
      <p:sp>
        <p:nvSpPr>
          <p:cNvPr id="8" name="TextBox 7"/>
          <p:cNvSpPr txBox="1"/>
          <p:nvPr/>
        </p:nvSpPr>
        <p:spPr>
          <a:xfrm>
            <a:off x="3098615" y="4651792"/>
            <a:ext cx="341760" cy="276999"/>
          </a:xfrm>
          <a:prstGeom prst="rect">
            <a:avLst/>
          </a:prstGeom>
          <a:noFill/>
        </p:spPr>
        <p:txBody>
          <a:bodyPr wrap="none" rtlCol="0">
            <a:spAutoFit/>
          </a:bodyPr>
          <a:lstStyle/>
          <a:p>
            <a:r>
              <a:rPr lang="el-GR" sz="1200" dirty="0" smtClean="0">
                <a:latin typeface="+mn-lt"/>
              </a:rPr>
              <a:t>18</a:t>
            </a:r>
            <a:endParaRPr lang="en-US" sz="1200" dirty="0">
              <a:latin typeface="+mn-lt"/>
            </a:endParaRPr>
          </a:p>
        </p:txBody>
      </p:sp>
      <p:sp>
        <p:nvSpPr>
          <p:cNvPr id="11" name="TextBox 10"/>
          <p:cNvSpPr txBox="1"/>
          <p:nvPr/>
        </p:nvSpPr>
        <p:spPr>
          <a:xfrm>
            <a:off x="5704198" y="5655556"/>
            <a:ext cx="341760" cy="276999"/>
          </a:xfrm>
          <a:prstGeom prst="rect">
            <a:avLst/>
          </a:prstGeom>
          <a:noFill/>
        </p:spPr>
        <p:txBody>
          <a:bodyPr wrap="none" rtlCol="0">
            <a:spAutoFit/>
          </a:bodyPr>
          <a:lstStyle/>
          <a:p>
            <a:r>
              <a:rPr lang="el-GR" sz="1200" dirty="0" smtClean="0">
                <a:solidFill>
                  <a:schemeClr val="bg1"/>
                </a:solidFill>
                <a:latin typeface="+mn-lt"/>
              </a:rPr>
              <a:t>19</a:t>
            </a:r>
            <a:endParaRPr lang="en-US" sz="1200" dirty="0">
              <a:solidFill>
                <a:schemeClr val="bg1"/>
              </a:solidFill>
              <a:latin typeface="+mn-lt"/>
            </a:endParaRPr>
          </a:p>
        </p:txBody>
      </p:sp>
      <p:sp>
        <p:nvSpPr>
          <p:cNvPr id="13" name="TextBox 12"/>
          <p:cNvSpPr txBox="1"/>
          <p:nvPr/>
        </p:nvSpPr>
        <p:spPr>
          <a:xfrm>
            <a:off x="8512356" y="5655556"/>
            <a:ext cx="341760" cy="276999"/>
          </a:xfrm>
          <a:prstGeom prst="rect">
            <a:avLst/>
          </a:prstGeom>
          <a:noFill/>
        </p:spPr>
        <p:txBody>
          <a:bodyPr wrap="none" rtlCol="0">
            <a:spAutoFit/>
          </a:bodyPr>
          <a:lstStyle/>
          <a:p>
            <a:r>
              <a:rPr lang="el-GR" sz="1200" dirty="0" smtClean="0">
                <a:latin typeface="+mn-lt"/>
              </a:rPr>
              <a:t>20</a:t>
            </a:r>
            <a:endParaRPr lang="en-US" sz="1200" dirty="0">
              <a:latin typeface="+mn-lt"/>
            </a:endParaRPr>
          </a:p>
        </p:txBody>
      </p:sp>
    </p:spTree>
    <p:extLst>
      <p:ext uri="{BB962C8B-B14F-4D97-AF65-F5344CB8AC3E}">
        <p14:creationId xmlns:p14="http://schemas.microsoft.com/office/powerpoint/2010/main" val="132254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Η Προέλευση </a:t>
            </a:r>
            <a:br>
              <a:rPr lang="el-GR" sz="4400" dirty="0" smtClean="0"/>
            </a:br>
            <a:r>
              <a:rPr lang="el-GR" sz="4400" dirty="0" smtClean="0"/>
              <a:t>των Ζωντανών Συστημάτων</a:t>
            </a:r>
            <a:endParaRPr lang="en-US" sz="4400" dirty="0"/>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37</a:t>
            </a:fld>
            <a:endParaRPr lang="el-GR" dirty="0"/>
          </a:p>
        </p:txBody>
      </p:sp>
    </p:spTree>
    <p:extLst>
      <p:ext uri="{BB962C8B-B14F-4D97-AF65-F5344CB8AC3E}">
        <p14:creationId xmlns:p14="http://schemas.microsoft.com/office/powerpoint/2010/main" val="2178613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Απολιθώματα</a:t>
            </a:r>
            <a:endParaRPr lang="en-US" dirty="0"/>
          </a:p>
        </p:txBody>
      </p:sp>
      <p:sp>
        <p:nvSpPr>
          <p:cNvPr id="4" name="Θέση περιεχομένου 3"/>
          <p:cNvSpPr>
            <a:spLocks noGrp="1"/>
          </p:cNvSpPr>
          <p:nvPr>
            <p:ph idx="1"/>
          </p:nvPr>
        </p:nvSpPr>
        <p:spPr/>
        <p:txBody>
          <a:bodyPr/>
          <a:lstStyle/>
          <a:p>
            <a:pPr>
              <a:spcBef>
                <a:spcPts val="600"/>
              </a:spcBef>
            </a:pPr>
            <a:r>
              <a:rPr lang="el-GR" altLang="en-US" sz="2800" dirty="0"/>
              <a:t>Οι ενδείξεις από τα </a:t>
            </a:r>
            <a:r>
              <a:rPr lang="el-GR" altLang="en-US" sz="2800" b="1" dirty="0"/>
              <a:t>απολιθώματα</a:t>
            </a:r>
            <a:r>
              <a:rPr lang="el-GR" altLang="en-US" sz="2800" dirty="0"/>
              <a:t> αποκαλύπτουν ότι η ζωή υπάρχει εδώ και </a:t>
            </a:r>
            <a:r>
              <a:rPr lang="el-GR" altLang="en-US" sz="2800" b="1" dirty="0"/>
              <a:t>3,8 δισεκατομμύρια χρόνια</a:t>
            </a:r>
            <a:r>
              <a:rPr lang="el-GR" altLang="en-US" sz="2800" dirty="0"/>
              <a:t> και </a:t>
            </a:r>
            <a:r>
              <a:rPr lang="el-GR" altLang="en-US" sz="2800" b="1" dirty="0"/>
              <a:t>επομένως θα πρέπει να ξεκίνησε πριν από περίπου 4 δισεκατομμύρια </a:t>
            </a:r>
            <a:r>
              <a:rPr lang="el-GR" altLang="en-US" sz="2800" b="1" dirty="0" smtClean="0"/>
              <a:t>χρόνια</a:t>
            </a:r>
            <a:r>
              <a:rPr lang="el-GR" altLang="en-US" sz="2800" b="1" i="1" dirty="0" smtClean="0"/>
              <a:t>.</a:t>
            </a:r>
            <a:endParaRPr lang="el-GR" altLang="en-US" sz="2800" b="1" i="1" dirty="0"/>
          </a:p>
          <a:p>
            <a:endParaRPr lang="en-US" altLang="en-US" sz="2800" b="1"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38</a:t>
            </a:fld>
            <a:endParaRPr lang="el-GR" dirty="0"/>
          </a:p>
        </p:txBody>
      </p:sp>
    </p:spTree>
    <p:extLst>
      <p:ext uri="{BB962C8B-B14F-4D97-AF65-F5344CB8AC3E}">
        <p14:creationId xmlns:p14="http://schemas.microsoft.com/office/powerpoint/2010/main" val="411564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err="1" smtClean="0"/>
              <a:t>Πρωτοκύτταρα</a:t>
            </a:r>
            <a:endParaRPr lang="en-US" dirty="0"/>
          </a:p>
        </p:txBody>
      </p:sp>
      <p:pic>
        <p:nvPicPr>
          <p:cNvPr id="9" name="Θέση περιεχομένου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8313" y="2097329"/>
            <a:ext cx="3711780" cy="2721585"/>
          </a:xfrm>
        </p:spPr>
      </p:pic>
      <p:sp>
        <p:nvSpPr>
          <p:cNvPr id="8" name="Θέση περιεχομένου 7"/>
          <p:cNvSpPr>
            <a:spLocks noGrp="1"/>
          </p:cNvSpPr>
          <p:nvPr>
            <p:ph sz="half" idx="2"/>
          </p:nvPr>
        </p:nvSpPr>
        <p:spPr>
          <a:xfrm>
            <a:off x="4539755" y="1660152"/>
            <a:ext cx="4177301" cy="4486275"/>
          </a:xfrm>
        </p:spPr>
        <p:txBody>
          <a:bodyPr/>
          <a:lstStyle/>
          <a:p>
            <a:r>
              <a:rPr lang="el-GR" altLang="en-US" sz="2800" dirty="0"/>
              <a:t>Οι πρώτοι ζωντανοί οργανισμοί ήταν </a:t>
            </a:r>
            <a:r>
              <a:rPr lang="el-GR" altLang="en-US" sz="2800" b="1" dirty="0" err="1"/>
              <a:t>πρωτοκύτταρα</a:t>
            </a:r>
            <a:r>
              <a:rPr lang="el-GR" altLang="en-US" sz="2800" dirty="0"/>
              <a:t>,  δηλαδή αυτόνομες μονάδες, περικλεισμένες σε μεμβράνες, με μια πολύπλοκη λειτουργική οργάνωση που τους επέτρεπε τη </a:t>
            </a:r>
            <a:r>
              <a:rPr lang="el-GR" altLang="en-US" sz="2800" b="1" dirty="0"/>
              <a:t>βασική λειτουργία της </a:t>
            </a:r>
            <a:r>
              <a:rPr lang="el-GR" altLang="en-US" sz="2800" b="1" dirty="0" err="1" smtClean="0"/>
              <a:t>αυτοαναπαραγωγής</a:t>
            </a:r>
            <a:r>
              <a:rPr lang="el-GR" altLang="en-US" sz="2800" b="1" dirty="0" smtClean="0"/>
              <a:t>.</a:t>
            </a:r>
            <a:endParaRPr lang="el-GR" altLang="en-US" sz="2800" b="1"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39</a:t>
            </a:fld>
            <a:endParaRPr lang="el-GR" dirty="0"/>
          </a:p>
        </p:txBody>
      </p:sp>
      <p:sp>
        <p:nvSpPr>
          <p:cNvPr id="10" name="Ορθογώνιο 9"/>
          <p:cNvSpPr/>
          <p:nvPr/>
        </p:nvSpPr>
        <p:spPr>
          <a:xfrm>
            <a:off x="837968" y="4894094"/>
            <a:ext cx="3492470" cy="904863"/>
          </a:xfrm>
          <a:prstGeom prst="rect">
            <a:avLst/>
          </a:prstGeom>
        </p:spPr>
        <p:txBody>
          <a:bodyPr wrap="square">
            <a:spAutoFit/>
          </a:bodyPr>
          <a:lstStyle/>
          <a:p>
            <a:pPr>
              <a:lnSpc>
                <a:spcPct val="110000"/>
              </a:lnSpc>
            </a:pPr>
            <a:r>
              <a:rPr lang="el-GR" altLang="en-US" sz="1600" b="0" dirty="0">
                <a:latin typeface="+mn-lt"/>
              </a:rPr>
              <a:t>Τα πρωτόγονα χημικά συστήματα που περιγράψαμε προηγουμένως δεν έχουν αυτή τη βασική </a:t>
            </a:r>
            <a:r>
              <a:rPr lang="el-GR" altLang="en-US" sz="1600" b="0" dirty="0" smtClean="0">
                <a:latin typeface="+mn-lt"/>
              </a:rPr>
              <a:t>ιδιότητα.</a:t>
            </a:r>
            <a:endParaRPr lang="en-US" altLang="en-US" sz="1600" b="0" dirty="0">
              <a:latin typeface="+mn-lt"/>
            </a:endParaRPr>
          </a:p>
        </p:txBody>
      </p:sp>
      <p:sp>
        <p:nvSpPr>
          <p:cNvPr id="11" name="TextBox 10"/>
          <p:cNvSpPr txBox="1"/>
          <p:nvPr/>
        </p:nvSpPr>
        <p:spPr>
          <a:xfrm>
            <a:off x="4093337" y="4512133"/>
            <a:ext cx="341760" cy="276999"/>
          </a:xfrm>
          <a:prstGeom prst="rect">
            <a:avLst/>
          </a:prstGeom>
          <a:noFill/>
        </p:spPr>
        <p:txBody>
          <a:bodyPr wrap="none" rtlCol="0">
            <a:spAutoFit/>
          </a:bodyPr>
          <a:lstStyle/>
          <a:p>
            <a:r>
              <a:rPr lang="el-GR" sz="1200" dirty="0" smtClean="0">
                <a:solidFill>
                  <a:schemeClr val="bg1"/>
                </a:solidFill>
                <a:latin typeface="+mn-lt"/>
              </a:rPr>
              <a:t>21</a:t>
            </a:r>
            <a:endParaRPr lang="en-US" sz="1200" dirty="0">
              <a:solidFill>
                <a:schemeClr val="bg1"/>
              </a:solidFill>
              <a:latin typeface="+mn-lt"/>
            </a:endParaRPr>
          </a:p>
        </p:txBody>
      </p:sp>
    </p:spTree>
    <p:extLst>
      <p:ext uri="{BB962C8B-B14F-4D97-AF65-F5344CB8AC3E}">
        <p14:creationId xmlns:p14="http://schemas.microsoft.com/office/powerpoint/2010/main" val="345011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Louis Pasteur 2/2</a:t>
            </a:r>
            <a:endParaRPr lang="en-US" dirty="0"/>
          </a:p>
        </p:txBody>
      </p:sp>
      <p:pic>
        <p:nvPicPr>
          <p:cNvPr id="7" name="Θέση περιεχομένου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1825625"/>
            <a:ext cx="1073958" cy="1457515"/>
          </a:xfrm>
        </p:spPr>
      </p:pic>
      <p:sp>
        <p:nvSpPr>
          <p:cNvPr id="3" name="Θέση περιεχομένου 2"/>
          <p:cNvSpPr>
            <a:spLocks noGrp="1"/>
          </p:cNvSpPr>
          <p:nvPr>
            <p:ph sz="half" idx="2"/>
          </p:nvPr>
        </p:nvSpPr>
        <p:spPr>
          <a:xfrm>
            <a:off x="1955445" y="1687513"/>
            <a:ext cx="6577368" cy="4351338"/>
          </a:xfrm>
        </p:spPr>
        <p:txBody>
          <a:bodyPr/>
          <a:lstStyle/>
          <a:p>
            <a:pPr marL="0" indent="0">
              <a:buNone/>
            </a:pPr>
            <a:r>
              <a:rPr lang="el-GR" altLang="en-US" sz="2400" dirty="0"/>
              <a:t>Ο </a:t>
            </a:r>
            <a:r>
              <a:rPr lang="el-GR" altLang="en-US" sz="2400" dirty="0" err="1"/>
              <a:t>Pasteur</a:t>
            </a:r>
            <a:r>
              <a:rPr lang="el-GR" altLang="en-US" sz="2400" dirty="0"/>
              <a:t> συμπέρανε ότι:</a:t>
            </a:r>
          </a:p>
          <a:p>
            <a:pPr marL="0" indent="0">
              <a:lnSpc>
                <a:spcPct val="100000"/>
              </a:lnSpc>
              <a:buNone/>
            </a:pPr>
            <a:r>
              <a:rPr lang="en-US" altLang="en-US" sz="2400" b="1" dirty="0"/>
              <a:t>“H</a:t>
            </a:r>
            <a:r>
              <a:rPr lang="el-GR" altLang="en-US" sz="2400" b="1" dirty="0"/>
              <a:t> ζωή δεν μπορεί να προκύψει χωρίς την παρουσία οργανισμών που προϋπάρχουν, καθώς και των αναπαραγωγικών τους στοιχείων,</a:t>
            </a:r>
            <a:r>
              <a:rPr lang="en-US" altLang="en-US" sz="2400" b="1" dirty="0"/>
              <a:t> </a:t>
            </a:r>
            <a:r>
              <a:rPr lang="el-GR" altLang="en-US" sz="2400" b="1" dirty="0"/>
              <a:t>όπως αυγά και σπόρια</a:t>
            </a:r>
            <a:r>
              <a:rPr lang="en-US" altLang="en-US" sz="2400" b="1" dirty="0"/>
              <a:t>.”</a:t>
            </a:r>
          </a:p>
          <a:p>
            <a:pPr marL="0" indent="0">
              <a:lnSpc>
                <a:spcPct val="100000"/>
              </a:lnSpc>
              <a:buNone/>
            </a:pPr>
            <a:r>
              <a:rPr lang="el-GR" altLang="en-US" sz="2400" dirty="0" smtClean="0"/>
              <a:t>Κατά </a:t>
            </a:r>
            <a:r>
              <a:rPr lang="el-GR" altLang="en-US" sz="2400" dirty="0"/>
              <a:t>την ανακοίνωση των αποτελεσμάτων του στη Γαλλική Ακαδημία ο </a:t>
            </a:r>
            <a:r>
              <a:rPr lang="el-GR" altLang="en-US" sz="2400" dirty="0" err="1"/>
              <a:t>Pasteur</a:t>
            </a:r>
            <a:r>
              <a:rPr lang="el-GR" altLang="en-US" sz="2400" dirty="0"/>
              <a:t> δήλωσε:</a:t>
            </a:r>
          </a:p>
          <a:p>
            <a:pPr marL="0" indent="0">
              <a:buNone/>
            </a:pPr>
            <a:r>
              <a:rPr lang="en-US" altLang="en-US" sz="2400" b="1" dirty="0"/>
              <a:t>“</a:t>
            </a:r>
            <a:r>
              <a:rPr lang="el-GR" altLang="en-US" sz="2400" b="1" dirty="0"/>
              <a:t>Ποτέ πια το δόγμα της αυτόματης γένεσης δεν θα υποστηριχθεί μετά από αυτό</a:t>
            </a:r>
            <a:r>
              <a:rPr lang="en-US" altLang="en-US" sz="2400" b="1" dirty="0"/>
              <a:t> </a:t>
            </a:r>
            <a:r>
              <a:rPr lang="el-GR" altLang="en-US" sz="2400" b="1" dirty="0"/>
              <a:t>το θανατηφόρο πλήγμα που υπέστη</a:t>
            </a:r>
            <a:r>
              <a:rPr lang="en-US" altLang="en-US" sz="2400" b="1" dirty="0"/>
              <a:t>.”</a:t>
            </a:r>
            <a:endParaRPr lang="en-US" altLang="en-US" sz="2400" dirty="0"/>
          </a:p>
          <a:p>
            <a:endParaRPr lang="en-US" dirty="0"/>
          </a:p>
        </p:txBody>
      </p:sp>
      <p:sp>
        <p:nvSpPr>
          <p:cNvPr id="5" name="Θέση υποσέλιδου 4"/>
          <p:cNvSpPr>
            <a:spLocks noGrp="1"/>
          </p:cNvSpPr>
          <p:nvPr>
            <p:ph type="ftr" sz="quarter" idx="11"/>
          </p:nvPr>
        </p:nvSpPr>
        <p:spPr/>
        <p:txBody>
          <a:bodyPr/>
          <a:lstStyle/>
          <a:p>
            <a:pPr>
              <a:defRPr/>
            </a:pPr>
            <a:r>
              <a:rPr lang="el-GR" dirty="0" smtClean="0">
                <a:latin typeface="+mn-lt"/>
              </a:rPr>
              <a:t>Ενότητα 2: Προέλευση και Χημεία της Ζωής</a:t>
            </a:r>
            <a:endParaRPr lang="el-GR" dirty="0">
              <a:latin typeface="+mn-lt"/>
            </a:endParaRPr>
          </a:p>
        </p:txBody>
      </p:sp>
      <p:sp>
        <p:nvSpPr>
          <p:cNvPr id="6" name="Θέση αριθμού διαφάνειας 5"/>
          <p:cNvSpPr>
            <a:spLocks noGrp="1"/>
          </p:cNvSpPr>
          <p:nvPr>
            <p:ph type="sldNum" sz="quarter" idx="12"/>
          </p:nvPr>
        </p:nvSpPr>
        <p:spPr/>
        <p:txBody>
          <a:bodyPr/>
          <a:lstStyle/>
          <a:p>
            <a:pPr>
              <a:defRPr/>
            </a:pPr>
            <a:fld id="{37B0DF7E-797F-4D1F-8858-5ACC64B11632}" type="slidenum">
              <a:rPr lang="el-GR" smtClean="0">
                <a:latin typeface="+mn-lt"/>
              </a:rPr>
              <a:pPr>
                <a:defRPr/>
              </a:pPr>
              <a:t>4</a:t>
            </a:fld>
            <a:endParaRPr lang="el-GR" dirty="0">
              <a:latin typeface="+mn-lt"/>
            </a:endParaRPr>
          </a:p>
        </p:txBody>
      </p:sp>
      <p:sp>
        <p:nvSpPr>
          <p:cNvPr id="8" name="TextBox 7"/>
          <p:cNvSpPr txBox="1"/>
          <p:nvPr/>
        </p:nvSpPr>
        <p:spPr>
          <a:xfrm>
            <a:off x="1434206" y="3006141"/>
            <a:ext cx="263214" cy="276999"/>
          </a:xfrm>
          <a:prstGeom prst="rect">
            <a:avLst/>
          </a:prstGeom>
          <a:noFill/>
        </p:spPr>
        <p:txBody>
          <a:bodyPr wrap="none" rtlCol="0">
            <a:spAutoFit/>
          </a:bodyPr>
          <a:lstStyle/>
          <a:p>
            <a:r>
              <a:rPr lang="el-GR" sz="1200" dirty="0" smtClean="0">
                <a:solidFill>
                  <a:schemeClr val="bg1"/>
                </a:solidFill>
                <a:latin typeface="+mn-lt"/>
              </a:rPr>
              <a:t>2</a:t>
            </a:r>
            <a:endParaRPr lang="en-US" sz="1200" dirty="0">
              <a:solidFill>
                <a:schemeClr val="bg1"/>
              </a:solidFill>
              <a:latin typeface="+mn-lt"/>
            </a:endParaRPr>
          </a:p>
        </p:txBody>
      </p:sp>
    </p:spTree>
    <p:extLst>
      <p:ext uri="{BB962C8B-B14F-4D97-AF65-F5344CB8AC3E}">
        <p14:creationId xmlns:p14="http://schemas.microsoft.com/office/powerpoint/2010/main" val="3740020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Αυτοαναπαραγόμενα</a:t>
            </a:r>
            <a:r>
              <a:rPr lang="el-GR" dirty="0" smtClean="0"/>
              <a:t> κύτταρα</a:t>
            </a:r>
            <a:endParaRPr lang="en-US" dirty="0"/>
          </a:p>
        </p:txBody>
      </p:sp>
      <p:sp>
        <p:nvSpPr>
          <p:cNvPr id="4" name="Θέση περιεχομένου 3"/>
          <p:cNvSpPr>
            <a:spLocks noGrp="1"/>
          </p:cNvSpPr>
          <p:nvPr>
            <p:ph idx="1"/>
          </p:nvPr>
        </p:nvSpPr>
        <p:spPr/>
        <p:txBody>
          <a:bodyPr/>
          <a:lstStyle/>
          <a:p>
            <a:pPr>
              <a:spcBef>
                <a:spcPts val="600"/>
              </a:spcBef>
            </a:pPr>
            <a:r>
              <a:rPr lang="el-GR" altLang="en-US" sz="2800" dirty="0"/>
              <a:t>Το </a:t>
            </a:r>
            <a:r>
              <a:rPr lang="el-GR" altLang="en-US" sz="2800" b="1" dirty="0"/>
              <a:t>βασικότερο πρόβλημα </a:t>
            </a:r>
            <a:r>
              <a:rPr lang="el-GR" altLang="en-US" sz="2800" dirty="0"/>
              <a:t>για να καταλάβουμε την προέλευση της ζωής είναι να εξηγήσουμε </a:t>
            </a:r>
            <a:r>
              <a:rPr lang="el-GR" altLang="en-US" sz="2800" b="1" dirty="0"/>
              <a:t>πως τα πρωτόγονα χημικά συστήματα</a:t>
            </a:r>
            <a:r>
              <a:rPr lang="el-GR" altLang="en-US" sz="2800" dirty="0"/>
              <a:t> </a:t>
            </a:r>
            <a:r>
              <a:rPr lang="el-GR" altLang="en-US" sz="2800" b="1" dirty="0"/>
              <a:t>οργανώθηκαν σε ζωντανά, αυτόνομα, </a:t>
            </a:r>
            <a:r>
              <a:rPr lang="el-GR" altLang="en-US" sz="2800" b="1" dirty="0" err="1"/>
              <a:t>αυτοαναπαραγόμενα</a:t>
            </a:r>
            <a:r>
              <a:rPr lang="el-GR" altLang="en-US" sz="2800" b="1" dirty="0"/>
              <a:t> </a:t>
            </a:r>
            <a:r>
              <a:rPr lang="el-GR" altLang="en-US" sz="2800" b="1" dirty="0" smtClean="0"/>
              <a:t>κύτταρα.</a:t>
            </a:r>
            <a:endParaRPr lang="el-GR" altLang="en-US" sz="2800" b="1" dirty="0">
              <a:latin typeface="Times New Roman" panose="02020603050405020304" pitchFamily="18" charset="0"/>
            </a:endParaRPr>
          </a:p>
          <a:p>
            <a:endParaRPr lang="en-US" altLang="en-US" sz="2800" b="1"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40</a:t>
            </a:fld>
            <a:endParaRPr lang="el-GR" dirty="0"/>
          </a:p>
        </p:txBody>
      </p:sp>
    </p:spTree>
    <p:extLst>
      <p:ext uri="{BB962C8B-B14F-4D97-AF65-F5344CB8AC3E}">
        <p14:creationId xmlns:p14="http://schemas.microsoft.com/office/powerpoint/2010/main" val="115526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Νουκλεϊκά</a:t>
            </a:r>
            <a:r>
              <a:rPr lang="el-GR" dirty="0" smtClean="0"/>
              <a:t> οξέα</a:t>
            </a:r>
            <a:endParaRPr lang="en-US" dirty="0"/>
          </a:p>
        </p:txBody>
      </p:sp>
      <p:sp>
        <p:nvSpPr>
          <p:cNvPr id="4" name="Θέση περιεχομένου 3"/>
          <p:cNvSpPr>
            <a:spLocks noGrp="1"/>
          </p:cNvSpPr>
          <p:nvPr>
            <p:ph idx="1"/>
          </p:nvPr>
        </p:nvSpPr>
        <p:spPr/>
        <p:txBody>
          <a:bodyPr/>
          <a:lstStyle/>
          <a:p>
            <a:r>
              <a:rPr lang="el-GR" altLang="en-US" sz="2800" dirty="0"/>
              <a:t>Σε ένα μεταγενέστερο στάδιο της εξέλιξης, τα </a:t>
            </a:r>
            <a:r>
              <a:rPr lang="el-GR" altLang="en-US" sz="2800" dirty="0" err="1"/>
              <a:t>νουκλεϊκά</a:t>
            </a:r>
            <a:r>
              <a:rPr lang="el-GR" altLang="en-US" sz="2800" dirty="0"/>
              <a:t> οξέα άρχισαν να συμπεριφέρονται σαν απλά γενετικά συστήματα που κατηύθυναν τη σύνθεση των </a:t>
            </a:r>
            <a:r>
              <a:rPr lang="el-GR" altLang="en-US" sz="2800" dirty="0" smtClean="0"/>
              <a:t>πρωτεϊνών.</a:t>
            </a:r>
            <a:endParaRPr lang="en-US" altLang="en-US" sz="2800" dirty="0"/>
          </a:p>
          <a:p>
            <a:r>
              <a:rPr lang="el-GR" altLang="en-US" sz="2800" dirty="0"/>
              <a:t>Υπάρχει όμως ένας φαύλος κύκλος:</a:t>
            </a:r>
          </a:p>
          <a:p>
            <a:pPr marL="0" indent="0">
              <a:buNone/>
            </a:pPr>
            <a:r>
              <a:rPr lang="el-GR" altLang="en-US" sz="2800" b="1" dirty="0" err="1"/>
              <a:t>Νουκλεϊκά</a:t>
            </a:r>
            <a:r>
              <a:rPr lang="el-GR" altLang="en-US" sz="2800" b="1" dirty="0"/>
              <a:t> οξέα         ένζυμα         </a:t>
            </a:r>
            <a:r>
              <a:rPr lang="el-GR" altLang="en-US" sz="2800" b="1" dirty="0" err="1"/>
              <a:t>νουκλεϊκά</a:t>
            </a:r>
            <a:r>
              <a:rPr lang="el-GR" altLang="en-US" sz="2800" b="1" dirty="0"/>
              <a:t> οξέα</a:t>
            </a:r>
            <a:endParaRPr lang="en-US" altLang="en-US" sz="2800" b="1" dirty="0"/>
          </a:p>
          <a:p>
            <a:r>
              <a:rPr lang="el-GR" altLang="en-US" sz="2800" b="1" dirty="0"/>
              <a:t>Καταλυτικό </a:t>
            </a:r>
            <a:r>
              <a:rPr lang="en-US" altLang="en-US" sz="2800" b="1" dirty="0"/>
              <a:t>RNA</a:t>
            </a:r>
            <a:r>
              <a:rPr lang="el-GR" altLang="en-US" sz="2800" dirty="0"/>
              <a:t>: </a:t>
            </a:r>
            <a:r>
              <a:rPr lang="el-GR" altLang="en-US" sz="2800" dirty="0" err="1"/>
              <a:t>ριβοένζυμα</a:t>
            </a:r>
            <a:endParaRPr lang="el-GR" altLang="en-US" sz="2800" dirty="0"/>
          </a:p>
          <a:p>
            <a:pPr marL="0" indent="0">
              <a:buNone/>
            </a:pPr>
            <a:r>
              <a:rPr lang="el-GR" altLang="en-US" sz="2800" dirty="0" smtClean="0"/>
              <a:t>Βοηθά </a:t>
            </a:r>
            <a:r>
              <a:rPr lang="el-GR" altLang="en-US" sz="2800" dirty="0"/>
              <a:t>στην επεξεργασία του </a:t>
            </a:r>
            <a:r>
              <a:rPr lang="en-US" altLang="en-US" sz="2800" dirty="0"/>
              <a:t>mRNA</a:t>
            </a:r>
          </a:p>
          <a:p>
            <a:r>
              <a:rPr lang="el-GR" altLang="en-US" sz="2800" b="1" dirty="0"/>
              <a:t>Κόσμος του </a:t>
            </a:r>
            <a:r>
              <a:rPr lang="en-US" altLang="en-US" sz="2800" b="1" dirty="0"/>
              <a:t>RNA</a:t>
            </a:r>
          </a:p>
          <a:p>
            <a:endParaRPr lang="en-US" altLang="en-US" sz="2800" b="1" dirty="0"/>
          </a:p>
          <a:p>
            <a:endParaRPr lang="en-US" altLang="en-US" sz="2800"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41</a:t>
            </a:fld>
            <a:endParaRPr lang="el-GR" dirty="0"/>
          </a:p>
        </p:txBody>
      </p:sp>
      <p:cxnSp>
        <p:nvCxnSpPr>
          <p:cNvPr id="7" name="Ευθύγραμμο βέλος σύνδεσης 6"/>
          <p:cNvCxnSpPr/>
          <p:nvPr/>
        </p:nvCxnSpPr>
        <p:spPr>
          <a:xfrm>
            <a:off x="3146612" y="4235824"/>
            <a:ext cx="55132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Ευθύγραμμο βέλος σύνδεσης 8"/>
          <p:cNvCxnSpPr/>
          <p:nvPr/>
        </p:nvCxnSpPr>
        <p:spPr>
          <a:xfrm>
            <a:off x="4921623" y="4235824"/>
            <a:ext cx="5109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280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καταγωγή της ζωής</a:t>
            </a:r>
            <a:endParaRPr lang="en-US"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971" y="1470709"/>
            <a:ext cx="7212058" cy="4800384"/>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42</a:t>
            </a:fld>
            <a:endParaRPr lang="el-GR" dirty="0"/>
          </a:p>
        </p:txBody>
      </p:sp>
      <p:sp>
        <p:nvSpPr>
          <p:cNvPr id="4" name="TextBox 3"/>
          <p:cNvSpPr txBox="1"/>
          <p:nvPr/>
        </p:nvSpPr>
        <p:spPr>
          <a:xfrm>
            <a:off x="7772400" y="5994094"/>
            <a:ext cx="341760" cy="276999"/>
          </a:xfrm>
          <a:prstGeom prst="rect">
            <a:avLst/>
          </a:prstGeom>
          <a:noFill/>
        </p:spPr>
        <p:txBody>
          <a:bodyPr wrap="none" rtlCol="0">
            <a:spAutoFit/>
          </a:bodyPr>
          <a:lstStyle/>
          <a:p>
            <a:r>
              <a:rPr lang="el-GR" sz="1200" dirty="0" smtClean="0">
                <a:latin typeface="+mn-lt"/>
              </a:rPr>
              <a:t>22</a:t>
            </a:r>
            <a:endParaRPr lang="en-US" sz="1200" dirty="0">
              <a:latin typeface="+mn-lt"/>
            </a:endParaRPr>
          </a:p>
        </p:txBody>
      </p:sp>
    </p:spTree>
    <p:extLst>
      <p:ext uri="{BB962C8B-B14F-4D97-AF65-F5344CB8AC3E}">
        <p14:creationId xmlns:p14="http://schemas.microsoft.com/office/powerpoint/2010/main" val="192848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Πολυπεπτίδια </a:t>
            </a:r>
            <a:br>
              <a:rPr lang="el-GR" sz="4000" dirty="0" smtClean="0"/>
            </a:br>
            <a:r>
              <a:rPr lang="el-GR" sz="4000" dirty="0" smtClean="0"/>
              <a:t>και γενετικός κώδικας</a:t>
            </a:r>
            <a:endParaRPr lang="en-US" sz="40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9884" y="1825625"/>
            <a:ext cx="4384231" cy="4351338"/>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43</a:t>
            </a:fld>
            <a:endParaRPr lang="el-GR" dirty="0"/>
          </a:p>
        </p:txBody>
      </p:sp>
      <p:sp>
        <p:nvSpPr>
          <p:cNvPr id="5" name="TextBox 4"/>
          <p:cNvSpPr txBox="1"/>
          <p:nvPr/>
        </p:nvSpPr>
        <p:spPr>
          <a:xfrm>
            <a:off x="6422355" y="5899964"/>
            <a:ext cx="341760" cy="276999"/>
          </a:xfrm>
          <a:prstGeom prst="rect">
            <a:avLst/>
          </a:prstGeom>
          <a:noFill/>
        </p:spPr>
        <p:txBody>
          <a:bodyPr wrap="none" rtlCol="0">
            <a:spAutoFit/>
          </a:bodyPr>
          <a:lstStyle/>
          <a:p>
            <a:r>
              <a:rPr lang="el-GR" sz="1200" dirty="0" smtClean="0">
                <a:latin typeface="+mn-lt"/>
              </a:rPr>
              <a:t>23</a:t>
            </a:r>
            <a:endParaRPr lang="en-US" sz="1200" dirty="0">
              <a:latin typeface="+mn-lt"/>
            </a:endParaRPr>
          </a:p>
        </p:txBody>
      </p:sp>
    </p:spTree>
    <p:extLst>
      <p:ext uri="{BB962C8B-B14F-4D97-AF65-F5344CB8AC3E}">
        <p14:creationId xmlns:p14="http://schemas.microsoft.com/office/powerpoint/2010/main" val="150265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RNA, DNA</a:t>
            </a:r>
            <a:endParaRPr lang="en-US" dirty="0"/>
          </a:p>
        </p:txBody>
      </p:sp>
      <p:sp>
        <p:nvSpPr>
          <p:cNvPr id="3" name="Θέση περιεχομένου 2"/>
          <p:cNvSpPr>
            <a:spLocks noGrp="1"/>
          </p:cNvSpPr>
          <p:nvPr>
            <p:ph idx="1"/>
          </p:nvPr>
        </p:nvSpPr>
        <p:spPr/>
        <p:txBody>
          <a:bodyPr>
            <a:normAutofit lnSpcReduction="10000"/>
          </a:bodyPr>
          <a:lstStyle/>
          <a:p>
            <a:r>
              <a:rPr lang="el-GR" altLang="en-US" dirty="0"/>
              <a:t>Οι πρωτεΐνες είναι καλύτεροι καταλύτες από το </a:t>
            </a:r>
            <a:r>
              <a:rPr lang="en-US" altLang="en-US" dirty="0" smtClean="0"/>
              <a:t>RNA.</a:t>
            </a:r>
            <a:endParaRPr lang="en-US" altLang="en-US" dirty="0"/>
          </a:p>
          <a:p>
            <a:r>
              <a:rPr lang="el-GR" altLang="en-US" dirty="0" smtClean="0"/>
              <a:t>Το </a:t>
            </a:r>
            <a:r>
              <a:rPr lang="en-US" altLang="en-US" dirty="0"/>
              <a:t>DNA</a:t>
            </a:r>
            <a:r>
              <a:rPr lang="el-GR" altLang="en-US" dirty="0"/>
              <a:t> είναι πιο σταθερός φορέας γενετικής </a:t>
            </a:r>
            <a:r>
              <a:rPr lang="el-GR" altLang="en-US" dirty="0" smtClean="0"/>
              <a:t>πληροφορίας</a:t>
            </a:r>
            <a:r>
              <a:rPr lang="en-US" altLang="en-US" dirty="0" smtClean="0"/>
              <a:t>.</a:t>
            </a:r>
            <a:endParaRPr lang="el-GR" altLang="en-US" dirty="0"/>
          </a:p>
          <a:p>
            <a:r>
              <a:rPr lang="el-GR" altLang="en-US" dirty="0"/>
              <a:t>Τα πρώτα </a:t>
            </a:r>
            <a:r>
              <a:rPr lang="el-GR" altLang="en-US" dirty="0" err="1"/>
              <a:t>πρωτοκύτταρα</a:t>
            </a:r>
            <a:r>
              <a:rPr lang="el-GR" altLang="en-US" dirty="0"/>
              <a:t> με πρωτεϊνικά ένζυμα και </a:t>
            </a:r>
            <a:r>
              <a:rPr lang="en-US" altLang="en-US" dirty="0"/>
              <a:t>DNA </a:t>
            </a:r>
            <a:r>
              <a:rPr lang="el-GR" altLang="en-US" dirty="0"/>
              <a:t>θα είχαν επιλεκτικό </a:t>
            </a:r>
            <a:r>
              <a:rPr lang="el-GR" altLang="en-US" dirty="0" smtClean="0"/>
              <a:t>πλεονέκτημα</a:t>
            </a:r>
            <a:r>
              <a:rPr lang="en-US" altLang="en-US" dirty="0" smtClean="0"/>
              <a:t>.</a:t>
            </a:r>
            <a:r>
              <a:rPr lang="el-GR" altLang="en-US" dirty="0" smtClean="0"/>
              <a:t> </a:t>
            </a:r>
            <a:endParaRPr lang="en-US" altLang="en-US" dirty="0"/>
          </a:p>
          <a:p>
            <a:r>
              <a:rPr lang="el-GR" altLang="en-US" dirty="0"/>
              <a:t>Φυσική επιλογή στα </a:t>
            </a:r>
            <a:r>
              <a:rPr lang="el-GR" altLang="en-US" dirty="0" err="1"/>
              <a:t>αυτοδιπλασιαζόμενα</a:t>
            </a:r>
            <a:r>
              <a:rPr lang="el-GR" altLang="en-US" dirty="0"/>
              <a:t> </a:t>
            </a:r>
            <a:r>
              <a:rPr lang="el-GR" altLang="en-US" dirty="0" smtClean="0"/>
              <a:t>συστήματα</a:t>
            </a:r>
            <a:r>
              <a:rPr lang="en-US" altLang="en-US" dirty="0" smtClean="0"/>
              <a:t>.</a:t>
            </a:r>
            <a:endParaRPr lang="en-US"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44</a:t>
            </a:fld>
            <a:endParaRPr lang="el-GR" dirty="0"/>
          </a:p>
        </p:txBody>
      </p:sp>
    </p:spTree>
    <p:extLst>
      <p:ext uri="{BB962C8B-B14F-4D97-AF65-F5344CB8AC3E}">
        <p14:creationId xmlns:p14="http://schemas.microsoft.com/office/powerpoint/2010/main" val="331718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Πιθανή εξέλιξη αντιγραφής </a:t>
            </a:r>
            <a:r>
              <a:rPr lang="en-US" dirty="0" smtClean="0"/>
              <a:t>RNA</a:t>
            </a:r>
            <a:endParaRPr lang="en-US" dirty="0"/>
          </a:p>
        </p:txBody>
      </p:sp>
      <p:pic>
        <p:nvPicPr>
          <p:cNvPr id="4" name="Θέση περιεχομένου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768" t="1001" r="12993" b="2890"/>
          <a:stretch/>
        </p:blipFill>
        <p:spPr>
          <a:xfrm>
            <a:off x="2433917" y="1502404"/>
            <a:ext cx="4518212" cy="4562220"/>
          </a:xfrm>
        </p:spPr>
      </p:pic>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45</a:t>
            </a:fld>
            <a:endParaRPr lang="el-GR" dirty="0"/>
          </a:p>
        </p:txBody>
      </p:sp>
      <p:sp>
        <p:nvSpPr>
          <p:cNvPr id="5" name="TextBox 4"/>
          <p:cNvSpPr txBox="1"/>
          <p:nvPr/>
        </p:nvSpPr>
        <p:spPr>
          <a:xfrm>
            <a:off x="6583680" y="5787625"/>
            <a:ext cx="341760" cy="276999"/>
          </a:xfrm>
          <a:prstGeom prst="rect">
            <a:avLst/>
          </a:prstGeom>
          <a:noFill/>
        </p:spPr>
        <p:txBody>
          <a:bodyPr wrap="none" rtlCol="0">
            <a:spAutoFit/>
          </a:bodyPr>
          <a:lstStyle/>
          <a:p>
            <a:r>
              <a:rPr lang="el-GR" sz="1200" dirty="0" smtClean="0">
                <a:latin typeface="+mn-lt"/>
              </a:rPr>
              <a:t>24</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εξέλιξη του μεταβολισμού</a:t>
            </a:r>
            <a:endParaRPr lang="en-US" dirty="0"/>
          </a:p>
        </p:txBody>
      </p:sp>
      <p:sp>
        <p:nvSpPr>
          <p:cNvPr id="3" name="Θέση περιεχομένου 2"/>
          <p:cNvSpPr>
            <a:spLocks noGrp="1"/>
          </p:cNvSpPr>
          <p:nvPr>
            <p:ph idx="1"/>
          </p:nvPr>
        </p:nvSpPr>
        <p:spPr/>
        <p:txBody>
          <a:bodyPr/>
          <a:lstStyle/>
          <a:p>
            <a:r>
              <a:rPr lang="el-GR" altLang="en-US" dirty="0" err="1"/>
              <a:t>Αυτότροφοι</a:t>
            </a:r>
            <a:r>
              <a:rPr lang="el-GR" altLang="en-US" dirty="0"/>
              <a:t> </a:t>
            </a:r>
            <a:r>
              <a:rPr lang="el-GR" altLang="en-US" dirty="0" smtClean="0"/>
              <a:t>οργανισμοί.</a:t>
            </a:r>
            <a:endParaRPr lang="en-US" altLang="en-US" dirty="0"/>
          </a:p>
          <a:p>
            <a:r>
              <a:rPr lang="el-GR" altLang="en-US" dirty="0"/>
              <a:t>Πρωτογενείς </a:t>
            </a:r>
            <a:r>
              <a:rPr lang="el-GR" altLang="en-US" dirty="0" err="1" smtClean="0"/>
              <a:t>ετερότροφοι</a:t>
            </a:r>
            <a:r>
              <a:rPr lang="el-GR" altLang="en-US" dirty="0" smtClean="0"/>
              <a:t>.</a:t>
            </a:r>
            <a:endParaRPr lang="el-GR" altLang="en-US" dirty="0"/>
          </a:p>
          <a:p>
            <a:r>
              <a:rPr lang="el-GR" altLang="en-US" dirty="0"/>
              <a:t>Αναερόβιοι, παρόμοιοι με το βακτήριο </a:t>
            </a:r>
            <a:r>
              <a:rPr lang="en-US" altLang="en-US" dirty="0" smtClean="0"/>
              <a:t>Clostridium</a:t>
            </a:r>
            <a:r>
              <a:rPr lang="el-GR" altLang="en-US" dirty="0" smtClean="0"/>
              <a:t>.</a:t>
            </a:r>
            <a:endParaRPr lang="en-US" altLang="en-US" dirty="0"/>
          </a:p>
          <a:p>
            <a:r>
              <a:rPr lang="el-GR" altLang="en-US" dirty="0" err="1"/>
              <a:t>Ενζυματικές</a:t>
            </a:r>
            <a:r>
              <a:rPr lang="el-GR" altLang="en-US" dirty="0"/>
              <a:t> δραστηριότητες για τη μετατροπή οργανικών μορίων σε πιο πολύπλοκα όπως είναι οι </a:t>
            </a:r>
            <a:r>
              <a:rPr lang="el-GR" altLang="en-US" dirty="0" smtClean="0"/>
              <a:t>υδατάνθρακες.</a:t>
            </a:r>
            <a:r>
              <a:rPr lang="en-US" altLang="en-US" dirty="0" smtClean="0"/>
              <a:t> </a:t>
            </a:r>
            <a:endParaRPr lang="en-US" altLang="en-US" dirty="0"/>
          </a:p>
          <a:p>
            <a:endParaRPr lang="en-US"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46</a:t>
            </a:fld>
            <a:endParaRPr lang="el-GR" dirty="0"/>
          </a:p>
        </p:txBody>
      </p:sp>
    </p:spTree>
    <p:extLst>
      <p:ext uri="{BB962C8B-B14F-4D97-AF65-F5344CB8AC3E}">
        <p14:creationId xmlns:p14="http://schemas.microsoft.com/office/powerpoint/2010/main" val="390858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Η εξέλιξη της φωτοσύνθεσης και του οξειδωτικού μεταβολισμού</a:t>
            </a:r>
            <a:endParaRPr lang="en-US" sz="4000" dirty="0"/>
          </a:p>
        </p:txBody>
      </p:sp>
      <p:sp>
        <p:nvSpPr>
          <p:cNvPr id="3" name="Θέση περιεχομένου 2"/>
          <p:cNvSpPr>
            <a:spLocks noGrp="1"/>
          </p:cNvSpPr>
          <p:nvPr>
            <p:ph idx="1"/>
          </p:nvPr>
        </p:nvSpPr>
        <p:spPr/>
        <p:txBody>
          <a:bodyPr/>
          <a:lstStyle/>
          <a:p>
            <a:r>
              <a:rPr lang="el-GR" altLang="en-US" dirty="0"/>
              <a:t>Παραγωγή </a:t>
            </a:r>
            <a:r>
              <a:rPr lang="el-GR" altLang="en-US" dirty="0" smtClean="0"/>
              <a:t>οξυγόνου.</a:t>
            </a:r>
            <a:endParaRPr lang="el-GR" altLang="en-US" dirty="0"/>
          </a:p>
          <a:p>
            <a:r>
              <a:rPr lang="el-GR" altLang="en-US" dirty="0"/>
              <a:t>Συσσώρευση στην ατμόσφαιρα, 1%: δημιουργία όζοντος που περιορίζει τις υπεριώδεις </a:t>
            </a:r>
            <a:r>
              <a:rPr lang="el-GR" altLang="en-US" dirty="0" smtClean="0"/>
              <a:t>ακτινοβολίες.</a:t>
            </a:r>
            <a:endParaRPr lang="el-GR" altLang="en-US" dirty="0"/>
          </a:p>
          <a:p>
            <a:r>
              <a:rPr lang="el-GR" altLang="en-US" dirty="0"/>
              <a:t>Ατμόσφαιρα: από αναγωγική σε </a:t>
            </a:r>
            <a:r>
              <a:rPr lang="el-GR" altLang="en-US" dirty="0" smtClean="0"/>
              <a:t>οξειδωτική.</a:t>
            </a:r>
            <a:endParaRPr lang="en-US" altLang="en-US" dirty="0"/>
          </a:p>
          <a:p>
            <a:endParaRPr lang="en-US"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47</a:t>
            </a:fld>
            <a:endParaRPr lang="el-GR" dirty="0"/>
          </a:p>
        </p:txBody>
      </p:sp>
    </p:spTree>
    <p:extLst>
      <p:ext uri="{BB962C8B-B14F-4D97-AF65-F5344CB8AC3E}">
        <p14:creationId xmlns:p14="http://schemas.microsoft.com/office/powerpoint/2010/main" val="76727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Η Ζωή στο </a:t>
            </a:r>
            <a:r>
              <a:rPr lang="el-GR" sz="4400" dirty="0" err="1" smtClean="0"/>
              <a:t>Προκάμβριο</a:t>
            </a:r>
            <a:endParaRPr lang="en-US" sz="4400" dirty="0"/>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48</a:t>
            </a:fld>
            <a:endParaRPr lang="el-GR" dirty="0"/>
          </a:p>
        </p:txBody>
      </p:sp>
    </p:spTree>
    <p:extLst>
      <p:ext uri="{BB962C8B-B14F-4D97-AF65-F5344CB8AC3E}">
        <p14:creationId xmlns:p14="http://schemas.microsoft.com/office/powerpoint/2010/main" val="274963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Η Ζωή στο </a:t>
            </a:r>
            <a:r>
              <a:rPr lang="el-GR" sz="4400" dirty="0" err="1" smtClean="0"/>
              <a:t>Προκάμβριο</a:t>
            </a:r>
            <a:endParaRPr lang="en-US" sz="4400" dirty="0"/>
          </a:p>
        </p:txBody>
      </p:sp>
      <p:sp>
        <p:nvSpPr>
          <p:cNvPr id="3" name="Θέση περιεχομένου 2"/>
          <p:cNvSpPr>
            <a:spLocks noGrp="1"/>
          </p:cNvSpPr>
          <p:nvPr>
            <p:ph idx="1"/>
          </p:nvPr>
        </p:nvSpPr>
        <p:spPr>
          <a:xfrm>
            <a:off x="628650" y="1583578"/>
            <a:ext cx="7886700" cy="4351338"/>
          </a:xfrm>
        </p:spPr>
        <p:txBody>
          <a:bodyPr>
            <a:normAutofit lnSpcReduction="10000"/>
          </a:bodyPr>
          <a:lstStyle/>
          <a:p>
            <a:r>
              <a:rPr lang="el-GR" altLang="en-US" sz="2800" dirty="0"/>
              <a:t>Η </a:t>
            </a:r>
            <a:r>
              <a:rPr lang="el-GR" altLang="en-US" sz="2800" b="1" dirty="0" err="1"/>
              <a:t>Προκάμβρια</a:t>
            </a:r>
            <a:r>
              <a:rPr lang="el-GR" altLang="en-US" sz="2800" dirty="0"/>
              <a:t> περίοδος καλύπτει τη γεωλογική περίοδο μέχρι την αρχή του Καμβρίου, </a:t>
            </a:r>
            <a:r>
              <a:rPr lang="el-GR" altLang="en-US" sz="2800" b="1" dirty="0"/>
              <a:t>περίπου 570-600 εκατομμύρια πριν από </a:t>
            </a:r>
            <a:r>
              <a:rPr lang="el-GR" altLang="en-US" sz="2800" b="1" dirty="0" smtClean="0"/>
              <a:t>σήμερα. </a:t>
            </a:r>
          </a:p>
          <a:p>
            <a:r>
              <a:rPr lang="el-GR" altLang="en-US" sz="2800" dirty="0" smtClean="0"/>
              <a:t>Στην </a:t>
            </a:r>
            <a:r>
              <a:rPr lang="el-GR" altLang="en-US" sz="2800" b="1" dirty="0"/>
              <a:t>αρχή του Καμβρίου</a:t>
            </a:r>
            <a:r>
              <a:rPr lang="el-GR" altLang="en-US" sz="2800" dirty="0"/>
              <a:t>, τα περισσότερα  </a:t>
            </a:r>
            <a:r>
              <a:rPr lang="el-GR" altLang="en-US" sz="2800" b="1" dirty="0"/>
              <a:t>φύλα των </a:t>
            </a:r>
            <a:r>
              <a:rPr lang="el-GR" altLang="en-US" sz="2800" b="1" dirty="0" err="1"/>
              <a:t>ασπονδύλων</a:t>
            </a:r>
            <a:r>
              <a:rPr lang="el-GR" altLang="en-US" sz="2800" b="1" dirty="0"/>
              <a:t> ζώων </a:t>
            </a:r>
            <a:r>
              <a:rPr lang="el-GR" altLang="en-US" sz="2800" dirty="0"/>
              <a:t>έκαναν την εμφάνισή τους μέσα σε ένα διάστημα λίγων εκατομμυρίων </a:t>
            </a:r>
            <a:r>
              <a:rPr lang="el-GR" altLang="en-US" sz="2800" dirty="0" smtClean="0"/>
              <a:t>χρόνων. </a:t>
            </a:r>
          </a:p>
          <a:p>
            <a:r>
              <a:rPr lang="el-GR" altLang="en-US" sz="2800" dirty="0" smtClean="0"/>
              <a:t>Αυτή </a:t>
            </a:r>
            <a:r>
              <a:rPr lang="el-GR" altLang="en-US" sz="2800" dirty="0"/>
              <a:t>η μεγάλη αύξηση ονομάζεται </a:t>
            </a:r>
            <a:r>
              <a:rPr lang="el-GR" altLang="en-US" sz="2800" b="1" dirty="0"/>
              <a:t>«έκρηξη του Καμβρίου»</a:t>
            </a:r>
            <a:r>
              <a:rPr lang="el-GR" altLang="en-US" sz="2800" dirty="0"/>
              <a:t> επειδή πριν από αυτή την εποχή τα απολιθώματα είναι σπάνια και δεν περιλαμβάνουν τίποτα πιο πολύπλοκο από μονοκύτταρα </a:t>
            </a:r>
            <a:r>
              <a:rPr lang="el-GR" altLang="en-US" sz="2800" dirty="0" smtClean="0"/>
              <a:t>βακτήρια</a:t>
            </a:r>
            <a:r>
              <a:rPr lang="el-GR" altLang="en-US" b="1" dirty="0" smtClean="0">
                <a:solidFill>
                  <a:srgbClr val="2D2941"/>
                </a:solidFill>
              </a:rPr>
              <a:t>.</a:t>
            </a:r>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49</a:t>
            </a:fld>
            <a:endParaRPr lang="el-GR" dirty="0"/>
          </a:p>
        </p:txBody>
      </p:sp>
    </p:spTree>
    <p:extLst>
      <p:ext uri="{BB962C8B-B14F-4D97-AF65-F5344CB8AC3E}">
        <p14:creationId xmlns:p14="http://schemas.microsoft.com/office/powerpoint/2010/main" val="290519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Προέλευση οργανισμών</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dirty="0"/>
              <a:t>Όλοι οι ζωντανοί οργανισμοί προέρχονται από ένα </a:t>
            </a:r>
            <a:r>
              <a:rPr lang="el-GR" altLang="en-US" b="1" dirty="0"/>
              <a:t>κοινό πρόγονο</a:t>
            </a:r>
            <a:r>
              <a:rPr lang="el-GR" altLang="en-US" dirty="0"/>
              <a:t>, που έμοιαζε περισσότερο με </a:t>
            </a:r>
            <a:r>
              <a:rPr lang="el-GR" altLang="en-US" b="1" dirty="0"/>
              <a:t>έναν πληθυσμό αποικιακών μικροοργανισμών</a:t>
            </a:r>
            <a:r>
              <a:rPr lang="el-GR" altLang="en-US" dirty="0"/>
              <a:t> που έζησε 4 </a:t>
            </a:r>
            <a:r>
              <a:rPr lang="el-GR" altLang="en-US" dirty="0" err="1"/>
              <a:t>δισεκατομύρια</a:t>
            </a:r>
            <a:r>
              <a:rPr lang="el-GR" altLang="en-US" dirty="0"/>
              <a:t> χρόνια πριν</a:t>
            </a:r>
            <a:r>
              <a:rPr lang="en-US" altLang="en-US" dirty="0"/>
              <a:t>.</a:t>
            </a:r>
            <a:endParaRPr lang="el-GR" altLang="en-US" dirty="0"/>
          </a:p>
          <a:p>
            <a:endParaRPr lang="en-US" dirty="0"/>
          </a:p>
        </p:txBody>
      </p:sp>
      <p:sp>
        <p:nvSpPr>
          <p:cNvPr id="3" name="Θέση υποσέλιδου 2"/>
          <p:cNvSpPr>
            <a:spLocks noGrp="1"/>
          </p:cNvSpPr>
          <p:nvPr>
            <p:ph type="ftr" sz="quarter" idx="11"/>
          </p:nvPr>
        </p:nvSpPr>
        <p:spPr/>
        <p:txBody>
          <a:bodyPr/>
          <a:lstStyle/>
          <a:p>
            <a:pPr>
              <a:defRPr/>
            </a:pPr>
            <a:r>
              <a:rPr lang="el-GR" dirty="0" smtClean="0">
                <a:latin typeface="+mn-lt"/>
              </a:rPr>
              <a:t>Ενότητα 2: Προέλευση και Χημεία της Ζωής</a:t>
            </a:r>
            <a:endParaRPr lang="el-GR" dirty="0">
              <a:latin typeface="+mn-lt"/>
            </a:endParaRP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latin typeface="+mn-lt"/>
              </a:rPr>
              <a:pPr>
                <a:defRPr/>
              </a:pPr>
              <a:t>5</a:t>
            </a:fld>
            <a:endParaRPr lang="el-GR"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smtClean="0"/>
              <a:t>Οι </a:t>
            </a:r>
            <a:r>
              <a:rPr lang="el-GR" sz="3600" dirty="0" err="1" smtClean="0"/>
              <a:t>Προκαρυωτικοί</a:t>
            </a:r>
            <a:r>
              <a:rPr lang="el-GR" sz="3600" dirty="0" smtClean="0"/>
              <a:t> οργανισμοί και η Εποχή των </a:t>
            </a:r>
            <a:r>
              <a:rPr lang="el-GR" sz="3600" dirty="0" err="1" smtClean="0"/>
              <a:t>Κυανοβακτηρίων</a:t>
            </a:r>
            <a:r>
              <a:rPr lang="el-GR" sz="3600" dirty="0" smtClean="0"/>
              <a:t> (</a:t>
            </a:r>
            <a:r>
              <a:rPr lang="el-GR" sz="3600" dirty="0" err="1" smtClean="0"/>
              <a:t>Κυανοφυκών</a:t>
            </a:r>
            <a:r>
              <a:rPr lang="el-GR" sz="3600" dirty="0" smtClean="0"/>
              <a:t>)</a:t>
            </a:r>
            <a:endParaRPr lang="en-US" sz="3600" dirty="0"/>
          </a:p>
        </p:txBody>
      </p:sp>
      <p:sp>
        <p:nvSpPr>
          <p:cNvPr id="4" name="Footer Placeholder 3"/>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1"/>
          </p:nvPr>
        </p:nvSpPr>
        <p:spPr/>
        <p:txBody>
          <a:bodyPr/>
          <a:lstStyle/>
          <a:p>
            <a:pPr>
              <a:defRPr/>
            </a:pPr>
            <a:fld id="{0C49CC38-2D64-413C-8EAE-335E018F203E}" type="slidenum">
              <a:rPr lang="el-GR" smtClean="0"/>
              <a:pPr>
                <a:defRPr/>
              </a:pPr>
              <a:t>50</a:t>
            </a:fld>
            <a:endParaRPr lang="el-GR" dirty="0"/>
          </a:p>
        </p:txBody>
      </p:sp>
    </p:spTree>
    <p:extLst>
      <p:ext uri="{BB962C8B-B14F-4D97-AF65-F5344CB8AC3E}">
        <p14:creationId xmlns:p14="http://schemas.microsoft.com/office/powerpoint/2010/main" val="20884781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smtClean="0"/>
              <a:t>Τα παλαιότερα απολιθώματα</a:t>
            </a:r>
            <a:endParaRPr lang="en-US" sz="4400" dirty="0"/>
          </a:p>
        </p:txBody>
      </p:sp>
      <p:pic>
        <p:nvPicPr>
          <p:cNvPr id="7"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7375" y="1353312"/>
            <a:ext cx="4469249" cy="4911598"/>
          </a:xfrm>
        </p:spPr>
      </p:pic>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51</a:t>
            </a:fld>
            <a:endParaRPr lang="el-GR" dirty="0"/>
          </a:p>
        </p:txBody>
      </p:sp>
      <p:sp>
        <p:nvSpPr>
          <p:cNvPr id="8" name="TextBox 7"/>
          <p:cNvSpPr txBox="1"/>
          <p:nvPr/>
        </p:nvSpPr>
        <p:spPr>
          <a:xfrm>
            <a:off x="6464864" y="6033631"/>
            <a:ext cx="341760" cy="276999"/>
          </a:xfrm>
          <a:prstGeom prst="rect">
            <a:avLst/>
          </a:prstGeom>
          <a:noFill/>
        </p:spPr>
        <p:txBody>
          <a:bodyPr wrap="none" rtlCol="0">
            <a:spAutoFit/>
          </a:bodyPr>
          <a:lstStyle/>
          <a:p>
            <a:r>
              <a:rPr lang="el-GR" sz="1200" dirty="0" smtClean="0">
                <a:latin typeface="+mn-lt"/>
              </a:rPr>
              <a:t>25</a:t>
            </a:r>
            <a:endParaRPr lang="en-US" sz="1200" dirty="0">
              <a:latin typeface="+mn-lt"/>
            </a:endParaRPr>
          </a:p>
        </p:txBody>
      </p:sp>
    </p:spTree>
    <p:extLst>
      <p:ext uri="{BB962C8B-B14F-4D97-AF65-F5344CB8AC3E}">
        <p14:creationId xmlns:p14="http://schemas.microsoft.com/office/powerpoint/2010/main" val="3524009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err="1" smtClean="0"/>
              <a:t>Βακτηριόμορφοι</a:t>
            </a:r>
            <a:r>
              <a:rPr lang="el-GR" sz="4400" dirty="0" smtClean="0"/>
              <a:t> οργανισμοί</a:t>
            </a:r>
            <a:endParaRPr lang="en-US" sz="4400" dirty="0"/>
          </a:p>
        </p:txBody>
      </p:sp>
      <p:sp>
        <p:nvSpPr>
          <p:cNvPr id="3" name="Θέση περιεχομένου 2"/>
          <p:cNvSpPr>
            <a:spLocks noGrp="1"/>
          </p:cNvSpPr>
          <p:nvPr>
            <p:ph idx="1"/>
          </p:nvPr>
        </p:nvSpPr>
        <p:spPr/>
        <p:txBody>
          <a:bodyPr/>
          <a:lstStyle/>
          <a:p>
            <a:pPr>
              <a:spcBef>
                <a:spcPts val="600"/>
              </a:spcBef>
            </a:pPr>
            <a:r>
              <a:rPr lang="el-GR" altLang="en-US" dirty="0"/>
              <a:t>Οι πρώτοι </a:t>
            </a:r>
            <a:r>
              <a:rPr lang="el-GR" altLang="en-US" b="1" dirty="0" err="1"/>
              <a:t>βακτηριόμορφοι</a:t>
            </a:r>
            <a:r>
              <a:rPr lang="el-GR" altLang="en-US" b="1" dirty="0"/>
              <a:t> οργανισμοί </a:t>
            </a:r>
            <a:r>
              <a:rPr lang="el-GR" altLang="en-US" dirty="0" err="1"/>
              <a:t>πολλαπλασιαστηκαν</a:t>
            </a:r>
            <a:r>
              <a:rPr lang="el-GR" altLang="en-US" dirty="0"/>
              <a:t> δίνοντας μια μεγάλη </a:t>
            </a:r>
            <a:r>
              <a:rPr lang="el-GR" altLang="en-US" b="1" dirty="0"/>
              <a:t>ποικιλία μορφών</a:t>
            </a:r>
            <a:r>
              <a:rPr lang="el-GR" altLang="en-US" dirty="0"/>
              <a:t>, ορισμένες από τις οποίες ήταν ικανές για </a:t>
            </a:r>
            <a:r>
              <a:rPr lang="el-GR" altLang="en-US" dirty="0" smtClean="0"/>
              <a:t>φωτοσύνθεση. </a:t>
            </a:r>
          </a:p>
          <a:p>
            <a:pPr>
              <a:spcBef>
                <a:spcPts val="600"/>
              </a:spcBef>
            </a:pPr>
            <a:endParaRPr lang="el-GR" altLang="en-US" dirty="0"/>
          </a:p>
          <a:p>
            <a:pPr>
              <a:spcBef>
                <a:spcPts val="600"/>
              </a:spcBef>
            </a:pPr>
            <a:r>
              <a:rPr lang="el-GR" altLang="en-US" dirty="0" smtClean="0"/>
              <a:t>Από </a:t>
            </a:r>
            <a:r>
              <a:rPr lang="el-GR" altLang="en-US" dirty="0"/>
              <a:t>αυτές προήλθαν πριν από 3 περίπου δισεκατομμύρια χρόνια τα </a:t>
            </a:r>
            <a:r>
              <a:rPr lang="el-GR" altLang="en-US" b="1" dirty="0" err="1"/>
              <a:t>κυανοβακτήρια</a:t>
            </a:r>
            <a:r>
              <a:rPr lang="el-GR" altLang="en-US" b="1" dirty="0"/>
              <a:t> </a:t>
            </a:r>
            <a:r>
              <a:rPr lang="el-GR" altLang="en-US" dirty="0"/>
              <a:t>που είχαν την ικανότητα να παράγουν </a:t>
            </a:r>
            <a:r>
              <a:rPr lang="el-GR" altLang="en-US" dirty="0" smtClean="0"/>
              <a:t>οξυγόνο.</a:t>
            </a:r>
            <a:endParaRPr lang="el-GR"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52</a:t>
            </a:fld>
            <a:endParaRPr lang="el-GR" dirty="0"/>
          </a:p>
        </p:txBody>
      </p:sp>
    </p:spTree>
    <p:extLst>
      <p:ext uri="{BB962C8B-B14F-4D97-AF65-F5344CB8AC3E}">
        <p14:creationId xmlns:p14="http://schemas.microsoft.com/office/powerpoint/2010/main" val="2353905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err="1" smtClean="0"/>
              <a:t>Στρωματολίτες</a:t>
            </a:r>
            <a:endParaRPr lang="en-US" sz="4400" dirty="0"/>
          </a:p>
        </p:txBody>
      </p:sp>
      <p:pic>
        <p:nvPicPr>
          <p:cNvPr id="8" name="Θέση περιεχομένου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51470"/>
          <a:stretch/>
        </p:blipFill>
        <p:spPr>
          <a:xfrm>
            <a:off x="510091" y="2218739"/>
            <a:ext cx="4002378" cy="2624704"/>
          </a:xfrm>
        </p:spPr>
      </p:pic>
      <p:sp>
        <p:nvSpPr>
          <p:cNvPr id="7" name="Θέση περιεχομένου 6"/>
          <p:cNvSpPr>
            <a:spLocks noGrp="1"/>
          </p:cNvSpPr>
          <p:nvPr>
            <p:ph sz="half" idx="2"/>
          </p:nvPr>
        </p:nvSpPr>
        <p:spPr/>
        <p:txBody>
          <a:bodyPr/>
          <a:lstStyle/>
          <a:p>
            <a:endParaRPr lang="el-GR" dirty="0" smtClean="0"/>
          </a:p>
          <a:p>
            <a:r>
              <a:rPr lang="el-GR" dirty="0" smtClean="0"/>
              <a:t>Οι </a:t>
            </a:r>
            <a:r>
              <a:rPr lang="el-GR" dirty="0" err="1" smtClean="0"/>
              <a:t>Στρωματολίτες</a:t>
            </a:r>
            <a:r>
              <a:rPr lang="el-GR" dirty="0" smtClean="0"/>
              <a:t> είναι οι πρώτοι απολιθωμένοι οργανισμοί, πριν από 3 εκατ. Χρόνια.</a:t>
            </a:r>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FA45CF43-3104-40FF-B7F5-18F9B7D618DC}" type="slidenum">
              <a:rPr lang="el-GR" smtClean="0"/>
              <a:pPr>
                <a:defRPr/>
              </a:pPr>
              <a:t>53</a:t>
            </a:fld>
            <a:endParaRPr lang="el-GR" dirty="0"/>
          </a:p>
        </p:txBody>
      </p:sp>
      <p:sp>
        <p:nvSpPr>
          <p:cNvPr id="9" name="TextBox 8"/>
          <p:cNvSpPr txBox="1"/>
          <p:nvPr/>
        </p:nvSpPr>
        <p:spPr>
          <a:xfrm>
            <a:off x="1220606" y="4853553"/>
            <a:ext cx="2581348" cy="338554"/>
          </a:xfrm>
          <a:prstGeom prst="rect">
            <a:avLst/>
          </a:prstGeom>
          <a:noFill/>
        </p:spPr>
        <p:txBody>
          <a:bodyPr wrap="none" rtlCol="0">
            <a:spAutoFit/>
          </a:bodyPr>
          <a:lstStyle/>
          <a:p>
            <a:r>
              <a:rPr lang="el-GR" sz="1600" b="0" dirty="0" smtClean="0">
                <a:latin typeface="+mn-lt"/>
              </a:rPr>
              <a:t>Πρωτόγονα </a:t>
            </a:r>
            <a:r>
              <a:rPr lang="el-GR" sz="1600" b="0" dirty="0" err="1" smtClean="0">
                <a:latin typeface="+mn-lt"/>
              </a:rPr>
              <a:t>κυανοβακτήρια</a:t>
            </a:r>
            <a:endParaRPr lang="en-US" sz="1600" b="0" dirty="0">
              <a:latin typeface="+mn-lt"/>
            </a:endParaRPr>
          </a:p>
        </p:txBody>
      </p:sp>
      <p:sp>
        <p:nvSpPr>
          <p:cNvPr id="10" name="TextBox 9"/>
          <p:cNvSpPr txBox="1"/>
          <p:nvPr/>
        </p:nvSpPr>
        <p:spPr>
          <a:xfrm>
            <a:off x="4175989" y="4576554"/>
            <a:ext cx="341760" cy="276999"/>
          </a:xfrm>
          <a:prstGeom prst="rect">
            <a:avLst/>
          </a:prstGeom>
          <a:noFill/>
        </p:spPr>
        <p:txBody>
          <a:bodyPr wrap="none" rtlCol="0">
            <a:spAutoFit/>
          </a:bodyPr>
          <a:lstStyle/>
          <a:p>
            <a:r>
              <a:rPr lang="el-GR" sz="1200" dirty="0" smtClean="0">
                <a:latin typeface="+mn-lt"/>
              </a:rPr>
              <a:t>26</a:t>
            </a:r>
            <a:endParaRPr lang="en-US" sz="1200" dirty="0">
              <a:latin typeface="+mn-lt"/>
            </a:endParaRPr>
          </a:p>
        </p:txBody>
      </p:sp>
    </p:spTree>
    <p:extLst>
      <p:ext uri="{BB962C8B-B14F-4D97-AF65-F5344CB8AC3E}">
        <p14:creationId xmlns:p14="http://schemas.microsoft.com/office/powerpoint/2010/main" val="2707019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sz="quarter"/>
          </p:nvPr>
        </p:nvSpPr>
        <p:spPr/>
        <p:txBody>
          <a:bodyPr/>
          <a:lstStyle/>
          <a:p>
            <a:r>
              <a:rPr lang="el-GR" dirty="0" err="1" smtClean="0"/>
              <a:t>Κυανοβακτήρια</a:t>
            </a:r>
            <a:endParaRPr lang="en-US" dirty="0"/>
          </a:p>
        </p:txBody>
      </p:sp>
      <p:pic>
        <p:nvPicPr>
          <p:cNvPr id="12" name="Θέση περιεχομένου 1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734599" y="1579938"/>
            <a:ext cx="2573501" cy="2450421"/>
          </a:xfrm>
        </p:spPr>
      </p:pic>
      <p:pic>
        <p:nvPicPr>
          <p:cNvPr id="13" name="Θέση περιεχομένου 12"/>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211412" y="1604053"/>
            <a:ext cx="2067212" cy="2426306"/>
          </a:xfrm>
        </p:spPr>
      </p:pic>
      <p:pic>
        <p:nvPicPr>
          <p:cNvPr id="14" name="Θέση περιεχομένου 13"/>
          <p:cNvPicPr>
            <a:picLocks noGrp="1" noChangeAspect="1"/>
          </p:cNvPicPr>
          <p:nvPr>
            <p:ph sz="quarter" idx="3"/>
          </p:nvPr>
        </p:nvPicPr>
        <p:blipFill>
          <a:blip r:embed="rId5">
            <a:extLst>
              <a:ext uri="{28A0092B-C50C-407E-A947-70E740481C1C}">
                <a14:useLocalDpi xmlns:a14="http://schemas.microsoft.com/office/drawing/2010/main" val="0"/>
              </a:ext>
            </a:extLst>
          </a:blip>
          <a:stretch>
            <a:fillRect/>
          </a:stretch>
        </p:blipFill>
        <p:spPr>
          <a:xfrm>
            <a:off x="1860676" y="4114800"/>
            <a:ext cx="1460247" cy="1981200"/>
          </a:xfrm>
        </p:spPr>
      </p:pic>
      <p:pic>
        <p:nvPicPr>
          <p:cNvPr id="15" name="Θέση περιεχομένου 14"/>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4512469" y="4202754"/>
            <a:ext cx="2643111" cy="1981200"/>
          </a:xfrm>
        </p:spPr>
      </p:pic>
      <p:sp>
        <p:nvSpPr>
          <p:cNvPr id="5" name="Θέση υποσέλιδου 4"/>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1"/>
          </p:nvPr>
        </p:nvSpPr>
        <p:spPr/>
        <p:txBody>
          <a:bodyPr/>
          <a:lstStyle/>
          <a:p>
            <a:pPr>
              <a:defRPr/>
            </a:pPr>
            <a:fld id="{37B0DF7E-797F-4D1F-8858-5ACC64B11632}" type="slidenum">
              <a:rPr lang="el-GR" smtClean="0"/>
              <a:pPr>
                <a:defRPr/>
              </a:pPr>
              <a:t>54</a:t>
            </a:fld>
            <a:endParaRPr lang="el-GR" dirty="0"/>
          </a:p>
        </p:txBody>
      </p:sp>
      <p:sp>
        <p:nvSpPr>
          <p:cNvPr id="16" name="TextBox 15"/>
          <p:cNvSpPr txBox="1"/>
          <p:nvPr/>
        </p:nvSpPr>
        <p:spPr>
          <a:xfrm>
            <a:off x="3966340" y="3777475"/>
            <a:ext cx="341760" cy="276999"/>
          </a:xfrm>
          <a:prstGeom prst="rect">
            <a:avLst/>
          </a:prstGeom>
          <a:noFill/>
        </p:spPr>
        <p:txBody>
          <a:bodyPr wrap="none" rtlCol="0">
            <a:spAutoFit/>
          </a:bodyPr>
          <a:lstStyle/>
          <a:p>
            <a:r>
              <a:rPr lang="el-GR" sz="1200" dirty="0" smtClean="0">
                <a:latin typeface="+mn-lt"/>
              </a:rPr>
              <a:t>27</a:t>
            </a:r>
            <a:endParaRPr lang="en-US" sz="1200" dirty="0">
              <a:latin typeface="+mn-lt"/>
            </a:endParaRPr>
          </a:p>
        </p:txBody>
      </p:sp>
      <p:sp>
        <p:nvSpPr>
          <p:cNvPr id="17" name="TextBox 16"/>
          <p:cNvSpPr txBox="1"/>
          <p:nvPr/>
        </p:nvSpPr>
        <p:spPr>
          <a:xfrm>
            <a:off x="6936864" y="3772650"/>
            <a:ext cx="341760" cy="276999"/>
          </a:xfrm>
          <a:prstGeom prst="rect">
            <a:avLst/>
          </a:prstGeom>
          <a:noFill/>
        </p:spPr>
        <p:txBody>
          <a:bodyPr wrap="none" rtlCol="0">
            <a:spAutoFit/>
          </a:bodyPr>
          <a:lstStyle/>
          <a:p>
            <a:r>
              <a:rPr lang="el-GR" sz="1200" dirty="0" smtClean="0">
                <a:latin typeface="+mn-lt"/>
              </a:rPr>
              <a:t>28</a:t>
            </a:r>
            <a:endParaRPr lang="en-US" sz="1200" dirty="0">
              <a:latin typeface="+mn-lt"/>
            </a:endParaRPr>
          </a:p>
        </p:txBody>
      </p:sp>
      <p:sp>
        <p:nvSpPr>
          <p:cNvPr id="18" name="TextBox 17"/>
          <p:cNvSpPr txBox="1"/>
          <p:nvPr/>
        </p:nvSpPr>
        <p:spPr>
          <a:xfrm>
            <a:off x="3787525" y="5906955"/>
            <a:ext cx="341760" cy="276999"/>
          </a:xfrm>
          <a:prstGeom prst="rect">
            <a:avLst/>
          </a:prstGeom>
          <a:noFill/>
        </p:spPr>
        <p:txBody>
          <a:bodyPr wrap="none" rtlCol="0">
            <a:spAutoFit/>
          </a:bodyPr>
          <a:lstStyle/>
          <a:p>
            <a:r>
              <a:rPr lang="el-GR" sz="1200" dirty="0" smtClean="0">
                <a:latin typeface="+mn-lt"/>
              </a:rPr>
              <a:t>29</a:t>
            </a:r>
            <a:endParaRPr lang="en-US" sz="1200" dirty="0">
              <a:latin typeface="+mn-lt"/>
            </a:endParaRPr>
          </a:p>
        </p:txBody>
      </p:sp>
      <p:sp>
        <p:nvSpPr>
          <p:cNvPr id="19" name="TextBox 18"/>
          <p:cNvSpPr txBox="1"/>
          <p:nvPr/>
        </p:nvSpPr>
        <p:spPr>
          <a:xfrm>
            <a:off x="6844530" y="5906955"/>
            <a:ext cx="341760" cy="276999"/>
          </a:xfrm>
          <a:prstGeom prst="rect">
            <a:avLst/>
          </a:prstGeom>
          <a:noFill/>
        </p:spPr>
        <p:txBody>
          <a:bodyPr wrap="none" rtlCol="0">
            <a:spAutoFit/>
          </a:bodyPr>
          <a:lstStyle/>
          <a:p>
            <a:r>
              <a:rPr lang="el-GR" sz="1200" dirty="0" smtClean="0">
                <a:solidFill>
                  <a:schemeClr val="bg1"/>
                </a:solidFill>
                <a:latin typeface="+mn-lt"/>
              </a:rPr>
              <a:t>30</a:t>
            </a:r>
            <a:endParaRPr lang="en-US" sz="1200" dirty="0">
              <a:solidFill>
                <a:schemeClr val="bg1"/>
              </a:solidFill>
              <a:latin typeface="+mn-lt"/>
            </a:endParaRPr>
          </a:p>
        </p:txBody>
      </p:sp>
    </p:spTree>
    <p:extLst>
      <p:ext uri="{BB962C8B-B14F-4D97-AF65-F5344CB8AC3E}">
        <p14:creationId xmlns:p14="http://schemas.microsoft.com/office/powerpoint/2010/main" val="3991480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Η Εμφάνιση των </a:t>
            </a:r>
            <a:r>
              <a:rPr lang="el-GR" sz="4000" dirty="0" err="1" smtClean="0"/>
              <a:t>Ευκαρυωτικών</a:t>
            </a:r>
            <a:r>
              <a:rPr lang="el-GR" sz="4000" dirty="0" smtClean="0"/>
              <a:t> Οργανισμών</a:t>
            </a:r>
            <a:endParaRPr lang="en-US" sz="4000" dirty="0"/>
          </a:p>
        </p:txBody>
      </p:sp>
      <p:sp>
        <p:nvSpPr>
          <p:cNvPr id="3" name="Footer Placeholder 2"/>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4" name="Slide Number Placeholder 3"/>
          <p:cNvSpPr>
            <a:spLocks noGrp="1"/>
          </p:cNvSpPr>
          <p:nvPr>
            <p:ph type="sldNum" sz="quarter" idx="11"/>
          </p:nvPr>
        </p:nvSpPr>
        <p:spPr/>
        <p:txBody>
          <a:bodyPr/>
          <a:lstStyle/>
          <a:p>
            <a:pPr>
              <a:defRPr/>
            </a:pPr>
            <a:fld id="{0C49CC38-2D64-413C-8EAE-335E018F203E}" type="slidenum">
              <a:rPr lang="el-GR" smtClean="0"/>
              <a:pPr>
                <a:defRPr/>
              </a:pPr>
              <a:t>55</a:t>
            </a:fld>
            <a:endParaRPr lang="el-GR" dirty="0"/>
          </a:p>
        </p:txBody>
      </p:sp>
    </p:spTree>
    <p:extLst>
      <p:ext uri="{BB962C8B-B14F-4D97-AF65-F5344CB8AC3E}">
        <p14:creationId xmlns:p14="http://schemas.microsoft.com/office/powerpoint/2010/main" val="2117619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err="1" smtClean="0"/>
              <a:t>Ευκαρυωτικοί</a:t>
            </a:r>
            <a:r>
              <a:rPr lang="el-GR" dirty="0" smtClean="0"/>
              <a:t> Οργανισμοί 1/4</a:t>
            </a:r>
            <a:endParaRPr lang="en-US" dirty="0"/>
          </a:p>
        </p:txBody>
      </p:sp>
      <p:sp>
        <p:nvSpPr>
          <p:cNvPr id="12" name="Θέση περιεχομένου 11"/>
          <p:cNvSpPr>
            <a:spLocks noGrp="1"/>
          </p:cNvSpPr>
          <p:nvPr>
            <p:ph idx="1"/>
          </p:nvPr>
        </p:nvSpPr>
        <p:spPr/>
        <p:txBody>
          <a:bodyPr/>
          <a:lstStyle/>
          <a:p>
            <a:r>
              <a:rPr lang="el-GR" altLang="en-US" dirty="0"/>
              <a:t>Οι </a:t>
            </a:r>
            <a:r>
              <a:rPr lang="el-GR" altLang="en-US" b="1" dirty="0" err="1"/>
              <a:t>ευκαρυωτικοί</a:t>
            </a:r>
            <a:r>
              <a:rPr lang="el-GR" altLang="en-US" b="1" dirty="0"/>
              <a:t> οργανισμοί </a:t>
            </a:r>
            <a:r>
              <a:rPr lang="el-GR" altLang="en-US" dirty="0"/>
              <a:t>έχουν </a:t>
            </a:r>
            <a:r>
              <a:rPr lang="el-GR" altLang="en-US" b="1" dirty="0"/>
              <a:t>κύτταρα με πυρήνες </a:t>
            </a:r>
            <a:r>
              <a:rPr lang="el-GR" altLang="en-US" dirty="0"/>
              <a:t>που </a:t>
            </a:r>
            <a:r>
              <a:rPr lang="el-GR" altLang="en-US" b="1" dirty="0"/>
              <a:t>περικλείονται σε μεμβράνη </a:t>
            </a:r>
            <a:r>
              <a:rPr lang="el-GR" altLang="en-US" dirty="0"/>
              <a:t>και που περιέχουν </a:t>
            </a:r>
            <a:r>
              <a:rPr lang="el-GR" altLang="en-US" b="1" dirty="0"/>
              <a:t>χρωμοσώματα </a:t>
            </a:r>
            <a:r>
              <a:rPr lang="el-GR" altLang="en-US" dirty="0"/>
              <a:t>που αποτελούνται από </a:t>
            </a:r>
            <a:r>
              <a:rPr lang="el-GR" altLang="en-US" b="1" dirty="0" smtClean="0"/>
              <a:t>χρωματίνη.</a:t>
            </a:r>
            <a:endParaRPr lang="el-GR" altLang="en-US" b="1" dirty="0"/>
          </a:p>
          <a:p>
            <a:endParaRPr lang="en-US" dirty="0"/>
          </a:p>
        </p:txBody>
      </p:sp>
      <p:sp>
        <p:nvSpPr>
          <p:cNvPr id="9" name="Θέση υποσέλιδου 8"/>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10" name="Θέση αριθμού διαφάνειας 9"/>
          <p:cNvSpPr>
            <a:spLocks noGrp="1"/>
          </p:cNvSpPr>
          <p:nvPr>
            <p:ph type="sldNum" sz="quarter" idx="12"/>
          </p:nvPr>
        </p:nvSpPr>
        <p:spPr/>
        <p:txBody>
          <a:bodyPr/>
          <a:lstStyle/>
          <a:p>
            <a:pPr>
              <a:defRPr/>
            </a:pPr>
            <a:fld id="{180760DC-4DB5-45DE-8BD0-2B1D62285FBC}" type="slidenum">
              <a:rPr lang="el-GR" smtClean="0"/>
              <a:pPr>
                <a:defRPr/>
              </a:pPr>
              <a:t>56</a:t>
            </a:fld>
            <a:endParaRPr lang="el-GR" dirty="0"/>
          </a:p>
        </p:txBody>
      </p:sp>
    </p:spTree>
    <p:extLst>
      <p:ext uri="{BB962C8B-B14F-4D97-AF65-F5344CB8AC3E}">
        <p14:creationId xmlns:p14="http://schemas.microsoft.com/office/powerpoint/2010/main" val="197138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err="1" smtClean="0"/>
              <a:t>Ευκαρυωτικοί</a:t>
            </a:r>
            <a:r>
              <a:rPr lang="el-GR" dirty="0" smtClean="0"/>
              <a:t> Οργανισμοί 2/4</a:t>
            </a:r>
            <a:endParaRPr lang="en-US" dirty="0"/>
          </a:p>
        </p:txBody>
      </p:sp>
      <p:pic>
        <p:nvPicPr>
          <p:cNvPr id="5" name="Θέση περιεχομένου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158420"/>
            <a:ext cx="3886200" cy="3685747"/>
          </a:xfrm>
        </p:spPr>
      </p:pic>
      <p:pic>
        <p:nvPicPr>
          <p:cNvPr id="6" name="Θέση περιεχομένου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2187734"/>
            <a:ext cx="3886200" cy="3627119"/>
          </a:xfrm>
        </p:spPr>
      </p:pic>
      <p:sp>
        <p:nvSpPr>
          <p:cNvPr id="9" name="Θέση υποσέλιδου 8"/>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10" name="Θέση αριθμού διαφάνειας 9"/>
          <p:cNvSpPr>
            <a:spLocks noGrp="1"/>
          </p:cNvSpPr>
          <p:nvPr>
            <p:ph type="sldNum" sz="quarter" idx="12"/>
          </p:nvPr>
        </p:nvSpPr>
        <p:spPr/>
        <p:txBody>
          <a:bodyPr/>
          <a:lstStyle/>
          <a:p>
            <a:pPr>
              <a:defRPr/>
            </a:pPr>
            <a:fld id="{180760DC-4DB5-45DE-8BD0-2B1D62285FBC}" type="slidenum">
              <a:rPr lang="el-GR" smtClean="0"/>
              <a:pPr>
                <a:defRPr/>
              </a:pPr>
              <a:t>57</a:t>
            </a:fld>
            <a:endParaRPr lang="el-GR" dirty="0"/>
          </a:p>
        </p:txBody>
      </p:sp>
      <p:sp>
        <p:nvSpPr>
          <p:cNvPr id="13" name="TextBox 12"/>
          <p:cNvSpPr txBox="1"/>
          <p:nvPr/>
        </p:nvSpPr>
        <p:spPr>
          <a:xfrm>
            <a:off x="4170709" y="5248656"/>
            <a:ext cx="341760" cy="276999"/>
          </a:xfrm>
          <a:prstGeom prst="rect">
            <a:avLst/>
          </a:prstGeom>
          <a:noFill/>
        </p:spPr>
        <p:txBody>
          <a:bodyPr wrap="none" rtlCol="0">
            <a:spAutoFit/>
          </a:bodyPr>
          <a:lstStyle/>
          <a:p>
            <a:r>
              <a:rPr lang="el-GR" sz="1200" dirty="0" smtClean="0">
                <a:latin typeface="+mn-lt"/>
              </a:rPr>
              <a:t>31</a:t>
            </a:r>
            <a:endParaRPr lang="en-US" sz="1200" dirty="0">
              <a:latin typeface="+mn-lt"/>
            </a:endParaRPr>
          </a:p>
        </p:txBody>
      </p:sp>
      <p:sp>
        <p:nvSpPr>
          <p:cNvPr id="14" name="TextBox 13"/>
          <p:cNvSpPr txBox="1"/>
          <p:nvPr/>
        </p:nvSpPr>
        <p:spPr>
          <a:xfrm>
            <a:off x="8110568" y="5248656"/>
            <a:ext cx="339664" cy="276999"/>
          </a:xfrm>
          <a:prstGeom prst="rect">
            <a:avLst/>
          </a:prstGeom>
          <a:noFill/>
        </p:spPr>
        <p:txBody>
          <a:bodyPr wrap="square" rtlCol="0">
            <a:spAutoFit/>
          </a:bodyPr>
          <a:lstStyle/>
          <a:p>
            <a:r>
              <a:rPr lang="el-GR" sz="1200" dirty="0" smtClean="0">
                <a:latin typeface="+mn-lt"/>
              </a:rPr>
              <a:t>32</a:t>
            </a:r>
            <a:endParaRPr lang="en-US" sz="1200" dirty="0">
              <a:latin typeface="+mn-lt"/>
            </a:endParaRPr>
          </a:p>
        </p:txBody>
      </p:sp>
    </p:spTree>
    <p:extLst>
      <p:ext uri="{BB962C8B-B14F-4D97-AF65-F5344CB8AC3E}">
        <p14:creationId xmlns:p14="http://schemas.microsoft.com/office/powerpoint/2010/main" val="3032962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Ευκαρυωτικοί</a:t>
            </a:r>
            <a:r>
              <a:rPr lang="el-GR" dirty="0"/>
              <a:t> Οργανισμοί </a:t>
            </a:r>
            <a:r>
              <a:rPr lang="el-GR" dirty="0" smtClean="0"/>
              <a:t>3/4</a:t>
            </a:r>
            <a:endParaRPr lang="en-US" dirty="0"/>
          </a:p>
        </p:txBody>
      </p:sp>
      <p:sp>
        <p:nvSpPr>
          <p:cNvPr id="3" name="Θέση περιεχομένου 2"/>
          <p:cNvSpPr>
            <a:spLocks noGrp="1"/>
          </p:cNvSpPr>
          <p:nvPr>
            <p:ph sz="half" idx="1"/>
          </p:nvPr>
        </p:nvSpPr>
        <p:spPr/>
        <p:txBody>
          <a:bodyPr/>
          <a:lstStyle/>
          <a:p>
            <a:r>
              <a:rPr lang="el-GR" altLang="en-US" dirty="0"/>
              <a:t>Οι </a:t>
            </a:r>
            <a:r>
              <a:rPr lang="el-GR" altLang="en-US" dirty="0" err="1"/>
              <a:t>ευκαρυωτικοί</a:t>
            </a:r>
            <a:r>
              <a:rPr lang="el-GR" altLang="en-US" dirty="0"/>
              <a:t> οργανισμοί δεν προήλθαν από έναν </a:t>
            </a:r>
            <a:r>
              <a:rPr lang="el-GR" altLang="en-US" dirty="0" err="1"/>
              <a:t>προκαρυωτικό</a:t>
            </a:r>
            <a:r>
              <a:rPr lang="el-GR" altLang="en-US" dirty="0"/>
              <a:t> </a:t>
            </a:r>
            <a:r>
              <a:rPr lang="el-GR" altLang="en-US" dirty="0" smtClean="0"/>
              <a:t>οργανισμό, </a:t>
            </a:r>
            <a:r>
              <a:rPr lang="el-GR" altLang="en-US" dirty="0"/>
              <a:t>αλλά είναι </a:t>
            </a:r>
            <a:r>
              <a:rPr lang="el-GR" altLang="en-US" b="1" dirty="0"/>
              <a:t>αποτέλεσμα συμβίωσης δύο ή περισσότερων </a:t>
            </a:r>
            <a:r>
              <a:rPr lang="el-GR" altLang="en-US" b="1" dirty="0" err="1" smtClean="0"/>
              <a:t>προκαρυωτικών</a:t>
            </a:r>
            <a:r>
              <a:rPr lang="el-GR" altLang="en-US" b="1" dirty="0" smtClean="0"/>
              <a:t>.</a:t>
            </a:r>
            <a:endParaRPr lang="en-US" altLang="en-US" b="1" dirty="0"/>
          </a:p>
          <a:p>
            <a:endParaRPr lang="en-US"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2098" y="1825625"/>
            <a:ext cx="3380303" cy="4351338"/>
          </a:xfrm>
        </p:spPr>
      </p:pic>
      <p:sp>
        <p:nvSpPr>
          <p:cNvPr id="6" name="Θέση υποσέλιδου 5"/>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37B0DF7E-797F-4D1F-8858-5ACC64B11632}" type="slidenum">
              <a:rPr lang="el-GR" smtClean="0"/>
              <a:pPr>
                <a:defRPr/>
              </a:pPr>
              <a:t>58</a:t>
            </a:fld>
            <a:endParaRPr lang="el-GR" dirty="0"/>
          </a:p>
        </p:txBody>
      </p:sp>
      <p:sp>
        <p:nvSpPr>
          <p:cNvPr id="8" name="TextBox 7"/>
          <p:cNvSpPr txBox="1"/>
          <p:nvPr/>
        </p:nvSpPr>
        <p:spPr>
          <a:xfrm>
            <a:off x="7920641" y="5899964"/>
            <a:ext cx="341760" cy="276999"/>
          </a:xfrm>
          <a:prstGeom prst="rect">
            <a:avLst/>
          </a:prstGeom>
          <a:noFill/>
        </p:spPr>
        <p:txBody>
          <a:bodyPr wrap="none" rtlCol="0">
            <a:spAutoFit/>
          </a:bodyPr>
          <a:lstStyle/>
          <a:p>
            <a:r>
              <a:rPr lang="el-GR" sz="1200" dirty="0" smtClean="0">
                <a:latin typeface="+mn-lt"/>
              </a:rPr>
              <a:t>33</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Ευκαρυωτικοί</a:t>
            </a:r>
            <a:r>
              <a:rPr lang="el-GR" dirty="0"/>
              <a:t> Οργανισμοί </a:t>
            </a:r>
            <a:r>
              <a:rPr lang="el-GR" dirty="0" smtClean="0"/>
              <a:t>4/4</a:t>
            </a:r>
            <a:endParaRPr lang="en-US" dirty="0"/>
          </a:p>
        </p:txBody>
      </p:sp>
      <p:pic>
        <p:nvPicPr>
          <p:cNvPr id="5" name="Θέση περιεχομένου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718904"/>
            <a:ext cx="3886200" cy="2564780"/>
          </a:xfrm>
        </p:spPr>
      </p:pic>
      <p:pic>
        <p:nvPicPr>
          <p:cNvPr id="6" name="Θέση περιεχομένου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97146" y="1738972"/>
            <a:ext cx="3886200" cy="2421524"/>
          </a:xfrm>
        </p:spPr>
      </p:pic>
      <p:sp>
        <p:nvSpPr>
          <p:cNvPr id="7" name="Θέση υποσέλιδου 6"/>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8" name="Θέση αριθμού διαφάνειας 7"/>
          <p:cNvSpPr>
            <a:spLocks noGrp="1"/>
          </p:cNvSpPr>
          <p:nvPr>
            <p:ph type="sldNum" sz="quarter" idx="12"/>
          </p:nvPr>
        </p:nvSpPr>
        <p:spPr/>
        <p:txBody>
          <a:bodyPr/>
          <a:lstStyle/>
          <a:p>
            <a:pPr>
              <a:defRPr/>
            </a:pPr>
            <a:fld id="{37B0DF7E-797F-4D1F-8858-5ACC64B11632}" type="slidenum">
              <a:rPr lang="el-GR" smtClean="0"/>
              <a:pPr>
                <a:defRPr/>
              </a:pPr>
              <a:t>59</a:t>
            </a:fld>
            <a:endParaRPr lang="el-GR" dirty="0"/>
          </a:p>
        </p:txBody>
      </p:sp>
      <p:sp>
        <p:nvSpPr>
          <p:cNvPr id="9" name="TextBox 8"/>
          <p:cNvSpPr txBox="1"/>
          <p:nvPr/>
        </p:nvSpPr>
        <p:spPr>
          <a:xfrm>
            <a:off x="4242816" y="5628477"/>
            <a:ext cx="341760" cy="276999"/>
          </a:xfrm>
          <a:prstGeom prst="rect">
            <a:avLst/>
          </a:prstGeom>
          <a:noFill/>
        </p:spPr>
        <p:txBody>
          <a:bodyPr wrap="none" rtlCol="0">
            <a:spAutoFit/>
          </a:bodyPr>
          <a:lstStyle/>
          <a:p>
            <a:r>
              <a:rPr lang="el-GR" sz="1200" dirty="0" smtClean="0">
                <a:latin typeface="+mn-lt"/>
              </a:rPr>
              <a:t>34</a:t>
            </a:r>
            <a:endParaRPr lang="en-US" sz="1200" dirty="0">
              <a:latin typeface="+mn-lt"/>
            </a:endParaRPr>
          </a:p>
        </p:txBody>
      </p:sp>
      <p:sp>
        <p:nvSpPr>
          <p:cNvPr id="10" name="TextBox 9"/>
          <p:cNvSpPr txBox="1"/>
          <p:nvPr/>
        </p:nvSpPr>
        <p:spPr>
          <a:xfrm>
            <a:off x="8141586" y="3883497"/>
            <a:ext cx="341760" cy="276999"/>
          </a:xfrm>
          <a:prstGeom prst="rect">
            <a:avLst/>
          </a:prstGeom>
          <a:noFill/>
        </p:spPr>
        <p:txBody>
          <a:bodyPr wrap="none" rtlCol="0">
            <a:spAutoFit/>
          </a:bodyPr>
          <a:lstStyle/>
          <a:p>
            <a:r>
              <a:rPr lang="el-GR" sz="1200" dirty="0" smtClean="0">
                <a:latin typeface="+mn-lt"/>
              </a:rPr>
              <a:t>35</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Κοινός πρόγονος</a:t>
            </a:r>
            <a:r>
              <a:rPr lang="en-US" dirty="0" smtClean="0"/>
              <a:t> 1/2</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dirty="0"/>
              <a:t>Αυτός ο </a:t>
            </a:r>
            <a:r>
              <a:rPr lang="el-GR" altLang="en-US" b="1" dirty="0"/>
              <a:t>κοινός πρόγονος </a:t>
            </a:r>
            <a:r>
              <a:rPr lang="el-GR" altLang="en-US" dirty="0"/>
              <a:t>υπήρξε </a:t>
            </a:r>
            <a:r>
              <a:rPr lang="el-GR" altLang="en-US" dirty="0" smtClean="0"/>
              <a:t>το </a:t>
            </a:r>
            <a:r>
              <a:rPr lang="el-GR" altLang="en-US" dirty="0"/>
              <a:t>προϊόν μιας μακράς </a:t>
            </a:r>
            <a:r>
              <a:rPr lang="el-GR" altLang="en-US" dirty="0" smtClean="0"/>
              <a:t>περιόδου</a:t>
            </a:r>
            <a:r>
              <a:rPr lang="en-US" altLang="en-US" dirty="0" smtClean="0"/>
              <a:t> </a:t>
            </a:r>
            <a:r>
              <a:rPr lang="el-GR" altLang="en-US" b="1" dirty="0" err="1" smtClean="0"/>
              <a:t>προβιοτικής</a:t>
            </a:r>
            <a:r>
              <a:rPr lang="el-GR" altLang="en-US" b="1" dirty="0" smtClean="0"/>
              <a:t> </a:t>
            </a:r>
            <a:r>
              <a:rPr lang="el-GR" altLang="en-US" b="1" dirty="0"/>
              <a:t>συγκέντρωσης μη ζώσας ύλης, </a:t>
            </a:r>
            <a:r>
              <a:rPr lang="el-GR" altLang="en-US" b="1" dirty="0" smtClean="0"/>
              <a:t>συμπεριλαμβανομένων </a:t>
            </a:r>
            <a:r>
              <a:rPr lang="el-GR" altLang="en-US" b="1" dirty="0"/>
              <a:t>οργανικών μορίων και νερού</a:t>
            </a:r>
            <a:r>
              <a:rPr lang="el-GR" altLang="en-US" dirty="0"/>
              <a:t>, </a:t>
            </a:r>
            <a:r>
              <a:rPr lang="el-GR" altLang="en-US" dirty="0" smtClean="0"/>
              <a:t>απ</a:t>
            </a:r>
            <a:r>
              <a:rPr lang="el-GR" altLang="en-US" dirty="0"/>
              <a:t>’ όπου </a:t>
            </a:r>
            <a:r>
              <a:rPr lang="el-GR" altLang="en-US" dirty="0" smtClean="0"/>
              <a:t>σχηματίστηκαν </a:t>
            </a:r>
            <a:r>
              <a:rPr lang="el-GR" altLang="en-US" b="1" dirty="0"/>
              <a:t>αυτό-αναπαραγόμενες ενότητες. </a:t>
            </a:r>
            <a:endParaRPr lang="el-GR" altLang="en-US" sz="1600" b="1" dirty="0"/>
          </a:p>
          <a:p>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6</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Ιστορία της ζωής 1/2</a:t>
            </a:r>
            <a:endParaRPr lang="en-US"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210735"/>
            <a:ext cx="7998496" cy="2352121"/>
          </a:xfrm>
        </p:spPr>
      </p:pic>
      <p:sp>
        <p:nvSpPr>
          <p:cNvPr id="5" name="Θέση υποσέλιδου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B5F80957-5D18-46C5-9C10-454629E704FF}" type="slidenum">
              <a:rPr lang="el-GR" smtClean="0"/>
              <a:pPr>
                <a:defRPr/>
              </a:pPr>
              <a:t>60</a:t>
            </a:fld>
            <a:endParaRPr lang="el-GR" dirty="0"/>
          </a:p>
        </p:txBody>
      </p:sp>
      <p:sp>
        <p:nvSpPr>
          <p:cNvPr id="6" name="TextBox 5"/>
          <p:cNvSpPr txBox="1"/>
          <p:nvPr/>
        </p:nvSpPr>
        <p:spPr>
          <a:xfrm>
            <a:off x="8285386" y="4349865"/>
            <a:ext cx="341760" cy="276999"/>
          </a:xfrm>
          <a:prstGeom prst="rect">
            <a:avLst/>
          </a:prstGeom>
          <a:noFill/>
        </p:spPr>
        <p:txBody>
          <a:bodyPr wrap="none" rtlCol="0">
            <a:spAutoFit/>
          </a:bodyPr>
          <a:lstStyle/>
          <a:p>
            <a:r>
              <a:rPr lang="el-GR" sz="1200" dirty="0" smtClean="0">
                <a:latin typeface="+mn-lt"/>
              </a:rPr>
              <a:t>36</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Ιστορία της ζωής 2/2</a:t>
            </a:r>
            <a:endParaRPr lang="en-US"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3569" y="1690688"/>
            <a:ext cx="3476862" cy="4486275"/>
          </a:xfrm>
        </p:spPr>
      </p:pic>
      <p:sp>
        <p:nvSpPr>
          <p:cNvPr id="5" name="Θέση υποσέλιδου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7" name="Θέση αριθμού διαφάνειας 6"/>
          <p:cNvSpPr>
            <a:spLocks noGrp="1"/>
          </p:cNvSpPr>
          <p:nvPr>
            <p:ph type="sldNum" sz="quarter" idx="12"/>
          </p:nvPr>
        </p:nvSpPr>
        <p:spPr/>
        <p:txBody>
          <a:bodyPr/>
          <a:lstStyle/>
          <a:p>
            <a:pPr>
              <a:defRPr/>
            </a:pPr>
            <a:fld id="{B5F80957-5D18-46C5-9C10-454629E704FF}" type="slidenum">
              <a:rPr lang="el-GR" smtClean="0"/>
              <a:pPr>
                <a:defRPr/>
              </a:pPr>
              <a:t>61</a:t>
            </a:fld>
            <a:endParaRPr lang="el-GR" dirty="0"/>
          </a:p>
        </p:txBody>
      </p:sp>
      <p:sp>
        <p:nvSpPr>
          <p:cNvPr id="6" name="TextBox 5"/>
          <p:cNvSpPr txBox="1"/>
          <p:nvPr/>
        </p:nvSpPr>
        <p:spPr>
          <a:xfrm>
            <a:off x="5968671" y="5899964"/>
            <a:ext cx="341760" cy="276999"/>
          </a:xfrm>
          <a:prstGeom prst="rect">
            <a:avLst/>
          </a:prstGeom>
          <a:noFill/>
        </p:spPr>
        <p:txBody>
          <a:bodyPr wrap="none" rtlCol="0">
            <a:spAutoFit/>
          </a:bodyPr>
          <a:lstStyle/>
          <a:p>
            <a:r>
              <a:rPr lang="el-GR" sz="1200" dirty="0" smtClean="0">
                <a:latin typeface="+mn-lt"/>
              </a:rPr>
              <a:t>37</a:t>
            </a:r>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Text Box 6"/>
          <p:cNvSpPr txBox="1">
            <a:spLocks noChangeArrowheads="1"/>
          </p:cNvSpPr>
          <p:nvPr/>
        </p:nvSpPr>
        <p:spPr bwMode="auto">
          <a:xfrm>
            <a:off x="2361883" y="5602288"/>
            <a:ext cx="5017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sz="1600" b="0" dirty="0">
                <a:latin typeface="+mn-lt"/>
              </a:rPr>
              <a:t>Οι πρώτοι ζωικοί οργανισμοί, 600 </a:t>
            </a:r>
            <a:r>
              <a:rPr lang="el-GR" altLang="en-US" sz="1600" b="0" dirty="0" err="1">
                <a:latin typeface="+mn-lt"/>
              </a:rPr>
              <a:t>εκατομ</a:t>
            </a:r>
            <a:r>
              <a:rPr lang="el-GR" altLang="en-US" sz="1600" b="0" dirty="0">
                <a:latin typeface="+mn-lt"/>
              </a:rPr>
              <a:t>. χρόνια </a:t>
            </a:r>
            <a:r>
              <a:rPr lang="el-GR" altLang="en-US" sz="1600" b="0" dirty="0" smtClean="0">
                <a:latin typeface="+mn-lt"/>
              </a:rPr>
              <a:t>πριν</a:t>
            </a:r>
            <a:r>
              <a:rPr lang="el-GR" altLang="en-US" dirty="0" smtClean="0"/>
              <a:t>.</a:t>
            </a:r>
            <a:endParaRPr lang="en-US" altLang="en-US" dirty="0"/>
          </a:p>
        </p:txBody>
      </p:sp>
      <p:sp>
        <p:nvSpPr>
          <p:cNvPr id="2" name="Τίτλος 1"/>
          <p:cNvSpPr>
            <a:spLocks noGrp="1"/>
          </p:cNvSpPr>
          <p:nvPr>
            <p:ph type="title"/>
          </p:nvPr>
        </p:nvSpPr>
        <p:spPr/>
        <p:txBody>
          <a:bodyPr/>
          <a:lstStyle/>
          <a:p>
            <a:r>
              <a:rPr lang="el-GR" dirty="0" smtClean="0"/>
              <a:t>Οι πρώτοι </a:t>
            </a:r>
            <a:r>
              <a:rPr lang="el-GR" dirty="0" err="1" smtClean="0"/>
              <a:t>ζωϊκοί</a:t>
            </a:r>
            <a:r>
              <a:rPr lang="el-GR" dirty="0" smtClean="0"/>
              <a:t> οργανισμοί</a:t>
            </a:r>
            <a:endParaRPr lang="en-US"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0990" y="1587849"/>
            <a:ext cx="6122020" cy="4014439"/>
          </a:xfrm>
        </p:spPr>
      </p:pic>
      <p:sp>
        <p:nvSpPr>
          <p:cNvPr id="5" name="Θέση υποσέλιδου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62</a:t>
            </a:fld>
            <a:endParaRPr lang="el-GR" dirty="0"/>
          </a:p>
        </p:txBody>
      </p:sp>
      <p:sp>
        <p:nvSpPr>
          <p:cNvPr id="7" name="TextBox 6"/>
          <p:cNvSpPr txBox="1"/>
          <p:nvPr/>
        </p:nvSpPr>
        <p:spPr>
          <a:xfrm>
            <a:off x="7291250" y="5309589"/>
            <a:ext cx="341760" cy="276999"/>
          </a:xfrm>
          <a:prstGeom prst="rect">
            <a:avLst/>
          </a:prstGeom>
          <a:noFill/>
        </p:spPr>
        <p:txBody>
          <a:bodyPr wrap="none" rtlCol="0">
            <a:spAutoFit/>
          </a:bodyPr>
          <a:lstStyle/>
          <a:p>
            <a:r>
              <a:rPr lang="el-GR" sz="1200" dirty="0" smtClean="0">
                <a:solidFill>
                  <a:schemeClr val="bg1"/>
                </a:solidFill>
                <a:latin typeface="+mn-lt"/>
              </a:rPr>
              <a:t>38</a:t>
            </a:r>
            <a:endParaRPr lang="en-US" sz="12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Τέλος Παρουσίασης</a:t>
            </a:r>
            <a:endParaRPr lang="en-US" dirty="0"/>
          </a:p>
        </p:txBody>
      </p:sp>
      <p:sp>
        <p:nvSpPr>
          <p:cNvPr id="9" name="Text Placeholder 8"/>
          <p:cNvSpPr>
            <a:spLocks noGrp="1"/>
          </p:cNvSpPr>
          <p:nvPr>
            <p:ph type="body" idx="1"/>
          </p:nvPr>
        </p:nvSpPr>
        <p:spPr/>
        <p:txBody>
          <a:bodyPr/>
          <a:lstStyle/>
          <a:p>
            <a:endParaRPr lang="en-US"/>
          </a:p>
        </p:txBody>
      </p:sp>
      <p:sp>
        <p:nvSpPr>
          <p:cNvPr id="5" name="Θέση υποσέλιδου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63</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Χρηματοδότηση</a:t>
            </a:r>
            <a:endParaRPr lang="en-US" dirty="0"/>
          </a:p>
        </p:txBody>
      </p:sp>
      <p:sp>
        <p:nvSpPr>
          <p:cNvPr id="8" name="Content Placeholder 7"/>
          <p:cNvSpPr>
            <a:spLocks noGrp="1"/>
          </p:cNvSpPr>
          <p:nvPr>
            <p:ph idx="1"/>
          </p:nvPr>
        </p:nvSpPr>
        <p:spPr/>
        <p:txBody>
          <a:bodyPr/>
          <a:lstStyle/>
          <a:p>
            <a:r>
              <a:rPr lang="el-GR" sz="2000" dirty="0"/>
              <a:t>Το παρόν εκπαιδευτικό υλικό έχει αναπτυχθεί στ</a:t>
            </a:r>
            <a:r>
              <a:rPr lang="en-US" sz="2000" dirty="0"/>
              <a:t>o</a:t>
            </a:r>
            <a:r>
              <a:rPr lang="el-GR" sz="2000" dirty="0"/>
              <a:t> 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dirty="0"/>
          </a:p>
        </p:txBody>
      </p:sp>
      <p:sp>
        <p:nvSpPr>
          <p:cNvPr id="5" name="Footer Placeholder 4"/>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6" name="Slide Number Placeholder 5"/>
          <p:cNvSpPr>
            <a:spLocks noGrp="1"/>
          </p:cNvSpPr>
          <p:nvPr>
            <p:ph type="sldNum" sz="quarter" idx="12"/>
          </p:nvPr>
        </p:nvSpPr>
        <p:spPr/>
        <p:txBody>
          <a:bodyPr/>
          <a:lstStyle/>
          <a:p>
            <a:pPr>
              <a:defRPr/>
            </a:pPr>
            <a:fld id="{55540997-D9B3-4794-A1F0-954DD7CA0B14}" type="slidenum">
              <a:rPr lang="el-GR" smtClean="0"/>
              <a:pPr>
                <a:defRPr/>
              </a:pPr>
              <a:t>64</a:t>
            </a:fld>
            <a:endParaRPr lang="el-GR" dirty="0"/>
          </a:p>
        </p:txBody>
      </p:sp>
      <p:pic>
        <p:nvPicPr>
          <p:cNvPr id="9" name="Picture 8"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073611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Σημειώματα</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B5F80957-5D18-46C5-9C10-454629E704FF}" type="slidenum">
              <a:rPr lang="el-GR" smtClean="0"/>
              <a:pPr>
                <a:defRPr/>
              </a:pPr>
              <a:t>65</a:t>
            </a:fld>
            <a:endParaRPr lang="el-GR" dirty="0"/>
          </a:p>
        </p:txBody>
      </p:sp>
    </p:spTree>
    <p:extLst>
      <p:ext uri="{BB962C8B-B14F-4D97-AF65-F5344CB8AC3E}">
        <p14:creationId xmlns:p14="http://schemas.microsoft.com/office/powerpoint/2010/main" val="1221561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Ιστορικού Εκδόσεων</a:t>
            </a:r>
            <a:r>
              <a:rPr lang="en-US" sz="4000" dirty="0"/>
              <a:t> </a:t>
            </a:r>
            <a:r>
              <a:rPr lang="el-GR" sz="4000" dirty="0"/>
              <a:t>Έργου</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Το παρόν έργο αποτελεί την έκδοση </a:t>
            </a:r>
            <a:r>
              <a:rPr lang="el-GR" sz="2000" dirty="0" smtClean="0"/>
              <a:t>1.0. </a:t>
            </a:r>
            <a:endParaRPr lang="el-GR" sz="20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66</a:t>
            </a:fld>
            <a:endParaRPr lang="el-GR" dirty="0"/>
          </a:p>
        </p:txBody>
      </p:sp>
    </p:spTree>
    <p:extLst>
      <p:ext uri="{BB962C8B-B14F-4D97-AF65-F5344CB8AC3E}">
        <p14:creationId xmlns:p14="http://schemas.microsoft.com/office/powerpoint/2010/main" val="3058306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Αναφοράς</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Copyright Εθνικόν και Καποδιστριακόν Πανεπιστήμιον Αθηνών</a:t>
            </a:r>
            <a:r>
              <a:rPr lang="en-US" sz="2000" dirty="0"/>
              <a:t>, </a:t>
            </a:r>
            <a:r>
              <a:rPr lang="el-GR" sz="2000" dirty="0" err="1" smtClean="0"/>
              <a:t>Λεγάκις</a:t>
            </a:r>
            <a:r>
              <a:rPr lang="el-GR" sz="2000" dirty="0" smtClean="0"/>
              <a:t> Αναστάσιος, Αναπληρωτής Καθηγητής. «Ζωολογία Ι.</a:t>
            </a:r>
            <a:r>
              <a:rPr lang="el-GR" sz="2000" dirty="0" smtClean="0">
                <a:solidFill>
                  <a:srgbClr val="FF0000"/>
                </a:solidFill>
              </a:rPr>
              <a:t> </a:t>
            </a:r>
            <a:r>
              <a:rPr lang="el-GR" sz="2000" dirty="0" smtClean="0"/>
              <a:t>Ενότητα 2. Προέλευση και Χημεία της Ζωής». </a:t>
            </a:r>
            <a:r>
              <a:rPr lang="el-GR" sz="2000" dirty="0"/>
              <a:t>Έκδοση: 1.0. Αθήνα 2014. Διαθέσιμο από τη δικτυακή διεύθυνση: </a:t>
            </a:r>
            <a:r>
              <a:rPr lang="en-GB" sz="2000" dirty="0"/>
              <a:t>http://opencourses.uoa.gr/courses/BIOL3/</a:t>
            </a:r>
            <a:r>
              <a:rPr lang="el-GR" sz="2000" dirty="0" smtClean="0"/>
              <a:t>.</a:t>
            </a:r>
            <a:endParaRPr lang="el-GR" sz="2000" dirty="0"/>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67</a:t>
            </a:fld>
            <a:endParaRPr lang="el-GR" dirty="0"/>
          </a:p>
        </p:txBody>
      </p:sp>
    </p:spTree>
    <p:extLst>
      <p:ext uri="{BB962C8B-B14F-4D97-AF65-F5344CB8AC3E}">
        <p14:creationId xmlns:p14="http://schemas.microsoft.com/office/powerpoint/2010/main" val="4156528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Σημείωμα Αδειοδότησης</a:t>
            </a:r>
            <a:endParaRPr lang="en-US" dirty="0"/>
          </a:p>
        </p:txBody>
      </p:sp>
      <p:sp>
        <p:nvSpPr>
          <p:cNvPr id="4" name="Footer Placeholder 3"/>
          <p:cNvSpPr>
            <a:spLocks noGrp="1"/>
          </p:cNvSpPr>
          <p:nvPr>
            <p:ph type="ftr" sz="quarter" idx="10"/>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1"/>
          </p:nvPr>
        </p:nvSpPr>
        <p:spPr/>
        <p:txBody>
          <a:bodyPr/>
          <a:lstStyle/>
          <a:p>
            <a:pPr>
              <a:defRPr/>
            </a:pPr>
            <a:fld id="{B5F80957-5D18-46C5-9C10-454629E704FF}" type="slidenum">
              <a:rPr lang="el-GR" smtClean="0"/>
              <a:pPr>
                <a:defRPr/>
              </a:pPr>
              <a:t>68</a:t>
            </a:fld>
            <a:endParaRPr lang="el-GR" dirty="0"/>
          </a:p>
        </p:txBody>
      </p:sp>
      <p:sp>
        <p:nvSpPr>
          <p:cNvPr id="7" name="Content Placeholder 2"/>
          <p:cNvSpPr txBox="1">
            <a:spLocks/>
          </p:cNvSpPr>
          <p:nvPr/>
        </p:nvSpPr>
        <p:spPr>
          <a:xfrm>
            <a:off x="107504" y="1371600"/>
            <a:ext cx="8928992" cy="1440159"/>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b="0" dirty="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b="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6724"/>
            <a:ext cx="1421350" cy="496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9588" y="3026398"/>
            <a:ext cx="9036496" cy="3384377"/>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pPr>
              <a:spcBef>
                <a:spcPts val="12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91627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dirty="0"/>
              <a:t>Διατήρηση Σημειωμάτων</a:t>
            </a:r>
            <a:endParaRPr lang="en-US"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a:t>τ</a:t>
            </a:r>
            <a:r>
              <a:rPr lang="en-US" sz="2000" dirty="0"/>
              <a:t>η </a:t>
            </a:r>
            <a:r>
              <a:rPr lang="en-US" sz="2000" dirty="0" err="1"/>
              <a:t>δήλωση</a:t>
            </a:r>
            <a:r>
              <a:rPr lang="en-US" sz="2000" dirty="0"/>
              <a:t> </a:t>
            </a:r>
            <a:r>
              <a:rPr lang="el-GR" sz="2000" dirty="0"/>
              <a:t>Δ</a:t>
            </a:r>
            <a:r>
              <a:rPr lang="en-US" sz="2000" dirty="0"/>
              <a:t>ια</a:t>
            </a:r>
            <a:r>
              <a:rPr lang="en-US" sz="2000" dirty="0" err="1"/>
              <a:t>τήρησης</a:t>
            </a:r>
            <a:r>
              <a:rPr lang="en-US" sz="2000" dirty="0"/>
              <a:t> </a:t>
            </a:r>
            <a:r>
              <a:rPr lang="en-US" sz="2000" dirty="0" err="1"/>
              <a:t>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υπερσυνδέσμους.</a:t>
            </a:r>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69</a:t>
            </a:fld>
            <a:endParaRPr lang="el-GR" dirty="0"/>
          </a:p>
        </p:txBody>
      </p:sp>
    </p:spTree>
    <p:extLst>
      <p:ext uri="{BB962C8B-B14F-4D97-AF65-F5344CB8AC3E}">
        <p14:creationId xmlns:p14="http://schemas.microsoft.com/office/powerpoint/2010/main" val="285000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Κοινός πρόγονος</a:t>
            </a:r>
            <a:r>
              <a:rPr lang="en-US" dirty="0" smtClean="0"/>
              <a:t> </a:t>
            </a:r>
            <a:r>
              <a:rPr lang="el-GR" dirty="0" smtClean="0"/>
              <a:t>2</a:t>
            </a:r>
            <a:r>
              <a:rPr lang="en-US" dirty="0" smtClean="0"/>
              <a:t>/2</a:t>
            </a:r>
            <a:endParaRPr lang="en-US" dirty="0"/>
          </a:p>
        </p:txBody>
      </p:sp>
      <p:sp>
        <p:nvSpPr>
          <p:cNvPr id="5" name="Θέση περιεχομένου 4"/>
          <p:cNvSpPr>
            <a:spLocks noGrp="1"/>
          </p:cNvSpPr>
          <p:nvPr>
            <p:ph idx="1"/>
          </p:nvPr>
        </p:nvSpPr>
        <p:spPr/>
        <p:txBody>
          <a:bodyPr/>
          <a:lstStyle/>
          <a:p>
            <a:pPr>
              <a:spcBef>
                <a:spcPts val="600"/>
              </a:spcBef>
            </a:pPr>
            <a:r>
              <a:rPr lang="el-GR" altLang="en-US" dirty="0"/>
              <a:t>Όλοι οι ζωντανοί οργανισμοί </a:t>
            </a:r>
            <a:r>
              <a:rPr lang="el-GR" altLang="en-US" dirty="0" smtClean="0"/>
              <a:t>διατηρούν</a:t>
            </a:r>
            <a:r>
              <a:rPr lang="en-US" altLang="en-US" dirty="0" smtClean="0"/>
              <a:t> </a:t>
            </a:r>
            <a:r>
              <a:rPr lang="el-GR" altLang="en-US" b="1" dirty="0" smtClean="0"/>
              <a:t>μια </a:t>
            </a:r>
            <a:r>
              <a:rPr lang="el-GR" altLang="en-US" b="1" dirty="0"/>
              <a:t>βασική χημική σύνθεση </a:t>
            </a:r>
            <a:r>
              <a:rPr lang="el-GR" altLang="en-US" dirty="0" smtClean="0"/>
              <a:t>που </a:t>
            </a:r>
            <a:r>
              <a:rPr lang="el-GR" altLang="en-US" dirty="0"/>
              <a:t>την κληρονόμησαν </a:t>
            </a:r>
            <a:r>
              <a:rPr lang="el-GR" altLang="en-US" dirty="0" smtClean="0"/>
              <a:t>από </a:t>
            </a:r>
            <a:r>
              <a:rPr lang="el-GR" altLang="en-US" dirty="0"/>
              <a:t>τον </a:t>
            </a:r>
            <a:r>
              <a:rPr lang="el-GR" altLang="en-US" b="1" dirty="0"/>
              <a:t>παλαιό κοινό τους </a:t>
            </a:r>
            <a:r>
              <a:rPr lang="el-GR" altLang="en-US" b="1" dirty="0" smtClean="0"/>
              <a:t>πρόγονο</a:t>
            </a:r>
            <a:r>
              <a:rPr lang="en-US" altLang="en-US" b="1" dirty="0" smtClean="0"/>
              <a:t>.</a:t>
            </a:r>
            <a:endParaRPr lang="el-GR" altLang="en-US" b="1" dirty="0"/>
          </a:p>
          <a:p>
            <a:endParaRPr lang="en-US" dirty="0"/>
          </a:p>
        </p:txBody>
      </p:sp>
      <p:sp>
        <p:nvSpPr>
          <p:cNvPr id="3" name="Θέση υποσέλιδου 2"/>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4" name="Θέση αριθμού διαφάνειας 3"/>
          <p:cNvSpPr>
            <a:spLocks noGrp="1"/>
          </p:cNvSpPr>
          <p:nvPr>
            <p:ph type="sldNum" sz="quarter" idx="12"/>
          </p:nvPr>
        </p:nvSpPr>
        <p:spPr/>
        <p:txBody>
          <a:bodyPr/>
          <a:lstStyle/>
          <a:p>
            <a:pPr>
              <a:defRPr/>
            </a:pPr>
            <a:fld id="{6DDC89BA-BC44-4B2E-AB3F-24FA71BA6865}" type="slidenum">
              <a:rPr lang="el-GR" smtClean="0"/>
              <a:pPr>
                <a:defRPr/>
              </a:pPr>
              <a:t>7</a:t>
            </a:fld>
            <a:endParaRPr lang="el-GR" dirty="0"/>
          </a:p>
        </p:txBody>
      </p:sp>
    </p:spTree>
    <p:extLst>
      <p:ext uri="{BB962C8B-B14F-4D97-AF65-F5344CB8AC3E}">
        <p14:creationId xmlns:p14="http://schemas.microsoft.com/office/powerpoint/2010/main" val="138488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300" y="365125"/>
            <a:ext cx="8724900" cy="1325563"/>
          </a:xfrm>
        </p:spPr>
        <p:txBody>
          <a:bodyPr/>
          <a:lstStyle/>
          <a:p>
            <a:r>
              <a:rPr lang="el-GR" sz="4000" dirty="0"/>
              <a:t>Σημείωμα Χρήσης Έργων Τρίτων</a:t>
            </a:r>
            <a:r>
              <a:rPr lang="en-US" sz="4000" dirty="0"/>
              <a:t> </a:t>
            </a:r>
            <a:r>
              <a:rPr lang="en-US" sz="4000" dirty="0" smtClean="0"/>
              <a:t>1/</a:t>
            </a:r>
            <a:r>
              <a:rPr lang="el-GR" sz="4000" dirty="0" smtClean="0"/>
              <a:t>6</a:t>
            </a:r>
            <a:endParaRPr lang="en-US" sz="4000" dirty="0"/>
          </a:p>
        </p:txBody>
      </p:sp>
      <p:sp>
        <p:nvSpPr>
          <p:cNvPr id="7" name="Content Placeholder 6"/>
          <p:cNvSpPr>
            <a:spLocks noGrp="1"/>
          </p:cNvSpPr>
          <p:nvPr>
            <p:ph idx="1"/>
          </p:nvPr>
        </p:nvSpPr>
        <p:spPr>
          <a:xfrm>
            <a:off x="628650" y="1660525"/>
            <a:ext cx="7886700" cy="4351338"/>
          </a:xfrm>
        </p:spPr>
        <p:txBody>
          <a:bodyPr/>
          <a:lstStyle/>
          <a:p>
            <a:pPr marL="0" indent="0">
              <a:buNone/>
            </a:pPr>
            <a:r>
              <a:rPr lang="el-GR" sz="1600" dirty="0"/>
              <a:t>Το Έργο αυτό κάνει χρήση των ακόλουθων έργων:</a:t>
            </a:r>
          </a:p>
          <a:p>
            <a:pPr marL="0" indent="0">
              <a:buNone/>
            </a:pPr>
            <a:r>
              <a:rPr lang="el-GR" sz="1600" b="1" dirty="0" smtClean="0"/>
              <a:t>Εικόνες</a:t>
            </a:r>
            <a:endParaRPr lang="el-GR" sz="1600" b="1" dirty="0"/>
          </a:p>
          <a:p>
            <a:pPr marL="0" indent="0">
              <a:buNone/>
            </a:pPr>
            <a:r>
              <a:rPr lang="el-GR" sz="1600" b="1" dirty="0"/>
              <a:t>Εικόνα </a:t>
            </a:r>
            <a:r>
              <a:rPr lang="el-GR" sz="1600" b="1" dirty="0" smtClean="0"/>
              <a:t>1, Εικόνα 2</a:t>
            </a:r>
            <a:r>
              <a:rPr lang="en-US" sz="1600" b="1" dirty="0" smtClean="0"/>
              <a:t>.</a:t>
            </a:r>
            <a:r>
              <a:rPr lang="el-GR" sz="1600" b="1" dirty="0" smtClean="0"/>
              <a:t> </a:t>
            </a:r>
            <a:r>
              <a:rPr lang="en-US" sz="1600" dirty="0"/>
              <a:t>Louis Pasteur. © 2001, Randall D. </a:t>
            </a:r>
            <a:r>
              <a:rPr lang="en-US" sz="1600" dirty="0" err="1"/>
              <a:t>Kamien</a:t>
            </a:r>
            <a:r>
              <a:rPr lang="en-US" sz="1600" dirty="0"/>
              <a:t>. </a:t>
            </a:r>
            <a:r>
              <a:rPr lang="el-GR" sz="1600" dirty="0"/>
              <a:t>Σύνδεσμος: </a:t>
            </a:r>
            <a:r>
              <a:rPr lang="en-US" sz="1600" dirty="0"/>
              <a:t>http://www.physics.upenn.edu/~kamien/chiralweb/timeline/. </a:t>
            </a:r>
            <a:r>
              <a:rPr lang="el-GR" sz="1600" dirty="0"/>
              <a:t>Πηγή: </a:t>
            </a:r>
            <a:r>
              <a:rPr lang="en-US" sz="1600" dirty="0"/>
              <a:t>http://www.physics.upenn.edu.</a:t>
            </a:r>
          </a:p>
          <a:p>
            <a:pPr marL="0" indent="0">
              <a:buNone/>
            </a:pPr>
            <a:r>
              <a:rPr lang="el-GR" sz="1600" b="1" dirty="0" smtClean="0"/>
              <a:t>Εικόνα 3</a:t>
            </a:r>
            <a:r>
              <a:rPr lang="en-US" sz="1600" b="1" dirty="0" smtClean="0"/>
              <a:t>.</a:t>
            </a:r>
            <a:r>
              <a:rPr lang="el-GR" sz="1600" b="1" dirty="0" smtClean="0"/>
              <a:t> </a:t>
            </a:r>
            <a:r>
              <a:rPr lang="en-US" sz="1600" dirty="0"/>
              <a:t>Copyright © 2015 NSTA  National Science Teachers Association. </a:t>
            </a:r>
            <a:r>
              <a:rPr lang="el-GR" sz="1600" dirty="0"/>
              <a:t>Σύνδεσμος: </a:t>
            </a:r>
            <a:r>
              <a:rPr lang="en-US" sz="1600" dirty="0"/>
              <a:t>http://science.nsta.org/enewsletter/2005-02/high_school.htm. </a:t>
            </a:r>
            <a:r>
              <a:rPr lang="el-GR" sz="1600" dirty="0"/>
              <a:t>Πηγή: </a:t>
            </a:r>
            <a:r>
              <a:rPr lang="en-US" sz="1600" dirty="0"/>
              <a:t>http://science.nsta.org.</a:t>
            </a:r>
          </a:p>
          <a:p>
            <a:pPr marL="0" indent="0">
              <a:buNone/>
            </a:pPr>
            <a:r>
              <a:rPr lang="el-GR" sz="1600" b="1" dirty="0" smtClean="0"/>
              <a:t>Εικόνα 4</a:t>
            </a:r>
            <a:r>
              <a:rPr lang="en-US" sz="1600" b="1" dirty="0" smtClean="0"/>
              <a:t>.</a:t>
            </a:r>
            <a:r>
              <a:rPr lang="el-GR" sz="1600" b="1" dirty="0" smtClean="0"/>
              <a:t> </a:t>
            </a:r>
            <a:r>
              <a:rPr lang="en-US" sz="1600" dirty="0"/>
              <a:t>Copyright 2005 </a:t>
            </a:r>
            <a:r>
              <a:rPr lang="el-GR" sz="1600" dirty="0"/>
              <a:t>Εκδόσεις ΙΩΝ. Ζωολογία Ολοκληρωμένες Αρχές, Α’ Τόμος, </a:t>
            </a:r>
            <a:r>
              <a:rPr lang="en-US" sz="1600" dirty="0"/>
              <a:t>Hickman, Roberts, Larson.</a:t>
            </a:r>
          </a:p>
          <a:p>
            <a:pPr marL="0" indent="0">
              <a:buNone/>
            </a:pPr>
            <a:r>
              <a:rPr lang="el-GR" sz="1600" b="1" dirty="0" smtClean="0"/>
              <a:t>Εικόνα 5</a:t>
            </a:r>
            <a:r>
              <a:rPr lang="en-US" sz="1600" b="1" dirty="0" smtClean="0"/>
              <a:t>.</a:t>
            </a:r>
            <a:r>
              <a:rPr lang="el-GR" sz="1600" b="1" dirty="0" smtClean="0"/>
              <a:t> </a:t>
            </a:r>
            <a:r>
              <a:rPr lang="en-US" sz="1600" dirty="0"/>
              <a:t>Copyrighted.</a:t>
            </a:r>
          </a:p>
          <a:p>
            <a:pPr marL="0" indent="0">
              <a:buNone/>
            </a:pPr>
            <a:r>
              <a:rPr lang="el-GR" sz="1600" b="1" dirty="0" smtClean="0"/>
              <a:t>Εικόνα 6</a:t>
            </a:r>
            <a:r>
              <a:rPr lang="en-US" sz="1600" b="1" dirty="0" smtClean="0"/>
              <a:t>.</a:t>
            </a:r>
            <a:r>
              <a:rPr lang="el-GR" sz="1600" b="1" dirty="0" smtClean="0"/>
              <a:t> </a:t>
            </a:r>
            <a:r>
              <a:rPr lang="en-US" sz="1600" dirty="0"/>
              <a:t>Copyright 2005 </a:t>
            </a:r>
            <a:r>
              <a:rPr lang="el-GR" sz="1600" dirty="0"/>
              <a:t>Εκδόσεις ΙΩΝ. Ζωολογία Ολοκληρωμένες Αρχές, Α’ Τόμος, </a:t>
            </a:r>
            <a:r>
              <a:rPr lang="en-US" sz="1600" dirty="0"/>
              <a:t>Hickman, Roberts, Larson.</a:t>
            </a:r>
          </a:p>
          <a:p>
            <a:pPr marL="0" indent="0">
              <a:buNone/>
            </a:pPr>
            <a:r>
              <a:rPr lang="el-GR" sz="1600" b="1" dirty="0"/>
              <a:t>Εικόνα </a:t>
            </a:r>
            <a:r>
              <a:rPr lang="el-GR" sz="1600" b="1" dirty="0" smtClean="0"/>
              <a:t>7</a:t>
            </a:r>
            <a:r>
              <a:rPr lang="en-US" sz="1600" b="1" dirty="0" smtClean="0"/>
              <a:t>.</a:t>
            </a:r>
            <a:r>
              <a:rPr lang="el-GR" sz="1600" b="1" dirty="0" smtClean="0"/>
              <a:t> </a:t>
            </a:r>
            <a:r>
              <a:rPr lang="en-US" sz="1600" dirty="0"/>
              <a:t>Copyrighted.</a:t>
            </a:r>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70</a:t>
            </a:fld>
            <a:endParaRPr lang="el-GR" dirty="0"/>
          </a:p>
        </p:txBody>
      </p:sp>
    </p:spTree>
    <p:extLst>
      <p:ext uri="{BB962C8B-B14F-4D97-AF65-F5344CB8AC3E}">
        <p14:creationId xmlns:p14="http://schemas.microsoft.com/office/powerpoint/2010/main" val="3375978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2100" y="365125"/>
            <a:ext cx="8572500" cy="1325563"/>
          </a:xfrm>
        </p:spPr>
        <p:txBody>
          <a:bodyPr/>
          <a:lstStyle/>
          <a:p>
            <a:r>
              <a:rPr lang="el-GR" sz="4000" dirty="0"/>
              <a:t>Σημείωμα Χρήσης Έργων Τρίτων</a:t>
            </a:r>
            <a:r>
              <a:rPr lang="en-US" sz="4000" dirty="0"/>
              <a:t> </a:t>
            </a:r>
            <a:r>
              <a:rPr lang="en-US" sz="4000" dirty="0" smtClean="0"/>
              <a:t>2/</a:t>
            </a:r>
            <a:r>
              <a:rPr lang="el-GR" sz="4000" dirty="0" smtClean="0"/>
              <a:t>6</a:t>
            </a:r>
            <a:endParaRPr lang="en-US" sz="4000" dirty="0"/>
          </a:p>
        </p:txBody>
      </p:sp>
      <p:sp>
        <p:nvSpPr>
          <p:cNvPr id="7" name="Content Placeholder 6"/>
          <p:cNvSpPr>
            <a:spLocks noGrp="1"/>
          </p:cNvSpPr>
          <p:nvPr>
            <p:ph idx="1"/>
          </p:nvPr>
        </p:nvSpPr>
        <p:spPr>
          <a:xfrm>
            <a:off x="628650" y="1647824"/>
            <a:ext cx="7886700" cy="4530725"/>
          </a:xfrm>
        </p:spPr>
        <p:txBody>
          <a:bodyPr/>
          <a:lstStyle/>
          <a:p>
            <a:pPr marL="0" indent="0">
              <a:buNone/>
            </a:pPr>
            <a:r>
              <a:rPr lang="el-GR" sz="1600" b="1" dirty="0" smtClean="0"/>
              <a:t>Εικόνα 8</a:t>
            </a:r>
            <a:r>
              <a:rPr lang="en-US" sz="1600" b="1" dirty="0" smtClean="0"/>
              <a:t>.</a:t>
            </a:r>
            <a:r>
              <a:rPr lang="el-GR" sz="1600" b="1" dirty="0" smtClean="0"/>
              <a:t> </a:t>
            </a:r>
            <a:r>
              <a:rPr lang="en-US" sz="1600" dirty="0"/>
              <a:t>Copyrighted © 2015 Celebrating Evolving Creation. All rights reserved. Premium WordPress Themes. </a:t>
            </a:r>
            <a:r>
              <a:rPr lang="el-GR" sz="1600" dirty="0"/>
              <a:t>Σύνδεσμος: </a:t>
            </a:r>
            <a:r>
              <a:rPr lang="en-US" sz="1600" dirty="0"/>
              <a:t>http://evolvingcreation.com/2012/06/. </a:t>
            </a:r>
            <a:r>
              <a:rPr lang="el-GR" sz="1600" dirty="0"/>
              <a:t>Πηγή: </a:t>
            </a:r>
            <a:r>
              <a:rPr lang="en-US" sz="1600" dirty="0"/>
              <a:t>http://evolvingcreation.com.</a:t>
            </a:r>
          </a:p>
          <a:p>
            <a:pPr marL="0" indent="0">
              <a:buNone/>
            </a:pPr>
            <a:r>
              <a:rPr lang="el-GR" sz="1600" b="1" dirty="0" smtClean="0"/>
              <a:t>Εικόνα 9</a:t>
            </a:r>
            <a:r>
              <a:rPr lang="en-US" sz="1600" b="1" dirty="0" smtClean="0"/>
              <a:t>.</a:t>
            </a:r>
            <a:r>
              <a:rPr lang="el-GR" sz="1600" b="1" dirty="0" smtClean="0"/>
              <a:t> </a:t>
            </a:r>
            <a:r>
              <a:rPr lang="en-US" sz="1600" dirty="0"/>
              <a:t>Possible Sites for the Origin of Life. </a:t>
            </a:r>
            <a:r>
              <a:rPr lang="el-GR" sz="1600" dirty="0"/>
              <a:t>Σύνδεσμος :</a:t>
            </a:r>
            <a:r>
              <a:rPr lang="en-US" sz="1600" dirty="0"/>
              <a:t>http://people.chem.duke.edu/~jds/cruise_chem/Exobiology/sites.html. </a:t>
            </a:r>
            <a:r>
              <a:rPr lang="el-GR" sz="1600" dirty="0"/>
              <a:t>Πηγή: </a:t>
            </a:r>
            <a:r>
              <a:rPr lang="en-US" sz="1600" dirty="0"/>
              <a:t>http://people.chem.duke.edu/~jds/cruise_chem/.</a:t>
            </a:r>
          </a:p>
          <a:p>
            <a:pPr marL="0" indent="0">
              <a:buNone/>
            </a:pPr>
            <a:r>
              <a:rPr lang="el-GR" sz="1600" b="1" dirty="0" smtClean="0"/>
              <a:t>Εικόνα 10</a:t>
            </a:r>
            <a:r>
              <a:rPr lang="en-US" sz="1600" b="1" dirty="0" smtClean="0"/>
              <a:t>.</a:t>
            </a:r>
            <a:r>
              <a:rPr lang="el-GR" sz="1600" b="1" dirty="0" smtClean="0"/>
              <a:t> </a:t>
            </a:r>
            <a:r>
              <a:rPr lang="en-US" sz="1600" dirty="0"/>
              <a:t>La Vie </a:t>
            </a:r>
            <a:r>
              <a:rPr lang="en-US" sz="1600" dirty="0" err="1"/>
              <a:t>ExtraTerrestre</a:t>
            </a:r>
            <a:r>
              <a:rPr lang="en-US" sz="1600" dirty="0"/>
              <a:t>. </a:t>
            </a:r>
            <a:r>
              <a:rPr lang="el-GR" sz="1600" dirty="0"/>
              <a:t>Σύνδεσμος: </a:t>
            </a:r>
            <a:r>
              <a:rPr lang="en-US" sz="1600" dirty="0"/>
              <a:t>http://extraterrestre.blogg.org/.</a:t>
            </a:r>
          </a:p>
          <a:p>
            <a:pPr marL="0" indent="0">
              <a:buNone/>
            </a:pPr>
            <a:r>
              <a:rPr lang="el-GR" sz="1600" b="1" dirty="0" smtClean="0"/>
              <a:t>Εικόνα 11</a:t>
            </a:r>
            <a:r>
              <a:rPr lang="en-US" sz="1600" b="1" dirty="0" smtClean="0"/>
              <a:t>.</a:t>
            </a:r>
            <a:r>
              <a:rPr lang="el-GR" sz="1600" b="1" dirty="0" smtClean="0"/>
              <a:t> </a:t>
            </a:r>
            <a:r>
              <a:rPr lang="en-US" sz="1600" dirty="0"/>
              <a:t>Copyrighted.</a:t>
            </a:r>
          </a:p>
          <a:p>
            <a:pPr marL="0" indent="0">
              <a:buNone/>
            </a:pPr>
            <a:r>
              <a:rPr lang="el-GR" sz="1600" b="1" dirty="0" smtClean="0"/>
              <a:t>Εικόνα 12</a:t>
            </a:r>
            <a:r>
              <a:rPr lang="en-US" sz="1600" b="1" dirty="0" smtClean="0"/>
              <a:t>.</a:t>
            </a:r>
            <a:r>
              <a:rPr lang="el-GR" sz="1600" b="1" dirty="0" smtClean="0"/>
              <a:t> </a:t>
            </a:r>
            <a:r>
              <a:rPr lang="en-US" sz="1600" dirty="0"/>
              <a:t>Copyright 2005 </a:t>
            </a:r>
            <a:r>
              <a:rPr lang="el-GR" sz="1600" dirty="0"/>
              <a:t>Εκδόσεις ΙΩΝ. Ζωολογία Ολοκληρωμένες Αρχές, Α’ Τόμος, </a:t>
            </a:r>
            <a:r>
              <a:rPr lang="en-US" sz="1600" dirty="0"/>
              <a:t>Hickman, Roberts, Larson.</a:t>
            </a:r>
          </a:p>
          <a:p>
            <a:pPr marL="0" indent="0">
              <a:buNone/>
            </a:pPr>
            <a:r>
              <a:rPr lang="el-GR" sz="1600" b="1" dirty="0"/>
              <a:t>Εικόνα </a:t>
            </a:r>
            <a:r>
              <a:rPr lang="el-GR" sz="1600" b="1" dirty="0" smtClean="0"/>
              <a:t>13</a:t>
            </a:r>
            <a:r>
              <a:rPr lang="en-US" sz="1600" b="1" dirty="0" smtClean="0"/>
              <a:t>.</a:t>
            </a:r>
            <a:r>
              <a:rPr lang="el-GR" sz="1600" b="1" dirty="0" smtClean="0"/>
              <a:t> </a:t>
            </a:r>
            <a:r>
              <a:rPr lang="en-US" sz="1600" dirty="0"/>
              <a:t>The American Scientific Affiliation. </a:t>
            </a:r>
            <a:r>
              <a:rPr lang="el-GR" sz="1600" dirty="0"/>
              <a:t>Σύνδεσμος: </a:t>
            </a:r>
            <a:r>
              <a:rPr lang="en-US" sz="1600" dirty="0"/>
              <a:t>http://www.asa3.org/ASA/topics/Origin%20of%20Life/current_scientific_studies. </a:t>
            </a:r>
            <a:r>
              <a:rPr lang="el-GR" sz="1600" dirty="0"/>
              <a:t>Πηγή: </a:t>
            </a:r>
            <a:r>
              <a:rPr lang="en-US" sz="1600" dirty="0"/>
              <a:t>html. http://network.asa3.org/.</a:t>
            </a:r>
          </a:p>
          <a:p>
            <a:pPr marL="0" indent="0">
              <a:buNone/>
            </a:pPr>
            <a:r>
              <a:rPr lang="el-GR" sz="1600" b="1" dirty="0"/>
              <a:t>Εικόνα </a:t>
            </a:r>
            <a:r>
              <a:rPr lang="el-GR" sz="1600" b="1" dirty="0" smtClean="0"/>
              <a:t>14</a:t>
            </a:r>
            <a:r>
              <a:rPr lang="en-US" sz="1600" b="1" dirty="0" smtClean="0"/>
              <a:t>.</a:t>
            </a:r>
            <a:r>
              <a:rPr lang="el-GR" sz="1600" dirty="0" smtClean="0"/>
              <a:t> </a:t>
            </a:r>
            <a:r>
              <a:rPr lang="en-US" sz="1600" dirty="0"/>
              <a:t>Copyright Pearson Education Inc. publishing as Benjamin Cummings.</a:t>
            </a:r>
          </a:p>
          <a:p>
            <a:pPr marL="0" indent="0">
              <a:buNone/>
            </a:pPr>
            <a:r>
              <a:rPr lang="el-GR" sz="1600" b="1" dirty="0"/>
              <a:t>Εικόνα </a:t>
            </a:r>
            <a:r>
              <a:rPr lang="el-GR" sz="1600" b="1" dirty="0" smtClean="0"/>
              <a:t>15</a:t>
            </a:r>
            <a:r>
              <a:rPr lang="en-US" sz="1600" b="1" dirty="0" smtClean="0"/>
              <a:t>.</a:t>
            </a:r>
            <a:r>
              <a:rPr lang="el-GR" sz="1600" b="1" dirty="0" smtClean="0"/>
              <a:t> </a:t>
            </a:r>
            <a:r>
              <a:rPr lang="en-US" sz="1600" dirty="0"/>
              <a:t>Copyright © 1996-2008 Rich </a:t>
            </a:r>
            <a:r>
              <a:rPr lang="en-US" sz="1600" dirty="0" err="1"/>
              <a:t>Galiano</a:t>
            </a:r>
            <a:r>
              <a:rPr lang="en-US" sz="1600" dirty="0"/>
              <a:t>. Scuba Diving - New Jersey and Long Island. </a:t>
            </a:r>
            <a:r>
              <a:rPr lang="el-GR" sz="1600" dirty="0"/>
              <a:t>Σύνδεσμος: </a:t>
            </a:r>
            <a:r>
              <a:rPr lang="en-US" sz="1600" dirty="0"/>
              <a:t>http://njscuba.net/biology/misc_classification.html. </a:t>
            </a:r>
            <a:r>
              <a:rPr lang="el-GR" sz="1600" dirty="0"/>
              <a:t>Πηγή: </a:t>
            </a:r>
            <a:r>
              <a:rPr lang="en-US" sz="1600" dirty="0"/>
              <a:t>http://njscuba.net.</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71</a:t>
            </a:fld>
            <a:endParaRPr lang="el-GR" dirty="0"/>
          </a:p>
        </p:txBody>
      </p:sp>
    </p:spTree>
    <p:extLst>
      <p:ext uri="{BB962C8B-B14F-4D97-AF65-F5344CB8AC3E}">
        <p14:creationId xmlns:p14="http://schemas.microsoft.com/office/powerpoint/2010/main" val="3997717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4000" y="365125"/>
            <a:ext cx="8585200" cy="1325563"/>
          </a:xfrm>
        </p:spPr>
        <p:txBody>
          <a:bodyPr/>
          <a:lstStyle/>
          <a:p>
            <a:r>
              <a:rPr lang="el-GR" sz="4000" dirty="0"/>
              <a:t>Σημείωμα Χρήσης Έργων Τρίτων</a:t>
            </a:r>
            <a:r>
              <a:rPr lang="en-US" sz="4000" dirty="0"/>
              <a:t> </a:t>
            </a:r>
            <a:r>
              <a:rPr lang="en-US" sz="4000" dirty="0" smtClean="0"/>
              <a:t>3/</a:t>
            </a:r>
            <a:r>
              <a:rPr lang="el-GR" sz="4000" dirty="0" smtClean="0"/>
              <a:t>6</a:t>
            </a:r>
            <a:endParaRPr lang="en-US" sz="4000" dirty="0"/>
          </a:p>
        </p:txBody>
      </p:sp>
      <p:sp>
        <p:nvSpPr>
          <p:cNvPr id="7" name="Content Placeholder 6"/>
          <p:cNvSpPr>
            <a:spLocks noGrp="1"/>
          </p:cNvSpPr>
          <p:nvPr>
            <p:ph idx="1"/>
          </p:nvPr>
        </p:nvSpPr>
        <p:spPr>
          <a:xfrm>
            <a:off x="628650" y="1673225"/>
            <a:ext cx="7886700" cy="4351338"/>
          </a:xfrm>
        </p:spPr>
        <p:txBody>
          <a:bodyPr>
            <a:normAutofit lnSpcReduction="10000"/>
          </a:bodyPr>
          <a:lstStyle/>
          <a:p>
            <a:pPr marL="0" indent="0">
              <a:buNone/>
            </a:pPr>
            <a:r>
              <a:rPr lang="el-GR" sz="1600" b="1" dirty="0" smtClean="0"/>
              <a:t>Εικόνα 16</a:t>
            </a:r>
            <a:r>
              <a:rPr lang="en-US" sz="1600" b="1" dirty="0" smtClean="0"/>
              <a:t>.</a:t>
            </a:r>
            <a:r>
              <a:rPr lang="el-GR" sz="1600" b="1" dirty="0" smtClean="0"/>
              <a:t> </a:t>
            </a:r>
            <a:r>
              <a:rPr lang="en-US" sz="1600" dirty="0" err="1"/>
              <a:t>Nonciclopedia.Tutti</a:t>
            </a:r>
            <a:r>
              <a:rPr lang="en-US" sz="1600" dirty="0"/>
              <a:t> </a:t>
            </a:r>
            <a:r>
              <a:rPr lang="en-US" sz="1600" dirty="0" err="1"/>
              <a:t>i</a:t>
            </a:r>
            <a:r>
              <a:rPr lang="en-US" sz="1600" dirty="0"/>
              <a:t> </a:t>
            </a:r>
            <a:r>
              <a:rPr lang="en-US" sz="1600" dirty="0" err="1"/>
              <a:t>contributi</a:t>
            </a:r>
            <a:r>
              <a:rPr lang="en-US" sz="1600" dirty="0"/>
              <a:t> a </a:t>
            </a:r>
            <a:r>
              <a:rPr lang="en-US" sz="1600" dirty="0" err="1"/>
              <a:t>Nonciclopedia</a:t>
            </a:r>
            <a:r>
              <a:rPr lang="en-US" sz="1600" dirty="0"/>
              <a:t> </a:t>
            </a:r>
            <a:r>
              <a:rPr lang="en-US" sz="1600" dirty="0" err="1"/>
              <a:t>si</a:t>
            </a:r>
            <a:r>
              <a:rPr lang="en-US" sz="1600" dirty="0"/>
              <a:t> </a:t>
            </a:r>
            <a:r>
              <a:rPr lang="en-US" sz="1600" dirty="0" err="1"/>
              <a:t>considerano</a:t>
            </a:r>
            <a:r>
              <a:rPr lang="en-US" sz="1600" dirty="0"/>
              <a:t> </a:t>
            </a:r>
            <a:r>
              <a:rPr lang="en-US" sz="1600" dirty="0" err="1"/>
              <a:t>rilasciati</a:t>
            </a:r>
            <a:r>
              <a:rPr lang="en-US" sz="1600" dirty="0"/>
              <a:t> </a:t>
            </a:r>
            <a:r>
              <a:rPr lang="en-US" sz="1600" dirty="0" err="1"/>
              <a:t>nei</a:t>
            </a:r>
            <a:r>
              <a:rPr lang="en-US" sz="1600" dirty="0"/>
              <a:t> termini </a:t>
            </a:r>
            <a:r>
              <a:rPr lang="en-US" sz="1600" dirty="0" err="1"/>
              <a:t>della</a:t>
            </a:r>
            <a:r>
              <a:rPr lang="en-US" sz="1600" dirty="0"/>
              <a:t> </a:t>
            </a:r>
            <a:r>
              <a:rPr lang="en-US" sz="1600" dirty="0" err="1"/>
              <a:t>licenza</a:t>
            </a:r>
            <a:r>
              <a:rPr lang="en-US" sz="1600" dirty="0"/>
              <a:t> </a:t>
            </a:r>
            <a:r>
              <a:rPr lang="en-US" sz="1600" dirty="0" err="1"/>
              <a:t>d'uso</a:t>
            </a:r>
            <a:r>
              <a:rPr lang="en-US" sz="1600" dirty="0"/>
              <a:t> Creative Commons Attribution-Share Alike License 3.0 </a:t>
            </a:r>
            <a:r>
              <a:rPr lang="en-US" sz="1600" dirty="0" err="1"/>
              <a:t>Unported</a:t>
            </a:r>
            <a:r>
              <a:rPr lang="en-US" sz="1600" dirty="0"/>
              <a:t> (</a:t>
            </a:r>
            <a:r>
              <a:rPr lang="en-US" sz="1600" dirty="0" err="1"/>
              <a:t>vedi</a:t>
            </a:r>
            <a:r>
              <a:rPr lang="en-US" sz="1600" dirty="0"/>
              <a:t> </a:t>
            </a:r>
            <a:r>
              <a:rPr lang="en-US" sz="1600" dirty="0" err="1"/>
              <a:t>Wikia:Licensing</a:t>
            </a:r>
            <a:r>
              <a:rPr lang="en-US" sz="1600" dirty="0"/>
              <a:t>), a </a:t>
            </a:r>
            <a:r>
              <a:rPr lang="en-US" sz="1600" dirty="0" err="1"/>
              <a:t>meno</a:t>
            </a:r>
            <a:r>
              <a:rPr lang="en-US" sz="1600" dirty="0"/>
              <a:t> </a:t>
            </a:r>
            <a:r>
              <a:rPr lang="en-US" sz="1600" dirty="0" err="1"/>
              <a:t>che</a:t>
            </a:r>
            <a:r>
              <a:rPr lang="en-US" sz="1600" dirty="0"/>
              <a:t> non </a:t>
            </a:r>
            <a:r>
              <a:rPr lang="en-US" sz="1600" dirty="0" err="1"/>
              <a:t>sia</a:t>
            </a:r>
            <a:r>
              <a:rPr lang="en-US" sz="1600" dirty="0"/>
              <a:t> </a:t>
            </a:r>
            <a:r>
              <a:rPr lang="en-US" sz="1600" dirty="0" err="1"/>
              <a:t>specificato</a:t>
            </a:r>
            <a:r>
              <a:rPr lang="en-US" sz="1600" dirty="0"/>
              <a:t> </a:t>
            </a:r>
            <a:r>
              <a:rPr lang="en-US" sz="1600" dirty="0" err="1"/>
              <a:t>diversamente</a:t>
            </a:r>
            <a:r>
              <a:rPr lang="en-US" sz="1600" dirty="0"/>
              <a:t> </a:t>
            </a:r>
            <a:r>
              <a:rPr lang="en-US" sz="1600" dirty="0" err="1"/>
              <a:t>tramite</a:t>
            </a:r>
            <a:r>
              <a:rPr lang="en-US" sz="1600" dirty="0"/>
              <a:t> </a:t>
            </a:r>
            <a:r>
              <a:rPr lang="en-US" sz="1600" dirty="0" err="1"/>
              <a:t>gli</a:t>
            </a:r>
            <a:r>
              <a:rPr lang="en-US" sz="1600" dirty="0"/>
              <a:t> </a:t>
            </a:r>
            <a:r>
              <a:rPr lang="en-US" sz="1600" dirty="0" err="1"/>
              <a:t>appositi</a:t>
            </a:r>
            <a:r>
              <a:rPr lang="en-US" sz="1600" dirty="0"/>
              <a:t> template. </a:t>
            </a:r>
            <a:r>
              <a:rPr lang="el-GR" sz="1600" dirty="0"/>
              <a:t>Σύνδεσμος: </a:t>
            </a:r>
            <a:r>
              <a:rPr lang="en-US" sz="1600" dirty="0"/>
              <a:t>http://nonciclopedia.wikia.com/index.php?title=Creazionismo&amp;diff=1582495&amp;oldid=prev. </a:t>
            </a:r>
            <a:r>
              <a:rPr lang="el-GR" sz="1600" dirty="0"/>
              <a:t>Πηγή: </a:t>
            </a:r>
            <a:r>
              <a:rPr lang="en-US" sz="1600" dirty="0"/>
              <a:t>http://nonciclopedia.wikia.com</a:t>
            </a:r>
            <a:r>
              <a:rPr lang="en-US" sz="1600" dirty="0" smtClean="0"/>
              <a:t>.</a:t>
            </a:r>
            <a:endParaRPr lang="el-GR" sz="1600" dirty="0"/>
          </a:p>
          <a:p>
            <a:pPr marL="0" indent="0">
              <a:buNone/>
            </a:pPr>
            <a:r>
              <a:rPr lang="el-GR" sz="1600" b="1" dirty="0"/>
              <a:t>Εικόνα </a:t>
            </a:r>
            <a:r>
              <a:rPr lang="el-GR" sz="1600" b="1" dirty="0" smtClean="0"/>
              <a:t>17</a:t>
            </a:r>
            <a:r>
              <a:rPr lang="en-US" sz="1600" b="1" dirty="0" smtClean="0"/>
              <a:t>.</a:t>
            </a:r>
            <a:r>
              <a:rPr lang="el-GR" sz="1600" b="1" dirty="0" smtClean="0"/>
              <a:t> </a:t>
            </a:r>
            <a:r>
              <a:rPr lang="en-US" sz="1600" dirty="0"/>
              <a:t>All contents © copyright 1999-2015 Getty Images. </a:t>
            </a:r>
            <a:r>
              <a:rPr lang="el-GR" sz="1600" dirty="0"/>
              <a:t>Σύνδεσμος: </a:t>
            </a:r>
            <a:r>
              <a:rPr lang="en-US" sz="1600" dirty="0"/>
              <a:t>http://www.gettyimages.com/detail/news-photo/female-chimpanzee-yawns-as-two-others-nod-off-while-they-news-photo/135772835. </a:t>
            </a:r>
            <a:r>
              <a:rPr lang="el-GR" sz="1600" dirty="0"/>
              <a:t>Πηγή: </a:t>
            </a:r>
            <a:r>
              <a:rPr lang="en-US" sz="1600" dirty="0"/>
              <a:t>http://www.gettyimages.com/.</a:t>
            </a:r>
          </a:p>
          <a:p>
            <a:pPr marL="0" indent="0">
              <a:buNone/>
            </a:pPr>
            <a:r>
              <a:rPr lang="el-GR" sz="1600" b="1" dirty="0"/>
              <a:t>Εικόνα </a:t>
            </a:r>
            <a:r>
              <a:rPr lang="el-GR" sz="1600" b="1" dirty="0" smtClean="0"/>
              <a:t>18</a:t>
            </a:r>
            <a:r>
              <a:rPr lang="en-US" sz="1600" b="1" dirty="0" smtClean="0"/>
              <a:t>.</a:t>
            </a:r>
            <a:r>
              <a:rPr lang="el-GR" sz="1600" b="1" dirty="0" smtClean="0"/>
              <a:t> </a:t>
            </a:r>
            <a:r>
              <a:rPr lang="en-US" sz="1600" dirty="0"/>
              <a:t>Copyright © McCall Research Group 2015.  </a:t>
            </a:r>
            <a:r>
              <a:rPr lang="el-GR" sz="1600" dirty="0"/>
              <a:t>Σύνδεσμος: </a:t>
            </a:r>
            <a:r>
              <a:rPr lang="en-US" sz="1600" dirty="0"/>
              <a:t>http://bjm.scs.illinois.edu/astrochem.php. </a:t>
            </a:r>
            <a:r>
              <a:rPr lang="el-GR" sz="1600" dirty="0"/>
              <a:t>Πηγή: </a:t>
            </a:r>
            <a:r>
              <a:rPr lang="en-US" sz="1600" dirty="0"/>
              <a:t>http://bjm.scs.illinois.edu/. </a:t>
            </a:r>
          </a:p>
          <a:p>
            <a:pPr marL="0" indent="0">
              <a:buNone/>
            </a:pPr>
            <a:r>
              <a:rPr lang="el-GR" sz="1600" b="1" dirty="0"/>
              <a:t>Εικόνα </a:t>
            </a:r>
            <a:r>
              <a:rPr lang="el-GR" sz="1600" b="1" dirty="0" smtClean="0"/>
              <a:t>19</a:t>
            </a:r>
            <a:r>
              <a:rPr lang="en-US" sz="1600" b="1" dirty="0" smtClean="0"/>
              <a:t>.</a:t>
            </a:r>
            <a:r>
              <a:rPr lang="el-GR" sz="1600" b="1" dirty="0" smtClean="0"/>
              <a:t>  </a:t>
            </a:r>
            <a:r>
              <a:rPr lang="en-US" sz="1600" dirty="0"/>
              <a:t>All Contents Copyright @ 2014 Photo Researchers Inc. </a:t>
            </a:r>
            <a:r>
              <a:rPr lang="el-GR" sz="1600" dirty="0"/>
              <a:t>Σύνδεσμος: </a:t>
            </a:r>
            <a:r>
              <a:rPr lang="en-US" sz="1600" dirty="0"/>
              <a:t>http://images.sciencesource.com/preview/10879592/SC7006.html. </a:t>
            </a:r>
            <a:r>
              <a:rPr lang="el-GR" sz="1600" dirty="0"/>
              <a:t>Πηγή: </a:t>
            </a:r>
            <a:r>
              <a:rPr lang="en-US" sz="1600" dirty="0"/>
              <a:t>http://images.sciencesource.com.</a:t>
            </a:r>
          </a:p>
          <a:p>
            <a:pPr marL="0" indent="0">
              <a:buNone/>
            </a:pPr>
            <a:r>
              <a:rPr lang="el-GR" sz="1600" b="1" dirty="0"/>
              <a:t>Εικόνα </a:t>
            </a:r>
            <a:r>
              <a:rPr lang="el-GR" sz="1600" b="1" dirty="0" smtClean="0"/>
              <a:t>20</a:t>
            </a:r>
            <a:r>
              <a:rPr lang="en-US" sz="1600" b="1" dirty="0" smtClean="0"/>
              <a:t>.</a:t>
            </a:r>
            <a:r>
              <a:rPr lang="el-GR" sz="1600" b="1" dirty="0" smtClean="0"/>
              <a:t> </a:t>
            </a:r>
            <a:r>
              <a:rPr lang="en-US" sz="1600" dirty="0"/>
              <a:t>Copyright © The Worlds of David Darling • Encyclopedia of Alternative Energy. </a:t>
            </a:r>
            <a:r>
              <a:rPr lang="el-GR" sz="1600" dirty="0"/>
              <a:t>Σύνδεσμος: </a:t>
            </a:r>
            <a:r>
              <a:rPr lang="en-US" sz="1600" dirty="0"/>
              <a:t>http://www.daviddarling.info/encyclopedia/B/ballpans.html. </a:t>
            </a:r>
            <a:r>
              <a:rPr lang="el-GR" sz="1600" dirty="0"/>
              <a:t>Πηγή: </a:t>
            </a:r>
            <a:r>
              <a:rPr lang="en-US" sz="1600" dirty="0"/>
              <a:t>http://www.daviddarling.info/encyclopedia.</a:t>
            </a:r>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72</a:t>
            </a:fld>
            <a:endParaRPr lang="el-GR" dirty="0"/>
          </a:p>
        </p:txBody>
      </p:sp>
    </p:spTree>
    <p:extLst>
      <p:ext uri="{BB962C8B-B14F-4D97-AF65-F5344CB8AC3E}">
        <p14:creationId xmlns:p14="http://schemas.microsoft.com/office/powerpoint/2010/main" val="2224617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365125"/>
            <a:ext cx="8422728" cy="1325563"/>
          </a:xfrm>
        </p:spPr>
        <p:txBody>
          <a:bodyPr/>
          <a:lstStyle/>
          <a:p>
            <a:r>
              <a:rPr lang="el-GR" sz="4000" dirty="0"/>
              <a:t>Σημείωμα Χρήσης Έργων Τρίτων</a:t>
            </a:r>
            <a:r>
              <a:rPr lang="en-US" sz="4000" dirty="0"/>
              <a:t> </a:t>
            </a:r>
            <a:r>
              <a:rPr lang="el-GR" sz="4000" dirty="0" smtClean="0"/>
              <a:t>4</a:t>
            </a:r>
            <a:r>
              <a:rPr lang="en-US" sz="4000" dirty="0" smtClean="0"/>
              <a:t>/</a:t>
            </a:r>
            <a:r>
              <a:rPr lang="el-GR" sz="4000" dirty="0" smtClean="0"/>
              <a:t>6</a:t>
            </a:r>
            <a:endParaRPr lang="en-US" sz="4000" dirty="0"/>
          </a:p>
        </p:txBody>
      </p:sp>
      <p:sp>
        <p:nvSpPr>
          <p:cNvPr id="7" name="Content Placeholder 6"/>
          <p:cNvSpPr>
            <a:spLocks noGrp="1"/>
          </p:cNvSpPr>
          <p:nvPr>
            <p:ph idx="1"/>
          </p:nvPr>
        </p:nvSpPr>
        <p:spPr>
          <a:xfrm>
            <a:off x="628650" y="1665288"/>
            <a:ext cx="8136978" cy="4665662"/>
          </a:xfrm>
        </p:spPr>
        <p:txBody>
          <a:bodyPr/>
          <a:lstStyle/>
          <a:p>
            <a:pPr marL="0" indent="0">
              <a:buNone/>
            </a:pPr>
            <a:r>
              <a:rPr lang="el-GR" sz="1600" b="1" dirty="0" smtClean="0"/>
              <a:t>Εικόνα 19</a:t>
            </a:r>
            <a:r>
              <a:rPr lang="en-US" sz="1600" b="1" dirty="0" smtClean="0"/>
              <a:t>.</a:t>
            </a:r>
            <a:r>
              <a:rPr lang="el-GR" sz="1600" b="1" dirty="0" smtClean="0"/>
              <a:t>  </a:t>
            </a:r>
            <a:r>
              <a:rPr lang="en-US" sz="1600" dirty="0"/>
              <a:t>All Contents Copyright @ 2014 Photo Researchers Inc. </a:t>
            </a:r>
            <a:r>
              <a:rPr lang="el-GR" sz="1600" dirty="0"/>
              <a:t>Σύνδεσμος: </a:t>
            </a:r>
            <a:r>
              <a:rPr lang="en-US" sz="1600" dirty="0"/>
              <a:t>http://images.sciencesource.com/preview/10879592/SC7006.html. </a:t>
            </a:r>
            <a:r>
              <a:rPr lang="el-GR" sz="1600" dirty="0"/>
              <a:t>Πηγή: </a:t>
            </a:r>
            <a:r>
              <a:rPr lang="en-US" sz="1600" dirty="0"/>
              <a:t>http://images.sciencesource.com.</a:t>
            </a:r>
          </a:p>
          <a:p>
            <a:pPr marL="0" indent="0">
              <a:buNone/>
            </a:pPr>
            <a:r>
              <a:rPr lang="el-GR" sz="1600" b="1" dirty="0" smtClean="0"/>
              <a:t>Εικόνα 20</a:t>
            </a:r>
            <a:r>
              <a:rPr lang="en-US" sz="1600" b="1" dirty="0" smtClean="0"/>
              <a:t>.</a:t>
            </a:r>
            <a:r>
              <a:rPr lang="el-GR" sz="1600" b="1" dirty="0" smtClean="0"/>
              <a:t> </a:t>
            </a:r>
            <a:r>
              <a:rPr lang="en-US" sz="1600" dirty="0"/>
              <a:t>Copyright © The Worlds of David Darling • Encyclopedia of Alternative Energy. </a:t>
            </a:r>
            <a:r>
              <a:rPr lang="el-GR" sz="1600" dirty="0"/>
              <a:t>Σύνδεσμος: </a:t>
            </a:r>
            <a:r>
              <a:rPr lang="en-US" sz="1600" dirty="0"/>
              <a:t>http://www.daviddarling.info/encyclopedia/B/ballpans.html. </a:t>
            </a:r>
            <a:r>
              <a:rPr lang="el-GR" sz="1600" dirty="0"/>
              <a:t>Πηγή: </a:t>
            </a:r>
            <a:r>
              <a:rPr lang="en-US" sz="1600" dirty="0"/>
              <a:t>http://www.daviddarling.info/encyclopedia.</a:t>
            </a:r>
          </a:p>
          <a:p>
            <a:pPr marL="0" indent="0">
              <a:buNone/>
            </a:pPr>
            <a:r>
              <a:rPr lang="el-GR" sz="1600" b="1" dirty="0" smtClean="0"/>
              <a:t>Εικόνα 21</a:t>
            </a:r>
            <a:r>
              <a:rPr lang="en-US" sz="1600" b="1" dirty="0" smtClean="0"/>
              <a:t>.</a:t>
            </a:r>
            <a:r>
              <a:rPr lang="el-GR" sz="1600" dirty="0" smtClean="0"/>
              <a:t> </a:t>
            </a:r>
            <a:r>
              <a:rPr lang="el-GR" sz="1600" dirty="0"/>
              <a:t>©2013  </a:t>
            </a:r>
            <a:r>
              <a:rPr lang="en-US" sz="1600" dirty="0"/>
              <a:t>Modern Space Music. All Rights Reserved. </a:t>
            </a:r>
            <a:r>
              <a:rPr lang="el-GR" sz="1600" dirty="0"/>
              <a:t>Σύνδεσμος: </a:t>
            </a:r>
            <a:r>
              <a:rPr lang="en-US" sz="1600" dirty="0"/>
              <a:t>http://www.modernspacemusic.com/song-title-explanations.html. </a:t>
            </a:r>
            <a:r>
              <a:rPr lang="el-GR" sz="1600" dirty="0"/>
              <a:t>Πηγή: </a:t>
            </a:r>
            <a:r>
              <a:rPr lang="en-US" sz="1600" dirty="0"/>
              <a:t>http://www.modernspacemusic.com.</a:t>
            </a:r>
          </a:p>
          <a:p>
            <a:pPr marL="0" indent="0">
              <a:buNone/>
            </a:pPr>
            <a:r>
              <a:rPr lang="el-GR" sz="1600" b="1" dirty="0"/>
              <a:t>Εικόνα </a:t>
            </a:r>
            <a:r>
              <a:rPr lang="el-GR" sz="1600" b="1" dirty="0" smtClean="0"/>
              <a:t>22</a:t>
            </a:r>
            <a:r>
              <a:rPr lang="en-US" sz="1600" b="1" dirty="0" smtClean="0"/>
              <a:t>.</a:t>
            </a:r>
            <a:r>
              <a:rPr lang="el-GR" sz="1600" b="1" dirty="0" smtClean="0"/>
              <a:t> </a:t>
            </a:r>
            <a:r>
              <a:rPr lang="en-US" sz="1600" dirty="0"/>
              <a:t>Copyrighted.</a:t>
            </a:r>
          </a:p>
          <a:p>
            <a:pPr marL="0" indent="0">
              <a:buNone/>
            </a:pPr>
            <a:r>
              <a:rPr lang="el-GR" sz="1600" b="1" dirty="0"/>
              <a:t>Εικόνα </a:t>
            </a:r>
            <a:r>
              <a:rPr lang="el-GR" sz="1600" b="1" dirty="0" smtClean="0"/>
              <a:t>23</a:t>
            </a:r>
            <a:r>
              <a:rPr lang="en-US" sz="1600" b="1" dirty="0" smtClean="0"/>
              <a:t>.</a:t>
            </a:r>
            <a:r>
              <a:rPr lang="el-GR" sz="1600" b="1" dirty="0" smtClean="0"/>
              <a:t> </a:t>
            </a:r>
            <a:r>
              <a:rPr lang="en-US" sz="1600" dirty="0"/>
              <a:t>Copyrighted.</a:t>
            </a:r>
          </a:p>
          <a:p>
            <a:pPr marL="0" indent="0">
              <a:buNone/>
            </a:pPr>
            <a:r>
              <a:rPr lang="el-GR" sz="1600" b="1" dirty="0"/>
              <a:t>Εικόνα </a:t>
            </a:r>
            <a:r>
              <a:rPr lang="el-GR" sz="1600" b="1" dirty="0" smtClean="0"/>
              <a:t>24</a:t>
            </a:r>
            <a:r>
              <a:rPr lang="en-US" sz="1600" b="1" dirty="0" smtClean="0"/>
              <a:t>.</a:t>
            </a:r>
            <a:r>
              <a:rPr lang="el-GR" sz="1600" b="1" dirty="0" smtClean="0"/>
              <a:t> </a:t>
            </a:r>
            <a:r>
              <a:rPr lang="el-GR" sz="1600" dirty="0"/>
              <a:t>© </a:t>
            </a:r>
            <a:r>
              <a:rPr lang="en-US" sz="1600" dirty="0"/>
              <a:t>Copyright 2015 The Board of Trustees of the University of Illinois.  </a:t>
            </a:r>
            <a:r>
              <a:rPr lang="el-GR" sz="1600" dirty="0"/>
              <a:t>Σύνδεσμος: </a:t>
            </a:r>
            <a:r>
              <a:rPr lang="en-US" sz="1600" dirty="0"/>
              <a:t>http://www.uic.edu/classes/bios/bios100/mike/spring2003/lect04.htm. </a:t>
            </a:r>
            <a:r>
              <a:rPr lang="el-GR" sz="1600" dirty="0"/>
              <a:t>Πηγή: </a:t>
            </a:r>
            <a:r>
              <a:rPr lang="en-US" sz="1600" dirty="0"/>
              <a:t>http://www.uic.edu.</a:t>
            </a:r>
          </a:p>
          <a:p>
            <a:pPr marL="0" indent="0">
              <a:buNone/>
            </a:pPr>
            <a:r>
              <a:rPr lang="el-GR" sz="1600" b="1" dirty="0"/>
              <a:t>Εικόνα </a:t>
            </a:r>
            <a:r>
              <a:rPr lang="el-GR" sz="1600" b="1" dirty="0" smtClean="0"/>
              <a:t>25</a:t>
            </a:r>
            <a:r>
              <a:rPr lang="en-US" sz="1600" b="1" dirty="0" smtClean="0"/>
              <a:t>.</a:t>
            </a:r>
            <a:r>
              <a:rPr lang="el-GR" sz="1600" b="1" dirty="0" smtClean="0"/>
              <a:t> </a:t>
            </a:r>
            <a:r>
              <a:rPr lang="el-GR" sz="1600" dirty="0"/>
              <a:t>© 2001, </a:t>
            </a:r>
            <a:r>
              <a:rPr lang="en-US" sz="1600" dirty="0"/>
              <a:t>by M.J. </a:t>
            </a:r>
            <a:r>
              <a:rPr lang="en-US" sz="1600" dirty="0" err="1"/>
              <a:t>Farabee</a:t>
            </a:r>
            <a:r>
              <a:rPr lang="en-US" sz="1600" dirty="0"/>
              <a:t>, all rights reserved. </a:t>
            </a:r>
            <a:r>
              <a:rPr lang="el-GR" sz="1600" dirty="0"/>
              <a:t>Σύνδεσμος: </a:t>
            </a:r>
            <a:r>
              <a:rPr lang="en-US" sz="1600" dirty="0"/>
              <a:t>http://www2.estrellamountain.edu/faculty/farabee/BIOBK/biobookpaleo2.html. </a:t>
            </a:r>
            <a:r>
              <a:rPr lang="el-GR" sz="1600" dirty="0"/>
              <a:t>Πηγή: </a:t>
            </a:r>
            <a:r>
              <a:rPr lang="en-US" sz="1600" dirty="0"/>
              <a:t>http://www2.estrellamountain.edu.</a:t>
            </a:r>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73</a:t>
            </a:fld>
            <a:endParaRPr lang="el-GR" dirty="0"/>
          </a:p>
        </p:txBody>
      </p:sp>
    </p:spTree>
    <p:extLst>
      <p:ext uri="{BB962C8B-B14F-4D97-AF65-F5344CB8AC3E}">
        <p14:creationId xmlns:p14="http://schemas.microsoft.com/office/powerpoint/2010/main" val="2150238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365125"/>
            <a:ext cx="8422728" cy="1325563"/>
          </a:xfrm>
        </p:spPr>
        <p:txBody>
          <a:bodyPr/>
          <a:lstStyle/>
          <a:p>
            <a:r>
              <a:rPr lang="el-GR" sz="4000" dirty="0"/>
              <a:t>Σημείωμα Χρήσης Έργων Τρίτων</a:t>
            </a:r>
            <a:r>
              <a:rPr lang="en-US" sz="4000" dirty="0"/>
              <a:t> </a:t>
            </a:r>
            <a:r>
              <a:rPr lang="el-GR" sz="4000" dirty="0" smtClean="0"/>
              <a:t>5</a:t>
            </a:r>
            <a:r>
              <a:rPr lang="en-US" sz="4000" dirty="0" smtClean="0"/>
              <a:t>/</a:t>
            </a:r>
            <a:r>
              <a:rPr lang="el-GR" sz="4000" dirty="0" smtClean="0"/>
              <a:t>6</a:t>
            </a:r>
            <a:endParaRPr lang="en-US" sz="4000" dirty="0"/>
          </a:p>
        </p:txBody>
      </p:sp>
      <p:sp>
        <p:nvSpPr>
          <p:cNvPr id="7" name="Content Placeholder 6"/>
          <p:cNvSpPr>
            <a:spLocks noGrp="1"/>
          </p:cNvSpPr>
          <p:nvPr>
            <p:ph idx="1"/>
          </p:nvPr>
        </p:nvSpPr>
        <p:spPr>
          <a:xfrm>
            <a:off x="628650" y="1652588"/>
            <a:ext cx="8136978" cy="4799012"/>
          </a:xfrm>
        </p:spPr>
        <p:txBody>
          <a:bodyPr/>
          <a:lstStyle/>
          <a:p>
            <a:pPr marL="0" indent="0">
              <a:buNone/>
            </a:pPr>
            <a:r>
              <a:rPr lang="el-GR" sz="1600" b="1" dirty="0" smtClean="0"/>
              <a:t>Εικόνα 26</a:t>
            </a:r>
            <a:r>
              <a:rPr lang="en-US" sz="1600" b="1" dirty="0" smtClean="0"/>
              <a:t>. </a:t>
            </a:r>
            <a:r>
              <a:rPr lang="el-GR" sz="1600" dirty="0" smtClean="0"/>
              <a:t>© </a:t>
            </a:r>
            <a:r>
              <a:rPr lang="el-GR" sz="1600" dirty="0"/>
              <a:t>2001, </a:t>
            </a:r>
            <a:r>
              <a:rPr lang="en-US" sz="1600" dirty="0"/>
              <a:t>by M.J. </a:t>
            </a:r>
            <a:r>
              <a:rPr lang="en-US" sz="1600" dirty="0" err="1"/>
              <a:t>Farabee</a:t>
            </a:r>
            <a:r>
              <a:rPr lang="en-US" sz="1600" dirty="0"/>
              <a:t>, all rights reserved. </a:t>
            </a:r>
            <a:r>
              <a:rPr lang="el-GR" sz="1600" dirty="0"/>
              <a:t>Σύνδεσμος: </a:t>
            </a:r>
            <a:r>
              <a:rPr lang="en-US" sz="1600" dirty="0"/>
              <a:t>http://www2.estrellamountain.edu/faculty/farabee/BIOBK/biobookpaleo2.html. </a:t>
            </a:r>
            <a:r>
              <a:rPr lang="el-GR" sz="1600" dirty="0"/>
              <a:t>Πηγή: </a:t>
            </a:r>
            <a:r>
              <a:rPr lang="en-US" sz="1600" dirty="0"/>
              <a:t>http://www2.estrellamountain.edu.</a:t>
            </a:r>
          </a:p>
          <a:p>
            <a:pPr marL="0" indent="0">
              <a:buNone/>
            </a:pPr>
            <a:r>
              <a:rPr lang="el-GR" sz="1600" b="1" dirty="0" smtClean="0"/>
              <a:t>Εικόνα 27</a:t>
            </a:r>
            <a:r>
              <a:rPr lang="en-US" sz="1600" b="1" dirty="0" smtClean="0"/>
              <a:t>.</a:t>
            </a:r>
            <a:r>
              <a:rPr lang="el-GR" sz="1600" b="1" dirty="0" smtClean="0"/>
              <a:t> </a:t>
            </a:r>
            <a:r>
              <a:rPr lang="en-US" sz="1600" dirty="0"/>
              <a:t>Wikipedia The Free Encyclopedia. </a:t>
            </a:r>
            <a:r>
              <a:rPr lang="el-GR" sz="1600" dirty="0"/>
              <a:t>Σύνδεσμος: </a:t>
            </a:r>
            <a:r>
              <a:rPr lang="en-US" sz="1600" dirty="0"/>
              <a:t>http://en.wikipedia.org/wiki/Biomass_%28ecology%29. </a:t>
            </a:r>
            <a:r>
              <a:rPr lang="el-GR" sz="1600" dirty="0"/>
              <a:t>Πηγή: </a:t>
            </a:r>
            <a:r>
              <a:rPr lang="en-US" sz="1600" dirty="0"/>
              <a:t>http://en.wikipedia.org</a:t>
            </a:r>
          </a:p>
          <a:p>
            <a:pPr marL="0" indent="0">
              <a:buNone/>
            </a:pPr>
            <a:r>
              <a:rPr lang="el-GR" sz="1600" b="1" dirty="0"/>
              <a:t>Εικόνα </a:t>
            </a:r>
            <a:r>
              <a:rPr lang="el-GR" sz="1600" b="1" dirty="0" smtClean="0"/>
              <a:t>28</a:t>
            </a:r>
            <a:r>
              <a:rPr lang="en-US" sz="1600" b="1" dirty="0" smtClean="0"/>
              <a:t>.</a:t>
            </a:r>
            <a:r>
              <a:rPr lang="el-GR" sz="1600" b="1" dirty="0" smtClean="0"/>
              <a:t> </a:t>
            </a:r>
            <a:r>
              <a:rPr lang="en-US" sz="1600" dirty="0"/>
              <a:t>Copyright 1994–2006 by the Regents of the University of California, all rights reserved. </a:t>
            </a:r>
            <a:r>
              <a:rPr lang="el-GR" sz="1600" dirty="0"/>
              <a:t>Σύνδεσμος: </a:t>
            </a:r>
            <a:r>
              <a:rPr lang="en-US" sz="1600" dirty="0"/>
              <a:t>http://www.ucmp.berkeley.edu/bacteria/cyanointro.html. </a:t>
            </a:r>
            <a:r>
              <a:rPr lang="el-GR" sz="1600" dirty="0"/>
              <a:t>Πηγή: </a:t>
            </a:r>
            <a:r>
              <a:rPr lang="en-US" sz="1600" dirty="0"/>
              <a:t>http://www.ucmp.berkeley.edu.</a:t>
            </a:r>
          </a:p>
          <a:p>
            <a:pPr marL="0" indent="0">
              <a:buNone/>
            </a:pPr>
            <a:r>
              <a:rPr lang="el-GR" sz="1600" b="1" dirty="0"/>
              <a:t>Εικόνα </a:t>
            </a:r>
            <a:r>
              <a:rPr lang="el-GR" sz="1600" b="1" dirty="0" smtClean="0"/>
              <a:t>29</a:t>
            </a:r>
            <a:r>
              <a:rPr lang="en-US" sz="1600" b="1" dirty="0" smtClean="0"/>
              <a:t>.</a:t>
            </a:r>
            <a:r>
              <a:rPr lang="el-GR" sz="1600" b="1" dirty="0" smtClean="0"/>
              <a:t> </a:t>
            </a:r>
            <a:r>
              <a:rPr lang="en-US" sz="1600" dirty="0"/>
              <a:t>Copyright 1994–2006 by the Regents of the University of California, all rights reserved. </a:t>
            </a:r>
            <a:r>
              <a:rPr lang="el-GR" sz="1600" dirty="0"/>
              <a:t>Σύνδεσμος: </a:t>
            </a:r>
            <a:r>
              <a:rPr lang="en-US" sz="1600" dirty="0"/>
              <a:t>http://www.ucmp.berkeley.edu/bacteria/cyanointro.html. </a:t>
            </a:r>
            <a:r>
              <a:rPr lang="el-GR" sz="1600" dirty="0"/>
              <a:t>Πηγή: </a:t>
            </a:r>
            <a:r>
              <a:rPr lang="en-US" sz="1600" dirty="0"/>
              <a:t>http://www.ucmp.berkeley.edu.</a:t>
            </a:r>
          </a:p>
          <a:p>
            <a:pPr marL="0" indent="0">
              <a:buNone/>
            </a:pPr>
            <a:r>
              <a:rPr lang="el-GR" sz="1600" b="1" dirty="0"/>
              <a:t>Εικόνα </a:t>
            </a:r>
            <a:r>
              <a:rPr lang="el-GR" sz="1600" b="1" dirty="0" smtClean="0"/>
              <a:t>30</a:t>
            </a:r>
            <a:r>
              <a:rPr lang="en-US" sz="1600" b="1" dirty="0" smtClean="0"/>
              <a:t>.</a:t>
            </a:r>
            <a:r>
              <a:rPr lang="el-GR" sz="1600" b="1" dirty="0" smtClean="0"/>
              <a:t> </a:t>
            </a:r>
            <a:r>
              <a:rPr lang="en-US" sz="1600" dirty="0" err="1"/>
              <a:t>Uncyclopedia</a:t>
            </a:r>
            <a:r>
              <a:rPr lang="en-US" sz="1600" dirty="0"/>
              <a:t>. The Content Free Encyclopedia. </a:t>
            </a:r>
            <a:r>
              <a:rPr lang="el-GR" sz="1600" dirty="0"/>
              <a:t>Σύνδεσμος: </a:t>
            </a:r>
            <a:r>
              <a:rPr lang="en-US" sz="1600" dirty="0"/>
              <a:t>http://uncyclopedia.wikia.com/index.php?title=Help:User_access_levels&amp;diff=4924319&amp;oldid=prev. </a:t>
            </a:r>
            <a:r>
              <a:rPr lang="el-GR" sz="1600" dirty="0"/>
              <a:t>Πηγή: </a:t>
            </a:r>
            <a:r>
              <a:rPr lang="en-US" sz="1600" dirty="0"/>
              <a:t>http://uncyclopedia.wikia.com.</a:t>
            </a:r>
          </a:p>
          <a:p>
            <a:pPr marL="0" indent="0">
              <a:buNone/>
            </a:pPr>
            <a:r>
              <a:rPr lang="el-GR" sz="1600" b="1" dirty="0"/>
              <a:t>Εικόνα </a:t>
            </a:r>
            <a:r>
              <a:rPr lang="el-GR" sz="1600" b="1" dirty="0" smtClean="0"/>
              <a:t>31</a:t>
            </a:r>
            <a:r>
              <a:rPr lang="en-US" sz="1600" b="1" dirty="0" smtClean="0"/>
              <a:t>.</a:t>
            </a:r>
            <a:r>
              <a:rPr lang="el-GR" sz="1600" b="1" dirty="0" smtClean="0"/>
              <a:t> </a:t>
            </a:r>
            <a:r>
              <a:rPr lang="en-US" sz="1600" dirty="0"/>
              <a:t>Copyright © W3 Snoop 2011-2015. All Rights Reserved. </a:t>
            </a:r>
            <a:r>
              <a:rPr lang="el-GR" sz="1600" dirty="0"/>
              <a:t>Σύνδεσμος: </a:t>
            </a:r>
            <a:r>
              <a:rPr lang="en-US" sz="1600" dirty="0"/>
              <a:t>http://www.picstopin.com/540/cell-biology/http:%257C%257Cwww*irwantoshut*net%257Ccell_biology*jpg/. </a:t>
            </a:r>
            <a:r>
              <a:rPr lang="el-GR" sz="1600" dirty="0"/>
              <a:t>Πηγή: </a:t>
            </a:r>
            <a:r>
              <a:rPr lang="en-US" sz="1600" dirty="0"/>
              <a:t>http://</a:t>
            </a:r>
            <a:r>
              <a:rPr lang="en-US" sz="1600" dirty="0" smtClean="0"/>
              <a:t>www.picstopin.com</a:t>
            </a: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74</a:t>
            </a:fld>
            <a:endParaRPr lang="el-GR" dirty="0"/>
          </a:p>
        </p:txBody>
      </p:sp>
    </p:spTree>
    <p:extLst>
      <p:ext uri="{BB962C8B-B14F-4D97-AF65-F5344CB8AC3E}">
        <p14:creationId xmlns:p14="http://schemas.microsoft.com/office/powerpoint/2010/main" val="2934715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365125"/>
            <a:ext cx="8422728" cy="1325563"/>
          </a:xfrm>
        </p:spPr>
        <p:txBody>
          <a:bodyPr/>
          <a:lstStyle/>
          <a:p>
            <a:r>
              <a:rPr lang="el-GR" sz="4000" dirty="0"/>
              <a:t>Σημείωμα Χρήσης Έργων Τρίτων</a:t>
            </a:r>
            <a:r>
              <a:rPr lang="en-US" sz="4000" dirty="0"/>
              <a:t> </a:t>
            </a:r>
            <a:r>
              <a:rPr lang="el-GR" sz="4000" dirty="0" smtClean="0"/>
              <a:t>6</a:t>
            </a:r>
            <a:r>
              <a:rPr lang="en-US" sz="4000" dirty="0" smtClean="0"/>
              <a:t>/</a:t>
            </a:r>
            <a:r>
              <a:rPr lang="el-GR" sz="4000" dirty="0" smtClean="0"/>
              <a:t>6</a:t>
            </a:r>
            <a:endParaRPr lang="en-US" sz="4000" dirty="0"/>
          </a:p>
        </p:txBody>
      </p:sp>
      <p:sp>
        <p:nvSpPr>
          <p:cNvPr id="7" name="Content Placeholder 6"/>
          <p:cNvSpPr>
            <a:spLocks noGrp="1"/>
          </p:cNvSpPr>
          <p:nvPr>
            <p:ph idx="1"/>
          </p:nvPr>
        </p:nvSpPr>
        <p:spPr>
          <a:xfrm>
            <a:off x="628650" y="1665288"/>
            <a:ext cx="8136978" cy="4351338"/>
          </a:xfrm>
        </p:spPr>
        <p:txBody>
          <a:bodyPr>
            <a:normAutofit lnSpcReduction="10000"/>
          </a:bodyPr>
          <a:lstStyle/>
          <a:p>
            <a:pPr marL="0" indent="0">
              <a:buNone/>
            </a:pPr>
            <a:r>
              <a:rPr lang="el-GR" sz="1600" b="1" dirty="0" smtClean="0"/>
              <a:t>Εικόνα 32</a:t>
            </a:r>
            <a:r>
              <a:rPr lang="en-US" sz="1600" b="1" dirty="0" smtClean="0"/>
              <a:t>.</a:t>
            </a:r>
            <a:r>
              <a:rPr lang="el-GR" sz="1600" b="1" dirty="0" smtClean="0"/>
              <a:t> </a:t>
            </a:r>
            <a:r>
              <a:rPr lang="en-US" sz="1600" dirty="0"/>
              <a:t>Copyright 2015 Photobucket. </a:t>
            </a:r>
            <a:r>
              <a:rPr lang="el-GR" sz="1600" dirty="0"/>
              <a:t>Σύνδεσμος: </a:t>
            </a:r>
            <a:r>
              <a:rPr lang="en-US" sz="1600" dirty="0"/>
              <a:t>http://s130.photobucket.com/user/mark25_02/media/plant.jpg.html?filters%5bterm%5d=plant&amp;filters%5bprimary%5d=images. </a:t>
            </a:r>
            <a:r>
              <a:rPr lang="el-GR" sz="1600" dirty="0"/>
              <a:t>Πηγή: </a:t>
            </a:r>
            <a:r>
              <a:rPr lang="en-US" sz="1600" dirty="0"/>
              <a:t>http://s130.photobucket.com/.</a:t>
            </a:r>
          </a:p>
          <a:p>
            <a:pPr marL="0" indent="0">
              <a:buNone/>
            </a:pPr>
            <a:r>
              <a:rPr lang="el-GR" sz="1600" b="1" dirty="0"/>
              <a:t>Εικόνα </a:t>
            </a:r>
            <a:r>
              <a:rPr lang="el-GR" sz="1600" b="1" dirty="0" smtClean="0"/>
              <a:t>33</a:t>
            </a:r>
            <a:r>
              <a:rPr lang="en-US" sz="1600" b="1" dirty="0" smtClean="0"/>
              <a:t>.</a:t>
            </a:r>
            <a:r>
              <a:rPr lang="el-GR" sz="1600" b="1" dirty="0" smtClean="0"/>
              <a:t> </a:t>
            </a:r>
            <a:r>
              <a:rPr lang="en-US" sz="1600" dirty="0"/>
              <a:t>Copyrighted.</a:t>
            </a:r>
          </a:p>
          <a:p>
            <a:pPr marL="0" indent="0">
              <a:buNone/>
            </a:pPr>
            <a:r>
              <a:rPr lang="el-GR" sz="1600" b="1" dirty="0"/>
              <a:t>Εικόνα </a:t>
            </a:r>
            <a:r>
              <a:rPr lang="el-GR" sz="1600" b="1" dirty="0" smtClean="0"/>
              <a:t>34</a:t>
            </a:r>
            <a:r>
              <a:rPr lang="en-US" sz="1600" b="1" dirty="0" smtClean="0"/>
              <a:t>.</a:t>
            </a:r>
            <a:r>
              <a:rPr lang="el-GR" sz="1600" b="1" dirty="0" smtClean="0"/>
              <a:t> </a:t>
            </a:r>
            <a:r>
              <a:rPr lang="en-US" sz="1600" dirty="0"/>
              <a:t>Copyrighted.</a:t>
            </a:r>
          </a:p>
          <a:p>
            <a:pPr marL="0" indent="0">
              <a:buNone/>
            </a:pPr>
            <a:r>
              <a:rPr lang="el-GR" sz="1600" b="1" dirty="0"/>
              <a:t>Εικόνα </a:t>
            </a:r>
            <a:r>
              <a:rPr lang="el-GR" sz="1600" b="1" dirty="0" smtClean="0"/>
              <a:t>35</a:t>
            </a:r>
            <a:r>
              <a:rPr lang="en-US" sz="1600" b="1" dirty="0" smtClean="0"/>
              <a:t>.</a:t>
            </a:r>
            <a:r>
              <a:rPr lang="el-GR" sz="1600" b="1" dirty="0" smtClean="0"/>
              <a:t> </a:t>
            </a:r>
            <a:r>
              <a:rPr lang="en-US" sz="1600" dirty="0"/>
              <a:t>Copyrighted</a:t>
            </a:r>
            <a:r>
              <a:rPr lang="en-US" sz="1600" dirty="0" smtClean="0"/>
              <a:t>.</a:t>
            </a:r>
            <a:endParaRPr lang="el-GR" sz="1600" dirty="0" smtClean="0"/>
          </a:p>
          <a:p>
            <a:pPr marL="0" indent="0">
              <a:buNone/>
            </a:pPr>
            <a:r>
              <a:rPr lang="el-GR" sz="1600" b="1" dirty="0"/>
              <a:t>Εικόνα </a:t>
            </a:r>
            <a:r>
              <a:rPr lang="el-GR" sz="1600" b="1" dirty="0" smtClean="0"/>
              <a:t>36</a:t>
            </a:r>
            <a:r>
              <a:rPr lang="en-US" sz="1600" b="1" dirty="0" smtClean="0"/>
              <a:t>.</a:t>
            </a:r>
            <a:r>
              <a:rPr lang="el-GR" sz="1600" b="1" dirty="0" smtClean="0"/>
              <a:t> </a:t>
            </a:r>
            <a:r>
              <a:rPr lang="el-GR" sz="1600" dirty="0"/>
              <a:t>©2012 </a:t>
            </a:r>
            <a:r>
              <a:rPr lang="en-US" sz="1600" dirty="0"/>
              <a:t>Planet.Infowars.com is a Planet </a:t>
            </a:r>
            <a:r>
              <a:rPr lang="en-US" sz="1600" dirty="0" err="1"/>
              <a:t>Infowars</a:t>
            </a:r>
            <a:r>
              <a:rPr lang="en-US" sz="1600" dirty="0"/>
              <a:t>, LLC company. All rights reserved - Digital Millennium Copyright Act Notice. </a:t>
            </a:r>
            <a:r>
              <a:rPr lang="el-GR" sz="1600" dirty="0"/>
              <a:t>Σύνδεσμος: </a:t>
            </a:r>
            <a:r>
              <a:rPr lang="en-US" sz="1600" dirty="0"/>
              <a:t>http://planet.infowars.com/science/jupiter-conceives-earth-among-the-greatest-discoveries-of-our-time. </a:t>
            </a:r>
            <a:r>
              <a:rPr lang="el-GR" sz="1600" dirty="0"/>
              <a:t>Πηγή: </a:t>
            </a:r>
            <a:r>
              <a:rPr lang="en-US" sz="1600" dirty="0"/>
              <a:t>http://planet.infowars.com.</a:t>
            </a:r>
          </a:p>
          <a:p>
            <a:pPr marL="0" indent="0">
              <a:buNone/>
            </a:pPr>
            <a:r>
              <a:rPr lang="el-GR" sz="1600" b="1" dirty="0"/>
              <a:t>Εικόνα </a:t>
            </a:r>
            <a:r>
              <a:rPr lang="el-GR" sz="1600" b="1" dirty="0" smtClean="0"/>
              <a:t>37</a:t>
            </a:r>
            <a:r>
              <a:rPr lang="en-US" sz="1600" b="1" dirty="0" smtClean="0"/>
              <a:t>.</a:t>
            </a:r>
            <a:r>
              <a:rPr lang="el-GR" sz="1600" b="1" dirty="0" smtClean="0"/>
              <a:t> </a:t>
            </a:r>
            <a:r>
              <a:rPr lang="en-US" sz="1600" dirty="0"/>
              <a:t>Copyright © 2014 Kennesaw State University. College of Science and Mathematics.  </a:t>
            </a:r>
            <a:r>
              <a:rPr lang="el-GR" sz="1600" dirty="0"/>
              <a:t>Σύνδεσμος: </a:t>
            </a:r>
            <a:r>
              <a:rPr lang="en-US" sz="1600" dirty="0"/>
              <a:t>http://science.kennesaw.edu/~jdirnber/Bio2108/Lecture/LecBiodiversity/BioDivMain.html. </a:t>
            </a:r>
            <a:r>
              <a:rPr lang="el-GR" sz="1600" dirty="0"/>
              <a:t>Πηγή: </a:t>
            </a:r>
            <a:r>
              <a:rPr lang="en-US" sz="1600" dirty="0"/>
              <a:t>http://science.kennesaw.edu.</a:t>
            </a:r>
          </a:p>
          <a:p>
            <a:pPr marL="0" indent="0">
              <a:buNone/>
            </a:pPr>
            <a:r>
              <a:rPr lang="el-GR" sz="1600" b="1" dirty="0"/>
              <a:t>Εικόνα </a:t>
            </a:r>
            <a:r>
              <a:rPr lang="el-GR" sz="1600" b="1" dirty="0" smtClean="0"/>
              <a:t>38</a:t>
            </a:r>
            <a:r>
              <a:rPr lang="en-US" sz="1600" b="1" dirty="0" smtClean="0"/>
              <a:t>.</a:t>
            </a:r>
            <a:r>
              <a:rPr lang="el-GR" sz="1600" b="1" dirty="0" smtClean="0"/>
              <a:t> </a:t>
            </a:r>
            <a:r>
              <a:rPr lang="en-US" sz="1600" dirty="0"/>
              <a:t>Copyright © 2015, Astrobio.net. </a:t>
            </a:r>
            <a:r>
              <a:rPr lang="el-GR" sz="1600" dirty="0"/>
              <a:t>Σύνδεσμος: </a:t>
            </a:r>
            <a:r>
              <a:rPr lang="en-US" sz="1600" dirty="0"/>
              <a:t>http://www.astrobio.net/news-exclusive/skeletons-in-the-pre-cambrian-closet/. </a:t>
            </a:r>
            <a:r>
              <a:rPr lang="el-GR" sz="1600" dirty="0"/>
              <a:t>Πηγή: </a:t>
            </a:r>
            <a:r>
              <a:rPr lang="en-US" sz="1600" dirty="0"/>
              <a:t>http://www.astrobio.net.</a:t>
            </a:r>
          </a:p>
          <a:p>
            <a:pPr marL="0" indent="0">
              <a:buNone/>
            </a:pPr>
            <a:endParaRPr lang="en-US" sz="1600" dirty="0"/>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75</a:t>
            </a:fld>
            <a:endParaRPr lang="el-GR" dirty="0"/>
          </a:p>
        </p:txBody>
      </p:sp>
    </p:spTree>
    <p:extLst>
      <p:ext uri="{BB962C8B-B14F-4D97-AF65-F5344CB8AC3E}">
        <p14:creationId xmlns:p14="http://schemas.microsoft.com/office/powerpoint/2010/main" val="278955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Το μοντέλο της μεγάλης έκρηξης</a:t>
            </a:r>
            <a:endParaRPr lang="en-US" dirty="0"/>
          </a:p>
        </p:txBody>
      </p:sp>
      <p:pic>
        <p:nvPicPr>
          <p:cNvPr id="9" name="Θέση περιεχομένου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087518"/>
            <a:ext cx="3666329" cy="3827551"/>
          </a:xfrm>
        </p:spPr>
      </p:pic>
      <p:sp>
        <p:nvSpPr>
          <p:cNvPr id="8" name="Θέση περιεχομένου 7"/>
          <p:cNvSpPr>
            <a:spLocks noGrp="1"/>
          </p:cNvSpPr>
          <p:nvPr>
            <p:ph sz="half" idx="2"/>
          </p:nvPr>
        </p:nvSpPr>
        <p:spPr>
          <a:xfrm>
            <a:off x="4294979" y="1825625"/>
            <a:ext cx="4494179" cy="4351338"/>
          </a:xfrm>
        </p:spPr>
        <p:txBody>
          <a:bodyPr/>
          <a:lstStyle/>
          <a:p>
            <a:r>
              <a:rPr lang="el-GR" altLang="en-US" dirty="0"/>
              <a:t>Σύμφωνα με </a:t>
            </a:r>
            <a:r>
              <a:rPr lang="el-GR" altLang="en-US" b="1" dirty="0"/>
              <a:t>το μοντέλο της μεγάλης </a:t>
            </a:r>
            <a:r>
              <a:rPr lang="el-GR" altLang="en-US" b="1" dirty="0" smtClean="0"/>
              <a:t>έκρηξης</a:t>
            </a:r>
            <a:r>
              <a:rPr lang="el-GR" altLang="en-US" dirty="0" smtClean="0"/>
              <a:t>,</a:t>
            </a:r>
            <a:r>
              <a:rPr lang="en-US" altLang="en-US" dirty="0" smtClean="0"/>
              <a:t> </a:t>
            </a:r>
            <a:r>
              <a:rPr lang="el-GR" altLang="en-US" dirty="0" smtClean="0"/>
              <a:t>το </a:t>
            </a:r>
            <a:r>
              <a:rPr lang="el-GR" altLang="en-US" dirty="0"/>
              <a:t>σύμπαν προήλθε από μια πρωτόγονη φλεγόμενη σφαίρα που επεκτείνεται και ψύχεται εδώ και 10 έως 20 </a:t>
            </a:r>
            <a:r>
              <a:rPr lang="el-GR" altLang="en-US" dirty="0" smtClean="0"/>
              <a:t>δισεκατομμύρια χρόνια</a:t>
            </a:r>
            <a:r>
              <a:rPr lang="en-US" altLang="en-US" dirty="0" smtClean="0"/>
              <a:t>.</a:t>
            </a:r>
            <a:endParaRPr lang="el-GR" altLang="en-US"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8</a:t>
            </a:fld>
            <a:endParaRPr lang="el-GR" dirty="0"/>
          </a:p>
        </p:txBody>
      </p:sp>
      <p:sp>
        <p:nvSpPr>
          <p:cNvPr id="7" name="TextBox 6"/>
          <p:cNvSpPr txBox="1"/>
          <p:nvPr/>
        </p:nvSpPr>
        <p:spPr>
          <a:xfrm>
            <a:off x="4031765" y="5630518"/>
            <a:ext cx="263214" cy="276999"/>
          </a:xfrm>
          <a:prstGeom prst="rect">
            <a:avLst/>
          </a:prstGeom>
          <a:noFill/>
        </p:spPr>
        <p:txBody>
          <a:bodyPr wrap="none" rtlCol="0">
            <a:spAutoFit/>
          </a:bodyPr>
          <a:lstStyle/>
          <a:p>
            <a:r>
              <a:rPr lang="el-GR" sz="1200" dirty="0" smtClean="0">
                <a:solidFill>
                  <a:schemeClr val="bg1"/>
                </a:solidFill>
                <a:latin typeface="+mn-lt"/>
              </a:rPr>
              <a:t>3</a:t>
            </a:r>
            <a:endParaRPr lang="en-US" sz="1200" dirty="0">
              <a:solidFill>
                <a:schemeClr val="bg1"/>
              </a:solidFill>
              <a:latin typeface="+mn-lt"/>
            </a:endParaRPr>
          </a:p>
        </p:txBody>
      </p:sp>
    </p:spTree>
    <p:extLst>
      <p:ext uri="{BB962C8B-B14F-4D97-AF65-F5344CB8AC3E}">
        <p14:creationId xmlns:p14="http://schemas.microsoft.com/office/powerpoint/2010/main" val="37030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Ηλιακό σύστημα 1/2</a:t>
            </a:r>
            <a:endParaRPr lang="en-US" dirty="0"/>
          </a:p>
        </p:txBody>
      </p:sp>
      <p:pic>
        <p:nvPicPr>
          <p:cNvPr id="3" name="Θέση περιεχομένου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799" y="1690688"/>
            <a:ext cx="8103359" cy="2816410"/>
          </a:xfrm>
        </p:spPr>
      </p:pic>
      <p:sp>
        <p:nvSpPr>
          <p:cNvPr id="8" name="Θέση περιεχομένου 7"/>
          <p:cNvSpPr>
            <a:spLocks noGrp="1"/>
          </p:cNvSpPr>
          <p:nvPr>
            <p:ph sz="half" idx="2"/>
          </p:nvPr>
        </p:nvSpPr>
        <p:spPr>
          <a:xfrm>
            <a:off x="628650" y="4612943"/>
            <a:ext cx="8160509" cy="1564020"/>
          </a:xfrm>
        </p:spPr>
        <p:txBody>
          <a:bodyPr>
            <a:normAutofit lnSpcReduction="10000"/>
          </a:bodyPr>
          <a:lstStyle/>
          <a:p>
            <a:r>
              <a:rPr lang="el-GR" altLang="en-US" sz="2000" dirty="0"/>
              <a:t>Ο ήλιος και οι πλανήτες σχηματίστηκαν πριν από περίπου 4,6 δισεκατομμύρια χρόνια από ένα σφαιρικό σύννεφο κοσμικής σκόνης και </a:t>
            </a:r>
            <a:r>
              <a:rPr lang="el-GR" altLang="en-US" sz="2000" dirty="0" smtClean="0"/>
              <a:t>αερίων.</a:t>
            </a:r>
            <a:endParaRPr lang="el-GR" altLang="en-US" sz="2000" dirty="0"/>
          </a:p>
          <a:p>
            <a:r>
              <a:rPr lang="el-GR" altLang="en-US" sz="2000" dirty="0" smtClean="0"/>
              <a:t>Το </a:t>
            </a:r>
            <a:r>
              <a:rPr lang="el-GR" altLang="en-US" sz="2000" dirty="0"/>
              <a:t>σύννεφο κατέρρευσε υπό την επήρεια της ίδιας του της βαρύτητας, σχηματίζοντας έναν περιστρεφόμενο </a:t>
            </a:r>
            <a:r>
              <a:rPr lang="el-GR" altLang="en-US" sz="2000" dirty="0" smtClean="0"/>
              <a:t>δίσκο.</a:t>
            </a:r>
            <a:endParaRPr lang="el-GR" altLang="en-US" sz="2000" dirty="0"/>
          </a:p>
          <a:p>
            <a:endParaRPr lang="en-US" dirty="0"/>
          </a:p>
        </p:txBody>
      </p:sp>
      <p:sp>
        <p:nvSpPr>
          <p:cNvPr id="4" name="Θέση υποσέλιδου 3"/>
          <p:cNvSpPr>
            <a:spLocks noGrp="1"/>
          </p:cNvSpPr>
          <p:nvPr>
            <p:ph type="ftr" sz="quarter" idx="11"/>
          </p:nvPr>
        </p:nvSpPr>
        <p:spPr/>
        <p:txBody>
          <a:bodyPr/>
          <a:lstStyle/>
          <a:p>
            <a:pPr>
              <a:defRPr/>
            </a:pPr>
            <a:r>
              <a:rPr lang="el-GR" smtClean="0"/>
              <a:t>Ενότητα 2: Προέλευση και Χημεία της Ζωής</a:t>
            </a:r>
            <a:endParaRPr lang="el-GR" dirty="0"/>
          </a:p>
        </p:txBody>
      </p:sp>
      <p:sp>
        <p:nvSpPr>
          <p:cNvPr id="5" name="Θέση αριθμού διαφάνειας 4"/>
          <p:cNvSpPr>
            <a:spLocks noGrp="1"/>
          </p:cNvSpPr>
          <p:nvPr>
            <p:ph type="sldNum" sz="quarter" idx="12"/>
          </p:nvPr>
        </p:nvSpPr>
        <p:spPr/>
        <p:txBody>
          <a:bodyPr/>
          <a:lstStyle/>
          <a:p>
            <a:pPr>
              <a:defRPr/>
            </a:pPr>
            <a:fld id="{B5F80957-5D18-46C5-9C10-454629E704FF}" type="slidenum">
              <a:rPr lang="el-GR" smtClean="0"/>
              <a:pPr>
                <a:defRPr/>
              </a:pPr>
              <a:t>9</a:t>
            </a:fld>
            <a:endParaRPr lang="el-GR" dirty="0"/>
          </a:p>
        </p:txBody>
      </p:sp>
      <p:sp>
        <p:nvSpPr>
          <p:cNvPr id="7" name="TextBox 6"/>
          <p:cNvSpPr txBox="1"/>
          <p:nvPr/>
        </p:nvSpPr>
        <p:spPr>
          <a:xfrm>
            <a:off x="8148793" y="3840480"/>
            <a:ext cx="263214" cy="276999"/>
          </a:xfrm>
          <a:prstGeom prst="rect">
            <a:avLst/>
          </a:prstGeom>
          <a:noFill/>
        </p:spPr>
        <p:txBody>
          <a:bodyPr wrap="none" rtlCol="0">
            <a:spAutoFit/>
          </a:bodyPr>
          <a:lstStyle/>
          <a:p>
            <a:r>
              <a:rPr lang="el-GR" sz="1200" dirty="0" smtClean="0">
                <a:solidFill>
                  <a:schemeClr val="bg1"/>
                </a:solidFill>
                <a:latin typeface="+mn-lt"/>
              </a:rPr>
              <a:t>4</a:t>
            </a:r>
            <a:endParaRPr lang="en-US" sz="1200" dirty="0">
              <a:solidFill>
                <a:schemeClr val="bg1"/>
              </a:solidFill>
              <a:latin typeface="+mn-lt"/>
            </a:endParaRPr>
          </a:p>
        </p:txBody>
      </p:sp>
    </p:spTree>
    <p:extLst>
      <p:ext uri="{BB962C8B-B14F-4D97-AF65-F5344CB8AC3E}">
        <p14:creationId xmlns:p14="http://schemas.microsoft.com/office/powerpoint/2010/main" val="236713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F5CAB169-2B43-4203-BB07-80DD662B9954}" vid="{4ACF3B61-C89C-4546-A11D-31FD36574B5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663</TotalTime>
  <Words>2826</Words>
  <Application>Microsoft Office PowerPoint</Application>
  <PresentationFormat>On-screen Show (4:3)</PresentationFormat>
  <Paragraphs>474</Paragraphs>
  <Slides>75</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Comic Sans MS</vt:lpstr>
      <vt:lpstr>Tahoma</vt:lpstr>
      <vt:lpstr>Times New Roman</vt:lpstr>
      <vt:lpstr>Wingdings</vt:lpstr>
      <vt:lpstr>Theme2</vt:lpstr>
      <vt:lpstr>Ζωολογία Ι</vt:lpstr>
      <vt:lpstr>Προέλευση της ζωής</vt:lpstr>
      <vt:lpstr>Louis Pasteur 1/2</vt:lpstr>
      <vt:lpstr>Louis Pasteur 2/2</vt:lpstr>
      <vt:lpstr>Προέλευση οργανισμών</vt:lpstr>
      <vt:lpstr>Κοινός πρόγονος 1/2</vt:lpstr>
      <vt:lpstr>Κοινός πρόγονος 2/2</vt:lpstr>
      <vt:lpstr>Το μοντέλο της μεγάλης έκρηξης</vt:lpstr>
      <vt:lpstr>Ηλιακό σύστημα 1/2</vt:lpstr>
      <vt:lpstr>Ηλιακό σύστημα 2/2</vt:lpstr>
      <vt:lpstr>Ηλιακό σύστημα και δημιουργία της ζωής</vt:lpstr>
      <vt:lpstr>Η εμφάνιση της ζωής στη Γη 1/3</vt:lpstr>
      <vt:lpstr>Η εμφάνιση της ζωής στη Γη 2/3</vt:lpstr>
      <vt:lpstr>Η εμφάνιση της ζωής στη Γη 3/3</vt:lpstr>
      <vt:lpstr>Οργανική Μοριακή Δομή  των Ζωντανών Οργανισμών</vt:lpstr>
      <vt:lpstr>Χημική εξέλιξη  και οργανικές ενώσεις 1/3</vt:lpstr>
      <vt:lpstr>Χημική εξέλιξη  και οργανικές ενώσεις 2/3</vt:lpstr>
      <vt:lpstr>Χημική εξέλιξη  και οργανικές ενώσεις 3/3</vt:lpstr>
      <vt:lpstr>Η Χημική Εξέλιξη</vt:lpstr>
      <vt:lpstr>Χημική εξέλιξη 1/6</vt:lpstr>
      <vt:lpstr>Χημική εξέλιξη 2/6</vt:lpstr>
      <vt:lpstr>Χημική εξέλιξη 3/6</vt:lpstr>
      <vt:lpstr>Χημική εξέλιξη 4/6</vt:lpstr>
      <vt:lpstr>Χημική εξέλιξη 5/6</vt:lpstr>
      <vt:lpstr>Χημική εξέλιξη 6/6</vt:lpstr>
      <vt:lpstr>Προβιοτική σύνθεση μικρών οργανικών μορίων 1/2</vt:lpstr>
      <vt:lpstr>Προβιοτική σύνθεση μικρών οργανικών μορίων 2/2</vt:lpstr>
      <vt:lpstr>Ο σχηματισμός των πολυμερών</vt:lpstr>
      <vt:lpstr>Πως σχηματίστηκαν τα πολυμερή</vt:lpstr>
      <vt:lpstr>Η κλασική θεωρία για την χημική εξέλιξη στη γη 1/4</vt:lpstr>
      <vt:lpstr>Η κλασική θεωρία για την χημική εξέλιξη στη γη 2/4</vt:lpstr>
      <vt:lpstr>Η κλασική θεωρία για την χημική εξέλιξη στη γη 3/4</vt:lpstr>
      <vt:lpstr>Η κλασική θεωρία για την χημική εξέλιξη στη γη 4/4</vt:lpstr>
      <vt:lpstr>Άλλες θεωρίες προέλευσης  της ζωής 1/3</vt:lpstr>
      <vt:lpstr>Άλλες θεωρίες προέλευσης  της ζωής 2/3</vt:lpstr>
      <vt:lpstr>Άλλες θεωρίες προέλευσης  της ζωής 3/3</vt:lpstr>
      <vt:lpstr>Η Προέλευση  των Ζωντανών Συστημάτων</vt:lpstr>
      <vt:lpstr>Απολιθώματα</vt:lpstr>
      <vt:lpstr>Πρωτοκύτταρα</vt:lpstr>
      <vt:lpstr>Αυτοαναπαραγόμενα κύτταρα</vt:lpstr>
      <vt:lpstr>Νουκλεϊκά οξέα</vt:lpstr>
      <vt:lpstr>Η καταγωγή της ζωής</vt:lpstr>
      <vt:lpstr>Πολυπεπτίδια  και γενετικός κώδικας</vt:lpstr>
      <vt:lpstr>RNA, DNA</vt:lpstr>
      <vt:lpstr>Πιθανή εξέλιξη αντιγραφής RNA</vt:lpstr>
      <vt:lpstr>Η εξέλιξη του μεταβολισμού</vt:lpstr>
      <vt:lpstr>Η εξέλιξη της φωτοσύνθεσης και του οξειδωτικού μεταβολισμού</vt:lpstr>
      <vt:lpstr>Η Ζωή στο Προκάμβριο</vt:lpstr>
      <vt:lpstr>Η Ζωή στο Προκάμβριο</vt:lpstr>
      <vt:lpstr>Οι Προκαρυωτικοί οργανισμοί και η Εποχή των Κυανοβακτηρίων (Κυανοφυκών)</vt:lpstr>
      <vt:lpstr>Τα παλαιότερα απολιθώματα</vt:lpstr>
      <vt:lpstr>Βακτηριόμορφοι οργανισμοί</vt:lpstr>
      <vt:lpstr>Στρωματολίτες</vt:lpstr>
      <vt:lpstr>Κυανοβακτήρια</vt:lpstr>
      <vt:lpstr>Η Εμφάνιση των Ευκαρυωτικών Οργανισμών</vt:lpstr>
      <vt:lpstr>Ευκαρυωτικοί Οργανισμοί 1/4</vt:lpstr>
      <vt:lpstr>Ευκαρυωτικοί Οργανισμοί 2/4</vt:lpstr>
      <vt:lpstr>Ευκαρυωτικοί Οργανισμοί 3/4</vt:lpstr>
      <vt:lpstr>Ευκαρυωτικοί Οργανισμοί 4/4</vt:lpstr>
      <vt:lpstr>Η Ιστορία της ζωής 1/2</vt:lpstr>
      <vt:lpstr>Η Ιστορία της ζωής 2/2</vt:lpstr>
      <vt:lpstr>Οι πρώτοι ζωϊκοί οργανισμοί</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1/6</vt:lpstr>
      <vt:lpstr>Σημείωμα Χρήσης Έργων Τρίτων 2/6</vt:lpstr>
      <vt:lpstr>Σημείωμα Χρήσης Έργων Τρίτων 3/6</vt:lpstr>
      <vt:lpstr>Σημείωμα Χρήσης Έργων Τρίτων 4/6</vt:lpstr>
      <vt:lpstr>Σημείωμα Χρήσης Έργων Τρίτων 5/6</vt:lpstr>
      <vt:lpstr>Σημείωμα Χρήσης Έργων Τρίτων 6/6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Grammateia</dc:creator>
  <cp:lastModifiedBy>Vassiliki Siafaka</cp:lastModifiedBy>
  <cp:revision>83</cp:revision>
  <dcterms:created xsi:type="dcterms:W3CDTF">2015-02-02T12:04:08Z</dcterms:created>
  <dcterms:modified xsi:type="dcterms:W3CDTF">2015-11-12T22:47:52Z</dcterms:modified>
</cp:coreProperties>
</file>