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notesSlides/notesSlide2.xml" ContentType="application/vnd.openxmlformats-officedocument.presentationml.notesSlide+xml"/>
  <Override PartName="/ppt/tags/tag17.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18.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24"/>
  </p:notesMasterIdLst>
  <p:sldIdLst>
    <p:sldId id="338" r:id="rId3"/>
    <p:sldId id="308" r:id="rId4"/>
    <p:sldId id="322" r:id="rId5"/>
    <p:sldId id="323" r:id="rId6"/>
    <p:sldId id="324" r:id="rId7"/>
    <p:sldId id="325" r:id="rId8"/>
    <p:sldId id="326" r:id="rId9"/>
    <p:sldId id="327" r:id="rId10"/>
    <p:sldId id="328" r:id="rId11"/>
    <p:sldId id="329" r:id="rId12"/>
    <p:sldId id="330" r:id="rId13"/>
    <p:sldId id="331" r:id="rId14"/>
    <p:sldId id="332" r:id="rId15"/>
    <p:sldId id="333" r:id="rId16"/>
    <p:sldId id="290" r:id="rId17"/>
    <p:sldId id="295" r:id="rId18"/>
    <p:sldId id="299" r:id="rId19"/>
    <p:sldId id="335" r:id="rId20"/>
    <p:sldId id="336" r:id="rId21"/>
    <p:sldId id="337" r:id="rId22"/>
    <p:sldId id="293" r:id="rId23"/>
  </p:sldIdLst>
  <p:sldSz cx="9144000" cy="6858000" type="screen4x3"/>
  <p:notesSz cx="6858000" cy="9144000"/>
  <p:custDataLst>
    <p:tags r:id="rId25"/>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338"/>
            <p14:sldId id="308"/>
            <p14:sldId id="322"/>
            <p14:sldId id="323"/>
            <p14:sldId id="324"/>
            <p14:sldId id="325"/>
            <p14:sldId id="326"/>
            <p14:sldId id="327"/>
            <p14:sldId id="328"/>
            <p14:sldId id="329"/>
            <p14:sldId id="330"/>
            <p14:sldId id="331"/>
            <p14:sldId id="332"/>
            <p14:sldId id="333"/>
            <p14:sldId id="290"/>
            <p14:sldId id="295"/>
            <p14:sldId id="299"/>
            <p14:sldId id="335"/>
            <p14:sldId id="336"/>
            <p14:sldId id="337"/>
          </p14:sldIdLst>
        </p14:section>
        <p14:section name="Untitled Section" id="{0F1CB131-A6BD-43D0-B8D4-1F27CEF7A05E}">
          <p14:sldIdLst>
            <p14:sldId id="293"/>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77" autoAdjust="0"/>
    <p:restoredTop sz="99309" autoAdjust="0"/>
  </p:normalViewPr>
  <p:slideViewPr>
    <p:cSldViewPr>
      <p:cViewPr varScale="1">
        <p:scale>
          <a:sx n="57" d="100"/>
          <a:sy n="57" d="100"/>
        </p:scale>
        <p:origin x="-2010"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gs" Target="tags/tag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29/10/2015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267"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n-US" altLang="en-US" smtClean="0">
              <a:solidFill>
                <a:srgbClr val="FF0000"/>
              </a:solidFill>
            </a:endParaRPr>
          </a:p>
        </p:txBody>
      </p:sp>
      <p:sp>
        <p:nvSpPr>
          <p:cNvPr id="11268"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1100EA80-8CC4-4187-A2BA-9FA8D171ECDD}" type="slidenum">
              <a:rPr lang="el-GR" altLang="en-US"/>
              <a:pPr fontAlgn="base">
                <a:spcBef>
                  <a:spcPct val="0"/>
                </a:spcBef>
                <a:spcAft>
                  <a:spcPct val="0"/>
                </a:spcAft>
              </a:pPr>
              <a:t>1</a:t>
            </a:fld>
            <a:endParaRPr lang="el-GR" altLang="en-US"/>
          </a:p>
        </p:txBody>
      </p:sp>
    </p:spTree>
    <p:extLst>
      <p:ext uri="{BB962C8B-B14F-4D97-AF65-F5344CB8AC3E}">
        <p14:creationId xmlns:p14="http://schemas.microsoft.com/office/powerpoint/2010/main" val="2901198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405180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379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7220AF9-E629-48ED-BFC2-6E03C5A63111}" type="slidenum">
              <a:rPr lang="el-GR" altLang="en-US"/>
              <a:pPr fontAlgn="base">
                <a:spcBef>
                  <a:spcPct val="0"/>
                </a:spcBef>
                <a:spcAft>
                  <a:spcPct val="0"/>
                </a:spcAft>
              </a:pPr>
              <a:t>18</a:t>
            </a:fld>
            <a:endParaRPr lang="el-GR" altLang="en-US"/>
          </a:p>
        </p:txBody>
      </p:sp>
    </p:spTree>
    <p:extLst>
      <p:ext uri="{BB962C8B-B14F-4D97-AF65-F5344CB8AC3E}">
        <p14:creationId xmlns:p14="http://schemas.microsoft.com/office/powerpoint/2010/main" val="11715341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584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4F57B82-55D5-48B6-A7B9-861FC58016DE}" type="slidenum">
              <a:rPr lang="el-GR" altLang="en-US"/>
              <a:pPr fontAlgn="base">
                <a:spcBef>
                  <a:spcPct val="0"/>
                </a:spcBef>
                <a:spcAft>
                  <a:spcPct val="0"/>
                </a:spcAft>
              </a:pPr>
              <a:t>19</a:t>
            </a:fld>
            <a:endParaRPr lang="el-GR" altLang="en-US"/>
          </a:p>
        </p:txBody>
      </p:sp>
    </p:spTree>
    <p:extLst>
      <p:ext uri="{BB962C8B-B14F-4D97-AF65-F5344CB8AC3E}">
        <p14:creationId xmlns:p14="http://schemas.microsoft.com/office/powerpoint/2010/main" val="11509966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smtClean="0"/>
          </a:p>
        </p:txBody>
      </p:sp>
      <p:sp>
        <p:nvSpPr>
          <p:cNvPr id="378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6550092-985A-4DAB-B8BD-652609C8C1CA}" type="slidenum">
              <a:rPr lang="el-GR" altLang="en-US"/>
              <a:pPr fontAlgn="base">
                <a:spcBef>
                  <a:spcPct val="0"/>
                </a:spcBef>
                <a:spcAft>
                  <a:spcPct val="0"/>
                </a:spcAft>
              </a:pPr>
              <a:t>20</a:t>
            </a:fld>
            <a:endParaRPr lang="el-GR" altLang="en-US"/>
          </a:p>
        </p:txBody>
      </p:sp>
    </p:spTree>
    <p:extLst>
      <p:ext uri="{BB962C8B-B14F-4D97-AF65-F5344CB8AC3E}">
        <p14:creationId xmlns:p14="http://schemas.microsoft.com/office/powerpoint/2010/main" val="3605764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21451231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6" name="Picture 5"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7" name="Picture 6" descr="[DECORATIVE]"/>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Μυθολογία</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slideLayout" Target="../slideLayouts/slideLayout4.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slideLayout" Target="../slideLayouts/slideLayout4.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slideLayout" Target="../slideLayouts/slideLayout4.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slideLayout" Target="../slideLayouts/slideLayout4.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slideLayout" Target="../slideLayouts/slideLayout4.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16.jpeg"/></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3.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opencourses.uoa.gr/courses/ECD5/"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8.xml"/><Relationship Id="rId5" Type="http://schemas.openxmlformats.org/officeDocument/2006/relationships/image" Target="../media/image17.png"/><Relationship Id="rId4" Type="http://schemas.openxmlformats.org/officeDocument/2006/relationships/hyperlink" Target="%5b1%5d%20http:/creativecommons.org/licenses/by-nc-sa/4.0/"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biblionet.gr/book/190538/%CE%9C%CE%B1%CE%BD%CE%B4%CE%B7%CE%BB%CE%B1%CF%81%CE%AC%CF%82,_%CE%A6%CE%AF%CE%BB%CE%B9%CF%80%CF%80%CE%BF%CF%82/%CE%94%CE%B9%CF%8C%CE%BD%CF%85%CF%83%CE%BF%CF%82,_%CE%BF_%CE%BA%CE%B5%CF%86%CE%AC%CF%84%CE%BF%CF%82_%CE%B8%CE%B5%CF%8C%CF%82"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4.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4.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4.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4.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Layout" Target="../slideLayouts/slideLayout4.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6" descr="Λογότυπο Εθνικόν και Καποδιστριακόν Πανεπιστήμιον Αθηνών"/>
          <p:cNvPicPr>
            <a:picLocks noChangeAspect="1"/>
          </p:cNvPicPr>
          <p:nvPr/>
        </p:nvPicPr>
        <p:blipFill>
          <a:blip r:embed="rId4">
            <a:extLst>
              <a:ext uri="{28A0092B-C50C-407E-A947-70E740481C1C}">
                <a14:useLocalDpi xmlns:a14="http://schemas.microsoft.com/office/drawing/2010/main"/>
              </a:ext>
            </a:extLst>
          </a:blip>
          <a:srcRect/>
          <a:stretch>
            <a:fillRect/>
          </a:stretch>
        </p:blipFill>
        <p:spPr bwMode="auto">
          <a:xfrm>
            <a:off x="179388" y="404813"/>
            <a:ext cx="4148137"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Τίτλος 1"/>
          <p:cNvSpPr>
            <a:spLocks noGrp="1"/>
          </p:cNvSpPr>
          <p:nvPr>
            <p:ph type="ctrTitle"/>
          </p:nvPr>
        </p:nvSpPr>
        <p:spPr>
          <a:xfrm>
            <a:off x="685800" y="2006600"/>
            <a:ext cx="7772400" cy="1470025"/>
          </a:xfrm>
        </p:spPr>
        <p:txBody>
          <a:bodyPr/>
          <a:lstStyle/>
          <a:p>
            <a:r>
              <a:rPr lang="el-GR" altLang="en-US" sz="4000" dirty="0" smtClean="0"/>
              <a:t>Το Εικονογραφημένο Βιβλίο στην Προσχολική Εκπαίδευση</a:t>
            </a:r>
            <a:endParaRPr lang="el-GR" altLang="en-US" sz="4000" dirty="0" smtClean="0">
              <a:solidFill>
                <a:srgbClr val="5075BC"/>
              </a:solidFill>
            </a:endParaRPr>
          </a:p>
        </p:txBody>
      </p:sp>
      <p:sp>
        <p:nvSpPr>
          <p:cNvPr id="3" name="Υπότιτλος 2"/>
          <p:cNvSpPr>
            <a:spLocks noGrp="1"/>
          </p:cNvSpPr>
          <p:nvPr>
            <p:ph type="subTitle" idx="1"/>
          </p:nvPr>
        </p:nvSpPr>
        <p:spPr>
          <a:xfrm>
            <a:off x="684213" y="3384550"/>
            <a:ext cx="7775575" cy="1752600"/>
          </a:xfrm>
        </p:spPr>
        <p:txBody>
          <a:bodyPr rtlCol="0">
            <a:noAutofit/>
          </a:bodyPr>
          <a:lstStyle/>
          <a:p>
            <a:pPr fontAlgn="auto">
              <a:spcAft>
                <a:spcPts val="0"/>
              </a:spcAft>
              <a:defRPr/>
            </a:pPr>
            <a:r>
              <a:rPr lang="el-GR" sz="2800" dirty="0" smtClean="0">
                <a:solidFill>
                  <a:srgbClr val="5075BC"/>
                </a:solidFill>
                <a:latin typeface="+mj-lt"/>
                <a:ea typeface="+mj-ea"/>
                <a:cs typeface="+mj-cs"/>
              </a:rPr>
              <a:t>Ενότητα </a:t>
            </a:r>
            <a:r>
              <a:rPr lang="en-US" sz="2800" dirty="0" smtClean="0">
                <a:solidFill>
                  <a:srgbClr val="5075BC"/>
                </a:solidFill>
                <a:latin typeface="+mj-lt"/>
                <a:ea typeface="+mj-ea"/>
                <a:cs typeface="+mj-cs"/>
              </a:rPr>
              <a:t>2.1</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sz="2800" dirty="0" smtClean="0"/>
              <a:t>Μυθολογία</a:t>
            </a:r>
            <a:endParaRPr lang="en-GB" sz="2800" dirty="0" smtClean="0"/>
          </a:p>
          <a:p>
            <a:pPr fontAlgn="auto">
              <a:spcAft>
                <a:spcPts val="0"/>
              </a:spcAft>
              <a:defRPr/>
            </a:pPr>
            <a:endParaRPr lang="el-GR" sz="2800" dirty="0" smtClean="0"/>
          </a:p>
          <a:p>
            <a:pPr fontAlgn="auto">
              <a:spcAft>
                <a:spcPts val="0"/>
              </a:spcAft>
              <a:defRPr/>
            </a:pPr>
            <a:r>
              <a:rPr lang="el-GR" sz="2800" dirty="0" smtClean="0"/>
              <a:t>Αγγελική Γιαννικοπούλου</a:t>
            </a:r>
          </a:p>
          <a:p>
            <a:pPr fontAlgn="auto">
              <a:spcAft>
                <a:spcPts val="0"/>
              </a:spcAft>
              <a:defRPr/>
            </a:pPr>
            <a:r>
              <a:rPr lang="el-GR" sz="2800" dirty="0" smtClean="0"/>
              <a:t>Τμήμα </a:t>
            </a:r>
            <a:r>
              <a:rPr lang="el-GR" sz="2800" dirty="0"/>
              <a:t>Εκπαίδευσης και Αγωγής στην Προσχολική Ηλικία (ΤΕΑΠΗ)</a:t>
            </a:r>
            <a:endParaRPr lang="en-US" sz="2800" dirty="0" smtClean="0"/>
          </a:p>
          <a:p>
            <a:pPr fontAlgn="auto">
              <a:spcAft>
                <a:spcPts val="0"/>
              </a:spcAft>
              <a:defRPr/>
            </a:pPr>
            <a:endParaRPr lang="el-GR" sz="2800" dirty="0" smtClean="0"/>
          </a:p>
        </p:txBody>
      </p:sp>
    </p:spTree>
    <p:custDataLst>
      <p:tags r:id="rId1"/>
    </p:custDataLst>
    <p:extLst>
      <p:ext uri="{BB962C8B-B14F-4D97-AF65-F5344CB8AC3E}">
        <p14:creationId xmlns:p14="http://schemas.microsoft.com/office/powerpoint/2010/main" val="28468472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Τα δικά </a:t>
            </a:r>
            <a:r>
              <a:rPr lang="el-GR" dirty="0"/>
              <a:t>μας </a:t>
            </a:r>
            <a:r>
              <a:rPr lang="el-GR" dirty="0" smtClean="0"/>
              <a:t>μπουκάλια με κρασί (1/4)</a:t>
            </a:r>
            <a:endParaRPr lang="en-US" dirty="0"/>
          </a:p>
        </p:txBody>
      </p:sp>
      <p:sp>
        <p:nvSpPr>
          <p:cNvPr id="3" name="Θέση περιεχομένου 2"/>
          <p:cNvSpPr>
            <a:spLocks noGrp="1"/>
          </p:cNvSpPr>
          <p:nvPr>
            <p:ph sz="half" idx="1"/>
          </p:nvPr>
        </p:nvSpPr>
        <p:spPr/>
        <p:txBody>
          <a:bodyPr/>
          <a:lstStyle/>
          <a:p>
            <a:pPr marL="0" indent="0">
              <a:buNone/>
            </a:pPr>
            <a:r>
              <a:rPr lang="el-GR" dirty="0" smtClean="0"/>
              <a:t>Στη </a:t>
            </a:r>
            <a:r>
              <a:rPr lang="el-GR" dirty="0"/>
              <a:t>συνέχεια όμως τα παιδιά μετάνιωσαν και έδωσαν το όνομά τους στο κρασί τους.</a:t>
            </a:r>
          </a:p>
          <a:p>
            <a:endParaRPr lang="en-US" dirty="0"/>
          </a:p>
        </p:txBody>
      </p:sp>
      <p:pic>
        <p:nvPicPr>
          <p:cNvPr id="5" name="Picture 2" descr="Ετικέτα κρασιού που έφτιαξε ένα παιδάκι."/>
          <p:cNvPicPr>
            <a:picLocks noGrp="1" noChangeAspect="1" noChangeArrowheads="1"/>
          </p:cNvPicPr>
          <p:nvPr>
            <p:ph sz="half" idx="2"/>
          </p:nvPr>
        </p:nvPicPr>
        <p:blipFill rotWithShape="1">
          <a:blip r:embed="rId3" cstate="screen">
            <a:extLst>
              <a:ext uri="{28A0092B-C50C-407E-A947-70E740481C1C}">
                <a14:useLocalDpi xmlns:a14="http://schemas.microsoft.com/office/drawing/2010/main"/>
              </a:ext>
            </a:extLst>
          </a:blip>
          <a:srcRect/>
          <a:stretch/>
        </p:blipFill>
        <p:spPr bwMode="auto">
          <a:xfrm>
            <a:off x="4499992" y="1772816"/>
            <a:ext cx="4182615" cy="3916996"/>
          </a:xfrm>
          <a:prstGeom prst="rect">
            <a:avLst/>
          </a:prstGeom>
          <a:noFill/>
          <a:ln w="9525">
            <a:noFill/>
            <a:miter lim="800000"/>
            <a:headEnd/>
            <a:tailEnd/>
          </a:ln>
        </p:spPr>
      </p:pic>
    </p:spTree>
    <p:custDataLst>
      <p:tags r:id="rId1"/>
    </p:custDataLst>
    <p:extLst>
      <p:ext uri="{BB962C8B-B14F-4D97-AF65-F5344CB8AC3E}">
        <p14:creationId xmlns:p14="http://schemas.microsoft.com/office/powerpoint/2010/main" val="16613682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Τα δικά μας μπουκάλια με κρασί </a:t>
            </a:r>
            <a:r>
              <a:rPr lang="el-GR" dirty="0" smtClean="0"/>
              <a:t>(2/4</a:t>
            </a:r>
            <a:r>
              <a:rPr lang="el-GR" dirty="0"/>
              <a:t>)</a:t>
            </a:r>
            <a:endParaRPr lang="en-US" dirty="0"/>
          </a:p>
        </p:txBody>
      </p:sp>
      <p:sp>
        <p:nvSpPr>
          <p:cNvPr id="3" name="Θέση περιεχομένου 2"/>
          <p:cNvSpPr>
            <a:spLocks noGrp="1"/>
          </p:cNvSpPr>
          <p:nvPr>
            <p:ph sz="half" idx="1"/>
          </p:nvPr>
        </p:nvSpPr>
        <p:spPr>
          <a:xfrm>
            <a:off x="457200" y="1600200"/>
            <a:ext cx="2818656" cy="4525963"/>
          </a:xfrm>
        </p:spPr>
        <p:txBody>
          <a:bodyPr/>
          <a:lstStyle/>
          <a:p>
            <a:pPr marL="0" indent="0">
              <a:buNone/>
            </a:pPr>
            <a:r>
              <a:rPr lang="el-GR" dirty="0"/>
              <a:t>Κόλλησαν ετικέτες πάνω στα </a:t>
            </a:r>
            <a:r>
              <a:rPr lang="el-GR" dirty="0" smtClean="0"/>
              <a:t>μπουκάλια</a:t>
            </a:r>
            <a:r>
              <a:rPr lang="en-US" dirty="0" smtClean="0"/>
              <a:t>.</a:t>
            </a:r>
            <a:endParaRPr lang="el-GR" dirty="0"/>
          </a:p>
          <a:p>
            <a:endParaRPr lang="en-US" dirty="0"/>
          </a:p>
        </p:txBody>
      </p:sp>
      <p:pic>
        <p:nvPicPr>
          <p:cNvPr id="7" name="Picture 2" descr="Τα παιδιά κολλούν τις ετικέτες στα μπουκαλάκια τους."/>
          <p:cNvPicPr>
            <a:picLocks noGrp="1" noChangeAspect="1" noChangeArrowheads="1"/>
          </p:cNvPicPr>
          <p:nvPr>
            <p:ph sz="half" idx="2"/>
          </p:nvPr>
        </p:nvPicPr>
        <p:blipFill>
          <a:blip r:embed="rId3" cstate="screen">
            <a:extLst>
              <a:ext uri="{28A0092B-C50C-407E-A947-70E740481C1C}">
                <a14:useLocalDpi xmlns:a14="http://schemas.microsoft.com/office/drawing/2010/main"/>
              </a:ext>
            </a:extLst>
          </a:blip>
          <a:srcRect/>
          <a:stretch>
            <a:fillRect/>
          </a:stretch>
        </p:blipFill>
        <p:spPr bwMode="auto">
          <a:xfrm>
            <a:off x="3347864" y="1628800"/>
            <a:ext cx="5339010" cy="4004257"/>
          </a:xfrm>
          <a:prstGeom prst="rect">
            <a:avLst/>
          </a:prstGeom>
          <a:noFill/>
          <a:ln w="9525">
            <a:noFill/>
            <a:miter lim="800000"/>
            <a:headEnd/>
            <a:tailEnd/>
          </a:ln>
        </p:spPr>
      </p:pic>
    </p:spTree>
    <p:custDataLst>
      <p:tags r:id="rId1"/>
    </p:custDataLst>
    <p:extLst>
      <p:ext uri="{BB962C8B-B14F-4D97-AF65-F5344CB8AC3E}">
        <p14:creationId xmlns:p14="http://schemas.microsoft.com/office/powerpoint/2010/main" val="30613299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Τα δικά μας μπουκάλια με κρασί </a:t>
            </a:r>
            <a:r>
              <a:rPr lang="el-GR" dirty="0" smtClean="0"/>
              <a:t>(3/4</a:t>
            </a:r>
            <a:r>
              <a:rPr lang="el-GR" dirty="0"/>
              <a:t>)</a:t>
            </a:r>
            <a:endParaRPr lang="en-US" dirty="0"/>
          </a:p>
        </p:txBody>
      </p:sp>
      <p:sp>
        <p:nvSpPr>
          <p:cNvPr id="3" name="Θέση περιεχομένου 2"/>
          <p:cNvSpPr>
            <a:spLocks noGrp="1"/>
          </p:cNvSpPr>
          <p:nvPr>
            <p:ph sz="half" idx="1"/>
          </p:nvPr>
        </p:nvSpPr>
        <p:spPr>
          <a:xfrm>
            <a:off x="457200" y="1600200"/>
            <a:ext cx="2386608" cy="4525963"/>
          </a:xfrm>
        </p:spPr>
        <p:txBody>
          <a:bodyPr/>
          <a:lstStyle/>
          <a:p>
            <a:pPr marL="0" indent="0">
              <a:buNone/>
            </a:pPr>
            <a:r>
              <a:rPr lang="el-GR" dirty="0"/>
              <a:t>Μετά  άρχισε η εμφιάλωση.</a:t>
            </a:r>
          </a:p>
          <a:p>
            <a:endParaRPr lang="en-US" dirty="0"/>
          </a:p>
        </p:txBody>
      </p:sp>
      <p:pic>
        <p:nvPicPr>
          <p:cNvPr id="5" name="Picture 2" descr="Τα παιδιά γεμίζουν τα μπουκάλια τους με κρασί."/>
          <p:cNvPicPr>
            <a:picLocks noGrp="1" noChangeAspect="1" noChangeArrowheads="1"/>
          </p:cNvPicPr>
          <p:nvPr>
            <p:ph sz="half" idx="2"/>
          </p:nvPr>
        </p:nvPicPr>
        <p:blipFill>
          <a:blip r:embed="rId3" cstate="screen">
            <a:extLst>
              <a:ext uri="{28A0092B-C50C-407E-A947-70E740481C1C}">
                <a14:useLocalDpi xmlns:a14="http://schemas.microsoft.com/office/drawing/2010/main"/>
              </a:ext>
            </a:extLst>
          </a:blip>
          <a:srcRect/>
          <a:stretch>
            <a:fillRect/>
          </a:stretch>
        </p:blipFill>
        <p:spPr bwMode="auto">
          <a:xfrm>
            <a:off x="3275856" y="1772816"/>
            <a:ext cx="5410894" cy="4058170"/>
          </a:xfrm>
          <a:prstGeom prst="rect">
            <a:avLst/>
          </a:prstGeom>
          <a:noFill/>
          <a:ln w="9525">
            <a:noFill/>
            <a:miter lim="800000"/>
            <a:headEnd/>
            <a:tailEnd/>
          </a:ln>
        </p:spPr>
      </p:pic>
    </p:spTree>
    <p:custDataLst>
      <p:tags r:id="rId1"/>
    </p:custDataLst>
    <p:extLst>
      <p:ext uri="{BB962C8B-B14F-4D97-AF65-F5344CB8AC3E}">
        <p14:creationId xmlns:p14="http://schemas.microsoft.com/office/powerpoint/2010/main" val="40747954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Τα δικά μας μπουκάλια με κρασί </a:t>
            </a:r>
            <a:r>
              <a:rPr lang="el-GR" dirty="0" smtClean="0"/>
              <a:t>(4/4</a:t>
            </a:r>
            <a:r>
              <a:rPr lang="el-GR" dirty="0"/>
              <a:t>)</a:t>
            </a:r>
            <a:endParaRPr lang="en-US" dirty="0"/>
          </a:p>
        </p:txBody>
      </p:sp>
      <p:sp>
        <p:nvSpPr>
          <p:cNvPr id="3" name="Θέση περιεχομένου 2"/>
          <p:cNvSpPr>
            <a:spLocks noGrp="1"/>
          </p:cNvSpPr>
          <p:nvPr>
            <p:ph sz="half" idx="1"/>
          </p:nvPr>
        </p:nvSpPr>
        <p:spPr>
          <a:xfrm>
            <a:off x="457200" y="1600200"/>
            <a:ext cx="3034680" cy="4525963"/>
          </a:xfrm>
        </p:spPr>
        <p:txBody>
          <a:bodyPr/>
          <a:lstStyle/>
          <a:p>
            <a:pPr marL="0" indent="0">
              <a:buNone/>
            </a:pPr>
            <a:r>
              <a:rPr lang="el-GR" dirty="0"/>
              <a:t>Φυσικά </a:t>
            </a:r>
            <a:r>
              <a:rPr lang="el-GR" dirty="0" smtClean="0"/>
              <a:t>η εμφιάλωση έγινε από </a:t>
            </a:r>
            <a:r>
              <a:rPr lang="el-GR" dirty="0"/>
              <a:t>τα ίδια τα </a:t>
            </a:r>
            <a:r>
              <a:rPr lang="el-GR" dirty="0" smtClean="0"/>
              <a:t>παιδιά!</a:t>
            </a:r>
            <a:endParaRPr lang="el-GR" dirty="0"/>
          </a:p>
          <a:p>
            <a:endParaRPr lang="en-US" dirty="0"/>
          </a:p>
        </p:txBody>
      </p:sp>
      <p:pic>
        <p:nvPicPr>
          <p:cNvPr id="7" name="Picture 2" descr="Τα παιδιά γεμίζουν τα μπουκάλια τους με κρασί."/>
          <p:cNvPicPr>
            <a:picLocks noGrp="1" noChangeAspect="1" noChangeArrowheads="1"/>
          </p:cNvPicPr>
          <p:nvPr>
            <p:ph sz="half" idx="2"/>
          </p:nvPr>
        </p:nvPicPr>
        <p:blipFill>
          <a:blip r:embed="rId3" cstate="screen">
            <a:extLst>
              <a:ext uri="{28A0092B-C50C-407E-A947-70E740481C1C}">
                <a14:useLocalDpi xmlns:a14="http://schemas.microsoft.com/office/drawing/2010/main"/>
              </a:ext>
            </a:extLst>
          </a:blip>
          <a:srcRect/>
          <a:stretch>
            <a:fillRect/>
          </a:stretch>
        </p:blipFill>
        <p:spPr bwMode="auto">
          <a:xfrm>
            <a:off x="3923928" y="1772816"/>
            <a:ext cx="4762500" cy="3571875"/>
          </a:xfrm>
          <a:prstGeom prst="rect">
            <a:avLst/>
          </a:prstGeom>
          <a:noFill/>
          <a:ln w="9525">
            <a:noFill/>
            <a:miter lim="800000"/>
            <a:headEnd/>
            <a:tailEnd/>
          </a:ln>
        </p:spPr>
      </p:pic>
    </p:spTree>
    <p:custDataLst>
      <p:tags r:id="rId1"/>
    </p:custDataLst>
    <p:extLst>
      <p:ext uri="{BB962C8B-B14F-4D97-AF65-F5344CB8AC3E}">
        <p14:creationId xmlns:p14="http://schemas.microsoft.com/office/powerpoint/2010/main" val="402959933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Το τελικό αποτέλεσμα</a:t>
            </a:r>
            <a:endParaRPr lang="en-US" dirty="0"/>
          </a:p>
        </p:txBody>
      </p:sp>
      <p:sp>
        <p:nvSpPr>
          <p:cNvPr id="3" name="Θέση περιεχομένου 2"/>
          <p:cNvSpPr>
            <a:spLocks noGrp="1"/>
          </p:cNvSpPr>
          <p:nvPr>
            <p:ph sz="half" idx="1"/>
          </p:nvPr>
        </p:nvSpPr>
        <p:spPr>
          <a:xfrm>
            <a:off x="457200" y="1600200"/>
            <a:ext cx="3250704" cy="4525963"/>
          </a:xfrm>
        </p:spPr>
        <p:txBody>
          <a:bodyPr/>
          <a:lstStyle/>
          <a:p>
            <a:pPr marL="0" indent="0">
              <a:buNone/>
            </a:pPr>
            <a:r>
              <a:rPr lang="el-GR" dirty="0"/>
              <a:t>Τα μπουκάλια ήταν έτοιμα πριν το μεσημέρι.</a:t>
            </a:r>
          </a:p>
          <a:p>
            <a:endParaRPr lang="en-US" dirty="0"/>
          </a:p>
        </p:txBody>
      </p:sp>
      <p:pic>
        <p:nvPicPr>
          <p:cNvPr id="5" name="Picture 2" descr="Τα μπουκαλάκια με το κρασί."/>
          <p:cNvPicPr>
            <a:picLocks noGrp="1" noChangeAspect="1" noChangeArrowheads="1"/>
          </p:cNvPicPr>
          <p:nvPr>
            <p:ph sz="half" idx="2"/>
          </p:nvPr>
        </p:nvPicPr>
        <p:blipFill>
          <a:blip r:embed="rId3" cstate="screen">
            <a:extLst>
              <a:ext uri="{28A0092B-C50C-407E-A947-70E740481C1C}">
                <a14:useLocalDpi xmlns:a14="http://schemas.microsoft.com/office/drawing/2010/main"/>
              </a:ext>
            </a:extLst>
          </a:blip>
          <a:srcRect/>
          <a:stretch>
            <a:fillRect/>
          </a:stretch>
        </p:blipFill>
        <p:spPr bwMode="auto">
          <a:xfrm>
            <a:off x="4067944" y="1628800"/>
            <a:ext cx="4619625" cy="3464718"/>
          </a:xfrm>
          <a:prstGeom prst="rect">
            <a:avLst/>
          </a:prstGeom>
          <a:noFill/>
          <a:ln w="9525">
            <a:noFill/>
            <a:miter lim="800000"/>
            <a:headEnd/>
            <a:tailEnd/>
          </a:ln>
        </p:spPr>
      </p:pic>
    </p:spTree>
    <p:custDataLst>
      <p:tags r:id="rId1"/>
    </p:custDataLst>
    <p:extLst>
      <p:ext uri="{BB962C8B-B14F-4D97-AF65-F5344CB8AC3E}">
        <p14:creationId xmlns:p14="http://schemas.microsoft.com/office/powerpoint/2010/main" val="10366005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619672" y="4653136"/>
            <a:ext cx="5501640" cy="1386840"/>
          </a:xfrm>
          <a:prstGeom prst="rect">
            <a:avLst/>
          </a:prstGeom>
        </p:spPr>
      </p:pic>
    </p:spTree>
    <p:custDataLst>
      <p:tags r:id="rId1"/>
    </p:custDataLst>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
        <p:nvSpPr>
          <p:cNvPr id="5" name="Text Placeholder 4"/>
          <p:cNvSpPr>
            <a:spLocks noGrp="1"/>
          </p:cNvSpPr>
          <p:nvPr>
            <p:ph type="body" idx="1"/>
          </p:nvPr>
        </p:nvSpPr>
        <p:spPr/>
        <p:txBody>
          <a:bodyPr/>
          <a:lstStyle/>
          <a:p>
            <a:endParaRPr lang="el-GR"/>
          </a:p>
        </p:txBody>
      </p:sp>
    </p:spTree>
    <p:custDataLst>
      <p:tags r:id="rId1"/>
    </p:custDataLst>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274638"/>
            <a:ext cx="9144000" cy="114300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234220" y="1556792"/>
            <a:ext cx="8586252" cy="4525963"/>
          </a:xfrm>
        </p:spPr>
        <p:txBody>
          <a:bodyPr>
            <a:normAutofit/>
          </a:bodyPr>
          <a:lstStyle/>
          <a:p>
            <a:pPr marL="0" indent="0">
              <a:buNone/>
            </a:pPr>
            <a:r>
              <a:rPr lang="el-GR" sz="2000" dirty="0" smtClean="0"/>
              <a:t>Το </a:t>
            </a:r>
            <a:r>
              <a:rPr lang="el-GR" sz="2000" dirty="0"/>
              <a:t>παρόν έργο αποτελεί την έκδοση </a:t>
            </a:r>
            <a:r>
              <a:rPr lang="el-GR" sz="2000" dirty="0" smtClean="0"/>
              <a:t>1.0.  </a:t>
            </a:r>
            <a:endParaRPr lang="el-GR" sz="2000" dirty="0"/>
          </a:p>
        </p:txBody>
      </p:sp>
    </p:spTree>
    <p:extLst>
      <p:ext uri="{BB962C8B-B14F-4D97-AF65-F5344CB8AC3E}">
        <p14:creationId xmlns:p14="http://schemas.microsoft.com/office/powerpoint/2010/main" val="11605714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l-GR" altLang="en-US" smtClean="0"/>
              <a:t>Σημείωμα Αναφοράς</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a:buNone/>
              <a:defRPr/>
            </a:pPr>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sz="2000" dirty="0" smtClean="0"/>
              <a:t>Αγγελική </a:t>
            </a:r>
            <a:r>
              <a:rPr lang="el-GR" sz="2000" dirty="0" err="1" smtClean="0"/>
              <a:t>Γιαννικοπούλου</a:t>
            </a:r>
            <a:r>
              <a:rPr lang="el-GR" sz="2000" dirty="0" smtClean="0"/>
              <a:t> 2015. </a:t>
            </a:r>
            <a:r>
              <a:rPr lang="el-GR" sz="2000" dirty="0"/>
              <a:t>Μαρία </a:t>
            </a:r>
            <a:r>
              <a:rPr lang="el-GR" sz="2000" dirty="0" smtClean="0"/>
              <a:t>Φράγκου, Αγγελική </a:t>
            </a:r>
            <a:r>
              <a:rPr lang="el-GR" sz="2000" dirty="0" err="1" smtClean="0"/>
              <a:t>Γιαννικοπούλου</a:t>
            </a:r>
            <a:r>
              <a:rPr lang="el-GR" sz="2000" dirty="0"/>
              <a:t>. «Το Εικονογραφημένο Βιβλίο στην Προσχολική </a:t>
            </a:r>
            <a:r>
              <a:rPr lang="el-GR" sz="2000" dirty="0" smtClean="0"/>
              <a:t>Εκπαίδευση. Μυθολογία. Διόνυσος». </a:t>
            </a:r>
            <a:r>
              <a:rPr lang="el-GR" sz="2000" dirty="0"/>
              <a:t>Έκδοση: </a:t>
            </a:r>
            <a:r>
              <a:rPr lang="el-GR" sz="2000" dirty="0" smtClean="0"/>
              <a:t>1.0</a:t>
            </a:r>
            <a:r>
              <a:rPr lang="el-GR" sz="2000" dirty="0"/>
              <a:t>. Αθήνα </a:t>
            </a:r>
            <a:r>
              <a:rPr lang="el-GR" sz="2000" dirty="0" smtClean="0"/>
              <a:t>2015. </a:t>
            </a:r>
            <a:r>
              <a:rPr lang="el-GR" sz="2000" dirty="0"/>
              <a:t>Διαθέσιμο από τη δικτυακή διεύθυνση: </a:t>
            </a:r>
            <a:r>
              <a:rPr lang="en-GB" sz="2000" dirty="0">
                <a:hlinkClick r:id="rId3" tooltip="Ανοιχτό Μάθημα: Το Εικονογραφημένο Βιβλίο στην Προσχολική Εκπαίδευση"/>
              </a:rPr>
              <a:t>http://opencourses.uoa.gr/courses/ECD5/</a:t>
            </a:r>
            <a:r>
              <a:rPr lang="el-GR" sz="2000" dirty="0" smtClean="0"/>
              <a:t>.</a:t>
            </a:r>
            <a:endParaRPr lang="el-GR" sz="2000" dirty="0"/>
          </a:p>
          <a:p>
            <a:pPr fontAlgn="auto">
              <a:spcAft>
                <a:spcPts val="0"/>
              </a:spcAft>
              <a:defRPr/>
            </a:pPr>
            <a:endParaRPr lang="el-GR" sz="2000" dirty="0"/>
          </a:p>
        </p:txBody>
      </p:sp>
    </p:spTree>
    <p:extLst>
      <p:ext uri="{BB962C8B-B14F-4D97-AF65-F5344CB8AC3E}">
        <p14:creationId xmlns:p14="http://schemas.microsoft.com/office/powerpoint/2010/main" val="39232921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457200" y="-161925"/>
            <a:ext cx="8229600" cy="1143000"/>
          </a:xfrm>
        </p:spPr>
        <p:txBody>
          <a:bodyPr/>
          <a:lstStyle/>
          <a:p>
            <a:r>
              <a:rPr lang="el-GR" altLang="en-US" smtClean="0"/>
              <a:t>Σημείωμα Αδειοδότησης</a:t>
            </a:r>
          </a:p>
        </p:txBody>
      </p:sp>
      <p:sp>
        <p:nvSpPr>
          <p:cNvPr id="34819" name="Content Placeholder 2"/>
          <p:cNvSpPr>
            <a:spLocks noGrp="1"/>
          </p:cNvSpPr>
          <p:nvPr>
            <p:ph idx="1"/>
          </p:nvPr>
        </p:nvSpPr>
        <p:spPr>
          <a:xfrm>
            <a:off x="107950" y="765175"/>
            <a:ext cx="8928100" cy="1439863"/>
          </a:xfrm>
        </p:spPr>
        <p:txBody>
          <a:bodyPr>
            <a:normAutofit fontScale="92500" lnSpcReduction="10000"/>
          </a:bodyPr>
          <a:lstStyle/>
          <a:p>
            <a:pPr marL="0" indent="0">
              <a:buFont typeface="Arial" panose="020B0604020202020204" pitchFamily="34" charset="0"/>
              <a:buNone/>
            </a:pPr>
            <a:r>
              <a:rPr lang="el-GR" altLang="en-US" sz="2000" smtClean="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                     </a:t>
            </a:r>
          </a:p>
          <a:p>
            <a:pPr marL="0" indent="0">
              <a:buFont typeface="Arial" panose="020B0604020202020204" pitchFamily="34" charset="0"/>
              <a:buNone/>
            </a:pPr>
            <a:endParaRPr lang="el-GR" altLang="en-US" sz="2000" smtClean="0"/>
          </a:p>
        </p:txBody>
      </p:sp>
      <p:pic>
        <p:nvPicPr>
          <p:cNvPr id="34820" name="Picture 22" descr="Λογότυπο για Άδειες χρήσης Creative Commons BY-NC-ND">
            <a:hlinkClick r:id="rId4"/>
          </p:cNvPr>
          <p:cNvPicPr>
            <a:picLocks noChangeAspect="1" noChangeArrowheads="1"/>
          </p:cNvPicPr>
          <p:nvPr/>
        </p:nvPicPr>
        <p:blipFill>
          <a:blip r:embed="rId5" cstate="screen">
            <a:extLst>
              <a:ext uri="{28A0092B-C50C-407E-A947-70E740481C1C}">
                <a14:useLocalDpi xmlns:a14="http://schemas.microsoft.com/office/drawing/2010/main"/>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nvSpPr>
        <p:spPr>
          <a:xfrm>
            <a:off x="107950" y="2924175"/>
            <a:ext cx="9036050" cy="3457575"/>
          </a:xfrm>
          <a:prstGeom prst="rect">
            <a:avLst/>
          </a:prstGeom>
        </p:spPr>
        <p:txBody>
          <a:bodyPr anchor="ctr">
            <a:normAutofit/>
          </a:bodyPr>
          <a:lstStyle/>
          <a:p>
            <a:pPr eaLnBrk="1" fontAlgn="auto" hangingPunct="1">
              <a:spcBef>
                <a:spcPts val="0"/>
              </a:spcBef>
              <a:spcAft>
                <a:spcPts val="0"/>
              </a:spcAft>
              <a:defRPr/>
            </a:pPr>
            <a:r>
              <a:rPr lang="el-GR" dirty="0">
                <a:latin typeface="+mn-lt"/>
              </a:rPr>
              <a:t>[1] http://creativecommons.org/licenses/by-nc-sa/4.0/ </a:t>
            </a:r>
            <a:endParaRPr lang="en-US" dirty="0">
              <a:latin typeface="+mn-lt"/>
            </a:endParaRPr>
          </a:p>
          <a:p>
            <a:pPr eaLnBrk="1" fontAlgn="auto" hangingPunct="1">
              <a:spcBef>
                <a:spcPts val="0"/>
              </a:spcBef>
              <a:spcAft>
                <a:spcPts val="0"/>
              </a:spcAft>
              <a:defRPr/>
            </a:pPr>
            <a:endParaRPr lang="el-GR" dirty="0">
              <a:latin typeface="+mn-lt"/>
            </a:endParaRPr>
          </a:p>
          <a:p>
            <a:pPr eaLnBrk="1" fontAlgn="auto" hangingPunct="1">
              <a:spcBef>
                <a:spcPts val="0"/>
              </a:spcBef>
              <a:spcAft>
                <a:spcPts val="0"/>
              </a:spcAft>
              <a:defRPr/>
            </a:pPr>
            <a:r>
              <a:rPr lang="el-GR" dirty="0">
                <a:latin typeface="+mn-lt"/>
              </a:rPr>
              <a:t>Ως </a:t>
            </a:r>
            <a:r>
              <a:rPr lang="el-GR" b="1" dirty="0">
                <a:latin typeface="+mn-lt"/>
              </a:rPr>
              <a:t>Μη Εμπορική</a:t>
            </a:r>
            <a:r>
              <a:rPr lang="el-GR" dirty="0">
                <a:latin typeface="+mn-lt"/>
              </a:rPr>
              <a:t> ορίζεται η χρήση:</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 δεν περιλαμβάνει άμεσο ή έμμεσο οικονομικό όφελος από τη χρήση του έργου, για τον διανομέα του έργου και </a:t>
            </a:r>
            <a:r>
              <a:rPr lang="el-GR" dirty="0" err="1">
                <a:latin typeface="+mn-lt"/>
              </a:rPr>
              <a:t>αδειοδόχο</a:t>
            </a:r>
            <a:r>
              <a:rPr lang="el-GR" dirty="0">
                <a:latin typeface="+mn-lt"/>
              </a:rPr>
              <a:t>.</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indent="-342900" eaLnBrk="1" fontAlgn="auto" hangingPunct="1">
              <a:spcBef>
                <a:spcPts val="0"/>
              </a:spcBef>
              <a:spcAft>
                <a:spcPts val="0"/>
              </a:spcAft>
              <a:buFont typeface="Arial" panose="020B0604020202020204" pitchFamily="34" charset="0"/>
              <a:buChar char="•"/>
              <a:defRPr/>
            </a:pPr>
            <a:r>
              <a:rPr lang="el-GR" dirty="0">
                <a:latin typeface="+mn-lt"/>
              </a:rPr>
              <a:t>που</a:t>
            </a:r>
            <a:r>
              <a:rPr lang="en-GB" dirty="0">
                <a:latin typeface="+mn-lt"/>
              </a:rPr>
              <a:t> </a:t>
            </a:r>
            <a:r>
              <a:rPr lang="el-GR" dirty="0">
                <a:latin typeface="+mn-lt"/>
              </a:rPr>
              <a:t>δεν προσπορίζει στον διανομέα του έργου και</a:t>
            </a:r>
            <a:r>
              <a:rPr lang="en-GB" dirty="0">
                <a:latin typeface="+mn-lt"/>
              </a:rPr>
              <a:t> </a:t>
            </a:r>
            <a:r>
              <a:rPr lang="el-GR" dirty="0" err="1">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τόπο.</a:t>
            </a:r>
            <a:endParaRPr lang="en-US" dirty="0">
              <a:latin typeface="+mn-lt"/>
            </a:endParaRPr>
          </a:p>
          <a:p>
            <a:pPr marL="342900" indent="-342900" eaLnBrk="1" fontAlgn="auto" hangingPunct="1">
              <a:spcBef>
                <a:spcPts val="0"/>
              </a:spcBef>
              <a:spcAft>
                <a:spcPts val="0"/>
              </a:spcAft>
              <a:buFont typeface="Arial" panose="020B0604020202020204" pitchFamily="34" charset="0"/>
              <a:buChar char="•"/>
              <a:defRPr/>
            </a:pPr>
            <a:endParaRPr lang="el-GR" dirty="0">
              <a:latin typeface="+mn-lt"/>
            </a:endParaRPr>
          </a:p>
          <a:p>
            <a:pPr eaLnBrk="1" fontAlgn="auto" hangingPunct="1">
              <a:spcBef>
                <a:spcPts val="0"/>
              </a:spcBef>
              <a:spcAft>
                <a:spcPts val="0"/>
              </a:spcAft>
              <a:defRPr/>
            </a:pPr>
            <a:r>
              <a:rPr lang="el-GR" dirty="0">
                <a:latin typeface="+mn-lt"/>
              </a:rPr>
              <a:t>Ο δικαιούχος μπορεί να παρέχει στον </a:t>
            </a:r>
            <a:r>
              <a:rPr lang="el-GR" dirty="0" err="1">
                <a:latin typeface="+mn-lt"/>
              </a:rPr>
              <a:t>αδειοδόχο</a:t>
            </a:r>
            <a:r>
              <a:rPr lang="el-GR" dirty="0">
                <a:latin typeface="+mn-lt"/>
              </a:rPr>
              <a:t> ξεχωριστή άδεια να χρησιμοποιεί το έργο για εμπορική χρήση, εφόσον αυτό του ζητηθεί.</a:t>
            </a:r>
          </a:p>
        </p:txBody>
      </p:sp>
    </p:spTree>
    <p:custDataLst>
      <p:tags r:id="rId1"/>
    </p:custDataLst>
    <p:extLst>
      <p:ext uri="{BB962C8B-B14F-4D97-AF65-F5344CB8AC3E}">
        <p14:creationId xmlns:p14="http://schemas.microsoft.com/office/powerpoint/2010/main" val="39592915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altLang="en-US" dirty="0"/>
              <a:t>Διδακτική Πρακτική</a:t>
            </a:r>
            <a:endParaRPr lang="en-GB" dirty="0"/>
          </a:p>
        </p:txBody>
      </p:sp>
      <p:sp>
        <p:nvSpPr>
          <p:cNvPr id="7" name="Θέση περιεχομένου 6"/>
          <p:cNvSpPr>
            <a:spLocks noGrp="1"/>
          </p:cNvSpPr>
          <p:nvPr>
            <p:ph sz="half" idx="1"/>
          </p:nvPr>
        </p:nvSpPr>
        <p:spPr>
          <a:xfrm>
            <a:off x="457200" y="1600200"/>
            <a:ext cx="4402832" cy="4525963"/>
          </a:xfrm>
        </p:spPr>
        <p:txBody>
          <a:bodyPr>
            <a:noAutofit/>
          </a:bodyPr>
          <a:lstStyle/>
          <a:p>
            <a:pPr marL="0" indent="0">
              <a:buNone/>
            </a:pPr>
            <a:r>
              <a:rPr lang="el-GR" sz="2400" b="1" dirty="0"/>
              <a:t>Διδακτική </a:t>
            </a:r>
            <a:r>
              <a:rPr lang="el-GR" sz="2400" b="1" dirty="0" smtClean="0"/>
              <a:t>πρακτική</a:t>
            </a:r>
            <a:r>
              <a:rPr lang="en-GB" sz="2400" dirty="0" smtClean="0"/>
              <a:t>:</a:t>
            </a:r>
            <a:r>
              <a:rPr lang="el-GR" sz="2400" dirty="0" smtClean="0"/>
              <a:t> </a:t>
            </a:r>
          </a:p>
          <a:p>
            <a:pPr marL="0" indent="0">
              <a:spcBef>
                <a:spcPts val="0"/>
              </a:spcBef>
              <a:buNone/>
            </a:pPr>
            <a:r>
              <a:rPr lang="el-GR" sz="2400" dirty="0" smtClean="0"/>
              <a:t>Μαρία Φράγκου.</a:t>
            </a:r>
          </a:p>
          <a:p>
            <a:pPr marL="0" indent="0">
              <a:spcBef>
                <a:spcPts val="1000"/>
              </a:spcBef>
              <a:buNone/>
            </a:pPr>
            <a:r>
              <a:rPr lang="el-GR" sz="2400" b="1" dirty="0" smtClean="0"/>
              <a:t>Μυθολογικό θέμα</a:t>
            </a:r>
            <a:r>
              <a:rPr lang="el-GR" sz="2400" dirty="0" smtClean="0"/>
              <a:t>: </a:t>
            </a:r>
          </a:p>
          <a:p>
            <a:pPr marL="0" indent="0">
              <a:spcBef>
                <a:spcPts val="0"/>
              </a:spcBef>
              <a:buNone/>
            </a:pPr>
            <a:r>
              <a:rPr lang="el-GR" altLang="en-US" sz="2400" dirty="0" smtClean="0"/>
              <a:t>Διόνυσος.</a:t>
            </a:r>
            <a:endParaRPr lang="el-GR" altLang="en-US" sz="2400" dirty="0"/>
          </a:p>
          <a:p>
            <a:pPr marL="0" indent="0">
              <a:spcBef>
                <a:spcPts val="1000"/>
              </a:spcBef>
              <a:buNone/>
            </a:pPr>
            <a:r>
              <a:rPr lang="el-GR" altLang="en-US" sz="2400" b="1" dirty="0" smtClean="0"/>
              <a:t>Βιβλίο</a:t>
            </a:r>
            <a:r>
              <a:rPr lang="el-GR" altLang="en-US" sz="2400" dirty="0" smtClean="0"/>
              <a:t>: </a:t>
            </a:r>
            <a:r>
              <a:rPr lang="el-GR" sz="2400" dirty="0" err="1"/>
              <a:t>Μανδηλαράς</a:t>
            </a:r>
            <a:r>
              <a:rPr lang="el-GR" sz="2400" dirty="0"/>
              <a:t>, Φίλιππος. </a:t>
            </a:r>
            <a:r>
              <a:rPr lang="el-GR" sz="2400" b="1" dirty="0"/>
              <a:t>Διόνυσος, ο κεφάτος θεός </a:t>
            </a:r>
            <a:r>
              <a:rPr lang="el-GR" sz="2400" dirty="0"/>
              <a:t>/ Φίλιππος </a:t>
            </a:r>
            <a:r>
              <a:rPr lang="el-GR" sz="2400" dirty="0" err="1"/>
              <a:t>Μανδηλαράς</a:t>
            </a:r>
            <a:r>
              <a:rPr lang="el-GR" sz="2400" dirty="0"/>
              <a:t> · εικονογράφηση Ναταλία </a:t>
            </a:r>
            <a:r>
              <a:rPr lang="el-GR" sz="2400" dirty="0" err="1"/>
              <a:t>Καπατσούλια</a:t>
            </a:r>
            <a:r>
              <a:rPr lang="el-GR" sz="2400" dirty="0"/>
              <a:t>. - 1η </a:t>
            </a:r>
            <a:r>
              <a:rPr lang="el-GR" sz="2400" dirty="0" err="1"/>
              <a:t>έκδ</a:t>
            </a:r>
            <a:r>
              <a:rPr lang="el-GR" sz="2400" dirty="0"/>
              <a:t>. - </a:t>
            </a:r>
            <a:r>
              <a:rPr lang="el-GR" sz="2400" dirty="0" smtClean="0"/>
              <a:t>Αθήνα: </a:t>
            </a:r>
            <a:r>
              <a:rPr lang="el-GR" sz="2400" dirty="0"/>
              <a:t>Εκδόσεις Παπαδόπουλος, 2013.</a:t>
            </a:r>
            <a:endParaRPr lang="en-GB" sz="2400" dirty="0"/>
          </a:p>
        </p:txBody>
      </p:sp>
      <p:pic>
        <p:nvPicPr>
          <p:cNvPr id="6" name="Θέση περιεχομένου 5" descr="Εξώφυλλο του βιβλίου: Διόνυσος, ο κεφάτος θεός."/>
          <p:cNvPicPr>
            <a:picLocks noGrp="1" noChangeAspect="1"/>
          </p:cNvPicPr>
          <p:nvPr>
            <p:ph sz="half" idx="2"/>
          </p:nvPr>
        </p:nvPicPr>
        <p:blipFill>
          <a:blip r:embed="rId3">
            <a:extLst>
              <a:ext uri="{28A0092B-C50C-407E-A947-70E740481C1C}">
                <a14:useLocalDpi xmlns:a14="http://schemas.microsoft.com/office/drawing/2010/main"/>
              </a:ext>
            </a:extLst>
          </a:blip>
          <a:stretch>
            <a:fillRect/>
          </a:stretch>
        </p:blipFill>
        <p:spPr>
          <a:xfrm>
            <a:off x="5175370" y="1819651"/>
            <a:ext cx="3511429" cy="3553566"/>
          </a:xfrm>
        </p:spPr>
      </p:pic>
      <p:sp>
        <p:nvSpPr>
          <p:cNvPr id="5" name="TextBox 4"/>
          <p:cNvSpPr txBox="1"/>
          <p:nvPr/>
        </p:nvSpPr>
        <p:spPr>
          <a:xfrm>
            <a:off x="8348299" y="5445224"/>
            <a:ext cx="472173" cy="360040"/>
          </a:xfrm>
          <a:prstGeom prst="rect">
            <a:avLst/>
          </a:prstGeom>
        </p:spPr>
        <p:txBody>
          <a:bodyPr vert="horz" wrap="square" lIns="91440" tIns="45720" rIns="91440" bIns="45720" rtlCol="0" anchor="ctr">
            <a:noAutofit/>
          </a:bodyPr>
          <a:lstStyle/>
          <a:p>
            <a:r>
              <a:rPr lang="el-GR" b="1" dirty="0" smtClean="0">
                <a:latin typeface="+mj-lt"/>
              </a:rPr>
              <a:t>[1]</a:t>
            </a:r>
          </a:p>
        </p:txBody>
      </p:sp>
    </p:spTree>
    <p:custDataLst>
      <p:tags r:id="rId1"/>
    </p:custDataLst>
    <p:extLst>
      <p:ext uri="{BB962C8B-B14F-4D97-AF65-F5344CB8AC3E}">
        <p14:creationId xmlns:p14="http://schemas.microsoft.com/office/powerpoint/2010/main" val="6753713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l-GR" altLang="en-US" smtClean="0"/>
              <a:t>Διατήρηση Σημειωμάτων</a:t>
            </a:r>
          </a:p>
        </p:txBody>
      </p:sp>
      <p:sp>
        <p:nvSpPr>
          <p:cNvPr id="3" name="Content Placeholder 2"/>
          <p:cNvSpPr>
            <a:spLocks noGrp="1"/>
          </p:cNvSpPr>
          <p:nvPr>
            <p:ph idx="1"/>
          </p:nvPr>
        </p:nvSpPr>
        <p:spPr>
          <a:xfrm>
            <a:off x="463550" y="1557338"/>
            <a:ext cx="8229600" cy="4525962"/>
          </a:xfrm>
        </p:spPr>
        <p:txBody>
          <a:bodyPr rtlCol="0">
            <a:normAutofit/>
          </a:bodyPr>
          <a:lstStyle/>
          <a:p>
            <a:pPr marL="0" indent="0" fontAlgn="auto">
              <a:spcAft>
                <a:spcPts val="0"/>
              </a:spcAft>
              <a:buFont typeface="Arial" panose="020B0604020202020204" pitchFamily="34" charset="0"/>
              <a:buNone/>
              <a:defRPr/>
            </a:pPr>
            <a:r>
              <a:rPr lang="el-GR" sz="2400" dirty="0" smtClean="0"/>
              <a:t>Οποιαδήποτε </a:t>
            </a:r>
            <a:r>
              <a:rPr lang="el-GR" sz="2400" dirty="0"/>
              <a:t>αναπαραγωγή ή διασκευή του υλικού θα πρέπει να συμπεριλαμβάνει:</a:t>
            </a:r>
          </a:p>
          <a:p>
            <a:pPr lvl="1" fontAlgn="auto">
              <a:spcAft>
                <a:spcPts val="0"/>
              </a:spcAft>
              <a:buFont typeface="Wingdings" panose="05000000000000000000" pitchFamily="2" charset="2"/>
              <a:buChar char="§"/>
              <a:defRPr/>
            </a:pPr>
            <a:r>
              <a:rPr lang="el-GR" sz="2000" dirty="0" smtClean="0"/>
              <a:t>το Σημείωμα Αν</a:t>
            </a:r>
            <a:r>
              <a:rPr lang="en-US" sz="2000" dirty="0" smtClean="0"/>
              <a:t>α</a:t>
            </a:r>
            <a:r>
              <a:rPr lang="el-GR" sz="2000" dirty="0" smtClean="0"/>
              <a:t>φοράς,</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a:t>
            </a:r>
            <a:r>
              <a:rPr lang="el-GR" sz="2000" dirty="0" err="1" smtClean="0"/>
              <a:t>Αδειοδότησης</a:t>
            </a:r>
            <a:r>
              <a:rPr lang="el-GR" sz="2000" dirty="0" smtClean="0"/>
              <a:t>,</a:t>
            </a:r>
            <a:endParaRPr lang="el-GR" sz="2000" dirty="0"/>
          </a:p>
          <a:p>
            <a:pPr lvl="1" fontAlgn="auto">
              <a:spcAft>
                <a:spcPts val="0"/>
              </a:spcAft>
              <a:buFont typeface="Wingdings" panose="05000000000000000000" pitchFamily="2" charset="2"/>
              <a:buChar char="§"/>
              <a:defRPr/>
            </a:pPr>
            <a:r>
              <a:rPr lang="el-GR" sz="2000" dirty="0" smtClean="0"/>
              <a:t>τη δήλωση Διατήρησης Σημειωμάτων,</a:t>
            </a:r>
            <a:endParaRPr lang="el-GR" sz="2000" dirty="0"/>
          </a:p>
          <a:p>
            <a:pPr lvl="1" fontAlgn="auto">
              <a:spcAft>
                <a:spcPts val="0"/>
              </a:spcAft>
              <a:buFont typeface="Wingdings" panose="05000000000000000000" pitchFamily="2" charset="2"/>
              <a:buChar char="§"/>
              <a:defRPr/>
            </a:pPr>
            <a:r>
              <a:rPr lang="el-GR" sz="2000" dirty="0"/>
              <a:t>τ</a:t>
            </a:r>
            <a:r>
              <a:rPr lang="el-GR" sz="2000" dirty="0" smtClean="0"/>
              <a:t>ο Σημείωμα Χρήσης Έργων Τρίτων </a:t>
            </a:r>
            <a:r>
              <a:rPr lang="el-GR" sz="2000" dirty="0"/>
              <a:t>(εφόσον υπάρχει</a:t>
            </a:r>
            <a:r>
              <a:rPr lang="el-GR" sz="2000" dirty="0" smtClean="0"/>
              <a:t>),</a:t>
            </a:r>
            <a:endParaRPr lang="el-GR" sz="2000" dirty="0"/>
          </a:p>
          <a:p>
            <a:pPr marL="0" indent="0" fontAlgn="auto">
              <a:spcAft>
                <a:spcPts val="0"/>
              </a:spcAft>
              <a:buFont typeface="Arial" panose="020B0604020202020204" pitchFamily="34" charset="0"/>
              <a:buNone/>
              <a:defRPr/>
            </a:pPr>
            <a:r>
              <a:rPr lang="el-GR" sz="2400" dirty="0"/>
              <a:t>μαζί με τους </a:t>
            </a:r>
            <a:r>
              <a:rPr lang="el-GR" sz="2400" dirty="0" smtClean="0"/>
              <a:t>συνοδευτικούς </a:t>
            </a:r>
            <a:r>
              <a:rPr lang="el-GR" sz="2400" dirty="0" err="1" smtClean="0"/>
              <a:t>υπερσυνδέσμους</a:t>
            </a:r>
            <a:r>
              <a:rPr lang="el-GR" sz="2400" dirty="0"/>
              <a:t>.</a:t>
            </a:r>
          </a:p>
          <a:p>
            <a:pPr fontAlgn="auto">
              <a:spcAft>
                <a:spcPts val="0"/>
              </a:spcAft>
              <a:defRPr/>
            </a:pPr>
            <a:endParaRPr lang="el-GR" sz="2000" dirty="0"/>
          </a:p>
        </p:txBody>
      </p:sp>
    </p:spTree>
    <p:extLst>
      <p:ext uri="{BB962C8B-B14F-4D97-AF65-F5344CB8AC3E}">
        <p14:creationId xmlns:p14="http://schemas.microsoft.com/office/powerpoint/2010/main" val="20840898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dirty="0"/>
              <a:t>Σημείωμα Χρήσης Έργων </a:t>
            </a:r>
            <a:r>
              <a:rPr lang="el-GR" dirty="0" smtClean="0"/>
              <a:t>Τρίτων</a:t>
            </a:r>
            <a:endParaRPr lang="el-GR" dirty="0"/>
          </a:p>
        </p:txBody>
      </p:sp>
      <p:sp>
        <p:nvSpPr>
          <p:cNvPr id="3" name="Content Placeholder 2"/>
          <p:cNvSpPr>
            <a:spLocks noGrp="1"/>
          </p:cNvSpPr>
          <p:nvPr>
            <p:ph idx="1"/>
          </p:nvPr>
        </p:nvSpPr>
        <p:spPr/>
        <p:txBody>
          <a:bodyPr>
            <a:noAutofit/>
          </a:bodyPr>
          <a:lstStyle/>
          <a:p>
            <a:pPr marL="0" indent="0">
              <a:buNone/>
            </a:pPr>
            <a:r>
              <a:rPr lang="el-GR" sz="2000" dirty="0" smtClean="0"/>
              <a:t>Το </a:t>
            </a:r>
            <a:r>
              <a:rPr lang="el-GR" sz="2000" dirty="0"/>
              <a:t>Έργο αυτό κάνει χρήση των ακόλουθων έργων:</a:t>
            </a:r>
          </a:p>
          <a:p>
            <a:pPr marL="0" indent="0">
              <a:buNone/>
            </a:pPr>
            <a:r>
              <a:rPr lang="el-GR" sz="2000" dirty="0" smtClean="0"/>
              <a:t>Εικόνα 1: Εξώφυλλο του βιβλίου «</a:t>
            </a:r>
            <a:r>
              <a:rPr lang="el-GR" sz="2000" dirty="0" smtClean="0">
                <a:hlinkClick r:id="rId3"/>
              </a:rPr>
              <a:t>Διόνυσος</a:t>
            </a:r>
            <a:r>
              <a:rPr lang="el-GR" sz="2000" dirty="0">
                <a:hlinkClick r:id="rId3"/>
              </a:rPr>
              <a:t>, ο κεφάτος </a:t>
            </a:r>
            <a:r>
              <a:rPr lang="el-GR" sz="2000" dirty="0" smtClean="0">
                <a:hlinkClick r:id="rId3"/>
              </a:rPr>
              <a:t>θεός</a:t>
            </a:r>
            <a:r>
              <a:rPr lang="el-GR" sz="2000" dirty="0" smtClean="0"/>
              <a:t>» </a:t>
            </a:r>
            <a:r>
              <a:rPr lang="el-GR" sz="2000" dirty="0"/>
              <a:t>/ Φίλιππος </a:t>
            </a:r>
            <a:r>
              <a:rPr lang="el-GR" sz="2000" dirty="0" err="1"/>
              <a:t>Μανδηλαράς</a:t>
            </a:r>
            <a:r>
              <a:rPr lang="el-GR" sz="2000" dirty="0"/>
              <a:t> · εικονογράφηση Ναταλία </a:t>
            </a:r>
            <a:r>
              <a:rPr lang="el-GR" sz="2000" dirty="0" err="1"/>
              <a:t>Καπατσούλια</a:t>
            </a:r>
            <a:r>
              <a:rPr lang="el-GR" sz="2000" dirty="0"/>
              <a:t>. - 1η </a:t>
            </a:r>
            <a:r>
              <a:rPr lang="el-GR" sz="2000" dirty="0" err="1"/>
              <a:t>έκδ</a:t>
            </a:r>
            <a:r>
              <a:rPr lang="el-GR" sz="2000" dirty="0"/>
              <a:t>. - Αθήνα: Εκδόσεις Παπαδόπουλος, 2013</a:t>
            </a:r>
            <a:r>
              <a:rPr lang="el-GR" sz="2000" dirty="0" smtClean="0"/>
              <a:t>. </a:t>
            </a:r>
            <a:r>
              <a:rPr lang="en-GB" sz="2000" dirty="0" err="1" smtClean="0"/>
              <a:t>Biblionet</a:t>
            </a:r>
            <a:r>
              <a:rPr lang="en-GB" sz="2000" dirty="0" smtClean="0"/>
              <a:t>.</a:t>
            </a:r>
            <a:endParaRPr lang="el-GR" sz="2000" dirty="0"/>
          </a:p>
        </p:txBody>
      </p:sp>
    </p:spTree>
    <p:extLst>
      <p:ext uri="{BB962C8B-B14F-4D97-AF65-F5344CB8AC3E}">
        <p14:creationId xmlns:p14="http://schemas.microsoft.com/office/powerpoint/2010/main" val="23530459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Πριν </a:t>
            </a:r>
            <a:r>
              <a:rPr lang="el-GR" dirty="0"/>
              <a:t>την </a:t>
            </a:r>
            <a:r>
              <a:rPr lang="el-GR" dirty="0" smtClean="0"/>
              <a:t>ανάγνωση – Συζήτηση (1/4)</a:t>
            </a:r>
            <a:endParaRPr lang="en-US" dirty="0"/>
          </a:p>
        </p:txBody>
      </p:sp>
      <p:sp>
        <p:nvSpPr>
          <p:cNvPr id="3" name="Θέση περιεχομένου 2"/>
          <p:cNvSpPr>
            <a:spLocks noGrp="1"/>
          </p:cNvSpPr>
          <p:nvPr>
            <p:ph sz="half" idx="1"/>
          </p:nvPr>
        </p:nvSpPr>
        <p:spPr>
          <a:xfrm>
            <a:off x="457200" y="1600200"/>
            <a:ext cx="4258816" cy="4525963"/>
          </a:xfrm>
        </p:spPr>
        <p:txBody>
          <a:bodyPr/>
          <a:lstStyle/>
          <a:p>
            <a:pPr marL="0" indent="0">
              <a:buNone/>
            </a:pPr>
            <a:r>
              <a:rPr lang="el-GR" dirty="0"/>
              <a:t>Πριν την ανάγνωση του βιβλίου άρχισε η συζήτηση</a:t>
            </a:r>
            <a:r>
              <a:rPr lang="en-US" dirty="0" smtClean="0"/>
              <a:t>:</a:t>
            </a:r>
            <a:endParaRPr lang="el-GR" dirty="0" smtClean="0"/>
          </a:p>
          <a:p>
            <a:r>
              <a:rPr lang="el-GR" dirty="0"/>
              <a:t>Για ποιο λόγο ταβέρνες και κέντρα διασκέδασης ονομάστηκαν </a:t>
            </a:r>
            <a:r>
              <a:rPr lang="el-GR" dirty="0" smtClean="0"/>
              <a:t>«Διόνυσος»;</a:t>
            </a:r>
            <a:endParaRPr lang="el-GR" dirty="0"/>
          </a:p>
          <a:p>
            <a:pPr marL="0" indent="0">
              <a:buNone/>
            </a:pPr>
            <a:endParaRPr lang="el-GR" dirty="0" smtClean="0"/>
          </a:p>
          <a:p>
            <a:endParaRPr lang="en-US" dirty="0"/>
          </a:p>
        </p:txBody>
      </p:sp>
      <p:pic>
        <p:nvPicPr>
          <p:cNvPr id="5" name="Picture 2" descr="Τα παιδιά βλέπουν εικόνες."/>
          <p:cNvPicPr>
            <a:picLocks noGrp="1" noChangeAspect="1" noChangeArrowheads="1"/>
          </p:cNvPicPr>
          <p:nvPr>
            <p:ph sz="half" idx="2"/>
          </p:nvPr>
        </p:nvPicPr>
        <p:blipFill>
          <a:blip r:embed="rId3" cstate="screen">
            <a:extLst>
              <a:ext uri="{28A0092B-C50C-407E-A947-70E740481C1C}">
                <a14:useLocalDpi xmlns:a14="http://schemas.microsoft.com/office/drawing/2010/main"/>
              </a:ext>
            </a:extLst>
          </a:blip>
          <a:stretch>
            <a:fillRect/>
          </a:stretch>
        </p:blipFill>
        <p:spPr bwMode="auto">
          <a:xfrm>
            <a:off x="4929132" y="1700809"/>
            <a:ext cx="3753476" cy="2520280"/>
          </a:xfrm>
          <a:prstGeom prst="rect">
            <a:avLst/>
          </a:prstGeom>
          <a:noFill/>
          <a:ln w="9525">
            <a:noFill/>
            <a:miter lim="800000"/>
            <a:headEnd/>
            <a:tailEnd/>
          </a:ln>
        </p:spPr>
      </p:pic>
    </p:spTree>
    <p:custDataLst>
      <p:tags r:id="rId1"/>
    </p:custDataLst>
    <p:extLst>
      <p:ext uri="{BB962C8B-B14F-4D97-AF65-F5344CB8AC3E}">
        <p14:creationId xmlns:p14="http://schemas.microsoft.com/office/powerpoint/2010/main" val="24346938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Πριν την ανάγνωση – Συζήτηση </a:t>
            </a:r>
            <a:r>
              <a:rPr lang="el-GR" dirty="0" smtClean="0"/>
              <a:t>(2/4</a:t>
            </a:r>
            <a:r>
              <a:rPr lang="el-GR" dirty="0"/>
              <a:t>)</a:t>
            </a:r>
            <a:endParaRPr lang="en-US" dirty="0"/>
          </a:p>
        </p:txBody>
      </p:sp>
      <p:sp>
        <p:nvSpPr>
          <p:cNvPr id="3" name="Θέση περιεχομένου 2"/>
          <p:cNvSpPr>
            <a:spLocks noGrp="1"/>
          </p:cNvSpPr>
          <p:nvPr>
            <p:ph sz="half" idx="1"/>
          </p:nvPr>
        </p:nvSpPr>
        <p:spPr/>
        <p:txBody>
          <a:bodyPr/>
          <a:lstStyle/>
          <a:p>
            <a:r>
              <a:rPr lang="el-GR" dirty="0"/>
              <a:t>Γιατί ο θεός Διόνυσος εμφανίζεται με </a:t>
            </a:r>
            <a:r>
              <a:rPr lang="el-GR" dirty="0" smtClean="0"/>
              <a:t>στεφάνι από </a:t>
            </a:r>
            <a:r>
              <a:rPr lang="el-GR" dirty="0"/>
              <a:t>τσαμπιά σταφύλι;</a:t>
            </a:r>
          </a:p>
          <a:p>
            <a:endParaRPr lang="en-US" dirty="0"/>
          </a:p>
        </p:txBody>
      </p:sp>
      <p:pic>
        <p:nvPicPr>
          <p:cNvPr id="5" name="Picture 2" descr="Τα παιδιά βλέπουν εικόνες."/>
          <p:cNvPicPr>
            <a:picLocks noGrp="1" noChangeAspect="1" noChangeArrowheads="1"/>
          </p:cNvPicPr>
          <p:nvPr>
            <p:ph sz="half" idx="2"/>
          </p:nvPr>
        </p:nvPicPr>
        <p:blipFill>
          <a:blip r:embed="rId3" cstate="screen">
            <a:extLst>
              <a:ext uri="{28A0092B-C50C-407E-A947-70E740481C1C}">
                <a14:useLocalDpi xmlns:a14="http://schemas.microsoft.com/office/drawing/2010/main"/>
              </a:ext>
            </a:extLst>
          </a:blip>
          <a:srcRect/>
          <a:stretch>
            <a:fillRect/>
          </a:stretch>
        </p:blipFill>
        <p:spPr bwMode="auto">
          <a:xfrm>
            <a:off x="4644008" y="1700808"/>
            <a:ext cx="4038600" cy="3028950"/>
          </a:xfrm>
          <a:prstGeom prst="rect">
            <a:avLst/>
          </a:prstGeom>
          <a:noFill/>
          <a:ln w="9525">
            <a:noFill/>
            <a:miter lim="800000"/>
            <a:headEnd/>
            <a:tailEnd/>
          </a:ln>
        </p:spPr>
      </p:pic>
    </p:spTree>
    <p:custDataLst>
      <p:tags r:id="rId1"/>
    </p:custDataLst>
    <p:extLst>
      <p:ext uri="{BB962C8B-B14F-4D97-AF65-F5344CB8AC3E}">
        <p14:creationId xmlns:p14="http://schemas.microsoft.com/office/powerpoint/2010/main" val="17672717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Πριν την ανάγνωση – Συζήτηση </a:t>
            </a:r>
            <a:r>
              <a:rPr lang="el-GR" dirty="0" smtClean="0"/>
              <a:t>(3/4</a:t>
            </a:r>
            <a:r>
              <a:rPr lang="el-GR" dirty="0"/>
              <a:t>)</a:t>
            </a:r>
            <a:endParaRPr lang="en-US" dirty="0"/>
          </a:p>
        </p:txBody>
      </p:sp>
      <p:sp>
        <p:nvSpPr>
          <p:cNvPr id="3" name="Θέση περιεχομένου 2"/>
          <p:cNvSpPr>
            <a:spLocks noGrp="1"/>
          </p:cNvSpPr>
          <p:nvPr>
            <p:ph sz="half" idx="1"/>
          </p:nvPr>
        </p:nvSpPr>
        <p:spPr>
          <a:xfrm>
            <a:off x="457200" y="1600200"/>
            <a:ext cx="3322712" cy="4525963"/>
          </a:xfrm>
        </p:spPr>
        <p:txBody>
          <a:bodyPr/>
          <a:lstStyle/>
          <a:p>
            <a:r>
              <a:rPr lang="el-GR" dirty="0"/>
              <a:t>Πώς φτιάχνετε  το κρασί;</a:t>
            </a:r>
          </a:p>
          <a:p>
            <a:endParaRPr lang="en-US" dirty="0"/>
          </a:p>
        </p:txBody>
      </p:sp>
      <p:pic>
        <p:nvPicPr>
          <p:cNvPr id="5" name="Picture 2" descr="Τα παιδιά βλέπουν εικόνες."/>
          <p:cNvPicPr>
            <a:picLocks noGrp="1" noChangeAspect="1" noChangeArrowheads="1"/>
          </p:cNvPicPr>
          <p:nvPr>
            <p:ph sz="half" idx="2"/>
          </p:nvPr>
        </p:nvPicPr>
        <p:blipFill>
          <a:blip r:embed="rId3" cstate="screen">
            <a:extLst>
              <a:ext uri="{28A0092B-C50C-407E-A947-70E740481C1C}">
                <a14:useLocalDpi xmlns:a14="http://schemas.microsoft.com/office/drawing/2010/main"/>
              </a:ext>
            </a:extLst>
          </a:blip>
          <a:srcRect/>
          <a:stretch>
            <a:fillRect/>
          </a:stretch>
        </p:blipFill>
        <p:spPr bwMode="auto">
          <a:xfrm>
            <a:off x="4362128" y="1772816"/>
            <a:ext cx="4320480" cy="3240360"/>
          </a:xfrm>
          <a:prstGeom prst="rect">
            <a:avLst/>
          </a:prstGeom>
          <a:noFill/>
          <a:ln w="9525">
            <a:noFill/>
            <a:miter lim="800000"/>
            <a:headEnd/>
            <a:tailEnd/>
          </a:ln>
        </p:spPr>
      </p:pic>
    </p:spTree>
    <p:custDataLst>
      <p:tags r:id="rId1"/>
    </p:custDataLst>
    <p:extLst>
      <p:ext uri="{BB962C8B-B14F-4D97-AF65-F5344CB8AC3E}">
        <p14:creationId xmlns:p14="http://schemas.microsoft.com/office/powerpoint/2010/main" val="30187364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Πριν την ανάγνωση – Συζήτηση </a:t>
            </a:r>
            <a:r>
              <a:rPr lang="el-GR" dirty="0" smtClean="0"/>
              <a:t>(4/4</a:t>
            </a:r>
            <a:r>
              <a:rPr lang="el-GR" dirty="0"/>
              <a:t>)</a:t>
            </a:r>
            <a:endParaRPr lang="en-US" dirty="0"/>
          </a:p>
        </p:txBody>
      </p:sp>
      <p:sp>
        <p:nvSpPr>
          <p:cNvPr id="3" name="Θέση περιεχομένου 2"/>
          <p:cNvSpPr>
            <a:spLocks noGrp="1"/>
          </p:cNvSpPr>
          <p:nvPr>
            <p:ph sz="half" idx="1"/>
          </p:nvPr>
        </p:nvSpPr>
        <p:spPr/>
        <p:txBody>
          <a:bodyPr/>
          <a:lstStyle/>
          <a:p>
            <a:r>
              <a:rPr lang="el-GR" dirty="0"/>
              <a:t>Γιατί η περιοχή </a:t>
            </a:r>
            <a:r>
              <a:rPr lang="el-GR" dirty="0" smtClean="0"/>
              <a:t>«Διόνυσος» </a:t>
            </a:r>
            <a:r>
              <a:rPr lang="el-GR" dirty="0"/>
              <a:t>ονομάστηκε έτσι;</a:t>
            </a:r>
          </a:p>
          <a:p>
            <a:endParaRPr lang="en-US" dirty="0"/>
          </a:p>
        </p:txBody>
      </p:sp>
      <p:pic>
        <p:nvPicPr>
          <p:cNvPr id="5" name="Picture 2" descr="Τα παιδιά βλέπουν εικόνες."/>
          <p:cNvPicPr>
            <a:picLocks noGrp="1" noChangeAspect="1" noChangeArrowheads="1"/>
          </p:cNvPicPr>
          <p:nvPr>
            <p:ph sz="half" idx="2"/>
          </p:nvPr>
        </p:nvPicPr>
        <p:blipFill>
          <a:blip r:embed="rId3" cstate="screen">
            <a:extLst>
              <a:ext uri="{28A0092B-C50C-407E-A947-70E740481C1C}">
                <a14:useLocalDpi xmlns:a14="http://schemas.microsoft.com/office/drawing/2010/main"/>
              </a:ext>
            </a:extLst>
          </a:blip>
          <a:srcRect/>
          <a:stretch>
            <a:fillRect/>
          </a:stretch>
        </p:blipFill>
        <p:spPr bwMode="auto">
          <a:xfrm>
            <a:off x="4644008" y="1628800"/>
            <a:ext cx="4038600" cy="3028950"/>
          </a:xfrm>
          <a:prstGeom prst="rect">
            <a:avLst/>
          </a:prstGeom>
          <a:noFill/>
          <a:ln w="9525">
            <a:noFill/>
            <a:miter lim="800000"/>
            <a:headEnd/>
            <a:tailEnd/>
          </a:ln>
        </p:spPr>
      </p:pic>
    </p:spTree>
    <p:custDataLst>
      <p:tags r:id="rId1"/>
    </p:custDataLst>
    <p:extLst>
      <p:ext uri="{BB962C8B-B14F-4D97-AF65-F5344CB8AC3E}">
        <p14:creationId xmlns:p14="http://schemas.microsoft.com/office/powerpoint/2010/main" val="41976820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Πριν την </a:t>
            </a:r>
            <a:r>
              <a:rPr lang="el-GR" dirty="0" smtClean="0"/>
              <a:t>ανάγνωση</a:t>
            </a:r>
            <a:endParaRPr lang="en-US" dirty="0"/>
          </a:p>
        </p:txBody>
      </p:sp>
      <p:sp>
        <p:nvSpPr>
          <p:cNvPr id="3" name="Θέση περιεχομένου 2"/>
          <p:cNvSpPr>
            <a:spLocks noGrp="1"/>
          </p:cNvSpPr>
          <p:nvPr>
            <p:ph sz="half" idx="1"/>
          </p:nvPr>
        </p:nvSpPr>
        <p:spPr/>
        <p:txBody>
          <a:bodyPr/>
          <a:lstStyle/>
          <a:p>
            <a:pPr marL="0" indent="0">
              <a:buNone/>
            </a:pPr>
            <a:r>
              <a:rPr lang="el-GR" dirty="0"/>
              <a:t>Στη συνέχεια είδαμε και βιβλία που αναφέρονται στο θεό Διόνυσο.</a:t>
            </a:r>
          </a:p>
          <a:p>
            <a:endParaRPr lang="en-US" dirty="0"/>
          </a:p>
        </p:txBody>
      </p:sp>
      <p:pic>
        <p:nvPicPr>
          <p:cNvPr id="5" name="Picture 2" descr="Τα παιδιά βλέπουν εικόνες."/>
          <p:cNvPicPr>
            <a:picLocks noGrp="1" noChangeAspect="1" noChangeArrowheads="1"/>
          </p:cNvPicPr>
          <p:nvPr>
            <p:ph sz="half" idx="2"/>
          </p:nvPr>
        </p:nvPicPr>
        <p:blipFill rotWithShape="1">
          <a:blip r:embed="rId3" cstate="screen">
            <a:extLst>
              <a:ext uri="{28A0092B-C50C-407E-A947-70E740481C1C}">
                <a14:useLocalDpi xmlns:a14="http://schemas.microsoft.com/office/drawing/2010/main"/>
              </a:ext>
            </a:extLst>
          </a:blip>
          <a:srcRect/>
          <a:stretch/>
        </p:blipFill>
        <p:spPr bwMode="auto">
          <a:xfrm>
            <a:off x="4788024" y="1700808"/>
            <a:ext cx="3865488" cy="3809582"/>
          </a:xfrm>
          <a:prstGeom prst="rect">
            <a:avLst/>
          </a:prstGeom>
          <a:noFill/>
          <a:ln w="9525">
            <a:noFill/>
            <a:miter lim="800000"/>
            <a:headEnd/>
            <a:tailEnd/>
          </a:ln>
        </p:spPr>
      </p:pic>
    </p:spTree>
    <p:custDataLst>
      <p:tags r:id="rId1"/>
    </p:custDataLst>
    <p:extLst>
      <p:ext uri="{BB962C8B-B14F-4D97-AF65-F5344CB8AC3E}">
        <p14:creationId xmlns:p14="http://schemas.microsoft.com/office/powerpoint/2010/main" val="34964564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Ανάγνωση του βιβλίου</a:t>
            </a:r>
            <a:endParaRPr lang="en-US" dirty="0"/>
          </a:p>
        </p:txBody>
      </p:sp>
      <p:sp>
        <p:nvSpPr>
          <p:cNvPr id="3" name="Θέση περιεχομένου 2"/>
          <p:cNvSpPr>
            <a:spLocks noGrp="1"/>
          </p:cNvSpPr>
          <p:nvPr>
            <p:ph sz="half" idx="1"/>
          </p:nvPr>
        </p:nvSpPr>
        <p:spPr>
          <a:xfrm>
            <a:off x="457200" y="1600200"/>
            <a:ext cx="2962672" cy="4525963"/>
          </a:xfrm>
        </p:spPr>
        <p:txBody>
          <a:bodyPr/>
          <a:lstStyle/>
          <a:p>
            <a:pPr marL="0" indent="0">
              <a:buNone/>
            </a:pPr>
            <a:r>
              <a:rPr lang="el-GR" dirty="0"/>
              <a:t>Διαβάσαμε το βιβλίο </a:t>
            </a:r>
            <a:r>
              <a:rPr lang="el-GR" dirty="0" smtClean="0"/>
              <a:t>«Διόνυσος </a:t>
            </a:r>
            <a:r>
              <a:rPr lang="el-GR" dirty="0"/>
              <a:t>ο Κεφάτος </a:t>
            </a:r>
            <a:r>
              <a:rPr lang="el-GR" dirty="0" smtClean="0"/>
              <a:t>Θεός».</a:t>
            </a:r>
            <a:endParaRPr lang="el-GR" dirty="0"/>
          </a:p>
          <a:p>
            <a:endParaRPr lang="en-US" dirty="0"/>
          </a:p>
        </p:txBody>
      </p:sp>
      <p:pic>
        <p:nvPicPr>
          <p:cNvPr id="5" name="Picture 2" descr="Η νηπιαγωγός διαβάζει το βιβλίο."/>
          <p:cNvPicPr>
            <a:picLocks noGrp="1" noChangeAspect="1" noChangeArrowheads="1"/>
          </p:cNvPicPr>
          <p:nvPr>
            <p:ph sz="half" idx="2"/>
          </p:nvPr>
        </p:nvPicPr>
        <p:blipFill>
          <a:blip r:embed="rId3" cstate="screen">
            <a:extLst>
              <a:ext uri="{28A0092B-C50C-407E-A947-70E740481C1C}">
                <a14:useLocalDpi xmlns:a14="http://schemas.microsoft.com/office/drawing/2010/main"/>
              </a:ext>
            </a:extLst>
          </a:blip>
          <a:srcRect/>
          <a:stretch>
            <a:fillRect/>
          </a:stretch>
        </p:blipFill>
        <p:spPr bwMode="auto">
          <a:xfrm>
            <a:off x="3690053" y="1700808"/>
            <a:ext cx="4992555" cy="4032448"/>
          </a:xfrm>
          <a:prstGeom prst="rect">
            <a:avLst/>
          </a:prstGeom>
          <a:noFill/>
          <a:ln w="9525">
            <a:noFill/>
            <a:miter lim="800000"/>
            <a:headEnd/>
            <a:tailEnd/>
          </a:ln>
        </p:spPr>
      </p:pic>
    </p:spTree>
    <p:custDataLst>
      <p:tags r:id="rId1"/>
    </p:custDataLst>
    <p:extLst>
      <p:ext uri="{BB962C8B-B14F-4D97-AF65-F5344CB8AC3E}">
        <p14:creationId xmlns:p14="http://schemas.microsoft.com/office/powerpoint/2010/main" val="16464343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Μετά την ανάγνωση</a:t>
            </a:r>
            <a:endParaRPr lang="en-US" dirty="0"/>
          </a:p>
        </p:txBody>
      </p:sp>
      <p:sp>
        <p:nvSpPr>
          <p:cNvPr id="3" name="Θέση περιεχομένου 2"/>
          <p:cNvSpPr>
            <a:spLocks noGrp="1"/>
          </p:cNvSpPr>
          <p:nvPr>
            <p:ph sz="half" idx="1"/>
          </p:nvPr>
        </p:nvSpPr>
        <p:spPr>
          <a:xfrm>
            <a:off x="457200" y="1600200"/>
            <a:ext cx="4618856" cy="4525963"/>
          </a:xfrm>
        </p:spPr>
        <p:txBody>
          <a:bodyPr>
            <a:noAutofit/>
          </a:bodyPr>
          <a:lstStyle/>
          <a:p>
            <a:pPr marL="0" indent="0">
              <a:buNone/>
            </a:pPr>
            <a:r>
              <a:rPr lang="el-GR" sz="2600" dirty="0"/>
              <a:t>Μετά την ανάγνωση του βιβλίου παρουσίασα στα παιδιά ένα μπουκάλι κρασί και, δεδομένου ότι ήταν Τσικνοπέμπτη, είπαμε με τα παιδιά να ετοιμάσουμε το δικό μας μπουκάλι κρασί και να το ονομάσουμε ΔΙΟΝΥΣΟΣ προς τιμήν του θεού του. </a:t>
            </a:r>
            <a:endParaRPr lang="el-GR" sz="2600" dirty="0" smtClean="0"/>
          </a:p>
          <a:p>
            <a:pPr marL="0" indent="0">
              <a:buNone/>
            </a:pPr>
            <a:r>
              <a:rPr lang="el-GR" sz="2600" dirty="0" smtClean="0"/>
              <a:t>Να </a:t>
            </a:r>
            <a:r>
              <a:rPr lang="el-GR" sz="2600" dirty="0"/>
              <a:t>φτιάξουμε και την ετικέτα και το μεσημέρι να το πάρουμε μαζί μας στο σπίτι.</a:t>
            </a:r>
          </a:p>
          <a:p>
            <a:endParaRPr lang="en-US" sz="2600" dirty="0"/>
          </a:p>
        </p:txBody>
      </p:sp>
      <p:pic>
        <p:nvPicPr>
          <p:cNvPr id="5" name="Picture 2" descr="Η νηπιαγωγός με ένα μπουκάλι κρασί."/>
          <p:cNvPicPr>
            <a:picLocks noGrp="1" noChangeAspect="1" noChangeArrowheads="1"/>
          </p:cNvPicPr>
          <p:nvPr>
            <p:ph sz="half" idx="2"/>
          </p:nvPr>
        </p:nvPicPr>
        <p:blipFill rotWithShape="1">
          <a:blip r:embed="rId3" cstate="screen">
            <a:extLst>
              <a:ext uri="{28A0092B-C50C-407E-A947-70E740481C1C}">
                <a14:useLocalDpi xmlns:a14="http://schemas.microsoft.com/office/drawing/2010/main"/>
              </a:ext>
            </a:extLst>
          </a:blip>
          <a:srcRect/>
          <a:stretch/>
        </p:blipFill>
        <p:spPr bwMode="auto">
          <a:xfrm>
            <a:off x="5580112" y="1772816"/>
            <a:ext cx="3056467" cy="4248472"/>
          </a:xfrm>
          <a:prstGeom prst="rect">
            <a:avLst/>
          </a:prstGeom>
          <a:noFill/>
          <a:ln w="9525">
            <a:noFill/>
            <a:miter lim="800000"/>
            <a:headEnd/>
            <a:tailEnd/>
          </a:ln>
        </p:spPr>
      </p:pic>
    </p:spTree>
    <p:custDataLst>
      <p:tags r:id="rId1"/>
    </p:custDataLst>
    <p:extLst>
      <p:ext uri="{BB962C8B-B14F-4D97-AF65-F5344CB8AC3E}">
        <p14:creationId xmlns:p14="http://schemas.microsoft.com/office/powerpoint/2010/main" val="1855489589"/>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22"/>
  <p:tag name="ZHAW.ACCESSIBILITYADDIN.CHECKTIMEDATE" val="10/29/2015 12:45:51 AM"/>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ZHAW.ACCESSIBILITYADDIN.READINGORDER" val="2,3,7,"/>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ZHAW.ACCESSIBILITYADDIN.READINGORDER" val="34818,34819,34820,6,"/>
</p:tagLst>
</file>

<file path=ppt/tags/tag2.xml><?xml version="1.0" encoding="utf-8"?>
<p:tagLst xmlns:a="http://schemas.openxmlformats.org/drawingml/2006/main" xmlns:r="http://schemas.openxmlformats.org/officeDocument/2006/relationships" xmlns:p="http://schemas.openxmlformats.org/presentationml/2006/main">
  <p:tag name="ZHAW.ACCESSIBILITYADDIN.READINGORDER" val="10242,10243,3,"/>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4,7,6,5,"/>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 t r u e < / C h e c k T e x t S i z e >  
     < C h e c k S c r e e n T i p > t r u e < / C h e c k S c r e e n T i p >  
     < S h o w S h a p e N a m e C o l u m n > f a l s e < / S h o w S h a p e N a m e C o l u m n >  
     < S h o w I s s u e D e s c r i p t i o n > t r u e < / S h o w I s s u e D e s c r i p t i o n >  
 < / D o c u m e n t S e t t i n g s > 
</file>

<file path=customXml/itemProps1.xml><?xml version="1.0" encoding="utf-8"?>
<ds:datastoreItem xmlns:ds="http://schemas.openxmlformats.org/officeDocument/2006/customXml" ds:itemID="{2EA76633-36D7-4F1D-841A-8165FE7DB1AF}">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2038</TotalTime>
  <Words>644</Words>
  <Application>Microsoft Office PowerPoint</Application>
  <PresentationFormat>On-screen Show (4:3)</PresentationFormat>
  <Paragraphs>75</Paragraphs>
  <Slides>21</Slides>
  <Notes>8</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Θέμα του Office</vt:lpstr>
      <vt:lpstr>Το Εικονογραφημένο Βιβλίο στην Προσχολική Εκπαίδευση</vt:lpstr>
      <vt:lpstr>Διδακτική Πρακτική</vt:lpstr>
      <vt:lpstr>Πριν την ανάγνωση – Συζήτηση (1/4)</vt:lpstr>
      <vt:lpstr>Πριν την ανάγνωση – Συζήτηση (2/4)</vt:lpstr>
      <vt:lpstr>Πριν την ανάγνωση – Συζήτηση (3/4)</vt:lpstr>
      <vt:lpstr>Πριν την ανάγνωση – Συζήτηση (4/4)</vt:lpstr>
      <vt:lpstr>Πριν την ανάγνωση</vt:lpstr>
      <vt:lpstr>Ανάγνωση του βιβλίου</vt:lpstr>
      <vt:lpstr>Μετά την ανάγνωση</vt:lpstr>
      <vt:lpstr>Τα δικά μας μπουκάλια με κρασί (1/4)</vt:lpstr>
      <vt:lpstr>Τα δικά μας μπουκάλια με κρασί (2/4)</vt:lpstr>
      <vt:lpstr>Τα δικά μας μπουκάλια με κρασί (3/4)</vt:lpstr>
      <vt:lpstr>Τα δικά μας μπουκάλια με κρασί (4/4)</vt:lpstr>
      <vt:lpstr>Το τελικό αποτέλεσμα</vt:lpstr>
      <vt:lpstr>Χρηματοδότηση</vt:lpstr>
      <vt:lpstr>Σημειώματα</vt:lpstr>
      <vt:lpstr>Σημείωμα Ιστορικού Εκδόσεων Έργου</vt:lpstr>
      <vt:lpstr>Σημείωμα Αναφοράς</vt:lpstr>
      <vt:lpstr>Σημείωμα Αδειοδότησης</vt:lpstr>
      <vt:lpstr>Διατήρηση Σημειωμάτων</vt:lpstr>
      <vt:lpstr>Σημείωμα Χρήσης Έργων Τρίτων</vt:lpstr>
    </vt:vector>
  </TitlesOfParts>
  <Manager>Τμήμα Εκπαίδευσης και Αγωγής στην Προσχολική Ηλικία (ΤΕΑΠΗ)</Manager>
  <Company>ΕΚΠΑ</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Μυθολογία - Διόνυσος</dc:title>
  <dc:subject>Το Εικονογραφημένο Βιβλίο στην Προσχολική Εκπαίδευση</dc:subject>
  <dc:creator> Αγγελική Γιαννικοπούλου</dc:creator>
  <cp:lastModifiedBy>Smaragda Papadopoulou</cp:lastModifiedBy>
  <cp:revision>224</cp:revision>
  <dcterms:created xsi:type="dcterms:W3CDTF">2012-09-06T09:03:05Z</dcterms:created>
  <dcterms:modified xsi:type="dcterms:W3CDTF">2015-10-28T22:46:11Z</dcterms:modified>
  <cp:category>Λογοτεχνικά είδη</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75875C63-FD4C-4373-8024-A8E1145B79A2</vt:lpwstr>
  </property>
  <property fmtid="{D5CDD505-2E9C-101B-9397-08002B2CF9AE}" pid="3" name="ArticulatePath">
    <vt:lpwstr>New</vt:lpwstr>
  </property>
</Properties>
</file>