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359" r:id="rId3"/>
    <p:sldId id="366" r:id="rId4"/>
    <p:sldId id="367" r:id="rId5"/>
    <p:sldId id="368" r:id="rId6"/>
    <p:sldId id="369" r:id="rId7"/>
    <p:sldId id="371" r:id="rId8"/>
    <p:sldId id="370" r:id="rId9"/>
    <p:sldId id="372" r:id="rId10"/>
    <p:sldId id="373" r:id="rId11"/>
    <p:sldId id="374" r:id="rId12"/>
    <p:sldId id="376" r:id="rId13"/>
    <p:sldId id="377" r:id="rId14"/>
    <p:sldId id="378" r:id="rId15"/>
    <p:sldId id="375" r:id="rId16"/>
    <p:sldId id="379" r:id="rId17"/>
    <p:sldId id="380" r:id="rId18"/>
    <p:sldId id="381" r:id="rId19"/>
    <p:sldId id="382" r:id="rId20"/>
    <p:sldId id="383" r:id="rId21"/>
    <p:sldId id="360" r:id="rId22"/>
    <p:sldId id="361" r:id="rId23"/>
    <p:sldId id="362" r:id="rId24"/>
    <p:sldId id="363" r:id="rId25"/>
    <p:sldId id="364" r:id="rId26"/>
    <p:sldId id="384" r:id="rId27"/>
    <p:sldId id="293"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7"/>
            <p14:sldId id="368"/>
            <p14:sldId id="369"/>
            <p14:sldId id="371"/>
            <p14:sldId id="370"/>
            <p14:sldId id="372"/>
            <p14:sldId id="373"/>
            <p14:sldId id="374"/>
            <p14:sldId id="376"/>
            <p14:sldId id="377"/>
            <p14:sldId id="378"/>
            <p14:sldId id="375"/>
            <p14:sldId id="379"/>
            <p14:sldId id="380"/>
            <p14:sldId id="381"/>
            <p14:sldId id="382"/>
            <p14:sldId id="383"/>
            <p14:sldId id="360"/>
            <p14:sldId id="361"/>
            <p14:sldId id="362"/>
            <p14:sldId id="363"/>
            <p14:sldId id="364"/>
            <p14:sldId id="38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24</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25</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hyperlink" Target="http://opencourses.uoa.gr/courses/ECD5/"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28.png"/><Relationship Id="rId4" Type="http://schemas.openxmlformats.org/officeDocument/2006/relationships/hyperlink" Target="%5b1%5d%20http:/creativecommons.org/licenses/by-nc-sa/4.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hyperlink" Target="http://www.biblionet.gr/book/148623/%CE%A0%CF%81%CE%B9%CE%B3%CE%BA%CE%AF%CF%80%CE%B9%CF%83%CF%83%CE%B5%CF%82_%CF%84%CE%BF%CF%85_%CE%BA%CF%8C%CF%83%CE%BC%CE%BF%CF%8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4.6</a:t>
            </a:r>
            <a:r>
              <a:rPr lang="el-GR" sz="2800" dirty="0" smtClean="0">
                <a:solidFill>
                  <a:srgbClr val="5075BC"/>
                </a:solidFill>
                <a:latin typeface="+mj-lt"/>
                <a:ea typeface="+mj-ea"/>
                <a:cs typeface="+mj-cs"/>
              </a:rPr>
              <a:t>: </a:t>
            </a:r>
            <a:r>
              <a:rPr lang="el-GR" sz="2800" dirty="0">
                <a:latin typeface="+mj-lt"/>
                <a:ea typeface="+mj-ea"/>
                <a:cs typeface="+mj-cs"/>
              </a:rPr>
              <a:t>Χορός </a:t>
            </a:r>
            <a:r>
              <a:rPr lang="el-GR" sz="2800" dirty="0" smtClean="0">
                <a:latin typeface="+mj-lt"/>
                <a:ea typeface="+mj-ea"/>
                <a:cs typeface="+mj-cs"/>
              </a:rPr>
              <a:t>και </a:t>
            </a:r>
            <a:r>
              <a:rPr lang="el-GR" sz="2800" dirty="0">
                <a:latin typeface="+mj-lt"/>
                <a:ea typeface="+mj-ea"/>
                <a:cs typeface="+mj-cs"/>
              </a:rPr>
              <a:t>Ε</a:t>
            </a:r>
            <a:r>
              <a:rPr lang="el-GR" sz="2800" dirty="0" smtClean="0">
                <a:latin typeface="+mj-lt"/>
                <a:ea typeface="+mj-ea"/>
                <a:cs typeface="+mj-cs"/>
              </a:rPr>
              <a:t>ικονογραφημένο 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l-GR" sz="2400" dirty="0"/>
              <a:t>Θυμηθήκαμε και κάποια ζώα της </a:t>
            </a:r>
            <a:r>
              <a:rPr lang="el-GR" sz="2400" dirty="0" smtClean="0"/>
              <a:t>ζούγκλας, όπως τη μαϊμού!</a:t>
            </a:r>
            <a:endParaRPr lang="el-GR" sz="2400" dirty="0"/>
          </a:p>
          <a:p>
            <a:endParaRPr lang="el-GR" dirty="0"/>
          </a:p>
        </p:txBody>
      </p:sp>
      <p:sp>
        <p:nvSpPr>
          <p:cNvPr id="4" name="Title 3"/>
          <p:cNvSpPr>
            <a:spLocks noGrp="1"/>
          </p:cNvSpPr>
          <p:nvPr>
            <p:ph type="title"/>
          </p:nvPr>
        </p:nvSpPr>
        <p:spPr/>
        <p:txBody>
          <a:bodyPr>
            <a:normAutofit/>
          </a:bodyPr>
          <a:lstStyle/>
          <a:p>
            <a:r>
              <a:rPr lang="el-GR" dirty="0" smtClean="0"/>
              <a:t>Κινήσεις ζώων (1/2)</a:t>
            </a:r>
            <a:endParaRPr lang="el-GR" dirty="0"/>
          </a:p>
        </p:txBody>
      </p:sp>
      <p:pic>
        <p:nvPicPr>
          <p:cNvPr id="9218" name="Picture 2" descr="Τα παιδιά κάνουν κινήσεις ζώων."/>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563888" y="1628800"/>
            <a:ext cx="511175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40009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l-GR" sz="2400" dirty="0" smtClean="0"/>
              <a:t>Και τον πιγκουίνο!</a:t>
            </a:r>
            <a:endParaRPr lang="el-GR" sz="2400" dirty="0"/>
          </a:p>
        </p:txBody>
      </p:sp>
      <p:sp>
        <p:nvSpPr>
          <p:cNvPr id="4" name="Title 3"/>
          <p:cNvSpPr>
            <a:spLocks noGrp="1"/>
          </p:cNvSpPr>
          <p:nvPr>
            <p:ph type="title"/>
          </p:nvPr>
        </p:nvSpPr>
        <p:spPr/>
        <p:txBody>
          <a:bodyPr/>
          <a:lstStyle/>
          <a:p>
            <a:r>
              <a:rPr lang="el-GR" dirty="0"/>
              <a:t>Κινήσεις ζώων </a:t>
            </a:r>
            <a:r>
              <a:rPr lang="el-GR" dirty="0" smtClean="0"/>
              <a:t>(2/2</a:t>
            </a:r>
            <a:r>
              <a:rPr lang="el-GR" dirty="0"/>
              <a:t>)</a:t>
            </a:r>
          </a:p>
        </p:txBody>
      </p:sp>
      <p:pic>
        <p:nvPicPr>
          <p:cNvPr id="10242" name="Picture 2" descr="Τα παιδιά κάνουν κινήσεις ζώων."/>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563888" y="1628800"/>
            <a:ext cx="511175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5388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Χορευτικές κινήσεις των παιδιών</a:t>
            </a:r>
            <a:endParaRPr lang="el-GR" dirty="0"/>
          </a:p>
        </p:txBody>
      </p:sp>
      <p:sp>
        <p:nvSpPr>
          <p:cNvPr id="6" name="Content Placeholder 5"/>
          <p:cNvSpPr>
            <a:spLocks noGrp="1"/>
          </p:cNvSpPr>
          <p:nvPr>
            <p:ph sz="half" idx="1"/>
          </p:nvPr>
        </p:nvSpPr>
        <p:spPr/>
        <p:txBody>
          <a:bodyPr>
            <a:normAutofit/>
          </a:bodyPr>
          <a:lstStyle/>
          <a:p>
            <a:pPr marL="0" indent="0">
              <a:buNone/>
            </a:pPr>
            <a:r>
              <a:rPr lang="el-GR" dirty="0"/>
              <a:t>Κάποιες ενδιαφέρουσες χορευτικές κινήσεις προκύπτουν όταν τα παιδιά χορεύουν ελεύθερα στο χώρο στους ήχους ενός τραγουδιού και μένουν ακίνητα στην πόζα που βρίσκονται όταν το τραγούδι αυτόματα σταματήσει. </a:t>
            </a:r>
          </a:p>
        </p:txBody>
      </p:sp>
      <p:pic>
        <p:nvPicPr>
          <p:cNvPr id="8" name="3 - Θέση περιεχομένου" descr="Τα παιδιά κάνουν δικές τους χορευτικές κινήσεις."/>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648200" y="1669483"/>
            <a:ext cx="4038600" cy="4387397"/>
          </a:xfrm>
          <a:prstGeom prst="rect">
            <a:avLst/>
          </a:prstGeom>
        </p:spPr>
      </p:pic>
    </p:spTree>
    <p:custDataLst>
      <p:tags r:id="rId1"/>
    </p:custDataLst>
    <p:extLst>
      <p:ext uri="{BB962C8B-B14F-4D97-AF65-F5344CB8AC3E}">
        <p14:creationId xmlns:p14="http://schemas.microsoft.com/office/powerpoint/2010/main" val="1920133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Πόζες των παιδιών (1/2)</a:t>
            </a:r>
            <a:endParaRPr lang="el-GR" dirty="0"/>
          </a:p>
        </p:txBody>
      </p:sp>
      <p:sp>
        <p:nvSpPr>
          <p:cNvPr id="3" name="Content Placeholder 2"/>
          <p:cNvSpPr>
            <a:spLocks noGrp="1"/>
          </p:cNvSpPr>
          <p:nvPr>
            <p:ph sz="half" idx="1"/>
          </p:nvPr>
        </p:nvSpPr>
        <p:spPr/>
        <p:txBody>
          <a:bodyPr/>
          <a:lstStyle/>
          <a:p>
            <a:pPr marL="0" indent="0">
              <a:buNone/>
            </a:pPr>
            <a:r>
              <a:rPr lang="el-GR" dirty="0"/>
              <a:t>Τέλος κάθε παιδί σταματά σε μια συγκεκριμένη πόζα, εξηγεί τι κάνει και φωτογραφίζεται</a:t>
            </a:r>
            <a:r>
              <a:rPr lang="el-GR" dirty="0" smtClean="0"/>
              <a:t>.</a:t>
            </a:r>
          </a:p>
          <a:p>
            <a:pPr marL="0" indent="0">
              <a:buNone/>
            </a:pPr>
            <a:r>
              <a:rPr lang="el-GR" dirty="0" smtClean="0"/>
              <a:t>Π.χ. υπόκλιση.</a:t>
            </a:r>
            <a:endParaRPr lang="el-GR" dirty="0"/>
          </a:p>
          <a:p>
            <a:endParaRPr lang="el-GR" dirty="0"/>
          </a:p>
        </p:txBody>
      </p:sp>
      <p:pic>
        <p:nvPicPr>
          <p:cNvPr id="11266" name="Picture 2" descr="Πόζα υπόκλιση."/>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1623456"/>
            <a:ext cx="4038600" cy="44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66885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Πόζες των παιδιών </a:t>
            </a:r>
            <a:r>
              <a:rPr lang="el-GR" dirty="0" smtClean="0"/>
              <a:t>(2/2</a:t>
            </a:r>
            <a:r>
              <a:rPr lang="el-GR" dirty="0"/>
              <a:t>)</a:t>
            </a:r>
          </a:p>
        </p:txBody>
      </p:sp>
      <p:sp>
        <p:nvSpPr>
          <p:cNvPr id="6" name="Text Placeholder 5"/>
          <p:cNvSpPr>
            <a:spLocks noGrp="1"/>
          </p:cNvSpPr>
          <p:nvPr>
            <p:ph type="body" idx="1"/>
          </p:nvPr>
        </p:nvSpPr>
        <p:spPr/>
        <p:txBody>
          <a:bodyPr/>
          <a:lstStyle/>
          <a:p>
            <a:r>
              <a:rPr lang="el-GR" b="0" dirty="0" smtClean="0"/>
              <a:t>Γάτα</a:t>
            </a:r>
            <a:endParaRPr lang="el-GR" b="0" dirty="0"/>
          </a:p>
        </p:txBody>
      </p:sp>
      <p:sp>
        <p:nvSpPr>
          <p:cNvPr id="8" name="Text Placeholder 7"/>
          <p:cNvSpPr>
            <a:spLocks noGrp="1"/>
          </p:cNvSpPr>
          <p:nvPr>
            <p:ph type="body" sz="quarter" idx="3"/>
          </p:nvPr>
        </p:nvSpPr>
        <p:spPr/>
        <p:txBody>
          <a:bodyPr/>
          <a:lstStyle/>
          <a:p>
            <a:r>
              <a:rPr lang="el-GR" b="0" dirty="0" smtClean="0"/>
              <a:t>Χελώνα</a:t>
            </a:r>
            <a:endParaRPr lang="el-GR" b="0" dirty="0"/>
          </a:p>
        </p:txBody>
      </p:sp>
      <p:pic>
        <p:nvPicPr>
          <p:cNvPr id="12290" name="Picture 2" descr="Πόζα γάτα"/>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11560" y="2420888"/>
            <a:ext cx="388892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descr="Πόζα χελώνα"/>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bwMode="auto">
          <a:xfrm>
            <a:off x="4716016" y="2420888"/>
            <a:ext cx="341215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6692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57200" y="1556792"/>
            <a:ext cx="2530623" cy="4608512"/>
          </a:xfrm>
        </p:spPr>
        <p:txBody>
          <a:bodyPr>
            <a:normAutofit/>
          </a:bodyPr>
          <a:lstStyle/>
          <a:p>
            <a:r>
              <a:rPr lang="el-GR" sz="2400" dirty="0"/>
              <a:t>Κολλάμε σε ένα χαρτόνι στη σειρά τις φωτογραφίες τους με τις διαφορετικές πόζες τους.</a:t>
            </a:r>
          </a:p>
          <a:p>
            <a:endParaRPr lang="el-GR" sz="2400" dirty="0"/>
          </a:p>
        </p:txBody>
      </p:sp>
      <p:sp>
        <p:nvSpPr>
          <p:cNvPr id="7" name="Title 6"/>
          <p:cNvSpPr>
            <a:spLocks noGrp="1"/>
          </p:cNvSpPr>
          <p:nvPr>
            <p:ph type="title"/>
          </p:nvPr>
        </p:nvSpPr>
        <p:spPr/>
        <p:txBody>
          <a:bodyPr/>
          <a:lstStyle/>
          <a:p>
            <a:r>
              <a:rPr lang="el-GR" dirty="0" smtClean="0"/>
              <a:t>Σύνθεση χορογραφίας (1/2)</a:t>
            </a:r>
            <a:endParaRPr lang="el-GR" dirty="0"/>
          </a:p>
        </p:txBody>
      </p:sp>
      <p:pic>
        <p:nvPicPr>
          <p:cNvPr id="13314" name="Picture 2" descr="Οι πόζες των παιδιών."/>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234116" y="1628800"/>
            <a:ext cx="544152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75259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l-GR" sz="2400" dirty="0"/>
              <a:t>Τις θεωρούμε χορευτικές κινήσεις και έτσι η πρώτη μας χορογραφία είναι έτοιμη.</a:t>
            </a:r>
          </a:p>
          <a:p>
            <a:endParaRPr lang="el-GR" sz="2400" dirty="0"/>
          </a:p>
        </p:txBody>
      </p:sp>
      <p:sp>
        <p:nvSpPr>
          <p:cNvPr id="4" name="Title 3"/>
          <p:cNvSpPr>
            <a:spLocks noGrp="1"/>
          </p:cNvSpPr>
          <p:nvPr>
            <p:ph type="title"/>
          </p:nvPr>
        </p:nvSpPr>
        <p:spPr/>
        <p:txBody>
          <a:bodyPr/>
          <a:lstStyle/>
          <a:p>
            <a:r>
              <a:rPr lang="el-GR" dirty="0"/>
              <a:t>Σύνθεση χορογραφίας </a:t>
            </a:r>
            <a:r>
              <a:rPr lang="el-GR" dirty="0" smtClean="0"/>
              <a:t>(2/2</a:t>
            </a:r>
            <a:r>
              <a:rPr lang="el-GR" dirty="0"/>
              <a:t>)</a:t>
            </a:r>
          </a:p>
        </p:txBody>
      </p:sp>
      <p:pic>
        <p:nvPicPr>
          <p:cNvPr id="14338" name="Picture 2" descr="Οι πόζες των παιδιών."/>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563888" y="1700808"/>
            <a:ext cx="511175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24675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l-GR" sz="2400" dirty="0"/>
              <a:t>Με τους ήχους της μουσικής τα παιδιά αρχίζουν να χορεύουν εναλλάσσοντας τη μία πόζα μετά την άλλη. </a:t>
            </a:r>
          </a:p>
        </p:txBody>
      </p:sp>
      <p:sp>
        <p:nvSpPr>
          <p:cNvPr id="4" name="Title 3"/>
          <p:cNvSpPr>
            <a:spLocks noGrp="1"/>
          </p:cNvSpPr>
          <p:nvPr>
            <p:ph type="title"/>
          </p:nvPr>
        </p:nvSpPr>
        <p:spPr/>
        <p:txBody>
          <a:bodyPr>
            <a:normAutofit fontScale="90000"/>
          </a:bodyPr>
          <a:lstStyle/>
          <a:p>
            <a:r>
              <a:rPr lang="el-GR" dirty="0" smtClean="0"/>
              <a:t>Η εφαρμογής της χορογραφίας μας (1/3)</a:t>
            </a:r>
            <a:endParaRPr lang="el-GR" dirty="0"/>
          </a:p>
        </p:txBody>
      </p:sp>
      <p:pic>
        <p:nvPicPr>
          <p:cNvPr id="5" name="3 - Θέση περιεχομένου" descr="Η χορογραφία σε εφαρμογή."/>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63888" y="1628800"/>
            <a:ext cx="5111750" cy="4032448"/>
          </a:xfrm>
        </p:spPr>
      </p:pic>
    </p:spTree>
    <p:custDataLst>
      <p:tags r:id="rId1"/>
    </p:custDataLst>
    <p:extLst>
      <p:ext uri="{BB962C8B-B14F-4D97-AF65-F5344CB8AC3E}">
        <p14:creationId xmlns:p14="http://schemas.microsoft.com/office/powerpoint/2010/main" val="2475179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l-GR" dirty="0"/>
              <a:t>Η εφαρμογής της χορογραφίας μας </a:t>
            </a:r>
            <a:r>
              <a:rPr lang="el-GR" dirty="0" smtClean="0"/>
              <a:t>(2/3</a:t>
            </a:r>
            <a:r>
              <a:rPr lang="el-GR" dirty="0"/>
              <a:t>)</a:t>
            </a:r>
          </a:p>
        </p:txBody>
      </p:sp>
      <p:sp>
        <p:nvSpPr>
          <p:cNvPr id="8" name="Text Placeholder 7"/>
          <p:cNvSpPr>
            <a:spLocks noGrp="1"/>
          </p:cNvSpPr>
          <p:nvPr>
            <p:ph type="body" idx="1"/>
          </p:nvPr>
        </p:nvSpPr>
        <p:spPr/>
        <p:txBody>
          <a:bodyPr/>
          <a:lstStyle/>
          <a:p>
            <a:r>
              <a:rPr lang="el-GR" b="0" dirty="0" smtClean="0"/>
              <a:t>Χελώνα</a:t>
            </a:r>
            <a:endParaRPr lang="el-GR" b="0" dirty="0"/>
          </a:p>
        </p:txBody>
      </p:sp>
      <p:sp>
        <p:nvSpPr>
          <p:cNvPr id="9" name="Text Placeholder 8"/>
          <p:cNvSpPr>
            <a:spLocks noGrp="1"/>
          </p:cNvSpPr>
          <p:nvPr>
            <p:ph type="body" sz="quarter" idx="3"/>
          </p:nvPr>
        </p:nvSpPr>
        <p:spPr/>
        <p:txBody>
          <a:bodyPr/>
          <a:lstStyle/>
          <a:p>
            <a:r>
              <a:rPr lang="el-GR" b="0" dirty="0" smtClean="0"/>
              <a:t>Φίδι</a:t>
            </a:r>
            <a:endParaRPr lang="el-GR" b="0" dirty="0"/>
          </a:p>
        </p:txBody>
      </p:sp>
      <p:pic>
        <p:nvPicPr>
          <p:cNvPr id="15365" name="Picture 5" descr="Η χορογραφία σε εφαρμογή."/>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644008" y="2348880"/>
            <a:ext cx="404177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descr="Η χορογραφία σε εφαρμογή."/>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467544" y="2420888"/>
            <a:ext cx="404018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54595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εφαρμογής της χορογραφίας μας </a:t>
            </a:r>
            <a:r>
              <a:rPr lang="el-GR" dirty="0" smtClean="0"/>
              <a:t>(3/3</a:t>
            </a:r>
            <a:r>
              <a:rPr lang="el-GR" dirty="0"/>
              <a:t>)</a:t>
            </a:r>
          </a:p>
        </p:txBody>
      </p:sp>
      <p:sp>
        <p:nvSpPr>
          <p:cNvPr id="3" name="Text Placeholder 2"/>
          <p:cNvSpPr>
            <a:spLocks noGrp="1"/>
          </p:cNvSpPr>
          <p:nvPr>
            <p:ph type="body" idx="1"/>
          </p:nvPr>
        </p:nvSpPr>
        <p:spPr/>
        <p:txBody>
          <a:bodyPr/>
          <a:lstStyle/>
          <a:p>
            <a:r>
              <a:rPr lang="el-GR" b="0" dirty="0" smtClean="0"/>
              <a:t>Γοργόνα</a:t>
            </a:r>
            <a:endParaRPr lang="el-GR" b="0" dirty="0"/>
          </a:p>
        </p:txBody>
      </p:sp>
      <p:sp>
        <p:nvSpPr>
          <p:cNvPr id="5" name="Text Placeholder 4"/>
          <p:cNvSpPr>
            <a:spLocks noGrp="1"/>
          </p:cNvSpPr>
          <p:nvPr>
            <p:ph type="body" sz="quarter" idx="3"/>
          </p:nvPr>
        </p:nvSpPr>
        <p:spPr/>
        <p:txBody>
          <a:bodyPr/>
          <a:lstStyle/>
          <a:p>
            <a:r>
              <a:rPr lang="el-GR" b="0" dirty="0" err="1" smtClean="0"/>
              <a:t>Πιατίνια</a:t>
            </a:r>
            <a:endParaRPr lang="el-GR" b="0" dirty="0"/>
          </a:p>
        </p:txBody>
      </p:sp>
      <p:pic>
        <p:nvPicPr>
          <p:cNvPr id="16390" name="Picture 6" descr="Η χορογραφία σε εφαρμογή."/>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7544" y="2348880"/>
            <a:ext cx="404018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descr="Η χορογραφία σε εφαρμογή."/>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bwMode="auto">
          <a:xfrm>
            <a:off x="4644008" y="2348880"/>
            <a:ext cx="404177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21098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Font typeface="Arial" panose="020B0604020202020204" pitchFamily="34" charset="0"/>
              <a:buNone/>
            </a:pPr>
            <a:r>
              <a:rPr lang="el-GR" sz="2400" dirty="0" err="1" smtClean="0"/>
              <a:t>Εμμανουέλα</a:t>
            </a:r>
            <a:r>
              <a:rPr lang="el-GR" sz="2400" dirty="0" smtClean="0"/>
              <a:t>  </a:t>
            </a:r>
            <a:r>
              <a:rPr lang="el-GR" sz="2400" dirty="0" err="1" smtClean="0"/>
              <a:t>Βεϊνόγλου</a:t>
            </a:r>
            <a:r>
              <a:rPr lang="el-GR" sz="2400" dirty="0" smtClean="0"/>
              <a:t>.</a:t>
            </a:r>
            <a:endParaRPr lang="en-US" sz="2400" dirty="0"/>
          </a:p>
          <a:p>
            <a:pPr marL="0" indent="0">
              <a:spcBef>
                <a:spcPts val="1200"/>
              </a:spcBef>
              <a:spcAft>
                <a:spcPts val="600"/>
              </a:spcAft>
              <a:buNone/>
            </a:pPr>
            <a:r>
              <a:rPr lang="el-GR" altLang="en-US" sz="2400" b="1" dirty="0" smtClean="0"/>
              <a:t>Βιβλίο</a:t>
            </a:r>
            <a:r>
              <a:rPr lang="el-GR" altLang="en-US" sz="2400" dirty="0" smtClean="0"/>
              <a:t>:</a:t>
            </a:r>
            <a:r>
              <a:rPr lang="en-GB" altLang="en-US" sz="2400" dirty="0" smtClean="0"/>
              <a:t> </a:t>
            </a:r>
            <a:r>
              <a:rPr lang="el-GR" altLang="en-US" sz="2400" b="1" dirty="0"/>
              <a:t>Πριγκίπισσες του κόσμου</a:t>
            </a:r>
            <a:r>
              <a:rPr lang="el-GR" altLang="en-US" sz="2400" dirty="0"/>
              <a:t> / μετάφραση Σοφία </a:t>
            </a:r>
            <a:r>
              <a:rPr lang="el-GR" altLang="en-US" sz="2400" dirty="0" err="1"/>
              <a:t>Μαριάτου</a:t>
            </a:r>
            <a:r>
              <a:rPr lang="el-GR" altLang="en-US" sz="2400" dirty="0"/>
              <a:t>. - 1η </a:t>
            </a:r>
            <a:r>
              <a:rPr lang="el-GR" altLang="en-US" sz="2400" dirty="0" err="1"/>
              <a:t>έκδ</a:t>
            </a:r>
            <a:r>
              <a:rPr lang="el-GR" altLang="en-US" sz="2400" dirty="0"/>
              <a:t>. - </a:t>
            </a:r>
            <a:r>
              <a:rPr lang="el-GR" altLang="en-US" sz="2400" dirty="0" smtClean="0"/>
              <a:t>Αθήνα:</a:t>
            </a:r>
            <a:r>
              <a:rPr lang="el-GR" altLang="en-US" sz="2400" dirty="0"/>
              <a:t> </a:t>
            </a:r>
            <a:r>
              <a:rPr lang="el-GR" altLang="en-US" sz="2400" dirty="0" err="1"/>
              <a:t>Modern</a:t>
            </a:r>
            <a:r>
              <a:rPr lang="el-GR" altLang="en-US" sz="2400" dirty="0"/>
              <a:t> </a:t>
            </a:r>
            <a:r>
              <a:rPr lang="el-GR" altLang="en-US" sz="2400" dirty="0" err="1"/>
              <a:t>Times</a:t>
            </a:r>
            <a:r>
              <a:rPr lang="el-GR" altLang="en-US" sz="2400" dirty="0"/>
              <a:t>, 2009.</a:t>
            </a:r>
          </a:p>
        </p:txBody>
      </p:sp>
      <p:pic>
        <p:nvPicPr>
          <p:cNvPr id="8" name="Picture 2" descr="Εξώφυλλο του βιβλίου: &quot;Πριγκίπισσες του Κόσμου&quot;"/>
          <p:cNvPicPr>
            <a:picLocks noGrp="1" noChangeAspect="1" noChangeArrowheads="1"/>
          </p:cNvPicPr>
          <p:nvPr>
            <p:ph sz="half" idx="2"/>
          </p:nvPr>
        </p:nvPicPr>
        <p:blipFill>
          <a:blip r:embed="rId3" cstate="print"/>
          <a:srcRect/>
          <a:stretch>
            <a:fillRect/>
          </a:stretch>
        </p:blipFill>
        <p:spPr bwMode="auto">
          <a:xfrm>
            <a:off x="5220072" y="1844824"/>
            <a:ext cx="3240360" cy="3938736"/>
          </a:xfrm>
          <a:prstGeom prst="rect">
            <a:avLst/>
          </a:prstGeom>
          <a:noFill/>
        </p:spPr>
      </p:pic>
      <p:sp>
        <p:nvSpPr>
          <p:cNvPr id="5" name="TextBox 4"/>
          <p:cNvSpPr txBox="1"/>
          <p:nvPr/>
        </p:nvSpPr>
        <p:spPr>
          <a:xfrm>
            <a:off x="7956376" y="5949280"/>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err="1"/>
              <a:t>Εμμανουέλα</a:t>
            </a:r>
            <a:r>
              <a:rPr lang="el-GR" sz="2000" dirty="0"/>
              <a:t>  </a:t>
            </a:r>
            <a:r>
              <a:rPr lang="el-GR" sz="2000" dirty="0" err="1" smtClean="0"/>
              <a:t>Βεϊνόγλου</a:t>
            </a:r>
            <a:r>
              <a:rPr lang="el-GR" sz="2000" dirty="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Χορός και Εικονογραφημένο Βιβλίο</a:t>
            </a:r>
            <a:r>
              <a:rPr lang="el-GR" sz="2000" dirty="0" smtClean="0"/>
              <a:t>. </a:t>
            </a:r>
            <a:r>
              <a:rPr lang="el-GR" sz="2000" dirty="0"/>
              <a:t>Πριγκίπισσες του </a:t>
            </a:r>
            <a:r>
              <a:rPr lang="el-GR" sz="2000" dirty="0" smtClean="0"/>
              <a:t>κόσμου».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3000048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του βιβλίου </a:t>
            </a:r>
            <a:r>
              <a:rPr lang="el-GR" sz="2000" dirty="0" smtClean="0"/>
              <a:t>«</a:t>
            </a:r>
            <a:r>
              <a:rPr lang="el-GR" sz="2000" dirty="0" smtClean="0">
                <a:hlinkClick r:id="rId4"/>
              </a:rPr>
              <a:t>Πριγκίπισσες </a:t>
            </a:r>
            <a:r>
              <a:rPr lang="el-GR" sz="2000" dirty="0">
                <a:hlinkClick r:id="rId4"/>
              </a:rPr>
              <a:t>του </a:t>
            </a:r>
            <a:r>
              <a:rPr lang="el-GR" sz="2000" dirty="0" smtClean="0">
                <a:hlinkClick r:id="rId4"/>
              </a:rPr>
              <a:t>κόσμου</a:t>
            </a:r>
            <a:r>
              <a:rPr lang="el-GR" sz="2000" dirty="0" smtClean="0"/>
              <a:t>»</a:t>
            </a:r>
            <a:r>
              <a:rPr lang="el-GR" sz="2000" dirty="0"/>
              <a:t> / μετάφραση Σοφία </a:t>
            </a:r>
            <a:r>
              <a:rPr lang="el-GR" sz="2000" dirty="0" err="1"/>
              <a:t>Μαριάτου</a:t>
            </a:r>
            <a:r>
              <a:rPr lang="el-GR" sz="2000" dirty="0"/>
              <a:t>. - 1η </a:t>
            </a:r>
            <a:r>
              <a:rPr lang="el-GR" sz="2000" dirty="0" err="1"/>
              <a:t>έκδ</a:t>
            </a:r>
            <a:r>
              <a:rPr lang="el-GR" sz="2000" dirty="0"/>
              <a:t>. - </a:t>
            </a:r>
            <a:r>
              <a:rPr lang="el-GR" sz="2000" dirty="0" smtClean="0"/>
              <a:t>Αθήνα:</a:t>
            </a:r>
            <a:r>
              <a:rPr lang="el-GR" sz="2000" dirty="0"/>
              <a:t> </a:t>
            </a:r>
            <a:r>
              <a:rPr lang="el-GR" sz="2000" dirty="0" err="1"/>
              <a:t>Modern</a:t>
            </a:r>
            <a:r>
              <a:rPr lang="el-GR" sz="2000" dirty="0"/>
              <a:t> </a:t>
            </a:r>
            <a:r>
              <a:rPr lang="el-GR" sz="2000" dirty="0" err="1"/>
              <a:t>Times</a:t>
            </a:r>
            <a:r>
              <a:rPr lang="el-GR" sz="2000" dirty="0"/>
              <a:t>, </a:t>
            </a:r>
            <a:r>
              <a:rPr lang="el-GR" sz="2000" dirty="0" smtClean="0"/>
              <a:t>2009. </a:t>
            </a:r>
            <a:r>
              <a:rPr lang="en-GB" altLang="en-US" sz="2000" dirty="0" err="1" smtClean="0"/>
              <a:t>Biblionet</a:t>
            </a:r>
            <a:r>
              <a:rPr lang="en-GB" altLang="en-US" sz="2000" dirty="0" smtClean="0"/>
              <a:t>.</a:t>
            </a:r>
            <a:r>
              <a:rPr lang="el-GR" altLang="en-US" sz="2000" dirty="0" smtClean="0"/>
              <a:t> </a:t>
            </a:r>
            <a:endParaRPr lang="el-GR" altLang="en-US"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Κατά την ανάγνωση</a:t>
            </a:r>
            <a:endParaRPr lang="el-GR" dirty="0"/>
          </a:p>
        </p:txBody>
      </p:sp>
      <p:sp>
        <p:nvSpPr>
          <p:cNvPr id="3" name="Content Placeholder 2"/>
          <p:cNvSpPr>
            <a:spLocks noGrp="1"/>
          </p:cNvSpPr>
          <p:nvPr>
            <p:ph sz="half" idx="1"/>
          </p:nvPr>
        </p:nvSpPr>
        <p:spPr/>
        <p:txBody>
          <a:bodyPr/>
          <a:lstStyle/>
          <a:p>
            <a:pPr marL="0" indent="0">
              <a:buNone/>
            </a:pPr>
            <a:r>
              <a:rPr lang="el-GR" dirty="0"/>
              <a:t>Διαβάζουμε το βιβλίο Πριγκίπισσες του κόσμου και συγχρόνως βλέπουμε στον υπολογιστή πολλούς από τους χορούς που αναφέρονται στο βιβλίο.  Σηκωνόμαστε και εμείς και χορεύουμε.</a:t>
            </a:r>
          </a:p>
          <a:p>
            <a:endParaRPr lang="el-GR" dirty="0"/>
          </a:p>
        </p:txBody>
      </p:sp>
      <p:pic>
        <p:nvPicPr>
          <p:cNvPr id="5123" name="Picture 3" descr="Τα παιδιά χορεύουν."/>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4008" y="1844824"/>
            <a:ext cx="403860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80873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Χορεύουμε (1/4)</a:t>
            </a:r>
            <a:endParaRPr lang="el-GR" dirty="0"/>
          </a:p>
        </p:txBody>
      </p:sp>
      <p:sp>
        <p:nvSpPr>
          <p:cNvPr id="6" name="Text Placeholder 5"/>
          <p:cNvSpPr>
            <a:spLocks noGrp="1"/>
          </p:cNvSpPr>
          <p:nvPr>
            <p:ph type="body" idx="1"/>
            <p:custDataLst>
              <p:tags r:id="rId2"/>
            </p:custDataLst>
          </p:nvPr>
        </p:nvSpPr>
        <p:spPr/>
        <p:txBody>
          <a:bodyPr/>
          <a:lstStyle/>
          <a:p>
            <a:r>
              <a:rPr lang="en-GB" b="0" dirty="0" smtClean="0"/>
              <a:t>Twist</a:t>
            </a:r>
            <a:endParaRPr lang="el-GR" b="0" dirty="0"/>
          </a:p>
        </p:txBody>
      </p:sp>
      <p:sp>
        <p:nvSpPr>
          <p:cNvPr id="8" name="Text Placeholder 7"/>
          <p:cNvSpPr>
            <a:spLocks noGrp="1"/>
          </p:cNvSpPr>
          <p:nvPr>
            <p:ph type="body" sz="quarter" idx="3"/>
            <p:custDataLst>
              <p:tags r:id="rId3"/>
            </p:custDataLst>
          </p:nvPr>
        </p:nvSpPr>
        <p:spPr/>
        <p:txBody>
          <a:bodyPr/>
          <a:lstStyle/>
          <a:p>
            <a:r>
              <a:rPr lang="en-GB" b="0" dirty="0" smtClean="0"/>
              <a:t>Rock </a:t>
            </a:r>
            <a:r>
              <a:rPr lang="en-GB" b="0" dirty="0"/>
              <a:t>n roll</a:t>
            </a:r>
          </a:p>
        </p:txBody>
      </p:sp>
      <p:pic>
        <p:nvPicPr>
          <p:cNvPr id="6146" name="Picture 2" descr="Τα παιδιά χορεύουν τουιστ."/>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bwMode="auto">
          <a:xfrm>
            <a:off x="539552" y="2420888"/>
            <a:ext cx="381578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3 - Θέση περιεχομένου" descr="Τα παιδιά χορεύουν τουιστ ροκ εν ρολ."/>
          <p:cNvPicPr>
            <a:picLocks noGrp="1" noChangeAspect="1"/>
          </p:cNvPicPr>
          <p:nvPr>
            <p:ph sz="quarter" idx="4"/>
          </p:nvPr>
        </p:nvPicPr>
        <p:blipFill>
          <a:blip r:embed="rId6" cstate="email">
            <a:extLst>
              <a:ext uri="{28A0092B-C50C-407E-A947-70E740481C1C}">
                <a14:useLocalDpi xmlns:a14="http://schemas.microsoft.com/office/drawing/2010/main"/>
              </a:ext>
            </a:extLst>
          </a:blip>
          <a:stretch>
            <a:fillRect/>
          </a:stretch>
        </p:blipFill>
        <p:spPr>
          <a:xfrm>
            <a:off x="4644008" y="2492896"/>
            <a:ext cx="4041775" cy="3600400"/>
          </a:xfrm>
        </p:spPr>
      </p:pic>
    </p:spTree>
    <p:custDataLst>
      <p:tags r:id="rId1"/>
    </p:custDataLst>
    <p:extLst>
      <p:ext uri="{BB962C8B-B14F-4D97-AF65-F5344CB8AC3E}">
        <p14:creationId xmlns:p14="http://schemas.microsoft.com/office/powerpoint/2010/main" val="2334404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l-GR" dirty="0"/>
              <a:t>Χορεύουμε </a:t>
            </a:r>
            <a:r>
              <a:rPr lang="el-GR" dirty="0" smtClean="0"/>
              <a:t>(2/4</a:t>
            </a:r>
            <a:r>
              <a:rPr lang="el-GR" dirty="0"/>
              <a:t>)</a:t>
            </a:r>
          </a:p>
        </p:txBody>
      </p:sp>
      <p:sp>
        <p:nvSpPr>
          <p:cNvPr id="3" name="Text Placeholder 2"/>
          <p:cNvSpPr>
            <a:spLocks noGrp="1"/>
          </p:cNvSpPr>
          <p:nvPr>
            <p:ph type="body" idx="1"/>
          </p:nvPr>
        </p:nvSpPr>
        <p:spPr/>
        <p:txBody>
          <a:bodyPr/>
          <a:lstStyle/>
          <a:p>
            <a:r>
              <a:rPr lang="el-GR" b="0" dirty="0" err="1" smtClean="0"/>
              <a:t>Mπαλέτο</a:t>
            </a:r>
            <a:endParaRPr lang="el-GR" b="0" dirty="0"/>
          </a:p>
        </p:txBody>
      </p:sp>
      <p:pic>
        <p:nvPicPr>
          <p:cNvPr id="28" name="Picture 3" descr="Τα παιδιά χορεύουν μπαλέτο"/>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644008" y="2204864"/>
            <a:ext cx="404177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4 - Θέση περιεχομένου" descr="Τα παιδιά χορεύουν μπαλέτο"/>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39552" y="2204864"/>
            <a:ext cx="4040188" cy="3888432"/>
          </a:xfrm>
          <a:prstGeom prst="rect">
            <a:avLst/>
          </a:prstGeom>
        </p:spPr>
      </p:pic>
    </p:spTree>
    <p:custDataLst>
      <p:tags r:id="rId1"/>
    </p:custDataLst>
    <p:extLst>
      <p:ext uri="{BB962C8B-B14F-4D97-AF65-F5344CB8AC3E}">
        <p14:creationId xmlns:p14="http://schemas.microsoft.com/office/powerpoint/2010/main" val="1132619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Χορεύουμε </a:t>
            </a:r>
            <a:r>
              <a:rPr lang="el-GR" dirty="0" smtClean="0"/>
              <a:t>(3/4</a:t>
            </a:r>
            <a:r>
              <a:rPr lang="el-GR" dirty="0"/>
              <a:t>)</a:t>
            </a:r>
          </a:p>
        </p:txBody>
      </p:sp>
      <p:sp>
        <p:nvSpPr>
          <p:cNvPr id="3" name="Text Placeholder 2"/>
          <p:cNvSpPr>
            <a:spLocks noGrp="1"/>
          </p:cNvSpPr>
          <p:nvPr>
            <p:ph type="body" idx="1"/>
            <p:custDataLst>
              <p:tags r:id="rId2"/>
            </p:custDataLst>
          </p:nvPr>
        </p:nvSpPr>
        <p:spPr/>
        <p:txBody>
          <a:bodyPr/>
          <a:lstStyle/>
          <a:p>
            <a:r>
              <a:rPr lang="en-GB" b="0" dirty="0"/>
              <a:t>Bollywood</a:t>
            </a:r>
            <a:endParaRPr lang="el-GR" dirty="0"/>
          </a:p>
        </p:txBody>
      </p:sp>
      <p:pic>
        <p:nvPicPr>
          <p:cNvPr id="7" name="3 - Θέση περιεχομένου" descr="Τα παιδιά χορεύουν μπολιγουντ"/>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7544" y="2348880"/>
            <a:ext cx="4040188" cy="3744416"/>
          </a:xfrm>
        </p:spPr>
      </p:pic>
      <p:pic>
        <p:nvPicPr>
          <p:cNvPr id="8" name="3 - Θέση περιεχομένου" descr="Τα παιδιά χορεύουν μπολιγουντ"/>
          <p:cNvPicPr>
            <a:picLocks noGrp="1" noChangeAspect="1"/>
          </p:cNvPicPr>
          <p:nvPr>
            <p:ph sz="quarter" idx="4"/>
          </p:nvPr>
        </p:nvPicPr>
        <p:blipFill>
          <a:blip r:embed="rId5" cstate="email">
            <a:extLst>
              <a:ext uri="{28A0092B-C50C-407E-A947-70E740481C1C}">
                <a14:useLocalDpi xmlns:a14="http://schemas.microsoft.com/office/drawing/2010/main"/>
              </a:ext>
            </a:extLst>
          </a:blip>
          <a:stretch>
            <a:fillRect/>
          </a:stretch>
        </p:blipFill>
        <p:spPr>
          <a:xfrm>
            <a:off x="4644008" y="2348880"/>
            <a:ext cx="4041775" cy="3744416"/>
          </a:xfrm>
          <a:prstGeom prst="rect">
            <a:avLst/>
          </a:prstGeom>
        </p:spPr>
      </p:pic>
    </p:spTree>
    <p:custDataLst>
      <p:tags r:id="rId1"/>
    </p:custDataLst>
    <p:extLst>
      <p:ext uri="{BB962C8B-B14F-4D97-AF65-F5344CB8AC3E}">
        <p14:creationId xmlns:p14="http://schemas.microsoft.com/office/powerpoint/2010/main" val="2623324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custDataLst>
              <p:tags r:id="rId2"/>
            </p:custDataLst>
          </p:nvPr>
        </p:nvSpPr>
        <p:spPr>
          <a:xfrm>
            <a:off x="457201" y="1556792"/>
            <a:ext cx="1306488" cy="4608512"/>
          </a:xfrm>
        </p:spPr>
        <p:txBody>
          <a:bodyPr/>
          <a:lstStyle/>
          <a:p>
            <a:r>
              <a:rPr lang="en-GB" sz="2400" dirty="0" smtClean="0"/>
              <a:t>Hip </a:t>
            </a:r>
            <a:r>
              <a:rPr lang="en-GB" sz="2400" dirty="0"/>
              <a:t>hop</a:t>
            </a:r>
          </a:p>
          <a:p>
            <a:endParaRPr lang="el-GR" dirty="0"/>
          </a:p>
        </p:txBody>
      </p:sp>
      <p:sp>
        <p:nvSpPr>
          <p:cNvPr id="7" name="Title 6"/>
          <p:cNvSpPr>
            <a:spLocks noGrp="1"/>
          </p:cNvSpPr>
          <p:nvPr>
            <p:ph type="title"/>
          </p:nvPr>
        </p:nvSpPr>
        <p:spPr/>
        <p:txBody>
          <a:bodyPr/>
          <a:lstStyle/>
          <a:p>
            <a:r>
              <a:rPr lang="el-GR" dirty="0"/>
              <a:t>Χορεύουμε </a:t>
            </a:r>
            <a:r>
              <a:rPr lang="el-GR" dirty="0" smtClean="0"/>
              <a:t>(4/4</a:t>
            </a:r>
            <a:r>
              <a:rPr lang="el-GR" dirty="0"/>
              <a:t>)</a:t>
            </a:r>
          </a:p>
        </p:txBody>
      </p:sp>
      <p:pic>
        <p:nvPicPr>
          <p:cNvPr id="8194" name="Picture 2" descr="Τα παιδιά χορεύουν χιπ χοπ."/>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995581" y="1557338"/>
            <a:ext cx="6675251"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3388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Κινήσεις από την </a:t>
            </a:r>
            <a:r>
              <a:rPr lang="el-GR" dirty="0" smtClean="0"/>
              <a:t>καθημερινότητα (1/2)</a:t>
            </a:r>
            <a:endParaRPr lang="el-GR" dirty="0"/>
          </a:p>
        </p:txBody>
      </p:sp>
      <p:sp>
        <p:nvSpPr>
          <p:cNvPr id="6" name="Content Placeholder 5"/>
          <p:cNvSpPr>
            <a:spLocks noGrp="1"/>
          </p:cNvSpPr>
          <p:nvPr>
            <p:ph sz="half" idx="1"/>
          </p:nvPr>
        </p:nvSpPr>
        <p:spPr>
          <a:xfrm>
            <a:off x="457200" y="1600200"/>
            <a:ext cx="3034680" cy="4525963"/>
          </a:xfrm>
        </p:spPr>
        <p:txBody>
          <a:bodyPr>
            <a:normAutofit/>
          </a:bodyPr>
          <a:lstStyle/>
          <a:p>
            <a:pPr marL="0" indent="0">
              <a:buNone/>
            </a:pPr>
            <a:r>
              <a:rPr lang="el-GR" sz="2600" dirty="0"/>
              <a:t>Επειδή πολλές χορευτικές κινήσεις προέρχονται από την καθημερινότητα, προσπαθούμε να κάνουμε κάποιες</a:t>
            </a:r>
            <a:r>
              <a:rPr lang="el-GR" sz="2600" dirty="0" smtClean="0"/>
              <a:t>.</a:t>
            </a:r>
            <a:r>
              <a:rPr lang="en-GB" sz="2600" dirty="0" smtClean="0"/>
              <a:t> </a:t>
            </a:r>
            <a:endParaRPr lang="el-GR" sz="2600" dirty="0" smtClean="0"/>
          </a:p>
          <a:p>
            <a:pPr marL="0" indent="0">
              <a:buNone/>
            </a:pPr>
            <a:r>
              <a:rPr lang="el-GR" sz="2600" dirty="0" smtClean="0"/>
              <a:t>Π.χ. Κινήσεις όταν μας πιάνει πανικός.</a:t>
            </a:r>
            <a:endParaRPr lang="en-GB" sz="2600" dirty="0" smtClean="0"/>
          </a:p>
        </p:txBody>
      </p:sp>
      <p:pic>
        <p:nvPicPr>
          <p:cNvPr id="8" name="3 - Θέση περιεχομένου" descr="Τα παιδιά κάνουν κινήσεις όπως όταν μας πιάνει πανικός."/>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1170"/>
          <a:stretch/>
        </p:blipFill>
        <p:spPr>
          <a:xfrm>
            <a:off x="3645916" y="1700808"/>
            <a:ext cx="4864100" cy="3600400"/>
          </a:xfrm>
          <a:prstGeom prst="rect">
            <a:avLst/>
          </a:prstGeom>
        </p:spPr>
      </p:pic>
    </p:spTree>
    <p:custDataLst>
      <p:tags r:id="rId1"/>
    </p:custDataLst>
    <p:extLst>
      <p:ext uri="{BB962C8B-B14F-4D97-AF65-F5344CB8AC3E}">
        <p14:creationId xmlns:p14="http://schemas.microsoft.com/office/powerpoint/2010/main" val="4186740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rmAutofit/>
          </a:bodyPr>
          <a:lstStyle/>
          <a:p>
            <a:r>
              <a:rPr lang="el-GR" sz="2400" dirty="0" smtClean="0"/>
              <a:t>Π.χ. Σκύβουμε </a:t>
            </a:r>
            <a:r>
              <a:rPr lang="el-GR" sz="2400" dirty="0"/>
              <a:t>να αποφύγουμε μια </a:t>
            </a:r>
            <a:r>
              <a:rPr lang="el-GR" sz="2400" dirty="0" smtClean="0"/>
              <a:t>μπάλα.</a:t>
            </a:r>
            <a:endParaRPr lang="el-GR" sz="2400" dirty="0"/>
          </a:p>
          <a:p>
            <a:endParaRPr lang="el-GR" sz="2400" dirty="0"/>
          </a:p>
        </p:txBody>
      </p:sp>
      <p:sp>
        <p:nvSpPr>
          <p:cNvPr id="5" name="Title 4"/>
          <p:cNvSpPr>
            <a:spLocks noGrp="1"/>
          </p:cNvSpPr>
          <p:nvPr>
            <p:ph type="title"/>
          </p:nvPr>
        </p:nvSpPr>
        <p:spPr/>
        <p:txBody>
          <a:bodyPr>
            <a:normAutofit fontScale="90000"/>
          </a:bodyPr>
          <a:lstStyle/>
          <a:p>
            <a:r>
              <a:rPr lang="el-GR" dirty="0"/>
              <a:t>Κινήσεις από την καθημερινότητα </a:t>
            </a:r>
            <a:r>
              <a:rPr lang="el-GR" dirty="0" smtClean="0"/>
              <a:t>(2/2</a:t>
            </a:r>
            <a:r>
              <a:rPr lang="el-GR" dirty="0"/>
              <a:t>)</a:t>
            </a:r>
          </a:p>
        </p:txBody>
      </p:sp>
      <p:pic>
        <p:nvPicPr>
          <p:cNvPr id="8" name="3 - Θέση περιεχομένου" descr="Τα παιδιά κάνουν κινήσεις."/>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563888" y="1556792"/>
            <a:ext cx="5111750" cy="3672408"/>
          </a:xfrm>
          <a:prstGeom prst="rect">
            <a:avLst/>
          </a:prstGeom>
        </p:spPr>
      </p:pic>
    </p:spTree>
    <p:custDataLst>
      <p:tags r:id="rId1"/>
    </p:custDataLst>
    <p:extLst>
      <p:ext uri="{BB962C8B-B14F-4D97-AF65-F5344CB8AC3E}">
        <p14:creationId xmlns:p14="http://schemas.microsoft.com/office/powerpoint/2010/main" val="11981342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ARTICULATE_PROJECT_OPEN" val="0"/>
  <p:tag name="ZHAW.ACCESSIBILITYADDIN.CHECKTIMEDATE" val="10/29/2015 1:23:11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2290,12291,8,5,"/>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907C404-3B9B-4298-8851-69F9C8A9BF2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9507</TotalTime>
  <Words>622</Words>
  <Application>Microsoft Office PowerPoint</Application>
  <PresentationFormat>On-screen Show (4:3)</PresentationFormat>
  <Paragraphs>87</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Θέμα του Office</vt:lpstr>
      <vt:lpstr>Το Εικονογραφημένο Βιβλίο στην Προσχολική Εκπαίδευση</vt:lpstr>
      <vt:lpstr>Διδακτική Πρακτική</vt:lpstr>
      <vt:lpstr>Κατά την ανάγνωση</vt:lpstr>
      <vt:lpstr>Χορεύουμε (1/4)</vt:lpstr>
      <vt:lpstr>Χορεύουμε (2/4)</vt:lpstr>
      <vt:lpstr>Χορεύουμε (3/4)</vt:lpstr>
      <vt:lpstr>Χορεύουμε (4/4)</vt:lpstr>
      <vt:lpstr>Κινήσεις από την καθημερινότητα (1/2)</vt:lpstr>
      <vt:lpstr>Κινήσεις από την καθημερινότητα (2/2)</vt:lpstr>
      <vt:lpstr>Κινήσεις ζώων (1/2)</vt:lpstr>
      <vt:lpstr>Κινήσεις ζώων (2/2)</vt:lpstr>
      <vt:lpstr>Χορευτικές κινήσεις των παιδιών</vt:lpstr>
      <vt:lpstr>Πόζες των παιδιών (1/2)</vt:lpstr>
      <vt:lpstr>Πόζες των παιδιών (2/2)</vt:lpstr>
      <vt:lpstr>Σύνθεση χορογραφίας (1/2)</vt:lpstr>
      <vt:lpstr>Σύνθεση χορογραφίας (2/2)</vt:lpstr>
      <vt:lpstr>Η εφαρμογής της χορογραφίας μας (1/3)</vt:lpstr>
      <vt:lpstr>Η εφαρμογής της χορογραφίας μας (2/3)</vt:lpstr>
      <vt:lpstr>Η εφαρμογής της χορογραφίας μας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Πριγκίπισσες του κόσμου</dc:title>
  <dc:subject>Το Εικονογραφημένο Βιβλίο στην Προσχολική Εκπαίδευση</dc:subject>
  <dc:creator> Αγγελική Γιαννικοπούλου</dc:creator>
  <cp:lastModifiedBy>Smaragda Papadopoulou</cp:lastModifiedBy>
  <cp:revision>286</cp:revision>
  <dcterms:created xsi:type="dcterms:W3CDTF">2012-09-06T09:03:05Z</dcterms:created>
  <dcterms:modified xsi:type="dcterms:W3CDTF">2015-10-28T23:29:03Z</dcterms:modified>
  <cp:category>Χορός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