
<file path=[Content_Types].xml><?xml version="1.0" encoding="utf-8"?>
<Types xmlns="http://schemas.openxmlformats.org/package/2006/content-types">
  <Default Extension="xml" ContentType="application/xml"/>
  <Default Extension="wmf" ContentType="image/x-wmf"/>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embeddings/oleObject1.bin" ContentType="application/vnd.openxmlformats-officedocument.oleObject"/>
  <Override PartName="/ppt/notesSlides/notesSlide6.xml" ContentType="application/vnd.openxmlformats-officedocument.presentationml.notesSlide+xml"/>
  <Override PartName="/ppt/embeddings/oleObject2.bin" ContentType="application/vnd.openxmlformats-officedocument.oleObject"/>
  <Override PartName="/ppt/embeddings/oleObject3.bin" ContentType="application/vnd.openxmlformats-officedocument.oleObject"/>
  <Override PartName="/ppt/notesSlides/notesSlide7.xml" ContentType="application/vnd.openxmlformats-officedocument.presentationml.notesSlide+xml"/>
  <Override PartName="/ppt/embeddings/oleObject4.bin" ContentType="application/vnd.openxmlformats-officedocument.oleObject"/>
  <Override PartName="/ppt/embeddings/oleObject5.bin" ContentType="application/vnd.openxmlformats-officedocument.oleObject"/>
  <Override PartName="/ppt/notesSlides/notesSlide8.xml" ContentType="application/vnd.openxmlformats-officedocument.presentationml.notesSlide+xml"/>
  <Override PartName="/ppt/notesSlides/notesSlide9.xml" ContentType="application/vnd.openxmlformats-officedocument.presentationml.notesSlide+xml"/>
  <Override PartName="/ppt/embeddings/oleObject6.bin" ContentType="application/vnd.openxmlformats-officedocument.oleObject"/>
  <Override PartName="/ppt/embeddings/oleObject7.bin" ContentType="application/vnd.openxmlformats-officedocument.oleObject"/>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embeddings/oleObject8.bin" ContentType="application/vnd.openxmlformats-officedocument.oleObject"/>
  <Override PartName="/ppt/notesSlides/notesSlide15.xml" ContentType="application/vnd.openxmlformats-officedocument.presentationml.notesSlide+xml"/>
  <Override PartName="/ppt/notesSlides/notesSlide16.xml" ContentType="application/vnd.openxmlformats-officedocument.presentationml.notesSlide+xml"/>
  <Override PartName="/ppt/embeddings/oleObject9.bin" ContentType="application/vnd.openxmlformats-officedocument.oleObject"/>
  <Override PartName="/ppt/embeddings/oleObject10.bin" ContentType="application/vnd.openxmlformats-officedocument.oleObject"/>
  <Override PartName="/ppt/notesSlides/notesSlide17.xml" ContentType="application/vnd.openxmlformats-officedocument.presentationml.notesSlide+xml"/>
  <Override PartName="/ppt/embeddings/oleObject11.bin" ContentType="application/vnd.openxmlformats-officedocument.oleObject"/>
  <Override PartName="/ppt/embeddings/oleObject12.bin" ContentType="application/vnd.openxmlformats-officedocument.oleObject"/>
  <Override PartName="/ppt/notesSlides/notesSlide18.xml" ContentType="application/vnd.openxmlformats-officedocument.presentationml.notesSlide+xml"/>
  <Override PartName="/ppt/embeddings/oleObject13.bin" ContentType="application/vnd.openxmlformats-officedocument.oleObject"/>
  <Override PartName="/ppt/embeddings/oleObject14.bin" ContentType="application/vnd.openxmlformats-officedocument.oleObject"/>
  <Override PartName="/ppt/notesSlides/notesSlide19.xml" ContentType="application/vnd.openxmlformats-officedocument.presentationml.notesSlide+xml"/>
  <Override PartName="/ppt/embeddings/oleObject15.bin" ContentType="application/vnd.openxmlformats-officedocument.oleObject"/>
  <Override PartName="/ppt/embeddings/oleObject16.bin" ContentType="application/vnd.openxmlformats-officedocument.oleObject"/>
  <Override PartName="/ppt/notesSlides/notesSlide20.xml" ContentType="application/vnd.openxmlformats-officedocument.presentationml.notesSlide+xml"/>
  <Override PartName="/ppt/embeddings/oleObject17.bin" ContentType="application/vnd.openxmlformats-officedocument.oleObject"/>
  <Override PartName="/ppt/embeddings/oleObject18.bin" ContentType="application/vnd.openxmlformats-officedocument.oleObject"/>
  <Override PartName="/ppt/notesSlides/notesSlide21.xml" ContentType="application/vnd.openxmlformats-officedocument.presentationml.notesSlide+xml"/>
  <Override PartName="/ppt/embeddings/oleObject19.bin" ContentType="application/vnd.openxmlformats-officedocument.oleObject"/>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embeddings/oleObject20.bin" ContentType="application/vnd.openxmlformats-officedocument.oleObject"/>
  <Override PartName="/ppt/notesSlides/notesSlide27.xml" ContentType="application/vnd.openxmlformats-officedocument.presentationml.notesSlide+xml"/>
  <Override PartName="/ppt/embeddings/oleObject21.bin" ContentType="application/vnd.openxmlformats-officedocument.oleObject"/>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01" r:id="rId2"/>
    <p:sldId id="302" r:id="rId3"/>
    <p:sldId id="266" r:id="rId4"/>
    <p:sldId id="308" r:id="rId5"/>
    <p:sldId id="309" r:id="rId6"/>
    <p:sldId id="310" r:id="rId7"/>
    <p:sldId id="311" r:id="rId8"/>
    <p:sldId id="312" r:id="rId9"/>
    <p:sldId id="313" r:id="rId10"/>
    <p:sldId id="314" r:id="rId11"/>
    <p:sldId id="316" r:id="rId12"/>
    <p:sldId id="317" r:id="rId13"/>
    <p:sldId id="318" r:id="rId14"/>
    <p:sldId id="319" r:id="rId15"/>
    <p:sldId id="320" r:id="rId16"/>
    <p:sldId id="265" r:id="rId17"/>
    <p:sldId id="322" r:id="rId18"/>
    <p:sldId id="323" r:id="rId19"/>
    <p:sldId id="321" r:id="rId20"/>
    <p:sldId id="325" r:id="rId21"/>
    <p:sldId id="326" r:id="rId22"/>
    <p:sldId id="327" r:id="rId23"/>
    <p:sldId id="328" r:id="rId24"/>
    <p:sldId id="329" r:id="rId25"/>
    <p:sldId id="330" r:id="rId26"/>
    <p:sldId id="331" r:id="rId27"/>
    <p:sldId id="332" r:id="rId28"/>
    <p:sldId id="280" r:id="rId29"/>
    <p:sldId id="290" r:id="rId30"/>
    <p:sldId id="295" r:id="rId31"/>
    <p:sldId id="299" r:id="rId32"/>
    <p:sldId id="303" r:id="rId33"/>
    <p:sldId id="291" r:id="rId34"/>
    <p:sldId id="294" r:id="rId35"/>
    <p:sldId id="304" r:id="rId36"/>
    <p:sldId id="305" r:id="rId37"/>
    <p:sldId id="307" r:id="rId3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302"/>
            <p14:sldId id="266"/>
            <p14:sldId id="308"/>
            <p14:sldId id="309"/>
            <p14:sldId id="310"/>
            <p14:sldId id="311"/>
            <p14:sldId id="312"/>
            <p14:sldId id="313"/>
            <p14:sldId id="314"/>
            <p14:sldId id="316"/>
            <p14:sldId id="317"/>
            <p14:sldId id="318"/>
            <p14:sldId id="319"/>
            <p14:sldId id="320"/>
            <p14:sldId id="265"/>
            <p14:sldId id="322"/>
            <p14:sldId id="323"/>
            <p14:sldId id="321"/>
            <p14:sldId id="325"/>
            <p14:sldId id="326"/>
            <p14:sldId id="327"/>
            <p14:sldId id="328"/>
            <p14:sldId id="329"/>
            <p14:sldId id="330"/>
            <p14:sldId id="331"/>
            <p14:sldId id="332"/>
            <p14:sldId id="280"/>
            <p14:sldId id="290"/>
            <p14:sldId id="295"/>
            <p14:sldId id="299"/>
            <p14:sldId id="303"/>
            <p14:sldId id="291"/>
            <p14:sldId id="294"/>
          </p14:sldIdLst>
        </p14:section>
        <p14:section name="Untitled Section" id="{0F1CB131-A6BD-43D0-B8D4-1F27CEF7A05E}">
          <p14:sldIdLst>
            <p14:sldId id="304"/>
            <p14:sldId id="305"/>
            <p14:sldId id="307"/>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3" d="100"/>
          <a:sy n="83" d="100"/>
        </p:scale>
        <p:origin x="-1992" y="-11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commentAuthors" Target="commentAuthors.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1.wmf"/><Relationship Id="rId2" Type="http://schemas.openxmlformats.org/officeDocument/2006/relationships/image" Target="../media/image2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 Id="rId2"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 Id="rId2"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 Id="rId2"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 Id="rId2"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wmf"/><Relationship Id="rId2"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wmf"/><Relationship Id="rId2" Type="http://schemas.openxmlformats.org/officeDocument/2006/relationships/image" Target="../media/image1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wmf"/><Relationship Id="rId2"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19/10/15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Επαγωγική Στατιστική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oleObject" Target="../embeddings/oleObject8.bin"/><Relationship Id="rId5" Type="http://schemas.openxmlformats.org/officeDocument/2006/relationships/image" Target="../media/image12.emf"/><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oleObject" Target="../embeddings/oleObject9.bin"/><Relationship Id="rId5" Type="http://schemas.openxmlformats.org/officeDocument/2006/relationships/image" Target="../media/image13.wmf"/><Relationship Id="rId6" Type="http://schemas.openxmlformats.org/officeDocument/2006/relationships/oleObject" Target="../embeddings/oleObject10.bin"/><Relationship Id="rId7" Type="http://schemas.openxmlformats.org/officeDocument/2006/relationships/image" Target="../media/image14.wmf"/><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image" Target="../media/image16.png"/><Relationship Id="rId5" Type="http://schemas.openxmlformats.org/officeDocument/2006/relationships/oleObject" Target="../embeddings/oleObject11.bin"/><Relationship Id="rId6" Type="http://schemas.openxmlformats.org/officeDocument/2006/relationships/image" Target="../media/image13.wmf"/><Relationship Id="rId7" Type="http://schemas.openxmlformats.org/officeDocument/2006/relationships/oleObject" Target="../embeddings/oleObject12.bin"/><Relationship Id="rId8" Type="http://schemas.openxmlformats.org/officeDocument/2006/relationships/image" Target="../media/image15.wmf"/><Relationship Id="rId1" Type="http://schemas.openxmlformats.org/officeDocument/2006/relationships/vmlDrawing" Target="../drawings/vmlDrawing7.vml"/><Relationship Id="rId2"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image" Target="../media/image18.png"/><Relationship Id="rId5" Type="http://schemas.openxmlformats.org/officeDocument/2006/relationships/oleObject" Target="../embeddings/oleObject13.bin"/><Relationship Id="rId6" Type="http://schemas.openxmlformats.org/officeDocument/2006/relationships/image" Target="../media/image14.wmf"/><Relationship Id="rId7" Type="http://schemas.openxmlformats.org/officeDocument/2006/relationships/oleObject" Target="../embeddings/oleObject14.bin"/><Relationship Id="rId8" Type="http://schemas.openxmlformats.org/officeDocument/2006/relationships/image" Target="../media/image17.wmf"/><Relationship Id="rId1" Type="http://schemas.openxmlformats.org/officeDocument/2006/relationships/vmlDrawing" Target="../drawings/vmlDrawing8.vml"/><Relationship Id="rId2"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4" Type="http://schemas.openxmlformats.org/officeDocument/2006/relationships/oleObject" Target="../embeddings/oleObject15.bin"/><Relationship Id="rId5" Type="http://schemas.openxmlformats.org/officeDocument/2006/relationships/image" Target="../media/image19.wmf"/><Relationship Id="rId6" Type="http://schemas.openxmlformats.org/officeDocument/2006/relationships/oleObject" Target="../embeddings/oleObject16.bin"/><Relationship Id="rId7" Type="http://schemas.openxmlformats.org/officeDocument/2006/relationships/image" Target="../media/image20.wmf"/><Relationship Id="rId1" Type="http://schemas.openxmlformats.org/officeDocument/2006/relationships/vmlDrawing" Target="../drawings/vmlDrawing9.v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oleObject" Target="../embeddings/oleObject17.bin"/><Relationship Id="rId5" Type="http://schemas.openxmlformats.org/officeDocument/2006/relationships/image" Target="../media/image21.wmf"/><Relationship Id="rId6" Type="http://schemas.openxmlformats.org/officeDocument/2006/relationships/oleObject" Target="../embeddings/oleObject18.bin"/><Relationship Id="rId7" Type="http://schemas.openxmlformats.org/officeDocument/2006/relationships/image" Target="../media/image22.wmf"/><Relationship Id="rId1" Type="http://schemas.openxmlformats.org/officeDocument/2006/relationships/vmlDrawing" Target="../drawings/vmlDrawing10.vml"/><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4" Type="http://schemas.openxmlformats.org/officeDocument/2006/relationships/oleObject" Target="../embeddings/oleObject19.bin"/><Relationship Id="rId5" Type="http://schemas.openxmlformats.org/officeDocument/2006/relationships/image" Target="../media/image23.emf"/><Relationship Id="rId1" Type="http://schemas.openxmlformats.org/officeDocument/2006/relationships/vmlDrawing" Target="../drawings/vmlDrawing11.vml"/><Relationship Id="rId2"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oleObject" Target="../embeddings/oleObject20.bin"/><Relationship Id="rId5" Type="http://schemas.openxmlformats.org/officeDocument/2006/relationships/image" Target="../media/image26.wmf"/><Relationship Id="rId1" Type="http://schemas.openxmlformats.org/officeDocument/2006/relationships/vmlDrawing" Target="../drawings/vmlDrawing12.v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4" Type="http://schemas.openxmlformats.org/officeDocument/2006/relationships/oleObject" Target="../embeddings/oleObject21.bin"/><Relationship Id="rId5" Type="http://schemas.openxmlformats.org/officeDocument/2006/relationships/image" Target="../media/image27.wmf"/><Relationship Id="rId1" Type="http://schemas.openxmlformats.org/officeDocument/2006/relationships/vmlDrawing" Target="../drawings/vmlDrawing13.v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oleObject" Target="../embeddings/oleObject1.bin"/><Relationship Id="rId5" Type="http://schemas.openxmlformats.org/officeDocument/2006/relationships/image" Target="../media/image3.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oleObject" Target="../embeddings/oleObject2.bin"/><Relationship Id="rId5" Type="http://schemas.openxmlformats.org/officeDocument/2006/relationships/image" Target="../media/image4.emf"/><Relationship Id="rId6" Type="http://schemas.openxmlformats.org/officeDocument/2006/relationships/oleObject" Target="../embeddings/oleObject3.bin"/><Relationship Id="rId7" Type="http://schemas.openxmlformats.org/officeDocument/2006/relationships/image" Target="../media/image5.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oleObject" Target="../embeddings/oleObject4.bin"/><Relationship Id="rId5" Type="http://schemas.openxmlformats.org/officeDocument/2006/relationships/image" Target="../media/image6.emf"/><Relationship Id="rId6" Type="http://schemas.openxmlformats.org/officeDocument/2006/relationships/oleObject" Target="../embeddings/oleObject5.bin"/><Relationship Id="rId7" Type="http://schemas.openxmlformats.org/officeDocument/2006/relationships/image" Target="../media/image7.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oleObject" Target="../embeddings/oleObject6.bin"/><Relationship Id="rId5" Type="http://schemas.openxmlformats.org/officeDocument/2006/relationships/image" Target="../media/image8.emf"/><Relationship Id="rId6" Type="http://schemas.openxmlformats.org/officeDocument/2006/relationships/oleObject" Target="../embeddings/oleObject7.bin"/><Relationship Id="rId7" Type="http://schemas.openxmlformats.org/officeDocument/2006/relationships/image" Target="../media/image9.emf"/><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Μεθοδολογία των Επιστημών του Ανθρώπου: Στατιστική</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2:</a:t>
            </a:r>
            <a:r>
              <a:rPr lang="en-US" sz="2800" dirty="0" smtClean="0">
                <a:solidFill>
                  <a:srgbClr val="5075BC"/>
                </a:solidFill>
                <a:latin typeface="+mj-lt"/>
                <a:ea typeface="+mj-ea"/>
                <a:cs typeface="+mj-cs"/>
              </a:rPr>
              <a:t> </a:t>
            </a:r>
            <a:r>
              <a:rPr lang="el-GR" sz="2800" dirty="0" smtClean="0"/>
              <a:t>Επαγωγική Στατιστική</a:t>
            </a:r>
            <a:endParaRPr lang="en-US" sz="2800" dirty="0" smtClean="0"/>
          </a:p>
          <a:p>
            <a:endParaRPr lang="el-GR" sz="2800" dirty="0"/>
          </a:p>
          <a:p>
            <a:r>
              <a:rPr lang="el-GR" sz="2800" dirty="0" smtClean="0"/>
              <a:t>Βασίλης Γιαλαμάς</a:t>
            </a:r>
          </a:p>
          <a:p>
            <a:r>
              <a:rPr lang="el-GR" sz="2800" dirty="0" smtClean="0"/>
              <a:t>Σχολή Επιστημών της Αγωγής</a:t>
            </a:r>
          </a:p>
          <a:p>
            <a:r>
              <a:rPr lang="el-GR" sz="2800" dirty="0" smtClean="0"/>
              <a:t>Τμήμα</a:t>
            </a:r>
            <a:r>
              <a:rPr lang="en-US" sz="2800" dirty="0" smtClean="0"/>
              <a:t> </a:t>
            </a:r>
            <a:r>
              <a:rPr lang="el-GR" sz="2800" dirty="0" smtClean="0"/>
              <a:t>Εκπαίδευσης και Αγωγής στην Προσχολική Ηλικία</a:t>
            </a:r>
            <a:endParaRPr lang="en-US" sz="2800" dirty="0" smtClean="0"/>
          </a:p>
          <a:p>
            <a:endParaRPr lang="el-GR" sz="2800" dirty="0" smtClean="0"/>
          </a:p>
        </p:txBody>
      </p:sp>
    </p:spTree>
    <p:extLst>
      <p:ext uri="{BB962C8B-B14F-4D97-AF65-F5344CB8AC3E}">
        <p14:creationId xmlns:p14="http://schemas.microsoft.com/office/powerpoint/2010/main" val="193922471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Βήμα 2</a:t>
            </a:r>
            <a:r>
              <a:rPr lang="el-GR" baseline="30000" dirty="0"/>
              <a:t>ο </a:t>
            </a:r>
            <a:r>
              <a:rPr lang="el-GR" dirty="0" smtClean="0"/>
              <a:t>(2 </a:t>
            </a:r>
            <a:r>
              <a:rPr lang="el-GR" dirty="0"/>
              <a:t>από </a:t>
            </a:r>
            <a:r>
              <a:rPr lang="el-GR" dirty="0" smtClean="0"/>
              <a:t>5)</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lnSpc>
                <a:spcPct val="114000"/>
              </a:lnSpc>
              <a:spcAft>
                <a:spcPts val="600"/>
              </a:spcAft>
              <a:buNone/>
            </a:pPr>
            <a:r>
              <a:rPr lang="el-GR" sz="2800" dirty="0"/>
              <a:t>Επειδή θεωρητικά ένα τυχαίο δείγμα από τον πληθυσμό με μέση τιμή </a:t>
            </a:r>
            <a:r>
              <a:rPr lang="el-GR" sz="2800" dirty="0" smtClean="0"/>
              <a:t>την </a:t>
            </a:r>
            <a:r>
              <a:rPr lang="el-GR" sz="2800" i="1" dirty="0" smtClean="0"/>
              <a:t>μ</a:t>
            </a:r>
            <a:r>
              <a:rPr lang="el-GR" sz="2800" i="1" baseline="-25000" dirty="0" smtClean="0"/>
              <a:t>0</a:t>
            </a:r>
            <a:r>
              <a:rPr lang="en-US" sz="2800" dirty="0" smtClean="0"/>
              <a:t> </a:t>
            </a:r>
            <a:r>
              <a:rPr lang="el-GR" sz="2800" dirty="0"/>
              <a:t>μπορεί να δώσει οποιαδήποτε τιμή </a:t>
            </a:r>
            <a:r>
              <a:rPr lang="en-US" sz="2800" dirty="0" smtClean="0"/>
              <a:t>z</a:t>
            </a:r>
            <a:r>
              <a:rPr lang="el-GR" sz="2800" dirty="0" smtClean="0"/>
              <a:t>, </a:t>
            </a:r>
            <a:r>
              <a:rPr lang="el-GR" sz="2800" dirty="0"/>
              <a:t>πρέπει να αποφασιστεί ποιες τιμές Ζ απορρίπτουν την μηδενική υπόθεση. </a:t>
            </a:r>
            <a:endParaRPr lang="en-US" sz="2800" dirty="0"/>
          </a:p>
          <a:p>
            <a:pPr marL="0" indent="0">
              <a:spcAft>
                <a:spcPts val="600"/>
              </a:spcAft>
              <a:buNone/>
            </a:pPr>
            <a:r>
              <a:rPr lang="el-GR" sz="2800" dirty="0"/>
              <a:t>Προφανώς αυτές είναι στα άκρα της τυπικής κανονικής κατανομής αφού όσο </a:t>
            </a:r>
            <a:r>
              <a:rPr lang="el-GR" sz="2800" dirty="0" smtClean="0"/>
              <a:t>πιο </a:t>
            </a:r>
            <a:r>
              <a:rPr lang="el-GR" sz="2800" dirty="0"/>
              <a:t>πολύ αποκλίνει η μέση τιμή του δείγματος από την </a:t>
            </a:r>
            <a:r>
              <a:rPr lang="el-GR" sz="2800" i="1" dirty="0" smtClean="0"/>
              <a:t>μ</a:t>
            </a:r>
            <a:r>
              <a:rPr lang="el-GR" sz="2800" i="1" baseline="-25000" dirty="0" smtClean="0"/>
              <a:t>0</a:t>
            </a:r>
            <a:r>
              <a:rPr lang="el-GR" sz="2800" dirty="0"/>
              <a:t> </a:t>
            </a:r>
            <a:r>
              <a:rPr lang="el-GR" sz="2800" dirty="0" smtClean="0"/>
              <a:t>τόσο </a:t>
            </a:r>
            <a:r>
              <a:rPr lang="el-GR" sz="2800" dirty="0"/>
              <a:t>μεγαλύτερη ή απόκλιση του </a:t>
            </a:r>
            <a:r>
              <a:rPr lang="en-US" sz="2800" dirty="0"/>
              <a:t>z </a:t>
            </a:r>
            <a:r>
              <a:rPr lang="el-GR" sz="2800" dirty="0"/>
              <a:t>του δείγματος από το 0.</a:t>
            </a:r>
          </a:p>
          <a:p>
            <a:pPr marL="0" indent="0">
              <a:spcAft>
                <a:spcPts val="600"/>
              </a:spcAft>
              <a:buNone/>
            </a:pPr>
            <a:r>
              <a:rPr lang="el-GR" sz="2800" dirty="0"/>
              <a:t>Η περιοχή αποδοχής ή απόρριψης </a:t>
            </a:r>
            <a:r>
              <a:rPr lang="el-GR" sz="2800" dirty="0" smtClean="0"/>
              <a:t>της </a:t>
            </a:r>
            <a:r>
              <a:rPr lang="el-GR" sz="2800" dirty="0"/>
              <a:t>μηδενικής καθορίζεται από το </a:t>
            </a:r>
            <a:r>
              <a:rPr lang="el-GR" sz="2800" b="1" dirty="0"/>
              <a:t>επίπεδο σημαντικότητας α </a:t>
            </a:r>
            <a:r>
              <a:rPr lang="el-GR" sz="2800" dirty="0"/>
              <a:t>που συνήθως είναι </a:t>
            </a:r>
            <a:r>
              <a:rPr lang="el-GR" sz="2800" dirty="0" smtClean="0"/>
              <a:t>α = 0,05 </a:t>
            </a:r>
            <a:r>
              <a:rPr lang="el-GR" sz="2800" dirty="0"/>
              <a:t>ή 5%. </a:t>
            </a:r>
            <a:endParaRPr lang="en-US" sz="2800" dirty="0"/>
          </a:p>
          <a:p>
            <a:pPr marL="0" indent="0">
              <a:spcAft>
                <a:spcPts val="600"/>
              </a:spcAft>
              <a:buNone/>
            </a:pPr>
            <a:r>
              <a:rPr lang="el-GR" sz="2800" dirty="0"/>
              <a:t>Δηλ. αν ένα δείγμα δίνει μια τιμή </a:t>
            </a:r>
            <a:r>
              <a:rPr lang="en-US" sz="2800" dirty="0"/>
              <a:t>z</a:t>
            </a:r>
            <a:r>
              <a:rPr lang="el-GR" sz="2800" dirty="0"/>
              <a:t> που ανήκει στο 5% των πιο ακραίων τιμών της τυπικής κανονικής κατανομής τότε απορρίπτεται η μηδενική </a:t>
            </a:r>
            <a:r>
              <a:rPr lang="el-GR" sz="2800" dirty="0" smtClean="0"/>
              <a:t>υπόθεση.</a:t>
            </a:r>
            <a:endParaRPr lang="el-GR" sz="2800" dirty="0"/>
          </a:p>
        </p:txBody>
      </p:sp>
    </p:spTree>
    <p:extLst>
      <p:ext uri="{BB962C8B-B14F-4D97-AF65-F5344CB8AC3E}">
        <p14:creationId xmlns:p14="http://schemas.microsoft.com/office/powerpoint/2010/main" val="245067141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fontScale="77500" lnSpcReduction="20000"/>
          </a:bodyPr>
          <a:lstStyle/>
          <a:p>
            <a:r>
              <a:rPr lang="el-GR" sz="2400" dirty="0" smtClean="0"/>
              <a:t>Ζ δείγματος που υποστηρίζει </a:t>
            </a:r>
            <a:r>
              <a:rPr lang="el-GR" sz="2400" dirty="0"/>
              <a:t>την </a:t>
            </a:r>
            <a:r>
              <a:rPr lang="el-GR" sz="2400" dirty="0" smtClean="0"/>
              <a:t>Η</a:t>
            </a:r>
            <a:r>
              <a:rPr lang="el-GR" sz="2400" baseline="-25000" dirty="0" smtClean="0"/>
              <a:t>0</a:t>
            </a:r>
          </a:p>
          <a:p>
            <a:endParaRPr lang="el-GR" sz="2400" baseline="-25000" dirty="0" smtClean="0"/>
          </a:p>
          <a:p>
            <a:endParaRPr lang="el-GR" sz="2400" baseline="-25000" dirty="0" smtClean="0"/>
          </a:p>
          <a:p>
            <a:r>
              <a:rPr lang="el-GR" sz="2400" dirty="0" smtClean="0"/>
              <a:t>                                  Ζ δείγματος που </a:t>
            </a:r>
            <a:r>
              <a:rPr lang="el-GR" sz="2400" dirty="0"/>
              <a:t>απορρίπτει την </a:t>
            </a:r>
            <a:r>
              <a:rPr lang="el-GR" sz="2400" dirty="0" smtClean="0"/>
              <a:t>Η</a:t>
            </a:r>
            <a:r>
              <a:rPr lang="el-GR" sz="2400" baseline="-25000" dirty="0" smtClean="0"/>
              <a:t>0</a:t>
            </a:r>
          </a:p>
          <a:p>
            <a:endParaRPr lang="el-GR" sz="2400" baseline="-25000" dirty="0"/>
          </a:p>
        </p:txBody>
      </p:sp>
      <p:sp>
        <p:nvSpPr>
          <p:cNvPr id="6" name="Τίτλος 5"/>
          <p:cNvSpPr>
            <a:spLocks noGrp="1"/>
          </p:cNvSpPr>
          <p:nvPr>
            <p:ph type="title"/>
          </p:nvPr>
        </p:nvSpPr>
        <p:spPr/>
        <p:txBody>
          <a:bodyPr/>
          <a:lstStyle/>
          <a:p>
            <a:r>
              <a:rPr lang="el-GR" dirty="0"/>
              <a:t>Βήμα 2</a:t>
            </a:r>
            <a:r>
              <a:rPr lang="el-GR" baseline="30000" dirty="0"/>
              <a:t>ο </a:t>
            </a:r>
            <a:r>
              <a:rPr lang="el-GR" dirty="0"/>
              <a:t>(3 από </a:t>
            </a:r>
            <a:r>
              <a:rPr lang="el-GR" dirty="0" smtClean="0"/>
              <a:t>5)</a:t>
            </a:r>
            <a:endParaRPr lang="el-GR" dirty="0"/>
          </a:p>
        </p:txBody>
      </p:sp>
      <p:pic>
        <p:nvPicPr>
          <p:cNvPr id="3" name="Picture Placeholder 2" descr="Εικόνα γραφικής παράστασης τυπικής κανονικής κατανομής"/>
          <p:cNvPicPr>
            <a:picLocks noGrp="1" noChangeAspect="1"/>
          </p:cNvPicPr>
          <p:nvPr>
            <p:ph type="pic" idx="1"/>
          </p:nvPr>
        </p:nvPicPr>
        <p:blipFill>
          <a:blip r:embed="rId3">
            <a:extLst>
              <a:ext uri="{28A0092B-C50C-407E-A947-70E740481C1C}">
                <a14:useLocalDpi xmlns:a14="http://schemas.microsoft.com/office/drawing/2010/main" val="0"/>
              </a:ext>
            </a:extLst>
          </a:blip>
          <a:srcRect l="-27829" r="-27829"/>
          <a:stretch>
            <a:fillRect/>
          </a:stretch>
        </p:blipFill>
        <p:spPr/>
      </p:pic>
      <p:sp>
        <p:nvSpPr>
          <p:cNvPr id="7" name="18 - Ελεύθερη σχεδίαση"/>
          <p:cNvSpPr/>
          <p:nvPr/>
        </p:nvSpPr>
        <p:spPr>
          <a:xfrm>
            <a:off x="3347864" y="4234036"/>
            <a:ext cx="458787" cy="419100"/>
          </a:xfrm>
          <a:custGeom>
            <a:avLst/>
            <a:gdLst>
              <a:gd name="connsiteX0" fmla="*/ 522515 w 523566"/>
              <a:gd name="connsiteY0" fmla="*/ 0 h 417658"/>
              <a:gd name="connsiteX1" fmla="*/ 510639 w 523566"/>
              <a:gd name="connsiteY1" fmla="*/ 71252 h 417658"/>
              <a:gd name="connsiteX2" fmla="*/ 391886 w 523566"/>
              <a:gd name="connsiteY2" fmla="*/ 154379 h 417658"/>
              <a:gd name="connsiteX3" fmla="*/ 320634 w 523566"/>
              <a:gd name="connsiteY3" fmla="*/ 237506 h 417658"/>
              <a:gd name="connsiteX4" fmla="*/ 296883 w 523566"/>
              <a:gd name="connsiteY4" fmla="*/ 273132 h 417658"/>
              <a:gd name="connsiteX5" fmla="*/ 261257 w 523566"/>
              <a:gd name="connsiteY5" fmla="*/ 296883 h 417658"/>
              <a:gd name="connsiteX6" fmla="*/ 225631 w 523566"/>
              <a:gd name="connsiteY6" fmla="*/ 332509 h 417658"/>
              <a:gd name="connsiteX7" fmla="*/ 83128 w 523566"/>
              <a:gd name="connsiteY7" fmla="*/ 368135 h 417658"/>
              <a:gd name="connsiteX8" fmla="*/ 0 w 523566"/>
              <a:gd name="connsiteY8" fmla="*/ 391885 h 417658"/>
              <a:gd name="connsiteX9" fmla="*/ 261257 w 523566"/>
              <a:gd name="connsiteY9" fmla="*/ 415636 h 417658"/>
              <a:gd name="connsiteX10" fmla="*/ 498764 w 523566"/>
              <a:gd name="connsiteY10" fmla="*/ 391885 h 417658"/>
              <a:gd name="connsiteX11" fmla="*/ 510639 w 523566"/>
              <a:gd name="connsiteY11" fmla="*/ 296883 h 417658"/>
              <a:gd name="connsiteX12" fmla="*/ 498764 w 523566"/>
              <a:gd name="connsiteY12" fmla="*/ 142504 h 417658"/>
              <a:gd name="connsiteX13" fmla="*/ 498764 w 523566"/>
              <a:gd name="connsiteY13" fmla="*/ 106878 h 41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3566" h="417658">
                <a:moveTo>
                  <a:pt x="522515" y="0"/>
                </a:moveTo>
                <a:cubicBezTo>
                  <a:pt x="518556" y="23751"/>
                  <a:pt x="523566" y="50938"/>
                  <a:pt x="510639" y="71252"/>
                </a:cubicBezTo>
                <a:cubicBezTo>
                  <a:pt x="484242" y="112733"/>
                  <a:pt x="433568" y="133537"/>
                  <a:pt x="391886" y="154379"/>
                </a:cubicBezTo>
                <a:cubicBezTo>
                  <a:pt x="258466" y="332271"/>
                  <a:pt x="444686" y="88645"/>
                  <a:pt x="320634" y="237506"/>
                </a:cubicBezTo>
                <a:cubicBezTo>
                  <a:pt x="311497" y="248470"/>
                  <a:pt x="306975" y="263040"/>
                  <a:pt x="296883" y="273132"/>
                </a:cubicBezTo>
                <a:cubicBezTo>
                  <a:pt x="286791" y="283224"/>
                  <a:pt x="272221" y="287746"/>
                  <a:pt x="261257" y="296883"/>
                </a:cubicBezTo>
                <a:cubicBezTo>
                  <a:pt x="248355" y="307634"/>
                  <a:pt x="241224" y="326272"/>
                  <a:pt x="225631" y="332509"/>
                </a:cubicBezTo>
                <a:cubicBezTo>
                  <a:pt x="180170" y="350693"/>
                  <a:pt x="129578" y="352652"/>
                  <a:pt x="83128" y="368135"/>
                </a:cubicBezTo>
                <a:cubicBezTo>
                  <a:pt x="32018" y="385171"/>
                  <a:pt x="59646" y="376974"/>
                  <a:pt x="0" y="391885"/>
                </a:cubicBezTo>
                <a:cubicBezTo>
                  <a:pt x="75829" y="401364"/>
                  <a:pt x="192526" y="417658"/>
                  <a:pt x="261257" y="415636"/>
                </a:cubicBezTo>
                <a:cubicBezTo>
                  <a:pt x="340786" y="413297"/>
                  <a:pt x="498764" y="391885"/>
                  <a:pt x="498764" y="391885"/>
                </a:cubicBezTo>
                <a:cubicBezTo>
                  <a:pt x="502722" y="360218"/>
                  <a:pt x="510639" y="328797"/>
                  <a:pt x="510639" y="296883"/>
                </a:cubicBezTo>
                <a:cubicBezTo>
                  <a:pt x="510639" y="245271"/>
                  <a:pt x="501983" y="194015"/>
                  <a:pt x="498764" y="142504"/>
                </a:cubicBezTo>
                <a:cubicBezTo>
                  <a:pt x="498023" y="130652"/>
                  <a:pt x="498764" y="118753"/>
                  <a:pt x="498764" y="106878"/>
                </a:cubicBezTo>
              </a:path>
            </a:pathLst>
          </a:custGeom>
          <a:solidFill>
            <a:schemeClr val="accent1">
              <a:lumMod val="75000"/>
            </a:schemeClr>
          </a:solidFill>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a:p>
        </p:txBody>
      </p:sp>
      <p:sp>
        <p:nvSpPr>
          <p:cNvPr id="9" name="19 - Ελεύθερη σχεδίαση"/>
          <p:cNvSpPr/>
          <p:nvPr/>
        </p:nvSpPr>
        <p:spPr>
          <a:xfrm>
            <a:off x="5147295" y="4365104"/>
            <a:ext cx="504825" cy="288925"/>
          </a:xfrm>
          <a:custGeom>
            <a:avLst/>
            <a:gdLst>
              <a:gd name="connsiteX0" fmla="*/ 3958 w 349748"/>
              <a:gd name="connsiteY0" fmla="*/ 19792 h 299599"/>
              <a:gd name="connsiteX1" fmla="*/ 15833 w 349748"/>
              <a:gd name="connsiteY1" fmla="*/ 162295 h 299599"/>
              <a:gd name="connsiteX2" fmla="*/ 27709 w 349748"/>
              <a:gd name="connsiteY2" fmla="*/ 257298 h 299599"/>
              <a:gd name="connsiteX3" fmla="*/ 122711 w 349748"/>
              <a:gd name="connsiteY3" fmla="*/ 269173 h 299599"/>
              <a:gd name="connsiteX4" fmla="*/ 241464 w 349748"/>
              <a:gd name="connsiteY4" fmla="*/ 292924 h 299599"/>
              <a:gd name="connsiteX5" fmla="*/ 336467 w 349748"/>
              <a:gd name="connsiteY5" fmla="*/ 281049 h 299599"/>
              <a:gd name="connsiteX6" fmla="*/ 324592 w 349748"/>
              <a:gd name="connsiteY6" fmla="*/ 233547 h 299599"/>
              <a:gd name="connsiteX7" fmla="*/ 277090 w 349748"/>
              <a:gd name="connsiteY7" fmla="*/ 221672 h 299599"/>
              <a:gd name="connsiteX8" fmla="*/ 170212 w 349748"/>
              <a:gd name="connsiteY8" fmla="*/ 150420 h 299599"/>
              <a:gd name="connsiteX9" fmla="*/ 134587 w 349748"/>
              <a:gd name="connsiteY9" fmla="*/ 126670 h 299599"/>
              <a:gd name="connsiteX10" fmla="*/ 39584 w 349748"/>
              <a:gd name="connsiteY10" fmla="*/ 43542 h 299599"/>
              <a:gd name="connsiteX11" fmla="*/ 3958 w 349748"/>
              <a:gd name="connsiteY11" fmla="*/ 19792 h 29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9748" h="299599">
                <a:moveTo>
                  <a:pt x="3958" y="19792"/>
                </a:moveTo>
                <a:cubicBezTo>
                  <a:pt x="0" y="39584"/>
                  <a:pt x="15833" y="21055"/>
                  <a:pt x="15833" y="162295"/>
                </a:cubicBezTo>
                <a:cubicBezTo>
                  <a:pt x="15833" y="194209"/>
                  <a:pt x="5142" y="234731"/>
                  <a:pt x="27709" y="257298"/>
                </a:cubicBezTo>
                <a:cubicBezTo>
                  <a:pt x="50275" y="279864"/>
                  <a:pt x="91231" y="263926"/>
                  <a:pt x="122711" y="269173"/>
                </a:cubicBezTo>
                <a:cubicBezTo>
                  <a:pt x="162530" y="275810"/>
                  <a:pt x="241464" y="292924"/>
                  <a:pt x="241464" y="292924"/>
                </a:cubicBezTo>
                <a:cubicBezTo>
                  <a:pt x="273132" y="288966"/>
                  <a:pt x="310497" y="299599"/>
                  <a:pt x="336467" y="281049"/>
                </a:cubicBezTo>
                <a:cubicBezTo>
                  <a:pt x="349748" y="271562"/>
                  <a:pt x="336133" y="245088"/>
                  <a:pt x="324592" y="233547"/>
                </a:cubicBezTo>
                <a:cubicBezTo>
                  <a:pt x="313051" y="222006"/>
                  <a:pt x="292924" y="225630"/>
                  <a:pt x="277090" y="221672"/>
                </a:cubicBezTo>
                <a:lnTo>
                  <a:pt x="170212" y="150420"/>
                </a:lnTo>
                <a:lnTo>
                  <a:pt x="134587" y="126670"/>
                </a:lnTo>
                <a:cubicBezTo>
                  <a:pt x="95002" y="67293"/>
                  <a:pt x="122711" y="98961"/>
                  <a:pt x="39584" y="43542"/>
                </a:cubicBezTo>
                <a:cubicBezTo>
                  <a:pt x="32219" y="38632"/>
                  <a:pt x="7916" y="0"/>
                  <a:pt x="3958" y="1979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0" name="26 - TextBox"/>
          <p:cNvSpPr txBox="1">
            <a:spLocks noChangeArrowheads="1"/>
          </p:cNvSpPr>
          <p:nvPr/>
        </p:nvSpPr>
        <p:spPr bwMode="auto">
          <a:xfrm>
            <a:off x="5076056" y="2780928"/>
            <a:ext cx="432048" cy="461665"/>
          </a:xfrm>
          <a:prstGeom prst="rect">
            <a:avLst/>
          </a:prstGeom>
          <a:noFill/>
          <a:ln w="9525">
            <a:noFill/>
            <a:miter lim="800000"/>
            <a:headEnd/>
            <a:tailEnd/>
          </a:ln>
        </p:spPr>
        <p:txBody>
          <a:bodyPr wrap="square">
            <a:spAutoFit/>
          </a:bodyPr>
          <a:lstStyle/>
          <a:p>
            <a:r>
              <a:rPr lang="el-GR" sz="2400" dirty="0"/>
              <a:t>α</a:t>
            </a:r>
          </a:p>
        </p:txBody>
      </p:sp>
      <p:cxnSp>
        <p:nvCxnSpPr>
          <p:cNvPr id="12" name="27 - Ευθύγραμμο βέλος σύνδεσης"/>
          <p:cNvCxnSpPr/>
          <p:nvPr/>
        </p:nvCxnSpPr>
        <p:spPr>
          <a:xfrm flipH="1">
            <a:off x="3851920" y="3212976"/>
            <a:ext cx="1296144"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30 - Ευθύγραμμο βέλος σύνδεσης"/>
          <p:cNvCxnSpPr/>
          <p:nvPr/>
        </p:nvCxnSpPr>
        <p:spPr>
          <a:xfrm>
            <a:off x="5220074" y="3242618"/>
            <a:ext cx="72006" cy="10504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27 - Ευθύγραμμο βέλος σύνδεσης"/>
          <p:cNvCxnSpPr/>
          <p:nvPr/>
        </p:nvCxnSpPr>
        <p:spPr>
          <a:xfrm flipV="1">
            <a:off x="2555776" y="4725144"/>
            <a:ext cx="180020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27 - Ευθύγραμμο βέλος σύνδεσης"/>
          <p:cNvCxnSpPr/>
          <p:nvPr/>
        </p:nvCxnSpPr>
        <p:spPr>
          <a:xfrm flipH="1" flipV="1">
            <a:off x="5292080" y="4725144"/>
            <a:ext cx="720080"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73166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Βήμα 2</a:t>
            </a:r>
            <a:r>
              <a:rPr lang="el-GR" baseline="30000" dirty="0"/>
              <a:t>ο </a:t>
            </a:r>
            <a:r>
              <a:rPr lang="el-GR" dirty="0" smtClean="0"/>
              <a:t>(</a:t>
            </a:r>
            <a:r>
              <a:rPr lang="el-GR" dirty="0"/>
              <a:t>4</a:t>
            </a:r>
            <a:r>
              <a:rPr lang="el-GR" dirty="0" smtClean="0"/>
              <a:t> </a:t>
            </a:r>
            <a:r>
              <a:rPr lang="el-GR" dirty="0"/>
              <a:t>από </a:t>
            </a:r>
            <a:r>
              <a:rPr lang="el-GR" dirty="0" smtClean="0"/>
              <a:t>5)</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n-US" sz="2800" b="1" dirty="0"/>
              <a:t>B</a:t>
            </a:r>
            <a:r>
              <a:rPr lang="el-GR" sz="2800" b="1" dirty="0" smtClean="0"/>
              <a:t>ρίσκουμε </a:t>
            </a:r>
            <a:r>
              <a:rPr lang="el-GR" sz="2800" b="1" dirty="0"/>
              <a:t>τις κρίσιμες </a:t>
            </a:r>
            <a:r>
              <a:rPr lang="el-GR" sz="2800" b="1" dirty="0" smtClean="0"/>
              <a:t>με </a:t>
            </a:r>
            <a:r>
              <a:rPr lang="el-GR" sz="2800" b="1" dirty="0"/>
              <a:t>τη βοήθεια του α και δημιουργούμε τον κανόνα απόφασης σχετικά με την απόρριψη της </a:t>
            </a:r>
            <a:r>
              <a:rPr lang="el-GR" sz="2800" b="1" dirty="0" smtClean="0"/>
              <a:t>Η</a:t>
            </a:r>
            <a:r>
              <a:rPr lang="en-US" sz="2800" b="1" baseline="-25000" dirty="0" smtClean="0"/>
              <a:t>0</a:t>
            </a:r>
            <a:r>
              <a:rPr lang="en-US" sz="2800" b="1" dirty="0" smtClean="0"/>
              <a:t>.</a:t>
            </a:r>
          </a:p>
          <a:p>
            <a:pPr marL="0" indent="0">
              <a:buNone/>
            </a:pPr>
            <a:r>
              <a:rPr lang="el-GR" sz="2800" dirty="0" smtClean="0"/>
              <a:t>Συνεπώς </a:t>
            </a:r>
            <a:r>
              <a:rPr lang="el-GR" sz="2800" dirty="0"/>
              <a:t>σύμφωνα από τον πίνακα των τιμών </a:t>
            </a:r>
            <a:r>
              <a:rPr lang="el-GR" sz="2800" dirty="0" smtClean="0"/>
              <a:t>της</a:t>
            </a:r>
            <a:r>
              <a:rPr lang="en-US" sz="2800" dirty="0" smtClean="0"/>
              <a:t> </a:t>
            </a:r>
            <a:r>
              <a:rPr lang="el-GR" sz="2800" dirty="0" smtClean="0"/>
              <a:t>τυπικής </a:t>
            </a:r>
            <a:r>
              <a:rPr lang="el-GR" sz="2800" dirty="0"/>
              <a:t>κανονικής και το επίπεδο </a:t>
            </a:r>
            <a:r>
              <a:rPr lang="el-GR" sz="2800" dirty="0" smtClean="0"/>
              <a:t>σημαντικότητας</a:t>
            </a:r>
            <a:r>
              <a:rPr lang="en-US" sz="2800" dirty="0" smtClean="0"/>
              <a:t> </a:t>
            </a:r>
            <a:r>
              <a:rPr lang="el-GR" sz="2800" dirty="0" smtClean="0"/>
              <a:t>α=0,05 </a:t>
            </a:r>
            <a:r>
              <a:rPr lang="el-GR" sz="2800" b="1" dirty="0"/>
              <a:t>οι κρίσιμες τιμές</a:t>
            </a:r>
            <a:r>
              <a:rPr lang="el-GR" sz="2800" dirty="0"/>
              <a:t> (μεταξύ των οποίων βρίσκεται το 1-</a:t>
            </a:r>
            <a:r>
              <a:rPr lang="el-GR" sz="2800" dirty="0" smtClean="0"/>
              <a:t>α=0,95 </a:t>
            </a:r>
            <a:r>
              <a:rPr lang="el-GR" sz="2800" dirty="0"/>
              <a:t>των τιμών z) </a:t>
            </a:r>
            <a:r>
              <a:rPr lang="el-GR" sz="2800" b="1" dirty="0"/>
              <a:t>είναι οι -1,96 και 1,96</a:t>
            </a:r>
            <a:r>
              <a:rPr lang="el-GR" sz="2800" dirty="0" smtClean="0"/>
              <a:t>.</a:t>
            </a:r>
          </a:p>
          <a:p>
            <a:pPr marL="0" indent="0">
              <a:buNone/>
            </a:pPr>
            <a:endParaRPr lang="el-GR" sz="2800" b="1" dirty="0" smtClean="0"/>
          </a:p>
          <a:p>
            <a:pPr marL="0" indent="0">
              <a:buNone/>
            </a:pPr>
            <a:r>
              <a:rPr lang="el-GR" sz="2800" b="1" dirty="0" smtClean="0"/>
              <a:t>Κανόνας απόφασης</a:t>
            </a:r>
          </a:p>
          <a:p>
            <a:pPr marL="0" indent="0">
              <a:buNone/>
            </a:pPr>
            <a:r>
              <a:rPr lang="el-GR" sz="2800" dirty="0" smtClean="0"/>
              <a:t>Αν </a:t>
            </a:r>
            <a:r>
              <a:rPr lang="el-GR" sz="2800" dirty="0"/>
              <a:t>η τιμή </a:t>
            </a:r>
            <a:r>
              <a:rPr lang="en-US" sz="2800" dirty="0"/>
              <a:t>z </a:t>
            </a:r>
            <a:r>
              <a:rPr lang="el-GR" sz="2800" dirty="0"/>
              <a:t>βρίσκεται έξω από το διάστημα (-1,96 και 1,96) απορρίπτεται η μηδενική υπόθεση. </a:t>
            </a:r>
            <a:r>
              <a:rPr lang="el-GR" sz="2800" dirty="0" smtClean="0"/>
              <a:t>Διαφορετικά αποφασίζουμε </a:t>
            </a:r>
            <a:r>
              <a:rPr lang="el-GR" sz="2800" dirty="0"/>
              <a:t>ότι η μηδενική υπόθεση μπορεί να ισχύει.   </a:t>
            </a:r>
          </a:p>
          <a:p>
            <a:pPr marL="0" indent="0">
              <a:buNone/>
            </a:pPr>
            <a:endParaRPr lang="en-US" sz="2800" dirty="0" smtClean="0"/>
          </a:p>
        </p:txBody>
      </p:sp>
    </p:spTree>
    <p:extLst>
      <p:ext uri="{BB962C8B-B14F-4D97-AF65-F5344CB8AC3E}">
        <p14:creationId xmlns:p14="http://schemas.microsoft.com/office/powerpoint/2010/main" val="111808264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1800" dirty="0" smtClean="0"/>
              <a:t>Κρίσιμες τιμές, περιοχές «αποδοχής» και απόρριψης της μηδενικής υπόθεσης για αμφίπλευρο έλεγχο με κανονική κατανομή σε επίπεδο σημαντικότητας α=0,05.</a:t>
            </a:r>
            <a:endParaRPr lang="el-GR" sz="1800" dirty="0"/>
          </a:p>
        </p:txBody>
      </p:sp>
      <p:sp>
        <p:nvSpPr>
          <p:cNvPr id="6" name="Τίτλος 5"/>
          <p:cNvSpPr>
            <a:spLocks noGrp="1"/>
          </p:cNvSpPr>
          <p:nvPr>
            <p:ph type="title"/>
          </p:nvPr>
        </p:nvSpPr>
        <p:spPr/>
        <p:txBody>
          <a:bodyPr/>
          <a:lstStyle/>
          <a:p>
            <a:r>
              <a:rPr lang="el-GR" dirty="0"/>
              <a:t>Βήμα </a:t>
            </a:r>
            <a:r>
              <a:rPr lang="el-GR" dirty="0" smtClean="0"/>
              <a:t>2</a:t>
            </a:r>
            <a:r>
              <a:rPr lang="el-GR" baseline="30000" dirty="0" smtClean="0"/>
              <a:t>ο </a:t>
            </a:r>
            <a:r>
              <a:rPr lang="el-GR" dirty="0" smtClean="0"/>
              <a:t>(5 </a:t>
            </a:r>
            <a:r>
              <a:rPr lang="el-GR" dirty="0"/>
              <a:t>από 5)</a:t>
            </a:r>
          </a:p>
        </p:txBody>
      </p:sp>
      <p:pic>
        <p:nvPicPr>
          <p:cNvPr id="3" name="Picture Placeholder 2" descr="Εικόνα γραφικής παράστασης με κανονική κατανομή"/>
          <p:cNvPicPr>
            <a:picLocks noGrp="1" noChangeAspect="1"/>
          </p:cNvPicPr>
          <p:nvPr>
            <p:ph type="pic" idx="1"/>
          </p:nvPr>
        </p:nvPicPr>
        <p:blipFill>
          <a:blip r:embed="rId3">
            <a:extLst>
              <a:ext uri="{28A0092B-C50C-407E-A947-70E740481C1C}">
                <a14:useLocalDpi xmlns:a14="http://schemas.microsoft.com/office/drawing/2010/main" val="0"/>
              </a:ext>
            </a:extLst>
          </a:blip>
          <a:srcRect t="-71" b="-71"/>
          <a:stretch>
            <a:fillRect/>
          </a:stretch>
        </p:blipFill>
        <p:spPr/>
      </p:pic>
    </p:spTree>
    <p:extLst>
      <p:ext uri="{BB962C8B-B14F-4D97-AF65-F5344CB8AC3E}">
        <p14:creationId xmlns:p14="http://schemas.microsoft.com/office/powerpoint/2010/main" val="369864297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Βήμα 3</a:t>
            </a:r>
            <a:r>
              <a:rPr lang="el-GR" baseline="30000" dirty="0" smtClean="0"/>
              <a:t>ο</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800" dirty="0"/>
              <a:t>Στο στάδιο αυτό </a:t>
            </a:r>
            <a:r>
              <a:rPr lang="el-GR" sz="2800" b="1" dirty="0"/>
              <a:t>υπολογίζεται η τιμή z για το δείγμα που διαθέτουμε και τη συγκρίνουμε με τις κρίσιμες τιμές του κανόνα </a:t>
            </a:r>
            <a:r>
              <a:rPr lang="el-GR" sz="2800" b="1" dirty="0" smtClean="0"/>
              <a:t>απόφασης</a:t>
            </a:r>
            <a:r>
              <a:rPr lang="el-GR" sz="2800" dirty="0" smtClean="0"/>
              <a:t>.</a:t>
            </a:r>
          </a:p>
          <a:p>
            <a:pPr marL="0" indent="0">
              <a:buNone/>
            </a:pPr>
            <a:r>
              <a:rPr lang="el-GR" sz="2800" dirty="0" smtClean="0"/>
              <a:t>Στο </a:t>
            </a:r>
            <a:r>
              <a:rPr lang="el-GR" sz="2800" dirty="0"/>
              <a:t>παράδειγμα μας θεωρούμε ότι ο πληθυσμός των παιδιών με «πολλές αγκαλιές» έχει την ίδια τυπική απόκλιση σ με τον υπαρκτό </a:t>
            </a:r>
            <a:r>
              <a:rPr lang="el-GR" sz="2800" dirty="0" smtClean="0"/>
              <a:t>πληθυσμό.</a:t>
            </a:r>
          </a:p>
          <a:p>
            <a:pPr marL="0" indent="0">
              <a:buNone/>
            </a:pPr>
            <a:endParaRPr lang="el-GR" sz="2800" dirty="0"/>
          </a:p>
          <a:p>
            <a:pPr marL="0" indent="0">
              <a:buNone/>
            </a:pPr>
            <a:endParaRPr lang="el-GR" sz="2800" dirty="0" smtClean="0"/>
          </a:p>
          <a:p>
            <a:pPr marL="0" indent="0">
              <a:buNone/>
            </a:pPr>
            <a:r>
              <a:rPr lang="el-GR" sz="2800" dirty="0" smtClean="0"/>
              <a:t>Το </a:t>
            </a:r>
            <a:r>
              <a:rPr lang="el-GR" sz="2800" dirty="0"/>
              <a:t>z ανήκει στην περιοχή απόρριψης αφού z &gt;1,96 και απορρίπτουμε την υπόθεση ότι </a:t>
            </a:r>
            <a:r>
              <a:rPr lang="el-GR" sz="2800" i="1" dirty="0"/>
              <a:t>μ</a:t>
            </a:r>
            <a:r>
              <a:rPr lang="el-GR" sz="2800" dirty="0"/>
              <a:t>=10,5. Επειδή δε η τιμή του z είναι θετική αποφασίζουμε ότι </a:t>
            </a:r>
            <a:r>
              <a:rPr lang="el-GR" sz="2800" i="1" dirty="0"/>
              <a:t>μ</a:t>
            </a:r>
            <a:r>
              <a:rPr lang="el-GR" sz="2800" dirty="0" smtClean="0"/>
              <a:t>&gt;10,5.</a:t>
            </a:r>
            <a:endParaRPr lang="el-GR"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451897527"/>
              </p:ext>
            </p:extLst>
          </p:nvPr>
        </p:nvGraphicFramePr>
        <p:xfrm>
          <a:off x="1991389" y="3717032"/>
          <a:ext cx="4452819" cy="936104"/>
        </p:xfrm>
        <a:graphic>
          <a:graphicData uri="http://schemas.openxmlformats.org/presentationml/2006/ole">
            <mc:AlternateContent xmlns:mc="http://schemas.openxmlformats.org/markup-compatibility/2006">
              <mc:Choice xmlns:v="urn:schemas-microsoft-com:vml" Requires="v">
                <p:oleObj spid="_x0000_s8205" name="Equation" r:id="rId4" imgW="2235200" imgH="469900" progId="Equation.3">
                  <p:embed/>
                </p:oleObj>
              </mc:Choice>
              <mc:Fallback>
                <p:oleObj name="Equation" r:id="rId4" imgW="2235200" imgH="469900" progId="Equation.3">
                  <p:embed/>
                  <p:pic>
                    <p:nvPicPr>
                      <p:cNvPr id="0" name=""/>
                      <p:cNvPicPr/>
                      <p:nvPr/>
                    </p:nvPicPr>
                    <p:blipFill>
                      <a:blip r:embed="rId5"/>
                      <a:stretch>
                        <a:fillRect/>
                      </a:stretch>
                    </p:blipFill>
                    <p:spPr>
                      <a:xfrm>
                        <a:off x="1991389" y="3717032"/>
                        <a:ext cx="4452819" cy="936104"/>
                      </a:xfrm>
                      <a:prstGeom prst="rect">
                        <a:avLst/>
                      </a:prstGeom>
                    </p:spPr>
                  </p:pic>
                </p:oleObj>
              </mc:Fallback>
            </mc:AlternateContent>
          </a:graphicData>
        </a:graphic>
      </p:graphicFrame>
    </p:spTree>
    <p:extLst>
      <p:ext uri="{BB962C8B-B14F-4D97-AF65-F5344CB8AC3E}">
        <p14:creationId xmlns:p14="http://schemas.microsoft.com/office/powerpoint/2010/main" val="244302143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Βήμα </a:t>
            </a:r>
            <a:r>
              <a:rPr lang="el-GR" dirty="0" smtClean="0"/>
              <a:t>4</a:t>
            </a:r>
            <a:r>
              <a:rPr lang="el-GR" baseline="30000" dirty="0" smtClean="0"/>
              <a:t>ο</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b="1" dirty="0"/>
              <a:t>Εκφράζουμε με μη στατιστικούς όρους το αποτέλεσμα του </a:t>
            </a:r>
            <a:r>
              <a:rPr lang="el-GR" sz="2800" b="1" dirty="0" smtClean="0"/>
              <a:t>ελέγχου.</a:t>
            </a:r>
            <a:endParaRPr lang="el-GR" sz="2800" dirty="0" smtClean="0"/>
          </a:p>
          <a:p>
            <a:pPr marL="0" indent="0">
              <a:buNone/>
            </a:pPr>
            <a:r>
              <a:rPr lang="el-GR" sz="2800" dirty="0" smtClean="0"/>
              <a:t>Τα </a:t>
            </a:r>
            <a:r>
              <a:rPr lang="el-GR" sz="2800" dirty="0"/>
              <a:t>παιδιά που δέχονται «πολλές αγκαλιές» από τους γονείς τους στην βρεφική ηλικία έχουν σημαντικά ταχύτερη ανάπτυξη σε ηλικία 2 </a:t>
            </a:r>
            <a:r>
              <a:rPr lang="el-GR" sz="2800" dirty="0" smtClean="0"/>
              <a:t>ετών.</a:t>
            </a:r>
            <a:endParaRPr lang="el-GR" sz="2800" dirty="0"/>
          </a:p>
        </p:txBody>
      </p:sp>
    </p:spTree>
    <p:extLst>
      <p:ext uri="{BB962C8B-B14F-4D97-AF65-F5344CB8AC3E}">
        <p14:creationId xmlns:p14="http://schemas.microsoft.com/office/powerpoint/2010/main" val="144597107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Μονόπλευρος έλεγχος (1 από 5)</a:t>
            </a:r>
            <a:endParaRPr lang="el-GR" dirty="0"/>
          </a:p>
        </p:txBody>
      </p:sp>
      <p:sp>
        <p:nvSpPr>
          <p:cNvPr id="5" name="Θέση περιεχομένου 4"/>
          <p:cNvSpPr>
            <a:spLocks noGrp="1"/>
          </p:cNvSpPr>
          <p:nvPr>
            <p:ph idx="1"/>
          </p:nvPr>
        </p:nvSpPr>
        <p:spPr/>
        <p:txBody>
          <a:bodyPr>
            <a:noAutofit/>
          </a:bodyPr>
          <a:lstStyle/>
          <a:p>
            <a:r>
              <a:rPr lang="el-GR" sz="2400" dirty="0"/>
              <a:t>Ο έλεγχος που παρουσιάστηκε στις προηγούμενες διαφάνειες ονομάζεται </a:t>
            </a:r>
            <a:r>
              <a:rPr lang="el-GR" sz="2400" b="1" dirty="0"/>
              <a:t>αμφίπλευρος</a:t>
            </a:r>
            <a:r>
              <a:rPr lang="el-GR" sz="2400" dirty="0"/>
              <a:t> αφού απορρίπτοντας τη μηδενική υπόθεση μπορεί να αποφασίσουμε ότι η μέση τιμή είναι είτε μεγαλύτερη είτε μικρότερη από </a:t>
            </a:r>
            <a:r>
              <a:rPr lang="el-GR" sz="2400" dirty="0" smtClean="0"/>
              <a:t>την </a:t>
            </a:r>
            <a:r>
              <a:rPr lang="el-GR" sz="2400" i="1" dirty="0" smtClean="0"/>
              <a:t>μ</a:t>
            </a:r>
            <a:r>
              <a:rPr lang="el-GR" sz="2400" i="1" baseline="-25000" dirty="0" smtClean="0"/>
              <a:t>0</a:t>
            </a:r>
            <a:r>
              <a:rPr lang="el-GR" sz="2400" dirty="0" smtClean="0"/>
              <a:t>.</a:t>
            </a:r>
            <a:endParaRPr lang="el-GR" sz="2400" i="1" baseline="-25000" dirty="0"/>
          </a:p>
          <a:p>
            <a:r>
              <a:rPr lang="el-GR" sz="2400" dirty="0"/>
              <a:t>Σε πολλές περιπτώσεις ο ερευνητής θέλει να υποστηρίξει ότι η μέση τιμή είναι μεγαλύτερη (ή σε άλλες περιπτώσεις μικρότερη) από την τιμή </a:t>
            </a:r>
            <a:r>
              <a:rPr lang="el-GR" sz="2400" i="1" dirty="0" smtClean="0"/>
              <a:t>μ</a:t>
            </a:r>
            <a:r>
              <a:rPr lang="el-GR" sz="2400" i="1" baseline="-25000" dirty="0" smtClean="0"/>
              <a:t>0</a:t>
            </a:r>
            <a:r>
              <a:rPr lang="el-GR" sz="2400" dirty="0" smtClean="0"/>
              <a:t>. </a:t>
            </a:r>
            <a:r>
              <a:rPr lang="el-GR" sz="2400" dirty="0"/>
              <a:t>Τότε ο έλεγχος ονομάζεται </a:t>
            </a:r>
            <a:r>
              <a:rPr lang="el-GR" sz="2400" b="1" dirty="0"/>
              <a:t>μονόπλευρος</a:t>
            </a:r>
            <a:r>
              <a:rPr lang="el-GR" sz="2400" dirty="0"/>
              <a:t> και  οι υποθέσεις </a:t>
            </a:r>
            <a:r>
              <a:rPr lang="el-GR" sz="2400" dirty="0" smtClean="0"/>
              <a:t>γράφονται:</a:t>
            </a:r>
          </a:p>
        </p:txBody>
      </p:sp>
      <p:graphicFrame>
        <p:nvGraphicFramePr>
          <p:cNvPr id="6" name="Object 2"/>
          <p:cNvGraphicFramePr>
            <a:graphicFrameLocks noChangeAspect="1"/>
          </p:cNvGraphicFramePr>
          <p:nvPr>
            <p:extLst>
              <p:ext uri="{D42A27DB-BD31-4B8C-83A1-F6EECF244321}">
                <p14:modId xmlns:p14="http://schemas.microsoft.com/office/powerpoint/2010/main" val="3550820075"/>
              </p:ext>
            </p:extLst>
          </p:nvPr>
        </p:nvGraphicFramePr>
        <p:xfrm>
          <a:off x="2627784" y="4869160"/>
          <a:ext cx="1331656" cy="792088"/>
        </p:xfrm>
        <a:graphic>
          <a:graphicData uri="http://schemas.openxmlformats.org/presentationml/2006/ole">
            <mc:AlternateContent xmlns:mc="http://schemas.openxmlformats.org/markup-compatibility/2006">
              <mc:Choice xmlns:v="urn:schemas-microsoft-com:vml" Requires="v">
                <p:oleObj spid="_x0000_s10262" name="Εξίσωση" r:id="rId4" imgW="1079280" imgH="647640" progId="Equation.3">
                  <p:embed/>
                </p:oleObj>
              </mc:Choice>
              <mc:Fallback>
                <p:oleObj name="Εξίσωση" r:id="rId4" imgW="1079280" imgH="647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784" y="4869160"/>
                        <a:ext cx="1331656" cy="792088"/>
                      </a:xfrm>
                      <a:prstGeom prst="rect">
                        <a:avLst/>
                      </a:prstGeom>
                      <a:noFill/>
                      <a:ln>
                        <a:noFill/>
                      </a:ln>
                      <a:effectLst/>
                    </p:spPr>
                  </p:pic>
                </p:oleObj>
              </mc:Fallback>
            </mc:AlternateContent>
          </a:graphicData>
        </a:graphic>
      </p:graphicFrame>
      <p:graphicFrame>
        <p:nvGraphicFramePr>
          <p:cNvPr id="7" name="Object 3"/>
          <p:cNvGraphicFramePr>
            <a:graphicFrameLocks noChangeAspect="1"/>
          </p:cNvGraphicFramePr>
          <p:nvPr>
            <p:extLst>
              <p:ext uri="{D42A27DB-BD31-4B8C-83A1-F6EECF244321}">
                <p14:modId xmlns:p14="http://schemas.microsoft.com/office/powerpoint/2010/main" val="4219134689"/>
              </p:ext>
            </p:extLst>
          </p:nvPr>
        </p:nvGraphicFramePr>
        <p:xfrm>
          <a:off x="4541887" y="4862008"/>
          <a:ext cx="1326257" cy="799240"/>
        </p:xfrm>
        <a:graphic>
          <a:graphicData uri="http://schemas.openxmlformats.org/presentationml/2006/ole">
            <mc:AlternateContent xmlns:mc="http://schemas.openxmlformats.org/markup-compatibility/2006">
              <mc:Choice xmlns:v="urn:schemas-microsoft-com:vml" Requires="v">
                <p:oleObj spid="_x0000_s10263" name="Εξίσωση" r:id="rId6" imgW="1066680" imgH="647640" progId="Equation.3">
                  <p:embed/>
                </p:oleObj>
              </mc:Choice>
              <mc:Fallback>
                <p:oleObj name="Εξίσωση" r:id="rId6" imgW="1066680" imgH="647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1887" y="4862008"/>
                        <a:ext cx="1326257" cy="79924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999550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Autofit/>
          </a:bodyPr>
          <a:lstStyle/>
          <a:p>
            <a:pPr marL="457200" indent="-457200">
              <a:buFont typeface="Arial"/>
              <a:buChar char="•"/>
            </a:pPr>
            <a:r>
              <a:rPr lang="el-GR" sz="2400" dirty="0" smtClean="0"/>
              <a:t>Στον </a:t>
            </a:r>
            <a:r>
              <a:rPr lang="el-GR" sz="2400" dirty="0"/>
              <a:t>μονόπλευρο έλεγχο το επίπεδο σημαντικότητας τοποθετείται στο ένα άκρο της </a:t>
            </a:r>
            <a:r>
              <a:rPr lang="el-GR" sz="2400" dirty="0" smtClean="0"/>
              <a:t>τυπικής </a:t>
            </a:r>
            <a:r>
              <a:rPr lang="el-GR" sz="2400" dirty="0"/>
              <a:t>κανονικής </a:t>
            </a:r>
            <a:r>
              <a:rPr lang="el-GR" sz="2400" dirty="0" smtClean="0"/>
              <a:t>κατανομής.</a:t>
            </a:r>
            <a:endParaRPr lang="el-GR" sz="2400" dirty="0"/>
          </a:p>
          <a:p>
            <a:pPr marL="457200" indent="-457200">
              <a:buFont typeface="Arial"/>
              <a:buChar char="•"/>
            </a:pPr>
            <a:endParaRPr lang="el-GR" sz="2400" dirty="0" smtClean="0"/>
          </a:p>
          <a:p>
            <a:r>
              <a:rPr lang="el-GR" sz="2400" b="1" dirty="0"/>
              <a:t>Κανόνας απόφασης</a:t>
            </a:r>
            <a:r>
              <a:rPr lang="en-US" sz="2400" b="1" dirty="0"/>
              <a:t>:</a:t>
            </a:r>
            <a:r>
              <a:rPr lang="el-GR" sz="2400" dirty="0"/>
              <a:t> η μηδενική υπόθεση απορρίπτεται </a:t>
            </a:r>
            <a:r>
              <a:rPr lang="el-GR" sz="2400" dirty="0" smtClean="0"/>
              <a:t>αν                .</a:t>
            </a:r>
            <a:endParaRPr lang="el-GR" sz="2400" dirty="0"/>
          </a:p>
        </p:txBody>
      </p:sp>
      <p:sp>
        <p:nvSpPr>
          <p:cNvPr id="5" name="Τίτλος 4"/>
          <p:cNvSpPr>
            <a:spLocks noGrp="1"/>
          </p:cNvSpPr>
          <p:nvPr>
            <p:ph type="title"/>
          </p:nvPr>
        </p:nvSpPr>
        <p:spPr/>
        <p:txBody>
          <a:bodyPr/>
          <a:lstStyle/>
          <a:p>
            <a:r>
              <a:rPr lang="el-GR" dirty="0"/>
              <a:t>Μονόπλευρος έλεγχος </a:t>
            </a:r>
            <a:r>
              <a:rPr lang="el-GR" dirty="0" smtClean="0"/>
              <a:t>(2 </a:t>
            </a:r>
            <a:r>
              <a:rPr lang="el-GR" dirty="0"/>
              <a:t>από </a:t>
            </a:r>
            <a:r>
              <a:rPr lang="el-GR" dirty="0" smtClean="0"/>
              <a:t>5)</a:t>
            </a:r>
            <a:endParaRPr lang="el-GR" dirty="0"/>
          </a:p>
        </p:txBody>
      </p:sp>
      <p:pic>
        <p:nvPicPr>
          <p:cNvPr id="4" name="Content Placeholder 3" descr="Εικόνα γραφικής παράστασης τυπικής κανονικής κατανομής"/>
          <p:cNvPicPr>
            <a:picLocks noGrp="1" noChangeAspect="1"/>
          </p:cNvPicPr>
          <p:nvPr>
            <p:ph idx="1"/>
          </p:nvPr>
        </p:nvPicPr>
        <p:blipFill>
          <a:blip r:embed="rId4">
            <a:extLst>
              <a:ext uri="{28A0092B-C50C-407E-A947-70E740481C1C}">
                <a14:useLocalDpi xmlns:a14="http://schemas.microsoft.com/office/drawing/2010/main" val="0"/>
              </a:ext>
            </a:extLst>
          </a:blip>
          <a:srcRect t="-4250" b="-4250"/>
          <a:stretch>
            <a:fillRect/>
          </a:stretch>
        </p:blipFill>
        <p:spPr/>
      </p:pic>
      <p:sp>
        <p:nvSpPr>
          <p:cNvPr id="7" name="6 - Ελεύθερη σχεδίαση"/>
          <p:cNvSpPr/>
          <p:nvPr/>
        </p:nvSpPr>
        <p:spPr>
          <a:xfrm>
            <a:off x="7018933" y="5085432"/>
            <a:ext cx="433387" cy="431800"/>
          </a:xfrm>
          <a:custGeom>
            <a:avLst/>
            <a:gdLst>
              <a:gd name="connsiteX0" fmla="*/ 3958 w 349748"/>
              <a:gd name="connsiteY0" fmla="*/ 19792 h 299599"/>
              <a:gd name="connsiteX1" fmla="*/ 15833 w 349748"/>
              <a:gd name="connsiteY1" fmla="*/ 162295 h 299599"/>
              <a:gd name="connsiteX2" fmla="*/ 27709 w 349748"/>
              <a:gd name="connsiteY2" fmla="*/ 257298 h 299599"/>
              <a:gd name="connsiteX3" fmla="*/ 122711 w 349748"/>
              <a:gd name="connsiteY3" fmla="*/ 269173 h 299599"/>
              <a:gd name="connsiteX4" fmla="*/ 241464 w 349748"/>
              <a:gd name="connsiteY4" fmla="*/ 292924 h 299599"/>
              <a:gd name="connsiteX5" fmla="*/ 336467 w 349748"/>
              <a:gd name="connsiteY5" fmla="*/ 281049 h 299599"/>
              <a:gd name="connsiteX6" fmla="*/ 324592 w 349748"/>
              <a:gd name="connsiteY6" fmla="*/ 233547 h 299599"/>
              <a:gd name="connsiteX7" fmla="*/ 277090 w 349748"/>
              <a:gd name="connsiteY7" fmla="*/ 221672 h 299599"/>
              <a:gd name="connsiteX8" fmla="*/ 170212 w 349748"/>
              <a:gd name="connsiteY8" fmla="*/ 150420 h 299599"/>
              <a:gd name="connsiteX9" fmla="*/ 134587 w 349748"/>
              <a:gd name="connsiteY9" fmla="*/ 126670 h 299599"/>
              <a:gd name="connsiteX10" fmla="*/ 39584 w 349748"/>
              <a:gd name="connsiteY10" fmla="*/ 43542 h 299599"/>
              <a:gd name="connsiteX11" fmla="*/ 3958 w 349748"/>
              <a:gd name="connsiteY11" fmla="*/ 19792 h 29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9748" h="299599">
                <a:moveTo>
                  <a:pt x="3958" y="19792"/>
                </a:moveTo>
                <a:cubicBezTo>
                  <a:pt x="0" y="39584"/>
                  <a:pt x="15833" y="21055"/>
                  <a:pt x="15833" y="162295"/>
                </a:cubicBezTo>
                <a:cubicBezTo>
                  <a:pt x="15833" y="194209"/>
                  <a:pt x="5142" y="234731"/>
                  <a:pt x="27709" y="257298"/>
                </a:cubicBezTo>
                <a:cubicBezTo>
                  <a:pt x="50275" y="279864"/>
                  <a:pt x="91231" y="263926"/>
                  <a:pt x="122711" y="269173"/>
                </a:cubicBezTo>
                <a:cubicBezTo>
                  <a:pt x="162530" y="275810"/>
                  <a:pt x="241464" y="292924"/>
                  <a:pt x="241464" y="292924"/>
                </a:cubicBezTo>
                <a:cubicBezTo>
                  <a:pt x="273132" y="288966"/>
                  <a:pt x="310497" y="299599"/>
                  <a:pt x="336467" y="281049"/>
                </a:cubicBezTo>
                <a:cubicBezTo>
                  <a:pt x="349748" y="271562"/>
                  <a:pt x="336133" y="245088"/>
                  <a:pt x="324592" y="233547"/>
                </a:cubicBezTo>
                <a:cubicBezTo>
                  <a:pt x="313051" y="222006"/>
                  <a:pt x="292924" y="225630"/>
                  <a:pt x="277090" y="221672"/>
                </a:cubicBezTo>
                <a:lnTo>
                  <a:pt x="170212" y="150420"/>
                </a:lnTo>
                <a:lnTo>
                  <a:pt x="134587" y="126670"/>
                </a:lnTo>
                <a:cubicBezTo>
                  <a:pt x="95002" y="67293"/>
                  <a:pt x="122711" y="98961"/>
                  <a:pt x="39584" y="43542"/>
                </a:cubicBezTo>
                <a:cubicBezTo>
                  <a:pt x="32219" y="38632"/>
                  <a:pt x="7916" y="0"/>
                  <a:pt x="3958" y="1979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8" name="26 - TextBox"/>
          <p:cNvSpPr txBox="1">
            <a:spLocks noChangeArrowheads="1"/>
          </p:cNvSpPr>
          <p:nvPr/>
        </p:nvSpPr>
        <p:spPr bwMode="auto">
          <a:xfrm>
            <a:off x="6949331" y="3789040"/>
            <a:ext cx="935037" cy="461665"/>
          </a:xfrm>
          <a:prstGeom prst="rect">
            <a:avLst/>
          </a:prstGeom>
          <a:noFill/>
          <a:ln w="9525">
            <a:noFill/>
            <a:miter lim="800000"/>
            <a:headEnd/>
            <a:tailEnd/>
          </a:ln>
        </p:spPr>
        <p:txBody>
          <a:bodyPr>
            <a:spAutoFit/>
          </a:bodyPr>
          <a:lstStyle/>
          <a:p>
            <a:r>
              <a:rPr lang="el-GR" sz="2400" dirty="0"/>
              <a:t>α=5%</a:t>
            </a:r>
          </a:p>
        </p:txBody>
      </p:sp>
      <p:cxnSp>
        <p:nvCxnSpPr>
          <p:cNvPr id="9" name="8 - Ευθύγραμμο βέλος σύνδεσης"/>
          <p:cNvCxnSpPr/>
          <p:nvPr/>
        </p:nvCxnSpPr>
        <p:spPr>
          <a:xfrm flipH="1">
            <a:off x="7236296" y="4183360"/>
            <a:ext cx="50230" cy="9018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11" name="Object 2"/>
          <p:cNvGraphicFramePr>
            <a:graphicFrameLocks noChangeAspect="1"/>
          </p:cNvGraphicFramePr>
          <p:nvPr>
            <p:extLst>
              <p:ext uri="{D42A27DB-BD31-4B8C-83A1-F6EECF244321}">
                <p14:modId xmlns:p14="http://schemas.microsoft.com/office/powerpoint/2010/main" val="3328189088"/>
              </p:ext>
            </p:extLst>
          </p:nvPr>
        </p:nvGraphicFramePr>
        <p:xfrm>
          <a:off x="3923754" y="1916832"/>
          <a:ext cx="1296318" cy="771068"/>
        </p:xfrm>
        <a:graphic>
          <a:graphicData uri="http://schemas.openxmlformats.org/presentationml/2006/ole">
            <mc:AlternateContent xmlns:mc="http://schemas.openxmlformats.org/markup-compatibility/2006">
              <mc:Choice xmlns:v="urn:schemas-microsoft-com:vml" Requires="v">
                <p:oleObj spid="_x0000_s11284" name="Εξίσωση" r:id="rId5" imgW="1079280" imgH="647640" progId="Equation.3">
                  <p:embed/>
                </p:oleObj>
              </mc:Choice>
              <mc:Fallback>
                <p:oleObj name="Εξίσωση" r:id="rId5" imgW="1079280" imgH="647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754" y="1916832"/>
                        <a:ext cx="1296318" cy="771068"/>
                      </a:xfrm>
                      <a:prstGeom prst="rect">
                        <a:avLst/>
                      </a:prstGeom>
                      <a:noFill/>
                      <a:ln>
                        <a:noFill/>
                      </a:ln>
                      <a:effectLst/>
                    </p:spPr>
                  </p:pic>
                </p:oleObj>
              </mc:Fallback>
            </mc:AlternateContent>
          </a:graphicData>
        </a:graphic>
      </p:graphicFrame>
      <p:graphicFrame>
        <p:nvGraphicFramePr>
          <p:cNvPr id="12" name="Object 4"/>
          <p:cNvGraphicFramePr>
            <a:graphicFrameLocks noChangeAspect="1"/>
          </p:cNvGraphicFramePr>
          <p:nvPr>
            <p:extLst>
              <p:ext uri="{D42A27DB-BD31-4B8C-83A1-F6EECF244321}">
                <p14:modId xmlns:p14="http://schemas.microsoft.com/office/powerpoint/2010/main" val="4197674992"/>
              </p:ext>
            </p:extLst>
          </p:nvPr>
        </p:nvGraphicFramePr>
        <p:xfrm>
          <a:off x="971600" y="5856886"/>
          <a:ext cx="860414" cy="308418"/>
        </p:xfrm>
        <a:graphic>
          <a:graphicData uri="http://schemas.openxmlformats.org/presentationml/2006/ole">
            <mc:AlternateContent xmlns:mc="http://schemas.openxmlformats.org/markup-compatibility/2006">
              <mc:Choice xmlns:v="urn:schemas-microsoft-com:vml" Requires="v">
                <p:oleObj spid="_x0000_s11285" name="Εξίσωση" r:id="rId7" imgW="736560" imgH="266400" progId="Equation.3">
                  <p:embed/>
                </p:oleObj>
              </mc:Choice>
              <mc:Fallback>
                <p:oleObj name="Εξίσωση" r:id="rId7" imgW="736560" imgH="266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600" y="5856886"/>
                        <a:ext cx="860414" cy="30841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58296886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b="1" dirty="0"/>
              <a:t>Κανόνας απόφασης</a:t>
            </a:r>
            <a:r>
              <a:rPr lang="en-US" sz="2400" b="1" dirty="0"/>
              <a:t>:</a:t>
            </a:r>
            <a:r>
              <a:rPr lang="el-GR" sz="2400" dirty="0"/>
              <a:t> η μηδενική υπόθεση απορρίπτεται </a:t>
            </a:r>
            <a:r>
              <a:rPr lang="el-GR" sz="2400" dirty="0" smtClean="0"/>
              <a:t>αν                  .</a:t>
            </a:r>
            <a:endParaRPr lang="el-GR" sz="2400" dirty="0"/>
          </a:p>
        </p:txBody>
      </p:sp>
      <p:sp>
        <p:nvSpPr>
          <p:cNvPr id="6" name="Τίτλος 5"/>
          <p:cNvSpPr>
            <a:spLocks noGrp="1"/>
          </p:cNvSpPr>
          <p:nvPr>
            <p:ph type="title"/>
          </p:nvPr>
        </p:nvSpPr>
        <p:spPr/>
        <p:txBody>
          <a:bodyPr/>
          <a:lstStyle/>
          <a:p>
            <a:r>
              <a:rPr lang="el-GR" dirty="0"/>
              <a:t>Μονόπλευρος έλεγχος </a:t>
            </a:r>
            <a:r>
              <a:rPr lang="el-GR" dirty="0" smtClean="0"/>
              <a:t>(3 </a:t>
            </a:r>
            <a:r>
              <a:rPr lang="el-GR" dirty="0"/>
              <a:t>από </a:t>
            </a:r>
            <a:r>
              <a:rPr lang="el-GR" dirty="0" smtClean="0"/>
              <a:t>5)</a:t>
            </a:r>
            <a:endParaRPr lang="el-GR" dirty="0"/>
          </a:p>
        </p:txBody>
      </p:sp>
      <p:pic>
        <p:nvPicPr>
          <p:cNvPr id="3" name="Picture Placeholder 2" descr="Εικόνα γραφικής παράστασης τυπικής κανονικής κατανομής"/>
          <p:cNvPicPr>
            <a:picLocks noGrp="1" noChangeAspect="1"/>
          </p:cNvPicPr>
          <p:nvPr>
            <p:ph type="pic" idx="1"/>
          </p:nvPr>
        </p:nvPicPr>
        <p:blipFill>
          <a:blip r:embed="rId4">
            <a:extLst>
              <a:ext uri="{28A0092B-C50C-407E-A947-70E740481C1C}">
                <a14:useLocalDpi xmlns:a14="http://schemas.microsoft.com/office/drawing/2010/main" val="0"/>
              </a:ext>
            </a:extLst>
          </a:blip>
          <a:srcRect l="-19231" r="-19231"/>
          <a:stretch>
            <a:fillRect/>
          </a:stretch>
        </p:blipFill>
        <p:spPr/>
      </p:pic>
      <p:sp>
        <p:nvSpPr>
          <p:cNvPr id="7" name="10 - Ελεύθερη σχεδίαση"/>
          <p:cNvSpPr/>
          <p:nvPr/>
        </p:nvSpPr>
        <p:spPr>
          <a:xfrm>
            <a:off x="3203079" y="4149080"/>
            <a:ext cx="504825" cy="490538"/>
          </a:xfrm>
          <a:custGeom>
            <a:avLst/>
            <a:gdLst>
              <a:gd name="connsiteX0" fmla="*/ 522515 w 523566"/>
              <a:gd name="connsiteY0" fmla="*/ 0 h 417658"/>
              <a:gd name="connsiteX1" fmla="*/ 510639 w 523566"/>
              <a:gd name="connsiteY1" fmla="*/ 71252 h 417658"/>
              <a:gd name="connsiteX2" fmla="*/ 391886 w 523566"/>
              <a:gd name="connsiteY2" fmla="*/ 154379 h 417658"/>
              <a:gd name="connsiteX3" fmla="*/ 320634 w 523566"/>
              <a:gd name="connsiteY3" fmla="*/ 237506 h 417658"/>
              <a:gd name="connsiteX4" fmla="*/ 296883 w 523566"/>
              <a:gd name="connsiteY4" fmla="*/ 273132 h 417658"/>
              <a:gd name="connsiteX5" fmla="*/ 261257 w 523566"/>
              <a:gd name="connsiteY5" fmla="*/ 296883 h 417658"/>
              <a:gd name="connsiteX6" fmla="*/ 225631 w 523566"/>
              <a:gd name="connsiteY6" fmla="*/ 332509 h 417658"/>
              <a:gd name="connsiteX7" fmla="*/ 83128 w 523566"/>
              <a:gd name="connsiteY7" fmla="*/ 368135 h 417658"/>
              <a:gd name="connsiteX8" fmla="*/ 0 w 523566"/>
              <a:gd name="connsiteY8" fmla="*/ 391885 h 417658"/>
              <a:gd name="connsiteX9" fmla="*/ 261257 w 523566"/>
              <a:gd name="connsiteY9" fmla="*/ 415636 h 417658"/>
              <a:gd name="connsiteX10" fmla="*/ 498764 w 523566"/>
              <a:gd name="connsiteY10" fmla="*/ 391885 h 417658"/>
              <a:gd name="connsiteX11" fmla="*/ 510639 w 523566"/>
              <a:gd name="connsiteY11" fmla="*/ 296883 h 417658"/>
              <a:gd name="connsiteX12" fmla="*/ 498764 w 523566"/>
              <a:gd name="connsiteY12" fmla="*/ 142504 h 417658"/>
              <a:gd name="connsiteX13" fmla="*/ 498764 w 523566"/>
              <a:gd name="connsiteY13" fmla="*/ 106878 h 41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3566" h="417658">
                <a:moveTo>
                  <a:pt x="522515" y="0"/>
                </a:moveTo>
                <a:cubicBezTo>
                  <a:pt x="518556" y="23751"/>
                  <a:pt x="523566" y="50938"/>
                  <a:pt x="510639" y="71252"/>
                </a:cubicBezTo>
                <a:cubicBezTo>
                  <a:pt x="484242" y="112733"/>
                  <a:pt x="433568" y="133537"/>
                  <a:pt x="391886" y="154379"/>
                </a:cubicBezTo>
                <a:cubicBezTo>
                  <a:pt x="258466" y="332271"/>
                  <a:pt x="444686" y="88645"/>
                  <a:pt x="320634" y="237506"/>
                </a:cubicBezTo>
                <a:cubicBezTo>
                  <a:pt x="311497" y="248470"/>
                  <a:pt x="306975" y="263040"/>
                  <a:pt x="296883" y="273132"/>
                </a:cubicBezTo>
                <a:cubicBezTo>
                  <a:pt x="286791" y="283224"/>
                  <a:pt x="272221" y="287746"/>
                  <a:pt x="261257" y="296883"/>
                </a:cubicBezTo>
                <a:cubicBezTo>
                  <a:pt x="248355" y="307634"/>
                  <a:pt x="241224" y="326272"/>
                  <a:pt x="225631" y="332509"/>
                </a:cubicBezTo>
                <a:cubicBezTo>
                  <a:pt x="180170" y="350693"/>
                  <a:pt x="129578" y="352652"/>
                  <a:pt x="83128" y="368135"/>
                </a:cubicBezTo>
                <a:cubicBezTo>
                  <a:pt x="32018" y="385171"/>
                  <a:pt x="59646" y="376974"/>
                  <a:pt x="0" y="391885"/>
                </a:cubicBezTo>
                <a:cubicBezTo>
                  <a:pt x="75829" y="401364"/>
                  <a:pt x="192526" y="417658"/>
                  <a:pt x="261257" y="415636"/>
                </a:cubicBezTo>
                <a:cubicBezTo>
                  <a:pt x="340786" y="413297"/>
                  <a:pt x="498764" y="391885"/>
                  <a:pt x="498764" y="391885"/>
                </a:cubicBezTo>
                <a:cubicBezTo>
                  <a:pt x="502722" y="360218"/>
                  <a:pt x="510639" y="328797"/>
                  <a:pt x="510639" y="296883"/>
                </a:cubicBezTo>
                <a:cubicBezTo>
                  <a:pt x="510639" y="245271"/>
                  <a:pt x="501983" y="194015"/>
                  <a:pt x="498764" y="142504"/>
                </a:cubicBezTo>
                <a:cubicBezTo>
                  <a:pt x="498023" y="130652"/>
                  <a:pt x="498764" y="118753"/>
                  <a:pt x="498764" y="106878"/>
                </a:cubicBezTo>
              </a:path>
            </a:pathLst>
          </a:custGeom>
          <a:solidFill>
            <a:schemeClr val="accent1">
              <a:lumMod val="75000"/>
            </a:schemeClr>
          </a:solidFill>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l-GR"/>
          </a:p>
        </p:txBody>
      </p:sp>
      <p:sp>
        <p:nvSpPr>
          <p:cNvPr id="9" name="26 - TextBox"/>
          <p:cNvSpPr txBox="1">
            <a:spLocks noChangeArrowheads="1"/>
          </p:cNvSpPr>
          <p:nvPr/>
        </p:nvSpPr>
        <p:spPr bwMode="auto">
          <a:xfrm>
            <a:off x="2915816" y="3212976"/>
            <a:ext cx="936625" cy="461963"/>
          </a:xfrm>
          <a:prstGeom prst="rect">
            <a:avLst/>
          </a:prstGeom>
          <a:noFill/>
          <a:ln w="9525">
            <a:noFill/>
            <a:miter lim="800000"/>
            <a:headEnd/>
            <a:tailEnd/>
          </a:ln>
        </p:spPr>
        <p:txBody>
          <a:bodyPr>
            <a:spAutoFit/>
          </a:bodyPr>
          <a:lstStyle/>
          <a:p>
            <a:r>
              <a:rPr lang="el-GR" sz="2400" dirty="0"/>
              <a:t>α=5%</a:t>
            </a:r>
          </a:p>
        </p:txBody>
      </p:sp>
      <p:cxnSp>
        <p:nvCxnSpPr>
          <p:cNvPr id="10" name="12 - Ευθύγραμμο βέλος σύνδεσης"/>
          <p:cNvCxnSpPr/>
          <p:nvPr/>
        </p:nvCxnSpPr>
        <p:spPr>
          <a:xfrm>
            <a:off x="3203848" y="3717032"/>
            <a:ext cx="216024"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12" name="Object 3"/>
          <p:cNvGraphicFramePr>
            <a:graphicFrameLocks noChangeAspect="1"/>
          </p:cNvGraphicFramePr>
          <p:nvPr>
            <p:extLst>
              <p:ext uri="{D42A27DB-BD31-4B8C-83A1-F6EECF244321}">
                <p14:modId xmlns:p14="http://schemas.microsoft.com/office/powerpoint/2010/main" val="873111178"/>
              </p:ext>
            </p:extLst>
          </p:nvPr>
        </p:nvGraphicFramePr>
        <p:xfrm>
          <a:off x="4860032" y="1695028"/>
          <a:ext cx="1204491" cy="725860"/>
        </p:xfrm>
        <a:graphic>
          <a:graphicData uri="http://schemas.openxmlformats.org/presentationml/2006/ole">
            <mc:AlternateContent xmlns:mc="http://schemas.openxmlformats.org/markup-compatibility/2006">
              <mc:Choice xmlns:v="urn:schemas-microsoft-com:vml" Requires="v">
                <p:oleObj spid="_x0000_s12308" name="Εξίσωση" r:id="rId5" imgW="1066680" imgH="647640" progId="Equation.3">
                  <p:embed/>
                </p:oleObj>
              </mc:Choice>
              <mc:Fallback>
                <p:oleObj name="Εξίσωση" r:id="rId5" imgW="1066680" imgH="647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1695028"/>
                        <a:ext cx="1204491" cy="725860"/>
                      </a:xfrm>
                      <a:prstGeom prst="rect">
                        <a:avLst/>
                      </a:prstGeom>
                      <a:noFill/>
                      <a:ln>
                        <a:noFill/>
                      </a:ln>
                      <a:effectLst/>
                    </p:spPr>
                  </p:pic>
                </p:oleObj>
              </mc:Fallback>
            </mc:AlternateContent>
          </a:graphicData>
        </a:graphic>
      </p:graphicFrame>
      <p:graphicFrame>
        <p:nvGraphicFramePr>
          <p:cNvPr id="13" name="Object 5"/>
          <p:cNvGraphicFramePr>
            <a:graphicFrameLocks noChangeAspect="1"/>
          </p:cNvGraphicFramePr>
          <p:nvPr>
            <p:extLst>
              <p:ext uri="{D42A27DB-BD31-4B8C-83A1-F6EECF244321}">
                <p14:modId xmlns:p14="http://schemas.microsoft.com/office/powerpoint/2010/main" val="1277357272"/>
              </p:ext>
            </p:extLst>
          </p:nvPr>
        </p:nvGraphicFramePr>
        <p:xfrm>
          <a:off x="4038063" y="5589240"/>
          <a:ext cx="1182009" cy="351408"/>
        </p:xfrm>
        <a:graphic>
          <a:graphicData uri="http://schemas.openxmlformats.org/presentationml/2006/ole">
            <mc:AlternateContent xmlns:mc="http://schemas.openxmlformats.org/markup-compatibility/2006">
              <mc:Choice xmlns:v="urn:schemas-microsoft-com:vml" Requires="v">
                <p:oleObj spid="_x0000_s12309" name="Εξίσωση" r:id="rId7" imgW="888840" imgH="266400" progId="Equation.3">
                  <p:embed/>
                </p:oleObj>
              </mc:Choice>
              <mc:Fallback>
                <p:oleObj name="Εξίσωση" r:id="rId7" imgW="888840" imgH="2664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8063" y="5589240"/>
                        <a:ext cx="1182009" cy="35140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16093461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Μονόπλευρος έλεγχος </a:t>
            </a:r>
            <a:r>
              <a:rPr lang="el-GR" dirty="0" smtClean="0"/>
              <a:t>(4 </a:t>
            </a:r>
            <a:r>
              <a:rPr lang="el-GR" dirty="0"/>
              <a:t>από </a:t>
            </a:r>
            <a:r>
              <a:rPr lang="el-GR" dirty="0" smtClean="0"/>
              <a:t>5)</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b="1" dirty="0"/>
              <a:t>Αν η παιδίατρος επιθυμούσε να ελέγξει την ερευνητική υπόθεση ότι τα παιδιά με «πολλές αγκαλιές» σε ηλικία 2 ετών έχουν μεγαλύτερο βάρος από τα τυπικά παιδιά θα έπρεπε να ακολουθήσει τα παρακάτω βήματα:</a:t>
            </a:r>
          </a:p>
          <a:p>
            <a:pPr marL="457200" indent="-457200">
              <a:buFont typeface="+mj-lt"/>
              <a:buAutoNum type="arabicPeriod"/>
            </a:pPr>
            <a:r>
              <a:rPr lang="el-GR" sz="2400" dirty="0"/>
              <a:t>Διατύπωση στατιστικών υποθέσεων και επιλογή επιπέδου </a:t>
            </a:r>
            <a:r>
              <a:rPr lang="el-GR" sz="2400" dirty="0" smtClean="0"/>
              <a:t>σημαντικότητας</a:t>
            </a:r>
          </a:p>
          <a:p>
            <a:pPr marL="457200" indent="-457200">
              <a:buFont typeface="+mj-lt"/>
              <a:buAutoNum type="arabicPeriod"/>
            </a:pPr>
            <a:endParaRPr lang="el-GR" sz="2400" dirty="0"/>
          </a:p>
          <a:p>
            <a:pPr marL="457200" indent="-457200">
              <a:buFont typeface="+mj-lt"/>
              <a:buAutoNum type="arabicPeriod"/>
            </a:pPr>
            <a:endParaRPr lang="el-GR" sz="2400" dirty="0" smtClean="0"/>
          </a:p>
        </p:txBody>
      </p:sp>
      <p:graphicFrame>
        <p:nvGraphicFramePr>
          <p:cNvPr id="6" name="Object 5"/>
          <p:cNvGraphicFramePr>
            <a:graphicFrameLocks noChangeAspect="1"/>
          </p:cNvGraphicFramePr>
          <p:nvPr>
            <p:extLst>
              <p:ext uri="{D42A27DB-BD31-4B8C-83A1-F6EECF244321}">
                <p14:modId xmlns:p14="http://schemas.microsoft.com/office/powerpoint/2010/main" val="4145304561"/>
              </p:ext>
            </p:extLst>
          </p:nvPr>
        </p:nvGraphicFramePr>
        <p:xfrm>
          <a:off x="1691680" y="4073485"/>
          <a:ext cx="1376387" cy="723667"/>
        </p:xfrm>
        <a:graphic>
          <a:graphicData uri="http://schemas.openxmlformats.org/presentationml/2006/ole">
            <mc:AlternateContent xmlns:mc="http://schemas.openxmlformats.org/markup-compatibility/2006">
              <mc:Choice xmlns:v="urn:schemas-microsoft-com:vml" Requires="v">
                <p:oleObj spid="_x0000_s13330" name="Εξίσωση" r:id="rId4" imgW="1231560" imgH="647640" progId="Equation.3">
                  <p:embed/>
                </p:oleObj>
              </mc:Choice>
              <mc:Fallback>
                <p:oleObj name="Εξίσωση" r:id="rId4" imgW="1231560" imgH="647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4073485"/>
                        <a:ext cx="1376387" cy="723667"/>
                      </a:xfrm>
                      <a:prstGeom prst="rect">
                        <a:avLst/>
                      </a:prstGeom>
                      <a:noFill/>
                      <a:ln>
                        <a:noFill/>
                      </a:ln>
                      <a:effectLst/>
                    </p:spPr>
                  </p:pic>
                </p:oleObj>
              </mc:Fallback>
            </mc:AlternateContent>
          </a:graphicData>
        </a:graphic>
      </p:graphicFrame>
      <p:graphicFrame>
        <p:nvGraphicFramePr>
          <p:cNvPr id="7" name="Object 3"/>
          <p:cNvGraphicFramePr>
            <a:graphicFrameLocks noChangeAspect="1"/>
          </p:cNvGraphicFramePr>
          <p:nvPr>
            <p:extLst>
              <p:ext uri="{D42A27DB-BD31-4B8C-83A1-F6EECF244321}">
                <p14:modId xmlns:p14="http://schemas.microsoft.com/office/powerpoint/2010/main" val="2815016390"/>
              </p:ext>
            </p:extLst>
          </p:nvPr>
        </p:nvGraphicFramePr>
        <p:xfrm>
          <a:off x="3779838" y="4293096"/>
          <a:ext cx="1114410" cy="360040"/>
        </p:xfrm>
        <a:graphic>
          <a:graphicData uri="http://schemas.openxmlformats.org/presentationml/2006/ole">
            <mc:AlternateContent xmlns:mc="http://schemas.openxmlformats.org/markup-compatibility/2006">
              <mc:Choice xmlns:v="urn:schemas-microsoft-com:vml" Requires="v">
                <p:oleObj spid="_x0000_s13331" name="Εξίσωση" r:id="rId6" imgW="825480" imgH="266400" progId="Equation.3">
                  <p:embed/>
                </p:oleObj>
              </mc:Choice>
              <mc:Fallback>
                <p:oleObj name="Εξίσωση" r:id="rId6" imgW="825480" imgH="2664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79838" y="4293096"/>
                        <a:ext cx="1114410" cy="36004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01277858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a:t>Παρουσιάζονται οι βασικές έννοιες του ελέγχου υποθέσεων που αφορούν στη σύγκριση μέσων τιμών και τη συνάφεια μεταξύ δυο μεταβλητών. Γίνεται επίσης εισαγωγή στην εκτιμητική της μέσης τιμής με τη βοήθεια των διαστημάτων εμπιστοσύνης.</a:t>
            </a:r>
          </a:p>
        </p:txBody>
      </p:sp>
    </p:spTree>
    <p:extLst>
      <p:ext uri="{BB962C8B-B14F-4D97-AF65-F5344CB8AC3E}">
        <p14:creationId xmlns:p14="http://schemas.microsoft.com/office/powerpoint/2010/main" val="379000186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Μονόπλευρος έλεγχος </a:t>
            </a:r>
            <a:r>
              <a:rPr lang="el-GR" dirty="0" smtClean="0"/>
              <a:t>(5 </a:t>
            </a:r>
            <a:r>
              <a:rPr lang="el-GR" dirty="0"/>
              <a:t>από </a:t>
            </a:r>
            <a:r>
              <a:rPr lang="el-GR" dirty="0" smtClean="0"/>
              <a:t>5)</a:t>
            </a:r>
            <a:endParaRPr lang="el-GR" dirty="0"/>
          </a:p>
        </p:txBody>
      </p:sp>
      <p:sp>
        <p:nvSpPr>
          <p:cNvPr id="5" name="Θέση περιεχομένου 4"/>
          <p:cNvSpPr>
            <a:spLocks noGrp="1"/>
          </p:cNvSpPr>
          <p:nvPr>
            <p:ph idx="1"/>
          </p:nvPr>
        </p:nvSpPr>
        <p:spPr/>
        <p:txBody>
          <a:bodyPr>
            <a:noAutofit/>
          </a:bodyPr>
          <a:lstStyle/>
          <a:p>
            <a:pPr marL="457200" indent="-457200">
              <a:buFont typeface="+mj-lt"/>
              <a:buAutoNum type="arabicPeriod" startAt="2"/>
            </a:pPr>
            <a:r>
              <a:rPr lang="el-GR" sz="2400" dirty="0"/>
              <a:t>Ε</a:t>
            </a:r>
            <a:r>
              <a:rPr lang="el-GR" sz="2400" dirty="0" smtClean="0"/>
              <a:t>πειδή </a:t>
            </a:r>
            <a:r>
              <a:rPr lang="el-GR" sz="2400" dirty="0"/>
              <a:t>το δείγμα είναι μεγάλο Ν=</a:t>
            </a:r>
            <a:r>
              <a:rPr lang="el-GR" sz="2400" dirty="0" smtClean="0"/>
              <a:t>36&gt;</a:t>
            </a:r>
            <a:r>
              <a:rPr lang="el-GR" sz="2400" dirty="0"/>
              <a:t>30 και ισχύει το Κ.Ο.Θ. για τη δειγματοληπτική κατανομή της μέσης </a:t>
            </a:r>
            <a:r>
              <a:rPr lang="el-GR" sz="2400" dirty="0" smtClean="0"/>
              <a:t>τιμής, το </a:t>
            </a:r>
            <a:r>
              <a:rPr lang="el-GR" sz="2400" dirty="0"/>
              <a:t>πηλίκο Ζ ακολουθεί την τυπική κανονική κατανομή και </a:t>
            </a:r>
            <a:r>
              <a:rPr lang="el-GR" sz="2400" dirty="0" smtClean="0"/>
              <a:t>κανόνας </a:t>
            </a:r>
            <a:r>
              <a:rPr lang="el-GR" sz="2400" dirty="0"/>
              <a:t>απόφασης </a:t>
            </a:r>
            <a:r>
              <a:rPr lang="el-GR" sz="2400" dirty="0" smtClean="0"/>
              <a:t>είναι: Η </a:t>
            </a:r>
            <a:r>
              <a:rPr lang="el-GR" sz="2400" dirty="0"/>
              <a:t>μηδενική υπόθεση απορρίπτεται </a:t>
            </a:r>
            <a:r>
              <a:rPr lang="el-GR" sz="2400" dirty="0" smtClean="0"/>
              <a:t>αν              . </a:t>
            </a:r>
          </a:p>
          <a:p>
            <a:pPr marL="457200" indent="-457200">
              <a:buFont typeface="+mj-lt"/>
              <a:buAutoNum type="arabicPeriod" startAt="3"/>
            </a:pPr>
            <a:endParaRPr lang="el-GR" sz="2400" dirty="0" smtClean="0"/>
          </a:p>
          <a:p>
            <a:pPr marL="457200" indent="-457200">
              <a:buFont typeface="+mj-lt"/>
              <a:buAutoNum type="arabicPeriod" startAt="3"/>
            </a:pPr>
            <a:r>
              <a:rPr lang="el-GR" sz="2400" dirty="0" smtClean="0"/>
              <a:t>Επειδή                                                                                        </a:t>
            </a:r>
          </a:p>
          <a:p>
            <a:pPr marL="0" indent="0">
              <a:buNone/>
            </a:pPr>
            <a:r>
              <a:rPr lang="el-GR" sz="2400" dirty="0" smtClean="0"/>
              <a:t>απορρίπτεται </a:t>
            </a:r>
            <a:r>
              <a:rPr lang="el-GR" sz="2400" dirty="0"/>
              <a:t>η μηδενική υπόθεση και γίνεται αποδεκτή η </a:t>
            </a:r>
            <a:r>
              <a:rPr lang="el-GR" sz="2400" dirty="0" smtClean="0"/>
              <a:t>εναλλακτική.</a:t>
            </a:r>
          </a:p>
          <a:p>
            <a:pPr marL="457200" indent="-457200">
              <a:buFont typeface="+mj-lt"/>
              <a:buAutoNum type="arabicPeriod" startAt="4"/>
            </a:pPr>
            <a:r>
              <a:rPr lang="el-GR" sz="2400" dirty="0" smtClean="0"/>
              <a:t>Επαληθεύεται </a:t>
            </a:r>
            <a:r>
              <a:rPr lang="el-GR" sz="2400" dirty="0"/>
              <a:t>η ερευνητική </a:t>
            </a:r>
            <a:r>
              <a:rPr lang="el-GR" sz="2400" dirty="0" smtClean="0"/>
              <a:t>υπόθεση.</a:t>
            </a:r>
            <a:endParaRPr lang="el-GR" sz="2400" dirty="0"/>
          </a:p>
          <a:p>
            <a:pPr marL="457200" indent="-457200">
              <a:buFont typeface="+mj-lt"/>
              <a:buAutoNum type="arabicPeriod" startAt="2"/>
            </a:pPr>
            <a:endParaRPr lang="el-GR" sz="2400" dirty="0" smtClean="0"/>
          </a:p>
        </p:txBody>
      </p:sp>
      <p:graphicFrame>
        <p:nvGraphicFramePr>
          <p:cNvPr id="8" name="Object 11"/>
          <p:cNvGraphicFramePr>
            <a:graphicFrameLocks noChangeAspect="1"/>
          </p:cNvGraphicFramePr>
          <p:nvPr>
            <p:extLst>
              <p:ext uri="{D42A27DB-BD31-4B8C-83A1-F6EECF244321}">
                <p14:modId xmlns:p14="http://schemas.microsoft.com/office/powerpoint/2010/main" val="1591343299"/>
              </p:ext>
            </p:extLst>
          </p:nvPr>
        </p:nvGraphicFramePr>
        <p:xfrm>
          <a:off x="3221236" y="3162300"/>
          <a:ext cx="774700" cy="266700"/>
        </p:xfrm>
        <a:graphic>
          <a:graphicData uri="http://schemas.openxmlformats.org/presentationml/2006/ole">
            <mc:AlternateContent xmlns:mc="http://schemas.openxmlformats.org/markup-compatibility/2006">
              <mc:Choice xmlns:v="urn:schemas-microsoft-com:vml" Requires="v">
                <p:oleObj spid="_x0000_s14354" name="Εξίσωση" r:id="rId4" imgW="774360" imgH="266400" progId="Equation.3">
                  <p:embed/>
                </p:oleObj>
              </mc:Choice>
              <mc:Fallback>
                <p:oleObj name="Εξίσωση" r:id="rId4" imgW="774360" imgH="2664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1236" y="3162300"/>
                        <a:ext cx="7747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12"/>
          <p:cNvGraphicFramePr>
            <a:graphicFrameLocks noChangeAspect="1"/>
          </p:cNvGraphicFramePr>
          <p:nvPr>
            <p:extLst>
              <p:ext uri="{D42A27DB-BD31-4B8C-83A1-F6EECF244321}">
                <p14:modId xmlns:p14="http://schemas.microsoft.com/office/powerpoint/2010/main" val="4002007199"/>
              </p:ext>
            </p:extLst>
          </p:nvPr>
        </p:nvGraphicFramePr>
        <p:xfrm>
          <a:off x="2008481" y="3933056"/>
          <a:ext cx="5299823" cy="781470"/>
        </p:xfrm>
        <a:graphic>
          <a:graphicData uri="http://schemas.openxmlformats.org/presentationml/2006/ole">
            <mc:AlternateContent xmlns:mc="http://schemas.openxmlformats.org/markup-compatibility/2006">
              <mc:Choice xmlns:v="urn:schemas-microsoft-com:vml" Requires="v">
                <p:oleObj spid="_x0000_s14355" name="Εξίσωση" r:id="rId6" imgW="3949560" imgH="622080" progId="Equation.3">
                  <p:embed/>
                </p:oleObj>
              </mc:Choice>
              <mc:Fallback>
                <p:oleObj name="Εξίσωση" r:id="rId6" imgW="3949560" imgH="62208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08481" y="3933056"/>
                        <a:ext cx="5299823" cy="781470"/>
                      </a:xfrm>
                      <a:prstGeom prst="rect">
                        <a:avLst/>
                      </a:prstGeom>
                      <a:noFill/>
                    </p:spPr>
                  </p:pic>
                </p:oleObj>
              </mc:Fallback>
            </mc:AlternateContent>
          </a:graphicData>
        </a:graphic>
      </p:graphicFrame>
    </p:spTree>
    <p:extLst>
      <p:ext uri="{BB962C8B-B14F-4D97-AF65-F5344CB8AC3E}">
        <p14:creationId xmlns:p14="http://schemas.microsoft.com/office/powerpoint/2010/main" val="407390198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Κατανομή </a:t>
            </a:r>
            <a:r>
              <a:rPr lang="en-US" dirty="0"/>
              <a:t>t (student</a:t>
            </a:r>
            <a:r>
              <a:rPr lang="en-US" dirty="0" smtClean="0"/>
              <a:t>)</a:t>
            </a:r>
            <a:r>
              <a:rPr lang="el-GR" dirty="0" smtClean="0"/>
              <a:t> (1 από 4)</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sz="2800" dirty="0"/>
              <a:t>Στον προηγούμενο έλεγχο θεωρήσαμε ότι η τυπική απόκλιση του πληθυσμού είναι </a:t>
            </a:r>
            <a:r>
              <a:rPr lang="el-GR" sz="2800" dirty="0" smtClean="0"/>
              <a:t>γνωστή.</a:t>
            </a:r>
          </a:p>
          <a:p>
            <a:pPr marL="0" indent="0">
              <a:buNone/>
            </a:pPr>
            <a:r>
              <a:rPr lang="el-GR" sz="2800" dirty="0" smtClean="0"/>
              <a:t>Στην </a:t>
            </a:r>
            <a:r>
              <a:rPr lang="el-GR" sz="2800" dirty="0"/>
              <a:t>πράξη όμως σπάνια γνωρίζουμε την τυπική απόκλιση ενός αγνώστου κατά τα άλλα πληθυσμού και πρέπει να εκτιμήσουμε την τιμή </a:t>
            </a:r>
            <a:r>
              <a:rPr lang="el-GR" sz="2800" dirty="0" smtClean="0"/>
              <a:t>της </a:t>
            </a:r>
            <a:r>
              <a:rPr lang="el-GR" sz="2800" i="1" dirty="0"/>
              <a:t>σ</a:t>
            </a:r>
            <a:r>
              <a:rPr lang="el-GR" sz="2800" dirty="0"/>
              <a:t> από τα δειγματικά </a:t>
            </a:r>
            <a:r>
              <a:rPr lang="el-GR" sz="2800" dirty="0" smtClean="0"/>
              <a:t>δεδομένα.</a:t>
            </a:r>
          </a:p>
          <a:p>
            <a:pPr marL="0" indent="0">
              <a:buNone/>
            </a:pPr>
            <a:r>
              <a:rPr lang="el-GR" sz="2800" dirty="0" smtClean="0"/>
              <a:t>Ένας </a:t>
            </a:r>
            <a:r>
              <a:rPr lang="el-GR" sz="2800" dirty="0"/>
              <a:t>πολύ καλός εκτιμητής της </a:t>
            </a:r>
            <a:r>
              <a:rPr lang="el-GR" sz="2800" i="1" dirty="0"/>
              <a:t>σ</a:t>
            </a:r>
            <a:r>
              <a:rPr lang="el-GR" sz="2800" dirty="0"/>
              <a:t> είναι η δειγματική τυπική απόκλιση S</a:t>
            </a:r>
            <a:r>
              <a:rPr lang="el-GR" sz="2800" dirty="0" smtClean="0"/>
              <a:t>.</a:t>
            </a:r>
          </a:p>
          <a:p>
            <a:pPr marL="0" indent="0">
              <a:buNone/>
            </a:pPr>
            <a:r>
              <a:rPr lang="el-GR" sz="2800" dirty="0"/>
              <a:t>Το στατιστικό του ελέγχου που </a:t>
            </a:r>
            <a:r>
              <a:rPr lang="el-GR" sz="2800" dirty="0" smtClean="0"/>
              <a:t>γίνεται</a:t>
            </a:r>
            <a:r>
              <a:rPr lang="en-US" sz="2800" dirty="0" smtClean="0"/>
              <a:t>        </a:t>
            </a:r>
            <a:r>
              <a:rPr lang="el-GR" sz="2800" dirty="0" smtClean="0"/>
              <a:t>  </a:t>
            </a:r>
            <a:r>
              <a:rPr lang="en-US" sz="2800" dirty="0" smtClean="0"/>
              <a:t>      </a:t>
            </a:r>
            <a:r>
              <a:rPr lang="el-GR" sz="2800" dirty="0" smtClean="0"/>
              <a:t>δεν </a:t>
            </a:r>
            <a:endParaRPr lang="en-US" sz="2800" dirty="0" smtClean="0"/>
          </a:p>
          <a:p>
            <a:pPr marL="0" indent="0">
              <a:buNone/>
            </a:pPr>
            <a:r>
              <a:rPr lang="el-GR" sz="2800" dirty="0" smtClean="0"/>
              <a:t>ακολουθεί </a:t>
            </a:r>
            <a:r>
              <a:rPr lang="el-GR" sz="2800" dirty="0"/>
              <a:t>πλέον την τυπική κανονική κατανομή αλλά την κατανομή </a:t>
            </a:r>
            <a:r>
              <a:rPr lang="en-US" sz="2800" dirty="0"/>
              <a:t>t</a:t>
            </a:r>
            <a:r>
              <a:rPr lang="el-GR" sz="2800" dirty="0" smtClean="0"/>
              <a:t>.</a:t>
            </a:r>
            <a:endParaRPr lang="en-US"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961110761"/>
              </p:ext>
            </p:extLst>
          </p:nvPr>
        </p:nvGraphicFramePr>
        <p:xfrm>
          <a:off x="5915000" y="4365104"/>
          <a:ext cx="817240" cy="839942"/>
        </p:xfrm>
        <a:graphic>
          <a:graphicData uri="http://schemas.openxmlformats.org/presentationml/2006/ole">
            <mc:AlternateContent xmlns:mc="http://schemas.openxmlformats.org/markup-compatibility/2006">
              <mc:Choice xmlns:v="urn:schemas-microsoft-com:vml" Requires="v">
                <p:oleObj spid="_x0000_s15372" name="Equation" r:id="rId4" imgW="457200" imgH="469900" progId="Equation.3">
                  <p:embed/>
                </p:oleObj>
              </mc:Choice>
              <mc:Fallback>
                <p:oleObj name="Equation" r:id="rId4" imgW="457200" imgH="469900" progId="Equation.3">
                  <p:embed/>
                  <p:pic>
                    <p:nvPicPr>
                      <p:cNvPr id="0" name=""/>
                      <p:cNvPicPr/>
                      <p:nvPr/>
                    </p:nvPicPr>
                    <p:blipFill>
                      <a:blip r:embed="rId5"/>
                      <a:stretch>
                        <a:fillRect/>
                      </a:stretch>
                    </p:blipFill>
                    <p:spPr>
                      <a:xfrm>
                        <a:off x="5915000" y="4365104"/>
                        <a:ext cx="817240" cy="839942"/>
                      </a:xfrm>
                      <a:prstGeom prst="rect">
                        <a:avLst/>
                      </a:prstGeom>
                    </p:spPr>
                  </p:pic>
                </p:oleObj>
              </mc:Fallback>
            </mc:AlternateContent>
          </a:graphicData>
        </a:graphic>
      </p:graphicFrame>
    </p:spTree>
    <p:extLst>
      <p:ext uri="{BB962C8B-B14F-4D97-AF65-F5344CB8AC3E}">
        <p14:creationId xmlns:p14="http://schemas.microsoft.com/office/powerpoint/2010/main" val="417499718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dirty="0"/>
              <a:t>Κατανομή t (student) </a:t>
            </a:r>
            <a:r>
              <a:rPr lang="el-GR" dirty="0" smtClean="0"/>
              <a:t>(2 </a:t>
            </a:r>
            <a:r>
              <a:rPr lang="el-GR" dirty="0"/>
              <a:t>από 4)</a:t>
            </a:r>
          </a:p>
        </p:txBody>
      </p:sp>
      <p:sp>
        <p:nvSpPr>
          <p:cNvPr id="3" name="Θέση περιεχομένου 2"/>
          <p:cNvSpPr>
            <a:spLocks noGrp="1"/>
          </p:cNvSpPr>
          <p:nvPr>
            <p:ph idx="1"/>
          </p:nvPr>
        </p:nvSpPr>
        <p:spPr/>
        <p:txBody>
          <a:bodyPr>
            <a:normAutofit fontScale="77500" lnSpcReduction="20000"/>
          </a:bodyPr>
          <a:lstStyle/>
          <a:p>
            <a:pPr marL="0" indent="0">
              <a:buNone/>
            </a:pPr>
            <a:r>
              <a:rPr lang="en-US" sz="2800" dirty="0"/>
              <a:t>H </a:t>
            </a:r>
            <a:r>
              <a:rPr lang="fr-CH" sz="2800" dirty="0"/>
              <a:t>t</a:t>
            </a:r>
            <a:r>
              <a:rPr lang="el-GR" sz="2800" dirty="0"/>
              <a:t> είναι μια κωδωνοειδής κατανομή με μικρή διαφορά από την τυπική κανονική κατανομή με μέση τιμή 0 και τυπική απόκλιση λίγο μεγαλύτερη από τη μονάδα. Οι κρίσιμες τιμές της </a:t>
            </a:r>
            <a:r>
              <a:rPr lang="en-US" sz="2800" dirty="0"/>
              <a:t>t</a:t>
            </a:r>
            <a:r>
              <a:rPr lang="el-GR" sz="2800" dirty="0"/>
              <a:t> δίνονται από πίνακα. Για κάθε μέγεθος δείγματος Ν η ποσότητα Ν-1 εκφράζει τους βαθμούς ελευθερίας της </a:t>
            </a:r>
            <a:r>
              <a:rPr lang="en-US" sz="2800" dirty="0"/>
              <a:t>t</a:t>
            </a:r>
            <a:r>
              <a:rPr lang="el-GR" sz="2800" dirty="0"/>
              <a:t>. Για κάθε τιμή Ν-1 έχουμε διαφορετική κατανομή </a:t>
            </a:r>
            <a:r>
              <a:rPr lang="en-US" sz="2800" dirty="0"/>
              <a:t>t</a:t>
            </a:r>
            <a:r>
              <a:rPr lang="el-GR" sz="2800" dirty="0"/>
              <a:t> και διαφορετικές κρίσιμες τιμές. Όσο το μέγεθος του δείγματος ή οι βαθμοί ελευθερίας αυξάνονται τόσο η κατανομή </a:t>
            </a:r>
            <a:r>
              <a:rPr lang="en-US" sz="2800" dirty="0"/>
              <a:t>t</a:t>
            </a:r>
            <a:r>
              <a:rPr lang="el-GR" sz="2800" dirty="0"/>
              <a:t> την τυπική </a:t>
            </a:r>
            <a:r>
              <a:rPr lang="el-GR" sz="2800" dirty="0" smtClean="0"/>
              <a:t>κατανομή.</a:t>
            </a:r>
          </a:p>
          <a:p>
            <a:pPr marL="0" indent="0">
              <a:buNone/>
            </a:pPr>
            <a:r>
              <a:rPr lang="el-GR" sz="2800" dirty="0" smtClean="0"/>
              <a:t>Αν </a:t>
            </a:r>
            <a:r>
              <a:rPr lang="el-GR" sz="2800" dirty="0"/>
              <a:t>στο παράδειγμά μας δεν γνωρίζουμε την τυπική απόκλιση του πληθυσμού τότε θα έπρεπε να εκτιμηθεί υπολογίζοντας την </a:t>
            </a:r>
            <a:r>
              <a:rPr lang="el-GR" sz="2800" dirty="0" smtClean="0"/>
              <a:t>τ.απόκλιση </a:t>
            </a:r>
            <a:r>
              <a:rPr lang="el-GR" sz="2800" dirty="0"/>
              <a:t>του </a:t>
            </a:r>
            <a:r>
              <a:rPr lang="el-GR" sz="2800" dirty="0" smtClean="0"/>
              <a:t>δείγματος.</a:t>
            </a:r>
            <a:endParaRPr lang="el-GR" sz="2800" dirty="0"/>
          </a:p>
          <a:p>
            <a:pPr marL="0" indent="0">
              <a:buNone/>
            </a:pPr>
            <a:r>
              <a:rPr lang="el-GR" sz="2800" dirty="0" smtClean="0"/>
              <a:t>Οι </a:t>
            </a:r>
            <a:r>
              <a:rPr lang="el-GR" sz="2800" dirty="0"/>
              <a:t>κρίσιμες τιμές του </a:t>
            </a:r>
            <a:r>
              <a:rPr lang="el-GR" sz="2800" dirty="0" smtClean="0"/>
              <a:t>ελέγχου, </a:t>
            </a:r>
            <a:r>
              <a:rPr lang="el-GR" sz="2800" dirty="0"/>
              <a:t>με τη βοήθεια του πίνακα της επόμενης διαφάνειας </a:t>
            </a:r>
            <a:r>
              <a:rPr lang="el-GR" sz="2800" dirty="0" smtClean="0"/>
              <a:t>για </a:t>
            </a:r>
            <a:r>
              <a:rPr lang="el-GR" sz="2800" dirty="0"/>
              <a:t>δείγμα μεγέθους Ν=18 (βαθμοί ελευθερίας 17) και επίπεδο σημαντικότητας α= 0,05, είναι -2,11 και </a:t>
            </a:r>
            <a:r>
              <a:rPr lang="el-GR" sz="2800" dirty="0" smtClean="0"/>
              <a:t>2,11.</a:t>
            </a:r>
            <a:endParaRPr lang="en-US" sz="2800" dirty="0"/>
          </a:p>
        </p:txBody>
      </p:sp>
    </p:spTree>
    <p:extLst>
      <p:ext uri="{BB962C8B-B14F-4D97-AF65-F5344CB8AC3E}">
        <p14:creationId xmlns:p14="http://schemas.microsoft.com/office/powerpoint/2010/main" val="215878656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Τυπική κανονική κατανομή και κατανομές </a:t>
            </a:r>
            <a:r>
              <a:rPr lang="en-US" sz="2400" dirty="0" smtClean="0"/>
              <a:t>t-student </a:t>
            </a:r>
            <a:r>
              <a:rPr lang="el-GR" sz="2400" dirty="0" smtClean="0"/>
              <a:t>με 1 και 5 βαθμούς ελευθερίας.</a:t>
            </a:r>
            <a:endParaRPr lang="el-GR" sz="2400" dirty="0"/>
          </a:p>
        </p:txBody>
      </p:sp>
      <p:sp>
        <p:nvSpPr>
          <p:cNvPr id="6" name="Τίτλος 5"/>
          <p:cNvSpPr>
            <a:spLocks noGrp="1"/>
          </p:cNvSpPr>
          <p:nvPr>
            <p:ph type="title"/>
          </p:nvPr>
        </p:nvSpPr>
        <p:spPr/>
        <p:txBody>
          <a:bodyPr>
            <a:normAutofit/>
          </a:bodyPr>
          <a:lstStyle/>
          <a:p>
            <a:r>
              <a:rPr lang="el-GR" dirty="0"/>
              <a:t>Κατανομή </a:t>
            </a:r>
            <a:r>
              <a:rPr lang="en-US" dirty="0"/>
              <a:t>t (student)</a:t>
            </a:r>
            <a:r>
              <a:rPr lang="el-GR" dirty="0"/>
              <a:t> </a:t>
            </a:r>
            <a:r>
              <a:rPr lang="el-GR" dirty="0" smtClean="0"/>
              <a:t>(3 </a:t>
            </a:r>
            <a:r>
              <a:rPr lang="el-GR" dirty="0"/>
              <a:t>από 4)</a:t>
            </a:r>
          </a:p>
        </p:txBody>
      </p:sp>
      <p:pic>
        <p:nvPicPr>
          <p:cNvPr id="3" name="Picture Placeholder 2" descr="Εικόνα με γραφικές παραστάσεις τυπικής κανονικής κατανομής και κατανομών t-student με 1 και 5 βαθμούς ελευθερίας"/>
          <p:cNvPicPr>
            <a:picLocks noGrp="1" noChangeAspect="1"/>
          </p:cNvPicPr>
          <p:nvPr>
            <p:ph type="pic" idx="1"/>
          </p:nvPr>
        </p:nvPicPr>
        <p:blipFill>
          <a:blip r:embed="rId3">
            <a:extLst>
              <a:ext uri="{28A0092B-C50C-407E-A947-70E740481C1C}">
                <a14:useLocalDpi xmlns:a14="http://schemas.microsoft.com/office/drawing/2010/main" val="0"/>
              </a:ext>
            </a:extLst>
          </a:blip>
          <a:srcRect t="-7173" b="-7173"/>
          <a:stretch>
            <a:fillRect/>
          </a:stretch>
        </p:blipFill>
        <p:spPr/>
      </p:pic>
    </p:spTree>
    <p:extLst>
      <p:ext uri="{BB962C8B-B14F-4D97-AF65-F5344CB8AC3E}">
        <p14:creationId xmlns:p14="http://schemas.microsoft.com/office/powerpoint/2010/main" val="191090180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Πίνακας με κρίσιμες τιμές της </a:t>
            </a:r>
            <a:r>
              <a:rPr lang="en-US" sz="2400" dirty="0" smtClean="0"/>
              <a:t>t</a:t>
            </a:r>
            <a:r>
              <a:rPr lang="el-GR" sz="2400" dirty="0" smtClean="0"/>
              <a:t>-κατανομής.</a:t>
            </a:r>
            <a:endParaRPr lang="el-GR" sz="2400" dirty="0"/>
          </a:p>
        </p:txBody>
      </p:sp>
      <p:sp>
        <p:nvSpPr>
          <p:cNvPr id="6" name="Τίτλος 5"/>
          <p:cNvSpPr>
            <a:spLocks noGrp="1"/>
          </p:cNvSpPr>
          <p:nvPr>
            <p:ph type="title"/>
          </p:nvPr>
        </p:nvSpPr>
        <p:spPr/>
        <p:txBody>
          <a:bodyPr>
            <a:noAutofit/>
          </a:bodyPr>
          <a:lstStyle/>
          <a:p>
            <a:r>
              <a:rPr lang="el-GR" dirty="0"/>
              <a:t>Κατανομή </a:t>
            </a:r>
            <a:r>
              <a:rPr lang="en-US" dirty="0"/>
              <a:t>t (student)</a:t>
            </a:r>
            <a:r>
              <a:rPr lang="el-GR" dirty="0"/>
              <a:t> </a:t>
            </a:r>
            <a:r>
              <a:rPr lang="el-GR" dirty="0" smtClean="0"/>
              <a:t>(4 </a:t>
            </a:r>
            <a:r>
              <a:rPr lang="el-GR" dirty="0"/>
              <a:t>από 4)</a:t>
            </a:r>
          </a:p>
        </p:txBody>
      </p:sp>
      <p:pic>
        <p:nvPicPr>
          <p:cNvPr id="5" name="Picture Placeholder 4" descr="Πίνακας με κρίσιμες τιμές της t-κατανομής"/>
          <p:cNvPicPr>
            <a:picLocks noGrp="1" noChangeAspect="1"/>
          </p:cNvPicPr>
          <p:nvPr>
            <p:ph type="pic" idx="1"/>
          </p:nvPr>
        </p:nvPicPr>
        <p:blipFill>
          <a:blip r:embed="rId3">
            <a:extLst>
              <a:ext uri="{28A0092B-C50C-407E-A947-70E740481C1C}">
                <a14:useLocalDpi xmlns:a14="http://schemas.microsoft.com/office/drawing/2010/main" val="0"/>
              </a:ext>
            </a:extLst>
          </a:blip>
          <a:srcRect l="-33061" r="-33061"/>
          <a:stretch>
            <a:fillRect/>
          </a:stretch>
        </p:blipFill>
        <p:spPr/>
      </p:pic>
    </p:spTree>
    <p:extLst>
      <p:ext uri="{BB962C8B-B14F-4D97-AF65-F5344CB8AC3E}">
        <p14:creationId xmlns:p14="http://schemas.microsoft.com/office/powerpoint/2010/main" val="30741996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Κατανομή </a:t>
            </a:r>
            <a:r>
              <a:rPr lang="en-US" sz="3600" dirty="0" smtClean="0"/>
              <a:t>t</a:t>
            </a:r>
            <a:r>
              <a:rPr lang="el-GR" sz="3600" dirty="0" smtClean="0"/>
              <a:t> </a:t>
            </a:r>
            <a:r>
              <a:rPr lang="en-US" sz="3600" dirty="0" smtClean="0"/>
              <a:t>(</a:t>
            </a:r>
            <a:r>
              <a:rPr lang="en-US" sz="3600" dirty="0"/>
              <a:t>student</a:t>
            </a:r>
            <a:r>
              <a:rPr lang="en-US" sz="3600" dirty="0" smtClean="0"/>
              <a:t>)</a:t>
            </a:r>
            <a:r>
              <a:rPr lang="el-GR" sz="3600" dirty="0" smtClean="0"/>
              <a:t>: πρόβλημα</a:t>
            </a:r>
            <a:br>
              <a:rPr lang="el-GR" sz="3600" dirty="0" smtClean="0"/>
            </a:br>
            <a:r>
              <a:rPr lang="el-GR" sz="3600" dirty="0" smtClean="0"/>
              <a:t>(1 από 3)</a:t>
            </a:r>
            <a:endParaRPr lang="el-GR" sz="3600" dirty="0"/>
          </a:p>
        </p:txBody>
      </p:sp>
      <p:sp>
        <p:nvSpPr>
          <p:cNvPr id="3" name="Θέση περιεχομένου 2"/>
          <p:cNvSpPr>
            <a:spLocks noGrp="1"/>
          </p:cNvSpPr>
          <p:nvPr>
            <p:ph idx="1"/>
          </p:nvPr>
        </p:nvSpPr>
        <p:spPr/>
        <p:txBody>
          <a:bodyPr>
            <a:normAutofit/>
          </a:bodyPr>
          <a:lstStyle/>
          <a:p>
            <a:pPr marL="0" indent="0">
              <a:buNone/>
            </a:pPr>
            <a:r>
              <a:rPr lang="el-GR" sz="2800" b="1" dirty="0"/>
              <a:t>Να διερευνηθεί ο ισχυρισμός των μαθητών ότι χρειάζονται τουλάχιστον 30 λεπτά κάθε πρωί για να φθάσουν στο σχολείο </a:t>
            </a:r>
            <a:r>
              <a:rPr lang="el-GR" sz="2800" b="1" dirty="0" smtClean="0"/>
              <a:t>τους, </a:t>
            </a:r>
            <a:r>
              <a:rPr lang="el-GR" sz="2800" b="1" dirty="0"/>
              <a:t>όταν σε ένα τυχαίο δείγμα 16 μαθητών ο μέσος χρόνος προσέλευσης βρέθηκε 25,6 λεπτά και η τυπική απόκλιση 5 </a:t>
            </a:r>
            <a:r>
              <a:rPr lang="el-GR" sz="2800" b="1" dirty="0" smtClean="0"/>
              <a:t>λεπτά, </a:t>
            </a:r>
            <a:r>
              <a:rPr lang="el-GR" sz="2800" b="1" dirty="0"/>
              <a:t>αν είναι γνωστό ότι οι τιμές του χρόνου προσέλευσης κατανέμονται περίπου κανονικά (α=0,05</a:t>
            </a:r>
            <a:r>
              <a:rPr lang="el-GR" sz="2800" b="1" dirty="0" smtClean="0"/>
              <a:t>).</a:t>
            </a:r>
            <a:endParaRPr lang="el-GR" sz="2800" b="1" dirty="0"/>
          </a:p>
        </p:txBody>
      </p:sp>
    </p:spTree>
    <p:extLst>
      <p:ext uri="{BB962C8B-B14F-4D97-AF65-F5344CB8AC3E}">
        <p14:creationId xmlns:p14="http://schemas.microsoft.com/office/powerpoint/2010/main" val="342613383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sz="4000" dirty="0"/>
              <a:t>Κατανομή </a:t>
            </a:r>
            <a:r>
              <a:rPr lang="en-US" sz="4000" dirty="0"/>
              <a:t>t</a:t>
            </a:r>
            <a:r>
              <a:rPr lang="el-GR" sz="4000" dirty="0"/>
              <a:t> </a:t>
            </a:r>
            <a:r>
              <a:rPr lang="en-US" sz="4000" dirty="0"/>
              <a:t>(student)</a:t>
            </a:r>
            <a:r>
              <a:rPr lang="el-GR" sz="4000" dirty="0"/>
              <a:t>: πρόβλημα</a:t>
            </a:r>
            <a:br>
              <a:rPr lang="el-GR" sz="4000" dirty="0"/>
            </a:br>
            <a:r>
              <a:rPr lang="el-GR" sz="4000" dirty="0" smtClean="0"/>
              <a:t>(2 </a:t>
            </a:r>
            <a:r>
              <a:rPr lang="el-GR" sz="4000" dirty="0"/>
              <a:t>από 3)</a:t>
            </a:r>
          </a:p>
        </p:txBody>
      </p:sp>
      <p:sp>
        <p:nvSpPr>
          <p:cNvPr id="5" name="Θέση περιεχομένου 4"/>
          <p:cNvSpPr>
            <a:spLocks noGrp="1"/>
          </p:cNvSpPr>
          <p:nvPr>
            <p:ph idx="1"/>
          </p:nvPr>
        </p:nvSpPr>
        <p:spPr/>
        <p:txBody>
          <a:bodyPr>
            <a:noAutofit/>
          </a:bodyPr>
          <a:lstStyle/>
          <a:p>
            <a:pPr marL="457200" indent="-457200">
              <a:buFont typeface="+mj-lt"/>
              <a:buAutoNum type="arabicPeriod"/>
            </a:pPr>
            <a:r>
              <a:rPr lang="el-GR" sz="2400" dirty="0" smtClean="0"/>
              <a:t>Υποθέσεις </a:t>
            </a:r>
          </a:p>
          <a:p>
            <a:pPr marL="457200" indent="-457200">
              <a:buFont typeface="+mj-lt"/>
              <a:buAutoNum type="arabicPeriod"/>
            </a:pPr>
            <a:endParaRPr lang="el-GR" sz="2400" dirty="0" smtClean="0"/>
          </a:p>
          <a:p>
            <a:pPr marL="457200" indent="-457200">
              <a:buFont typeface="+mj-lt"/>
              <a:buAutoNum type="arabicPeriod"/>
            </a:pPr>
            <a:r>
              <a:rPr lang="el-GR" sz="2400" dirty="0"/>
              <a:t> Θα χρησιμοποιηθεί το στατιστικό t επειδή </a:t>
            </a:r>
            <a:r>
              <a:rPr lang="el-GR" sz="2400" dirty="0" smtClean="0"/>
              <a:t>η </a:t>
            </a:r>
            <a:r>
              <a:rPr lang="el-GR" sz="2400" dirty="0"/>
              <a:t>τυπική απόκλιση του πληθυσμού των χρόνων προσέλευσης είναι άγνωστη και εκτιμάται από την τυπική απόκλιση του δείγματος S=5. </a:t>
            </a:r>
            <a:r>
              <a:rPr lang="el-GR" sz="2400" dirty="0" smtClean="0"/>
              <a:t>Από </a:t>
            </a:r>
            <a:r>
              <a:rPr lang="el-GR" sz="2400" dirty="0"/>
              <a:t>τον πίνακα της t για </a:t>
            </a:r>
            <a:r>
              <a:rPr lang="el-GR" sz="2400" dirty="0" smtClean="0"/>
              <a:t>βαθμούς </a:t>
            </a:r>
            <a:r>
              <a:rPr lang="el-GR" sz="2400" dirty="0"/>
              <a:t>ελευθερίας Ν-1=15 στην πρώτη στήλη </a:t>
            </a:r>
            <a:r>
              <a:rPr lang="el-GR" sz="2400" dirty="0" smtClean="0"/>
              <a:t>(ποσοστό </a:t>
            </a:r>
            <a:r>
              <a:rPr lang="el-GR" sz="2400" dirty="0"/>
              <a:t>0,95</a:t>
            </a:r>
            <a:r>
              <a:rPr lang="el-GR" sz="2400" dirty="0" smtClean="0"/>
              <a:t>):        t</a:t>
            </a:r>
            <a:r>
              <a:rPr lang="el-GR" sz="2400" baseline="-25000" dirty="0" smtClean="0"/>
              <a:t>κρ </a:t>
            </a:r>
            <a:r>
              <a:rPr lang="el-GR" sz="2400" dirty="0" smtClean="0"/>
              <a:t>= 1,75 </a:t>
            </a:r>
            <a:r>
              <a:rPr lang="el-GR" sz="2400" dirty="0"/>
              <a:t>που στην περίπτωση αυτή γίνεται </a:t>
            </a:r>
            <a:r>
              <a:rPr lang="el-GR" sz="2400" dirty="0" smtClean="0"/>
              <a:t>t</a:t>
            </a:r>
            <a:r>
              <a:rPr lang="el-GR" sz="2400" baseline="-25000" dirty="0" smtClean="0"/>
              <a:t>κρ </a:t>
            </a:r>
            <a:r>
              <a:rPr lang="el-GR" sz="2400" dirty="0" smtClean="0"/>
              <a:t>= -</a:t>
            </a:r>
            <a:r>
              <a:rPr lang="el-GR" sz="2400" dirty="0"/>
              <a:t>1,75 λόγω της κατεύθυνσης του </a:t>
            </a:r>
            <a:r>
              <a:rPr lang="el-GR" sz="2400" dirty="0" smtClean="0"/>
              <a:t>ελέγχου. Κανόνας απόφασης: αν           t &lt; -</a:t>
            </a:r>
            <a:r>
              <a:rPr lang="el-GR" sz="2400" dirty="0"/>
              <a:t>1,75 απορρίπτεται η μηδενική </a:t>
            </a:r>
            <a:r>
              <a:rPr lang="el-GR" sz="2400" dirty="0" smtClean="0"/>
              <a:t>υπόθεση.</a:t>
            </a:r>
            <a:endParaRPr lang="el-GR" sz="2400" dirty="0"/>
          </a:p>
        </p:txBody>
      </p:sp>
      <p:graphicFrame>
        <p:nvGraphicFramePr>
          <p:cNvPr id="6" name="Object 5"/>
          <p:cNvGraphicFramePr>
            <a:graphicFrameLocks noChangeAspect="1"/>
          </p:cNvGraphicFramePr>
          <p:nvPr>
            <p:extLst>
              <p:ext uri="{D42A27DB-BD31-4B8C-83A1-F6EECF244321}">
                <p14:modId xmlns:p14="http://schemas.microsoft.com/office/powerpoint/2010/main" val="3096278807"/>
              </p:ext>
            </p:extLst>
          </p:nvPr>
        </p:nvGraphicFramePr>
        <p:xfrm>
          <a:off x="2580854" y="1628800"/>
          <a:ext cx="1343074" cy="805845"/>
        </p:xfrm>
        <a:graphic>
          <a:graphicData uri="http://schemas.openxmlformats.org/presentationml/2006/ole">
            <mc:AlternateContent xmlns:mc="http://schemas.openxmlformats.org/markup-compatibility/2006">
              <mc:Choice xmlns:v="urn:schemas-microsoft-com:vml" Requires="v">
                <p:oleObj spid="_x0000_s17418" name="Εξίσωση" r:id="rId4" imgW="1079280" imgH="647640" progId="Equation.3">
                  <p:embed/>
                </p:oleObj>
              </mc:Choice>
              <mc:Fallback>
                <p:oleObj name="Εξίσωση" r:id="rId4" imgW="1079280" imgH="647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0854" y="1628800"/>
                        <a:ext cx="1343074" cy="80584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8713195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sz="4000" dirty="0"/>
              <a:t>Κατανομή </a:t>
            </a:r>
            <a:r>
              <a:rPr lang="en-US" sz="4000" dirty="0"/>
              <a:t>t</a:t>
            </a:r>
            <a:r>
              <a:rPr lang="el-GR" sz="4000" dirty="0"/>
              <a:t> </a:t>
            </a:r>
            <a:r>
              <a:rPr lang="en-US" sz="4000" dirty="0"/>
              <a:t>(student)</a:t>
            </a:r>
            <a:r>
              <a:rPr lang="el-GR" sz="4000" dirty="0"/>
              <a:t>: πρόβλημα</a:t>
            </a:r>
            <a:br>
              <a:rPr lang="el-GR" sz="4000" dirty="0"/>
            </a:br>
            <a:r>
              <a:rPr lang="el-GR" sz="4000" dirty="0" smtClean="0"/>
              <a:t>(3 </a:t>
            </a:r>
            <a:r>
              <a:rPr lang="el-GR" sz="4000" dirty="0"/>
              <a:t>από 3)</a:t>
            </a:r>
          </a:p>
        </p:txBody>
      </p:sp>
      <p:sp>
        <p:nvSpPr>
          <p:cNvPr id="5" name="Θέση περιεχομένου 4"/>
          <p:cNvSpPr>
            <a:spLocks noGrp="1"/>
          </p:cNvSpPr>
          <p:nvPr>
            <p:ph idx="1"/>
          </p:nvPr>
        </p:nvSpPr>
        <p:spPr/>
        <p:txBody>
          <a:bodyPr>
            <a:noAutofit/>
          </a:bodyPr>
          <a:lstStyle/>
          <a:p>
            <a:pPr marL="457200" indent="-457200">
              <a:buFont typeface="+mj-lt"/>
              <a:buAutoNum type="arabicPeriod" startAt="3"/>
            </a:pPr>
            <a:r>
              <a:rPr lang="el-GR" sz="2400" dirty="0"/>
              <a:t>Από τα </a:t>
            </a:r>
            <a:r>
              <a:rPr lang="el-GR" sz="2400" dirty="0" smtClean="0"/>
              <a:t>δεδομένα </a:t>
            </a:r>
            <a:r>
              <a:rPr lang="el-GR" sz="2400" dirty="0"/>
              <a:t>προκύπτει η απόρριψη της μηδενικής </a:t>
            </a:r>
            <a:r>
              <a:rPr lang="el-GR" sz="2400" dirty="0" smtClean="0"/>
              <a:t>υπόθεσης:</a:t>
            </a:r>
          </a:p>
          <a:p>
            <a:pPr marL="457200" indent="-457200">
              <a:buFont typeface="+mj-lt"/>
              <a:buAutoNum type="arabicPeriod" startAt="3"/>
            </a:pPr>
            <a:endParaRPr lang="el-GR" sz="2400" dirty="0" smtClean="0"/>
          </a:p>
          <a:p>
            <a:pPr marL="457200" indent="-457200">
              <a:buFont typeface="+mj-lt"/>
              <a:buAutoNum type="arabicPeriod" startAt="3"/>
            </a:pPr>
            <a:endParaRPr lang="el-GR" sz="2400" dirty="0"/>
          </a:p>
          <a:p>
            <a:pPr marL="457200" indent="-457200">
              <a:buFont typeface="+mj-lt"/>
              <a:buAutoNum type="arabicPeriod" startAt="3"/>
            </a:pPr>
            <a:r>
              <a:rPr lang="el-GR" sz="2400" dirty="0"/>
              <a:t>Ο ισχυρισμός των μαθητών δεν </a:t>
            </a:r>
            <a:r>
              <a:rPr lang="el-GR" sz="2400" dirty="0" smtClean="0"/>
              <a:t>ευσταθεί. </a:t>
            </a:r>
          </a:p>
        </p:txBody>
      </p:sp>
      <p:graphicFrame>
        <p:nvGraphicFramePr>
          <p:cNvPr id="7" name="Object 12"/>
          <p:cNvGraphicFramePr>
            <a:graphicFrameLocks noChangeAspect="1"/>
          </p:cNvGraphicFramePr>
          <p:nvPr>
            <p:extLst>
              <p:ext uri="{D42A27DB-BD31-4B8C-83A1-F6EECF244321}">
                <p14:modId xmlns:p14="http://schemas.microsoft.com/office/powerpoint/2010/main" val="2995652894"/>
              </p:ext>
            </p:extLst>
          </p:nvPr>
        </p:nvGraphicFramePr>
        <p:xfrm>
          <a:off x="1907704" y="2420887"/>
          <a:ext cx="4917629" cy="667241"/>
        </p:xfrm>
        <a:graphic>
          <a:graphicData uri="http://schemas.openxmlformats.org/presentationml/2006/ole">
            <mc:AlternateContent xmlns:mc="http://schemas.openxmlformats.org/markup-compatibility/2006">
              <mc:Choice xmlns:v="urn:schemas-microsoft-com:vml" Requires="v">
                <p:oleObj spid="_x0000_s18442" name="Εξίσωση" r:id="rId4" imgW="4292280" imgH="622080" progId="Equation.3">
                  <p:embed/>
                </p:oleObj>
              </mc:Choice>
              <mc:Fallback>
                <p:oleObj name="Εξίσωση" r:id="rId4" imgW="4292280" imgH="62208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4" y="2420887"/>
                        <a:ext cx="4917629" cy="667241"/>
                      </a:xfrm>
                      <a:prstGeom prst="rect">
                        <a:avLst/>
                      </a:prstGeom>
                      <a:noFill/>
                    </p:spPr>
                  </p:pic>
                </p:oleObj>
              </mc:Fallback>
            </mc:AlternateContent>
          </a:graphicData>
        </a:graphic>
      </p:graphicFrame>
    </p:spTree>
    <p:extLst>
      <p:ext uri="{BB962C8B-B14F-4D97-AF65-F5344CB8AC3E}">
        <p14:creationId xmlns:p14="http://schemas.microsoft.com/office/powerpoint/2010/main" val="127004159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dirty="0"/>
              <a:t>Επαγωγική </a:t>
            </a:r>
            <a:r>
              <a:rPr lang="el-GR" dirty="0" smtClean="0"/>
              <a:t>Στατιστική</a:t>
            </a:r>
            <a:endParaRPr lang="en-US" dirty="0"/>
          </a:p>
        </p:txBody>
      </p:sp>
    </p:spTree>
    <p:extLst>
      <p:ext uri="{BB962C8B-B14F-4D97-AF65-F5344CB8AC3E}">
        <p14:creationId xmlns:p14="http://schemas.microsoft.com/office/powerpoint/2010/main" val="2128020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t>Έλεγχος </a:t>
            </a:r>
            <a:r>
              <a:rPr lang="el-GR" dirty="0" smtClean="0"/>
              <a:t>υπόθεσης </a:t>
            </a:r>
            <a:r>
              <a:rPr lang="el-GR" dirty="0"/>
              <a:t>για το μέσο ενός πληθυσμού</a:t>
            </a:r>
          </a:p>
        </p:txBody>
      </p:sp>
    </p:spTree>
    <p:extLst>
      <p:ext uri="{BB962C8B-B14F-4D97-AF65-F5344CB8AC3E}">
        <p14:creationId xmlns:p14="http://schemas.microsoft.com/office/powerpoint/2010/main" val="4466627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a:t>
            </a:r>
            <a:r>
              <a:rPr lang="el-GR" sz="2000" dirty="0">
                <a:solidFill>
                  <a:srgbClr val="000000"/>
                </a:solidFill>
              </a:rPr>
              <a:t>ση 1</a:t>
            </a:r>
            <a:r>
              <a:rPr lang="el-GR" sz="2000" dirty="0" smtClean="0">
                <a:solidFill>
                  <a:srgbClr val="000000"/>
                </a:solidFill>
              </a:rPr>
              <a:t>.0.</a:t>
            </a:r>
            <a:endParaRPr lang="el-GR" sz="2000" dirty="0">
              <a:solidFill>
                <a:srgbClr val="000000"/>
              </a:solidFill>
            </a:endParaRPr>
          </a:p>
        </p:txBody>
      </p:sp>
    </p:spTree>
    <p:extLst>
      <p:ext uri="{BB962C8B-B14F-4D97-AF65-F5344CB8AC3E}">
        <p14:creationId xmlns:p14="http://schemas.microsoft.com/office/powerpoint/2010/main" val="116057143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solidFill>
                  <a:srgbClr val="000000"/>
                </a:solidFill>
              </a:rPr>
              <a:t>Copyright Εθνικόν και Καποδιστριακόν Πανεπιστήμιον Αθηνών 2015</a:t>
            </a:r>
            <a:r>
              <a:rPr lang="en-US" sz="2000" dirty="0">
                <a:solidFill>
                  <a:srgbClr val="000000"/>
                </a:solidFill>
              </a:rPr>
              <a:t>, </a:t>
            </a:r>
            <a:r>
              <a:rPr lang="el-GR" sz="2000" dirty="0">
                <a:solidFill>
                  <a:srgbClr val="000000"/>
                </a:solidFill>
              </a:rPr>
              <a:t>Βασίλης Γιαλαμάς 2015. Βασίλης Γιαλαμάς. «Μεθοδολογία των Επιστημών του Ανθρώπου: Στατιστική. Επαγωγική Στατιστική». Έκδοση: 1.0. Αθήνα 2015. Διαθέσιμο </a:t>
            </a:r>
            <a:r>
              <a:rPr lang="el-GR" sz="2000" dirty="0"/>
              <a:t>από τη δικτυακή </a:t>
            </a:r>
            <a:r>
              <a:rPr lang="el-GR" sz="2000" dirty="0">
                <a:solidFill>
                  <a:srgbClr val="000000"/>
                </a:solidFill>
              </a:rPr>
              <a:t>διεύθυνση: </a:t>
            </a:r>
            <a:r>
              <a:rPr lang="en-US" sz="2000" dirty="0">
                <a:solidFill>
                  <a:srgbClr val="000000"/>
                </a:solidFill>
              </a:rPr>
              <a:t>http://</a:t>
            </a:r>
            <a:r>
              <a:rPr lang="en-US" sz="2000" dirty="0" err="1">
                <a:solidFill>
                  <a:srgbClr val="000000"/>
                </a:solidFill>
              </a:rPr>
              <a:t>opencourses.uoa.gr</a:t>
            </a:r>
            <a:r>
              <a:rPr lang="en-US" sz="2000" dirty="0">
                <a:solidFill>
                  <a:srgbClr val="000000"/>
                </a:solidFill>
              </a:rPr>
              <a:t>/courses/ECD102/</a:t>
            </a:r>
            <a:r>
              <a:rPr lang="el-GR" sz="2000">
                <a:solidFill>
                  <a:srgbClr val="000000"/>
                </a:solidFill>
              </a:rPr>
              <a:t>.</a:t>
            </a:r>
            <a:endParaRPr lang="el-GR" sz="2000" dirty="0">
              <a:solidFill>
                <a:srgbClr val="000000"/>
              </a:solidFill>
            </a:endParaRPr>
          </a:p>
        </p:txBody>
      </p:sp>
    </p:spTree>
    <p:extLst>
      <p:ext uri="{BB962C8B-B14F-4D97-AF65-F5344CB8AC3E}">
        <p14:creationId xmlns:p14="http://schemas.microsoft.com/office/powerpoint/2010/main" val="362553371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a:t>
            </a:r>
            <a:r>
              <a:rPr lang="el-GR" dirty="0"/>
              <a:t>3</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1, Σελίδα 11, 17-18:</a:t>
            </a:r>
            <a:r>
              <a:rPr lang="el-GR" sz="2000" dirty="0" smtClean="0">
                <a:solidFill>
                  <a:srgbClr val="000000"/>
                </a:solidFill>
              </a:rPr>
              <a:t>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φικής</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ράστ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σης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τυ</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νονικής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τ</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νομής</a:t>
            </a:r>
            <a:r>
              <a:rPr lang="el-GR" sz="2000" dirty="0" smtClean="0">
                <a:solidFill>
                  <a:srgbClr val="000000"/>
                </a:solidFill>
                <a:ea typeface="Lucida Grande"/>
                <a:cs typeface="Lucida Grande"/>
              </a:rPr>
              <a:t> / </a:t>
            </a:r>
            <a:r>
              <a:rPr lang="en-US" sz="2000" dirty="0" smtClean="0">
                <a:solidFill>
                  <a:srgbClr val="000000"/>
                </a:solidFill>
              </a:rPr>
              <a:t>C</a:t>
            </a:r>
            <a:r>
              <a:rPr lang="el-GR" sz="2000" dirty="0" smtClean="0">
                <a:solidFill>
                  <a:srgbClr val="000000"/>
                </a:solidFill>
              </a:rPr>
              <a:t>opyright </a:t>
            </a:r>
            <a:r>
              <a:rPr lang="el-GR" sz="2000" dirty="0">
                <a:solidFill>
                  <a:srgbClr val="000000"/>
                </a:solidFill>
              </a:rPr>
              <a:t>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a:t>
            </a:r>
            <a:r>
              <a:rPr lang="el-GR" sz="2000" dirty="0" smtClean="0">
                <a:solidFill>
                  <a:srgbClr val="000000"/>
                </a:solidFill>
              </a:rPr>
              <a:t>Πατάκη</a:t>
            </a:r>
          </a:p>
          <a:p>
            <a:pPr marL="0" indent="0">
              <a:buNone/>
            </a:pPr>
            <a:r>
              <a:rPr lang="el-GR" sz="2000" b="1" dirty="0">
                <a:solidFill>
                  <a:srgbClr val="000000"/>
                </a:solidFill>
              </a:rPr>
              <a:t>Εικόνα </a:t>
            </a:r>
            <a:r>
              <a:rPr lang="el-GR" sz="2000" b="1" dirty="0" smtClean="0">
                <a:solidFill>
                  <a:srgbClr val="000000"/>
                </a:solidFill>
              </a:rPr>
              <a:t>2, Σελίδα 13: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φικής</a:t>
            </a:r>
            <a:r>
              <a:rPr lang="en-US" sz="2000" dirty="0">
                <a:solidFill>
                  <a:srgbClr val="000000"/>
                </a:solidFill>
                <a:ea typeface="Lucida Grande"/>
                <a:cs typeface="Lucida Grande"/>
              </a:rPr>
              <a:t> </a:t>
            </a:r>
            <a:r>
              <a:rPr lang="en-US" sz="2000" dirty="0" smtClean="0">
                <a:solidFill>
                  <a:srgbClr val="000000"/>
                </a:solidFill>
                <a:ea typeface="Lucida Grande"/>
                <a:cs typeface="Lucida Grande"/>
              </a:rPr>
              <a:t>πα</a:t>
            </a:r>
            <a:r>
              <a:rPr lang="en-US" sz="2000" dirty="0" err="1" smtClean="0">
                <a:solidFill>
                  <a:srgbClr val="000000"/>
                </a:solidFill>
                <a:ea typeface="Lucida Grande"/>
                <a:cs typeface="Lucida Grande"/>
              </a:rPr>
              <a:t>ράστ</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σης</a:t>
            </a:r>
            <a:r>
              <a:rPr lang="el-GR" sz="2000" dirty="0" smtClean="0">
                <a:solidFill>
                  <a:srgbClr val="000000"/>
                </a:solidFill>
                <a:ea typeface="Lucida Grande"/>
                <a:cs typeface="Lucida Grande"/>
              </a:rPr>
              <a:t> με κανονική κατανομή / </a:t>
            </a:r>
            <a:r>
              <a:rPr lang="en-US" sz="2000" dirty="0" smtClean="0">
                <a:solidFill>
                  <a:srgbClr val="000000"/>
                </a:solidFill>
              </a:rPr>
              <a:t>C</a:t>
            </a:r>
            <a:r>
              <a:rPr lang="el-GR" sz="2000" dirty="0" smtClean="0">
                <a:solidFill>
                  <a:srgbClr val="000000"/>
                </a:solidFill>
              </a:rPr>
              <a:t>opyright </a:t>
            </a:r>
            <a:r>
              <a:rPr lang="el-GR" sz="2000" dirty="0">
                <a:solidFill>
                  <a:srgbClr val="000000"/>
                </a:solidFill>
              </a:rPr>
              <a:t>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a:t>
            </a:r>
            <a:r>
              <a:rPr lang="el-GR" sz="2000" dirty="0" smtClean="0">
                <a:solidFill>
                  <a:srgbClr val="000000"/>
                </a:solidFill>
              </a:rPr>
              <a:t>Πατάκη</a:t>
            </a:r>
          </a:p>
        </p:txBody>
      </p:sp>
    </p:spTree>
    <p:extLst>
      <p:ext uri="{BB962C8B-B14F-4D97-AF65-F5344CB8AC3E}">
        <p14:creationId xmlns:p14="http://schemas.microsoft.com/office/powerpoint/2010/main" val="204207164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a:t>
            </a:r>
            <a:r>
              <a:rPr lang="el-GR" dirty="0"/>
              <a:t>3</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3, Σελίδα 23: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φικές</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στάσεις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τυ</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νονικής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ι</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νομών</a:t>
            </a:r>
            <a:r>
              <a:rPr lang="en-US" sz="2000" dirty="0">
                <a:solidFill>
                  <a:srgbClr val="000000"/>
                </a:solidFill>
                <a:ea typeface="Lucida Grande"/>
                <a:cs typeface="Lucida Grande"/>
              </a:rPr>
              <a:t> t-student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1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ι</a:t>
            </a:r>
            <a:r>
              <a:rPr lang="en-US" sz="2000" dirty="0">
                <a:solidFill>
                  <a:srgbClr val="000000"/>
                </a:solidFill>
                <a:ea typeface="Lucida Grande"/>
                <a:cs typeface="Lucida Grande"/>
              </a:rPr>
              <a:t> 5 βα</a:t>
            </a:r>
            <a:r>
              <a:rPr lang="en-US" sz="2000" dirty="0" err="1">
                <a:solidFill>
                  <a:srgbClr val="000000"/>
                </a:solidFill>
                <a:ea typeface="Lucida Grande"/>
                <a:cs typeface="Lucida Grande"/>
              </a:rPr>
              <a:t>θμούς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ελευθερί</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ς</a:t>
            </a:r>
            <a:r>
              <a:rPr lang="el-GR" sz="2000" dirty="0" smtClean="0">
                <a:solidFill>
                  <a:srgbClr val="000000"/>
                </a:solidFill>
                <a:ea typeface="Lucida Grande"/>
                <a:cs typeface="Lucida Grande"/>
              </a:rPr>
              <a:t> / </a:t>
            </a:r>
            <a:r>
              <a:rPr lang="en-US" sz="2000" dirty="0" smtClean="0">
                <a:solidFill>
                  <a:srgbClr val="000000"/>
                </a:solidFill>
              </a:rPr>
              <a:t>C</a:t>
            </a:r>
            <a:r>
              <a:rPr lang="el-GR" sz="2000" dirty="0" smtClean="0">
                <a:solidFill>
                  <a:srgbClr val="000000"/>
                </a:solidFill>
              </a:rPr>
              <a:t>opyright </a:t>
            </a:r>
            <a:r>
              <a:rPr lang="el-GR" sz="2000" dirty="0">
                <a:solidFill>
                  <a:srgbClr val="000000"/>
                </a:solidFill>
              </a:rPr>
              <a:t>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Πατάκη</a:t>
            </a:r>
          </a:p>
          <a:p>
            <a:pPr marL="0" indent="0">
              <a:buNone/>
            </a:pPr>
            <a:endParaRPr lang="el-GR" sz="2000" dirty="0" smtClean="0">
              <a:solidFill>
                <a:srgbClr val="FF0000"/>
              </a:solidFill>
            </a:endParaRPr>
          </a:p>
          <a:p>
            <a:pPr marL="0" indent="0">
              <a:buNone/>
            </a:pPr>
            <a:endParaRPr lang="el-GR" sz="2000" dirty="0">
              <a:solidFill>
                <a:srgbClr val="FF0000"/>
              </a:solidFill>
            </a:endParaRPr>
          </a:p>
        </p:txBody>
      </p:sp>
    </p:spTree>
    <p:extLst>
      <p:ext uri="{BB962C8B-B14F-4D97-AF65-F5344CB8AC3E}">
        <p14:creationId xmlns:p14="http://schemas.microsoft.com/office/powerpoint/2010/main" val="178183948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l-GR" dirty="0"/>
              <a:t>3</a:t>
            </a:r>
            <a:r>
              <a:rPr lang="en-US" dirty="0" smtClean="0"/>
              <a:t>/</a:t>
            </a:r>
            <a:r>
              <a:rPr lang="el-GR" dirty="0"/>
              <a:t>3</a:t>
            </a:r>
            <a:r>
              <a:rPr lang="en-US" dirty="0" smtClean="0"/>
              <a:t>)</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endParaRPr lang="el-GR" sz="2000" b="1" dirty="0" smtClean="0">
              <a:solidFill>
                <a:srgbClr val="000000"/>
              </a:solidFill>
            </a:endParaRPr>
          </a:p>
          <a:p>
            <a:pPr marL="0" indent="0">
              <a:buNone/>
            </a:pPr>
            <a:r>
              <a:rPr lang="el-GR" sz="2000" b="1" dirty="0" smtClean="0">
                <a:solidFill>
                  <a:srgbClr val="000000"/>
                </a:solidFill>
              </a:rPr>
              <a:t>Πίνακας 1, Σελίδα 24:</a:t>
            </a:r>
            <a:r>
              <a:rPr lang="el-GR" sz="2000" dirty="0" smtClean="0">
                <a:solidFill>
                  <a:srgbClr val="000000"/>
                </a:solidFill>
              </a:rPr>
              <a:t>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κρίσιμες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τιμές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της</a:t>
            </a:r>
            <a:r>
              <a:rPr lang="en-US" sz="2000" dirty="0">
                <a:solidFill>
                  <a:srgbClr val="000000"/>
                </a:solidFill>
                <a:ea typeface="Lucida Grande"/>
                <a:cs typeface="Lucida Grande"/>
              </a:rPr>
              <a:t> t-</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τ</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νομής</a:t>
            </a:r>
            <a:r>
              <a:rPr lang="el-GR" sz="2000" dirty="0" smtClean="0">
                <a:solidFill>
                  <a:srgbClr val="000000"/>
                </a:solidFill>
                <a:ea typeface="Lucida Grande"/>
                <a:cs typeface="Lucida Grande"/>
              </a:rPr>
              <a:t> /</a:t>
            </a:r>
            <a:r>
              <a:rPr lang="el-GR" sz="2000" dirty="0" smtClean="0">
                <a:solidFill>
                  <a:srgbClr val="000000"/>
                </a:solidFill>
                <a:latin typeface="Lucida Grande"/>
                <a:ea typeface="Lucida Grande"/>
                <a:cs typeface="Lucida Grande"/>
              </a:rPr>
              <a:t> </a:t>
            </a:r>
            <a:r>
              <a:rPr lang="en-US" sz="2000" dirty="0" smtClean="0">
                <a:solidFill>
                  <a:srgbClr val="000000"/>
                </a:solidFill>
              </a:rPr>
              <a:t>C</a:t>
            </a:r>
            <a:r>
              <a:rPr lang="el-GR" sz="2000" dirty="0" smtClean="0">
                <a:solidFill>
                  <a:srgbClr val="000000"/>
                </a:solidFill>
              </a:rPr>
              <a:t>opyright </a:t>
            </a:r>
            <a:r>
              <a:rPr lang="el-GR" sz="2000" dirty="0">
                <a:solidFill>
                  <a:srgbClr val="000000"/>
                </a:solidFill>
              </a:rPr>
              <a:t>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Πατάκη</a:t>
            </a:r>
          </a:p>
        </p:txBody>
      </p:sp>
    </p:spTree>
    <p:extLst>
      <p:ext uri="{BB962C8B-B14F-4D97-AF65-F5344CB8AC3E}">
        <p14:creationId xmlns:p14="http://schemas.microsoft.com/office/powerpoint/2010/main" val="361402792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nSpc>
                <a:spcPct val="150000"/>
              </a:lnSpc>
            </a:pPr>
            <a:r>
              <a:rPr lang="el-GR" dirty="0"/>
              <a:t>Ερευνητικό Ε</a:t>
            </a:r>
            <a:r>
              <a:rPr lang="el-GR" dirty="0" smtClean="0"/>
              <a:t>ρώτημα</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dirty="0"/>
              <a:t>Μια παιδίατρος θέλει να διερευνήσει κατά πόσο παιδιά 2 χρόνων που έχουν μεγαλώσει δεχόμενα πολλές αγκαλιές από </a:t>
            </a:r>
            <a:r>
              <a:rPr lang="el-GR" sz="2800" dirty="0" smtClean="0"/>
              <a:t>τους </a:t>
            </a:r>
            <a:r>
              <a:rPr lang="el-GR" sz="2800" dirty="0"/>
              <a:t>γονείς </a:t>
            </a:r>
            <a:r>
              <a:rPr lang="el-GR" sz="2800" dirty="0" smtClean="0"/>
              <a:t>τους </a:t>
            </a:r>
            <a:r>
              <a:rPr lang="el-GR" sz="2800" dirty="0"/>
              <a:t>παρουσιάζουν μεγαλύτερη ανάπτυξη από τα άλλα παιδιά. </a:t>
            </a:r>
          </a:p>
        </p:txBody>
      </p:sp>
    </p:spTree>
    <p:extLst>
      <p:ext uri="{BB962C8B-B14F-4D97-AF65-F5344CB8AC3E}">
        <p14:creationId xmlns:p14="http://schemas.microsoft.com/office/powerpoint/2010/main" val="55224338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nSpc>
                <a:spcPct val="150000"/>
              </a:lnSpc>
            </a:pPr>
            <a:r>
              <a:rPr lang="el-GR" dirty="0"/>
              <a:t>Διαδικασία Παρέμβασης</a:t>
            </a:r>
          </a:p>
        </p:txBody>
      </p:sp>
      <p:sp>
        <p:nvSpPr>
          <p:cNvPr id="3" name="Θέση περιεχομένου 2"/>
          <p:cNvSpPr>
            <a:spLocks noGrp="1"/>
          </p:cNvSpPr>
          <p:nvPr>
            <p:ph idx="1"/>
          </p:nvPr>
        </p:nvSpPr>
        <p:spPr/>
        <p:txBody>
          <a:bodyPr>
            <a:normAutofit/>
          </a:bodyPr>
          <a:lstStyle/>
          <a:p>
            <a:pPr marL="0" indent="0">
              <a:buNone/>
            </a:pPr>
            <a:r>
              <a:rPr lang="el-GR" sz="2800" dirty="0"/>
              <a:t>Δίνει οδηγίες στους γονείς 36 βρεφών που δέχτηκαν να συμμετέχουν στο πρόγραμμά της, σχετικά με το πόσο συχνά θα αγκαλιάζουν τα </a:t>
            </a:r>
            <a:r>
              <a:rPr lang="el-GR" sz="2800" dirty="0" smtClean="0"/>
              <a:t>παιδιά τους.</a:t>
            </a:r>
          </a:p>
          <a:p>
            <a:pPr marL="0" indent="0">
              <a:buNone/>
            </a:pPr>
            <a:r>
              <a:rPr lang="el-GR" sz="2800" dirty="0" smtClean="0"/>
              <a:t>Μετά </a:t>
            </a:r>
            <a:r>
              <a:rPr lang="el-GR" sz="2800" dirty="0"/>
              <a:t>από 2 χρόνια εφαρμογής του προγράμματος από τους γονείς, μετρά το βάρος των 36 παιδιών ηλικίας </a:t>
            </a:r>
            <a:r>
              <a:rPr lang="el-GR" sz="2800" dirty="0" smtClean="0"/>
              <a:t>2 ετών</a:t>
            </a:r>
            <a:r>
              <a:rPr lang="el-GR" sz="2800" dirty="0"/>
              <a:t>. Το μέσο βάρος του δείγματος είναι              </a:t>
            </a:r>
            <a:r>
              <a:rPr lang="el-GR" sz="2800" dirty="0" smtClean="0"/>
              <a:t> κιλά.</a:t>
            </a:r>
          </a:p>
          <a:p>
            <a:pPr marL="0" indent="0">
              <a:buNone/>
            </a:pPr>
            <a:endParaRPr lang="el-GR" sz="2800" dirty="0"/>
          </a:p>
          <a:p>
            <a:pPr marL="0" indent="0">
              <a:buNone/>
            </a:pPr>
            <a:r>
              <a:rPr lang="el-GR" sz="2800" dirty="0"/>
              <a:t>Ο έλεγχος των στατιστικών υποθέσεων δίνεται με τη μορφή μιας διαδικασίας τεσσάρων </a:t>
            </a:r>
            <a:r>
              <a:rPr lang="el-GR" sz="2800" dirty="0" smtClean="0"/>
              <a:t>βημάτων</a:t>
            </a:r>
            <a:r>
              <a:rPr lang="el-GR" sz="2800" dirty="0"/>
              <a:t>.</a:t>
            </a:r>
            <a:endParaRPr lang="en-US" sz="2800" dirty="0"/>
          </a:p>
        </p:txBody>
      </p:sp>
      <p:graphicFrame>
        <p:nvGraphicFramePr>
          <p:cNvPr id="4" name="Object 13"/>
          <p:cNvGraphicFramePr>
            <a:graphicFrameLocks noChangeAspect="1"/>
          </p:cNvGraphicFramePr>
          <p:nvPr>
            <p:extLst>
              <p:ext uri="{D42A27DB-BD31-4B8C-83A1-F6EECF244321}">
                <p14:modId xmlns:p14="http://schemas.microsoft.com/office/powerpoint/2010/main" val="524492"/>
              </p:ext>
            </p:extLst>
          </p:nvPr>
        </p:nvGraphicFramePr>
        <p:xfrm>
          <a:off x="6659563" y="3927475"/>
          <a:ext cx="1008062" cy="365125"/>
        </p:xfrm>
        <a:graphic>
          <a:graphicData uri="http://schemas.openxmlformats.org/presentationml/2006/ole">
            <mc:AlternateContent xmlns:mc="http://schemas.openxmlformats.org/markup-compatibility/2006">
              <mc:Choice xmlns:v="urn:schemas-microsoft-com:vml" Requires="v">
                <p:oleObj spid="_x0000_s1046" name="Equation" r:id="rId4" imgW="1016709" imgH="405830" progId="Equation.3">
                  <p:embed/>
                </p:oleObj>
              </mc:Choice>
              <mc:Fallback>
                <p:oleObj name="Equation" r:id="rId4" imgW="1016709" imgH="40583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9563" y="3927475"/>
                        <a:ext cx="1008062" cy="36512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02316738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nSpc>
                <a:spcPct val="150000"/>
              </a:lnSpc>
            </a:pPr>
            <a:r>
              <a:rPr lang="el-GR" dirty="0" smtClean="0"/>
              <a:t>Βήμα 1</a:t>
            </a:r>
            <a:r>
              <a:rPr lang="el-GR" baseline="30000" dirty="0" smtClean="0"/>
              <a:t>ο </a:t>
            </a:r>
            <a:r>
              <a:rPr lang="el-GR" dirty="0" smtClean="0"/>
              <a:t>(1 από 3)</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sz="2800" dirty="0"/>
              <a:t>Διατυπώνονται οι στατιστικές υποθέσεις (μηδενική, εναλλακτική) και επιλέγεται το </a:t>
            </a:r>
            <a:r>
              <a:rPr lang="el-GR" sz="2800" b="1" dirty="0" smtClean="0"/>
              <a:t>επίπεδο σημαντικότητας </a:t>
            </a:r>
            <a:r>
              <a:rPr lang="el-GR" sz="2800" b="1" dirty="0"/>
              <a:t>α</a:t>
            </a:r>
            <a:r>
              <a:rPr lang="el-GR" sz="2800" dirty="0"/>
              <a:t>. (συνήθως α=0,05</a:t>
            </a:r>
            <a:r>
              <a:rPr lang="el-GR" sz="2800" dirty="0" smtClean="0"/>
              <a:t>)</a:t>
            </a:r>
          </a:p>
          <a:p>
            <a:pPr marL="0" indent="0">
              <a:buNone/>
            </a:pPr>
            <a:r>
              <a:rPr lang="el-GR" sz="2800" dirty="0" smtClean="0"/>
              <a:t>Η </a:t>
            </a:r>
            <a:r>
              <a:rPr lang="el-GR" sz="2800" b="1" dirty="0"/>
              <a:t>μηδενική υπόθεση </a:t>
            </a:r>
            <a:r>
              <a:rPr lang="el-GR" sz="2800" dirty="0"/>
              <a:t>δηλώνει ότι η μέση τιμή</a:t>
            </a:r>
            <a:r>
              <a:rPr lang="el-GR" sz="2800" i="1" dirty="0"/>
              <a:t> μ </a:t>
            </a:r>
            <a:r>
              <a:rPr lang="el-GR" sz="2800" dirty="0"/>
              <a:t>του πληθυσμού για τον οποίο γίνεται ο έλεγχος είναι ίση με μια τιμή </a:t>
            </a:r>
            <a:r>
              <a:rPr lang="el-GR" sz="2800" i="1" dirty="0" smtClean="0"/>
              <a:t>μ</a:t>
            </a:r>
            <a:r>
              <a:rPr lang="el-GR" sz="2800" i="1" baseline="-25000" dirty="0" smtClean="0"/>
              <a:t>0</a:t>
            </a:r>
            <a:r>
              <a:rPr lang="el-GR" sz="2800" dirty="0" smtClean="0"/>
              <a:t>.</a:t>
            </a:r>
          </a:p>
          <a:p>
            <a:pPr marL="0" indent="0">
              <a:buNone/>
            </a:pPr>
            <a:endParaRPr lang="el-GR" sz="2800" dirty="0" smtClean="0"/>
          </a:p>
          <a:p>
            <a:pPr marL="0" indent="0">
              <a:buNone/>
            </a:pPr>
            <a:r>
              <a:rPr lang="el-GR" sz="2800" dirty="0" smtClean="0"/>
              <a:t>Για </a:t>
            </a:r>
            <a:r>
              <a:rPr lang="el-GR" sz="2800" dirty="0"/>
              <a:t>το παράδειγμα </a:t>
            </a:r>
            <a:r>
              <a:rPr lang="el-GR" sz="2800" dirty="0" smtClean="0"/>
              <a:t>μας,                            , όπου </a:t>
            </a:r>
            <a:r>
              <a:rPr lang="el-GR" sz="2800" i="1" dirty="0"/>
              <a:t>μ</a:t>
            </a:r>
            <a:r>
              <a:rPr lang="el-GR" sz="2800" dirty="0"/>
              <a:t> είναι η μέση τιμή βάρους του πληθυσμού των παιδιών με «πολλές αγκαλιές» μέχρι 2 ετών. </a:t>
            </a:r>
          </a:p>
        </p:txBody>
      </p:sp>
      <p:graphicFrame>
        <p:nvGraphicFramePr>
          <p:cNvPr id="5" name="Object 4"/>
          <p:cNvGraphicFramePr>
            <a:graphicFrameLocks noChangeAspect="1"/>
          </p:cNvGraphicFramePr>
          <p:nvPr>
            <p:extLst>
              <p:ext uri="{D42A27DB-BD31-4B8C-83A1-F6EECF244321}">
                <p14:modId xmlns:p14="http://schemas.microsoft.com/office/powerpoint/2010/main" val="3076597222"/>
              </p:ext>
            </p:extLst>
          </p:nvPr>
        </p:nvGraphicFramePr>
        <p:xfrm>
          <a:off x="3373680" y="4005188"/>
          <a:ext cx="1630368" cy="503932"/>
        </p:xfrm>
        <a:graphic>
          <a:graphicData uri="http://schemas.openxmlformats.org/presentationml/2006/ole">
            <mc:AlternateContent xmlns:mc="http://schemas.openxmlformats.org/markup-compatibility/2006">
              <mc:Choice xmlns:v="urn:schemas-microsoft-com:vml" Requires="v">
                <p:oleObj spid="_x0000_s2087" name="Equation" r:id="rId4" imgW="698500" imgH="215900" progId="Equation.3">
                  <p:embed/>
                </p:oleObj>
              </mc:Choice>
              <mc:Fallback>
                <p:oleObj name="Equation" r:id="rId4" imgW="698500" imgH="215900" progId="Equation.3">
                  <p:embed/>
                  <p:pic>
                    <p:nvPicPr>
                      <p:cNvPr id="0" name=""/>
                      <p:cNvPicPr/>
                      <p:nvPr/>
                    </p:nvPicPr>
                    <p:blipFill>
                      <a:blip r:embed="rId5"/>
                      <a:stretch>
                        <a:fillRect/>
                      </a:stretch>
                    </p:blipFill>
                    <p:spPr>
                      <a:xfrm>
                        <a:off x="3373680" y="4005188"/>
                        <a:ext cx="1630368" cy="503932"/>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830971315"/>
              </p:ext>
            </p:extLst>
          </p:nvPr>
        </p:nvGraphicFramePr>
        <p:xfrm>
          <a:off x="4067944" y="4720713"/>
          <a:ext cx="1944216" cy="508487"/>
        </p:xfrm>
        <a:graphic>
          <a:graphicData uri="http://schemas.openxmlformats.org/presentationml/2006/ole">
            <mc:AlternateContent xmlns:mc="http://schemas.openxmlformats.org/markup-compatibility/2006">
              <mc:Choice xmlns:v="urn:schemas-microsoft-com:vml" Requires="v">
                <p:oleObj spid="_x0000_s2088" name="Equation" r:id="rId6" imgW="825500" imgH="215900" progId="Equation.3">
                  <p:embed/>
                </p:oleObj>
              </mc:Choice>
              <mc:Fallback>
                <p:oleObj name="Equation" r:id="rId6" imgW="825500" imgH="215900" progId="Equation.3">
                  <p:embed/>
                  <p:pic>
                    <p:nvPicPr>
                      <p:cNvPr id="0" name=""/>
                      <p:cNvPicPr/>
                      <p:nvPr/>
                    </p:nvPicPr>
                    <p:blipFill>
                      <a:blip r:embed="rId7"/>
                      <a:stretch>
                        <a:fillRect/>
                      </a:stretch>
                    </p:blipFill>
                    <p:spPr>
                      <a:xfrm>
                        <a:off x="4067944" y="4720713"/>
                        <a:ext cx="1944216" cy="508487"/>
                      </a:xfrm>
                      <a:prstGeom prst="rect">
                        <a:avLst/>
                      </a:prstGeom>
                    </p:spPr>
                  </p:pic>
                </p:oleObj>
              </mc:Fallback>
            </mc:AlternateContent>
          </a:graphicData>
        </a:graphic>
      </p:graphicFrame>
    </p:spTree>
    <p:extLst>
      <p:ext uri="{BB962C8B-B14F-4D97-AF65-F5344CB8AC3E}">
        <p14:creationId xmlns:p14="http://schemas.microsoft.com/office/powerpoint/2010/main" val="231171855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nSpc>
                <a:spcPct val="150000"/>
              </a:lnSpc>
            </a:pPr>
            <a:r>
              <a:rPr lang="el-GR" dirty="0" smtClean="0"/>
              <a:t>Βήμα 1</a:t>
            </a:r>
            <a:r>
              <a:rPr lang="el-GR" baseline="30000" dirty="0" smtClean="0"/>
              <a:t>ο </a:t>
            </a:r>
            <a:r>
              <a:rPr lang="el-GR" dirty="0" smtClean="0"/>
              <a:t>(2 από 3)</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sz="2800" b="1" dirty="0"/>
              <a:t>Η εναλλακτική υπόθεση</a:t>
            </a:r>
            <a:r>
              <a:rPr lang="el-GR" sz="2800" dirty="0"/>
              <a:t> είναι το συμπλήρωμα της μηδενικής, δηλώνει διαφορά και συνήθως εκφράζει την επιθυμία του </a:t>
            </a:r>
            <a:r>
              <a:rPr lang="el-GR" sz="2800" dirty="0" smtClean="0"/>
              <a:t>ερευνητή.</a:t>
            </a:r>
          </a:p>
          <a:p>
            <a:pPr marL="0" indent="0">
              <a:buNone/>
            </a:pPr>
            <a:endParaRPr lang="el-GR" sz="2800" dirty="0"/>
          </a:p>
          <a:p>
            <a:pPr marL="0" indent="0">
              <a:buNone/>
            </a:pPr>
            <a:endParaRPr lang="el-GR" sz="2800" dirty="0" smtClean="0"/>
          </a:p>
          <a:p>
            <a:pPr marL="0" indent="0">
              <a:buNone/>
            </a:pPr>
            <a:r>
              <a:rPr lang="el-GR" sz="2800" dirty="0" smtClean="0"/>
              <a:t>Για </a:t>
            </a:r>
            <a:r>
              <a:rPr lang="el-GR" sz="2800" dirty="0"/>
              <a:t>το παράδειγμα </a:t>
            </a:r>
            <a:r>
              <a:rPr lang="el-GR" sz="2800" dirty="0" smtClean="0"/>
              <a:t>μας,   </a:t>
            </a:r>
            <a:r>
              <a:rPr lang="el-GR" sz="2800" dirty="0"/>
              <a:t> </a:t>
            </a:r>
            <a:endParaRPr lang="en-US" sz="2800" dirty="0"/>
          </a:p>
          <a:p>
            <a:pPr marL="0" indent="0">
              <a:buNone/>
            </a:pPr>
            <a:r>
              <a:rPr lang="el-GR" sz="2800" dirty="0"/>
              <a:t>Από προηγούμενες έρευνες είναι γνωστό ότι το μέσο βάρος γενικά των παιδιών σ’ αυτή την ηλικία είναι </a:t>
            </a:r>
            <a:r>
              <a:rPr lang="el-GR" sz="2800" b="1" dirty="0"/>
              <a:t>10,5 κιλά</a:t>
            </a:r>
            <a:r>
              <a:rPr lang="el-GR" sz="2800" dirty="0"/>
              <a:t> και η τυπική απόκλιση του είναι </a:t>
            </a:r>
            <a:r>
              <a:rPr lang="el-GR" sz="2800" b="1" dirty="0" smtClean="0"/>
              <a:t>σ = 2 κιλά</a:t>
            </a:r>
            <a:r>
              <a:rPr lang="el-GR" sz="2800" dirty="0" smtClean="0"/>
              <a:t>.</a:t>
            </a:r>
            <a:endParaRPr lang="el-GR" sz="2800" i="1" dirty="0"/>
          </a:p>
          <a:p>
            <a:pPr marL="0" indent="0">
              <a:buNone/>
            </a:pPr>
            <a:r>
              <a:rPr lang="el-GR" sz="2800" dirty="0" smtClean="0"/>
              <a:t>Στον </a:t>
            </a:r>
            <a:r>
              <a:rPr lang="el-GR" sz="2800" dirty="0"/>
              <a:t>στατιστικό έλεγχο υποθέσεων τα στοιχεία του δείγματος οδηγούν σε  δύο δυνατές αποφάσεις: </a:t>
            </a:r>
            <a:endParaRPr lang="en-US" sz="2800" dirty="0"/>
          </a:p>
          <a:p>
            <a:r>
              <a:rPr lang="el-GR" sz="2800" dirty="0"/>
              <a:t>Απόρριψη της μηδενικής υπόθεσης που ισοδυναμεί με αποδοχή της εναλλακτικής</a:t>
            </a:r>
            <a:endParaRPr lang="en-US" sz="2800" dirty="0"/>
          </a:p>
          <a:p>
            <a:r>
              <a:rPr lang="el-GR" sz="2800" dirty="0"/>
              <a:t>Μη απόρριψη της μηδενικής υπόθεσης (αποδοχή)</a:t>
            </a:r>
            <a:endParaRPr lang="en-US" sz="2800" dirty="0"/>
          </a:p>
          <a:p>
            <a:pPr marL="0" indent="0">
              <a:buNone/>
            </a:pPr>
            <a:endParaRPr lang="el-GR"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3700576956"/>
              </p:ext>
            </p:extLst>
          </p:nvPr>
        </p:nvGraphicFramePr>
        <p:xfrm>
          <a:off x="3131840" y="2276872"/>
          <a:ext cx="1660420" cy="504056"/>
        </p:xfrm>
        <a:graphic>
          <a:graphicData uri="http://schemas.openxmlformats.org/presentationml/2006/ole">
            <mc:AlternateContent xmlns:mc="http://schemas.openxmlformats.org/markup-compatibility/2006">
              <mc:Choice xmlns:v="urn:schemas-microsoft-com:vml" Requires="v">
                <p:oleObj spid="_x0000_s3108" name="Equation" r:id="rId4" imgW="711200" imgH="215900" progId="Equation.3">
                  <p:embed/>
                </p:oleObj>
              </mc:Choice>
              <mc:Fallback>
                <p:oleObj name="Equation" r:id="rId4" imgW="711200" imgH="215900" progId="Equation.3">
                  <p:embed/>
                  <p:pic>
                    <p:nvPicPr>
                      <p:cNvPr id="0" name=""/>
                      <p:cNvPicPr/>
                      <p:nvPr/>
                    </p:nvPicPr>
                    <p:blipFill>
                      <a:blip r:embed="rId5"/>
                      <a:stretch>
                        <a:fillRect/>
                      </a:stretch>
                    </p:blipFill>
                    <p:spPr>
                      <a:xfrm>
                        <a:off x="3131840" y="2276872"/>
                        <a:ext cx="1660420" cy="504056"/>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053877411"/>
              </p:ext>
            </p:extLst>
          </p:nvPr>
        </p:nvGraphicFramePr>
        <p:xfrm>
          <a:off x="3131840" y="2955493"/>
          <a:ext cx="1656184" cy="401499"/>
        </p:xfrm>
        <a:graphic>
          <a:graphicData uri="http://schemas.openxmlformats.org/presentationml/2006/ole">
            <mc:AlternateContent xmlns:mc="http://schemas.openxmlformats.org/markup-compatibility/2006">
              <mc:Choice xmlns:v="urn:schemas-microsoft-com:vml" Requires="v">
                <p:oleObj spid="_x0000_s3109" name="Equation" r:id="rId6" imgW="838200" imgH="203200" progId="Equation.3">
                  <p:embed/>
                </p:oleObj>
              </mc:Choice>
              <mc:Fallback>
                <p:oleObj name="Equation" r:id="rId6" imgW="838200" imgH="203200" progId="Equation.3">
                  <p:embed/>
                  <p:pic>
                    <p:nvPicPr>
                      <p:cNvPr id="0" name=""/>
                      <p:cNvPicPr/>
                      <p:nvPr/>
                    </p:nvPicPr>
                    <p:blipFill>
                      <a:blip r:embed="rId7"/>
                      <a:stretch>
                        <a:fillRect/>
                      </a:stretch>
                    </p:blipFill>
                    <p:spPr>
                      <a:xfrm>
                        <a:off x="3131840" y="2955493"/>
                        <a:ext cx="1656184" cy="401499"/>
                      </a:xfrm>
                      <a:prstGeom prst="rect">
                        <a:avLst/>
                      </a:prstGeom>
                    </p:spPr>
                  </p:pic>
                </p:oleObj>
              </mc:Fallback>
            </mc:AlternateContent>
          </a:graphicData>
        </a:graphic>
      </p:graphicFrame>
    </p:spTree>
    <p:extLst>
      <p:ext uri="{BB962C8B-B14F-4D97-AF65-F5344CB8AC3E}">
        <p14:creationId xmlns:p14="http://schemas.microsoft.com/office/powerpoint/2010/main" val="38535487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nSpc>
                <a:spcPct val="150000"/>
              </a:lnSpc>
            </a:pPr>
            <a:r>
              <a:rPr lang="el-GR" dirty="0" smtClean="0"/>
              <a:t>Βήμα 1</a:t>
            </a:r>
            <a:r>
              <a:rPr lang="el-GR" baseline="30000" dirty="0" smtClean="0"/>
              <a:t>ο </a:t>
            </a:r>
            <a:r>
              <a:rPr lang="el-GR" dirty="0" smtClean="0"/>
              <a:t>(3 από 3)</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lnSpc>
                <a:spcPct val="150000"/>
              </a:lnSpc>
              <a:buNone/>
            </a:pPr>
            <a:r>
              <a:rPr lang="el-GR" sz="2800" dirty="0">
                <a:solidFill>
                  <a:srgbClr val="000000"/>
                </a:solidFill>
              </a:rPr>
              <a:t>Στη περίπτωσή </a:t>
            </a:r>
            <a:r>
              <a:rPr lang="el-GR" sz="2800" dirty="0" smtClean="0">
                <a:solidFill>
                  <a:srgbClr val="000000"/>
                </a:solidFill>
              </a:rPr>
              <a:t>μας, </a:t>
            </a:r>
            <a:r>
              <a:rPr lang="el-GR" sz="2800" dirty="0">
                <a:solidFill>
                  <a:srgbClr val="000000"/>
                </a:solidFill>
              </a:rPr>
              <a:t>απόρριψη της μηδενικής υπόθεσης και υιοθέτηση της εναλλακτικής </a:t>
            </a:r>
            <a:r>
              <a:rPr lang="el-GR" sz="2800" dirty="0" smtClean="0">
                <a:solidFill>
                  <a:srgbClr val="000000"/>
                </a:solidFill>
              </a:rPr>
              <a:t>οδηγεί στο </a:t>
            </a:r>
            <a:r>
              <a:rPr lang="el-GR" sz="2800" dirty="0">
                <a:solidFill>
                  <a:srgbClr val="000000"/>
                </a:solidFill>
              </a:rPr>
              <a:t>συμπέρασμα ότι τα παιδιά με «πολλές αγκαλιές» έχουν διαφορετικό μέσο βάρος από 10,5 κιλά, δηλαδή διαφορετικό βάρος από τα τυπικά </a:t>
            </a:r>
            <a:r>
              <a:rPr lang="el-GR" sz="2800" dirty="0" smtClean="0">
                <a:solidFill>
                  <a:srgbClr val="000000"/>
                </a:solidFill>
              </a:rPr>
              <a:t>παιδιά. Αν, δε, </a:t>
            </a:r>
            <a:r>
              <a:rPr lang="el-GR" sz="2800" dirty="0">
                <a:solidFill>
                  <a:srgbClr val="000000"/>
                </a:solidFill>
              </a:rPr>
              <a:t>το δείγμα μας έχει μέση τιμή μεγαλύτερη από 10,5 κιλά </a:t>
            </a:r>
            <a:r>
              <a:rPr lang="el-GR" sz="2800" dirty="0" smtClean="0">
                <a:solidFill>
                  <a:srgbClr val="000000"/>
                </a:solidFill>
              </a:rPr>
              <a:t>τότε </a:t>
            </a:r>
            <a:r>
              <a:rPr lang="el-GR" sz="2800" dirty="0">
                <a:solidFill>
                  <a:srgbClr val="000000"/>
                </a:solidFill>
              </a:rPr>
              <a:t>έχουμε απάντηση στο ερευνητικό </a:t>
            </a:r>
            <a:r>
              <a:rPr lang="el-GR" sz="2800" dirty="0" smtClean="0">
                <a:solidFill>
                  <a:srgbClr val="000000"/>
                </a:solidFill>
              </a:rPr>
              <a:t>ερώτημα:</a:t>
            </a:r>
          </a:p>
          <a:p>
            <a:pPr marL="0" indent="0">
              <a:lnSpc>
                <a:spcPct val="150000"/>
              </a:lnSpc>
              <a:buNone/>
            </a:pPr>
            <a:r>
              <a:rPr lang="el-GR" sz="2800" b="1" dirty="0" smtClean="0">
                <a:solidFill>
                  <a:srgbClr val="000000"/>
                </a:solidFill>
              </a:rPr>
              <a:t>Τα </a:t>
            </a:r>
            <a:r>
              <a:rPr lang="el-GR" sz="2800" b="1" dirty="0">
                <a:solidFill>
                  <a:srgbClr val="000000"/>
                </a:solidFill>
              </a:rPr>
              <a:t>παιδιά 2 χρόνων που έχουν μεγαλώσει δεχόμενα πολλές αγκαλιές από </a:t>
            </a:r>
            <a:r>
              <a:rPr lang="el-GR" sz="2800" b="1" dirty="0" smtClean="0">
                <a:solidFill>
                  <a:srgbClr val="000000"/>
                </a:solidFill>
              </a:rPr>
              <a:t>τους </a:t>
            </a:r>
            <a:r>
              <a:rPr lang="el-GR" sz="2800" b="1" dirty="0">
                <a:solidFill>
                  <a:srgbClr val="000000"/>
                </a:solidFill>
              </a:rPr>
              <a:t>γονείς τους, παρουσιάζουν μεγαλύτερη ανάπτυξη από τα άλλα </a:t>
            </a:r>
            <a:r>
              <a:rPr lang="el-GR" sz="2800" b="1" dirty="0" smtClean="0">
                <a:solidFill>
                  <a:srgbClr val="000000"/>
                </a:solidFill>
              </a:rPr>
              <a:t>παιδιά.</a:t>
            </a:r>
            <a:endParaRPr lang="el-GR" sz="2800" b="1" dirty="0">
              <a:solidFill>
                <a:srgbClr val="000000"/>
              </a:solidFill>
            </a:endParaRPr>
          </a:p>
        </p:txBody>
      </p:sp>
    </p:spTree>
    <p:extLst>
      <p:ext uri="{BB962C8B-B14F-4D97-AF65-F5344CB8AC3E}">
        <p14:creationId xmlns:p14="http://schemas.microsoft.com/office/powerpoint/2010/main" val="34582673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70000" lnSpcReduction="20000"/>
          </a:bodyPr>
          <a:lstStyle/>
          <a:p>
            <a:pPr marL="0" indent="0">
              <a:lnSpc>
                <a:spcPct val="150000"/>
              </a:lnSpc>
              <a:buNone/>
            </a:pPr>
            <a:r>
              <a:rPr lang="el-GR" sz="2800" dirty="0">
                <a:solidFill>
                  <a:srgbClr val="000000"/>
                </a:solidFill>
              </a:rPr>
              <a:t>Σ’ αυτό το στάδιο </a:t>
            </a:r>
            <a:r>
              <a:rPr lang="el-GR" sz="2800" b="1" dirty="0">
                <a:solidFill>
                  <a:srgbClr val="000000"/>
                </a:solidFill>
              </a:rPr>
              <a:t>επιλέγουμε το Στατιστικό ή </a:t>
            </a:r>
            <a:r>
              <a:rPr lang="el-GR" sz="2800" b="1" dirty="0" smtClean="0">
                <a:solidFill>
                  <a:srgbClr val="000000"/>
                </a:solidFill>
              </a:rPr>
              <a:t>κριτήριο </a:t>
            </a:r>
            <a:r>
              <a:rPr lang="el-GR" sz="2800" b="1" dirty="0">
                <a:solidFill>
                  <a:srgbClr val="000000"/>
                </a:solidFill>
              </a:rPr>
              <a:t>του </a:t>
            </a:r>
            <a:r>
              <a:rPr lang="el-GR" sz="2800" b="1" dirty="0" smtClean="0">
                <a:solidFill>
                  <a:srgbClr val="000000"/>
                </a:solidFill>
              </a:rPr>
              <a:t>ελέγχου</a:t>
            </a:r>
            <a:r>
              <a:rPr lang="el-GR" sz="2800" dirty="0" smtClean="0">
                <a:solidFill>
                  <a:srgbClr val="000000"/>
                </a:solidFill>
              </a:rPr>
              <a:t>.</a:t>
            </a:r>
            <a:r>
              <a:rPr lang="el-GR" sz="2800" b="1" dirty="0" smtClean="0">
                <a:solidFill>
                  <a:srgbClr val="000000"/>
                </a:solidFill>
              </a:rPr>
              <a:t> </a:t>
            </a:r>
            <a:r>
              <a:rPr lang="el-GR" sz="2800" dirty="0" smtClean="0">
                <a:solidFill>
                  <a:srgbClr val="000000"/>
                </a:solidFill>
              </a:rPr>
              <a:t>Υποθέτουμε </a:t>
            </a:r>
            <a:r>
              <a:rPr lang="el-GR" sz="2800" dirty="0">
                <a:solidFill>
                  <a:srgbClr val="000000"/>
                </a:solidFill>
              </a:rPr>
              <a:t>ότι ισχύει η μηδενική </a:t>
            </a:r>
            <a:r>
              <a:rPr lang="el-GR" sz="2800" dirty="0" smtClean="0">
                <a:solidFill>
                  <a:srgbClr val="000000"/>
                </a:solidFill>
              </a:rPr>
              <a:t>υπόθεση, </a:t>
            </a:r>
            <a:r>
              <a:rPr lang="el-GR" sz="2800" dirty="0">
                <a:solidFill>
                  <a:srgbClr val="000000"/>
                </a:solidFill>
              </a:rPr>
              <a:t>δηλ. η μέση τιμή του πληθυσμού </a:t>
            </a:r>
            <a:r>
              <a:rPr lang="el-GR" sz="2800" dirty="0" smtClean="0">
                <a:solidFill>
                  <a:srgbClr val="000000"/>
                </a:solidFill>
              </a:rPr>
              <a:t>είναι </a:t>
            </a:r>
            <a:r>
              <a:rPr lang="el-GR" sz="2800" i="1" dirty="0" smtClean="0">
                <a:solidFill>
                  <a:srgbClr val="000000"/>
                </a:solidFill>
              </a:rPr>
              <a:t>μ</a:t>
            </a:r>
            <a:r>
              <a:rPr lang="el-GR" sz="2800" i="1" baseline="-25000" dirty="0" smtClean="0">
                <a:solidFill>
                  <a:srgbClr val="000000"/>
                </a:solidFill>
              </a:rPr>
              <a:t>0</a:t>
            </a:r>
            <a:r>
              <a:rPr lang="el-GR" sz="2800" dirty="0" smtClean="0">
                <a:solidFill>
                  <a:srgbClr val="000000"/>
                </a:solidFill>
              </a:rPr>
              <a:t> </a:t>
            </a:r>
            <a:r>
              <a:rPr lang="el-GR" sz="2800" dirty="0">
                <a:solidFill>
                  <a:srgbClr val="000000"/>
                </a:solidFill>
              </a:rPr>
              <a:t>και η τυπική του απόκλιση </a:t>
            </a:r>
            <a:r>
              <a:rPr lang="el-GR" sz="2800" i="1" dirty="0">
                <a:solidFill>
                  <a:srgbClr val="000000"/>
                </a:solidFill>
              </a:rPr>
              <a:t>σ</a:t>
            </a:r>
            <a:r>
              <a:rPr lang="el-GR" sz="2800" dirty="0">
                <a:solidFill>
                  <a:srgbClr val="000000"/>
                </a:solidFill>
              </a:rPr>
              <a:t> γνωστή. </a:t>
            </a:r>
          </a:p>
          <a:p>
            <a:pPr marL="0" indent="0">
              <a:lnSpc>
                <a:spcPct val="150000"/>
              </a:lnSpc>
              <a:buNone/>
            </a:pPr>
            <a:r>
              <a:rPr lang="el-GR" sz="2800" dirty="0">
                <a:solidFill>
                  <a:srgbClr val="000000"/>
                </a:solidFill>
              </a:rPr>
              <a:t>Τότε η δειγματοληπτική κατανομή της μέσης τιμής  για δείγματα με Ν=36 </a:t>
            </a:r>
            <a:r>
              <a:rPr lang="el-GR" sz="2800" b="1" dirty="0">
                <a:solidFill>
                  <a:srgbClr val="000000"/>
                </a:solidFill>
              </a:rPr>
              <a:t>είναι κανονική</a:t>
            </a:r>
            <a:r>
              <a:rPr lang="el-GR" sz="2800" dirty="0">
                <a:solidFill>
                  <a:srgbClr val="000000"/>
                </a:solidFill>
              </a:rPr>
              <a:t>, με μέση τιμή </a:t>
            </a:r>
            <a:r>
              <a:rPr lang="el-GR" sz="2800" i="1" dirty="0" smtClean="0">
                <a:solidFill>
                  <a:srgbClr val="000000"/>
                </a:solidFill>
              </a:rPr>
              <a:t>μ</a:t>
            </a:r>
            <a:r>
              <a:rPr lang="el-GR" sz="2800" i="1" baseline="-25000" dirty="0" smtClean="0">
                <a:solidFill>
                  <a:srgbClr val="000000"/>
                </a:solidFill>
              </a:rPr>
              <a:t>0</a:t>
            </a:r>
            <a:r>
              <a:rPr lang="el-GR" sz="2800" dirty="0" smtClean="0">
                <a:solidFill>
                  <a:srgbClr val="000000"/>
                </a:solidFill>
              </a:rPr>
              <a:t> και </a:t>
            </a:r>
            <a:r>
              <a:rPr lang="el-GR" sz="2800" dirty="0">
                <a:solidFill>
                  <a:srgbClr val="000000"/>
                </a:solidFill>
              </a:rPr>
              <a:t>τυπική απόκλιση  </a:t>
            </a:r>
            <a:r>
              <a:rPr lang="el-GR" sz="2800" dirty="0" smtClean="0">
                <a:solidFill>
                  <a:srgbClr val="000000"/>
                </a:solidFill>
              </a:rPr>
              <a:t>             σύμφωνα </a:t>
            </a:r>
            <a:r>
              <a:rPr lang="el-GR" sz="2800" dirty="0">
                <a:solidFill>
                  <a:srgbClr val="000000"/>
                </a:solidFill>
              </a:rPr>
              <a:t>με το Κ.Ο.Θ.</a:t>
            </a:r>
          </a:p>
          <a:p>
            <a:pPr marL="0" indent="0">
              <a:lnSpc>
                <a:spcPct val="150000"/>
              </a:lnSpc>
              <a:buNone/>
            </a:pPr>
            <a:r>
              <a:rPr lang="el-GR" sz="2800" dirty="0">
                <a:solidFill>
                  <a:srgbClr val="000000"/>
                </a:solidFill>
              </a:rPr>
              <a:t>Το πηλίκο   </a:t>
            </a:r>
            <a:r>
              <a:rPr lang="el-GR" sz="2800" dirty="0" smtClean="0">
                <a:solidFill>
                  <a:srgbClr val="000000"/>
                </a:solidFill>
              </a:rPr>
              <a:t>                  ακολουθεί </a:t>
            </a:r>
            <a:r>
              <a:rPr lang="el-GR" sz="2800" dirty="0">
                <a:solidFill>
                  <a:srgbClr val="000000"/>
                </a:solidFill>
              </a:rPr>
              <a:t>την τυπική κανονική </a:t>
            </a:r>
            <a:r>
              <a:rPr lang="el-GR" sz="2800" dirty="0" smtClean="0">
                <a:solidFill>
                  <a:srgbClr val="000000"/>
                </a:solidFill>
              </a:rPr>
              <a:t>κατανομή </a:t>
            </a:r>
            <a:r>
              <a:rPr lang="el-GR" sz="2800" dirty="0">
                <a:solidFill>
                  <a:srgbClr val="000000"/>
                </a:solidFill>
              </a:rPr>
              <a:t>και </a:t>
            </a:r>
            <a:r>
              <a:rPr lang="el-GR" sz="2800" dirty="0" smtClean="0">
                <a:solidFill>
                  <a:srgbClr val="000000"/>
                </a:solidFill>
              </a:rPr>
              <a:t>είναι </a:t>
            </a:r>
            <a:r>
              <a:rPr lang="el-GR" sz="2800" dirty="0">
                <a:solidFill>
                  <a:srgbClr val="000000"/>
                </a:solidFill>
              </a:rPr>
              <a:t>το </a:t>
            </a:r>
            <a:r>
              <a:rPr lang="el-GR" sz="2800" dirty="0" smtClean="0">
                <a:solidFill>
                  <a:srgbClr val="000000"/>
                </a:solidFill>
              </a:rPr>
              <a:t>κριτήριο του ελέγχου που </a:t>
            </a:r>
            <a:r>
              <a:rPr lang="el-GR" sz="2800" dirty="0">
                <a:solidFill>
                  <a:srgbClr val="000000"/>
                </a:solidFill>
              </a:rPr>
              <a:t>χρησιμοποιείται για τον κανόνα απόφασης. </a:t>
            </a:r>
          </a:p>
          <a:p>
            <a:pPr marL="0" indent="0">
              <a:lnSpc>
                <a:spcPct val="150000"/>
              </a:lnSpc>
              <a:buNone/>
            </a:pPr>
            <a:r>
              <a:rPr lang="el-GR" sz="2800" dirty="0" smtClean="0">
                <a:solidFill>
                  <a:srgbClr val="000000"/>
                </a:solidFill>
              </a:rPr>
              <a:t>Όπου </a:t>
            </a:r>
            <a:r>
              <a:rPr lang="el-GR" sz="2800" i="1" dirty="0" smtClean="0">
                <a:solidFill>
                  <a:srgbClr val="000000"/>
                </a:solidFill>
              </a:rPr>
              <a:t>μ</a:t>
            </a:r>
            <a:r>
              <a:rPr lang="el-GR" sz="2800" i="1" baseline="-25000" dirty="0" smtClean="0">
                <a:solidFill>
                  <a:srgbClr val="000000"/>
                </a:solidFill>
              </a:rPr>
              <a:t>0</a:t>
            </a:r>
            <a:r>
              <a:rPr lang="el-GR" sz="2800" dirty="0" smtClean="0">
                <a:solidFill>
                  <a:srgbClr val="000000"/>
                </a:solidFill>
              </a:rPr>
              <a:t> </a:t>
            </a:r>
            <a:r>
              <a:rPr lang="el-GR" sz="2800" dirty="0">
                <a:solidFill>
                  <a:srgbClr val="000000"/>
                </a:solidFill>
              </a:rPr>
              <a:t>είναι η τιμή της μηδενικής υπόθεσης για τη μέση του πληθυσμού και </a:t>
            </a:r>
            <a:r>
              <a:rPr lang="el-GR" sz="2800" i="1" dirty="0">
                <a:solidFill>
                  <a:srgbClr val="000000"/>
                </a:solidFill>
              </a:rPr>
              <a:t>σ</a:t>
            </a:r>
            <a:r>
              <a:rPr lang="el-GR" sz="2800" dirty="0">
                <a:solidFill>
                  <a:srgbClr val="000000"/>
                </a:solidFill>
              </a:rPr>
              <a:t> η τυπική απόκλιση του πληθυσμού που είναι γνωστή</a:t>
            </a:r>
            <a:r>
              <a:rPr lang="el-GR" sz="2800" dirty="0" smtClean="0">
                <a:solidFill>
                  <a:srgbClr val="000000"/>
                </a:solidFill>
              </a:rPr>
              <a:t>.</a:t>
            </a:r>
            <a:endParaRPr lang="el-GR" sz="2800" dirty="0">
              <a:solidFill>
                <a:srgbClr val="000000"/>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745048773"/>
              </p:ext>
            </p:extLst>
          </p:nvPr>
        </p:nvGraphicFramePr>
        <p:xfrm>
          <a:off x="6146184" y="3356992"/>
          <a:ext cx="730072" cy="385316"/>
        </p:xfrm>
        <a:graphic>
          <a:graphicData uri="http://schemas.openxmlformats.org/presentationml/2006/ole">
            <mc:AlternateContent xmlns:mc="http://schemas.openxmlformats.org/markup-compatibility/2006">
              <mc:Choice xmlns:v="urn:schemas-microsoft-com:vml" Requires="v">
                <p:oleObj spid="_x0000_s5154" name="Equation" r:id="rId4" imgW="457200" imgH="241300" progId="Equation.3">
                  <p:embed/>
                </p:oleObj>
              </mc:Choice>
              <mc:Fallback>
                <p:oleObj name="Equation" r:id="rId4" imgW="457200" imgH="241300" progId="Equation.3">
                  <p:embed/>
                  <p:pic>
                    <p:nvPicPr>
                      <p:cNvPr id="0" name=""/>
                      <p:cNvPicPr/>
                      <p:nvPr/>
                    </p:nvPicPr>
                    <p:blipFill>
                      <a:blip r:embed="rId5"/>
                      <a:stretch>
                        <a:fillRect/>
                      </a:stretch>
                    </p:blipFill>
                    <p:spPr>
                      <a:xfrm>
                        <a:off x="6146184" y="3356992"/>
                        <a:ext cx="730072" cy="385316"/>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68359828"/>
              </p:ext>
            </p:extLst>
          </p:nvPr>
        </p:nvGraphicFramePr>
        <p:xfrm>
          <a:off x="1619672" y="4149080"/>
          <a:ext cx="1080120" cy="740082"/>
        </p:xfrm>
        <a:graphic>
          <a:graphicData uri="http://schemas.openxmlformats.org/presentationml/2006/ole">
            <mc:AlternateContent xmlns:mc="http://schemas.openxmlformats.org/markup-compatibility/2006">
              <mc:Choice xmlns:v="urn:schemas-microsoft-com:vml" Requires="v">
                <p:oleObj spid="_x0000_s5155" name="Equation" r:id="rId6" imgW="685800" imgH="469900" progId="Equation.3">
                  <p:embed/>
                </p:oleObj>
              </mc:Choice>
              <mc:Fallback>
                <p:oleObj name="Equation" r:id="rId6" imgW="685800" imgH="469900" progId="Equation.3">
                  <p:embed/>
                  <p:pic>
                    <p:nvPicPr>
                      <p:cNvPr id="0" name=""/>
                      <p:cNvPicPr/>
                      <p:nvPr/>
                    </p:nvPicPr>
                    <p:blipFill>
                      <a:blip r:embed="rId7"/>
                      <a:stretch>
                        <a:fillRect/>
                      </a:stretch>
                    </p:blipFill>
                    <p:spPr>
                      <a:xfrm>
                        <a:off x="1619672" y="4149080"/>
                        <a:ext cx="1080120" cy="740082"/>
                      </a:xfrm>
                      <a:prstGeom prst="rect">
                        <a:avLst/>
                      </a:prstGeom>
                    </p:spPr>
                  </p:pic>
                </p:oleObj>
              </mc:Fallback>
            </mc:AlternateContent>
          </a:graphicData>
        </a:graphic>
      </p:graphicFrame>
      <p:sp>
        <p:nvSpPr>
          <p:cNvPr id="7" name="Title 6"/>
          <p:cNvSpPr>
            <a:spLocks noGrp="1"/>
          </p:cNvSpPr>
          <p:nvPr>
            <p:ph type="title"/>
          </p:nvPr>
        </p:nvSpPr>
        <p:spPr/>
        <p:txBody>
          <a:bodyPr/>
          <a:lstStyle/>
          <a:p>
            <a:r>
              <a:rPr lang="el-GR" dirty="0"/>
              <a:t>Βήμα 2</a:t>
            </a:r>
            <a:r>
              <a:rPr lang="el-GR" baseline="30000" dirty="0"/>
              <a:t>ο </a:t>
            </a:r>
            <a:r>
              <a:rPr lang="el-GR" dirty="0" smtClean="0"/>
              <a:t>(1 </a:t>
            </a:r>
            <a:r>
              <a:rPr lang="el-GR" dirty="0"/>
              <a:t>από 5)</a:t>
            </a:r>
            <a:endParaRPr lang="en-US" dirty="0"/>
          </a:p>
        </p:txBody>
      </p:sp>
    </p:spTree>
    <p:extLst>
      <p:ext uri="{BB962C8B-B14F-4D97-AF65-F5344CB8AC3E}">
        <p14:creationId xmlns:p14="http://schemas.microsoft.com/office/powerpoint/2010/main" val="33392063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1846</TotalTime>
  <Words>2205</Words>
  <Application>Microsoft Macintosh PowerPoint</Application>
  <PresentationFormat>On-screen Show (4:3)</PresentationFormat>
  <Paragraphs>209</Paragraphs>
  <Slides>37</Slides>
  <Notes>37</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37</vt:i4>
      </vt:variant>
    </vt:vector>
  </HeadingPairs>
  <TitlesOfParts>
    <vt:vector size="40" baseType="lpstr">
      <vt:lpstr>Θέμα του Office</vt:lpstr>
      <vt:lpstr>Equation</vt:lpstr>
      <vt:lpstr>Εξίσωση</vt:lpstr>
      <vt:lpstr>Μεθοδολογία των Επιστημών του Ανθρώπου: Στατιστική</vt:lpstr>
      <vt:lpstr>Περιεχόμενα ενότητας</vt:lpstr>
      <vt:lpstr>Έλεγχος υπόθεσης για το μέσο ενός πληθυσμού</vt:lpstr>
      <vt:lpstr>Ερευνητικό Ερώτημα</vt:lpstr>
      <vt:lpstr>Διαδικασία Παρέμβασης</vt:lpstr>
      <vt:lpstr>Βήμα 1ο (1 από 3)</vt:lpstr>
      <vt:lpstr>Βήμα 1ο (2 από 3)</vt:lpstr>
      <vt:lpstr>Βήμα 1ο (3 από 3)</vt:lpstr>
      <vt:lpstr>Βήμα 2ο (1 από 5)</vt:lpstr>
      <vt:lpstr>Βήμα 2ο (2 από 5)</vt:lpstr>
      <vt:lpstr>Βήμα 2ο (3 από 5)</vt:lpstr>
      <vt:lpstr>Βήμα 2ο (4 από 5)</vt:lpstr>
      <vt:lpstr>Βήμα 2ο (5 από 5)</vt:lpstr>
      <vt:lpstr>Βήμα 3ο</vt:lpstr>
      <vt:lpstr>Βήμα 4ο</vt:lpstr>
      <vt:lpstr>Μονόπλευρος έλεγχος (1 από 5)</vt:lpstr>
      <vt:lpstr>Μονόπλευρος έλεγχος (2 από 5)</vt:lpstr>
      <vt:lpstr>Μονόπλευρος έλεγχος (3 από 5)</vt:lpstr>
      <vt:lpstr>Μονόπλευρος έλεγχος (4 από 5)</vt:lpstr>
      <vt:lpstr>Μονόπλευρος έλεγχος (5 από 5)</vt:lpstr>
      <vt:lpstr>Κατανομή t (student) (1 από 4)</vt:lpstr>
      <vt:lpstr>Κατανομή t (student) (2 από 4)</vt:lpstr>
      <vt:lpstr>Κατανομή t (student) (3 από 4)</vt:lpstr>
      <vt:lpstr>Κατανομή t (student) (4 από 4)</vt:lpstr>
      <vt:lpstr>Κατανομή t (student): πρόβλημα (1 από 3)</vt:lpstr>
      <vt:lpstr>Κατανομή t (student): πρόβλημα (2 από 3)</vt:lpstr>
      <vt:lpstr>Κατανομή t (student): πρόβλημα (3 από 3)</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(1/3)</vt:lpstr>
      <vt:lpstr>Σημείωμα Χρήσης Έργων Τρίτων (2/3)</vt:lpstr>
      <vt:lpstr>Σημείωμα Χρήσης Έργων Τρίτων (3/3)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Alexandros Chantzis</cp:lastModifiedBy>
  <cp:revision>200</cp:revision>
  <dcterms:created xsi:type="dcterms:W3CDTF">2012-09-06T09:03:05Z</dcterms:created>
  <dcterms:modified xsi:type="dcterms:W3CDTF">2015-10-19T11:45:50Z</dcterms:modified>
</cp:coreProperties>
</file>