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5"/>
  </p:notesMasterIdLst>
  <p:sldIdLst>
    <p:sldId id="256" r:id="rId2"/>
    <p:sldId id="308" r:id="rId3"/>
    <p:sldId id="309" r:id="rId4"/>
    <p:sldId id="310" r:id="rId5"/>
    <p:sldId id="311" r:id="rId6"/>
    <p:sldId id="321" r:id="rId7"/>
    <p:sldId id="322" r:id="rId8"/>
    <p:sldId id="328" r:id="rId9"/>
    <p:sldId id="329" r:id="rId10"/>
    <p:sldId id="323" r:id="rId11"/>
    <p:sldId id="366" r:id="rId12"/>
    <p:sldId id="324" r:id="rId13"/>
    <p:sldId id="367" r:id="rId14"/>
    <p:sldId id="325" r:id="rId15"/>
    <p:sldId id="312" r:id="rId16"/>
    <p:sldId id="313" r:id="rId17"/>
    <p:sldId id="332" r:id="rId18"/>
    <p:sldId id="314" r:id="rId19"/>
    <p:sldId id="331" r:id="rId20"/>
    <p:sldId id="315" r:id="rId21"/>
    <p:sldId id="316" r:id="rId22"/>
    <p:sldId id="333" r:id="rId23"/>
    <p:sldId id="334" r:id="rId24"/>
    <p:sldId id="335" r:id="rId25"/>
    <p:sldId id="338" r:id="rId26"/>
    <p:sldId id="336" r:id="rId27"/>
    <p:sldId id="337" r:id="rId28"/>
    <p:sldId id="368" r:id="rId29"/>
    <p:sldId id="369" r:id="rId30"/>
    <p:sldId id="317" r:id="rId31"/>
    <p:sldId id="318" r:id="rId32"/>
    <p:sldId id="339" r:id="rId33"/>
    <p:sldId id="348" r:id="rId34"/>
    <p:sldId id="341" r:id="rId35"/>
    <p:sldId id="342" r:id="rId36"/>
    <p:sldId id="343" r:id="rId37"/>
    <p:sldId id="344" r:id="rId38"/>
    <p:sldId id="345" r:id="rId39"/>
    <p:sldId id="349" r:id="rId40"/>
    <p:sldId id="350" r:id="rId41"/>
    <p:sldId id="351" r:id="rId42"/>
    <p:sldId id="358" r:id="rId43"/>
    <p:sldId id="370" r:id="rId44"/>
    <p:sldId id="371" r:id="rId45"/>
    <p:sldId id="372" r:id="rId46"/>
    <p:sldId id="353" r:id="rId47"/>
    <p:sldId id="354" r:id="rId48"/>
    <p:sldId id="355" r:id="rId49"/>
    <p:sldId id="365" r:id="rId50"/>
    <p:sldId id="359" r:id="rId51"/>
    <p:sldId id="360" r:id="rId52"/>
    <p:sldId id="361" r:id="rId53"/>
    <p:sldId id="362" r:id="rId54"/>
    <p:sldId id="363" r:id="rId55"/>
    <p:sldId id="364" r:id="rId56"/>
    <p:sldId id="373" r:id="rId57"/>
    <p:sldId id="374" r:id="rId58"/>
    <p:sldId id="375" r:id="rId59"/>
    <p:sldId id="376" r:id="rId60"/>
    <p:sldId id="377" r:id="rId61"/>
    <p:sldId id="378" r:id="rId62"/>
    <p:sldId id="379" r:id="rId63"/>
    <p:sldId id="380" r:id="rId64"/>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512F115-2FCC-49EE-8759-A71F26F5819E}">
          <p14:sldIdLst>
            <p14:sldId id="256"/>
            <p14:sldId id="308"/>
            <p14:sldId id="309"/>
            <p14:sldId id="310"/>
            <p14:sldId id="311"/>
            <p14:sldId id="321"/>
            <p14:sldId id="322"/>
            <p14:sldId id="328"/>
            <p14:sldId id="329"/>
            <p14:sldId id="323"/>
            <p14:sldId id="366"/>
            <p14:sldId id="324"/>
            <p14:sldId id="367"/>
            <p14:sldId id="325"/>
            <p14:sldId id="312"/>
            <p14:sldId id="313"/>
            <p14:sldId id="332"/>
            <p14:sldId id="314"/>
            <p14:sldId id="331"/>
            <p14:sldId id="315"/>
            <p14:sldId id="316"/>
            <p14:sldId id="333"/>
            <p14:sldId id="334"/>
            <p14:sldId id="335"/>
            <p14:sldId id="338"/>
            <p14:sldId id="336"/>
            <p14:sldId id="337"/>
            <p14:sldId id="368"/>
            <p14:sldId id="369"/>
            <p14:sldId id="317"/>
            <p14:sldId id="318"/>
            <p14:sldId id="339"/>
            <p14:sldId id="348"/>
            <p14:sldId id="341"/>
            <p14:sldId id="342"/>
            <p14:sldId id="343"/>
            <p14:sldId id="344"/>
            <p14:sldId id="345"/>
            <p14:sldId id="349"/>
            <p14:sldId id="350"/>
            <p14:sldId id="351"/>
            <p14:sldId id="358"/>
            <p14:sldId id="370"/>
            <p14:sldId id="371"/>
            <p14:sldId id="372"/>
            <p14:sldId id="353"/>
            <p14:sldId id="354"/>
            <p14:sldId id="355"/>
            <p14:sldId id="365"/>
            <p14:sldId id="359"/>
            <p14:sldId id="360"/>
            <p14:sldId id="361"/>
            <p14:sldId id="362"/>
            <p14:sldId id="363"/>
            <p14:sldId id="364"/>
            <p14:sldId id="373"/>
            <p14:sldId id="374"/>
            <p14:sldId id="375"/>
            <p14:sldId id="376"/>
            <p14:sldId id="377"/>
            <p14:sldId id="378"/>
            <p14:sldId id="379"/>
            <p14:sldId id="380"/>
          </p14:sldIdLst>
        </p14:section>
        <p14:section name="Untitled Section" id="{0F1CB131-A6BD-43D0-B8D4-1F27CEF7A05E}">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er" initials="u"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75BC"/>
    <a:srgbClr val="D0D8E8"/>
    <a:srgbClr val="E9EDF4"/>
    <a:srgbClr val="4F81BD"/>
    <a:srgbClr val="50AB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031" autoAdjust="0"/>
    <p:restoredTop sz="99309" autoAdjust="0"/>
  </p:normalViewPr>
  <p:slideViewPr>
    <p:cSldViewPr>
      <p:cViewPr varScale="1">
        <p:scale>
          <a:sx n="68" d="100"/>
          <a:sy n="68" d="100"/>
        </p:scale>
        <p:origin x="62" y="379"/>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commentAuthors" Target="commentAuthor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7A379C-B41D-45E1-80CB-01FC82FDADA9}" type="datetimeFigureOut">
              <a:rPr lang="el-GR" smtClean="0"/>
              <a:t>18/4/2016</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A60D4E-153C-481E-9C52-31B1E4926C1F}" type="slidenum">
              <a:rPr lang="el-GR" smtClean="0"/>
              <a:t>‹#›</a:t>
            </a:fld>
            <a:endParaRPr lang="el-GR"/>
          </a:p>
        </p:txBody>
      </p:sp>
    </p:spTree>
    <p:extLst>
      <p:ext uri="{BB962C8B-B14F-4D97-AF65-F5344CB8AC3E}">
        <p14:creationId xmlns:p14="http://schemas.microsoft.com/office/powerpoint/2010/main" val="3955354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solidFill>
                <a:srgbClr val="FF0000"/>
              </a:solidFill>
            </a:endParaRP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a:t>
            </a:fld>
            <a:endParaRPr lang="el-GR"/>
          </a:p>
        </p:txBody>
      </p:sp>
    </p:spTree>
    <p:extLst>
      <p:ext uri="{BB962C8B-B14F-4D97-AF65-F5344CB8AC3E}">
        <p14:creationId xmlns:p14="http://schemas.microsoft.com/office/powerpoint/2010/main" val="39928127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10</a:t>
            </a:fld>
            <a:endParaRPr lang="el-GR"/>
          </a:p>
        </p:txBody>
      </p:sp>
    </p:spTree>
    <p:extLst>
      <p:ext uri="{BB962C8B-B14F-4D97-AF65-F5344CB8AC3E}">
        <p14:creationId xmlns:p14="http://schemas.microsoft.com/office/powerpoint/2010/main" val="12249472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11</a:t>
            </a:fld>
            <a:endParaRPr lang="el-GR"/>
          </a:p>
        </p:txBody>
      </p:sp>
    </p:spTree>
    <p:extLst>
      <p:ext uri="{BB962C8B-B14F-4D97-AF65-F5344CB8AC3E}">
        <p14:creationId xmlns:p14="http://schemas.microsoft.com/office/powerpoint/2010/main" val="79484855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12</a:t>
            </a:fld>
            <a:endParaRPr lang="el-GR"/>
          </a:p>
        </p:txBody>
      </p:sp>
    </p:spTree>
    <p:extLst>
      <p:ext uri="{BB962C8B-B14F-4D97-AF65-F5344CB8AC3E}">
        <p14:creationId xmlns:p14="http://schemas.microsoft.com/office/powerpoint/2010/main" val="147848739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14</a:t>
            </a:fld>
            <a:endParaRPr lang="el-GR"/>
          </a:p>
        </p:txBody>
      </p:sp>
    </p:spTree>
    <p:extLst>
      <p:ext uri="{BB962C8B-B14F-4D97-AF65-F5344CB8AC3E}">
        <p14:creationId xmlns:p14="http://schemas.microsoft.com/office/powerpoint/2010/main" val="315241215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15</a:t>
            </a:fld>
            <a:endParaRPr lang="el-GR"/>
          </a:p>
        </p:txBody>
      </p:sp>
    </p:spTree>
    <p:extLst>
      <p:ext uri="{BB962C8B-B14F-4D97-AF65-F5344CB8AC3E}">
        <p14:creationId xmlns:p14="http://schemas.microsoft.com/office/powerpoint/2010/main" val="308376470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16</a:t>
            </a:fld>
            <a:endParaRPr lang="el-GR"/>
          </a:p>
        </p:txBody>
      </p:sp>
    </p:spTree>
    <p:extLst>
      <p:ext uri="{BB962C8B-B14F-4D97-AF65-F5344CB8AC3E}">
        <p14:creationId xmlns:p14="http://schemas.microsoft.com/office/powerpoint/2010/main" val="353029067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17</a:t>
            </a:fld>
            <a:endParaRPr lang="el-GR"/>
          </a:p>
        </p:txBody>
      </p:sp>
    </p:spTree>
    <p:extLst>
      <p:ext uri="{BB962C8B-B14F-4D97-AF65-F5344CB8AC3E}">
        <p14:creationId xmlns:p14="http://schemas.microsoft.com/office/powerpoint/2010/main" val="180301202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18</a:t>
            </a:fld>
            <a:endParaRPr lang="el-GR"/>
          </a:p>
        </p:txBody>
      </p:sp>
    </p:spTree>
    <p:extLst>
      <p:ext uri="{BB962C8B-B14F-4D97-AF65-F5344CB8AC3E}">
        <p14:creationId xmlns:p14="http://schemas.microsoft.com/office/powerpoint/2010/main" val="207709259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l-GR" dirty="0" smtClean="0"/>
          </a:p>
          <a:p>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19</a:t>
            </a:fld>
            <a:endParaRPr lang="el-GR"/>
          </a:p>
        </p:txBody>
      </p:sp>
    </p:spTree>
    <p:extLst>
      <p:ext uri="{BB962C8B-B14F-4D97-AF65-F5344CB8AC3E}">
        <p14:creationId xmlns:p14="http://schemas.microsoft.com/office/powerpoint/2010/main" val="70380917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20</a:t>
            </a:fld>
            <a:endParaRPr lang="el-GR"/>
          </a:p>
        </p:txBody>
      </p:sp>
    </p:spTree>
    <p:extLst>
      <p:ext uri="{BB962C8B-B14F-4D97-AF65-F5344CB8AC3E}">
        <p14:creationId xmlns:p14="http://schemas.microsoft.com/office/powerpoint/2010/main" val="40942593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l-GR" dirty="0" smtClean="0"/>
          </a:p>
          <a:p>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a:t>
            </a:fld>
            <a:endParaRPr lang="el-GR"/>
          </a:p>
        </p:txBody>
      </p:sp>
    </p:spTree>
    <p:extLst>
      <p:ext uri="{BB962C8B-B14F-4D97-AF65-F5344CB8AC3E}">
        <p14:creationId xmlns:p14="http://schemas.microsoft.com/office/powerpoint/2010/main" val="218791355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21</a:t>
            </a:fld>
            <a:endParaRPr lang="el-GR"/>
          </a:p>
        </p:txBody>
      </p:sp>
    </p:spTree>
    <p:extLst>
      <p:ext uri="{BB962C8B-B14F-4D97-AF65-F5344CB8AC3E}">
        <p14:creationId xmlns:p14="http://schemas.microsoft.com/office/powerpoint/2010/main" val="388130312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22</a:t>
            </a:fld>
            <a:endParaRPr lang="el-GR"/>
          </a:p>
        </p:txBody>
      </p:sp>
    </p:spTree>
    <p:extLst>
      <p:ext uri="{BB962C8B-B14F-4D97-AF65-F5344CB8AC3E}">
        <p14:creationId xmlns:p14="http://schemas.microsoft.com/office/powerpoint/2010/main" val="227514436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23</a:t>
            </a:fld>
            <a:endParaRPr lang="el-GR"/>
          </a:p>
        </p:txBody>
      </p:sp>
    </p:spTree>
    <p:extLst>
      <p:ext uri="{BB962C8B-B14F-4D97-AF65-F5344CB8AC3E}">
        <p14:creationId xmlns:p14="http://schemas.microsoft.com/office/powerpoint/2010/main" val="356510947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24</a:t>
            </a:fld>
            <a:endParaRPr lang="el-GR"/>
          </a:p>
        </p:txBody>
      </p:sp>
    </p:spTree>
    <p:extLst>
      <p:ext uri="{BB962C8B-B14F-4D97-AF65-F5344CB8AC3E}">
        <p14:creationId xmlns:p14="http://schemas.microsoft.com/office/powerpoint/2010/main" val="188183716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25</a:t>
            </a:fld>
            <a:endParaRPr lang="el-GR"/>
          </a:p>
        </p:txBody>
      </p:sp>
    </p:spTree>
    <p:extLst>
      <p:ext uri="{BB962C8B-B14F-4D97-AF65-F5344CB8AC3E}">
        <p14:creationId xmlns:p14="http://schemas.microsoft.com/office/powerpoint/2010/main" val="358694696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26</a:t>
            </a:fld>
            <a:endParaRPr lang="el-GR"/>
          </a:p>
        </p:txBody>
      </p:sp>
    </p:spTree>
    <p:extLst>
      <p:ext uri="{BB962C8B-B14F-4D97-AF65-F5344CB8AC3E}">
        <p14:creationId xmlns:p14="http://schemas.microsoft.com/office/powerpoint/2010/main" val="361586030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27</a:t>
            </a:fld>
            <a:endParaRPr lang="el-GR"/>
          </a:p>
        </p:txBody>
      </p:sp>
    </p:spTree>
    <p:extLst>
      <p:ext uri="{BB962C8B-B14F-4D97-AF65-F5344CB8AC3E}">
        <p14:creationId xmlns:p14="http://schemas.microsoft.com/office/powerpoint/2010/main" val="418724945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28</a:t>
            </a:fld>
            <a:endParaRPr lang="el-GR"/>
          </a:p>
        </p:txBody>
      </p:sp>
    </p:spTree>
    <p:extLst>
      <p:ext uri="{BB962C8B-B14F-4D97-AF65-F5344CB8AC3E}">
        <p14:creationId xmlns:p14="http://schemas.microsoft.com/office/powerpoint/2010/main" val="176625332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29</a:t>
            </a:fld>
            <a:endParaRPr lang="el-GR"/>
          </a:p>
        </p:txBody>
      </p:sp>
    </p:spTree>
    <p:extLst>
      <p:ext uri="{BB962C8B-B14F-4D97-AF65-F5344CB8AC3E}">
        <p14:creationId xmlns:p14="http://schemas.microsoft.com/office/powerpoint/2010/main" val="211207744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30</a:t>
            </a:fld>
            <a:endParaRPr lang="el-GR"/>
          </a:p>
        </p:txBody>
      </p:sp>
    </p:spTree>
    <p:extLst>
      <p:ext uri="{BB962C8B-B14F-4D97-AF65-F5344CB8AC3E}">
        <p14:creationId xmlns:p14="http://schemas.microsoft.com/office/powerpoint/2010/main" val="37938666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a:t>
            </a:fld>
            <a:endParaRPr lang="el-GR"/>
          </a:p>
        </p:txBody>
      </p:sp>
    </p:spTree>
    <p:extLst>
      <p:ext uri="{BB962C8B-B14F-4D97-AF65-F5344CB8AC3E}">
        <p14:creationId xmlns:p14="http://schemas.microsoft.com/office/powerpoint/2010/main" val="253424005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31</a:t>
            </a:fld>
            <a:endParaRPr lang="el-GR"/>
          </a:p>
        </p:txBody>
      </p:sp>
    </p:spTree>
    <p:extLst>
      <p:ext uri="{BB962C8B-B14F-4D97-AF65-F5344CB8AC3E}">
        <p14:creationId xmlns:p14="http://schemas.microsoft.com/office/powerpoint/2010/main" val="393207221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32</a:t>
            </a:fld>
            <a:endParaRPr lang="el-GR"/>
          </a:p>
        </p:txBody>
      </p:sp>
    </p:spTree>
    <p:extLst>
      <p:ext uri="{BB962C8B-B14F-4D97-AF65-F5344CB8AC3E}">
        <p14:creationId xmlns:p14="http://schemas.microsoft.com/office/powerpoint/2010/main" val="369093514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l-GR" dirty="0" smtClean="0"/>
          </a:p>
          <a:p>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33</a:t>
            </a:fld>
            <a:endParaRPr lang="el-GR"/>
          </a:p>
        </p:txBody>
      </p:sp>
    </p:spTree>
    <p:extLst>
      <p:ext uri="{BB962C8B-B14F-4D97-AF65-F5344CB8AC3E}">
        <p14:creationId xmlns:p14="http://schemas.microsoft.com/office/powerpoint/2010/main" val="158379553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34</a:t>
            </a:fld>
            <a:endParaRPr lang="el-GR"/>
          </a:p>
        </p:txBody>
      </p:sp>
    </p:spTree>
    <p:extLst>
      <p:ext uri="{BB962C8B-B14F-4D97-AF65-F5344CB8AC3E}">
        <p14:creationId xmlns:p14="http://schemas.microsoft.com/office/powerpoint/2010/main" val="357304045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35</a:t>
            </a:fld>
            <a:endParaRPr lang="el-GR"/>
          </a:p>
        </p:txBody>
      </p:sp>
    </p:spTree>
    <p:extLst>
      <p:ext uri="{BB962C8B-B14F-4D97-AF65-F5344CB8AC3E}">
        <p14:creationId xmlns:p14="http://schemas.microsoft.com/office/powerpoint/2010/main" val="127104395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36</a:t>
            </a:fld>
            <a:endParaRPr lang="el-GR"/>
          </a:p>
        </p:txBody>
      </p:sp>
    </p:spTree>
    <p:extLst>
      <p:ext uri="{BB962C8B-B14F-4D97-AF65-F5344CB8AC3E}">
        <p14:creationId xmlns:p14="http://schemas.microsoft.com/office/powerpoint/2010/main" val="90358539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37</a:t>
            </a:fld>
            <a:endParaRPr lang="el-GR"/>
          </a:p>
        </p:txBody>
      </p:sp>
    </p:spTree>
    <p:extLst>
      <p:ext uri="{BB962C8B-B14F-4D97-AF65-F5344CB8AC3E}">
        <p14:creationId xmlns:p14="http://schemas.microsoft.com/office/powerpoint/2010/main" val="89566025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38</a:t>
            </a:fld>
            <a:endParaRPr lang="el-GR"/>
          </a:p>
        </p:txBody>
      </p:sp>
    </p:spTree>
    <p:extLst>
      <p:ext uri="{BB962C8B-B14F-4D97-AF65-F5344CB8AC3E}">
        <p14:creationId xmlns:p14="http://schemas.microsoft.com/office/powerpoint/2010/main" val="1291336918"/>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39</a:t>
            </a:fld>
            <a:endParaRPr lang="el-GR"/>
          </a:p>
        </p:txBody>
      </p:sp>
    </p:spTree>
    <p:extLst>
      <p:ext uri="{BB962C8B-B14F-4D97-AF65-F5344CB8AC3E}">
        <p14:creationId xmlns:p14="http://schemas.microsoft.com/office/powerpoint/2010/main" val="99759325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40</a:t>
            </a:fld>
            <a:endParaRPr lang="el-GR"/>
          </a:p>
        </p:txBody>
      </p:sp>
    </p:spTree>
    <p:extLst>
      <p:ext uri="{BB962C8B-B14F-4D97-AF65-F5344CB8AC3E}">
        <p14:creationId xmlns:p14="http://schemas.microsoft.com/office/powerpoint/2010/main" val="40225189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a:t>
            </a:fld>
            <a:endParaRPr lang="el-GR"/>
          </a:p>
        </p:txBody>
      </p:sp>
    </p:spTree>
    <p:extLst>
      <p:ext uri="{BB962C8B-B14F-4D97-AF65-F5344CB8AC3E}">
        <p14:creationId xmlns:p14="http://schemas.microsoft.com/office/powerpoint/2010/main" val="427388990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41</a:t>
            </a:fld>
            <a:endParaRPr lang="el-GR"/>
          </a:p>
        </p:txBody>
      </p:sp>
    </p:spTree>
    <p:extLst>
      <p:ext uri="{BB962C8B-B14F-4D97-AF65-F5344CB8AC3E}">
        <p14:creationId xmlns:p14="http://schemas.microsoft.com/office/powerpoint/2010/main" val="1789574663"/>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l-GR" dirty="0" smtClean="0"/>
          </a:p>
          <a:p>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42</a:t>
            </a:fld>
            <a:endParaRPr lang="el-GR"/>
          </a:p>
        </p:txBody>
      </p:sp>
    </p:spTree>
    <p:extLst>
      <p:ext uri="{BB962C8B-B14F-4D97-AF65-F5344CB8AC3E}">
        <p14:creationId xmlns:p14="http://schemas.microsoft.com/office/powerpoint/2010/main" val="3092326453"/>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43</a:t>
            </a:fld>
            <a:endParaRPr lang="el-GR"/>
          </a:p>
        </p:txBody>
      </p:sp>
    </p:spTree>
    <p:extLst>
      <p:ext uri="{BB962C8B-B14F-4D97-AF65-F5344CB8AC3E}">
        <p14:creationId xmlns:p14="http://schemas.microsoft.com/office/powerpoint/2010/main" val="3648364762"/>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44</a:t>
            </a:fld>
            <a:endParaRPr lang="el-GR"/>
          </a:p>
        </p:txBody>
      </p:sp>
    </p:spTree>
    <p:extLst>
      <p:ext uri="{BB962C8B-B14F-4D97-AF65-F5344CB8AC3E}">
        <p14:creationId xmlns:p14="http://schemas.microsoft.com/office/powerpoint/2010/main" val="1605964409"/>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45</a:t>
            </a:fld>
            <a:endParaRPr lang="el-GR"/>
          </a:p>
        </p:txBody>
      </p:sp>
    </p:spTree>
    <p:extLst>
      <p:ext uri="{BB962C8B-B14F-4D97-AF65-F5344CB8AC3E}">
        <p14:creationId xmlns:p14="http://schemas.microsoft.com/office/powerpoint/2010/main" val="576704798"/>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46</a:t>
            </a:fld>
            <a:endParaRPr lang="el-GR"/>
          </a:p>
        </p:txBody>
      </p:sp>
    </p:spTree>
    <p:extLst>
      <p:ext uri="{BB962C8B-B14F-4D97-AF65-F5344CB8AC3E}">
        <p14:creationId xmlns:p14="http://schemas.microsoft.com/office/powerpoint/2010/main" val="2689688013"/>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47</a:t>
            </a:fld>
            <a:endParaRPr lang="el-GR"/>
          </a:p>
        </p:txBody>
      </p:sp>
    </p:spTree>
    <p:extLst>
      <p:ext uri="{BB962C8B-B14F-4D97-AF65-F5344CB8AC3E}">
        <p14:creationId xmlns:p14="http://schemas.microsoft.com/office/powerpoint/2010/main" val="1577586098"/>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48</a:t>
            </a:fld>
            <a:endParaRPr lang="el-GR"/>
          </a:p>
        </p:txBody>
      </p:sp>
    </p:spTree>
    <p:extLst>
      <p:ext uri="{BB962C8B-B14F-4D97-AF65-F5344CB8AC3E}">
        <p14:creationId xmlns:p14="http://schemas.microsoft.com/office/powerpoint/2010/main" val="766442317"/>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l-GR" dirty="0" smtClean="0"/>
          </a:p>
          <a:p>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49</a:t>
            </a:fld>
            <a:endParaRPr lang="el-GR"/>
          </a:p>
        </p:txBody>
      </p:sp>
    </p:spTree>
    <p:extLst>
      <p:ext uri="{BB962C8B-B14F-4D97-AF65-F5344CB8AC3E}">
        <p14:creationId xmlns:p14="http://schemas.microsoft.com/office/powerpoint/2010/main" val="161505008"/>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50</a:t>
            </a:fld>
            <a:endParaRPr lang="el-GR"/>
          </a:p>
        </p:txBody>
      </p:sp>
    </p:spTree>
    <p:extLst>
      <p:ext uri="{BB962C8B-B14F-4D97-AF65-F5344CB8AC3E}">
        <p14:creationId xmlns:p14="http://schemas.microsoft.com/office/powerpoint/2010/main" val="17811389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5</a:t>
            </a:fld>
            <a:endParaRPr lang="el-GR"/>
          </a:p>
        </p:txBody>
      </p:sp>
    </p:spTree>
    <p:extLst>
      <p:ext uri="{BB962C8B-B14F-4D97-AF65-F5344CB8AC3E}">
        <p14:creationId xmlns:p14="http://schemas.microsoft.com/office/powerpoint/2010/main" val="727807754"/>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51</a:t>
            </a:fld>
            <a:endParaRPr lang="el-GR"/>
          </a:p>
        </p:txBody>
      </p:sp>
    </p:spTree>
    <p:extLst>
      <p:ext uri="{BB962C8B-B14F-4D97-AF65-F5344CB8AC3E}">
        <p14:creationId xmlns:p14="http://schemas.microsoft.com/office/powerpoint/2010/main" val="3039049093"/>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52</a:t>
            </a:fld>
            <a:endParaRPr lang="el-GR"/>
          </a:p>
        </p:txBody>
      </p:sp>
    </p:spTree>
    <p:extLst>
      <p:ext uri="{BB962C8B-B14F-4D97-AF65-F5344CB8AC3E}">
        <p14:creationId xmlns:p14="http://schemas.microsoft.com/office/powerpoint/2010/main" val="2928588372"/>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53</a:t>
            </a:fld>
            <a:endParaRPr lang="el-GR"/>
          </a:p>
        </p:txBody>
      </p:sp>
    </p:spTree>
    <p:extLst>
      <p:ext uri="{BB962C8B-B14F-4D97-AF65-F5344CB8AC3E}">
        <p14:creationId xmlns:p14="http://schemas.microsoft.com/office/powerpoint/2010/main" val="3738258181"/>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54</a:t>
            </a:fld>
            <a:endParaRPr lang="el-GR"/>
          </a:p>
        </p:txBody>
      </p:sp>
    </p:spTree>
    <p:extLst>
      <p:ext uri="{BB962C8B-B14F-4D97-AF65-F5344CB8AC3E}">
        <p14:creationId xmlns:p14="http://schemas.microsoft.com/office/powerpoint/2010/main" val="2617934071"/>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55</a:t>
            </a:fld>
            <a:endParaRPr lang="el-GR"/>
          </a:p>
        </p:txBody>
      </p:sp>
    </p:spTree>
    <p:extLst>
      <p:ext uri="{BB962C8B-B14F-4D97-AF65-F5344CB8AC3E}">
        <p14:creationId xmlns:p14="http://schemas.microsoft.com/office/powerpoint/2010/main" val="4030641854"/>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56</a:t>
            </a:fld>
            <a:endParaRPr lang="el-GR"/>
          </a:p>
        </p:txBody>
      </p:sp>
    </p:spTree>
    <p:extLst>
      <p:ext uri="{BB962C8B-B14F-4D97-AF65-F5344CB8AC3E}">
        <p14:creationId xmlns:p14="http://schemas.microsoft.com/office/powerpoint/2010/main" val="1110432318"/>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57</a:t>
            </a:fld>
            <a:endParaRPr lang="el-GR"/>
          </a:p>
        </p:txBody>
      </p:sp>
    </p:spTree>
    <p:extLst>
      <p:ext uri="{BB962C8B-B14F-4D97-AF65-F5344CB8AC3E}">
        <p14:creationId xmlns:p14="http://schemas.microsoft.com/office/powerpoint/2010/main" val="283990274"/>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58</a:t>
            </a:fld>
            <a:endParaRPr lang="el-GR"/>
          </a:p>
        </p:txBody>
      </p:sp>
    </p:spTree>
    <p:extLst>
      <p:ext uri="{BB962C8B-B14F-4D97-AF65-F5344CB8AC3E}">
        <p14:creationId xmlns:p14="http://schemas.microsoft.com/office/powerpoint/2010/main" val="2351792271"/>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59</a:t>
            </a:fld>
            <a:endParaRPr lang="el-GR"/>
          </a:p>
        </p:txBody>
      </p:sp>
    </p:spTree>
    <p:extLst>
      <p:ext uri="{BB962C8B-B14F-4D97-AF65-F5344CB8AC3E}">
        <p14:creationId xmlns:p14="http://schemas.microsoft.com/office/powerpoint/2010/main" val="2032657886"/>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EBA60D4E-153C-481E-9C52-31B1E4926C1F}" type="slidenum">
              <a:rPr lang="el-GR" smtClean="0"/>
              <a:t>60</a:t>
            </a:fld>
            <a:endParaRPr lang="el-GR"/>
          </a:p>
        </p:txBody>
      </p:sp>
    </p:spTree>
    <p:extLst>
      <p:ext uri="{BB962C8B-B14F-4D97-AF65-F5344CB8AC3E}">
        <p14:creationId xmlns:p14="http://schemas.microsoft.com/office/powerpoint/2010/main" val="15141422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6</a:t>
            </a:fld>
            <a:endParaRPr lang="el-GR"/>
          </a:p>
        </p:txBody>
      </p:sp>
    </p:spTree>
    <p:extLst>
      <p:ext uri="{BB962C8B-B14F-4D97-AF65-F5344CB8AC3E}">
        <p14:creationId xmlns:p14="http://schemas.microsoft.com/office/powerpoint/2010/main" val="70979489"/>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61</a:t>
            </a:fld>
            <a:endParaRPr lang="el-GR"/>
          </a:p>
        </p:txBody>
      </p:sp>
    </p:spTree>
    <p:extLst>
      <p:ext uri="{BB962C8B-B14F-4D97-AF65-F5344CB8AC3E}">
        <p14:creationId xmlns:p14="http://schemas.microsoft.com/office/powerpoint/2010/main" val="1767148586"/>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62</a:t>
            </a:fld>
            <a:endParaRPr lang="el-GR"/>
          </a:p>
        </p:txBody>
      </p:sp>
    </p:spTree>
    <p:extLst>
      <p:ext uri="{BB962C8B-B14F-4D97-AF65-F5344CB8AC3E}">
        <p14:creationId xmlns:p14="http://schemas.microsoft.com/office/powerpoint/2010/main" val="620797842"/>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63</a:t>
            </a:fld>
            <a:endParaRPr lang="el-GR"/>
          </a:p>
        </p:txBody>
      </p:sp>
    </p:spTree>
    <p:extLst>
      <p:ext uri="{BB962C8B-B14F-4D97-AF65-F5344CB8AC3E}">
        <p14:creationId xmlns:p14="http://schemas.microsoft.com/office/powerpoint/2010/main" val="8831726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7</a:t>
            </a:fld>
            <a:endParaRPr lang="el-GR"/>
          </a:p>
        </p:txBody>
      </p:sp>
    </p:spTree>
    <p:extLst>
      <p:ext uri="{BB962C8B-B14F-4D97-AF65-F5344CB8AC3E}">
        <p14:creationId xmlns:p14="http://schemas.microsoft.com/office/powerpoint/2010/main" val="9032942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8</a:t>
            </a:fld>
            <a:endParaRPr lang="el-GR"/>
          </a:p>
        </p:txBody>
      </p:sp>
    </p:spTree>
    <p:extLst>
      <p:ext uri="{BB962C8B-B14F-4D97-AF65-F5344CB8AC3E}">
        <p14:creationId xmlns:p14="http://schemas.microsoft.com/office/powerpoint/2010/main" val="40295108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9</a:t>
            </a:fld>
            <a:endParaRPr lang="el-GR"/>
          </a:p>
        </p:txBody>
      </p:sp>
    </p:spTree>
    <p:extLst>
      <p:ext uri="{BB962C8B-B14F-4D97-AF65-F5344CB8AC3E}">
        <p14:creationId xmlns:p14="http://schemas.microsoft.com/office/powerpoint/2010/main" val="23311051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dirty="0"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Στυλ κύριου υπότιτλου</a:t>
            </a:r>
            <a:endParaRPr lang="el-GR" dirty="0"/>
          </a:p>
        </p:txBody>
      </p:sp>
    </p:spTree>
    <p:extLst>
      <p:ext uri="{BB962C8B-B14F-4D97-AF65-F5344CB8AC3E}">
        <p14:creationId xmlns:p14="http://schemas.microsoft.com/office/powerpoint/2010/main" val="42452477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Πηγή Λογίων</a:t>
            </a:r>
            <a:endParaRPr lang="en-US" sz="1000" dirty="0">
              <a:solidFill>
                <a:srgbClr val="5075BC"/>
              </a:solidFill>
              <a:ea typeface="ＭＳ Ｐゴシック" pitchFamily="34" charset="-128"/>
              <a:cs typeface="+mn-cs"/>
            </a:endParaRPr>
          </a:p>
        </p:txBody>
      </p:sp>
      <p:pic>
        <p:nvPicPr>
          <p:cNvPr id="6" name="Picture 5"/>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245861566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423861268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Πηγή Λογίων</a:t>
            </a:r>
            <a:endParaRPr lang="en-US" sz="1000" dirty="0">
              <a:solidFill>
                <a:srgbClr val="5075BC"/>
              </a:solidFill>
              <a:ea typeface="ＭＳ Ｐゴシック" pitchFamily="34" charset="-128"/>
              <a:cs typeface="+mn-cs"/>
            </a:endParaRPr>
          </a:p>
        </p:txBody>
      </p:sp>
      <p:pic>
        <p:nvPicPr>
          <p:cNvPr id="6" name="Picture 5"/>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363751880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Στυλ υποδείγματος κειμένου</a:t>
            </a:r>
          </a:p>
        </p:txBody>
      </p:sp>
    </p:spTree>
    <p:extLst>
      <p:ext uri="{BB962C8B-B14F-4D97-AF65-F5344CB8AC3E}">
        <p14:creationId xmlns:p14="http://schemas.microsoft.com/office/powerpoint/2010/main" val="121208612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Πηγή Λογίων</a:t>
            </a:r>
            <a:endParaRPr lang="en-US" sz="1000" dirty="0">
              <a:solidFill>
                <a:srgbClr val="5075BC"/>
              </a:solidFill>
              <a:ea typeface="ＭＳ Ｐゴシック" pitchFamily="34" charset="-128"/>
              <a:cs typeface="+mn-cs"/>
            </a:endParaRPr>
          </a:p>
        </p:txBody>
      </p:sp>
      <p:pic>
        <p:nvPicPr>
          <p:cNvPr id="7" name="Picture 6"/>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328325092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8"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marL="0" marR="0" indent="0" algn="l" defTabSz="914400" rtl="0" eaLnBrk="1" fontAlgn="auto" latinLnBrk="0" hangingPunct="1">
              <a:lnSpc>
                <a:spcPct val="100000"/>
              </a:lnSpc>
              <a:spcBef>
                <a:spcPts val="0"/>
              </a:spcBef>
              <a:spcAft>
                <a:spcPts val="0"/>
              </a:spcAft>
              <a:buClrTx/>
              <a:buSzTx/>
              <a:buFontTx/>
              <a:buNone/>
              <a:tabLst/>
              <a:defRPr/>
            </a:pPr>
            <a:r>
              <a:rPr lang="el-GR" sz="1000" dirty="0" smtClean="0">
                <a:solidFill>
                  <a:srgbClr val="5075BC"/>
                </a:solidFill>
              </a:rPr>
              <a:t>Πηγή Λογίων</a:t>
            </a:r>
            <a:endParaRPr lang="en-US" sz="1000" dirty="0" smtClean="0">
              <a:solidFill>
                <a:srgbClr val="5075BC"/>
              </a:solidFill>
              <a:ea typeface="ＭＳ Ｐゴシック" pitchFamily="34" charset="-128"/>
              <a:cs typeface="+mn-cs"/>
            </a:endParaRPr>
          </a:p>
        </p:txBody>
      </p:sp>
      <p:pic>
        <p:nvPicPr>
          <p:cNvPr id="9" name="Picture 8"/>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107611275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4"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Πηγή Λογίων</a:t>
            </a:r>
            <a:endParaRPr lang="en-US" sz="1000" dirty="0">
              <a:solidFill>
                <a:srgbClr val="5075BC"/>
              </a:solidFill>
              <a:ea typeface="ＭＳ Ｐゴシック" pitchFamily="34" charset="-128"/>
              <a:cs typeface="+mn-cs"/>
            </a:endParaRPr>
          </a:p>
        </p:txBody>
      </p:sp>
      <p:pic>
        <p:nvPicPr>
          <p:cNvPr id="5" name="Picture 4"/>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131579460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extLst>
      <p:ext uri="{BB962C8B-B14F-4D97-AF65-F5344CB8AC3E}">
        <p14:creationId xmlns:p14="http://schemas.microsoft.com/office/powerpoint/2010/main" val="200962021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7"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Πηγή Λογίων</a:t>
            </a:r>
            <a:endParaRPr lang="en-US" sz="1000" dirty="0">
              <a:solidFill>
                <a:srgbClr val="5075BC"/>
              </a:solidFill>
              <a:ea typeface="ＭＳ Ｐゴシック" pitchFamily="34" charset="-128"/>
              <a:cs typeface="+mn-cs"/>
            </a:endParaRPr>
          </a:p>
        </p:txBody>
      </p:sp>
      <p:pic>
        <p:nvPicPr>
          <p:cNvPr id="8" name="Picture 7"/>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342317152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Εικόνα με λεζάντα">
    <p:spTree>
      <p:nvGrpSpPr>
        <p:cNvPr id="1" name=""/>
        <p:cNvGrpSpPr/>
        <p:nvPr/>
      </p:nvGrpSpPr>
      <p:grpSpPr>
        <a:xfrm>
          <a:off x="0" y="0"/>
          <a:ext cx="0" cy="0"/>
          <a:chOff x="0" y="0"/>
          <a:chExt cx="0" cy="0"/>
        </a:xfrm>
      </p:grpSpPr>
      <p:sp>
        <p:nvSpPr>
          <p:cNvPr id="3" name="Θέση εικόνας 2"/>
          <p:cNvSpPr>
            <a:spLocks noGrp="1"/>
          </p:cNvSpPr>
          <p:nvPr>
            <p:ph type="pic" idx="1"/>
          </p:nvPr>
        </p:nvSpPr>
        <p:spPr>
          <a:xfrm>
            <a:off x="1792288" y="1556792"/>
            <a:ext cx="5486400" cy="3456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Πηγή Λογίων</a:t>
            </a:r>
            <a:endParaRPr lang="en-US" sz="1000" dirty="0">
              <a:solidFill>
                <a:srgbClr val="5075BC"/>
              </a:solidFill>
              <a:ea typeface="ＭＳ Ｐゴシック" pitchFamily="34" charset="-128"/>
              <a:cs typeface="+mn-cs"/>
            </a:endParaRPr>
          </a:p>
        </p:txBody>
      </p:sp>
      <p:pic>
        <p:nvPicPr>
          <p:cNvPr id="7" name="Picture 6"/>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410507760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983809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61" r:id="rId9"/>
    <p:sldLayoutId id="2147483658" r:id="rId10"/>
    <p:sldLayoutId id="2147483659" r:id="rId11"/>
  </p:sldLayoutIdLst>
  <p:timing>
    <p:tnLst>
      <p:par>
        <p:cTn id="1" dur="indefinite" restart="never" nodeType="tmRoot"/>
      </p:par>
    </p:tnLst>
  </p:timing>
  <p:hf hdr="0" ftr="0" dt="0"/>
  <p:txStyles>
    <p:titleStyle>
      <a:lvl1pPr algn="ctr" defTabSz="914400" rtl="0" eaLnBrk="1" latinLnBrk="0" hangingPunct="1">
        <a:spcBef>
          <a:spcPct val="0"/>
        </a:spcBef>
        <a:buNone/>
        <a:defRPr sz="4400" b="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hyperlink" Target="http://www.kaththeol.uni-muenchen.de/einrichtungen/lehrstuehle/bibl_einleitung/downloads/evangapost/evangapg1.ppt" TargetMode="External"/><Relationship Id="rId2" Type="http://schemas.openxmlformats.org/officeDocument/2006/relationships/notesSlide" Target="../notesSlides/notesSlide53.xml"/><Relationship Id="rId1" Type="http://schemas.openxmlformats.org/officeDocument/2006/relationships/slideLayout" Target="../slideLayouts/slideLayout2.xml"/><Relationship Id="rId4" Type="http://schemas.openxmlformats.org/officeDocument/2006/relationships/hyperlink" Target="http://theo.gs-domain.de/lehrmaterial/SynoptischesProblem.ppt" TargetMode="External"/></Relationships>
</file>

<file path=ppt/slides/_rels/slide55.xml.rels><?xml version="1.0" encoding="UTF-8" standalone="yes"?>
<Relationships xmlns="http://schemas.openxmlformats.org/package/2006/relationships"><Relationship Id="rId3" Type="http://schemas.openxmlformats.org/officeDocument/2006/relationships/hyperlink" Target="http://www.efg-hohenstaufenstr.de/" TargetMode="External"/><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3.xml"/></Relationships>
</file>

<file path=ppt/slides/_rels/slide59.xml.rels><?xml version="1.0" encoding="UTF-8" standalone="yes"?>
<Relationships xmlns="http://schemas.openxmlformats.org/package/2006/relationships"><Relationship Id="rId3" Type="http://schemas.openxmlformats.org/officeDocument/2006/relationships/hyperlink" Target="http://eclass.uoa.gr/courses/SOCTHEOL100/" TargetMode="External"/><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3" Type="http://schemas.openxmlformats.org/officeDocument/2006/relationships/hyperlink" Target="http://opencourses.uoa.gr/courses/SOCTHEOL1" TargetMode="External"/><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3" Type="http://schemas.openxmlformats.org/officeDocument/2006/relationships/hyperlink" Target="%5b1%5d%20http:/creativecommons.org/licenses/by-nc-sa/4.0/" TargetMode="External"/><Relationship Id="rId2" Type="http://schemas.openxmlformats.org/officeDocument/2006/relationships/notesSlide" Target="../notesSlides/notesSlide60.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Λογότυπο Εθνικόν και Καποδιστριακόν Πανεπιστήμιον Αθηνών"/>
          <p:cNvPicPr>
            <a:picLocks noChangeAspect="1"/>
          </p:cNvPicPr>
          <p:nvPr/>
        </p:nvPicPr>
        <p:blipFill>
          <a:blip r:embed="rId3"/>
          <a:stretch>
            <a:fillRect/>
          </a:stretch>
        </p:blipFill>
        <p:spPr>
          <a:xfrm>
            <a:off x="179512" y="404664"/>
            <a:ext cx="4147938" cy="817388"/>
          </a:xfrm>
          <a:prstGeom prst="rect">
            <a:avLst/>
          </a:prstGeom>
        </p:spPr>
      </p:pic>
      <p:sp>
        <p:nvSpPr>
          <p:cNvPr id="2" name="Τίτλος 1"/>
          <p:cNvSpPr>
            <a:spLocks noGrp="1"/>
          </p:cNvSpPr>
          <p:nvPr>
            <p:ph type="ctrTitle"/>
          </p:nvPr>
        </p:nvSpPr>
        <p:spPr>
          <a:xfrm>
            <a:off x="685800" y="2006575"/>
            <a:ext cx="7772400" cy="1470025"/>
          </a:xfrm>
        </p:spPr>
        <p:txBody>
          <a:bodyPr/>
          <a:lstStyle/>
          <a:p>
            <a:r>
              <a:rPr lang="el-GR" altLang="el-GR" dirty="0">
                <a:solidFill>
                  <a:srgbClr val="5075BC"/>
                </a:solidFill>
              </a:rPr>
              <a:t>Εισαγωγή στην Κ.Δ. και ιστορία εποχής της Καινής Διαθήκης</a:t>
            </a:r>
            <a:endParaRPr lang="el-GR" dirty="0">
              <a:solidFill>
                <a:srgbClr val="5075BC"/>
              </a:solidFill>
            </a:endParaRPr>
          </a:p>
        </p:txBody>
      </p:sp>
      <p:sp>
        <p:nvSpPr>
          <p:cNvPr id="8" name="Υπότιτλος 2"/>
          <p:cNvSpPr>
            <a:spLocks noGrp="1"/>
          </p:cNvSpPr>
          <p:nvPr>
            <p:ph type="subTitle" idx="1"/>
          </p:nvPr>
        </p:nvSpPr>
        <p:spPr>
          <a:xfrm>
            <a:off x="683568" y="3744863"/>
            <a:ext cx="7776864" cy="2708473"/>
          </a:xfrm>
        </p:spPr>
        <p:txBody>
          <a:bodyPr>
            <a:noAutofit/>
          </a:bodyPr>
          <a:lstStyle/>
          <a:p>
            <a:r>
              <a:rPr lang="el-GR" altLang="el-GR" sz="2800" dirty="0" smtClean="0">
                <a:solidFill>
                  <a:srgbClr val="5075BC"/>
                </a:solidFill>
              </a:rPr>
              <a:t>Μάθημα 3 </a:t>
            </a:r>
            <a:r>
              <a:rPr lang="el-GR" sz="2800" dirty="0" smtClean="0">
                <a:solidFill>
                  <a:srgbClr val="5075BC"/>
                </a:solidFill>
                <a:latin typeface="+mj-lt"/>
                <a:ea typeface="+mj-ea"/>
                <a:cs typeface="+mj-cs"/>
              </a:rPr>
              <a:t>:</a:t>
            </a:r>
            <a:r>
              <a:rPr lang="en-US" sz="2800" dirty="0" smtClean="0">
                <a:solidFill>
                  <a:srgbClr val="5075BC"/>
                </a:solidFill>
                <a:latin typeface="+mj-lt"/>
                <a:ea typeface="+mj-ea"/>
                <a:cs typeface="+mj-cs"/>
              </a:rPr>
              <a:t> </a:t>
            </a:r>
            <a:r>
              <a:rPr lang="el-GR" sz="2800" dirty="0" smtClean="0"/>
              <a:t>Πηγή Λογίων</a:t>
            </a:r>
            <a:endParaRPr lang="en-US" sz="2800" dirty="0" smtClean="0"/>
          </a:p>
          <a:p>
            <a:endParaRPr lang="en-US" sz="2800" dirty="0" smtClean="0"/>
          </a:p>
          <a:p>
            <a:r>
              <a:rPr lang="el-GR" altLang="el-GR" sz="2800" dirty="0"/>
              <a:t>Σωτήριος Σ. Δεσπότης</a:t>
            </a:r>
          </a:p>
          <a:p>
            <a:r>
              <a:rPr lang="el-GR" altLang="el-GR" sz="2800" dirty="0" smtClean="0"/>
              <a:t>Θεολογική </a:t>
            </a:r>
            <a:r>
              <a:rPr lang="el-GR" altLang="el-GR" sz="2800" dirty="0"/>
              <a:t>Σχολή</a:t>
            </a:r>
          </a:p>
          <a:p>
            <a:r>
              <a:rPr lang="el-GR" altLang="el-GR" sz="2800" dirty="0"/>
              <a:t>Τμήμα Κοινωνικής Θεολογίας</a:t>
            </a:r>
            <a:endParaRPr lang="en-US" altLang="el-GR" sz="2800" dirty="0"/>
          </a:p>
          <a:p>
            <a:endParaRPr lang="el-GR" sz="2800" dirty="0" smtClean="0"/>
          </a:p>
        </p:txBody>
      </p:sp>
    </p:spTree>
    <p:extLst>
      <p:ext uri="{BB962C8B-B14F-4D97-AF65-F5344CB8AC3E}">
        <p14:creationId xmlns:p14="http://schemas.microsoft.com/office/powerpoint/2010/main" val="34281954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altLang="el-GR" dirty="0"/>
              <a:t>Ομοιότητες  στη διατύπωση</a:t>
            </a:r>
            <a:endParaRPr lang="el-GR"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034444552"/>
              </p:ext>
            </p:extLst>
          </p:nvPr>
        </p:nvGraphicFramePr>
        <p:xfrm>
          <a:off x="463550" y="1557338"/>
          <a:ext cx="8229600" cy="4444008"/>
        </p:xfrm>
        <a:graphic>
          <a:graphicData uri="http://schemas.openxmlformats.org/drawingml/2006/table">
            <a:tbl>
              <a:tblPr firstRow="1" bandRow="1">
                <a:tableStyleId>{5C22544A-7EE6-4342-B048-85BDC9FD1C3A}</a:tableStyleId>
              </a:tblPr>
              <a:tblGrid>
                <a:gridCol w="2743200"/>
                <a:gridCol w="2743200"/>
                <a:gridCol w="2743200"/>
              </a:tblGrid>
              <a:tr h="370840">
                <a:tc>
                  <a:txBody>
                    <a:bodyPr/>
                    <a:lstStyle/>
                    <a:p>
                      <a:pPr marL="0" marR="0" lvl="0" indent="0" algn="l" defTabSz="914400" rtl="0" eaLnBrk="1" fontAlgn="base" latinLnBrk="0" hangingPunct="1">
                        <a:lnSpc>
                          <a:spcPct val="90000"/>
                        </a:lnSpc>
                        <a:spcBef>
                          <a:spcPct val="35000"/>
                        </a:spcBef>
                        <a:spcAft>
                          <a:spcPct val="0"/>
                        </a:spcAft>
                        <a:buClr>
                          <a:srgbClr val="00CCFF"/>
                        </a:buClr>
                        <a:buSzPct val="75000"/>
                        <a:buFont typeface="Wingdings" pitchFamily="2" charset="2"/>
                        <a:buNone/>
                        <a:tabLst/>
                      </a:pPr>
                      <a:r>
                        <a:rPr kumimoji="0" lang="el-GR" sz="2800" b="0" i="0" u="none" strike="noStrike" cap="none" normalizeH="0" baseline="0" dirty="0" err="1" smtClean="0">
                          <a:ln>
                            <a:noFill/>
                          </a:ln>
                          <a:solidFill>
                            <a:schemeClr val="tx1"/>
                          </a:solidFill>
                          <a:effectLst/>
                          <a:latin typeface="+mn-lt"/>
                        </a:rPr>
                        <a:t>Μκ</a:t>
                      </a:r>
                      <a:r>
                        <a:rPr kumimoji="0" lang="el-GR" sz="2800" b="0" i="0" u="none" strike="noStrike" cap="none" normalizeH="0" baseline="0" dirty="0" smtClean="0">
                          <a:ln>
                            <a:noFill/>
                          </a:ln>
                          <a:solidFill>
                            <a:schemeClr val="tx1"/>
                          </a:solidFill>
                          <a:effectLst/>
                          <a:latin typeface="+mn-lt"/>
                        </a:rPr>
                        <a:t>.</a:t>
                      </a:r>
                      <a:r>
                        <a:rPr kumimoji="0" lang="de-DE" sz="2800" b="0" i="0" u="none" strike="noStrike" cap="none" normalizeH="0" baseline="0" dirty="0" smtClean="0">
                          <a:ln>
                            <a:noFill/>
                          </a:ln>
                          <a:solidFill>
                            <a:schemeClr val="tx1"/>
                          </a:solidFill>
                          <a:effectLst/>
                          <a:latin typeface="+mn-lt"/>
                        </a:rPr>
                        <a:t> 2,10</a:t>
                      </a:r>
                      <a:r>
                        <a:rPr kumimoji="0" lang="el-GR" sz="2800" b="0" i="0" u="none" strike="noStrike" cap="none" normalizeH="0" baseline="0" dirty="0" smtClean="0">
                          <a:ln>
                            <a:noFill/>
                          </a:ln>
                          <a:solidFill>
                            <a:schemeClr val="tx1"/>
                          </a:solidFill>
                          <a:effectLst/>
                          <a:latin typeface="+mn-lt"/>
                        </a:rPr>
                        <a:t>-11</a:t>
                      </a:r>
                      <a:endParaRPr kumimoji="0" lang="de-DE" sz="2800" b="0" i="0" u="none" strike="noStrike" cap="none" normalizeH="0" baseline="0" dirty="0" smtClean="0">
                        <a:ln>
                          <a:noFill/>
                        </a:ln>
                        <a:solidFill>
                          <a:schemeClr val="tx1"/>
                        </a:solidFill>
                        <a:effectLst/>
                        <a:latin typeface="+mn-lt"/>
                      </a:endParaRPr>
                    </a:p>
                  </a:txBody>
                  <a:tcPr marT="45726" marB="45726" horzOverflow="overflow">
                    <a:solidFill>
                      <a:srgbClr val="D0D8E8"/>
                    </a:solidFill>
                  </a:tcPr>
                </a:tc>
                <a:tc>
                  <a:txBody>
                    <a:bodyPr/>
                    <a:lstStyle/>
                    <a:p>
                      <a:pPr marL="0" marR="0" lvl="0" indent="0" algn="l" defTabSz="914400" rtl="0" eaLnBrk="1" fontAlgn="base" latinLnBrk="0" hangingPunct="1">
                        <a:lnSpc>
                          <a:spcPct val="90000"/>
                        </a:lnSpc>
                        <a:spcBef>
                          <a:spcPct val="35000"/>
                        </a:spcBef>
                        <a:spcAft>
                          <a:spcPct val="0"/>
                        </a:spcAft>
                        <a:buClr>
                          <a:srgbClr val="00CCFF"/>
                        </a:buClr>
                        <a:buSzPct val="75000"/>
                        <a:buFont typeface="Wingdings" pitchFamily="2" charset="2"/>
                        <a:buNone/>
                        <a:tabLst/>
                      </a:pPr>
                      <a:r>
                        <a:rPr kumimoji="0" lang="el-GR" sz="2800" b="0" i="0" u="none" strike="noStrike" cap="none" normalizeH="0" baseline="0" dirty="0" err="1" smtClean="0">
                          <a:ln>
                            <a:noFill/>
                          </a:ln>
                          <a:solidFill>
                            <a:schemeClr val="tx1"/>
                          </a:solidFill>
                          <a:effectLst/>
                          <a:latin typeface="+mn-lt"/>
                        </a:rPr>
                        <a:t>Λκ</a:t>
                      </a:r>
                      <a:r>
                        <a:rPr kumimoji="0" lang="el-GR" sz="2800" b="0" i="0" u="none" strike="noStrike" cap="none" normalizeH="0" baseline="0" dirty="0" smtClean="0">
                          <a:ln>
                            <a:noFill/>
                          </a:ln>
                          <a:solidFill>
                            <a:schemeClr val="tx1"/>
                          </a:solidFill>
                          <a:effectLst/>
                          <a:latin typeface="+mn-lt"/>
                        </a:rPr>
                        <a:t>.</a:t>
                      </a:r>
                      <a:r>
                        <a:rPr kumimoji="0" lang="de-DE" sz="2800" b="0" i="0" u="none" strike="noStrike" cap="none" normalizeH="0" baseline="0" dirty="0" smtClean="0">
                          <a:ln>
                            <a:noFill/>
                          </a:ln>
                          <a:solidFill>
                            <a:schemeClr val="tx1"/>
                          </a:solidFill>
                          <a:effectLst/>
                          <a:latin typeface="+mn-lt"/>
                        </a:rPr>
                        <a:t> 5,24</a:t>
                      </a:r>
                    </a:p>
                  </a:txBody>
                  <a:tcPr marT="45726" marB="45726" horzOverflow="overflow">
                    <a:solidFill>
                      <a:srgbClr val="D0D8E8"/>
                    </a:solidFill>
                  </a:tcPr>
                </a:tc>
                <a:tc>
                  <a:txBody>
                    <a:bodyPr/>
                    <a:lstStyle/>
                    <a:p>
                      <a:pPr marL="0" marR="0" lvl="0" indent="0" algn="l" defTabSz="914400" rtl="0" eaLnBrk="1" fontAlgn="base" latinLnBrk="0" hangingPunct="1">
                        <a:lnSpc>
                          <a:spcPct val="90000"/>
                        </a:lnSpc>
                        <a:spcBef>
                          <a:spcPct val="35000"/>
                        </a:spcBef>
                        <a:spcAft>
                          <a:spcPct val="0"/>
                        </a:spcAft>
                        <a:buClr>
                          <a:srgbClr val="00CCFF"/>
                        </a:buClr>
                        <a:buSzPct val="75000"/>
                        <a:buFont typeface="Wingdings" pitchFamily="2" charset="2"/>
                        <a:buNone/>
                        <a:tabLst/>
                      </a:pPr>
                      <a:r>
                        <a:rPr kumimoji="0" lang="el-GR" sz="2800" b="0" i="0" u="none" strike="noStrike" cap="none" normalizeH="0" baseline="0" dirty="0" err="1" smtClean="0">
                          <a:ln>
                            <a:noFill/>
                          </a:ln>
                          <a:solidFill>
                            <a:schemeClr val="tx1"/>
                          </a:solidFill>
                          <a:effectLst/>
                          <a:latin typeface="+mn-lt"/>
                        </a:rPr>
                        <a:t>Μτ</a:t>
                      </a:r>
                      <a:r>
                        <a:rPr kumimoji="0" lang="el-GR" sz="2800" b="0" i="0" u="none" strike="noStrike" cap="none" normalizeH="0" baseline="0" dirty="0" smtClean="0">
                          <a:ln>
                            <a:noFill/>
                          </a:ln>
                          <a:solidFill>
                            <a:schemeClr val="tx1"/>
                          </a:solidFill>
                          <a:effectLst/>
                          <a:latin typeface="+mn-lt"/>
                        </a:rPr>
                        <a:t>.</a:t>
                      </a:r>
                      <a:r>
                        <a:rPr kumimoji="0" lang="de-DE" sz="2800" b="0" i="0" u="none" strike="noStrike" cap="none" normalizeH="0" baseline="0" dirty="0" smtClean="0">
                          <a:ln>
                            <a:noFill/>
                          </a:ln>
                          <a:solidFill>
                            <a:schemeClr val="tx1"/>
                          </a:solidFill>
                          <a:effectLst/>
                          <a:latin typeface="+mn-lt"/>
                        </a:rPr>
                        <a:t> 9,6</a:t>
                      </a:r>
                    </a:p>
                  </a:txBody>
                  <a:tcPr marT="45725" marB="45725" horzOverflow="overflow">
                    <a:solidFill>
                      <a:srgbClr val="D0D8E8"/>
                    </a:solidFill>
                  </a:tcPr>
                </a:tc>
              </a:tr>
              <a:tr h="370840">
                <a:tc>
                  <a:txBody>
                    <a:bodyPr/>
                    <a:lstStyle/>
                    <a:p>
                      <a:pPr marL="0" marR="0" lvl="0" indent="0" algn="l" defTabSz="914400" rtl="0" eaLnBrk="1" fontAlgn="base" latinLnBrk="0" hangingPunct="1">
                        <a:lnSpc>
                          <a:spcPct val="90000"/>
                        </a:lnSpc>
                        <a:spcBef>
                          <a:spcPct val="35000"/>
                        </a:spcBef>
                        <a:spcAft>
                          <a:spcPct val="0"/>
                        </a:spcAft>
                        <a:buClr>
                          <a:srgbClr val="00CCFF"/>
                        </a:buClr>
                        <a:buSzPct val="75000"/>
                        <a:buFont typeface="Wingdings" pitchFamily="2" charset="2"/>
                        <a:buNone/>
                        <a:tabLst/>
                      </a:pPr>
                      <a:r>
                        <a:rPr lang="el-GR" sz="2400" kern="1200" baseline="0" dirty="0" err="1" smtClean="0">
                          <a:solidFill>
                            <a:schemeClr val="tx1"/>
                          </a:solidFill>
                          <a:latin typeface="+mn-lt"/>
                          <a:ea typeface="+mn-ea"/>
                          <a:cs typeface="+mn-cs"/>
                        </a:rPr>
                        <a:t>ἵνα</a:t>
                      </a:r>
                      <a:r>
                        <a:rPr lang="el-GR" sz="2400" kern="1200" baseline="0" dirty="0" smtClean="0">
                          <a:solidFill>
                            <a:schemeClr val="tx1"/>
                          </a:solidFill>
                          <a:latin typeface="+mn-lt"/>
                          <a:ea typeface="+mn-ea"/>
                          <a:cs typeface="+mn-cs"/>
                        </a:rPr>
                        <a:t> </a:t>
                      </a:r>
                      <a:r>
                        <a:rPr lang="el-GR" sz="2400" kern="1200" baseline="0" dirty="0" err="1" smtClean="0">
                          <a:solidFill>
                            <a:schemeClr val="tx1"/>
                          </a:solidFill>
                          <a:latin typeface="+mn-lt"/>
                          <a:ea typeface="+mn-ea"/>
                          <a:cs typeface="+mn-cs"/>
                        </a:rPr>
                        <a:t>δὲ</a:t>
                      </a:r>
                      <a:r>
                        <a:rPr lang="el-GR" sz="2400" kern="1200" baseline="0" dirty="0" smtClean="0">
                          <a:solidFill>
                            <a:schemeClr val="tx1"/>
                          </a:solidFill>
                          <a:latin typeface="+mn-lt"/>
                          <a:ea typeface="+mn-ea"/>
                          <a:cs typeface="+mn-cs"/>
                        </a:rPr>
                        <a:t> </a:t>
                      </a:r>
                      <a:r>
                        <a:rPr lang="el-GR" sz="2400" kern="1200" baseline="0" dirty="0" err="1" smtClean="0">
                          <a:solidFill>
                            <a:schemeClr val="tx1"/>
                          </a:solidFill>
                          <a:latin typeface="+mn-lt"/>
                          <a:ea typeface="+mn-ea"/>
                          <a:cs typeface="+mn-cs"/>
                        </a:rPr>
                        <a:t>εἰδῆτε</a:t>
                      </a:r>
                      <a:r>
                        <a:rPr lang="el-GR" sz="2400" kern="1200" baseline="0" dirty="0" smtClean="0">
                          <a:solidFill>
                            <a:schemeClr val="tx1"/>
                          </a:solidFill>
                          <a:latin typeface="+mn-lt"/>
                          <a:ea typeface="+mn-ea"/>
                          <a:cs typeface="+mn-cs"/>
                        </a:rPr>
                        <a:t> </a:t>
                      </a:r>
                      <a:r>
                        <a:rPr lang="el-GR" sz="2400" kern="1200" baseline="0" dirty="0" err="1" smtClean="0">
                          <a:solidFill>
                            <a:schemeClr val="tx1"/>
                          </a:solidFill>
                          <a:latin typeface="+mn-lt"/>
                          <a:ea typeface="+mn-ea"/>
                          <a:cs typeface="+mn-cs"/>
                        </a:rPr>
                        <a:t>ὅτι</a:t>
                      </a:r>
                      <a:r>
                        <a:rPr lang="el-GR" sz="2400" kern="1200" baseline="0" dirty="0" smtClean="0">
                          <a:solidFill>
                            <a:schemeClr val="tx1"/>
                          </a:solidFill>
                          <a:latin typeface="+mn-lt"/>
                          <a:ea typeface="+mn-ea"/>
                          <a:cs typeface="+mn-cs"/>
                        </a:rPr>
                        <a:t> </a:t>
                      </a:r>
                      <a:r>
                        <a:rPr lang="el-GR" sz="2400" kern="1200" baseline="0" dirty="0" err="1" smtClean="0">
                          <a:solidFill>
                            <a:schemeClr val="tx1"/>
                          </a:solidFill>
                          <a:latin typeface="+mn-lt"/>
                          <a:ea typeface="+mn-ea"/>
                          <a:cs typeface="+mn-cs"/>
                        </a:rPr>
                        <a:t>ἐξουσίαν</a:t>
                      </a:r>
                      <a:r>
                        <a:rPr lang="el-GR" sz="2400" kern="1200" baseline="0" dirty="0" smtClean="0">
                          <a:solidFill>
                            <a:schemeClr val="tx1"/>
                          </a:solidFill>
                          <a:latin typeface="+mn-lt"/>
                          <a:ea typeface="+mn-ea"/>
                          <a:cs typeface="+mn-cs"/>
                        </a:rPr>
                        <a:t> </a:t>
                      </a:r>
                      <a:r>
                        <a:rPr lang="el-GR" sz="2400" kern="1200" baseline="0" dirty="0" err="1" smtClean="0">
                          <a:solidFill>
                            <a:schemeClr val="tx1"/>
                          </a:solidFill>
                          <a:latin typeface="+mn-lt"/>
                          <a:ea typeface="+mn-ea"/>
                          <a:cs typeface="+mn-cs"/>
                        </a:rPr>
                        <a:t>ἔχει</a:t>
                      </a:r>
                      <a:r>
                        <a:rPr lang="el-GR" sz="2400" kern="1200" baseline="0" dirty="0" smtClean="0">
                          <a:solidFill>
                            <a:schemeClr val="tx1"/>
                          </a:solidFill>
                          <a:latin typeface="+mn-lt"/>
                          <a:ea typeface="+mn-ea"/>
                          <a:cs typeface="+mn-cs"/>
                        </a:rPr>
                        <a:t> ὁ </a:t>
                      </a:r>
                      <a:r>
                        <a:rPr lang="el-GR" sz="2400" kern="1200" baseline="0" dirty="0" err="1" smtClean="0">
                          <a:solidFill>
                            <a:schemeClr val="tx1"/>
                          </a:solidFill>
                          <a:latin typeface="+mn-lt"/>
                          <a:ea typeface="+mn-ea"/>
                          <a:cs typeface="+mn-cs"/>
                        </a:rPr>
                        <a:t>Υἱὸς</a:t>
                      </a:r>
                      <a:r>
                        <a:rPr lang="el-GR" sz="2400" kern="1200" baseline="0" dirty="0" smtClean="0">
                          <a:solidFill>
                            <a:schemeClr val="tx1"/>
                          </a:solidFill>
                          <a:latin typeface="+mn-lt"/>
                          <a:ea typeface="+mn-ea"/>
                          <a:cs typeface="+mn-cs"/>
                        </a:rPr>
                        <a:t> </a:t>
                      </a:r>
                      <a:r>
                        <a:rPr lang="el-GR" sz="2400" kern="1200" baseline="0" dirty="0" err="1" smtClean="0">
                          <a:solidFill>
                            <a:schemeClr val="tx1"/>
                          </a:solidFill>
                          <a:latin typeface="+mn-lt"/>
                          <a:ea typeface="+mn-ea"/>
                          <a:cs typeface="+mn-cs"/>
                        </a:rPr>
                        <a:t>τοῦ</a:t>
                      </a:r>
                      <a:r>
                        <a:rPr lang="el-GR" sz="2400" kern="1200" baseline="0" dirty="0" smtClean="0">
                          <a:solidFill>
                            <a:schemeClr val="tx1"/>
                          </a:solidFill>
                          <a:latin typeface="+mn-lt"/>
                          <a:ea typeface="+mn-ea"/>
                          <a:cs typeface="+mn-cs"/>
                        </a:rPr>
                        <a:t> </a:t>
                      </a:r>
                      <a:r>
                        <a:rPr lang="el-GR" sz="2400" kern="1200" baseline="0" dirty="0" err="1" smtClean="0">
                          <a:solidFill>
                            <a:schemeClr val="tx1"/>
                          </a:solidFill>
                          <a:latin typeface="+mn-lt"/>
                          <a:ea typeface="+mn-ea"/>
                          <a:cs typeface="+mn-cs"/>
                        </a:rPr>
                        <a:t>Ἀνθρώπου</a:t>
                      </a:r>
                      <a:r>
                        <a:rPr lang="el-GR" sz="2400" kern="1200" baseline="0" dirty="0" smtClean="0">
                          <a:solidFill>
                            <a:schemeClr val="tx1"/>
                          </a:solidFill>
                          <a:latin typeface="+mn-lt"/>
                          <a:ea typeface="+mn-ea"/>
                          <a:cs typeface="+mn-cs"/>
                        </a:rPr>
                        <a:t> </a:t>
                      </a:r>
                      <a:r>
                        <a:rPr lang="el-GR" sz="2400" kern="1200" baseline="0" dirty="0" err="1" smtClean="0">
                          <a:solidFill>
                            <a:schemeClr val="tx1"/>
                          </a:solidFill>
                          <a:latin typeface="+mn-lt"/>
                          <a:ea typeface="+mn-ea"/>
                          <a:cs typeface="+mn-cs"/>
                        </a:rPr>
                        <a:t>ἀφιέναι</a:t>
                      </a:r>
                      <a:r>
                        <a:rPr lang="el-GR" sz="2400" kern="1200" baseline="0" dirty="0" smtClean="0">
                          <a:solidFill>
                            <a:schemeClr val="tx1"/>
                          </a:solidFill>
                          <a:latin typeface="+mn-lt"/>
                          <a:ea typeface="+mn-ea"/>
                          <a:cs typeface="+mn-cs"/>
                        </a:rPr>
                        <a:t> </a:t>
                      </a:r>
                      <a:r>
                        <a:rPr lang="el-GR" sz="2400" kern="1200" baseline="0" dirty="0" err="1" smtClean="0">
                          <a:solidFill>
                            <a:schemeClr val="tx1"/>
                          </a:solidFill>
                          <a:latin typeface="+mn-lt"/>
                          <a:ea typeface="+mn-ea"/>
                          <a:cs typeface="+mn-cs"/>
                        </a:rPr>
                        <a:t>ἁμαρτίας</a:t>
                      </a:r>
                      <a:r>
                        <a:rPr lang="el-GR" sz="2400" kern="1200" baseline="0" dirty="0" smtClean="0">
                          <a:solidFill>
                            <a:schemeClr val="tx1"/>
                          </a:solidFill>
                          <a:latin typeface="+mn-lt"/>
                          <a:ea typeface="+mn-ea"/>
                          <a:cs typeface="+mn-cs"/>
                        </a:rPr>
                        <a:t> </a:t>
                      </a:r>
                      <a:r>
                        <a:rPr lang="el-GR" sz="2400" kern="1200" baseline="0" dirty="0" err="1" smtClean="0">
                          <a:solidFill>
                            <a:schemeClr val="tx1"/>
                          </a:solidFill>
                          <a:latin typeface="+mn-lt"/>
                          <a:ea typeface="+mn-ea"/>
                          <a:cs typeface="+mn-cs"/>
                        </a:rPr>
                        <a:t>ἐπὶ</a:t>
                      </a:r>
                      <a:r>
                        <a:rPr lang="el-GR" sz="2400" kern="1200" baseline="0" dirty="0" smtClean="0">
                          <a:solidFill>
                            <a:schemeClr val="tx1"/>
                          </a:solidFill>
                          <a:latin typeface="+mn-lt"/>
                          <a:ea typeface="+mn-ea"/>
                          <a:cs typeface="+mn-cs"/>
                        </a:rPr>
                        <a:t> </a:t>
                      </a:r>
                      <a:r>
                        <a:rPr lang="el-GR" sz="2400" kern="1200" baseline="0" dirty="0" err="1" smtClean="0">
                          <a:solidFill>
                            <a:schemeClr val="tx1"/>
                          </a:solidFill>
                          <a:latin typeface="+mn-lt"/>
                          <a:ea typeface="+mn-ea"/>
                          <a:cs typeface="+mn-cs"/>
                        </a:rPr>
                        <a:t>τῆς</a:t>
                      </a:r>
                      <a:r>
                        <a:rPr lang="el-GR" sz="2400" kern="1200" baseline="0" dirty="0" smtClean="0">
                          <a:solidFill>
                            <a:schemeClr val="tx1"/>
                          </a:solidFill>
                          <a:latin typeface="+mn-lt"/>
                          <a:ea typeface="+mn-ea"/>
                          <a:cs typeface="+mn-cs"/>
                        </a:rPr>
                        <a:t> </a:t>
                      </a:r>
                      <a:r>
                        <a:rPr lang="el-GR" sz="2400" kern="1200" baseline="0" dirty="0" err="1" smtClean="0">
                          <a:solidFill>
                            <a:schemeClr val="tx1"/>
                          </a:solidFill>
                          <a:latin typeface="+mn-lt"/>
                          <a:ea typeface="+mn-ea"/>
                          <a:cs typeface="+mn-cs"/>
                        </a:rPr>
                        <a:t>γῆς</a:t>
                      </a:r>
                      <a:r>
                        <a:rPr lang="el-GR" sz="2400" kern="1200" baseline="0" dirty="0" smtClean="0">
                          <a:solidFill>
                            <a:schemeClr val="tx1"/>
                          </a:solidFill>
                          <a:latin typeface="+mn-lt"/>
                          <a:ea typeface="+mn-ea"/>
                          <a:cs typeface="+mn-cs"/>
                        </a:rPr>
                        <a:t>- </a:t>
                      </a:r>
                      <a:r>
                        <a:rPr lang="el-GR" sz="2400" kern="1200" baseline="0" dirty="0" err="1" smtClean="0">
                          <a:solidFill>
                            <a:schemeClr val="tx1"/>
                          </a:solidFill>
                          <a:latin typeface="+mn-lt"/>
                          <a:ea typeface="+mn-ea"/>
                          <a:cs typeface="+mn-cs"/>
                        </a:rPr>
                        <a:t>λέγει</a:t>
                      </a:r>
                      <a:r>
                        <a:rPr lang="el-GR" sz="2400" kern="1200" baseline="0" dirty="0" smtClean="0">
                          <a:solidFill>
                            <a:schemeClr val="tx1"/>
                          </a:solidFill>
                          <a:latin typeface="+mn-lt"/>
                          <a:ea typeface="+mn-ea"/>
                          <a:cs typeface="+mn-cs"/>
                        </a:rPr>
                        <a:t> </a:t>
                      </a:r>
                      <a:r>
                        <a:rPr lang="el-GR" sz="2400" kern="1200" baseline="0" dirty="0" err="1" smtClean="0">
                          <a:solidFill>
                            <a:schemeClr val="tx1"/>
                          </a:solidFill>
                          <a:latin typeface="+mn-lt"/>
                          <a:ea typeface="+mn-ea"/>
                          <a:cs typeface="+mn-cs"/>
                        </a:rPr>
                        <a:t>τῷ</a:t>
                      </a:r>
                      <a:r>
                        <a:rPr lang="el-GR" sz="2400" kern="1200" baseline="0" dirty="0" smtClean="0">
                          <a:solidFill>
                            <a:schemeClr val="tx1"/>
                          </a:solidFill>
                          <a:latin typeface="+mn-lt"/>
                          <a:ea typeface="+mn-ea"/>
                          <a:cs typeface="+mn-cs"/>
                        </a:rPr>
                        <a:t> </a:t>
                      </a:r>
                      <a:r>
                        <a:rPr lang="el-GR" sz="2400" kern="1200" baseline="0" dirty="0" err="1" smtClean="0">
                          <a:solidFill>
                            <a:schemeClr val="tx1"/>
                          </a:solidFill>
                          <a:latin typeface="+mn-lt"/>
                          <a:ea typeface="+mn-ea"/>
                          <a:cs typeface="+mn-cs"/>
                        </a:rPr>
                        <a:t>παραλυτικῷ</a:t>
                      </a:r>
                      <a:r>
                        <a:rPr lang="el-GR" sz="2400" kern="1200" baseline="0" dirty="0" smtClean="0">
                          <a:solidFill>
                            <a:schemeClr val="tx1"/>
                          </a:solidFill>
                          <a:latin typeface="+mn-lt"/>
                          <a:ea typeface="+mn-ea"/>
                          <a:cs typeface="+mn-cs"/>
                        </a:rPr>
                        <a:t>· </a:t>
                      </a:r>
                    </a:p>
                    <a:p>
                      <a:pPr marL="0" marR="0" lvl="0" indent="0" algn="l" defTabSz="914400" rtl="0" eaLnBrk="1" fontAlgn="base" latinLnBrk="0" hangingPunct="1">
                        <a:lnSpc>
                          <a:spcPct val="90000"/>
                        </a:lnSpc>
                        <a:spcBef>
                          <a:spcPct val="35000"/>
                        </a:spcBef>
                        <a:spcAft>
                          <a:spcPct val="0"/>
                        </a:spcAft>
                        <a:buClr>
                          <a:srgbClr val="00CCFF"/>
                        </a:buClr>
                        <a:buSzPct val="75000"/>
                        <a:buFont typeface="Wingdings" pitchFamily="2" charset="2"/>
                        <a:buNone/>
                        <a:tabLst/>
                      </a:pPr>
                      <a:r>
                        <a:rPr lang="el-GR" sz="2400" kern="1200" baseline="0" dirty="0" err="1" smtClean="0">
                          <a:solidFill>
                            <a:schemeClr val="tx1"/>
                          </a:solidFill>
                          <a:latin typeface="+mn-lt"/>
                          <a:ea typeface="+mn-ea"/>
                          <a:cs typeface="+mn-cs"/>
                        </a:rPr>
                        <a:t>Σοὶ</a:t>
                      </a:r>
                      <a:r>
                        <a:rPr lang="el-GR" sz="2400" kern="1200" baseline="0" dirty="0" smtClean="0">
                          <a:solidFill>
                            <a:schemeClr val="tx1"/>
                          </a:solidFill>
                          <a:latin typeface="+mn-lt"/>
                          <a:ea typeface="+mn-ea"/>
                          <a:cs typeface="+mn-cs"/>
                        </a:rPr>
                        <a:t> </a:t>
                      </a:r>
                      <a:r>
                        <a:rPr lang="el-GR" sz="2400" kern="1200" baseline="0" dirty="0" err="1" smtClean="0">
                          <a:solidFill>
                            <a:schemeClr val="tx1"/>
                          </a:solidFill>
                          <a:latin typeface="+mn-lt"/>
                          <a:ea typeface="+mn-ea"/>
                          <a:cs typeface="+mn-cs"/>
                        </a:rPr>
                        <a:t>λέγω</a:t>
                      </a:r>
                      <a:r>
                        <a:rPr lang="el-GR" sz="2400" kern="1200" baseline="0" dirty="0" smtClean="0">
                          <a:solidFill>
                            <a:schemeClr val="tx1"/>
                          </a:solidFill>
                          <a:latin typeface="+mn-lt"/>
                          <a:ea typeface="+mn-ea"/>
                          <a:cs typeface="+mn-cs"/>
                        </a:rPr>
                        <a:t>, </a:t>
                      </a:r>
                      <a:r>
                        <a:rPr lang="el-GR" sz="2400" kern="1200" baseline="0" dirty="0" err="1" smtClean="0">
                          <a:solidFill>
                            <a:schemeClr val="tx1"/>
                          </a:solidFill>
                          <a:latin typeface="+mn-lt"/>
                          <a:ea typeface="+mn-ea"/>
                          <a:cs typeface="+mn-cs"/>
                        </a:rPr>
                        <a:t>ἔγειρε</a:t>
                      </a:r>
                      <a:r>
                        <a:rPr lang="el-GR" sz="2400" kern="1200" baseline="0" dirty="0" smtClean="0">
                          <a:solidFill>
                            <a:schemeClr val="tx1"/>
                          </a:solidFill>
                          <a:latin typeface="+mn-lt"/>
                          <a:ea typeface="+mn-ea"/>
                          <a:cs typeface="+mn-cs"/>
                        </a:rPr>
                        <a:t> </a:t>
                      </a:r>
                      <a:r>
                        <a:rPr lang="el-GR" sz="2400" kern="1200" baseline="0" dirty="0" err="1" smtClean="0">
                          <a:solidFill>
                            <a:schemeClr val="tx1"/>
                          </a:solidFill>
                          <a:latin typeface="+mn-lt"/>
                          <a:ea typeface="+mn-ea"/>
                          <a:cs typeface="+mn-cs"/>
                        </a:rPr>
                        <a:t>ἆρον</a:t>
                      </a:r>
                      <a:r>
                        <a:rPr lang="el-GR" sz="2400" kern="1200" baseline="0" dirty="0" smtClean="0">
                          <a:solidFill>
                            <a:schemeClr val="tx1"/>
                          </a:solidFill>
                          <a:latin typeface="+mn-lt"/>
                          <a:ea typeface="+mn-ea"/>
                          <a:cs typeface="+mn-cs"/>
                        </a:rPr>
                        <a:t> </a:t>
                      </a:r>
                      <a:r>
                        <a:rPr lang="el-GR" sz="2400" kern="1200" baseline="0" dirty="0" err="1" smtClean="0">
                          <a:solidFill>
                            <a:schemeClr val="tx1"/>
                          </a:solidFill>
                          <a:latin typeface="+mn-lt"/>
                          <a:ea typeface="+mn-ea"/>
                          <a:cs typeface="+mn-cs"/>
                        </a:rPr>
                        <a:t>τὸν</a:t>
                      </a:r>
                      <a:r>
                        <a:rPr lang="el-GR" sz="2400" kern="1200" baseline="0" dirty="0" smtClean="0">
                          <a:solidFill>
                            <a:schemeClr val="tx1"/>
                          </a:solidFill>
                          <a:latin typeface="+mn-lt"/>
                          <a:ea typeface="+mn-ea"/>
                          <a:cs typeface="+mn-cs"/>
                        </a:rPr>
                        <a:t> </a:t>
                      </a:r>
                      <a:r>
                        <a:rPr lang="el-GR" sz="2400" kern="1200" baseline="0" dirty="0" err="1" smtClean="0">
                          <a:solidFill>
                            <a:schemeClr val="tx1"/>
                          </a:solidFill>
                          <a:latin typeface="+mn-lt"/>
                          <a:ea typeface="+mn-ea"/>
                          <a:cs typeface="+mn-cs"/>
                        </a:rPr>
                        <a:t>κράβαττόν</a:t>
                      </a:r>
                      <a:r>
                        <a:rPr lang="el-GR" sz="2400" kern="1200" baseline="0" dirty="0" smtClean="0">
                          <a:solidFill>
                            <a:schemeClr val="tx1"/>
                          </a:solidFill>
                          <a:latin typeface="+mn-lt"/>
                          <a:ea typeface="+mn-ea"/>
                          <a:cs typeface="+mn-cs"/>
                        </a:rPr>
                        <a:t> σου </a:t>
                      </a:r>
                      <a:r>
                        <a:rPr lang="el-GR" sz="2400" kern="1200" baseline="0" dirty="0" err="1" smtClean="0">
                          <a:solidFill>
                            <a:schemeClr val="tx1"/>
                          </a:solidFill>
                          <a:latin typeface="+mn-lt"/>
                          <a:ea typeface="+mn-ea"/>
                          <a:cs typeface="+mn-cs"/>
                        </a:rPr>
                        <a:t>καὶ</a:t>
                      </a:r>
                      <a:r>
                        <a:rPr lang="el-GR" sz="2400" kern="1200" baseline="0" dirty="0" smtClean="0">
                          <a:solidFill>
                            <a:schemeClr val="tx1"/>
                          </a:solidFill>
                          <a:latin typeface="+mn-lt"/>
                          <a:ea typeface="+mn-ea"/>
                          <a:cs typeface="+mn-cs"/>
                        </a:rPr>
                        <a:t> </a:t>
                      </a:r>
                      <a:r>
                        <a:rPr lang="el-GR" sz="2400" kern="1200" baseline="0" dirty="0" err="1" smtClean="0">
                          <a:solidFill>
                            <a:schemeClr val="tx1"/>
                          </a:solidFill>
                          <a:latin typeface="+mn-lt"/>
                          <a:ea typeface="+mn-ea"/>
                          <a:cs typeface="+mn-cs"/>
                        </a:rPr>
                        <a:t>ὕπαγε</a:t>
                      </a:r>
                      <a:r>
                        <a:rPr lang="el-GR" sz="2400" kern="1200" baseline="0" dirty="0" smtClean="0">
                          <a:solidFill>
                            <a:schemeClr val="tx1"/>
                          </a:solidFill>
                          <a:latin typeface="+mn-lt"/>
                          <a:ea typeface="+mn-ea"/>
                          <a:cs typeface="+mn-cs"/>
                        </a:rPr>
                        <a:t> </a:t>
                      </a:r>
                      <a:r>
                        <a:rPr lang="el-GR" sz="2400" kern="1200" baseline="0" dirty="0" err="1" smtClean="0">
                          <a:solidFill>
                            <a:schemeClr val="tx1"/>
                          </a:solidFill>
                          <a:latin typeface="+mn-lt"/>
                          <a:ea typeface="+mn-ea"/>
                          <a:cs typeface="+mn-cs"/>
                        </a:rPr>
                        <a:t>εἰς</a:t>
                      </a:r>
                      <a:r>
                        <a:rPr lang="el-GR" sz="2400" kern="1200" baseline="0" dirty="0" smtClean="0">
                          <a:solidFill>
                            <a:schemeClr val="tx1"/>
                          </a:solidFill>
                          <a:latin typeface="+mn-lt"/>
                          <a:ea typeface="+mn-ea"/>
                          <a:cs typeface="+mn-cs"/>
                        </a:rPr>
                        <a:t> </a:t>
                      </a:r>
                      <a:r>
                        <a:rPr lang="el-GR" sz="2400" kern="1200" baseline="0" dirty="0" err="1" smtClean="0">
                          <a:solidFill>
                            <a:schemeClr val="tx1"/>
                          </a:solidFill>
                          <a:latin typeface="+mn-lt"/>
                          <a:ea typeface="+mn-ea"/>
                          <a:cs typeface="+mn-cs"/>
                        </a:rPr>
                        <a:t>τὸν</a:t>
                      </a:r>
                      <a:r>
                        <a:rPr lang="el-GR" sz="2400" kern="1200" baseline="0" dirty="0" smtClean="0">
                          <a:solidFill>
                            <a:schemeClr val="tx1"/>
                          </a:solidFill>
                          <a:latin typeface="+mn-lt"/>
                          <a:ea typeface="+mn-ea"/>
                          <a:cs typeface="+mn-cs"/>
                        </a:rPr>
                        <a:t> </a:t>
                      </a:r>
                      <a:r>
                        <a:rPr lang="el-GR" sz="2400" kern="1200" baseline="0" dirty="0" err="1" smtClean="0">
                          <a:solidFill>
                            <a:schemeClr val="tx1"/>
                          </a:solidFill>
                          <a:latin typeface="+mn-lt"/>
                          <a:ea typeface="+mn-ea"/>
                          <a:cs typeface="+mn-cs"/>
                        </a:rPr>
                        <a:t>οἶκόν</a:t>
                      </a:r>
                      <a:r>
                        <a:rPr lang="el-GR" sz="2400" kern="1200" baseline="0" dirty="0" smtClean="0">
                          <a:solidFill>
                            <a:schemeClr val="tx1"/>
                          </a:solidFill>
                          <a:latin typeface="+mn-lt"/>
                          <a:ea typeface="+mn-ea"/>
                          <a:cs typeface="+mn-cs"/>
                        </a:rPr>
                        <a:t> σου. </a:t>
                      </a:r>
                    </a:p>
                    <a:p>
                      <a:pPr marL="0" marR="0" lvl="0" indent="0" algn="l" defTabSz="914400" rtl="0" eaLnBrk="1" fontAlgn="base" latinLnBrk="0" hangingPunct="1">
                        <a:lnSpc>
                          <a:spcPct val="90000"/>
                        </a:lnSpc>
                        <a:spcBef>
                          <a:spcPct val="35000"/>
                        </a:spcBef>
                        <a:spcAft>
                          <a:spcPct val="0"/>
                        </a:spcAft>
                        <a:buClr>
                          <a:srgbClr val="00CCFF"/>
                        </a:buClr>
                        <a:buSzPct val="75000"/>
                        <a:buFont typeface="Wingdings" pitchFamily="2" charset="2"/>
                        <a:buNone/>
                        <a:tabLst/>
                      </a:pPr>
                      <a:endParaRPr kumimoji="0" lang="de-DE" sz="2400" b="0" i="0" u="none" strike="noStrike" cap="none" normalizeH="0" baseline="0" dirty="0" smtClean="0">
                        <a:ln>
                          <a:noFill/>
                        </a:ln>
                        <a:solidFill>
                          <a:schemeClr val="tx1"/>
                        </a:solidFill>
                        <a:effectLst/>
                        <a:latin typeface="+mn-lt"/>
                      </a:endParaRPr>
                    </a:p>
                  </a:txBody>
                  <a:tcPr marT="45726" marB="45726" horzOverflow="overflow">
                    <a:solidFill>
                      <a:srgbClr val="E9EDF4"/>
                    </a:solidFill>
                  </a:tcPr>
                </a:tc>
                <a:tc>
                  <a:txBody>
                    <a:bodyPr/>
                    <a:lstStyle/>
                    <a:p>
                      <a:pPr marL="0" marR="0" lvl="0" indent="0" algn="l" defTabSz="914400" rtl="0" eaLnBrk="1" fontAlgn="base" latinLnBrk="0" hangingPunct="1">
                        <a:lnSpc>
                          <a:spcPct val="90000"/>
                        </a:lnSpc>
                        <a:spcBef>
                          <a:spcPct val="35000"/>
                        </a:spcBef>
                        <a:spcAft>
                          <a:spcPct val="0"/>
                        </a:spcAft>
                        <a:buClr>
                          <a:srgbClr val="00CCFF"/>
                        </a:buClr>
                        <a:buSzPct val="75000"/>
                        <a:buFont typeface="Wingdings" pitchFamily="2" charset="2"/>
                        <a:buNone/>
                        <a:tabLst/>
                      </a:pPr>
                      <a:r>
                        <a:rPr lang="el-GR" sz="2400" kern="1200" baseline="0" dirty="0" err="1" smtClean="0">
                          <a:solidFill>
                            <a:schemeClr val="tx1"/>
                          </a:solidFill>
                          <a:latin typeface="+mn-lt"/>
                          <a:ea typeface="+mn-ea"/>
                          <a:cs typeface="+mn-cs"/>
                        </a:rPr>
                        <a:t>ἵνα</a:t>
                      </a:r>
                      <a:r>
                        <a:rPr lang="el-GR" sz="2400" kern="1200" baseline="0" dirty="0" smtClean="0">
                          <a:solidFill>
                            <a:schemeClr val="tx1"/>
                          </a:solidFill>
                          <a:latin typeface="+mn-lt"/>
                          <a:ea typeface="+mn-ea"/>
                          <a:cs typeface="+mn-cs"/>
                        </a:rPr>
                        <a:t> </a:t>
                      </a:r>
                      <a:r>
                        <a:rPr lang="el-GR" sz="2400" kern="1200" baseline="0" dirty="0" err="1" smtClean="0">
                          <a:solidFill>
                            <a:schemeClr val="tx1"/>
                          </a:solidFill>
                          <a:latin typeface="+mn-lt"/>
                          <a:ea typeface="+mn-ea"/>
                          <a:cs typeface="+mn-cs"/>
                        </a:rPr>
                        <a:t>δὲ</a:t>
                      </a:r>
                      <a:r>
                        <a:rPr lang="el-GR" sz="2400" kern="1200" baseline="0" dirty="0" smtClean="0">
                          <a:solidFill>
                            <a:schemeClr val="tx1"/>
                          </a:solidFill>
                          <a:latin typeface="+mn-lt"/>
                          <a:ea typeface="+mn-ea"/>
                          <a:cs typeface="+mn-cs"/>
                        </a:rPr>
                        <a:t> </a:t>
                      </a:r>
                      <a:r>
                        <a:rPr lang="el-GR" sz="2400" kern="1200" baseline="0" dirty="0" err="1" smtClean="0">
                          <a:solidFill>
                            <a:schemeClr val="tx1"/>
                          </a:solidFill>
                          <a:latin typeface="+mn-lt"/>
                          <a:ea typeface="+mn-ea"/>
                          <a:cs typeface="+mn-cs"/>
                        </a:rPr>
                        <a:t>εἰδῆτε</a:t>
                      </a:r>
                      <a:r>
                        <a:rPr lang="el-GR" sz="2400" kern="1200" baseline="0" dirty="0" smtClean="0">
                          <a:solidFill>
                            <a:schemeClr val="tx1"/>
                          </a:solidFill>
                          <a:latin typeface="+mn-lt"/>
                          <a:ea typeface="+mn-ea"/>
                          <a:cs typeface="+mn-cs"/>
                        </a:rPr>
                        <a:t> </a:t>
                      </a:r>
                      <a:r>
                        <a:rPr lang="el-GR" sz="2400" kern="1200" baseline="0" dirty="0" err="1" smtClean="0">
                          <a:solidFill>
                            <a:schemeClr val="tx1"/>
                          </a:solidFill>
                          <a:latin typeface="+mn-lt"/>
                          <a:ea typeface="+mn-ea"/>
                          <a:cs typeface="+mn-cs"/>
                        </a:rPr>
                        <a:t>ὅτι</a:t>
                      </a:r>
                      <a:r>
                        <a:rPr lang="el-GR" sz="2400" kern="1200" baseline="0" dirty="0" smtClean="0">
                          <a:solidFill>
                            <a:schemeClr val="tx1"/>
                          </a:solidFill>
                          <a:latin typeface="+mn-lt"/>
                          <a:ea typeface="+mn-ea"/>
                          <a:cs typeface="+mn-cs"/>
                        </a:rPr>
                        <a:t> ὁ </a:t>
                      </a:r>
                      <a:r>
                        <a:rPr lang="el-GR" sz="2400" kern="1200" baseline="0" dirty="0" err="1" smtClean="0">
                          <a:solidFill>
                            <a:schemeClr val="tx1"/>
                          </a:solidFill>
                          <a:latin typeface="+mn-lt"/>
                          <a:ea typeface="+mn-ea"/>
                          <a:cs typeface="+mn-cs"/>
                        </a:rPr>
                        <a:t>Υἱὸς</a:t>
                      </a:r>
                      <a:r>
                        <a:rPr lang="el-GR" sz="2400" kern="1200" baseline="0" dirty="0" smtClean="0">
                          <a:solidFill>
                            <a:schemeClr val="tx1"/>
                          </a:solidFill>
                          <a:latin typeface="+mn-lt"/>
                          <a:ea typeface="+mn-ea"/>
                          <a:cs typeface="+mn-cs"/>
                        </a:rPr>
                        <a:t> </a:t>
                      </a:r>
                      <a:r>
                        <a:rPr lang="el-GR" sz="2400" kern="1200" baseline="0" dirty="0" err="1" smtClean="0">
                          <a:solidFill>
                            <a:schemeClr val="tx1"/>
                          </a:solidFill>
                          <a:latin typeface="+mn-lt"/>
                          <a:ea typeface="+mn-ea"/>
                          <a:cs typeface="+mn-cs"/>
                        </a:rPr>
                        <a:t>τοῦ</a:t>
                      </a:r>
                      <a:r>
                        <a:rPr lang="el-GR" sz="2400" kern="1200" baseline="0" dirty="0" smtClean="0">
                          <a:solidFill>
                            <a:schemeClr val="tx1"/>
                          </a:solidFill>
                          <a:latin typeface="+mn-lt"/>
                          <a:ea typeface="+mn-ea"/>
                          <a:cs typeface="+mn-cs"/>
                        </a:rPr>
                        <a:t> </a:t>
                      </a:r>
                      <a:r>
                        <a:rPr lang="el-GR" sz="2400" kern="1200" baseline="0" dirty="0" err="1" smtClean="0">
                          <a:solidFill>
                            <a:schemeClr val="tx1"/>
                          </a:solidFill>
                          <a:latin typeface="+mn-lt"/>
                          <a:ea typeface="+mn-ea"/>
                          <a:cs typeface="+mn-cs"/>
                        </a:rPr>
                        <a:t>Ἀνθρώπου</a:t>
                      </a:r>
                      <a:r>
                        <a:rPr lang="el-GR" sz="2400" kern="1200" baseline="0" dirty="0" smtClean="0">
                          <a:solidFill>
                            <a:schemeClr val="tx1"/>
                          </a:solidFill>
                          <a:latin typeface="+mn-lt"/>
                          <a:ea typeface="+mn-ea"/>
                          <a:cs typeface="+mn-cs"/>
                        </a:rPr>
                        <a:t> </a:t>
                      </a:r>
                      <a:r>
                        <a:rPr lang="el-GR" sz="2400" kern="1200" baseline="0" dirty="0" err="1" smtClean="0">
                          <a:solidFill>
                            <a:schemeClr val="tx1"/>
                          </a:solidFill>
                          <a:latin typeface="+mn-lt"/>
                          <a:ea typeface="+mn-ea"/>
                          <a:cs typeface="+mn-cs"/>
                        </a:rPr>
                        <a:t>ἐξουσίαν</a:t>
                      </a:r>
                      <a:r>
                        <a:rPr lang="el-GR" sz="2400" kern="1200" baseline="0" dirty="0" smtClean="0">
                          <a:solidFill>
                            <a:schemeClr val="tx1"/>
                          </a:solidFill>
                          <a:latin typeface="+mn-lt"/>
                          <a:ea typeface="+mn-ea"/>
                          <a:cs typeface="+mn-cs"/>
                        </a:rPr>
                        <a:t> </a:t>
                      </a:r>
                      <a:r>
                        <a:rPr lang="el-GR" sz="2400" kern="1200" baseline="0" dirty="0" err="1" smtClean="0">
                          <a:solidFill>
                            <a:schemeClr val="tx1"/>
                          </a:solidFill>
                          <a:latin typeface="+mn-lt"/>
                          <a:ea typeface="+mn-ea"/>
                          <a:cs typeface="+mn-cs"/>
                        </a:rPr>
                        <a:t>ἔχει</a:t>
                      </a:r>
                      <a:r>
                        <a:rPr lang="el-GR" sz="2400" kern="1200" baseline="0" dirty="0" smtClean="0">
                          <a:solidFill>
                            <a:schemeClr val="tx1"/>
                          </a:solidFill>
                          <a:latin typeface="+mn-lt"/>
                          <a:ea typeface="+mn-ea"/>
                          <a:cs typeface="+mn-cs"/>
                        </a:rPr>
                        <a:t> </a:t>
                      </a:r>
                      <a:r>
                        <a:rPr lang="el-GR" sz="2400" kern="1200" baseline="0" dirty="0" err="1" smtClean="0">
                          <a:solidFill>
                            <a:schemeClr val="tx1"/>
                          </a:solidFill>
                          <a:latin typeface="+mn-lt"/>
                          <a:ea typeface="+mn-ea"/>
                          <a:cs typeface="+mn-cs"/>
                        </a:rPr>
                        <a:t>ἐπὶ</a:t>
                      </a:r>
                      <a:r>
                        <a:rPr lang="el-GR" sz="2400" kern="1200" baseline="0" dirty="0" smtClean="0">
                          <a:solidFill>
                            <a:schemeClr val="tx1"/>
                          </a:solidFill>
                          <a:latin typeface="+mn-lt"/>
                          <a:ea typeface="+mn-ea"/>
                          <a:cs typeface="+mn-cs"/>
                        </a:rPr>
                        <a:t> </a:t>
                      </a:r>
                      <a:r>
                        <a:rPr lang="el-GR" sz="2400" kern="1200" baseline="0" dirty="0" err="1" smtClean="0">
                          <a:solidFill>
                            <a:schemeClr val="tx1"/>
                          </a:solidFill>
                          <a:latin typeface="+mn-lt"/>
                          <a:ea typeface="+mn-ea"/>
                          <a:cs typeface="+mn-cs"/>
                        </a:rPr>
                        <a:t>τῆς</a:t>
                      </a:r>
                      <a:r>
                        <a:rPr lang="el-GR" sz="2400" kern="1200" baseline="0" dirty="0" smtClean="0">
                          <a:solidFill>
                            <a:schemeClr val="tx1"/>
                          </a:solidFill>
                          <a:latin typeface="+mn-lt"/>
                          <a:ea typeface="+mn-ea"/>
                          <a:cs typeface="+mn-cs"/>
                        </a:rPr>
                        <a:t> </a:t>
                      </a:r>
                      <a:r>
                        <a:rPr lang="el-GR" sz="2400" kern="1200" baseline="0" dirty="0" err="1" smtClean="0">
                          <a:solidFill>
                            <a:schemeClr val="tx1"/>
                          </a:solidFill>
                          <a:latin typeface="+mn-lt"/>
                          <a:ea typeface="+mn-ea"/>
                          <a:cs typeface="+mn-cs"/>
                        </a:rPr>
                        <a:t>γῆς</a:t>
                      </a:r>
                      <a:r>
                        <a:rPr lang="el-GR" sz="2400" kern="1200" baseline="0" dirty="0" smtClean="0">
                          <a:solidFill>
                            <a:schemeClr val="tx1"/>
                          </a:solidFill>
                          <a:latin typeface="+mn-lt"/>
                          <a:ea typeface="+mn-ea"/>
                          <a:cs typeface="+mn-cs"/>
                        </a:rPr>
                        <a:t> </a:t>
                      </a:r>
                      <a:r>
                        <a:rPr lang="el-GR" sz="2400" kern="1200" baseline="0" dirty="0" err="1" smtClean="0">
                          <a:solidFill>
                            <a:schemeClr val="tx1"/>
                          </a:solidFill>
                          <a:latin typeface="+mn-lt"/>
                          <a:ea typeface="+mn-ea"/>
                          <a:cs typeface="+mn-cs"/>
                        </a:rPr>
                        <a:t>ἀφιέναι</a:t>
                      </a:r>
                      <a:r>
                        <a:rPr lang="el-GR" sz="2400" kern="1200" baseline="0" dirty="0" smtClean="0">
                          <a:solidFill>
                            <a:schemeClr val="tx1"/>
                          </a:solidFill>
                          <a:latin typeface="+mn-lt"/>
                          <a:ea typeface="+mn-ea"/>
                          <a:cs typeface="+mn-cs"/>
                        </a:rPr>
                        <a:t> </a:t>
                      </a:r>
                      <a:r>
                        <a:rPr lang="el-GR" sz="2400" kern="1200" baseline="0" dirty="0" err="1" smtClean="0">
                          <a:solidFill>
                            <a:schemeClr val="tx1"/>
                          </a:solidFill>
                          <a:latin typeface="+mn-lt"/>
                          <a:ea typeface="+mn-ea"/>
                          <a:cs typeface="+mn-cs"/>
                        </a:rPr>
                        <a:t>ἁμαρτίας</a:t>
                      </a:r>
                      <a:r>
                        <a:rPr lang="el-GR" sz="2400" kern="1200" baseline="0" dirty="0" smtClean="0">
                          <a:solidFill>
                            <a:schemeClr val="tx1"/>
                          </a:solidFill>
                          <a:latin typeface="+mn-lt"/>
                          <a:ea typeface="+mn-ea"/>
                          <a:cs typeface="+mn-cs"/>
                        </a:rPr>
                        <a:t>- </a:t>
                      </a:r>
                      <a:r>
                        <a:rPr lang="el-GR" sz="2400" kern="1200" baseline="0" dirty="0" err="1" smtClean="0">
                          <a:solidFill>
                            <a:schemeClr val="tx1"/>
                          </a:solidFill>
                          <a:latin typeface="+mn-lt"/>
                          <a:ea typeface="+mn-ea"/>
                          <a:cs typeface="+mn-cs"/>
                        </a:rPr>
                        <a:t>εἶπεν</a:t>
                      </a:r>
                      <a:r>
                        <a:rPr lang="el-GR" sz="2400" kern="1200" baseline="0" dirty="0" smtClean="0">
                          <a:solidFill>
                            <a:schemeClr val="tx1"/>
                          </a:solidFill>
                          <a:latin typeface="+mn-lt"/>
                          <a:ea typeface="+mn-ea"/>
                          <a:cs typeface="+mn-cs"/>
                        </a:rPr>
                        <a:t> </a:t>
                      </a:r>
                      <a:r>
                        <a:rPr lang="el-GR" sz="2400" kern="1200" baseline="0" dirty="0" err="1" smtClean="0">
                          <a:solidFill>
                            <a:schemeClr val="tx1"/>
                          </a:solidFill>
                          <a:latin typeface="+mn-lt"/>
                          <a:ea typeface="+mn-ea"/>
                          <a:cs typeface="+mn-cs"/>
                        </a:rPr>
                        <a:t>τῷ</a:t>
                      </a:r>
                      <a:r>
                        <a:rPr lang="el-GR" sz="2400" kern="1200" baseline="0" dirty="0" smtClean="0">
                          <a:solidFill>
                            <a:schemeClr val="tx1"/>
                          </a:solidFill>
                          <a:latin typeface="+mn-lt"/>
                          <a:ea typeface="+mn-ea"/>
                          <a:cs typeface="+mn-cs"/>
                        </a:rPr>
                        <a:t> </a:t>
                      </a:r>
                      <a:r>
                        <a:rPr lang="el-GR" sz="2400" b="1" kern="1200" baseline="0" dirty="0" err="1" smtClean="0">
                          <a:solidFill>
                            <a:schemeClr val="tx1"/>
                          </a:solidFill>
                          <a:latin typeface="+mn-lt"/>
                          <a:ea typeface="+mn-ea"/>
                          <a:cs typeface="+mn-cs"/>
                        </a:rPr>
                        <a:t>παραλελυμένῳ</a:t>
                      </a:r>
                      <a:r>
                        <a:rPr lang="el-GR" sz="2400" b="1" kern="1200" baseline="0" dirty="0" smtClean="0">
                          <a:solidFill>
                            <a:schemeClr val="tx1"/>
                          </a:solidFill>
                          <a:latin typeface="+mn-lt"/>
                          <a:ea typeface="+mn-ea"/>
                          <a:cs typeface="+mn-cs"/>
                        </a:rPr>
                        <a:t>· </a:t>
                      </a:r>
                    </a:p>
                    <a:p>
                      <a:pPr marL="0" marR="0" lvl="0" indent="0" algn="l" defTabSz="914400" rtl="0" eaLnBrk="1" fontAlgn="base" latinLnBrk="0" hangingPunct="1">
                        <a:lnSpc>
                          <a:spcPct val="90000"/>
                        </a:lnSpc>
                        <a:spcBef>
                          <a:spcPct val="35000"/>
                        </a:spcBef>
                        <a:spcAft>
                          <a:spcPct val="0"/>
                        </a:spcAft>
                        <a:buClr>
                          <a:srgbClr val="00CCFF"/>
                        </a:buClr>
                        <a:buSzPct val="75000"/>
                        <a:buFont typeface="Wingdings" pitchFamily="2" charset="2"/>
                        <a:buNone/>
                        <a:tabLst/>
                      </a:pPr>
                      <a:r>
                        <a:rPr lang="el-GR" sz="2400" kern="1200" baseline="0" dirty="0" err="1" smtClean="0">
                          <a:solidFill>
                            <a:schemeClr val="tx1"/>
                          </a:solidFill>
                          <a:latin typeface="+mn-lt"/>
                          <a:ea typeface="+mn-ea"/>
                          <a:cs typeface="+mn-cs"/>
                        </a:rPr>
                        <a:t>Σοὶ</a:t>
                      </a:r>
                      <a:r>
                        <a:rPr lang="el-GR" sz="2400" kern="1200" baseline="0" dirty="0" smtClean="0">
                          <a:solidFill>
                            <a:schemeClr val="tx1"/>
                          </a:solidFill>
                          <a:latin typeface="+mn-lt"/>
                          <a:ea typeface="+mn-ea"/>
                          <a:cs typeface="+mn-cs"/>
                        </a:rPr>
                        <a:t> </a:t>
                      </a:r>
                      <a:r>
                        <a:rPr lang="el-GR" sz="2400" kern="1200" baseline="0" dirty="0" err="1" smtClean="0">
                          <a:solidFill>
                            <a:schemeClr val="tx1"/>
                          </a:solidFill>
                          <a:latin typeface="+mn-lt"/>
                          <a:ea typeface="+mn-ea"/>
                          <a:cs typeface="+mn-cs"/>
                        </a:rPr>
                        <a:t>λέγω</a:t>
                      </a:r>
                      <a:r>
                        <a:rPr lang="el-GR" sz="2400" kern="1200" baseline="0" dirty="0" smtClean="0">
                          <a:solidFill>
                            <a:schemeClr val="tx1"/>
                          </a:solidFill>
                          <a:latin typeface="+mn-lt"/>
                          <a:ea typeface="+mn-ea"/>
                          <a:cs typeface="+mn-cs"/>
                        </a:rPr>
                        <a:t>, </a:t>
                      </a:r>
                      <a:r>
                        <a:rPr lang="el-GR" sz="2400" kern="1200" baseline="0" dirty="0" err="1" smtClean="0">
                          <a:solidFill>
                            <a:schemeClr val="tx1"/>
                          </a:solidFill>
                          <a:latin typeface="+mn-lt"/>
                          <a:ea typeface="+mn-ea"/>
                          <a:cs typeface="+mn-cs"/>
                        </a:rPr>
                        <a:t>ἔγειρε</a:t>
                      </a:r>
                      <a:r>
                        <a:rPr lang="el-GR" sz="2400" kern="1200" baseline="0" dirty="0" smtClean="0">
                          <a:solidFill>
                            <a:schemeClr val="tx1"/>
                          </a:solidFill>
                          <a:latin typeface="+mn-lt"/>
                          <a:ea typeface="+mn-ea"/>
                          <a:cs typeface="+mn-cs"/>
                        </a:rPr>
                        <a:t> </a:t>
                      </a:r>
                      <a:r>
                        <a:rPr lang="el-GR" sz="2400" kern="1200" baseline="0" dirty="0" err="1" smtClean="0">
                          <a:solidFill>
                            <a:schemeClr val="tx1"/>
                          </a:solidFill>
                          <a:latin typeface="+mn-lt"/>
                          <a:ea typeface="+mn-ea"/>
                          <a:cs typeface="+mn-cs"/>
                        </a:rPr>
                        <a:t>καὶ</a:t>
                      </a:r>
                      <a:r>
                        <a:rPr lang="el-GR" sz="2400" kern="1200" baseline="0" dirty="0" smtClean="0">
                          <a:solidFill>
                            <a:schemeClr val="tx1"/>
                          </a:solidFill>
                          <a:latin typeface="+mn-lt"/>
                          <a:ea typeface="+mn-ea"/>
                          <a:cs typeface="+mn-cs"/>
                        </a:rPr>
                        <a:t> </a:t>
                      </a:r>
                      <a:r>
                        <a:rPr lang="el-GR" sz="2400" kern="1200" baseline="0" dirty="0" err="1" smtClean="0">
                          <a:solidFill>
                            <a:schemeClr val="tx1"/>
                          </a:solidFill>
                          <a:latin typeface="+mn-lt"/>
                          <a:ea typeface="+mn-ea"/>
                          <a:cs typeface="+mn-cs"/>
                        </a:rPr>
                        <a:t>ἄρας</a:t>
                      </a:r>
                      <a:r>
                        <a:rPr lang="el-GR" sz="2400" kern="1200" baseline="0" dirty="0" smtClean="0">
                          <a:solidFill>
                            <a:schemeClr val="tx1"/>
                          </a:solidFill>
                          <a:latin typeface="+mn-lt"/>
                          <a:ea typeface="+mn-ea"/>
                          <a:cs typeface="+mn-cs"/>
                        </a:rPr>
                        <a:t> </a:t>
                      </a:r>
                      <a:r>
                        <a:rPr lang="el-GR" sz="2400" kern="1200" baseline="0" dirty="0" err="1" smtClean="0">
                          <a:solidFill>
                            <a:schemeClr val="tx1"/>
                          </a:solidFill>
                          <a:latin typeface="+mn-lt"/>
                          <a:ea typeface="+mn-ea"/>
                          <a:cs typeface="+mn-cs"/>
                        </a:rPr>
                        <a:t>τὸ</a:t>
                      </a:r>
                      <a:r>
                        <a:rPr lang="el-GR" sz="2400" kern="1200" baseline="0" dirty="0" smtClean="0">
                          <a:solidFill>
                            <a:schemeClr val="tx1"/>
                          </a:solidFill>
                          <a:latin typeface="+mn-lt"/>
                          <a:ea typeface="+mn-ea"/>
                          <a:cs typeface="+mn-cs"/>
                        </a:rPr>
                        <a:t> </a:t>
                      </a:r>
                      <a:r>
                        <a:rPr lang="el-GR" sz="2400" kern="1200" baseline="0" dirty="0" err="1" smtClean="0">
                          <a:solidFill>
                            <a:schemeClr val="tx1"/>
                          </a:solidFill>
                          <a:latin typeface="+mn-lt"/>
                          <a:ea typeface="+mn-ea"/>
                          <a:cs typeface="+mn-cs"/>
                        </a:rPr>
                        <a:t>κλινίδιόν</a:t>
                      </a:r>
                      <a:r>
                        <a:rPr lang="el-GR" sz="2400" kern="1200" baseline="0" dirty="0" smtClean="0">
                          <a:solidFill>
                            <a:schemeClr val="tx1"/>
                          </a:solidFill>
                          <a:latin typeface="+mn-lt"/>
                          <a:ea typeface="+mn-ea"/>
                          <a:cs typeface="+mn-cs"/>
                        </a:rPr>
                        <a:t> σου </a:t>
                      </a:r>
                      <a:r>
                        <a:rPr lang="el-GR" sz="2400" kern="1200" baseline="0" dirty="0" err="1" smtClean="0">
                          <a:solidFill>
                            <a:schemeClr val="tx1"/>
                          </a:solidFill>
                          <a:latin typeface="+mn-lt"/>
                          <a:ea typeface="+mn-ea"/>
                          <a:cs typeface="+mn-cs"/>
                        </a:rPr>
                        <a:t>πορεύου</a:t>
                      </a:r>
                      <a:r>
                        <a:rPr lang="el-GR" sz="2400" kern="1200" baseline="0" dirty="0" smtClean="0">
                          <a:solidFill>
                            <a:schemeClr val="tx1"/>
                          </a:solidFill>
                          <a:latin typeface="+mn-lt"/>
                          <a:ea typeface="+mn-ea"/>
                          <a:cs typeface="+mn-cs"/>
                        </a:rPr>
                        <a:t> </a:t>
                      </a:r>
                      <a:r>
                        <a:rPr lang="el-GR" sz="2400" kern="1200" baseline="0" dirty="0" err="1" smtClean="0">
                          <a:solidFill>
                            <a:schemeClr val="tx1"/>
                          </a:solidFill>
                          <a:latin typeface="+mn-lt"/>
                          <a:ea typeface="+mn-ea"/>
                          <a:cs typeface="+mn-cs"/>
                        </a:rPr>
                        <a:t>εἰς</a:t>
                      </a:r>
                      <a:r>
                        <a:rPr lang="el-GR" sz="2400" kern="1200" baseline="0" dirty="0" smtClean="0">
                          <a:solidFill>
                            <a:schemeClr val="tx1"/>
                          </a:solidFill>
                          <a:latin typeface="+mn-lt"/>
                          <a:ea typeface="+mn-ea"/>
                          <a:cs typeface="+mn-cs"/>
                        </a:rPr>
                        <a:t> </a:t>
                      </a:r>
                      <a:r>
                        <a:rPr lang="el-GR" sz="2400" kern="1200" baseline="0" dirty="0" err="1" smtClean="0">
                          <a:solidFill>
                            <a:schemeClr val="tx1"/>
                          </a:solidFill>
                          <a:latin typeface="+mn-lt"/>
                          <a:ea typeface="+mn-ea"/>
                          <a:cs typeface="+mn-cs"/>
                        </a:rPr>
                        <a:t>τὸν</a:t>
                      </a:r>
                      <a:r>
                        <a:rPr lang="el-GR" sz="2400" kern="1200" baseline="0" dirty="0" smtClean="0">
                          <a:solidFill>
                            <a:schemeClr val="tx1"/>
                          </a:solidFill>
                          <a:latin typeface="+mn-lt"/>
                          <a:ea typeface="+mn-ea"/>
                          <a:cs typeface="+mn-cs"/>
                        </a:rPr>
                        <a:t> </a:t>
                      </a:r>
                      <a:r>
                        <a:rPr lang="el-GR" sz="2400" kern="1200" baseline="0" dirty="0" err="1" smtClean="0">
                          <a:solidFill>
                            <a:schemeClr val="tx1"/>
                          </a:solidFill>
                          <a:latin typeface="+mn-lt"/>
                          <a:ea typeface="+mn-ea"/>
                          <a:cs typeface="+mn-cs"/>
                        </a:rPr>
                        <a:t>οἶκόν</a:t>
                      </a:r>
                      <a:r>
                        <a:rPr lang="el-GR" sz="2400" kern="1200" baseline="0" dirty="0" smtClean="0">
                          <a:solidFill>
                            <a:schemeClr val="tx1"/>
                          </a:solidFill>
                          <a:latin typeface="+mn-lt"/>
                          <a:ea typeface="+mn-ea"/>
                          <a:cs typeface="+mn-cs"/>
                        </a:rPr>
                        <a:t> σου. </a:t>
                      </a:r>
                      <a:endParaRPr kumimoji="0" lang="de-DE" sz="2400" b="0" i="0" u="none" strike="noStrike" cap="none" normalizeH="0" baseline="0" dirty="0" smtClean="0">
                        <a:ln>
                          <a:noFill/>
                        </a:ln>
                        <a:solidFill>
                          <a:schemeClr val="tx1"/>
                        </a:solidFill>
                        <a:effectLst/>
                        <a:latin typeface="+mn-lt"/>
                      </a:endParaRPr>
                    </a:p>
                  </a:txBody>
                  <a:tcPr marT="45726" marB="45726" horzOverflow="overflow">
                    <a:solidFill>
                      <a:srgbClr val="E9EDF4"/>
                    </a:solidFill>
                  </a:tcPr>
                </a:tc>
                <a:tc>
                  <a:txBody>
                    <a:bodyPr/>
                    <a:lstStyle/>
                    <a:p>
                      <a:pPr marL="0" marR="0" lvl="0" indent="0" algn="l" defTabSz="914400" rtl="0" eaLnBrk="1" fontAlgn="base" latinLnBrk="0" hangingPunct="1">
                        <a:lnSpc>
                          <a:spcPct val="90000"/>
                        </a:lnSpc>
                        <a:spcBef>
                          <a:spcPct val="35000"/>
                        </a:spcBef>
                        <a:spcAft>
                          <a:spcPct val="0"/>
                        </a:spcAft>
                        <a:buClr>
                          <a:srgbClr val="00CCFF"/>
                        </a:buClr>
                        <a:buSzPct val="75000"/>
                        <a:buFont typeface="Wingdings" pitchFamily="2" charset="2"/>
                        <a:buNone/>
                        <a:tabLst/>
                      </a:pPr>
                      <a:r>
                        <a:rPr lang="el-GR" sz="2400" kern="1200" baseline="0" dirty="0" err="1" smtClean="0">
                          <a:solidFill>
                            <a:schemeClr val="tx1"/>
                          </a:solidFill>
                          <a:latin typeface="+mn-lt"/>
                          <a:ea typeface="+mn-ea"/>
                          <a:cs typeface="+mn-cs"/>
                        </a:rPr>
                        <a:t>ἵνα</a:t>
                      </a:r>
                      <a:r>
                        <a:rPr lang="el-GR" sz="2400" kern="1200" baseline="0" dirty="0" smtClean="0">
                          <a:solidFill>
                            <a:schemeClr val="tx1"/>
                          </a:solidFill>
                          <a:latin typeface="+mn-lt"/>
                          <a:ea typeface="+mn-ea"/>
                          <a:cs typeface="+mn-cs"/>
                        </a:rPr>
                        <a:t> </a:t>
                      </a:r>
                      <a:r>
                        <a:rPr lang="el-GR" sz="2400" kern="1200" baseline="0" dirty="0" err="1" smtClean="0">
                          <a:solidFill>
                            <a:schemeClr val="tx1"/>
                          </a:solidFill>
                          <a:latin typeface="+mn-lt"/>
                          <a:ea typeface="+mn-ea"/>
                          <a:cs typeface="+mn-cs"/>
                        </a:rPr>
                        <a:t>δὲ</a:t>
                      </a:r>
                      <a:r>
                        <a:rPr lang="el-GR" sz="2400" kern="1200" baseline="0" dirty="0" smtClean="0">
                          <a:solidFill>
                            <a:schemeClr val="tx1"/>
                          </a:solidFill>
                          <a:latin typeface="+mn-lt"/>
                          <a:ea typeface="+mn-ea"/>
                          <a:cs typeface="+mn-cs"/>
                        </a:rPr>
                        <a:t> </a:t>
                      </a:r>
                      <a:r>
                        <a:rPr lang="el-GR" sz="2400" kern="1200" baseline="0" dirty="0" err="1" smtClean="0">
                          <a:solidFill>
                            <a:schemeClr val="tx1"/>
                          </a:solidFill>
                          <a:latin typeface="+mn-lt"/>
                          <a:ea typeface="+mn-ea"/>
                          <a:cs typeface="+mn-cs"/>
                        </a:rPr>
                        <a:t>εἰδῆτε</a:t>
                      </a:r>
                      <a:r>
                        <a:rPr lang="el-GR" sz="2400" kern="1200" baseline="0" dirty="0" smtClean="0">
                          <a:solidFill>
                            <a:schemeClr val="tx1"/>
                          </a:solidFill>
                          <a:latin typeface="+mn-lt"/>
                          <a:ea typeface="+mn-ea"/>
                          <a:cs typeface="+mn-cs"/>
                        </a:rPr>
                        <a:t> </a:t>
                      </a:r>
                      <a:r>
                        <a:rPr lang="el-GR" sz="2400" kern="1200" baseline="0" dirty="0" err="1" smtClean="0">
                          <a:solidFill>
                            <a:schemeClr val="tx1"/>
                          </a:solidFill>
                          <a:latin typeface="+mn-lt"/>
                          <a:ea typeface="+mn-ea"/>
                          <a:cs typeface="+mn-cs"/>
                        </a:rPr>
                        <a:t>ὅτι</a:t>
                      </a:r>
                      <a:r>
                        <a:rPr lang="el-GR" sz="2400" kern="1200" baseline="0" dirty="0" smtClean="0">
                          <a:solidFill>
                            <a:schemeClr val="tx1"/>
                          </a:solidFill>
                          <a:latin typeface="+mn-lt"/>
                          <a:ea typeface="+mn-ea"/>
                          <a:cs typeface="+mn-cs"/>
                        </a:rPr>
                        <a:t> </a:t>
                      </a:r>
                      <a:r>
                        <a:rPr lang="el-GR" sz="2400" kern="1200" baseline="0" dirty="0" err="1" smtClean="0">
                          <a:solidFill>
                            <a:schemeClr val="tx1"/>
                          </a:solidFill>
                          <a:latin typeface="+mn-lt"/>
                          <a:ea typeface="+mn-ea"/>
                          <a:cs typeface="+mn-cs"/>
                        </a:rPr>
                        <a:t>ἐξουσίαν</a:t>
                      </a:r>
                      <a:r>
                        <a:rPr lang="el-GR" sz="2400" kern="1200" baseline="0" dirty="0" smtClean="0">
                          <a:solidFill>
                            <a:schemeClr val="tx1"/>
                          </a:solidFill>
                          <a:latin typeface="+mn-lt"/>
                          <a:ea typeface="+mn-ea"/>
                          <a:cs typeface="+mn-cs"/>
                        </a:rPr>
                        <a:t> </a:t>
                      </a:r>
                      <a:r>
                        <a:rPr lang="el-GR" sz="2400" kern="1200" baseline="0" dirty="0" err="1" smtClean="0">
                          <a:solidFill>
                            <a:schemeClr val="tx1"/>
                          </a:solidFill>
                          <a:latin typeface="+mn-lt"/>
                          <a:ea typeface="+mn-ea"/>
                          <a:cs typeface="+mn-cs"/>
                        </a:rPr>
                        <a:t>ἔχει</a:t>
                      </a:r>
                      <a:r>
                        <a:rPr lang="el-GR" sz="2400" kern="1200" baseline="0" dirty="0" smtClean="0">
                          <a:solidFill>
                            <a:schemeClr val="tx1"/>
                          </a:solidFill>
                          <a:latin typeface="+mn-lt"/>
                          <a:ea typeface="+mn-ea"/>
                          <a:cs typeface="+mn-cs"/>
                        </a:rPr>
                        <a:t> ὁ </a:t>
                      </a:r>
                      <a:r>
                        <a:rPr lang="el-GR" sz="2400" kern="1200" baseline="0" dirty="0" err="1" smtClean="0">
                          <a:solidFill>
                            <a:schemeClr val="tx1"/>
                          </a:solidFill>
                          <a:latin typeface="+mn-lt"/>
                          <a:ea typeface="+mn-ea"/>
                          <a:cs typeface="+mn-cs"/>
                        </a:rPr>
                        <a:t>Υἱὸς</a:t>
                      </a:r>
                      <a:r>
                        <a:rPr lang="el-GR" sz="2400" kern="1200" baseline="0" dirty="0" smtClean="0">
                          <a:solidFill>
                            <a:schemeClr val="tx1"/>
                          </a:solidFill>
                          <a:latin typeface="+mn-lt"/>
                          <a:ea typeface="+mn-ea"/>
                          <a:cs typeface="+mn-cs"/>
                        </a:rPr>
                        <a:t> </a:t>
                      </a:r>
                      <a:r>
                        <a:rPr lang="el-GR" sz="2400" kern="1200" baseline="0" dirty="0" err="1" smtClean="0">
                          <a:solidFill>
                            <a:schemeClr val="tx1"/>
                          </a:solidFill>
                          <a:latin typeface="+mn-lt"/>
                          <a:ea typeface="+mn-ea"/>
                          <a:cs typeface="+mn-cs"/>
                        </a:rPr>
                        <a:t>τοῦ</a:t>
                      </a:r>
                      <a:r>
                        <a:rPr lang="el-GR" sz="2400" kern="1200" baseline="0" dirty="0" smtClean="0">
                          <a:solidFill>
                            <a:schemeClr val="tx1"/>
                          </a:solidFill>
                          <a:latin typeface="+mn-lt"/>
                          <a:ea typeface="+mn-ea"/>
                          <a:cs typeface="+mn-cs"/>
                        </a:rPr>
                        <a:t> </a:t>
                      </a:r>
                      <a:r>
                        <a:rPr lang="el-GR" sz="2400" kern="1200" baseline="0" dirty="0" err="1" smtClean="0">
                          <a:solidFill>
                            <a:schemeClr val="tx1"/>
                          </a:solidFill>
                          <a:latin typeface="+mn-lt"/>
                          <a:ea typeface="+mn-ea"/>
                          <a:cs typeface="+mn-cs"/>
                        </a:rPr>
                        <a:t>Ἀνθρώπου</a:t>
                      </a:r>
                      <a:r>
                        <a:rPr lang="el-GR" sz="2400" kern="1200" baseline="0" dirty="0" smtClean="0">
                          <a:solidFill>
                            <a:schemeClr val="tx1"/>
                          </a:solidFill>
                          <a:latin typeface="+mn-lt"/>
                          <a:ea typeface="+mn-ea"/>
                          <a:cs typeface="+mn-cs"/>
                        </a:rPr>
                        <a:t> </a:t>
                      </a:r>
                      <a:r>
                        <a:rPr lang="el-GR" sz="2400" kern="1200" baseline="0" dirty="0" err="1" smtClean="0">
                          <a:solidFill>
                            <a:schemeClr val="tx1"/>
                          </a:solidFill>
                          <a:latin typeface="+mn-lt"/>
                          <a:ea typeface="+mn-ea"/>
                          <a:cs typeface="+mn-cs"/>
                        </a:rPr>
                        <a:t>ἐπὶ</a:t>
                      </a:r>
                      <a:r>
                        <a:rPr lang="el-GR" sz="2400" kern="1200" baseline="0" dirty="0" smtClean="0">
                          <a:solidFill>
                            <a:schemeClr val="tx1"/>
                          </a:solidFill>
                          <a:latin typeface="+mn-lt"/>
                          <a:ea typeface="+mn-ea"/>
                          <a:cs typeface="+mn-cs"/>
                        </a:rPr>
                        <a:t> </a:t>
                      </a:r>
                      <a:r>
                        <a:rPr lang="el-GR" sz="2400" kern="1200" baseline="0" dirty="0" err="1" smtClean="0">
                          <a:solidFill>
                            <a:schemeClr val="tx1"/>
                          </a:solidFill>
                          <a:latin typeface="+mn-lt"/>
                          <a:ea typeface="+mn-ea"/>
                          <a:cs typeface="+mn-cs"/>
                        </a:rPr>
                        <a:t>τῆς</a:t>
                      </a:r>
                      <a:r>
                        <a:rPr lang="el-GR" sz="2400" kern="1200" baseline="0" dirty="0" smtClean="0">
                          <a:solidFill>
                            <a:schemeClr val="tx1"/>
                          </a:solidFill>
                          <a:latin typeface="+mn-lt"/>
                          <a:ea typeface="+mn-ea"/>
                          <a:cs typeface="+mn-cs"/>
                        </a:rPr>
                        <a:t> </a:t>
                      </a:r>
                      <a:r>
                        <a:rPr lang="el-GR" sz="2400" kern="1200" baseline="0" dirty="0" err="1" smtClean="0">
                          <a:solidFill>
                            <a:schemeClr val="tx1"/>
                          </a:solidFill>
                          <a:latin typeface="+mn-lt"/>
                          <a:ea typeface="+mn-ea"/>
                          <a:cs typeface="+mn-cs"/>
                        </a:rPr>
                        <a:t>γῆς</a:t>
                      </a:r>
                      <a:r>
                        <a:rPr lang="el-GR" sz="2400" kern="1200" baseline="0" dirty="0" smtClean="0">
                          <a:solidFill>
                            <a:schemeClr val="tx1"/>
                          </a:solidFill>
                          <a:latin typeface="+mn-lt"/>
                          <a:ea typeface="+mn-ea"/>
                          <a:cs typeface="+mn-cs"/>
                        </a:rPr>
                        <a:t> </a:t>
                      </a:r>
                      <a:r>
                        <a:rPr lang="el-GR" sz="2400" kern="1200" baseline="0" dirty="0" err="1" smtClean="0">
                          <a:solidFill>
                            <a:schemeClr val="tx1"/>
                          </a:solidFill>
                          <a:latin typeface="+mn-lt"/>
                          <a:ea typeface="+mn-ea"/>
                          <a:cs typeface="+mn-cs"/>
                        </a:rPr>
                        <a:t>ἀφιέναι</a:t>
                      </a:r>
                      <a:r>
                        <a:rPr lang="el-GR" sz="2400" kern="1200" baseline="0" dirty="0" smtClean="0">
                          <a:solidFill>
                            <a:schemeClr val="tx1"/>
                          </a:solidFill>
                          <a:latin typeface="+mn-lt"/>
                          <a:ea typeface="+mn-ea"/>
                          <a:cs typeface="+mn-cs"/>
                        </a:rPr>
                        <a:t> </a:t>
                      </a:r>
                      <a:r>
                        <a:rPr lang="el-GR" sz="2400" kern="1200" baseline="0" dirty="0" err="1" smtClean="0">
                          <a:solidFill>
                            <a:schemeClr val="tx1"/>
                          </a:solidFill>
                          <a:latin typeface="+mn-lt"/>
                          <a:ea typeface="+mn-ea"/>
                          <a:cs typeface="+mn-cs"/>
                        </a:rPr>
                        <a:t>ἁμαρτίας</a:t>
                      </a:r>
                      <a:r>
                        <a:rPr lang="el-GR" sz="2400" kern="1200" baseline="0" dirty="0" smtClean="0">
                          <a:solidFill>
                            <a:schemeClr val="tx1"/>
                          </a:solidFill>
                          <a:latin typeface="+mn-lt"/>
                          <a:ea typeface="+mn-ea"/>
                          <a:cs typeface="+mn-cs"/>
                        </a:rPr>
                        <a:t>- </a:t>
                      </a:r>
                      <a:r>
                        <a:rPr lang="el-GR" sz="2400" b="1" kern="1200" baseline="0" dirty="0" err="1" smtClean="0">
                          <a:solidFill>
                            <a:schemeClr val="tx1"/>
                          </a:solidFill>
                          <a:latin typeface="+mn-lt"/>
                          <a:ea typeface="+mn-ea"/>
                          <a:cs typeface="+mn-cs"/>
                        </a:rPr>
                        <a:t>τότε</a:t>
                      </a:r>
                      <a:r>
                        <a:rPr lang="el-GR" sz="2400" b="1" kern="1200" baseline="0" dirty="0" smtClean="0">
                          <a:solidFill>
                            <a:schemeClr val="tx1"/>
                          </a:solidFill>
                          <a:latin typeface="+mn-lt"/>
                          <a:ea typeface="+mn-ea"/>
                          <a:cs typeface="+mn-cs"/>
                        </a:rPr>
                        <a:t> </a:t>
                      </a:r>
                      <a:r>
                        <a:rPr lang="el-GR" sz="2400" kern="1200" baseline="0" dirty="0" err="1" smtClean="0">
                          <a:solidFill>
                            <a:schemeClr val="tx1"/>
                          </a:solidFill>
                          <a:latin typeface="+mn-lt"/>
                          <a:ea typeface="+mn-ea"/>
                          <a:cs typeface="+mn-cs"/>
                        </a:rPr>
                        <a:t>λέγει</a:t>
                      </a:r>
                      <a:r>
                        <a:rPr lang="el-GR" sz="2400" kern="1200" baseline="0" dirty="0" smtClean="0">
                          <a:solidFill>
                            <a:schemeClr val="tx1"/>
                          </a:solidFill>
                          <a:latin typeface="+mn-lt"/>
                          <a:ea typeface="+mn-ea"/>
                          <a:cs typeface="+mn-cs"/>
                        </a:rPr>
                        <a:t> </a:t>
                      </a:r>
                      <a:r>
                        <a:rPr lang="el-GR" sz="2400" kern="1200" baseline="0" dirty="0" err="1" smtClean="0">
                          <a:solidFill>
                            <a:schemeClr val="tx1"/>
                          </a:solidFill>
                          <a:latin typeface="+mn-lt"/>
                          <a:ea typeface="+mn-ea"/>
                          <a:cs typeface="+mn-cs"/>
                        </a:rPr>
                        <a:t>τῷ</a:t>
                      </a:r>
                      <a:r>
                        <a:rPr lang="el-GR" sz="2400" kern="1200" baseline="0" dirty="0" smtClean="0">
                          <a:solidFill>
                            <a:schemeClr val="tx1"/>
                          </a:solidFill>
                          <a:latin typeface="+mn-lt"/>
                          <a:ea typeface="+mn-ea"/>
                          <a:cs typeface="+mn-cs"/>
                        </a:rPr>
                        <a:t> </a:t>
                      </a:r>
                      <a:r>
                        <a:rPr lang="el-GR" sz="2400" kern="1200" baseline="0" dirty="0" err="1" smtClean="0">
                          <a:solidFill>
                            <a:schemeClr val="tx1"/>
                          </a:solidFill>
                          <a:latin typeface="+mn-lt"/>
                          <a:ea typeface="+mn-ea"/>
                          <a:cs typeface="+mn-cs"/>
                        </a:rPr>
                        <a:t>παραλυτικῷ</a:t>
                      </a:r>
                      <a:r>
                        <a:rPr lang="el-GR" sz="2400" kern="1200" baseline="0" dirty="0" smtClean="0">
                          <a:solidFill>
                            <a:schemeClr val="tx1"/>
                          </a:solidFill>
                          <a:latin typeface="+mn-lt"/>
                          <a:ea typeface="+mn-ea"/>
                          <a:cs typeface="+mn-cs"/>
                        </a:rPr>
                        <a:t>· </a:t>
                      </a:r>
                      <a:r>
                        <a:rPr lang="el-GR" sz="2400" b="1" kern="1200" baseline="0" dirty="0" err="1" smtClean="0">
                          <a:solidFill>
                            <a:schemeClr val="tx1"/>
                          </a:solidFill>
                          <a:latin typeface="+mn-lt"/>
                          <a:ea typeface="+mn-ea"/>
                          <a:cs typeface="+mn-cs"/>
                        </a:rPr>
                        <a:t>Ἐγερθεὶς</a:t>
                      </a:r>
                      <a:r>
                        <a:rPr lang="el-GR" sz="2400" b="1" kern="1200" baseline="0" dirty="0" smtClean="0">
                          <a:solidFill>
                            <a:schemeClr val="tx1"/>
                          </a:solidFill>
                          <a:latin typeface="+mn-lt"/>
                          <a:ea typeface="+mn-ea"/>
                          <a:cs typeface="+mn-cs"/>
                        </a:rPr>
                        <a:t> </a:t>
                      </a:r>
                      <a:r>
                        <a:rPr lang="el-GR" sz="2400" b="1" kern="1200" baseline="0" dirty="0" err="1" smtClean="0">
                          <a:solidFill>
                            <a:schemeClr val="tx1"/>
                          </a:solidFill>
                          <a:latin typeface="+mn-lt"/>
                          <a:ea typeface="+mn-ea"/>
                          <a:cs typeface="+mn-cs"/>
                        </a:rPr>
                        <a:t>ἆρόν</a:t>
                      </a:r>
                      <a:r>
                        <a:rPr lang="el-GR" sz="2400" b="1" kern="1200" baseline="0" dirty="0" smtClean="0">
                          <a:solidFill>
                            <a:schemeClr val="tx1"/>
                          </a:solidFill>
                          <a:latin typeface="+mn-lt"/>
                          <a:ea typeface="+mn-ea"/>
                          <a:cs typeface="+mn-cs"/>
                        </a:rPr>
                        <a:t> σου </a:t>
                      </a:r>
                      <a:r>
                        <a:rPr lang="el-GR" sz="2400" kern="1200" baseline="0" dirty="0" err="1" smtClean="0">
                          <a:solidFill>
                            <a:schemeClr val="tx1"/>
                          </a:solidFill>
                          <a:latin typeface="+mn-lt"/>
                          <a:ea typeface="+mn-ea"/>
                          <a:cs typeface="+mn-cs"/>
                        </a:rPr>
                        <a:t>τὴν</a:t>
                      </a:r>
                      <a:r>
                        <a:rPr lang="el-GR" sz="2400" kern="1200" baseline="0" dirty="0" smtClean="0">
                          <a:solidFill>
                            <a:schemeClr val="tx1"/>
                          </a:solidFill>
                          <a:latin typeface="+mn-lt"/>
                          <a:ea typeface="+mn-ea"/>
                          <a:cs typeface="+mn-cs"/>
                        </a:rPr>
                        <a:t> </a:t>
                      </a:r>
                      <a:r>
                        <a:rPr lang="el-GR" sz="2400" kern="1200" baseline="0" dirty="0" err="1" smtClean="0">
                          <a:solidFill>
                            <a:schemeClr val="tx1"/>
                          </a:solidFill>
                          <a:latin typeface="+mn-lt"/>
                          <a:ea typeface="+mn-ea"/>
                          <a:cs typeface="+mn-cs"/>
                        </a:rPr>
                        <a:t>κλίνην</a:t>
                      </a:r>
                      <a:r>
                        <a:rPr lang="el-GR" sz="2400" kern="1200" baseline="0" dirty="0" smtClean="0">
                          <a:solidFill>
                            <a:schemeClr val="tx1"/>
                          </a:solidFill>
                          <a:latin typeface="+mn-lt"/>
                          <a:ea typeface="+mn-ea"/>
                          <a:cs typeface="+mn-cs"/>
                        </a:rPr>
                        <a:t> </a:t>
                      </a:r>
                      <a:r>
                        <a:rPr lang="el-GR" sz="2400" kern="1200" baseline="0" dirty="0" err="1" smtClean="0">
                          <a:solidFill>
                            <a:schemeClr val="tx1"/>
                          </a:solidFill>
                          <a:latin typeface="+mn-lt"/>
                          <a:ea typeface="+mn-ea"/>
                          <a:cs typeface="+mn-cs"/>
                        </a:rPr>
                        <a:t>καὶ</a:t>
                      </a:r>
                      <a:r>
                        <a:rPr lang="el-GR" sz="2400" kern="1200" baseline="0" dirty="0" smtClean="0">
                          <a:solidFill>
                            <a:schemeClr val="tx1"/>
                          </a:solidFill>
                          <a:latin typeface="+mn-lt"/>
                          <a:ea typeface="+mn-ea"/>
                          <a:cs typeface="+mn-cs"/>
                        </a:rPr>
                        <a:t> </a:t>
                      </a:r>
                      <a:r>
                        <a:rPr lang="el-GR" sz="2400" kern="1200" baseline="0" dirty="0" err="1" smtClean="0">
                          <a:solidFill>
                            <a:schemeClr val="tx1"/>
                          </a:solidFill>
                          <a:latin typeface="+mn-lt"/>
                          <a:ea typeface="+mn-ea"/>
                          <a:cs typeface="+mn-cs"/>
                        </a:rPr>
                        <a:t>ὕπαγε</a:t>
                      </a:r>
                      <a:r>
                        <a:rPr lang="el-GR" sz="2400" kern="1200" baseline="0" dirty="0" smtClean="0">
                          <a:solidFill>
                            <a:schemeClr val="tx1"/>
                          </a:solidFill>
                          <a:latin typeface="+mn-lt"/>
                          <a:ea typeface="+mn-ea"/>
                          <a:cs typeface="+mn-cs"/>
                        </a:rPr>
                        <a:t> </a:t>
                      </a:r>
                      <a:r>
                        <a:rPr lang="el-GR" sz="2400" kern="1200" baseline="0" dirty="0" err="1" smtClean="0">
                          <a:solidFill>
                            <a:schemeClr val="tx1"/>
                          </a:solidFill>
                          <a:latin typeface="+mn-lt"/>
                          <a:ea typeface="+mn-ea"/>
                          <a:cs typeface="+mn-cs"/>
                        </a:rPr>
                        <a:t>εἰς</a:t>
                      </a:r>
                      <a:r>
                        <a:rPr lang="el-GR" sz="2400" kern="1200" baseline="0" dirty="0" smtClean="0">
                          <a:solidFill>
                            <a:schemeClr val="tx1"/>
                          </a:solidFill>
                          <a:latin typeface="+mn-lt"/>
                          <a:ea typeface="+mn-ea"/>
                          <a:cs typeface="+mn-cs"/>
                        </a:rPr>
                        <a:t> </a:t>
                      </a:r>
                      <a:r>
                        <a:rPr lang="el-GR" sz="2400" kern="1200" baseline="0" dirty="0" err="1" smtClean="0">
                          <a:solidFill>
                            <a:schemeClr val="tx1"/>
                          </a:solidFill>
                          <a:latin typeface="+mn-lt"/>
                          <a:ea typeface="+mn-ea"/>
                          <a:cs typeface="+mn-cs"/>
                        </a:rPr>
                        <a:t>τὸν</a:t>
                      </a:r>
                      <a:r>
                        <a:rPr lang="el-GR" sz="2400" kern="1200" baseline="0" dirty="0" smtClean="0">
                          <a:solidFill>
                            <a:schemeClr val="tx1"/>
                          </a:solidFill>
                          <a:latin typeface="+mn-lt"/>
                          <a:ea typeface="+mn-ea"/>
                          <a:cs typeface="+mn-cs"/>
                        </a:rPr>
                        <a:t> </a:t>
                      </a:r>
                      <a:r>
                        <a:rPr lang="el-GR" sz="2400" kern="1200" baseline="0" dirty="0" err="1" smtClean="0">
                          <a:solidFill>
                            <a:schemeClr val="tx1"/>
                          </a:solidFill>
                          <a:latin typeface="+mn-lt"/>
                          <a:ea typeface="+mn-ea"/>
                          <a:cs typeface="+mn-cs"/>
                        </a:rPr>
                        <a:t>οἶκόν</a:t>
                      </a:r>
                      <a:r>
                        <a:rPr lang="el-GR" sz="2400" kern="1200" baseline="0" dirty="0" smtClean="0">
                          <a:solidFill>
                            <a:schemeClr val="tx1"/>
                          </a:solidFill>
                          <a:latin typeface="+mn-lt"/>
                          <a:ea typeface="+mn-ea"/>
                          <a:cs typeface="+mn-cs"/>
                        </a:rPr>
                        <a:t> σου. </a:t>
                      </a:r>
                      <a:r>
                        <a:rPr kumimoji="0" lang="de-DE" sz="2400" b="0" i="0" u="none" strike="noStrike" cap="none" normalizeH="0" baseline="0" dirty="0" smtClean="0">
                          <a:ln>
                            <a:noFill/>
                          </a:ln>
                          <a:solidFill>
                            <a:schemeClr val="tx1"/>
                          </a:solidFill>
                          <a:effectLst/>
                          <a:latin typeface="+mn-lt"/>
                        </a:rPr>
                        <a:t> </a:t>
                      </a:r>
                    </a:p>
                  </a:txBody>
                  <a:tcPr marT="45725" marB="45725" horzOverflow="overflow">
                    <a:solidFill>
                      <a:srgbClr val="E9EDF4"/>
                    </a:solidFill>
                  </a:tcPr>
                </a:tc>
              </a:tr>
            </a:tbl>
          </a:graphicData>
        </a:graphic>
      </p:graphicFrame>
    </p:spTree>
    <p:extLst>
      <p:ext uri="{BB962C8B-B14F-4D97-AF65-F5344CB8AC3E}">
        <p14:creationId xmlns:p14="http://schemas.microsoft.com/office/powerpoint/2010/main" val="370991322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altLang="el-GR" dirty="0"/>
              <a:t>Το Συνοπτικό </a:t>
            </a:r>
            <a:r>
              <a:rPr lang="el-GR" altLang="el-GR" dirty="0" smtClean="0"/>
              <a:t>Πρόβλημα</a:t>
            </a:r>
            <a:endParaRPr lang="el-GR" dirty="0"/>
          </a:p>
        </p:txBody>
      </p:sp>
      <p:sp>
        <p:nvSpPr>
          <p:cNvPr id="5" name="Θέση περιεχομένου 4"/>
          <p:cNvSpPr>
            <a:spLocks noGrp="1"/>
          </p:cNvSpPr>
          <p:nvPr>
            <p:ph idx="1"/>
          </p:nvPr>
        </p:nvSpPr>
        <p:spPr/>
        <p:txBody>
          <a:bodyPr>
            <a:noAutofit/>
          </a:bodyPr>
          <a:lstStyle/>
          <a:p>
            <a:r>
              <a:rPr lang="el-GR" altLang="el-GR" dirty="0"/>
              <a:t>Παρουσιάζουν επίσης αξιοσημείωτες διαφορές</a:t>
            </a:r>
            <a:r>
              <a:rPr lang="de-DE" altLang="el-GR" dirty="0"/>
              <a:t>:</a:t>
            </a:r>
          </a:p>
          <a:p>
            <a:pPr lvl="1">
              <a:spcBef>
                <a:spcPts val="1800"/>
              </a:spcBef>
            </a:pPr>
            <a:r>
              <a:rPr lang="el-GR" altLang="el-GR" dirty="0" smtClean="0"/>
              <a:t>Στο </a:t>
            </a:r>
            <a:r>
              <a:rPr lang="el-GR" altLang="el-GR" dirty="0"/>
              <a:t>ιδιαίτερο Υλικό εκάστου</a:t>
            </a:r>
            <a:endParaRPr lang="de-DE" altLang="el-GR" dirty="0"/>
          </a:p>
          <a:p>
            <a:pPr lvl="1">
              <a:spcBef>
                <a:spcPts val="1800"/>
              </a:spcBef>
            </a:pPr>
            <a:r>
              <a:rPr lang="el-GR" altLang="el-GR" dirty="0" smtClean="0"/>
              <a:t>Στην </a:t>
            </a:r>
            <a:r>
              <a:rPr lang="el-GR" altLang="el-GR" dirty="0"/>
              <a:t>Οικονομία –Διάταξη του Υλικού</a:t>
            </a:r>
            <a:endParaRPr lang="de-DE" altLang="el-GR" dirty="0"/>
          </a:p>
          <a:p>
            <a:pPr lvl="1">
              <a:spcBef>
                <a:spcPts val="1800"/>
              </a:spcBef>
            </a:pPr>
            <a:r>
              <a:rPr lang="el-GR" altLang="el-GR" dirty="0" smtClean="0"/>
              <a:t>Εντός </a:t>
            </a:r>
            <a:r>
              <a:rPr lang="el-GR" altLang="el-GR" dirty="0"/>
              <a:t>παράλληλων Περικοπών</a:t>
            </a:r>
            <a:endParaRPr lang="de-DE" altLang="el-GR" dirty="0"/>
          </a:p>
        </p:txBody>
      </p:sp>
    </p:spTree>
    <p:extLst>
      <p:ext uri="{BB962C8B-B14F-4D97-AF65-F5344CB8AC3E}">
        <p14:creationId xmlns:p14="http://schemas.microsoft.com/office/powerpoint/2010/main" val="124897805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altLang="el-GR" dirty="0"/>
              <a:t>Διαφορές</a:t>
            </a:r>
            <a:r>
              <a:rPr lang="de-DE" altLang="el-GR" dirty="0"/>
              <a:t> </a:t>
            </a:r>
            <a:r>
              <a:rPr lang="el-GR" altLang="el-GR" dirty="0" smtClean="0"/>
              <a:t>[</a:t>
            </a:r>
            <a:r>
              <a:rPr lang="de-DE" altLang="el-GR" dirty="0" smtClean="0"/>
              <a:t>1</a:t>
            </a:r>
            <a:r>
              <a:rPr lang="el-GR" altLang="el-GR" dirty="0" smtClean="0"/>
              <a:t>]</a:t>
            </a:r>
            <a:endParaRPr lang="el-GR" dirty="0"/>
          </a:p>
        </p:txBody>
      </p:sp>
      <p:sp>
        <p:nvSpPr>
          <p:cNvPr id="5" name="Θέση περιεχομένου 4"/>
          <p:cNvSpPr>
            <a:spLocks noGrp="1"/>
          </p:cNvSpPr>
          <p:nvPr>
            <p:ph idx="1"/>
          </p:nvPr>
        </p:nvSpPr>
        <p:spPr/>
        <p:txBody>
          <a:bodyPr>
            <a:noAutofit/>
          </a:bodyPr>
          <a:lstStyle/>
          <a:p>
            <a:pPr marL="0" indent="0">
              <a:buNone/>
            </a:pPr>
            <a:r>
              <a:rPr lang="el-GR" altLang="el-GR" sz="2800" dirty="0" smtClean="0"/>
              <a:t>1. Παράδειγμα</a:t>
            </a:r>
            <a:r>
              <a:rPr lang="de-DE" altLang="el-GR" sz="2800" dirty="0"/>
              <a:t>: </a:t>
            </a:r>
            <a:r>
              <a:rPr lang="el-GR" altLang="el-GR" sz="2800" dirty="0"/>
              <a:t>Γενεαλογικό Δέντρο Ιησού </a:t>
            </a:r>
            <a:r>
              <a:rPr lang="de-DE" altLang="el-GR" sz="2800" dirty="0"/>
              <a:t>(</a:t>
            </a:r>
            <a:r>
              <a:rPr lang="el-GR" altLang="el-GR" sz="2800" dirty="0" err="1"/>
              <a:t>Μτ</a:t>
            </a:r>
            <a:r>
              <a:rPr lang="el-GR" altLang="el-GR" sz="2800" dirty="0"/>
              <a:t>.</a:t>
            </a:r>
            <a:r>
              <a:rPr lang="de-DE" altLang="el-GR" sz="2800" dirty="0"/>
              <a:t> </a:t>
            </a:r>
            <a:r>
              <a:rPr lang="el-GR" altLang="el-GR" sz="2800" dirty="0"/>
              <a:t>και</a:t>
            </a:r>
            <a:r>
              <a:rPr lang="de-DE" altLang="el-GR" sz="2800" dirty="0"/>
              <a:t> </a:t>
            </a:r>
            <a:r>
              <a:rPr lang="el-GR" altLang="el-GR" sz="2800" dirty="0" err="1"/>
              <a:t>Λκ</a:t>
            </a:r>
            <a:r>
              <a:rPr lang="el-GR" altLang="el-GR" sz="2800" dirty="0"/>
              <a:t>.</a:t>
            </a:r>
            <a:r>
              <a:rPr lang="de-DE" altLang="el-GR" sz="2800" dirty="0"/>
              <a:t>)</a:t>
            </a:r>
          </a:p>
          <a:p>
            <a:pPr lvl="1">
              <a:spcBef>
                <a:spcPts val="600"/>
              </a:spcBef>
            </a:pPr>
            <a:r>
              <a:rPr lang="el-GR" altLang="el-GR" sz="2400" dirty="0"/>
              <a:t>Στον </a:t>
            </a:r>
            <a:r>
              <a:rPr lang="el-GR" altLang="el-GR" sz="2400" dirty="0" err="1"/>
              <a:t>Μτ</a:t>
            </a:r>
            <a:r>
              <a:rPr lang="el-GR" altLang="el-GR" sz="2400" dirty="0"/>
              <a:t>.</a:t>
            </a:r>
            <a:r>
              <a:rPr lang="de-DE" altLang="el-GR" sz="2400" dirty="0"/>
              <a:t> </a:t>
            </a:r>
            <a:r>
              <a:rPr lang="el-GR" altLang="el-GR" sz="2400" dirty="0"/>
              <a:t>από τον Αβραάμ μέχρι τον Ιησού (3Χ14 γενιές=42) στην αρχή του </a:t>
            </a:r>
            <a:r>
              <a:rPr lang="el-GR" altLang="el-GR" sz="2400" dirty="0" smtClean="0"/>
              <a:t>Ευαγγελίου.</a:t>
            </a:r>
            <a:endParaRPr lang="de-DE" altLang="el-GR" sz="2400" dirty="0"/>
          </a:p>
          <a:p>
            <a:pPr lvl="1">
              <a:spcBef>
                <a:spcPts val="600"/>
              </a:spcBef>
            </a:pPr>
            <a:r>
              <a:rPr lang="el-GR" altLang="el-GR" sz="2400" dirty="0"/>
              <a:t>Στον </a:t>
            </a:r>
            <a:r>
              <a:rPr lang="el-GR" altLang="el-GR" sz="2400" dirty="0" err="1"/>
              <a:t>Λκ</a:t>
            </a:r>
            <a:r>
              <a:rPr lang="el-GR" altLang="el-GR" sz="2400" dirty="0"/>
              <a:t>.</a:t>
            </a:r>
            <a:r>
              <a:rPr lang="de-DE" altLang="el-GR" sz="2400" dirty="0"/>
              <a:t> </a:t>
            </a:r>
            <a:r>
              <a:rPr lang="el-GR" altLang="el-GR" sz="2400" dirty="0"/>
              <a:t>από τον Ιησού μέχρι τον Αδάμ και τον Θεό</a:t>
            </a:r>
            <a:r>
              <a:rPr lang="de-DE" altLang="el-GR" sz="2400" dirty="0"/>
              <a:t>. </a:t>
            </a:r>
            <a:r>
              <a:rPr lang="el-GR" altLang="el-GR" sz="2400" dirty="0"/>
              <a:t>Οι διαφορές εντοπίζονται ήδη στον πατέρα του Ιωσήφ </a:t>
            </a:r>
            <a:r>
              <a:rPr lang="de-DE" altLang="el-GR" sz="2400" dirty="0"/>
              <a:t>(</a:t>
            </a:r>
            <a:r>
              <a:rPr lang="el-GR" altLang="el-GR" sz="2400" dirty="0" err="1"/>
              <a:t>Μτ</a:t>
            </a:r>
            <a:r>
              <a:rPr lang="el-GR" altLang="el-GR" sz="2400" dirty="0"/>
              <a:t>.</a:t>
            </a:r>
            <a:r>
              <a:rPr lang="de-DE" altLang="el-GR" sz="2400" dirty="0"/>
              <a:t>:</a:t>
            </a:r>
            <a:r>
              <a:rPr lang="el-GR" altLang="el-GR" sz="2400" dirty="0"/>
              <a:t> Ιακώβ</a:t>
            </a:r>
            <a:r>
              <a:rPr lang="de-DE" altLang="el-GR" sz="2400" dirty="0"/>
              <a:t> </a:t>
            </a:r>
            <a:r>
              <a:rPr lang="el-GR" altLang="el-GR" sz="2400" dirty="0" err="1"/>
              <a:t>Λκ</a:t>
            </a:r>
            <a:r>
              <a:rPr lang="el-GR" altLang="el-GR" sz="2400" dirty="0"/>
              <a:t>.</a:t>
            </a:r>
            <a:r>
              <a:rPr lang="de-DE" altLang="el-GR" sz="2400" dirty="0"/>
              <a:t>: </a:t>
            </a:r>
            <a:r>
              <a:rPr lang="el-GR" altLang="el-GR" sz="2400" dirty="0" err="1"/>
              <a:t>Ηλί</a:t>
            </a:r>
            <a:r>
              <a:rPr lang="de-DE" altLang="el-GR" sz="2400" dirty="0"/>
              <a:t>)</a:t>
            </a:r>
            <a:r>
              <a:rPr lang="el-GR" altLang="el-GR" sz="2400" dirty="0"/>
              <a:t> μετά τη Βάπτιση.</a:t>
            </a:r>
            <a:r>
              <a:rPr lang="de-DE" altLang="el-GR" sz="2400" dirty="0"/>
              <a:t> </a:t>
            </a:r>
            <a:endParaRPr lang="de-DE" altLang="el-GR" sz="2400" dirty="0" smtClean="0"/>
          </a:p>
          <a:p>
            <a:pPr marL="0" indent="0">
              <a:spcBef>
                <a:spcPts val="600"/>
              </a:spcBef>
              <a:buNone/>
            </a:pPr>
            <a:r>
              <a:rPr lang="el-GR" altLang="el-GR" sz="2800" dirty="0"/>
              <a:t>Περιεχόμενο</a:t>
            </a:r>
            <a:endParaRPr lang="de-DE" altLang="el-GR" sz="2800" dirty="0"/>
          </a:p>
          <a:p>
            <a:pPr lvl="1">
              <a:spcBef>
                <a:spcPts val="600"/>
              </a:spcBef>
            </a:pPr>
            <a:r>
              <a:rPr lang="el-GR" altLang="el-GR" sz="2400" i="1" dirty="0"/>
              <a:t>Αφηγήσεις για την παιδική ηλικία του Ιησού περιέχονται μόνο στους </a:t>
            </a:r>
            <a:r>
              <a:rPr lang="el-GR" altLang="el-GR" sz="2400" i="1" dirty="0" err="1"/>
              <a:t>Μτ</a:t>
            </a:r>
            <a:r>
              <a:rPr lang="el-GR" altLang="el-GR" sz="2400" i="1" dirty="0"/>
              <a:t>. και </a:t>
            </a:r>
            <a:r>
              <a:rPr lang="el-GR" altLang="el-GR" sz="2400" i="1" dirty="0" err="1"/>
              <a:t>Λκ</a:t>
            </a:r>
            <a:r>
              <a:rPr lang="el-GR" altLang="el-GR" sz="2400" i="1" dirty="0"/>
              <a:t>.:</a:t>
            </a:r>
          </a:p>
          <a:p>
            <a:pPr lvl="2">
              <a:spcBef>
                <a:spcPts val="600"/>
              </a:spcBef>
            </a:pPr>
            <a:r>
              <a:rPr lang="el-GR" altLang="el-GR" sz="2000" dirty="0"/>
              <a:t>Τα περιεχόμενα είναι διαφορετικά (</a:t>
            </a:r>
            <a:r>
              <a:rPr lang="el-GR" altLang="el-GR" sz="2000" dirty="0" err="1"/>
              <a:t>Μτ</a:t>
            </a:r>
            <a:r>
              <a:rPr lang="el-GR" altLang="el-GR" sz="2000" dirty="0"/>
              <a:t>.: Μάγοι/Ηρώδης/Ταξίδι στην Αίγυπτο), </a:t>
            </a:r>
            <a:r>
              <a:rPr lang="el-GR" altLang="el-GR" sz="2000" dirty="0" err="1"/>
              <a:t>Λκ</a:t>
            </a:r>
            <a:r>
              <a:rPr lang="el-GR" altLang="el-GR" sz="2000" dirty="0"/>
              <a:t>.: (Αύγουστος/Ποιμένες/Δόξα εν </a:t>
            </a:r>
            <a:r>
              <a:rPr lang="el-GR" altLang="el-GR" sz="2000" dirty="0" err="1"/>
              <a:t>Υψίστοις</a:t>
            </a:r>
            <a:r>
              <a:rPr lang="el-GR" altLang="el-GR" sz="2000" dirty="0"/>
              <a:t>/Συμεών-Νυν Απολύεις/ 12 </a:t>
            </a:r>
            <a:r>
              <a:rPr lang="el-GR" altLang="el-GR" sz="2000" dirty="0" err="1"/>
              <a:t>ετής</a:t>
            </a:r>
            <a:r>
              <a:rPr lang="el-GR" altLang="el-GR" sz="2000" dirty="0"/>
              <a:t> στο Ναό)</a:t>
            </a:r>
          </a:p>
          <a:p>
            <a:pPr lvl="2">
              <a:spcBef>
                <a:spcPts val="600"/>
              </a:spcBef>
            </a:pPr>
            <a:endParaRPr lang="de-DE" altLang="el-GR" sz="2000" dirty="0"/>
          </a:p>
        </p:txBody>
      </p:sp>
    </p:spTree>
    <p:extLst>
      <p:ext uri="{BB962C8B-B14F-4D97-AF65-F5344CB8AC3E}">
        <p14:creationId xmlns:p14="http://schemas.microsoft.com/office/powerpoint/2010/main" val="237251056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Διαφορές στο </a:t>
            </a:r>
            <a:r>
              <a:rPr lang="el-GR" dirty="0" err="1"/>
              <a:t>Περιεχόμεν</a:t>
            </a:r>
            <a:r>
              <a:rPr lang="en-US" dirty="0"/>
              <a:t>o</a:t>
            </a:r>
            <a:endParaRPr lang="el-GR" dirty="0"/>
          </a:p>
        </p:txBody>
      </p:sp>
      <p:sp>
        <p:nvSpPr>
          <p:cNvPr id="3" name="Content Placeholder 2"/>
          <p:cNvSpPr>
            <a:spLocks noGrp="1"/>
          </p:cNvSpPr>
          <p:nvPr>
            <p:ph idx="1"/>
          </p:nvPr>
        </p:nvSpPr>
        <p:spPr/>
        <p:txBody>
          <a:bodyPr>
            <a:noAutofit/>
          </a:bodyPr>
          <a:lstStyle/>
          <a:p>
            <a:pPr lvl="1">
              <a:spcBef>
                <a:spcPts val="600"/>
              </a:spcBef>
            </a:pPr>
            <a:r>
              <a:rPr lang="el-GR" altLang="el-GR" sz="2400" dirty="0" smtClean="0"/>
              <a:t>Η </a:t>
            </a:r>
            <a:r>
              <a:rPr lang="el-GR" altLang="el-GR" sz="2400" dirty="0"/>
              <a:t>Επί του όρους Ομιλία στο </a:t>
            </a:r>
            <a:r>
              <a:rPr lang="el-GR" altLang="el-GR" sz="2400" dirty="0" err="1"/>
              <a:t>Μτ</a:t>
            </a:r>
            <a:r>
              <a:rPr lang="el-GR" altLang="el-GR" sz="2400" dirty="0"/>
              <a:t>.</a:t>
            </a:r>
            <a:r>
              <a:rPr lang="de-DE" altLang="el-GR" sz="2400" dirty="0"/>
              <a:t> 5-7 </a:t>
            </a:r>
          </a:p>
          <a:p>
            <a:pPr lvl="2">
              <a:spcBef>
                <a:spcPts val="600"/>
              </a:spcBef>
            </a:pPr>
            <a:r>
              <a:rPr lang="el-GR" altLang="el-GR" sz="2000" dirty="0"/>
              <a:t>Ο </a:t>
            </a:r>
            <a:r>
              <a:rPr lang="el-GR" altLang="el-GR" sz="2000" dirty="0" err="1"/>
              <a:t>Λκ</a:t>
            </a:r>
            <a:r>
              <a:rPr lang="el-GR" altLang="el-GR" sz="2000" dirty="0"/>
              <a:t>. έχει μια εξαιρετικά βραχύτερη Πεδινή Ομιλία (</a:t>
            </a:r>
            <a:r>
              <a:rPr lang="el-GR" altLang="el-GR" sz="2000" dirty="0" err="1"/>
              <a:t>Λκ</a:t>
            </a:r>
            <a:r>
              <a:rPr lang="el-GR" altLang="el-GR" sz="2000" dirty="0"/>
              <a:t>. 6,20-49). Διαφορές και στη διατύπωση του Πάτερ Ημών!</a:t>
            </a:r>
          </a:p>
          <a:p>
            <a:pPr lvl="2">
              <a:spcBef>
                <a:spcPts val="600"/>
              </a:spcBef>
            </a:pPr>
            <a:r>
              <a:rPr lang="el-GR" altLang="el-GR" sz="2000" dirty="0"/>
              <a:t>Στο </a:t>
            </a:r>
            <a:r>
              <a:rPr lang="el-GR" altLang="el-GR" sz="2000" dirty="0" err="1"/>
              <a:t>Μκ</a:t>
            </a:r>
            <a:r>
              <a:rPr lang="el-GR" altLang="el-GR" sz="2000" dirty="0"/>
              <a:t>. απουσιάζει</a:t>
            </a:r>
            <a:r>
              <a:rPr lang="el-GR" altLang="el-GR" sz="2000" dirty="0" smtClean="0"/>
              <a:t>.</a:t>
            </a:r>
            <a:endParaRPr lang="en-US" altLang="el-GR" sz="2000" dirty="0" smtClean="0"/>
          </a:p>
          <a:p>
            <a:pPr lvl="2">
              <a:spcBef>
                <a:spcPts val="0"/>
              </a:spcBef>
            </a:pPr>
            <a:endParaRPr lang="el-GR" altLang="el-GR" sz="2000" dirty="0"/>
          </a:p>
          <a:p>
            <a:pPr marL="0" indent="0">
              <a:buNone/>
            </a:pPr>
            <a:r>
              <a:rPr lang="de-DE" altLang="el-GR" sz="2800" dirty="0" smtClean="0"/>
              <a:t>2</a:t>
            </a:r>
            <a:r>
              <a:rPr lang="de-DE" altLang="el-GR" sz="2800" dirty="0"/>
              <a:t>. </a:t>
            </a:r>
            <a:r>
              <a:rPr lang="el-GR" altLang="el-GR" sz="2800" dirty="0"/>
              <a:t>Παράδειγμα</a:t>
            </a:r>
            <a:r>
              <a:rPr lang="de-DE" altLang="el-GR" sz="2800" dirty="0"/>
              <a:t>: </a:t>
            </a:r>
            <a:r>
              <a:rPr lang="el-GR" altLang="el-GR" sz="2800" dirty="0"/>
              <a:t>Παραβολή του Μεγάλου Δείπνου</a:t>
            </a:r>
            <a:endParaRPr lang="de-DE" altLang="el-GR" sz="2800" dirty="0"/>
          </a:p>
          <a:p>
            <a:pPr lvl="1">
              <a:spcBef>
                <a:spcPts val="600"/>
              </a:spcBef>
            </a:pPr>
            <a:r>
              <a:rPr lang="el-GR" altLang="el-GR" sz="2400" dirty="0" err="1"/>
              <a:t>Μτ</a:t>
            </a:r>
            <a:r>
              <a:rPr lang="el-GR" altLang="el-GR" sz="2400" dirty="0"/>
              <a:t>.</a:t>
            </a:r>
            <a:r>
              <a:rPr lang="de-DE" altLang="el-GR" sz="2400" dirty="0"/>
              <a:t> </a:t>
            </a:r>
            <a:r>
              <a:rPr lang="el-GR" altLang="el-GR" sz="2400" dirty="0"/>
              <a:t>και</a:t>
            </a:r>
            <a:r>
              <a:rPr lang="de-DE" altLang="el-GR" sz="2400" dirty="0"/>
              <a:t> </a:t>
            </a:r>
            <a:r>
              <a:rPr lang="el-GR" altLang="el-GR" sz="2400" dirty="0" err="1"/>
              <a:t>Λκ</a:t>
            </a:r>
            <a:r>
              <a:rPr lang="el-GR" altLang="el-GR" sz="2400" dirty="0"/>
              <a:t>.</a:t>
            </a:r>
            <a:r>
              <a:rPr lang="de-DE" altLang="el-GR" sz="2400" dirty="0"/>
              <a:t> </a:t>
            </a:r>
            <a:r>
              <a:rPr lang="el-GR" altLang="el-GR" sz="2400" dirty="0"/>
              <a:t>διαμορφώνουν την Περικοπή διαφορετικά όχι μόνο σε λεπτομέρειες</a:t>
            </a:r>
            <a:r>
              <a:rPr lang="de-DE" altLang="el-GR" sz="2400" dirty="0"/>
              <a:t>.</a:t>
            </a:r>
            <a:r>
              <a:rPr lang="el-GR" altLang="el-GR" sz="2400" dirty="0"/>
              <a:t> Γενικότερα ο </a:t>
            </a:r>
            <a:r>
              <a:rPr lang="el-GR" altLang="el-GR" sz="2400" dirty="0" err="1"/>
              <a:t>Λκ</a:t>
            </a:r>
            <a:r>
              <a:rPr lang="el-GR" altLang="el-GR" sz="2400" dirty="0"/>
              <a:t>. ως συντομότερος θεωρείται αρχαιότερος του </a:t>
            </a:r>
            <a:r>
              <a:rPr lang="el-GR" altLang="el-GR" sz="2400" dirty="0" err="1"/>
              <a:t>Μτ</a:t>
            </a:r>
            <a:r>
              <a:rPr lang="el-GR" altLang="el-GR" sz="2400" dirty="0"/>
              <a:t>.</a:t>
            </a:r>
            <a:endParaRPr lang="de-DE" altLang="el-GR" sz="2400" dirty="0"/>
          </a:p>
          <a:p>
            <a:endParaRPr lang="el-GR" dirty="0"/>
          </a:p>
        </p:txBody>
      </p:sp>
    </p:spTree>
    <p:extLst>
      <p:ext uri="{BB962C8B-B14F-4D97-AF65-F5344CB8AC3E}">
        <p14:creationId xmlns:p14="http://schemas.microsoft.com/office/powerpoint/2010/main" val="19641136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altLang="el-GR" dirty="0"/>
              <a:t>Διαφορές </a:t>
            </a:r>
            <a:r>
              <a:rPr lang="el-GR" altLang="el-GR" dirty="0" smtClean="0"/>
              <a:t>[</a:t>
            </a:r>
            <a:r>
              <a:rPr lang="de-DE" altLang="el-GR" dirty="0" smtClean="0"/>
              <a:t>3</a:t>
            </a:r>
            <a:r>
              <a:rPr lang="el-GR" altLang="el-GR" dirty="0" smtClean="0"/>
              <a:t>]</a:t>
            </a:r>
            <a:endParaRPr lang="el-GR" dirty="0"/>
          </a:p>
        </p:txBody>
      </p:sp>
      <p:sp>
        <p:nvSpPr>
          <p:cNvPr id="5" name="Θέση περιεχομένου 4"/>
          <p:cNvSpPr>
            <a:spLocks noGrp="1"/>
          </p:cNvSpPr>
          <p:nvPr>
            <p:ph idx="1"/>
          </p:nvPr>
        </p:nvSpPr>
        <p:spPr/>
        <p:txBody>
          <a:bodyPr>
            <a:noAutofit/>
          </a:bodyPr>
          <a:lstStyle/>
          <a:p>
            <a:pPr marL="0" indent="0">
              <a:buNone/>
            </a:pPr>
            <a:r>
              <a:rPr lang="de-DE" altLang="el-GR" sz="2800" dirty="0"/>
              <a:t>3. </a:t>
            </a:r>
            <a:r>
              <a:rPr lang="el-GR" altLang="el-GR" sz="2800" dirty="0"/>
              <a:t>Παράδειγμα</a:t>
            </a:r>
            <a:r>
              <a:rPr lang="de-DE" altLang="el-GR" sz="2800" dirty="0"/>
              <a:t>: </a:t>
            </a:r>
            <a:r>
              <a:rPr lang="el-GR" altLang="el-GR" sz="2800" dirty="0"/>
              <a:t>Τα τελευταία λόγια του </a:t>
            </a:r>
            <a:r>
              <a:rPr lang="el-GR" altLang="el-GR" sz="2800" dirty="0" smtClean="0"/>
              <a:t>Ιησού </a:t>
            </a:r>
            <a:br>
              <a:rPr lang="el-GR" altLang="el-GR" sz="2800" dirty="0" smtClean="0"/>
            </a:br>
            <a:r>
              <a:rPr lang="el-GR" altLang="el-GR" sz="2800" dirty="0" smtClean="0"/>
              <a:t>    στον Σταυρό</a:t>
            </a:r>
            <a:endParaRPr lang="de-DE" altLang="el-GR" sz="2800" dirty="0"/>
          </a:p>
          <a:p>
            <a:pPr lvl="1">
              <a:spcBef>
                <a:spcPts val="600"/>
              </a:spcBef>
            </a:pPr>
            <a:r>
              <a:rPr lang="el-GR" altLang="el-GR" sz="2400" i="1" dirty="0"/>
              <a:t>Σύμφωνα με τους </a:t>
            </a:r>
            <a:r>
              <a:rPr lang="el-GR" altLang="el-GR" sz="2400" i="1" dirty="0" err="1"/>
              <a:t>Μτ</a:t>
            </a:r>
            <a:r>
              <a:rPr lang="el-GR" altLang="el-GR" sz="2400" i="1" dirty="0"/>
              <a:t>. και </a:t>
            </a:r>
            <a:r>
              <a:rPr lang="el-GR" altLang="el-GR" sz="2400" i="1" dirty="0" err="1"/>
              <a:t>Μκ</a:t>
            </a:r>
            <a:r>
              <a:rPr lang="el-GR" altLang="el-GR" sz="2400" i="1" dirty="0"/>
              <a:t>. ο Ιησούς  μετά τον τερματισμό του σκότους παραδίδει το πνεύμα με μια Κραυγή που παραπέμπει στον Ψ. 21 (22): Θεέ μου, Θεέ μου…</a:t>
            </a:r>
          </a:p>
          <a:p>
            <a:pPr lvl="1">
              <a:spcBef>
                <a:spcPts val="600"/>
              </a:spcBef>
            </a:pPr>
            <a:r>
              <a:rPr lang="el-GR" altLang="el-GR" sz="2400" i="1" dirty="0"/>
              <a:t>Σύμφωνα με τον </a:t>
            </a:r>
            <a:r>
              <a:rPr lang="el-GR" altLang="el-GR" sz="2400" i="1" dirty="0" err="1"/>
              <a:t>Λκ</a:t>
            </a:r>
            <a:r>
              <a:rPr lang="el-GR" altLang="el-GR" sz="2400" i="1" dirty="0"/>
              <a:t>. οι τελευταίες λέξεις του «Δίκαιου» Ιησού είναι μια προσευχή γεμάτη εμπιστοσύνη : Ψ. 31, 6: Πάτερ εις χείρας Σου. </a:t>
            </a:r>
          </a:p>
          <a:p>
            <a:pPr lvl="1">
              <a:spcBef>
                <a:spcPts val="600"/>
              </a:spcBef>
            </a:pPr>
            <a:r>
              <a:rPr lang="el-GR" altLang="el-GR" sz="2400" i="1" dirty="0"/>
              <a:t>Οι </a:t>
            </a:r>
            <a:r>
              <a:rPr lang="el-GR" altLang="el-GR" sz="2400" i="1" dirty="0" err="1"/>
              <a:t>Πασχάλιες</a:t>
            </a:r>
            <a:r>
              <a:rPr lang="el-GR" altLang="el-GR" sz="2400" i="1" dirty="0"/>
              <a:t> Αφηγήσεις</a:t>
            </a:r>
          </a:p>
          <a:p>
            <a:pPr lvl="2">
              <a:spcBef>
                <a:spcPts val="600"/>
              </a:spcBef>
            </a:pPr>
            <a:r>
              <a:rPr lang="el-GR" altLang="el-GR" sz="2200" dirty="0"/>
              <a:t>Απαντούν και στα 3 Ευαγγέλια.</a:t>
            </a:r>
          </a:p>
          <a:p>
            <a:pPr lvl="2">
              <a:spcBef>
                <a:spcPts val="600"/>
              </a:spcBef>
            </a:pPr>
            <a:r>
              <a:rPr lang="el-GR" altLang="el-GR" sz="2200" dirty="0"/>
              <a:t>Είναι διαφορετικές</a:t>
            </a:r>
          </a:p>
        </p:txBody>
      </p:sp>
    </p:spTree>
    <p:extLst>
      <p:ext uri="{BB962C8B-B14F-4D97-AF65-F5344CB8AC3E}">
        <p14:creationId xmlns:p14="http://schemas.microsoft.com/office/powerpoint/2010/main" val="195876105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Autofit/>
          </a:bodyPr>
          <a:lstStyle/>
          <a:p>
            <a:r>
              <a:rPr lang="el-GR" altLang="el-GR" sz="4000" dirty="0"/>
              <a:t>Το Ιδιαίτερο Υλικό του Μάρκου</a:t>
            </a:r>
            <a:endParaRPr lang="el-GR" sz="4000" dirty="0"/>
          </a:p>
        </p:txBody>
      </p:sp>
      <p:sp>
        <p:nvSpPr>
          <p:cNvPr id="5" name="Θέση περιεχομένου 4"/>
          <p:cNvSpPr>
            <a:spLocks noGrp="1"/>
          </p:cNvSpPr>
          <p:nvPr>
            <p:ph idx="1"/>
          </p:nvPr>
        </p:nvSpPr>
        <p:spPr>
          <a:xfrm>
            <a:off x="464156" y="1628800"/>
            <a:ext cx="8229600" cy="4680520"/>
          </a:xfrm>
        </p:spPr>
        <p:txBody>
          <a:bodyPr>
            <a:noAutofit/>
          </a:bodyPr>
          <a:lstStyle/>
          <a:p>
            <a:pPr lvl="1">
              <a:spcBef>
                <a:spcPts val="600"/>
              </a:spcBef>
            </a:pPr>
            <a:r>
              <a:rPr lang="el-GR" altLang="el-GR" sz="2400" dirty="0" err="1"/>
              <a:t>Μκ</a:t>
            </a:r>
            <a:r>
              <a:rPr lang="el-GR" altLang="el-GR" sz="2400" dirty="0"/>
              <a:t>. 3,20-21 (Ιησούς και οι Συγγενείς Του)</a:t>
            </a:r>
          </a:p>
          <a:p>
            <a:pPr lvl="1">
              <a:spcBef>
                <a:spcPts val="600"/>
              </a:spcBef>
            </a:pPr>
            <a:r>
              <a:rPr lang="el-GR" altLang="el-GR" sz="2400" dirty="0" err="1"/>
              <a:t>Μκ</a:t>
            </a:r>
            <a:r>
              <a:rPr lang="el-GR" altLang="el-GR" sz="2400" dirty="0"/>
              <a:t>. 4,26-29 (Παραβολή του αυτομάτως αναπτυσσόμενου Σπόρου)</a:t>
            </a:r>
          </a:p>
          <a:p>
            <a:pPr lvl="1">
              <a:spcBef>
                <a:spcPts val="600"/>
              </a:spcBef>
            </a:pPr>
            <a:r>
              <a:rPr lang="el-GR" altLang="el-GR" sz="2400" dirty="0" err="1"/>
              <a:t>Μκ</a:t>
            </a:r>
            <a:r>
              <a:rPr lang="el-GR" altLang="el-GR" sz="2400" dirty="0"/>
              <a:t>. 7,31-37 ( Θεραπεία ενός κωφάλαλου με σάλιο-</a:t>
            </a:r>
            <a:r>
              <a:rPr lang="el-GR" altLang="el-GR" sz="2400" dirty="0" err="1"/>
              <a:t>Εφφαθά</a:t>
            </a:r>
            <a:r>
              <a:rPr lang="el-GR" altLang="el-GR" sz="2400" dirty="0"/>
              <a:t>!)</a:t>
            </a:r>
          </a:p>
          <a:p>
            <a:pPr lvl="1">
              <a:spcBef>
                <a:spcPts val="600"/>
              </a:spcBef>
            </a:pPr>
            <a:r>
              <a:rPr lang="el-GR" altLang="el-GR" sz="2400" dirty="0" err="1"/>
              <a:t>Μκ</a:t>
            </a:r>
            <a:r>
              <a:rPr lang="el-GR" altLang="el-GR" sz="2400" dirty="0"/>
              <a:t>. 8,22-26 (Αντίστοιχη Θεραπεία Τυφλού)</a:t>
            </a:r>
          </a:p>
          <a:p>
            <a:pPr lvl="1">
              <a:spcBef>
                <a:spcPts val="600"/>
              </a:spcBef>
            </a:pPr>
            <a:r>
              <a:rPr lang="el-GR" altLang="el-GR" sz="2400" dirty="0" err="1"/>
              <a:t>Μκ</a:t>
            </a:r>
            <a:r>
              <a:rPr lang="el-GR" altLang="el-GR" sz="2400" dirty="0"/>
              <a:t>. 13,33-37 (Νουθεσία για Εγρήγορση)</a:t>
            </a:r>
          </a:p>
          <a:p>
            <a:pPr lvl="1">
              <a:spcBef>
                <a:spcPts val="600"/>
              </a:spcBef>
            </a:pPr>
            <a:r>
              <a:rPr lang="el-GR" altLang="el-GR" sz="2400" dirty="0" err="1"/>
              <a:t>Μκ</a:t>
            </a:r>
            <a:r>
              <a:rPr lang="el-GR" altLang="el-GR" sz="2400" dirty="0"/>
              <a:t>. 14,51-52 (Νέος που δραπετεύει γυμνός</a:t>
            </a:r>
            <a:r>
              <a:rPr lang="el-GR" altLang="el-GR" sz="2400" dirty="0" smtClean="0"/>
              <a:t>)</a:t>
            </a:r>
            <a:endParaRPr lang="en-US" altLang="el-GR" sz="2400" dirty="0" smtClean="0"/>
          </a:p>
          <a:p>
            <a:pPr>
              <a:spcBef>
                <a:spcPts val="600"/>
              </a:spcBef>
            </a:pPr>
            <a:r>
              <a:rPr lang="el-GR" altLang="el-GR" sz="2800" dirty="0"/>
              <a:t>Το ιδιαίτερο Υλικό περιλαμβάνει </a:t>
            </a:r>
            <a:r>
              <a:rPr lang="de-DE" altLang="el-GR" sz="2800" dirty="0"/>
              <a:t>6 </a:t>
            </a:r>
            <a:r>
              <a:rPr lang="el-GR" altLang="el-GR" sz="2800" dirty="0"/>
              <a:t>Περικοπές</a:t>
            </a:r>
            <a:r>
              <a:rPr lang="de-DE" altLang="el-GR" sz="2800" dirty="0"/>
              <a:t>:</a:t>
            </a:r>
          </a:p>
          <a:p>
            <a:pPr lvl="1">
              <a:spcBef>
                <a:spcPts val="600"/>
              </a:spcBef>
            </a:pPr>
            <a:r>
              <a:rPr lang="el-GR" altLang="el-GR" sz="2400" dirty="0" smtClean="0"/>
              <a:t>= </a:t>
            </a:r>
            <a:r>
              <a:rPr lang="el-GR" altLang="el-GR" sz="2400" dirty="0"/>
              <a:t>360 Λέξεις</a:t>
            </a:r>
          </a:p>
          <a:p>
            <a:pPr lvl="1">
              <a:spcBef>
                <a:spcPts val="600"/>
              </a:spcBef>
            </a:pPr>
            <a:r>
              <a:rPr lang="el-GR" altLang="el-GR" sz="2400" dirty="0"/>
              <a:t>= 3,2% (</a:t>
            </a:r>
            <a:r>
              <a:rPr lang="en-US" altLang="el-GR" sz="2400" dirty="0" err="1"/>
              <a:t>Linnemann</a:t>
            </a:r>
            <a:r>
              <a:rPr lang="en-US" altLang="el-GR" sz="2400" dirty="0"/>
              <a:t> : 4,88</a:t>
            </a:r>
            <a:r>
              <a:rPr lang="en-US" altLang="el-GR" sz="2400" dirty="0" smtClean="0"/>
              <a:t>%)</a:t>
            </a:r>
            <a:endParaRPr lang="en-US" altLang="el-GR" sz="2400" dirty="0"/>
          </a:p>
        </p:txBody>
      </p:sp>
    </p:spTree>
    <p:extLst>
      <p:ext uri="{BB962C8B-B14F-4D97-AF65-F5344CB8AC3E}">
        <p14:creationId xmlns:p14="http://schemas.microsoft.com/office/powerpoint/2010/main" val="217511429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altLang="el-GR" dirty="0"/>
              <a:t>Το Ιδιαίτερο Υλικό</a:t>
            </a:r>
            <a:endParaRPr lang="el-GR" dirty="0"/>
          </a:p>
        </p:txBody>
      </p:sp>
      <p:sp>
        <p:nvSpPr>
          <p:cNvPr id="5" name="Θέση περιεχομένου 4"/>
          <p:cNvSpPr>
            <a:spLocks noGrp="1"/>
          </p:cNvSpPr>
          <p:nvPr>
            <p:ph idx="1"/>
          </p:nvPr>
        </p:nvSpPr>
        <p:spPr/>
        <p:txBody>
          <a:bodyPr>
            <a:noAutofit/>
          </a:bodyPr>
          <a:lstStyle/>
          <a:p>
            <a:r>
              <a:rPr lang="el-GR" altLang="el-GR" sz="2800" dirty="0"/>
              <a:t>Κάθε Ευαγγελιστής έχει ιδιαίτερο Υλικό</a:t>
            </a:r>
            <a:endParaRPr lang="de-DE" altLang="el-GR" sz="2800" dirty="0"/>
          </a:p>
          <a:p>
            <a:pPr lvl="1">
              <a:spcBef>
                <a:spcPts val="600"/>
              </a:spcBef>
            </a:pPr>
            <a:r>
              <a:rPr lang="el-GR" altLang="el-GR" sz="2400" dirty="0"/>
              <a:t>Πρόκειται για αναφορές που απαντούν σε ένα μόνο Ευαγγέλιο </a:t>
            </a:r>
            <a:r>
              <a:rPr lang="de-DE" altLang="el-GR" sz="2400" dirty="0"/>
              <a:t>– </a:t>
            </a:r>
            <a:r>
              <a:rPr lang="el-GR" altLang="el-GR" sz="2400" dirty="0"/>
              <a:t>π</a:t>
            </a:r>
            <a:r>
              <a:rPr lang="de-DE" altLang="el-GR" sz="2400" dirty="0"/>
              <a:t>.</a:t>
            </a:r>
            <a:r>
              <a:rPr lang="el-GR" altLang="el-GR" sz="2400" dirty="0"/>
              <a:t>χ</a:t>
            </a:r>
            <a:r>
              <a:rPr lang="de-DE" altLang="el-GR" sz="2400" dirty="0"/>
              <a:t>.:</a:t>
            </a:r>
          </a:p>
          <a:p>
            <a:pPr lvl="2">
              <a:spcBef>
                <a:spcPts val="600"/>
              </a:spcBef>
            </a:pPr>
            <a:r>
              <a:rPr lang="el-GR" altLang="el-GR" dirty="0" err="1"/>
              <a:t>Μτ</a:t>
            </a:r>
            <a:r>
              <a:rPr lang="el-GR" altLang="el-GR" dirty="0"/>
              <a:t>.</a:t>
            </a:r>
            <a:r>
              <a:rPr lang="de-DE" altLang="el-GR" dirty="0"/>
              <a:t> </a:t>
            </a:r>
          </a:p>
          <a:p>
            <a:pPr lvl="3">
              <a:spcBef>
                <a:spcPts val="0"/>
              </a:spcBef>
              <a:buFont typeface="Arial" panose="020B0604020202020204" pitchFamily="34" charset="0"/>
              <a:buChar char="•"/>
            </a:pPr>
            <a:r>
              <a:rPr lang="el-GR" altLang="el-GR" dirty="0"/>
              <a:t>20,1-16 Παραβολή των Εργατών στον Αμπελώνα</a:t>
            </a:r>
          </a:p>
          <a:p>
            <a:pPr lvl="3">
              <a:spcBef>
                <a:spcPts val="0"/>
              </a:spcBef>
              <a:buFont typeface="Arial" panose="020B0604020202020204" pitchFamily="34" charset="0"/>
              <a:buChar char="•"/>
            </a:pPr>
            <a:r>
              <a:rPr lang="el-GR" altLang="el-GR" dirty="0"/>
              <a:t>25,31-46 Παραβολή των 10 Παρθένων/Ταλάντων/ Ομιλία περί της Παγκόσμιας Κρίσης</a:t>
            </a:r>
          </a:p>
          <a:p>
            <a:pPr lvl="2">
              <a:spcBef>
                <a:spcPts val="600"/>
              </a:spcBef>
            </a:pPr>
            <a:r>
              <a:rPr lang="el-GR" altLang="el-GR" dirty="0" err="1" smtClean="0"/>
              <a:t>Λκ</a:t>
            </a:r>
            <a:r>
              <a:rPr lang="el-GR" altLang="el-GR" dirty="0"/>
              <a:t>.</a:t>
            </a:r>
            <a:r>
              <a:rPr lang="de-DE" altLang="el-GR" dirty="0"/>
              <a:t> </a:t>
            </a:r>
          </a:p>
          <a:p>
            <a:pPr lvl="3">
              <a:spcBef>
                <a:spcPts val="0"/>
              </a:spcBef>
              <a:buFont typeface="Arial" panose="020B0604020202020204" pitchFamily="34" charset="0"/>
              <a:buChar char="•"/>
            </a:pPr>
            <a:r>
              <a:rPr lang="el-GR" altLang="el-GR" dirty="0"/>
              <a:t>10,25-37 Ο ευσπλαχνικός Σαμαρείτης/</a:t>
            </a:r>
            <a:r>
              <a:rPr lang="el-GR" altLang="el-GR" dirty="0" err="1"/>
              <a:t>Μαρία+Μάρθα</a:t>
            </a:r>
            <a:r>
              <a:rPr lang="el-GR" altLang="el-GR" dirty="0"/>
              <a:t>/70 (72) Μαθητές</a:t>
            </a:r>
          </a:p>
          <a:p>
            <a:pPr lvl="3">
              <a:spcBef>
                <a:spcPts val="0"/>
              </a:spcBef>
              <a:buFont typeface="Arial" panose="020B0604020202020204" pitchFamily="34" charset="0"/>
              <a:buChar char="•"/>
            </a:pPr>
            <a:r>
              <a:rPr lang="el-GR" altLang="el-GR" dirty="0"/>
              <a:t>Παραβολές Πλουσίων-Τελώνη/Φαρισαίου</a:t>
            </a:r>
          </a:p>
          <a:p>
            <a:pPr lvl="3">
              <a:spcBef>
                <a:spcPts val="0"/>
              </a:spcBef>
              <a:buFont typeface="Arial" panose="020B0604020202020204" pitchFamily="34" charset="0"/>
              <a:buChar char="•"/>
            </a:pPr>
            <a:r>
              <a:rPr lang="el-GR" altLang="el-GR" dirty="0"/>
              <a:t>15,11-32 Παραβολή των δύο Υιών</a:t>
            </a:r>
          </a:p>
        </p:txBody>
      </p:sp>
    </p:spTree>
    <p:extLst>
      <p:ext uri="{BB962C8B-B14F-4D97-AF65-F5344CB8AC3E}">
        <p14:creationId xmlns:p14="http://schemas.microsoft.com/office/powerpoint/2010/main" val="374672743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altLang="el-GR" dirty="0"/>
              <a:t>Οι Συνοπτικοί και η Αρχέγονη </a:t>
            </a:r>
            <a:r>
              <a:rPr lang="el-GR" altLang="el-GR" dirty="0" smtClean="0"/>
              <a:t>Εκκλησία [1]</a:t>
            </a:r>
            <a:endParaRPr lang="el-GR" dirty="0"/>
          </a:p>
        </p:txBody>
      </p:sp>
      <p:sp>
        <p:nvSpPr>
          <p:cNvPr id="5" name="Θέση περιεχομένου 4"/>
          <p:cNvSpPr>
            <a:spLocks noGrp="1"/>
          </p:cNvSpPr>
          <p:nvPr>
            <p:ph idx="1"/>
          </p:nvPr>
        </p:nvSpPr>
        <p:spPr>
          <a:xfrm>
            <a:off x="464156" y="1783357"/>
            <a:ext cx="8229600" cy="4525963"/>
          </a:xfrm>
        </p:spPr>
        <p:txBody>
          <a:bodyPr>
            <a:noAutofit/>
          </a:bodyPr>
          <a:lstStyle/>
          <a:p>
            <a:r>
              <a:rPr lang="el-GR" altLang="el-GR" dirty="0"/>
              <a:t>Σύμφωνα με την Πρώτη Εκκλησία </a:t>
            </a:r>
            <a:r>
              <a:rPr lang="de-DE" altLang="el-GR" dirty="0" smtClean="0"/>
              <a:t>:</a:t>
            </a:r>
            <a:endParaRPr lang="de-DE" altLang="el-GR" dirty="0"/>
          </a:p>
          <a:p>
            <a:pPr lvl="1"/>
            <a:r>
              <a:rPr lang="el-GR" altLang="el-GR" dirty="0"/>
              <a:t>Οι Συνοπτικοί έγραφαν ανεξάρτητα ο ένας από τον άλλο</a:t>
            </a:r>
            <a:r>
              <a:rPr lang="de-DE" altLang="el-GR" dirty="0" smtClean="0"/>
              <a:t>.</a:t>
            </a:r>
          </a:p>
          <a:p>
            <a:pPr lvl="1">
              <a:spcBef>
                <a:spcPts val="2400"/>
              </a:spcBef>
            </a:pPr>
            <a:r>
              <a:rPr lang="el-GR" altLang="el-GR" dirty="0" smtClean="0"/>
              <a:t>Οι </a:t>
            </a:r>
            <a:r>
              <a:rPr lang="el-GR" altLang="el-GR" dirty="0"/>
              <a:t>τόποι συγγραφής είναι </a:t>
            </a:r>
            <a:r>
              <a:rPr lang="de-DE" altLang="el-GR" dirty="0"/>
              <a:t>:</a:t>
            </a:r>
          </a:p>
          <a:p>
            <a:pPr lvl="2">
              <a:spcBef>
                <a:spcPts val="0"/>
              </a:spcBef>
            </a:pPr>
            <a:r>
              <a:rPr lang="de-DE" altLang="el-GR" dirty="0"/>
              <a:t>M</a:t>
            </a:r>
            <a:r>
              <a:rPr lang="el-GR" altLang="el-GR" dirty="0"/>
              <a:t>τ. στην Ιουδαία</a:t>
            </a:r>
            <a:endParaRPr lang="de-DE" altLang="el-GR" dirty="0"/>
          </a:p>
          <a:p>
            <a:pPr lvl="2">
              <a:spcBef>
                <a:spcPts val="0"/>
              </a:spcBef>
            </a:pPr>
            <a:r>
              <a:rPr lang="el-GR" altLang="el-GR" dirty="0" err="1"/>
              <a:t>Λκ</a:t>
            </a:r>
            <a:r>
              <a:rPr lang="el-GR" altLang="el-GR" dirty="0"/>
              <a:t>. Στην Αχαΐα</a:t>
            </a:r>
            <a:endParaRPr lang="de-DE" altLang="el-GR" dirty="0"/>
          </a:p>
          <a:p>
            <a:pPr lvl="2">
              <a:spcBef>
                <a:spcPts val="0"/>
              </a:spcBef>
            </a:pPr>
            <a:r>
              <a:rPr lang="de-DE" altLang="el-GR" dirty="0"/>
              <a:t>M</a:t>
            </a:r>
            <a:r>
              <a:rPr lang="el-GR" altLang="el-GR" dirty="0"/>
              <a:t>κ. Στη </a:t>
            </a:r>
            <a:r>
              <a:rPr lang="el-GR" altLang="el-GR" dirty="0" smtClean="0"/>
              <a:t>Ρώμη</a:t>
            </a:r>
            <a:endParaRPr lang="en-US" altLang="el-GR" dirty="0" smtClean="0"/>
          </a:p>
          <a:p>
            <a:pPr lvl="1">
              <a:spcBef>
                <a:spcPts val="2400"/>
              </a:spcBef>
            </a:pPr>
            <a:r>
              <a:rPr lang="el-GR" altLang="el-GR" dirty="0" smtClean="0"/>
              <a:t>Ο </a:t>
            </a:r>
            <a:r>
              <a:rPr lang="el-GR" altLang="el-GR" dirty="0" err="1"/>
              <a:t>Μκ</a:t>
            </a:r>
            <a:r>
              <a:rPr lang="el-GR" altLang="el-GR" dirty="0"/>
              <a:t>. είναι ο νεότερος Ευαγγελιστής (η σύνοψη των άλλων)</a:t>
            </a:r>
            <a:endParaRPr lang="de-DE" altLang="el-GR" dirty="0"/>
          </a:p>
        </p:txBody>
      </p:sp>
    </p:spTree>
    <p:extLst>
      <p:ext uri="{BB962C8B-B14F-4D97-AF65-F5344CB8AC3E}">
        <p14:creationId xmlns:p14="http://schemas.microsoft.com/office/powerpoint/2010/main" val="246906375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altLang="el-GR" dirty="0"/>
              <a:t>Οι Συνοπτικοί και η Αρχέγονη </a:t>
            </a:r>
            <a:r>
              <a:rPr lang="el-GR" altLang="el-GR" dirty="0" smtClean="0"/>
              <a:t>Εκκλησία [2]</a:t>
            </a:r>
            <a:endParaRPr lang="el-GR" dirty="0"/>
          </a:p>
        </p:txBody>
      </p:sp>
      <p:sp>
        <p:nvSpPr>
          <p:cNvPr id="5" name="Θέση περιεχομένου 4"/>
          <p:cNvSpPr>
            <a:spLocks noGrp="1"/>
          </p:cNvSpPr>
          <p:nvPr>
            <p:ph idx="1"/>
          </p:nvPr>
        </p:nvSpPr>
        <p:spPr>
          <a:xfrm>
            <a:off x="464156" y="1783357"/>
            <a:ext cx="8229600" cy="4525963"/>
          </a:xfrm>
        </p:spPr>
        <p:txBody>
          <a:bodyPr>
            <a:noAutofit/>
          </a:bodyPr>
          <a:lstStyle/>
          <a:p>
            <a:pPr>
              <a:spcBef>
                <a:spcPts val="600"/>
              </a:spcBef>
              <a:defRPr/>
            </a:pPr>
            <a:r>
              <a:rPr lang="el-GR" sz="2400" dirty="0"/>
              <a:t>Ο ιερός Αυγουστίνος (De </a:t>
            </a:r>
            <a:r>
              <a:rPr lang="el-GR" sz="2400" dirty="0" err="1"/>
              <a:t>consensus</a:t>
            </a:r>
            <a:r>
              <a:rPr lang="el-GR" sz="2400" dirty="0"/>
              <a:t> </a:t>
            </a:r>
            <a:r>
              <a:rPr lang="el-GR" sz="2400" dirty="0" err="1"/>
              <a:t>evangelistarum</a:t>
            </a:r>
            <a:r>
              <a:rPr lang="el-GR" sz="2400" dirty="0"/>
              <a:t> I, II, 4) ισχυρίστηκε ότι τα Ευαγγέλια καταγράφηκαν χρονικά όπως παρατίθενται στον Κανόνα, οπότε και κάθε ευαγγελιστής είχε υπόψη του τους προηγούμενους.</a:t>
            </a:r>
          </a:p>
          <a:p>
            <a:pPr>
              <a:spcBef>
                <a:spcPts val="600"/>
              </a:spcBef>
              <a:defRPr/>
            </a:pPr>
            <a:r>
              <a:rPr lang="el-GR" sz="2400" dirty="0"/>
              <a:t>Σύμφωνα με τον Ευσέβιο (Ε.Ι. 6. 14.5-7), ο Κλήμης ο Αλεξανδρεύς θεωρούσε τα Ευαγγέλια με τις Γενεαλογίες (</a:t>
            </a:r>
            <a:r>
              <a:rPr lang="el-GR" sz="2400" dirty="0" err="1"/>
              <a:t>Μτ</a:t>
            </a:r>
            <a:r>
              <a:rPr lang="el-GR" sz="2400" dirty="0"/>
              <a:t>., </a:t>
            </a:r>
            <a:r>
              <a:rPr lang="el-GR" sz="2400" dirty="0" err="1"/>
              <a:t>Λκ</a:t>
            </a:r>
            <a:r>
              <a:rPr lang="el-GR" sz="2400" dirty="0"/>
              <a:t>.) αρχαιότερα των δύο άλλων. Ο Μάρκος γράφτηκε στη Ρώμη ενόψει διωγμών απλώς ως συμπλήρωμα και περίληψη. </a:t>
            </a:r>
          </a:p>
          <a:p>
            <a:pPr>
              <a:spcBef>
                <a:spcPts val="600"/>
              </a:spcBef>
              <a:defRPr/>
            </a:pPr>
            <a:r>
              <a:rPr lang="el-GR" sz="2400" dirty="0"/>
              <a:t>Αυτήν την άποψη </a:t>
            </a:r>
            <a:r>
              <a:rPr lang="el-GR" sz="2400" dirty="0" err="1"/>
              <a:t>επανέφερε</a:t>
            </a:r>
            <a:r>
              <a:rPr lang="el-GR" sz="2400" dirty="0"/>
              <a:t> στην Έρευνα ο </a:t>
            </a:r>
            <a:r>
              <a:rPr lang="el-GR" sz="2400" dirty="0" err="1"/>
              <a:t>Farmer</a:t>
            </a:r>
            <a:r>
              <a:rPr lang="el-GR" sz="2400" dirty="0"/>
              <a:t> </a:t>
            </a:r>
            <a:r>
              <a:rPr lang="el-GR" sz="2400" b="1" dirty="0"/>
              <a:t>(υπόθεση των Δύο Ευαγγελίων)</a:t>
            </a:r>
            <a:r>
              <a:rPr lang="el-GR" sz="2400" dirty="0"/>
              <a:t>. </a:t>
            </a:r>
          </a:p>
        </p:txBody>
      </p:sp>
    </p:spTree>
    <p:extLst>
      <p:ext uri="{BB962C8B-B14F-4D97-AF65-F5344CB8AC3E}">
        <p14:creationId xmlns:p14="http://schemas.microsoft.com/office/powerpoint/2010/main" val="267749879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Θέση κειμένου 5"/>
          <p:cNvSpPr>
            <a:spLocks noGrp="1"/>
          </p:cNvSpPr>
          <p:nvPr>
            <p:ph type="body" idx="1"/>
          </p:nvPr>
        </p:nvSpPr>
        <p:spPr/>
        <p:txBody>
          <a:bodyPr>
            <a:normAutofit/>
          </a:bodyPr>
          <a:lstStyle/>
          <a:p>
            <a:r>
              <a:rPr lang="el-GR" altLang="el-GR" sz="2400" dirty="0"/>
              <a:t>Λύσεις που έχουν προταθεί από την </a:t>
            </a:r>
          </a:p>
          <a:p>
            <a:r>
              <a:rPr lang="el-GR" altLang="el-GR" sz="2400" dirty="0" err="1"/>
              <a:t>Ιστορικοκριτική</a:t>
            </a:r>
            <a:r>
              <a:rPr lang="el-GR" altLang="el-GR" sz="2400" dirty="0"/>
              <a:t> </a:t>
            </a:r>
            <a:r>
              <a:rPr lang="el-GR" altLang="el-GR" sz="2400" dirty="0" smtClean="0"/>
              <a:t>Έρευνα</a:t>
            </a:r>
            <a:endParaRPr lang="de-DE" altLang="el-GR" sz="2400" dirty="0"/>
          </a:p>
        </p:txBody>
      </p:sp>
      <p:sp>
        <p:nvSpPr>
          <p:cNvPr id="5" name="Τίτλος 4"/>
          <p:cNvSpPr>
            <a:spLocks noGrp="1"/>
          </p:cNvSpPr>
          <p:nvPr>
            <p:ph type="title"/>
          </p:nvPr>
        </p:nvSpPr>
        <p:spPr/>
        <p:txBody>
          <a:bodyPr>
            <a:normAutofit fontScale="90000"/>
          </a:bodyPr>
          <a:lstStyle/>
          <a:p>
            <a:r>
              <a:rPr lang="el-GR" altLang="el-GR" sz="4400" dirty="0"/>
              <a:t>Το Συνοπτικό Πρόβλημα και η Σύγχρονη Έρευνα</a:t>
            </a:r>
            <a:endParaRPr lang="el-GR" dirty="0"/>
          </a:p>
        </p:txBody>
      </p:sp>
    </p:spTree>
    <p:extLst>
      <p:ext uri="{BB962C8B-B14F-4D97-AF65-F5344CB8AC3E}">
        <p14:creationId xmlns:p14="http://schemas.microsoft.com/office/powerpoint/2010/main" val="194214366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Θέση κειμένου 5"/>
          <p:cNvSpPr>
            <a:spLocks noGrp="1"/>
          </p:cNvSpPr>
          <p:nvPr>
            <p:ph type="body" idx="1"/>
          </p:nvPr>
        </p:nvSpPr>
        <p:spPr>
          <a:xfrm>
            <a:off x="722313" y="692696"/>
            <a:ext cx="7772400" cy="3960439"/>
          </a:xfrm>
        </p:spPr>
        <p:txBody>
          <a:bodyPr>
            <a:noAutofit/>
          </a:bodyPr>
          <a:lstStyle/>
          <a:p>
            <a:pPr algn="r"/>
            <a:r>
              <a:rPr lang="en-US" sz="34400" i="1" dirty="0" smtClean="0">
                <a:solidFill>
                  <a:srgbClr val="5075BC"/>
                </a:solidFill>
                <a:latin typeface="Palatino Linotype" panose="02040502050505030304" pitchFamily="18" charset="0"/>
              </a:rPr>
              <a:t>Q</a:t>
            </a:r>
            <a:endParaRPr lang="el-GR" sz="34400" i="1" dirty="0">
              <a:solidFill>
                <a:srgbClr val="5075BC"/>
              </a:solidFill>
              <a:latin typeface="Palatino Linotype" panose="02040502050505030304" pitchFamily="18" charset="0"/>
            </a:endParaRPr>
          </a:p>
        </p:txBody>
      </p:sp>
      <p:sp>
        <p:nvSpPr>
          <p:cNvPr id="5" name="Τίτλος 4"/>
          <p:cNvSpPr>
            <a:spLocks noGrp="1"/>
          </p:cNvSpPr>
          <p:nvPr>
            <p:ph type="title"/>
          </p:nvPr>
        </p:nvSpPr>
        <p:spPr/>
        <p:txBody>
          <a:bodyPr/>
          <a:lstStyle/>
          <a:p>
            <a:r>
              <a:rPr lang="el-GR" sz="4400" dirty="0" smtClean="0"/>
              <a:t>Το συνοπτικό πρόβλημα</a:t>
            </a:r>
            <a:endParaRPr lang="el-GR" dirty="0"/>
          </a:p>
        </p:txBody>
      </p:sp>
    </p:spTree>
    <p:extLst>
      <p:ext uri="{BB962C8B-B14F-4D97-AF65-F5344CB8AC3E}">
        <p14:creationId xmlns:p14="http://schemas.microsoft.com/office/powerpoint/2010/main" val="136916469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altLang="el-GR" dirty="0" smtClean="0"/>
              <a:t>Ιστορία έρευνας</a:t>
            </a:r>
            <a:endParaRPr lang="el-GR" dirty="0"/>
          </a:p>
        </p:txBody>
      </p:sp>
      <p:sp>
        <p:nvSpPr>
          <p:cNvPr id="5" name="Θέση περιεχομένου 4"/>
          <p:cNvSpPr>
            <a:spLocks noGrp="1"/>
          </p:cNvSpPr>
          <p:nvPr>
            <p:ph idx="1"/>
          </p:nvPr>
        </p:nvSpPr>
        <p:spPr/>
        <p:txBody>
          <a:bodyPr>
            <a:noAutofit/>
          </a:bodyPr>
          <a:lstStyle/>
          <a:p>
            <a:r>
              <a:rPr lang="el-GR" altLang="el-GR" sz="2800" dirty="0"/>
              <a:t>Με</a:t>
            </a:r>
            <a:r>
              <a:rPr lang="de-DE" altLang="el-GR" sz="2800" dirty="0"/>
              <a:t> </a:t>
            </a:r>
            <a:r>
              <a:rPr lang="el-GR" altLang="el-GR" sz="2800" dirty="0"/>
              <a:t>τον </a:t>
            </a:r>
            <a:r>
              <a:rPr lang="de-DE" altLang="el-GR" sz="2800" dirty="0"/>
              <a:t>Gotthold Ephraim Lessing (</a:t>
            </a:r>
            <a:r>
              <a:rPr lang="el-GR" altLang="el-GR" sz="2800" dirty="0"/>
              <a:t>Φιλόσοφος και Ποιητής</a:t>
            </a:r>
            <a:r>
              <a:rPr lang="de-DE" altLang="el-GR" sz="2800" dirty="0"/>
              <a:t>) </a:t>
            </a:r>
            <a:r>
              <a:rPr lang="el-GR" altLang="el-GR" sz="2800" dirty="0"/>
              <a:t>αρχίζουν οι Προτάσεις της Σύγχρονης Έρευνας</a:t>
            </a:r>
            <a:r>
              <a:rPr lang="de-DE" altLang="el-GR" sz="2800" dirty="0"/>
              <a:t>.</a:t>
            </a:r>
          </a:p>
          <a:p>
            <a:pPr lvl="1">
              <a:spcBef>
                <a:spcPts val="600"/>
              </a:spcBef>
            </a:pPr>
            <a:r>
              <a:rPr lang="de-DE" altLang="el-GR" sz="2400" dirty="0"/>
              <a:t>„Neue Hypothese über die Evangelisten als bloße menschliche Geschichtsschreibung betrachtet“</a:t>
            </a:r>
          </a:p>
          <a:p>
            <a:endParaRPr lang="de-DE" altLang="el-GR" sz="2800" dirty="0"/>
          </a:p>
          <a:p>
            <a:pPr marL="0" indent="0">
              <a:buNone/>
            </a:pPr>
            <a:r>
              <a:rPr lang="de-DE" altLang="el-GR" sz="2800" dirty="0">
                <a:sym typeface="Wingdings" panose="05000000000000000000" pitchFamily="2" charset="2"/>
              </a:rPr>
              <a:t> </a:t>
            </a:r>
            <a:r>
              <a:rPr lang="el-GR" altLang="el-GR" sz="2800" dirty="0">
                <a:sym typeface="Wingdings" panose="05000000000000000000" pitchFamily="2" charset="2"/>
              </a:rPr>
              <a:t>Ο </a:t>
            </a:r>
            <a:r>
              <a:rPr lang="de-DE" altLang="el-GR" sz="2800" dirty="0"/>
              <a:t>Lessing </a:t>
            </a:r>
            <a:r>
              <a:rPr lang="el-GR" altLang="el-GR" sz="2800" dirty="0"/>
              <a:t>αρνήθηκε τη θεοπνευστία των Ευαγγελίων και των Ευαγγελιστών</a:t>
            </a:r>
            <a:endParaRPr lang="de-DE" altLang="el-GR" sz="2800" dirty="0"/>
          </a:p>
        </p:txBody>
      </p:sp>
    </p:spTree>
    <p:extLst>
      <p:ext uri="{BB962C8B-B14F-4D97-AF65-F5344CB8AC3E}">
        <p14:creationId xmlns:p14="http://schemas.microsoft.com/office/powerpoint/2010/main" val="331652446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altLang="el-GR" dirty="0" smtClean="0"/>
              <a:t>Υπόθεση </a:t>
            </a:r>
            <a:r>
              <a:rPr lang="el-GR" altLang="el-GR" dirty="0"/>
              <a:t>του </a:t>
            </a:r>
            <a:r>
              <a:rPr lang="de-DE" altLang="el-GR" dirty="0"/>
              <a:t>Lessing</a:t>
            </a:r>
            <a:endParaRPr lang="el-GR" dirty="0"/>
          </a:p>
        </p:txBody>
      </p:sp>
      <p:sp>
        <p:nvSpPr>
          <p:cNvPr id="14" name="_s1031"/>
          <p:cNvSpPr>
            <a:spLocks noChangeArrowheads="1"/>
          </p:cNvSpPr>
          <p:nvPr/>
        </p:nvSpPr>
        <p:spPr bwMode="auto">
          <a:xfrm>
            <a:off x="2267893" y="1341438"/>
            <a:ext cx="4752975" cy="1038225"/>
          </a:xfrm>
          <a:prstGeom prst="roundRect">
            <a:avLst>
              <a:gd name="adj" fmla="val 16667"/>
            </a:avLst>
          </a:prstGeom>
          <a:noFill/>
          <a:ln w="9525">
            <a:solidFill>
              <a:srgbClr val="5075BC"/>
            </a:solidFill>
            <a:round/>
            <a:headEnd/>
            <a:tailEnd/>
          </a:ln>
        </p:spPr>
        <p:txBody>
          <a:bodyPr wrap="none" lIns="126187" tIns="63094" rIns="126187" bIns="63094"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algn="just" eaLnBrk="0" fontAlgn="base" hangingPunct="0">
              <a:spcBef>
                <a:spcPct val="0"/>
              </a:spcBef>
              <a:spcAft>
                <a:spcPct val="0"/>
              </a:spcAft>
              <a:defRPr sz="1600">
                <a:solidFill>
                  <a:schemeClr val="tx1"/>
                </a:solidFill>
                <a:latin typeface="Arial" panose="020B0604020202020204" pitchFamily="34" charset="0"/>
              </a:defRPr>
            </a:lvl6pPr>
            <a:lvl7pPr marL="2971800" indent="-228600" algn="just" eaLnBrk="0" fontAlgn="base" hangingPunct="0">
              <a:spcBef>
                <a:spcPct val="0"/>
              </a:spcBef>
              <a:spcAft>
                <a:spcPct val="0"/>
              </a:spcAft>
              <a:defRPr sz="1600">
                <a:solidFill>
                  <a:schemeClr val="tx1"/>
                </a:solidFill>
                <a:latin typeface="Arial" panose="020B0604020202020204" pitchFamily="34" charset="0"/>
              </a:defRPr>
            </a:lvl7pPr>
            <a:lvl8pPr marL="3429000" indent="-228600" algn="just" eaLnBrk="0" fontAlgn="base" hangingPunct="0">
              <a:spcBef>
                <a:spcPct val="0"/>
              </a:spcBef>
              <a:spcAft>
                <a:spcPct val="0"/>
              </a:spcAft>
              <a:defRPr sz="1600">
                <a:solidFill>
                  <a:schemeClr val="tx1"/>
                </a:solidFill>
                <a:latin typeface="Arial" panose="020B0604020202020204" pitchFamily="34" charset="0"/>
              </a:defRPr>
            </a:lvl8pPr>
            <a:lvl9pPr marL="3886200" indent="-228600" algn="just" eaLnBrk="0" fontAlgn="base" hangingPunct="0">
              <a:spcBef>
                <a:spcPct val="0"/>
              </a:spcBef>
              <a:spcAft>
                <a:spcPct val="0"/>
              </a:spcAft>
              <a:defRPr sz="1600">
                <a:solidFill>
                  <a:schemeClr val="tx1"/>
                </a:solidFill>
                <a:latin typeface="Arial" panose="020B0604020202020204" pitchFamily="34" charset="0"/>
              </a:defRPr>
            </a:lvl9pPr>
          </a:lstStyle>
          <a:p>
            <a:pPr algn="ctr" eaLnBrk="1" hangingPunct="1"/>
            <a:r>
              <a:rPr lang="el-GR" altLang="el-GR" sz="2500" dirty="0" err="1">
                <a:latin typeface="+mn-lt"/>
              </a:rPr>
              <a:t>Αραμαϊκό</a:t>
            </a:r>
            <a:r>
              <a:rPr lang="el-GR" altLang="el-GR" sz="2500" dirty="0">
                <a:latin typeface="+mn-lt"/>
              </a:rPr>
              <a:t> </a:t>
            </a:r>
            <a:r>
              <a:rPr lang="el-GR" altLang="el-GR" sz="2500" dirty="0" err="1">
                <a:latin typeface="+mn-lt"/>
              </a:rPr>
              <a:t>Πρωτοευαγγέλιο</a:t>
            </a:r>
            <a:endParaRPr lang="de-DE" altLang="el-GR" sz="2500" dirty="0">
              <a:latin typeface="+mn-lt"/>
            </a:endParaRPr>
          </a:p>
        </p:txBody>
      </p:sp>
      <p:sp>
        <p:nvSpPr>
          <p:cNvPr id="15" name="_s1032"/>
          <p:cNvSpPr>
            <a:spLocks noChangeArrowheads="1"/>
          </p:cNvSpPr>
          <p:nvPr/>
        </p:nvSpPr>
        <p:spPr bwMode="auto">
          <a:xfrm>
            <a:off x="683568" y="4972050"/>
            <a:ext cx="2232025" cy="863600"/>
          </a:xfrm>
          <a:prstGeom prst="roundRect">
            <a:avLst>
              <a:gd name="adj" fmla="val 16667"/>
            </a:avLst>
          </a:prstGeom>
          <a:noFill/>
          <a:ln w="9525">
            <a:solidFill>
              <a:srgbClr val="5075BC"/>
            </a:solidFill>
            <a:round/>
            <a:headEnd/>
            <a:tailEnd/>
          </a:ln>
        </p:spPr>
        <p:txBody>
          <a:bodyPr wrap="none" lIns="126187" tIns="63094" rIns="126187" bIns="63094"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algn="just" eaLnBrk="0" fontAlgn="base" hangingPunct="0">
              <a:spcBef>
                <a:spcPct val="0"/>
              </a:spcBef>
              <a:spcAft>
                <a:spcPct val="0"/>
              </a:spcAft>
              <a:defRPr sz="1600">
                <a:solidFill>
                  <a:schemeClr val="tx1"/>
                </a:solidFill>
                <a:latin typeface="Arial" panose="020B0604020202020204" pitchFamily="34" charset="0"/>
              </a:defRPr>
            </a:lvl6pPr>
            <a:lvl7pPr marL="2971800" indent="-228600" algn="just" eaLnBrk="0" fontAlgn="base" hangingPunct="0">
              <a:spcBef>
                <a:spcPct val="0"/>
              </a:spcBef>
              <a:spcAft>
                <a:spcPct val="0"/>
              </a:spcAft>
              <a:defRPr sz="1600">
                <a:solidFill>
                  <a:schemeClr val="tx1"/>
                </a:solidFill>
                <a:latin typeface="Arial" panose="020B0604020202020204" pitchFamily="34" charset="0"/>
              </a:defRPr>
            </a:lvl7pPr>
            <a:lvl8pPr marL="3429000" indent="-228600" algn="just" eaLnBrk="0" fontAlgn="base" hangingPunct="0">
              <a:spcBef>
                <a:spcPct val="0"/>
              </a:spcBef>
              <a:spcAft>
                <a:spcPct val="0"/>
              </a:spcAft>
              <a:defRPr sz="1600">
                <a:solidFill>
                  <a:schemeClr val="tx1"/>
                </a:solidFill>
                <a:latin typeface="Arial" panose="020B0604020202020204" pitchFamily="34" charset="0"/>
              </a:defRPr>
            </a:lvl8pPr>
            <a:lvl9pPr marL="3886200" indent="-228600" algn="just" eaLnBrk="0" fontAlgn="base" hangingPunct="0">
              <a:spcBef>
                <a:spcPct val="0"/>
              </a:spcBef>
              <a:spcAft>
                <a:spcPct val="0"/>
              </a:spcAft>
              <a:defRPr sz="1600">
                <a:solidFill>
                  <a:schemeClr val="tx1"/>
                </a:solidFill>
                <a:latin typeface="Arial" panose="020B0604020202020204" pitchFamily="34" charset="0"/>
              </a:defRPr>
            </a:lvl9pPr>
          </a:lstStyle>
          <a:p>
            <a:pPr algn="ctr" eaLnBrk="1" hangingPunct="1"/>
            <a:r>
              <a:rPr lang="de-DE" altLang="el-GR" sz="2400">
                <a:latin typeface="+mn-lt"/>
              </a:rPr>
              <a:t>M</a:t>
            </a:r>
            <a:r>
              <a:rPr lang="el-GR" altLang="el-GR" sz="2400">
                <a:latin typeface="+mn-lt"/>
              </a:rPr>
              <a:t>ατθαίος</a:t>
            </a:r>
            <a:endParaRPr lang="de-DE" altLang="el-GR" sz="2400">
              <a:latin typeface="+mn-lt"/>
            </a:endParaRPr>
          </a:p>
        </p:txBody>
      </p:sp>
      <p:sp>
        <p:nvSpPr>
          <p:cNvPr id="16" name="_s1032"/>
          <p:cNvSpPr>
            <a:spLocks noChangeArrowheads="1"/>
          </p:cNvSpPr>
          <p:nvPr/>
        </p:nvSpPr>
        <p:spPr bwMode="auto">
          <a:xfrm>
            <a:off x="3491855" y="4972050"/>
            <a:ext cx="2232025" cy="863600"/>
          </a:xfrm>
          <a:prstGeom prst="roundRect">
            <a:avLst>
              <a:gd name="adj" fmla="val 16667"/>
            </a:avLst>
          </a:prstGeom>
          <a:noFill/>
          <a:ln w="9525">
            <a:solidFill>
              <a:srgbClr val="5075BC"/>
            </a:solidFill>
            <a:round/>
            <a:headEnd/>
            <a:tailEnd/>
          </a:ln>
        </p:spPr>
        <p:txBody>
          <a:bodyPr wrap="none" lIns="126187" tIns="63094" rIns="126187" bIns="63094"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algn="just" eaLnBrk="0" fontAlgn="base" hangingPunct="0">
              <a:spcBef>
                <a:spcPct val="0"/>
              </a:spcBef>
              <a:spcAft>
                <a:spcPct val="0"/>
              </a:spcAft>
              <a:defRPr sz="1600">
                <a:solidFill>
                  <a:schemeClr val="tx1"/>
                </a:solidFill>
                <a:latin typeface="Arial" panose="020B0604020202020204" pitchFamily="34" charset="0"/>
              </a:defRPr>
            </a:lvl6pPr>
            <a:lvl7pPr marL="2971800" indent="-228600" algn="just" eaLnBrk="0" fontAlgn="base" hangingPunct="0">
              <a:spcBef>
                <a:spcPct val="0"/>
              </a:spcBef>
              <a:spcAft>
                <a:spcPct val="0"/>
              </a:spcAft>
              <a:defRPr sz="1600">
                <a:solidFill>
                  <a:schemeClr val="tx1"/>
                </a:solidFill>
                <a:latin typeface="Arial" panose="020B0604020202020204" pitchFamily="34" charset="0"/>
              </a:defRPr>
            </a:lvl7pPr>
            <a:lvl8pPr marL="3429000" indent="-228600" algn="just" eaLnBrk="0" fontAlgn="base" hangingPunct="0">
              <a:spcBef>
                <a:spcPct val="0"/>
              </a:spcBef>
              <a:spcAft>
                <a:spcPct val="0"/>
              </a:spcAft>
              <a:defRPr sz="1600">
                <a:solidFill>
                  <a:schemeClr val="tx1"/>
                </a:solidFill>
                <a:latin typeface="Arial" panose="020B0604020202020204" pitchFamily="34" charset="0"/>
              </a:defRPr>
            </a:lvl8pPr>
            <a:lvl9pPr marL="3886200" indent="-228600" algn="just" eaLnBrk="0" fontAlgn="base" hangingPunct="0">
              <a:spcBef>
                <a:spcPct val="0"/>
              </a:spcBef>
              <a:spcAft>
                <a:spcPct val="0"/>
              </a:spcAft>
              <a:defRPr sz="1600">
                <a:solidFill>
                  <a:schemeClr val="tx1"/>
                </a:solidFill>
                <a:latin typeface="Arial" panose="020B0604020202020204" pitchFamily="34" charset="0"/>
              </a:defRPr>
            </a:lvl9pPr>
          </a:lstStyle>
          <a:p>
            <a:pPr algn="ctr" eaLnBrk="1" hangingPunct="1"/>
            <a:r>
              <a:rPr lang="el-GR" altLang="el-GR" sz="2400" dirty="0" smtClean="0">
                <a:latin typeface="+mn-lt"/>
              </a:rPr>
              <a:t>Μάρκος</a:t>
            </a:r>
            <a:endParaRPr lang="de-DE" altLang="el-GR" sz="2400" dirty="0">
              <a:latin typeface="+mn-lt"/>
            </a:endParaRPr>
          </a:p>
        </p:txBody>
      </p:sp>
      <p:sp>
        <p:nvSpPr>
          <p:cNvPr id="17" name="_s1032"/>
          <p:cNvSpPr>
            <a:spLocks noChangeArrowheads="1"/>
          </p:cNvSpPr>
          <p:nvPr/>
        </p:nvSpPr>
        <p:spPr bwMode="auto">
          <a:xfrm>
            <a:off x="6157268" y="4972050"/>
            <a:ext cx="2232025" cy="863600"/>
          </a:xfrm>
          <a:prstGeom prst="roundRect">
            <a:avLst>
              <a:gd name="adj" fmla="val 16667"/>
            </a:avLst>
          </a:prstGeom>
          <a:noFill/>
          <a:ln w="9525">
            <a:solidFill>
              <a:srgbClr val="5075BC"/>
            </a:solidFill>
            <a:round/>
            <a:headEnd/>
            <a:tailEnd/>
          </a:ln>
        </p:spPr>
        <p:txBody>
          <a:bodyPr wrap="none" lIns="126187" tIns="63094" rIns="126187" bIns="63094"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algn="just" eaLnBrk="0" fontAlgn="base" hangingPunct="0">
              <a:spcBef>
                <a:spcPct val="0"/>
              </a:spcBef>
              <a:spcAft>
                <a:spcPct val="0"/>
              </a:spcAft>
              <a:defRPr sz="1600">
                <a:solidFill>
                  <a:schemeClr val="tx1"/>
                </a:solidFill>
                <a:latin typeface="Arial" panose="020B0604020202020204" pitchFamily="34" charset="0"/>
              </a:defRPr>
            </a:lvl6pPr>
            <a:lvl7pPr marL="2971800" indent="-228600" algn="just" eaLnBrk="0" fontAlgn="base" hangingPunct="0">
              <a:spcBef>
                <a:spcPct val="0"/>
              </a:spcBef>
              <a:spcAft>
                <a:spcPct val="0"/>
              </a:spcAft>
              <a:defRPr sz="1600">
                <a:solidFill>
                  <a:schemeClr val="tx1"/>
                </a:solidFill>
                <a:latin typeface="Arial" panose="020B0604020202020204" pitchFamily="34" charset="0"/>
              </a:defRPr>
            </a:lvl7pPr>
            <a:lvl8pPr marL="3429000" indent="-228600" algn="just" eaLnBrk="0" fontAlgn="base" hangingPunct="0">
              <a:spcBef>
                <a:spcPct val="0"/>
              </a:spcBef>
              <a:spcAft>
                <a:spcPct val="0"/>
              </a:spcAft>
              <a:defRPr sz="1600">
                <a:solidFill>
                  <a:schemeClr val="tx1"/>
                </a:solidFill>
                <a:latin typeface="Arial" panose="020B0604020202020204" pitchFamily="34" charset="0"/>
              </a:defRPr>
            </a:lvl8pPr>
            <a:lvl9pPr marL="3886200" indent="-228600" algn="just" eaLnBrk="0" fontAlgn="base" hangingPunct="0">
              <a:spcBef>
                <a:spcPct val="0"/>
              </a:spcBef>
              <a:spcAft>
                <a:spcPct val="0"/>
              </a:spcAft>
              <a:defRPr sz="1600">
                <a:solidFill>
                  <a:schemeClr val="tx1"/>
                </a:solidFill>
                <a:latin typeface="Arial" panose="020B0604020202020204" pitchFamily="34" charset="0"/>
              </a:defRPr>
            </a:lvl9pPr>
          </a:lstStyle>
          <a:p>
            <a:pPr algn="ctr" eaLnBrk="1" hangingPunct="1"/>
            <a:r>
              <a:rPr lang="el-GR" altLang="el-GR" sz="2400">
                <a:latin typeface="+mn-lt"/>
              </a:rPr>
              <a:t>Λουκάς</a:t>
            </a:r>
            <a:endParaRPr lang="de-DE" altLang="el-GR" sz="2400">
              <a:latin typeface="+mn-lt"/>
            </a:endParaRPr>
          </a:p>
        </p:txBody>
      </p:sp>
      <p:sp>
        <p:nvSpPr>
          <p:cNvPr id="18" name="Line 9"/>
          <p:cNvSpPr>
            <a:spLocks noChangeShapeType="1"/>
          </p:cNvSpPr>
          <p:nvPr/>
        </p:nvSpPr>
        <p:spPr bwMode="auto">
          <a:xfrm flipH="1">
            <a:off x="1764655" y="2524125"/>
            <a:ext cx="2303463" cy="2247900"/>
          </a:xfrm>
          <a:prstGeom prst="line">
            <a:avLst/>
          </a:prstGeom>
          <a:noFill/>
          <a:ln w="76200">
            <a:solidFill>
              <a:srgbClr val="5075BC"/>
            </a:solidFill>
            <a:prstDash val="sysDot"/>
            <a:round/>
            <a:headEnd/>
            <a:tailEnd type="triangle" w="med" len="med"/>
          </a:ln>
          <a:extLst>
            <a:ext uri="{909E8E84-426E-40DD-AFC4-6F175D3DCCD1}">
              <a14:hiddenFill xmlns:a14="http://schemas.microsoft.com/office/drawing/2010/main">
                <a:noFill/>
              </a14:hiddenFill>
            </a:ext>
          </a:extLst>
        </p:spPr>
        <p:txBody>
          <a:bodyPr>
            <a:spAutoFit/>
          </a:bodyPr>
          <a:lstStyle/>
          <a:p>
            <a:endParaRPr lang="el-GR"/>
          </a:p>
        </p:txBody>
      </p:sp>
      <p:sp>
        <p:nvSpPr>
          <p:cNvPr id="19" name="Line 10"/>
          <p:cNvSpPr>
            <a:spLocks noChangeShapeType="1"/>
          </p:cNvSpPr>
          <p:nvPr/>
        </p:nvSpPr>
        <p:spPr bwMode="auto">
          <a:xfrm flipH="1">
            <a:off x="4644380" y="2524125"/>
            <a:ext cx="0" cy="2247900"/>
          </a:xfrm>
          <a:prstGeom prst="line">
            <a:avLst/>
          </a:prstGeom>
          <a:noFill/>
          <a:ln w="76200">
            <a:solidFill>
              <a:srgbClr val="5075BC"/>
            </a:solidFill>
            <a:prstDash val="sysDot"/>
            <a:round/>
            <a:headEnd/>
            <a:tailEnd type="triangle" w="med" len="med"/>
          </a:ln>
          <a:extLst>
            <a:ext uri="{909E8E84-426E-40DD-AFC4-6F175D3DCCD1}">
              <a14:hiddenFill xmlns:a14="http://schemas.microsoft.com/office/drawing/2010/main">
                <a:noFill/>
              </a14:hiddenFill>
            </a:ext>
          </a:extLst>
        </p:spPr>
        <p:txBody>
          <a:bodyPr>
            <a:spAutoFit/>
          </a:bodyPr>
          <a:lstStyle/>
          <a:p>
            <a:endParaRPr lang="el-GR"/>
          </a:p>
        </p:txBody>
      </p:sp>
      <p:sp>
        <p:nvSpPr>
          <p:cNvPr id="20" name="Line 11"/>
          <p:cNvSpPr>
            <a:spLocks noChangeShapeType="1"/>
          </p:cNvSpPr>
          <p:nvPr/>
        </p:nvSpPr>
        <p:spPr bwMode="auto">
          <a:xfrm>
            <a:off x="5149205" y="2595563"/>
            <a:ext cx="2159000" cy="2176462"/>
          </a:xfrm>
          <a:prstGeom prst="line">
            <a:avLst/>
          </a:prstGeom>
          <a:noFill/>
          <a:ln w="76200">
            <a:solidFill>
              <a:srgbClr val="5075BC"/>
            </a:solidFill>
            <a:prstDash val="sysDot"/>
            <a:round/>
            <a:headEnd/>
            <a:tailEnd type="triangle" w="med" len="med"/>
          </a:ln>
          <a:extLst>
            <a:ext uri="{909E8E84-426E-40DD-AFC4-6F175D3DCCD1}">
              <a14:hiddenFill xmlns:a14="http://schemas.microsoft.com/office/drawing/2010/main">
                <a:noFill/>
              </a14:hiddenFill>
            </a:ext>
          </a:extLst>
        </p:spPr>
        <p:txBody>
          <a:bodyPr>
            <a:spAutoFit/>
          </a:bodyPr>
          <a:lstStyle/>
          <a:p>
            <a:endParaRPr lang="el-GR"/>
          </a:p>
        </p:txBody>
      </p:sp>
      <p:sp>
        <p:nvSpPr>
          <p:cNvPr id="21" name="Text Box 12"/>
          <p:cNvSpPr txBox="1">
            <a:spLocks noChangeArrowheads="1"/>
          </p:cNvSpPr>
          <p:nvPr/>
        </p:nvSpPr>
        <p:spPr bwMode="auto">
          <a:xfrm>
            <a:off x="1620193" y="6092825"/>
            <a:ext cx="5905500" cy="338138"/>
          </a:xfrm>
          <a:prstGeom prst="rect">
            <a:avLst/>
          </a:prstGeom>
          <a:noFill/>
          <a:ln w="28575" algn="ctr">
            <a:solidFill>
              <a:schemeClr val="tx1"/>
            </a:solidFill>
            <a:miter lim="800000"/>
            <a:headEnd/>
            <a:tailEnd/>
          </a:ln>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algn="just" eaLnBrk="0" fontAlgn="base" hangingPunct="0">
              <a:spcBef>
                <a:spcPct val="0"/>
              </a:spcBef>
              <a:spcAft>
                <a:spcPct val="0"/>
              </a:spcAft>
              <a:defRPr sz="1600">
                <a:solidFill>
                  <a:schemeClr val="tx1"/>
                </a:solidFill>
                <a:latin typeface="Arial" panose="020B0604020202020204" pitchFamily="34" charset="0"/>
              </a:defRPr>
            </a:lvl6pPr>
            <a:lvl7pPr marL="2971800" indent="-228600" algn="just" eaLnBrk="0" fontAlgn="base" hangingPunct="0">
              <a:spcBef>
                <a:spcPct val="0"/>
              </a:spcBef>
              <a:spcAft>
                <a:spcPct val="0"/>
              </a:spcAft>
              <a:defRPr sz="1600">
                <a:solidFill>
                  <a:schemeClr val="tx1"/>
                </a:solidFill>
                <a:latin typeface="Arial" panose="020B0604020202020204" pitchFamily="34" charset="0"/>
              </a:defRPr>
            </a:lvl7pPr>
            <a:lvl8pPr marL="3429000" indent="-228600" algn="just" eaLnBrk="0" fontAlgn="base" hangingPunct="0">
              <a:spcBef>
                <a:spcPct val="0"/>
              </a:spcBef>
              <a:spcAft>
                <a:spcPct val="0"/>
              </a:spcAft>
              <a:defRPr sz="1600">
                <a:solidFill>
                  <a:schemeClr val="tx1"/>
                </a:solidFill>
                <a:latin typeface="Arial" panose="020B0604020202020204" pitchFamily="34" charset="0"/>
              </a:defRPr>
            </a:lvl8pPr>
            <a:lvl9pPr marL="3886200" indent="-228600" algn="just" eaLnBrk="0" fontAlgn="base" hangingPunct="0">
              <a:spcBef>
                <a:spcPct val="0"/>
              </a:spcBef>
              <a:spcAft>
                <a:spcPct val="0"/>
              </a:spcAft>
              <a:defRPr sz="1600">
                <a:solidFill>
                  <a:schemeClr val="tx1"/>
                </a:solidFill>
                <a:latin typeface="Arial" panose="020B0604020202020204" pitchFamily="34" charset="0"/>
              </a:defRPr>
            </a:lvl9pPr>
          </a:lstStyle>
          <a:p>
            <a:pPr algn="ctr" eaLnBrk="1" hangingPunct="1">
              <a:spcBef>
                <a:spcPct val="50000"/>
              </a:spcBef>
            </a:pPr>
            <a:r>
              <a:rPr lang="el-GR" altLang="el-GR"/>
              <a:t>Τα Ευαγγέλια μετάφραση του Πρωτοευαγγελίου</a:t>
            </a:r>
            <a:endParaRPr lang="de-DE" altLang="el-GR"/>
          </a:p>
        </p:txBody>
      </p:sp>
    </p:spTree>
    <p:extLst>
      <p:ext uri="{BB962C8B-B14F-4D97-AF65-F5344CB8AC3E}">
        <p14:creationId xmlns:p14="http://schemas.microsoft.com/office/powerpoint/2010/main" val="26679521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9"/>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0"/>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6" grpId="0" animBg="1"/>
      <p:bldP spid="17" grpId="0" animBg="1"/>
      <p:bldP spid="18" grpId="0" animBg="1"/>
      <p:bldP spid="19" grpId="0" animBg="1"/>
      <p:bldP spid="20" grpId="0" animBg="1"/>
      <p:bldP spid="21"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altLang="el-GR" dirty="0"/>
              <a:t>Η Υπόθεση του </a:t>
            </a:r>
            <a:r>
              <a:rPr lang="de-DE" altLang="el-GR" dirty="0" err="1"/>
              <a:t>Griesbach</a:t>
            </a:r>
            <a:r>
              <a:rPr lang="de-DE" altLang="el-GR" dirty="0"/>
              <a:t> (1783)</a:t>
            </a:r>
            <a:endParaRPr lang="el-GR" dirty="0"/>
          </a:p>
        </p:txBody>
      </p:sp>
      <p:sp>
        <p:nvSpPr>
          <p:cNvPr id="6" name="Line 9"/>
          <p:cNvSpPr>
            <a:spLocks noChangeShapeType="1"/>
          </p:cNvSpPr>
          <p:nvPr/>
        </p:nvSpPr>
        <p:spPr bwMode="auto">
          <a:xfrm flipH="1">
            <a:off x="3059113" y="2348880"/>
            <a:ext cx="0" cy="2952750"/>
          </a:xfrm>
          <a:prstGeom prst="line">
            <a:avLst/>
          </a:prstGeom>
          <a:noFill/>
          <a:ln w="76200">
            <a:solidFill>
              <a:srgbClr val="5075BC"/>
            </a:solidFill>
            <a:round/>
            <a:headEnd/>
            <a:tailEnd type="triangle" w="med" len="med"/>
          </a:ln>
          <a:extLst>
            <a:ext uri="{909E8E84-426E-40DD-AFC4-6F175D3DCCD1}">
              <a14:hiddenFill xmlns:a14="http://schemas.microsoft.com/office/drawing/2010/main">
                <a:noFill/>
              </a14:hiddenFill>
            </a:ext>
          </a:extLst>
        </p:spPr>
        <p:txBody>
          <a:bodyPr>
            <a:spAutoFit/>
          </a:bodyPr>
          <a:lstStyle/>
          <a:p>
            <a:endParaRPr lang="el-GR"/>
          </a:p>
        </p:txBody>
      </p:sp>
      <p:sp>
        <p:nvSpPr>
          <p:cNvPr id="7" name="Line 10"/>
          <p:cNvSpPr>
            <a:spLocks noChangeShapeType="1"/>
          </p:cNvSpPr>
          <p:nvPr/>
        </p:nvSpPr>
        <p:spPr bwMode="auto">
          <a:xfrm>
            <a:off x="5148064" y="2276475"/>
            <a:ext cx="1439863" cy="1512888"/>
          </a:xfrm>
          <a:prstGeom prst="line">
            <a:avLst/>
          </a:prstGeom>
          <a:noFill/>
          <a:ln w="76200">
            <a:solidFill>
              <a:srgbClr val="D0D8E8"/>
            </a:solidFill>
            <a:round/>
            <a:headEnd/>
            <a:tailEnd type="triangle" w="med" len="med"/>
          </a:ln>
          <a:extLst>
            <a:ext uri="{909E8E84-426E-40DD-AFC4-6F175D3DCCD1}">
              <a14:hiddenFill xmlns:a14="http://schemas.microsoft.com/office/drawing/2010/main">
                <a:noFill/>
              </a14:hiddenFill>
            </a:ext>
          </a:extLst>
        </p:spPr>
        <p:txBody>
          <a:bodyPr>
            <a:spAutoFit/>
          </a:bodyPr>
          <a:lstStyle/>
          <a:p>
            <a:endParaRPr lang="el-GR"/>
          </a:p>
        </p:txBody>
      </p:sp>
      <p:sp>
        <p:nvSpPr>
          <p:cNvPr id="8" name="Line 12"/>
          <p:cNvSpPr>
            <a:spLocks noChangeShapeType="1"/>
          </p:cNvSpPr>
          <p:nvPr/>
        </p:nvSpPr>
        <p:spPr bwMode="auto">
          <a:xfrm flipH="1">
            <a:off x="5724525" y="4812828"/>
            <a:ext cx="647700" cy="560388"/>
          </a:xfrm>
          <a:prstGeom prst="line">
            <a:avLst/>
          </a:prstGeom>
          <a:noFill/>
          <a:ln w="76200">
            <a:solidFill>
              <a:srgbClr val="5075BC"/>
            </a:solidFill>
            <a:round/>
            <a:headEnd/>
            <a:tailEnd type="triangle" w="med" len="med"/>
          </a:ln>
          <a:extLst>
            <a:ext uri="{909E8E84-426E-40DD-AFC4-6F175D3DCCD1}">
              <a14:hiddenFill xmlns:a14="http://schemas.microsoft.com/office/drawing/2010/main">
                <a:noFill/>
              </a14:hiddenFill>
            </a:ext>
          </a:extLst>
        </p:spPr>
        <p:txBody>
          <a:bodyPr>
            <a:spAutoFit/>
          </a:bodyPr>
          <a:lstStyle/>
          <a:p>
            <a:endParaRPr lang="el-GR"/>
          </a:p>
        </p:txBody>
      </p:sp>
      <p:sp>
        <p:nvSpPr>
          <p:cNvPr id="9" name="Line 13"/>
          <p:cNvSpPr>
            <a:spLocks noChangeShapeType="1"/>
          </p:cNvSpPr>
          <p:nvPr/>
        </p:nvSpPr>
        <p:spPr bwMode="auto">
          <a:xfrm flipH="1">
            <a:off x="7452320" y="3068638"/>
            <a:ext cx="360362" cy="719137"/>
          </a:xfrm>
          <a:prstGeom prst="line">
            <a:avLst/>
          </a:prstGeom>
          <a:noFill/>
          <a:ln w="76200">
            <a:solidFill>
              <a:srgbClr val="D0D8E8"/>
            </a:solidFill>
            <a:round/>
            <a:headEnd/>
            <a:tailEnd type="triangle" w="med" len="med"/>
          </a:ln>
          <a:extLst>
            <a:ext uri="{909E8E84-426E-40DD-AFC4-6F175D3DCCD1}">
              <a14:hiddenFill xmlns:a14="http://schemas.microsoft.com/office/drawing/2010/main">
                <a:noFill/>
              </a14:hiddenFill>
            </a:ext>
          </a:extLst>
        </p:spPr>
        <p:txBody>
          <a:bodyPr>
            <a:spAutoFit/>
          </a:bodyPr>
          <a:lstStyle/>
          <a:p>
            <a:endParaRPr lang="el-GR"/>
          </a:p>
        </p:txBody>
      </p:sp>
      <p:sp>
        <p:nvSpPr>
          <p:cNvPr id="10" name="_s1031"/>
          <p:cNvSpPr>
            <a:spLocks noChangeArrowheads="1"/>
          </p:cNvSpPr>
          <p:nvPr/>
        </p:nvSpPr>
        <p:spPr bwMode="auto">
          <a:xfrm>
            <a:off x="1547961" y="1484784"/>
            <a:ext cx="6048375" cy="677863"/>
          </a:xfrm>
          <a:prstGeom prst="roundRect">
            <a:avLst>
              <a:gd name="adj" fmla="val 16667"/>
            </a:avLst>
          </a:prstGeom>
          <a:noFill/>
          <a:ln w="9525">
            <a:solidFill>
              <a:srgbClr val="5075BC"/>
            </a:solidFill>
            <a:round/>
            <a:headEnd/>
            <a:tailEnd/>
          </a:ln>
        </p:spPr>
        <p:txBody>
          <a:bodyPr wrap="none" lIns="126187" tIns="63094" rIns="126187" bIns="63094"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algn="just" eaLnBrk="0" fontAlgn="base" hangingPunct="0">
              <a:spcBef>
                <a:spcPct val="0"/>
              </a:spcBef>
              <a:spcAft>
                <a:spcPct val="0"/>
              </a:spcAft>
              <a:defRPr sz="1600">
                <a:solidFill>
                  <a:schemeClr val="tx1"/>
                </a:solidFill>
                <a:latin typeface="Arial" panose="020B0604020202020204" pitchFamily="34" charset="0"/>
              </a:defRPr>
            </a:lvl6pPr>
            <a:lvl7pPr marL="2971800" indent="-228600" algn="just" eaLnBrk="0" fontAlgn="base" hangingPunct="0">
              <a:spcBef>
                <a:spcPct val="0"/>
              </a:spcBef>
              <a:spcAft>
                <a:spcPct val="0"/>
              </a:spcAft>
              <a:defRPr sz="1600">
                <a:solidFill>
                  <a:schemeClr val="tx1"/>
                </a:solidFill>
                <a:latin typeface="Arial" panose="020B0604020202020204" pitchFamily="34" charset="0"/>
              </a:defRPr>
            </a:lvl7pPr>
            <a:lvl8pPr marL="3429000" indent="-228600" algn="just" eaLnBrk="0" fontAlgn="base" hangingPunct="0">
              <a:spcBef>
                <a:spcPct val="0"/>
              </a:spcBef>
              <a:spcAft>
                <a:spcPct val="0"/>
              </a:spcAft>
              <a:defRPr sz="1600">
                <a:solidFill>
                  <a:schemeClr val="tx1"/>
                </a:solidFill>
                <a:latin typeface="Arial" panose="020B0604020202020204" pitchFamily="34" charset="0"/>
              </a:defRPr>
            </a:lvl8pPr>
            <a:lvl9pPr marL="3886200" indent="-228600" algn="just" eaLnBrk="0" fontAlgn="base" hangingPunct="0">
              <a:spcBef>
                <a:spcPct val="0"/>
              </a:spcBef>
              <a:spcAft>
                <a:spcPct val="0"/>
              </a:spcAft>
              <a:defRPr sz="1600">
                <a:solidFill>
                  <a:schemeClr val="tx1"/>
                </a:solidFill>
                <a:latin typeface="Arial" panose="020B0604020202020204" pitchFamily="34" charset="0"/>
              </a:defRPr>
            </a:lvl9pPr>
          </a:lstStyle>
          <a:p>
            <a:pPr algn="ctr" eaLnBrk="1" hangingPunct="1"/>
            <a:r>
              <a:rPr lang="el-GR" altLang="el-GR" sz="2400" dirty="0">
                <a:latin typeface="+mn-lt"/>
              </a:rPr>
              <a:t>Ματθαίος </a:t>
            </a:r>
            <a:r>
              <a:rPr lang="de-DE" altLang="el-GR" sz="2400" dirty="0">
                <a:latin typeface="+mn-lt"/>
              </a:rPr>
              <a:t>  (</a:t>
            </a:r>
            <a:r>
              <a:rPr lang="el-GR" altLang="el-GR" sz="2400" dirty="0">
                <a:latin typeface="+mn-lt"/>
              </a:rPr>
              <a:t>ελληνιστί</a:t>
            </a:r>
            <a:r>
              <a:rPr lang="de-DE" altLang="el-GR" sz="2400" dirty="0">
                <a:latin typeface="+mn-lt"/>
              </a:rPr>
              <a:t> – </a:t>
            </a:r>
            <a:r>
              <a:rPr lang="el-GR" altLang="el-GR" sz="2400" dirty="0">
                <a:latin typeface="+mn-lt"/>
              </a:rPr>
              <a:t>Χωρίς Πηγές</a:t>
            </a:r>
            <a:r>
              <a:rPr lang="de-DE" altLang="el-GR" sz="2400" dirty="0">
                <a:latin typeface="+mn-lt"/>
              </a:rPr>
              <a:t>)</a:t>
            </a:r>
          </a:p>
        </p:txBody>
      </p:sp>
      <p:sp>
        <p:nvSpPr>
          <p:cNvPr id="11" name="_s1032"/>
          <p:cNvSpPr>
            <a:spLocks noChangeArrowheads="1"/>
          </p:cNvSpPr>
          <p:nvPr/>
        </p:nvSpPr>
        <p:spPr bwMode="auto">
          <a:xfrm>
            <a:off x="6156176" y="2366963"/>
            <a:ext cx="2611437" cy="630237"/>
          </a:xfrm>
          <a:prstGeom prst="roundRect">
            <a:avLst>
              <a:gd name="adj" fmla="val 16667"/>
            </a:avLst>
          </a:prstGeom>
          <a:noFill/>
          <a:ln w="9525">
            <a:solidFill>
              <a:srgbClr val="5075BC"/>
            </a:solidFill>
            <a:round/>
            <a:headEnd/>
            <a:tailEnd/>
          </a:ln>
        </p:spPr>
        <p:txBody>
          <a:bodyPr wrap="none" lIns="126187" tIns="63094" rIns="126187" bIns="63094"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algn="just" eaLnBrk="0" fontAlgn="base" hangingPunct="0">
              <a:spcBef>
                <a:spcPct val="0"/>
              </a:spcBef>
              <a:spcAft>
                <a:spcPct val="0"/>
              </a:spcAft>
              <a:defRPr sz="1600">
                <a:solidFill>
                  <a:schemeClr val="tx1"/>
                </a:solidFill>
                <a:latin typeface="Arial" panose="020B0604020202020204" pitchFamily="34" charset="0"/>
              </a:defRPr>
            </a:lvl6pPr>
            <a:lvl7pPr marL="2971800" indent="-228600" algn="just" eaLnBrk="0" fontAlgn="base" hangingPunct="0">
              <a:spcBef>
                <a:spcPct val="0"/>
              </a:spcBef>
              <a:spcAft>
                <a:spcPct val="0"/>
              </a:spcAft>
              <a:defRPr sz="1600">
                <a:solidFill>
                  <a:schemeClr val="tx1"/>
                </a:solidFill>
                <a:latin typeface="Arial" panose="020B0604020202020204" pitchFamily="34" charset="0"/>
              </a:defRPr>
            </a:lvl7pPr>
            <a:lvl8pPr marL="3429000" indent="-228600" algn="just" eaLnBrk="0" fontAlgn="base" hangingPunct="0">
              <a:spcBef>
                <a:spcPct val="0"/>
              </a:spcBef>
              <a:spcAft>
                <a:spcPct val="0"/>
              </a:spcAft>
              <a:defRPr sz="1600">
                <a:solidFill>
                  <a:schemeClr val="tx1"/>
                </a:solidFill>
                <a:latin typeface="Arial" panose="020B0604020202020204" pitchFamily="34" charset="0"/>
              </a:defRPr>
            </a:lvl8pPr>
            <a:lvl9pPr marL="3886200" indent="-228600" algn="just" eaLnBrk="0" fontAlgn="base" hangingPunct="0">
              <a:spcBef>
                <a:spcPct val="0"/>
              </a:spcBef>
              <a:spcAft>
                <a:spcPct val="0"/>
              </a:spcAft>
              <a:defRPr sz="1600">
                <a:solidFill>
                  <a:schemeClr val="tx1"/>
                </a:solidFill>
                <a:latin typeface="Arial" panose="020B0604020202020204" pitchFamily="34" charset="0"/>
              </a:defRPr>
            </a:lvl9pPr>
          </a:lstStyle>
          <a:p>
            <a:pPr algn="ctr" eaLnBrk="1" hangingPunct="1"/>
            <a:r>
              <a:rPr lang="el-GR" altLang="el-GR" sz="2000" dirty="0">
                <a:latin typeface="+mn-lt"/>
              </a:rPr>
              <a:t>Προφορική παράδοση</a:t>
            </a:r>
            <a:endParaRPr lang="de-DE" altLang="el-GR" sz="2000" dirty="0">
              <a:latin typeface="+mn-lt"/>
            </a:endParaRPr>
          </a:p>
        </p:txBody>
      </p:sp>
      <p:sp>
        <p:nvSpPr>
          <p:cNvPr id="12" name="_s1032"/>
          <p:cNvSpPr>
            <a:spLocks noChangeArrowheads="1"/>
          </p:cNvSpPr>
          <p:nvPr/>
        </p:nvSpPr>
        <p:spPr bwMode="auto">
          <a:xfrm>
            <a:off x="5940152" y="3861048"/>
            <a:ext cx="2232025" cy="863600"/>
          </a:xfrm>
          <a:prstGeom prst="roundRect">
            <a:avLst>
              <a:gd name="adj" fmla="val 16667"/>
            </a:avLst>
          </a:prstGeom>
          <a:noFill/>
          <a:ln w="9525">
            <a:solidFill>
              <a:srgbClr val="5075BC"/>
            </a:solidFill>
            <a:round/>
            <a:headEnd/>
            <a:tailEnd/>
          </a:ln>
        </p:spPr>
        <p:txBody>
          <a:bodyPr wrap="none" lIns="126187" tIns="63094" rIns="126187" bIns="63094"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algn="just" eaLnBrk="0" fontAlgn="base" hangingPunct="0">
              <a:spcBef>
                <a:spcPct val="0"/>
              </a:spcBef>
              <a:spcAft>
                <a:spcPct val="0"/>
              </a:spcAft>
              <a:defRPr sz="1600">
                <a:solidFill>
                  <a:schemeClr val="tx1"/>
                </a:solidFill>
                <a:latin typeface="Arial" panose="020B0604020202020204" pitchFamily="34" charset="0"/>
              </a:defRPr>
            </a:lvl6pPr>
            <a:lvl7pPr marL="2971800" indent="-228600" algn="just" eaLnBrk="0" fontAlgn="base" hangingPunct="0">
              <a:spcBef>
                <a:spcPct val="0"/>
              </a:spcBef>
              <a:spcAft>
                <a:spcPct val="0"/>
              </a:spcAft>
              <a:defRPr sz="1600">
                <a:solidFill>
                  <a:schemeClr val="tx1"/>
                </a:solidFill>
                <a:latin typeface="Arial" panose="020B0604020202020204" pitchFamily="34" charset="0"/>
              </a:defRPr>
            </a:lvl7pPr>
            <a:lvl8pPr marL="3429000" indent="-228600" algn="just" eaLnBrk="0" fontAlgn="base" hangingPunct="0">
              <a:spcBef>
                <a:spcPct val="0"/>
              </a:spcBef>
              <a:spcAft>
                <a:spcPct val="0"/>
              </a:spcAft>
              <a:defRPr sz="1600">
                <a:solidFill>
                  <a:schemeClr val="tx1"/>
                </a:solidFill>
                <a:latin typeface="Arial" panose="020B0604020202020204" pitchFamily="34" charset="0"/>
              </a:defRPr>
            </a:lvl8pPr>
            <a:lvl9pPr marL="3886200" indent="-228600" algn="just" eaLnBrk="0" fontAlgn="base" hangingPunct="0">
              <a:spcBef>
                <a:spcPct val="0"/>
              </a:spcBef>
              <a:spcAft>
                <a:spcPct val="0"/>
              </a:spcAft>
              <a:defRPr sz="1600">
                <a:solidFill>
                  <a:schemeClr val="tx1"/>
                </a:solidFill>
                <a:latin typeface="Arial" panose="020B0604020202020204" pitchFamily="34" charset="0"/>
              </a:defRPr>
            </a:lvl9pPr>
          </a:lstStyle>
          <a:p>
            <a:pPr algn="ctr" eaLnBrk="1" hangingPunct="1"/>
            <a:r>
              <a:rPr lang="el-GR" altLang="el-GR" sz="2400" dirty="0">
                <a:latin typeface="+mn-lt"/>
              </a:rPr>
              <a:t>Λουκάς </a:t>
            </a:r>
          </a:p>
          <a:p>
            <a:pPr algn="ctr" eaLnBrk="1" hangingPunct="1"/>
            <a:r>
              <a:rPr lang="el-GR" altLang="el-GR" sz="2400" dirty="0">
                <a:latin typeface="+mn-lt"/>
              </a:rPr>
              <a:t>ο Ιστορικός</a:t>
            </a:r>
            <a:endParaRPr lang="de-DE" altLang="el-GR" sz="2400" dirty="0">
              <a:latin typeface="+mn-lt"/>
            </a:endParaRPr>
          </a:p>
        </p:txBody>
      </p:sp>
      <p:sp>
        <p:nvSpPr>
          <p:cNvPr id="13" name="_s1032"/>
          <p:cNvSpPr>
            <a:spLocks noChangeArrowheads="1"/>
          </p:cNvSpPr>
          <p:nvPr/>
        </p:nvSpPr>
        <p:spPr bwMode="auto">
          <a:xfrm>
            <a:off x="467345" y="5445224"/>
            <a:ext cx="5184775" cy="792162"/>
          </a:xfrm>
          <a:prstGeom prst="roundRect">
            <a:avLst>
              <a:gd name="adj" fmla="val 16667"/>
            </a:avLst>
          </a:prstGeom>
          <a:noFill/>
          <a:ln w="9525">
            <a:solidFill>
              <a:srgbClr val="5075BC"/>
            </a:solidFill>
            <a:round/>
            <a:headEnd/>
            <a:tailEnd/>
          </a:ln>
        </p:spPr>
        <p:txBody>
          <a:bodyPr wrap="none" lIns="126187" tIns="63094" rIns="126187" bIns="63094"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algn="just" eaLnBrk="0" fontAlgn="base" hangingPunct="0">
              <a:spcBef>
                <a:spcPct val="0"/>
              </a:spcBef>
              <a:spcAft>
                <a:spcPct val="0"/>
              </a:spcAft>
              <a:defRPr sz="1600">
                <a:solidFill>
                  <a:schemeClr val="tx1"/>
                </a:solidFill>
                <a:latin typeface="Arial" panose="020B0604020202020204" pitchFamily="34" charset="0"/>
              </a:defRPr>
            </a:lvl6pPr>
            <a:lvl7pPr marL="2971800" indent="-228600" algn="just" eaLnBrk="0" fontAlgn="base" hangingPunct="0">
              <a:spcBef>
                <a:spcPct val="0"/>
              </a:spcBef>
              <a:spcAft>
                <a:spcPct val="0"/>
              </a:spcAft>
              <a:defRPr sz="1600">
                <a:solidFill>
                  <a:schemeClr val="tx1"/>
                </a:solidFill>
                <a:latin typeface="Arial" panose="020B0604020202020204" pitchFamily="34" charset="0"/>
              </a:defRPr>
            </a:lvl7pPr>
            <a:lvl8pPr marL="3429000" indent="-228600" algn="just" eaLnBrk="0" fontAlgn="base" hangingPunct="0">
              <a:spcBef>
                <a:spcPct val="0"/>
              </a:spcBef>
              <a:spcAft>
                <a:spcPct val="0"/>
              </a:spcAft>
              <a:defRPr sz="1600">
                <a:solidFill>
                  <a:schemeClr val="tx1"/>
                </a:solidFill>
                <a:latin typeface="Arial" panose="020B0604020202020204" pitchFamily="34" charset="0"/>
              </a:defRPr>
            </a:lvl8pPr>
            <a:lvl9pPr marL="3886200" indent="-228600" algn="just" eaLnBrk="0" fontAlgn="base" hangingPunct="0">
              <a:spcBef>
                <a:spcPct val="0"/>
              </a:spcBef>
              <a:spcAft>
                <a:spcPct val="0"/>
              </a:spcAft>
              <a:defRPr sz="1600">
                <a:solidFill>
                  <a:schemeClr val="tx1"/>
                </a:solidFill>
                <a:latin typeface="Arial" panose="020B0604020202020204" pitchFamily="34" charset="0"/>
              </a:defRPr>
            </a:lvl9pPr>
          </a:lstStyle>
          <a:p>
            <a:pPr algn="ctr" eaLnBrk="1" hangingPunct="1"/>
            <a:r>
              <a:rPr lang="de-DE" altLang="el-GR" sz="2400" dirty="0">
                <a:latin typeface="+mn-lt"/>
              </a:rPr>
              <a:t>M</a:t>
            </a:r>
            <a:r>
              <a:rPr lang="el-GR" altLang="el-GR" sz="2400" dirty="0" err="1">
                <a:latin typeface="+mn-lt"/>
              </a:rPr>
              <a:t>άρκος</a:t>
            </a:r>
            <a:r>
              <a:rPr lang="de-DE" altLang="el-GR" sz="2400" dirty="0">
                <a:latin typeface="+mn-lt"/>
              </a:rPr>
              <a:t/>
            </a:r>
            <a:br>
              <a:rPr lang="de-DE" altLang="el-GR" sz="2400" dirty="0">
                <a:latin typeface="+mn-lt"/>
              </a:rPr>
            </a:br>
            <a:r>
              <a:rPr lang="de-DE" altLang="el-GR" sz="2400" dirty="0">
                <a:latin typeface="+mn-lt"/>
              </a:rPr>
              <a:t>(</a:t>
            </a:r>
            <a:r>
              <a:rPr lang="el-GR" altLang="el-GR" sz="2400" dirty="0">
                <a:latin typeface="+mn-lt"/>
              </a:rPr>
              <a:t>Περίληψη των </a:t>
            </a:r>
            <a:r>
              <a:rPr lang="el-GR" altLang="el-GR" sz="2400" dirty="0" err="1">
                <a:latin typeface="+mn-lt"/>
              </a:rPr>
              <a:t>Μτ</a:t>
            </a:r>
            <a:r>
              <a:rPr lang="el-GR" altLang="el-GR" sz="2400" dirty="0">
                <a:latin typeface="+mn-lt"/>
              </a:rPr>
              <a:t>.</a:t>
            </a:r>
            <a:r>
              <a:rPr lang="de-DE" altLang="el-GR" sz="2400" dirty="0">
                <a:latin typeface="+mn-lt"/>
              </a:rPr>
              <a:t> </a:t>
            </a:r>
            <a:r>
              <a:rPr lang="el-GR" altLang="el-GR" sz="2400" dirty="0">
                <a:latin typeface="+mn-lt"/>
              </a:rPr>
              <a:t>και</a:t>
            </a:r>
            <a:r>
              <a:rPr lang="de-DE" altLang="el-GR" sz="2400" dirty="0">
                <a:latin typeface="+mn-lt"/>
              </a:rPr>
              <a:t> </a:t>
            </a:r>
            <a:r>
              <a:rPr lang="el-GR" altLang="el-GR" sz="2400" dirty="0" err="1">
                <a:latin typeface="+mn-lt"/>
              </a:rPr>
              <a:t>Λκ</a:t>
            </a:r>
            <a:r>
              <a:rPr lang="el-GR" altLang="el-GR" sz="2400" dirty="0">
                <a:latin typeface="+mn-lt"/>
              </a:rPr>
              <a:t>.</a:t>
            </a:r>
            <a:r>
              <a:rPr lang="de-DE" altLang="el-GR" sz="2400" dirty="0">
                <a:latin typeface="+mn-lt"/>
              </a:rPr>
              <a:t>)</a:t>
            </a:r>
          </a:p>
        </p:txBody>
      </p:sp>
    </p:spTree>
    <p:extLst>
      <p:ext uri="{BB962C8B-B14F-4D97-AF65-F5344CB8AC3E}">
        <p14:creationId xmlns:p14="http://schemas.microsoft.com/office/powerpoint/2010/main" val="19292148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1" grpId="0" animBg="1"/>
      <p:bldP spid="12" grpId="0" animBg="1"/>
      <p:bldP spid="13"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Θέση περιεχομένου 2"/>
          <p:cNvSpPr>
            <a:spLocks noGrp="1"/>
          </p:cNvSpPr>
          <p:nvPr>
            <p:ph idx="1"/>
          </p:nvPr>
        </p:nvSpPr>
        <p:spPr>
          <a:xfrm>
            <a:off x="464156" y="1556792"/>
            <a:ext cx="8229600" cy="4525963"/>
          </a:xfrm>
        </p:spPr>
        <p:txBody>
          <a:bodyPr>
            <a:normAutofit/>
          </a:bodyPr>
          <a:lstStyle/>
          <a:p>
            <a:pPr algn="ctr">
              <a:buNone/>
            </a:pPr>
            <a:r>
              <a:rPr lang="el-GR" altLang="el-GR" sz="2400" dirty="0"/>
              <a:t>Μάρκος ο αρχαιότερος</a:t>
            </a:r>
            <a:r>
              <a:rPr lang="de-DE" altLang="el-GR" sz="2400" dirty="0"/>
              <a:t>.</a:t>
            </a:r>
          </a:p>
          <a:p>
            <a:pPr algn="ctr">
              <a:buNone/>
            </a:pPr>
            <a:r>
              <a:rPr lang="el-GR" altLang="el-GR" dirty="0"/>
              <a:t>Πέτρος</a:t>
            </a:r>
            <a:r>
              <a:rPr lang="de-DE" altLang="el-GR" dirty="0"/>
              <a:t> (</a:t>
            </a:r>
            <a:r>
              <a:rPr lang="el-GR" altLang="el-GR" dirty="0"/>
              <a:t>προφορική Παράδοση</a:t>
            </a:r>
            <a:r>
              <a:rPr lang="de-DE" altLang="el-GR" dirty="0"/>
              <a:t>)</a:t>
            </a:r>
          </a:p>
          <a:p>
            <a:pPr marL="0" indent="0">
              <a:buNone/>
            </a:pPr>
            <a:endParaRPr lang="el-GR" dirty="0"/>
          </a:p>
        </p:txBody>
      </p:sp>
      <p:sp>
        <p:nvSpPr>
          <p:cNvPr id="4" name="Τίτλος 3"/>
          <p:cNvSpPr>
            <a:spLocks noGrp="1"/>
          </p:cNvSpPr>
          <p:nvPr>
            <p:ph type="title"/>
          </p:nvPr>
        </p:nvSpPr>
        <p:spPr/>
        <p:txBody>
          <a:bodyPr/>
          <a:lstStyle/>
          <a:p>
            <a:r>
              <a:rPr lang="el-GR" altLang="el-GR" dirty="0"/>
              <a:t>Η Υπόθεση του </a:t>
            </a:r>
            <a:r>
              <a:rPr lang="de-DE" altLang="el-GR" dirty="0" err="1"/>
              <a:t>Storr</a:t>
            </a:r>
            <a:r>
              <a:rPr lang="de-DE" altLang="el-GR" dirty="0"/>
              <a:t> (1786)</a:t>
            </a:r>
            <a:endParaRPr lang="el-GR" dirty="0"/>
          </a:p>
        </p:txBody>
      </p:sp>
      <p:sp>
        <p:nvSpPr>
          <p:cNvPr id="3" name="Line 8"/>
          <p:cNvSpPr>
            <a:spLocks noChangeShapeType="1"/>
          </p:cNvSpPr>
          <p:nvPr/>
        </p:nvSpPr>
        <p:spPr bwMode="auto">
          <a:xfrm>
            <a:off x="4427265" y="2636838"/>
            <a:ext cx="0" cy="911225"/>
          </a:xfrm>
          <a:prstGeom prst="line">
            <a:avLst/>
          </a:prstGeom>
          <a:noFill/>
          <a:ln w="101600">
            <a:solidFill>
              <a:srgbClr val="5075BC"/>
            </a:solidFill>
            <a:round/>
            <a:headEnd/>
            <a:tailEnd type="triangle" w="med" len="med"/>
          </a:ln>
          <a:extLst>
            <a:ext uri="{909E8E84-426E-40DD-AFC4-6F175D3DCCD1}">
              <a14:hiddenFill xmlns:a14="http://schemas.microsoft.com/office/drawing/2010/main">
                <a:noFill/>
              </a14:hiddenFill>
            </a:ext>
          </a:extLst>
        </p:spPr>
        <p:txBody>
          <a:bodyPr>
            <a:spAutoFit/>
          </a:bodyPr>
          <a:lstStyle/>
          <a:p>
            <a:endParaRPr lang="el-GR"/>
          </a:p>
        </p:txBody>
      </p:sp>
      <p:sp>
        <p:nvSpPr>
          <p:cNvPr id="5" name="Line 10"/>
          <p:cNvSpPr>
            <a:spLocks noChangeShapeType="1"/>
          </p:cNvSpPr>
          <p:nvPr/>
        </p:nvSpPr>
        <p:spPr bwMode="auto">
          <a:xfrm flipH="1">
            <a:off x="2123679" y="4508500"/>
            <a:ext cx="935037" cy="1055688"/>
          </a:xfrm>
          <a:prstGeom prst="line">
            <a:avLst/>
          </a:prstGeom>
          <a:noFill/>
          <a:ln w="76200">
            <a:solidFill>
              <a:srgbClr val="5075BC"/>
            </a:solidFill>
            <a:round/>
            <a:headEnd/>
            <a:tailEnd type="triangle" w="med" len="med"/>
          </a:ln>
          <a:extLst>
            <a:ext uri="{909E8E84-426E-40DD-AFC4-6F175D3DCCD1}">
              <a14:hiddenFill xmlns:a14="http://schemas.microsoft.com/office/drawing/2010/main">
                <a:noFill/>
              </a14:hiddenFill>
            </a:ext>
          </a:extLst>
        </p:spPr>
        <p:txBody>
          <a:bodyPr>
            <a:spAutoFit/>
          </a:bodyPr>
          <a:lstStyle/>
          <a:p>
            <a:endParaRPr lang="el-GR"/>
          </a:p>
        </p:txBody>
      </p:sp>
      <p:sp>
        <p:nvSpPr>
          <p:cNvPr id="6" name="Line 12"/>
          <p:cNvSpPr>
            <a:spLocks noChangeShapeType="1"/>
          </p:cNvSpPr>
          <p:nvPr/>
        </p:nvSpPr>
        <p:spPr bwMode="auto">
          <a:xfrm>
            <a:off x="5940029" y="4508500"/>
            <a:ext cx="1008062" cy="1055688"/>
          </a:xfrm>
          <a:prstGeom prst="line">
            <a:avLst/>
          </a:prstGeom>
          <a:noFill/>
          <a:ln w="76200">
            <a:solidFill>
              <a:srgbClr val="5075BC"/>
            </a:solidFill>
            <a:round/>
            <a:headEnd/>
            <a:tailEnd type="triangle" w="med" len="med"/>
          </a:ln>
          <a:extLst>
            <a:ext uri="{909E8E84-426E-40DD-AFC4-6F175D3DCCD1}">
              <a14:hiddenFill xmlns:a14="http://schemas.microsoft.com/office/drawing/2010/main">
                <a:noFill/>
              </a14:hiddenFill>
            </a:ext>
          </a:extLst>
        </p:spPr>
        <p:txBody>
          <a:bodyPr>
            <a:spAutoFit/>
          </a:bodyPr>
          <a:lstStyle/>
          <a:p>
            <a:endParaRPr lang="el-GR"/>
          </a:p>
        </p:txBody>
      </p:sp>
      <p:sp>
        <p:nvSpPr>
          <p:cNvPr id="7" name="_s1032"/>
          <p:cNvSpPr>
            <a:spLocks noChangeArrowheads="1"/>
          </p:cNvSpPr>
          <p:nvPr/>
        </p:nvSpPr>
        <p:spPr bwMode="auto">
          <a:xfrm>
            <a:off x="1115616" y="5734050"/>
            <a:ext cx="1892300" cy="630238"/>
          </a:xfrm>
          <a:prstGeom prst="roundRect">
            <a:avLst>
              <a:gd name="adj" fmla="val 16667"/>
            </a:avLst>
          </a:prstGeom>
          <a:noFill/>
          <a:ln w="9525">
            <a:solidFill>
              <a:srgbClr val="5075BC"/>
            </a:solidFill>
            <a:round/>
            <a:headEnd/>
            <a:tailEnd/>
          </a:ln>
        </p:spPr>
        <p:txBody>
          <a:bodyPr wrap="none" lIns="126187" tIns="63094" rIns="126187" bIns="63094"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algn="just" eaLnBrk="0" fontAlgn="base" hangingPunct="0">
              <a:spcBef>
                <a:spcPct val="0"/>
              </a:spcBef>
              <a:spcAft>
                <a:spcPct val="0"/>
              </a:spcAft>
              <a:defRPr sz="1600">
                <a:solidFill>
                  <a:schemeClr val="tx1"/>
                </a:solidFill>
                <a:latin typeface="Arial" panose="020B0604020202020204" pitchFamily="34" charset="0"/>
              </a:defRPr>
            </a:lvl6pPr>
            <a:lvl7pPr marL="2971800" indent="-228600" algn="just" eaLnBrk="0" fontAlgn="base" hangingPunct="0">
              <a:spcBef>
                <a:spcPct val="0"/>
              </a:spcBef>
              <a:spcAft>
                <a:spcPct val="0"/>
              </a:spcAft>
              <a:defRPr sz="1600">
                <a:solidFill>
                  <a:schemeClr val="tx1"/>
                </a:solidFill>
                <a:latin typeface="Arial" panose="020B0604020202020204" pitchFamily="34" charset="0"/>
              </a:defRPr>
            </a:lvl7pPr>
            <a:lvl8pPr marL="3429000" indent="-228600" algn="just" eaLnBrk="0" fontAlgn="base" hangingPunct="0">
              <a:spcBef>
                <a:spcPct val="0"/>
              </a:spcBef>
              <a:spcAft>
                <a:spcPct val="0"/>
              </a:spcAft>
              <a:defRPr sz="1600">
                <a:solidFill>
                  <a:schemeClr val="tx1"/>
                </a:solidFill>
                <a:latin typeface="Arial" panose="020B0604020202020204" pitchFamily="34" charset="0"/>
              </a:defRPr>
            </a:lvl8pPr>
            <a:lvl9pPr marL="3886200" indent="-228600" algn="just" eaLnBrk="0" fontAlgn="base" hangingPunct="0">
              <a:spcBef>
                <a:spcPct val="0"/>
              </a:spcBef>
              <a:spcAft>
                <a:spcPct val="0"/>
              </a:spcAft>
              <a:defRPr sz="1600">
                <a:solidFill>
                  <a:schemeClr val="tx1"/>
                </a:solidFill>
                <a:latin typeface="Arial" panose="020B0604020202020204" pitchFamily="34" charset="0"/>
              </a:defRPr>
            </a:lvl9pPr>
          </a:lstStyle>
          <a:p>
            <a:pPr algn="ctr" eaLnBrk="1" hangingPunct="1"/>
            <a:r>
              <a:rPr lang="el-GR" altLang="el-GR" sz="2400">
                <a:latin typeface="+mn-lt"/>
              </a:rPr>
              <a:t>Ματθαίος</a:t>
            </a:r>
            <a:endParaRPr lang="de-DE" altLang="el-GR" sz="2400">
              <a:latin typeface="+mn-lt"/>
            </a:endParaRPr>
          </a:p>
        </p:txBody>
      </p:sp>
      <p:sp>
        <p:nvSpPr>
          <p:cNvPr id="8" name="_s1032"/>
          <p:cNvSpPr>
            <a:spLocks noChangeArrowheads="1"/>
          </p:cNvSpPr>
          <p:nvPr/>
        </p:nvSpPr>
        <p:spPr bwMode="auto">
          <a:xfrm>
            <a:off x="5990829" y="5734050"/>
            <a:ext cx="1892300" cy="630238"/>
          </a:xfrm>
          <a:prstGeom prst="roundRect">
            <a:avLst>
              <a:gd name="adj" fmla="val 16667"/>
            </a:avLst>
          </a:prstGeom>
          <a:noFill/>
          <a:ln w="9525">
            <a:solidFill>
              <a:srgbClr val="5075BC"/>
            </a:solidFill>
            <a:round/>
            <a:headEnd/>
            <a:tailEnd/>
          </a:ln>
        </p:spPr>
        <p:txBody>
          <a:bodyPr wrap="none" lIns="126187" tIns="63094" rIns="126187" bIns="63094"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algn="just" eaLnBrk="0" fontAlgn="base" hangingPunct="0">
              <a:spcBef>
                <a:spcPct val="0"/>
              </a:spcBef>
              <a:spcAft>
                <a:spcPct val="0"/>
              </a:spcAft>
              <a:defRPr sz="1600">
                <a:solidFill>
                  <a:schemeClr val="tx1"/>
                </a:solidFill>
                <a:latin typeface="Arial" panose="020B0604020202020204" pitchFamily="34" charset="0"/>
              </a:defRPr>
            </a:lvl6pPr>
            <a:lvl7pPr marL="2971800" indent="-228600" algn="just" eaLnBrk="0" fontAlgn="base" hangingPunct="0">
              <a:spcBef>
                <a:spcPct val="0"/>
              </a:spcBef>
              <a:spcAft>
                <a:spcPct val="0"/>
              </a:spcAft>
              <a:defRPr sz="1600">
                <a:solidFill>
                  <a:schemeClr val="tx1"/>
                </a:solidFill>
                <a:latin typeface="Arial" panose="020B0604020202020204" pitchFamily="34" charset="0"/>
              </a:defRPr>
            </a:lvl7pPr>
            <a:lvl8pPr marL="3429000" indent="-228600" algn="just" eaLnBrk="0" fontAlgn="base" hangingPunct="0">
              <a:spcBef>
                <a:spcPct val="0"/>
              </a:spcBef>
              <a:spcAft>
                <a:spcPct val="0"/>
              </a:spcAft>
              <a:defRPr sz="1600">
                <a:solidFill>
                  <a:schemeClr val="tx1"/>
                </a:solidFill>
                <a:latin typeface="Arial" panose="020B0604020202020204" pitchFamily="34" charset="0"/>
              </a:defRPr>
            </a:lvl8pPr>
            <a:lvl9pPr marL="3886200" indent="-228600" algn="just" eaLnBrk="0" fontAlgn="base" hangingPunct="0">
              <a:spcBef>
                <a:spcPct val="0"/>
              </a:spcBef>
              <a:spcAft>
                <a:spcPct val="0"/>
              </a:spcAft>
              <a:defRPr sz="1600">
                <a:solidFill>
                  <a:schemeClr val="tx1"/>
                </a:solidFill>
                <a:latin typeface="Arial" panose="020B0604020202020204" pitchFamily="34" charset="0"/>
              </a:defRPr>
            </a:lvl9pPr>
          </a:lstStyle>
          <a:p>
            <a:pPr algn="ctr" eaLnBrk="1" hangingPunct="1"/>
            <a:r>
              <a:rPr lang="el-GR" altLang="el-GR" sz="2400">
                <a:latin typeface="+mn-lt"/>
              </a:rPr>
              <a:t>Λουκάς</a:t>
            </a:r>
            <a:endParaRPr lang="de-DE" altLang="el-GR" sz="2400">
              <a:latin typeface="+mn-lt"/>
            </a:endParaRPr>
          </a:p>
        </p:txBody>
      </p:sp>
      <p:sp>
        <p:nvSpPr>
          <p:cNvPr id="9" name="_s1031"/>
          <p:cNvSpPr>
            <a:spLocks noChangeArrowheads="1"/>
          </p:cNvSpPr>
          <p:nvPr/>
        </p:nvSpPr>
        <p:spPr bwMode="auto">
          <a:xfrm>
            <a:off x="2050654" y="3687763"/>
            <a:ext cx="4752975" cy="677862"/>
          </a:xfrm>
          <a:prstGeom prst="roundRect">
            <a:avLst>
              <a:gd name="adj" fmla="val 16667"/>
            </a:avLst>
          </a:prstGeom>
          <a:noFill/>
          <a:ln w="9525">
            <a:solidFill>
              <a:srgbClr val="5075BC"/>
            </a:solidFill>
            <a:round/>
            <a:headEnd/>
            <a:tailEnd/>
          </a:ln>
        </p:spPr>
        <p:txBody>
          <a:bodyPr wrap="none" lIns="126187" tIns="63094" rIns="126187" bIns="63094"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algn="just" eaLnBrk="0" fontAlgn="base" hangingPunct="0">
              <a:spcBef>
                <a:spcPct val="0"/>
              </a:spcBef>
              <a:spcAft>
                <a:spcPct val="0"/>
              </a:spcAft>
              <a:defRPr sz="1600">
                <a:solidFill>
                  <a:schemeClr val="tx1"/>
                </a:solidFill>
                <a:latin typeface="Arial" panose="020B0604020202020204" pitchFamily="34" charset="0"/>
              </a:defRPr>
            </a:lvl6pPr>
            <a:lvl7pPr marL="2971800" indent="-228600" algn="just" eaLnBrk="0" fontAlgn="base" hangingPunct="0">
              <a:spcBef>
                <a:spcPct val="0"/>
              </a:spcBef>
              <a:spcAft>
                <a:spcPct val="0"/>
              </a:spcAft>
              <a:defRPr sz="1600">
                <a:solidFill>
                  <a:schemeClr val="tx1"/>
                </a:solidFill>
                <a:latin typeface="Arial" panose="020B0604020202020204" pitchFamily="34" charset="0"/>
              </a:defRPr>
            </a:lvl7pPr>
            <a:lvl8pPr marL="3429000" indent="-228600" algn="just" eaLnBrk="0" fontAlgn="base" hangingPunct="0">
              <a:spcBef>
                <a:spcPct val="0"/>
              </a:spcBef>
              <a:spcAft>
                <a:spcPct val="0"/>
              </a:spcAft>
              <a:defRPr sz="1600">
                <a:solidFill>
                  <a:schemeClr val="tx1"/>
                </a:solidFill>
                <a:latin typeface="Arial" panose="020B0604020202020204" pitchFamily="34" charset="0"/>
              </a:defRPr>
            </a:lvl8pPr>
            <a:lvl9pPr marL="3886200" indent="-228600" algn="just" eaLnBrk="0" fontAlgn="base" hangingPunct="0">
              <a:spcBef>
                <a:spcPct val="0"/>
              </a:spcBef>
              <a:spcAft>
                <a:spcPct val="0"/>
              </a:spcAft>
              <a:defRPr sz="1600">
                <a:solidFill>
                  <a:schemeClr val="tx1"/>
                </a:solidFill>
                <a:latin typeface="Arial" panose="020B0604020202020204" pitchFamily="34" charset="0"/>
              </a:defRPr>
            </a:lvl9pPr>
          </a:lstStyle>
          <a:p>
            <a:pPr algn="ctr" eaLnBrk="1" hangingPunct="1"/>
            <a:r>
              <a:rPr lang="de-DE" altLang="el-GR" sz="2400" dirty="0">
                <a:latin typeface="+mn-lt"/>
              </a:rPr>
              <a:t>M</a:t>
            </a:r>
            <a:r>
              <a:rPr lang="el-GR" altLang="el-GR" sz="2400" dirty="0" err="1">
                <a:latin typeface="+mn-lt"/>
              </a:rPr>
              <a:t>άρκος</a:t>
            </a:r>
            <a:r>
              <a:rPr lang="de-DE" altLang="el-GR" sz="2400" dirty="0">
                <a:latin typeface="+mn-lt"/>
              </a:rPr>
              <a:t> (</a:t>
            </a:r>
            <a:r>
              <a:rPr lang="el-GR" altLang="el-GR" sz="2400" dirty="0">
                <a:latin typeface="+mn-lt"/>
              </a:rPr>
              <a:t>Μαθητής Πέτρου</a:t>
            </a:r>
            <a:r>
              <a:rPr lang="de-DE" altLang="el-GR" sz="2400" dirty="0">
                <a:latin typeface="+mn-lt"/>
              </a:rPr>
              <a:t>)</a:t>
            </a:r>
          </a:p>
        </p:txBody>
      </p:sp>
    </p:spTree>
    <p:extLst>
      <p:ext uri="{BB962C8B-B14F-4D97-AF65-F5344CB8AC3E}">
        <p14:creationId xmlns:p14="http://schemas.microsoft.com/office/powerpoint/2010/main" val="6978363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P spid="6" grpId="0" animBg="1"/>
      <p:bldP spid="7" grpId="0" animBg="1"/>
      <p:bldP spid="8" grpId="0" animBg="1"/>
      <p:bldP spid="9"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altLang="el-GR" dirty="0"/>
              <a:t>Η Υπόθεση Διηγήσεων του </a:t>
            </a:r>
            <a:r>
              <a:rPr lang="de-DE" altLang="el-GR" dirty="0"/>
              <a:t>Schleiermacher</a:t>
            </a:r>
            <a:endParaRPr lang="el-GR" dirty="0"/>
          </a:p>
        </p:txBody>
      </p:sp>
      <p:sp>
        <p:nvSpPr>
          <p:cNvPr id="3" name="Θέση περιεχομένου 2"/>
          <p:cNvSpPr>
            <a:spLocks noGrp="1"/>
          </p:cNvSpPr>
          <p:nvPr>
            <p:ph idx="1"/>
          </p:nvPr>
        </p:nvSpPr>
        <p:spPr>
          <a:xfrm>
            <a:off x="464156" y="1556792"/>
            <a:ext cx="8229600" cy="4525963"/>
          </a:xfrm>
        </p:spPr>
        <p:txBody>
          <a:bodyPr>
            <a:normAutofit/>
          </a:bodyPr>
          <a:lstStyle/>
          <a:p>
            <a:r>
              <a:rPr lang="el-GR" altLang="el-GR" sz="2800" dirty="0"/>
              <a:t>Το </a:t>
            </a:r>
            <a:r>
              <a:rPr lang="de-DE" altLang="el-GR" sz="2800" dirty="0"/>
              <a:t>1832 </a:t>
            </a:r>
            <a:r>
              <a:rPr lang="el-GR" altLang="el-GR" sz="2800" dirty="0"/>
              <a:t>επί τη βάσει αναφοράς του </a:t>
            </a:r>
            <a:r>
              <a:rPr lang="el-GR" altLang="el-GR" sz="2800" dirty="0" err="1"/>
              <a:t>Παπία</a:t>
            </a:r>
            <a:r>
              <a:rPr lang="el-GR" altLang="el-GR" sz="2800" dirty="0"/>
              <a:t> διατύπωσε την υπόθεση για την Πηγή των Λογίων</a:t>
            </a:r>
            <a:endParaRPr lang="de-DE" altLang="el-GR" sz="2800" dirty="0"/>
          </a:p>
          <a:p>
            <a:pPr marL="0" indent="0">
              <a:buNone/>
            </a:pPr>
            <a:endParaRPr lang="el-GR" sz="3600" dirty="0"/>
          </a:p>
        </p:txBody>
      </p:sp>
      <p:sp>
        <p:nvSpPr>
          <p:cNvPr id="5" name="_s1031"/>
          <p:cNvSpPr>
            <a:spLocks noChangeArrowheads="1"/>
          </p:cNvSpPr>
          <p:nvPr/>
        </p:nvSpPr>
        <p:spPr bwMode="auto">
          <a:xfrm>
            <a:off x="2123728" y="2997200"/>
            <a:ext cx="4752975" cy="965200"/>
          </a:xfrm>
          <a:prstGeom prst="roundRect">
            <a:avLst>
              <a:gd name="adj" fmla="val 16667"/>
            </a:avLst>
          </a:prstGeom>
          <a:noFill/>
          <a:ln w="9525">
            <a:solidFill>
              <a:srgbClr val="5075BC"/>
            </a:solidFill>
            <a:round/>
            <a:headEnd/>
            <a:tailEnd/>
          </a:ln>
        </p:spPr>
        <p:txBody>
          <a:bodyPr wrap="none" lIns="126187" tIns="63094" rIns="126187" bIns="63094"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algn="just" eaLnBrk="0" fontAlgn="base" hangingPunct="0">
              <a:spcBef>
                <a:spcPct val="0"/>
              </a:spcBef>
              <a:spcAft>
                <a:spcPct val="0"/>
              </a:spcAft>
              <a:defRPr sz="1600">
                <a:solidFill>
                  <a:schemeClr val="tx1"/>
                </a:solidFill>
                <a:latin typeface="Arial" panose="020B0604020202020204" pitchFamily="34" charset="0"/>
              </a:defRPr>
            </a:lvl6pPr>
            <a:lvl7pPr marL="2971800" indent="-228600" algn="just" eaLnBrk="0" fontAlgn="base" hangingPunct="0">
              <a:spcBef>
                <a:spcPct val="0"/>
              </a:spcBef>
              <a:spcAft>
                <a:spcPct val="0"/>
              </a:spcAft>
              <a:defRPr sz="1600">
                <a:solidFill>
                  <a:schemeClr val="tx1"/>
                </a:solidFill>
                <a:latin typeface="Arial" panose="020B0604020202020204" pitchFamily="34" charset="0"/>
              </a:defRPr>
            </a:lvl7pPr>
            <a:lvl8pPr marL="3429000" indent="-228600" algn="just" eaLnBrk="0" fontAlgn="base" hangingPunct="0">
              <a:spcBef>
                <a:spcPct val="0"/>
              </a:spcBef>
              <a:spcAft>
                <a:spcPct val="0"/>
              </a:spcAft>
              <a:defRPr sz="1600">
                <a:solidFill>
                  <a:schemeClr val="tx1"/>
                </a:solidFill>
                <a:latin typeface="Arial" panose="020B0604020202020204" pitchFamily="34" charset="0"/>
              </a:defRPr>
            </a:lvl8pPr>
            <a:lvl9pPr marL="3886200" indent="-228600" algn="just" eaLnBrk="0" fontAlgn="base" hangingPunct="0">
              <a:spcBef>
                <a:spcPct val="0"/>
              </a:spcBef>
              <a:spcAft>
                <a:spcPct val="0"/>
              </a:spcAft>
              <a:defRPr sz="1600">
                <a:solidFill>
                  <a:schemeClr val="tx1"/>
                </a:solidFill>
                <a:latin typeface="Arial" panose="020B0604020202020204" pitchFamily="34" charset="0"/>
              </a:defRPr>
            </a:lvl9pPr>
          </a:lstStyle>
          <a:p>
            <a:pPr algn="ctr" eaLnBrk="1" hangingPunct="1"/>
            <a:r>
              <a:rPr lang="el-GR" altLang="el-GR" sz="2400" dirty="0">
                <a:latin typeface="+mn-lt"/>
              </a:rPr>
              <a:t>Πηγή Λογίων</a:t>
            </a:r>
            <a:r>
              <a:rPr lang="de-DE" altLang="el-GR" sz="2400" dirty="0">
                <a:latin typeface="+mn-lt"/>
              </a:rPr>
              <a:t> „Q“ </a:t>
            </a:r>
            <a:endParaRPr lang="el-GR" altLang="el-GR" sz="2400" dirty="0">
              <a:latin typeface="+mn-lt"/>
            </a:endParaRPr>
          </a:p>
          <a:p>
            <a:pPr algn="ctr" eaLnBrk="1" hangingPunct="1"/>
            <a:r>
              <a:rPr lang="de-DE" altLang="el-GR" sz="2400" dirty="0">
                <a:latin typeface="+mn-lt"/>
              </a:rPr>
              <a:t>(</a:t>
            </a:r>
            <a:r>
              <a:rPr lang="el-GR" altLang="el-GR" sz="2400" dirty="0">
                <a:latin typeface="+mn-lt"/>
              </a:rPr>
              <a:t>Μεμονωμένες Περικοπές</a:t>
            </a:r>
            <a:r>
              <a:rPr lang="de-DE" altLang="el-GR" sz="2400" dirty="0">
                <a:latin typeface="+mn-lt"/>
              </a:rPr>
              <a:t>)</a:t>
            </a:r>
          </a:p>
        </p:txBody>
      </p:sp>
      <p:sp>
        <p:nvSpPr>
          <p:cNvPr id="6" name="_s1032"/>
          <p:cNvSpPr>
            <a:spLocks noChangeArrowheads="1"/>
          </p:cNvSpPr>
          <p:nvPr/>
        </p:nvSpPr>
        <p:spPr bwMode="auto">
          <a:xfrm>
            <a:off x="1475656" y="5750545"/>
            <a:ext cx="1892300" cy="630237"/>
          </a:xfrm>
          <a:prstGeom prst="roundRect">
            <a:avLst>
              <a:gd name="adj" fmla="val 16667"/>
            </a:avLst>
          </a:prstGeom>
          <a:noFill/>
          <a:ln w="9525">
            <a:solidFill>
              <a:srgbClr val="5075BC"/>
            </a:solidFill>
            <a:round/>
            <a:headEnd/>
            <a:tailEnd/>
          </a:ln>
        </p:spPr>
        <p:txBody>
          <a:bodyPr wrap="none" lIns="126187" tIns="63094" rIns="126187" bIns="63094"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algn="just" eaLnBrk="0" fontAlgn="base" hangingPunct="0">
              <a:spcBef>
                <a:spcPct val="0"/>
              </a:spcBef>
              <a:spcAft>
                <a:spcPct val="0"/>
              </a:spcAft>
              <a:defRPr sz="1600">
                <a:solidFill>
                  <a:schemeClr val="tx1"/>
                </a:solidFill>
                <a:latin typeface="Arial" panose="020B0604020202020204" pitchFamily="34" charset="0"/>
              </a:defRPr>
            </a:lvl6pPr>
            <a:lvl7pPr marL="2971800" indent="-228600" algn="just" eaLnBrk="0" fontAlgn="base" hangingPunct="0">
              <a:spcBef>
                <a:spcPct val="0"/>
              </a:spcBef>
              <a:spcAft>
                <a:spcPct val="0"/>
              </a:spcAft>
              <a:defRPr sz="1600">
                <a:solidFill>
                  <a:schemeClr val="tx1"/>
                </a:solidFill>
                <a:latin typeface="Arial" panose="020B0604020202020204" pitchFamily="34" charset="0"/>
              </a:defRPr>
            </a:lvl7pPr>
            <a:lvl8pPr marL="3429000" indent="-228600" algn="just" eaLnBrk="0" fontAlgn="base" hangingPunct="0">
              <a:spcBef>
                <a:spcPct val="0"/>
              </a:spcBef>
              <a:spcAft>
                <a:spcPct val="0"/>
              </a:spcAft>
              <a:defRPr sz="1600">
                <a:solidFill>
                  <a:schemeClr val="tx1"/>
                </a:solidFill>
                <a:latin typeface="Arial" panose="020B0604020202020204" pitchFamily="34" charset="0"/>
              </a:defRPr>
            </a:lvl8pPr>
            <a:lvl9pPr marL="3886200" indent="-228600" algn="just" eaLnBrk="0" fontAlgn="base" hangingPunct="0">
              <a:spcBef>
                <a:spcPct val="0"/>
              </a:spcBef>
              <a:spcAft>
                <a:spcPct val="0"/>
              </a:spcAft>
              <a:defRPr sz="1600">
                <a:solidFill>
                  <a:schemeClr val="tx1"/>
                </a:solidFill>
                <a:latin typeface="Arial" panose="020B0604020202020204" pitchFamily="34" charset="0"/>
              </a:defRPr>
            </a:lvl9pPr>
          </a:lstStyle>
          <a:p>
            <a:pPr algn="ctr" eaLnBrk="1" hangingPunct="1"/>
            <a:r>
              <a:rPr lang="el-GR" altLang="el-GR" sz="2400">
                <a:latin typeface="+mn-lt"/>
              </a:rPr>
              <a:t>Μτ.</a:t>
            </a:r>
            <a:endParaRPr lang="de-DE" altLang="el-GR" sz="2400">
              <a:latin typeface="+mn-lt"/>
            </a:endParaRPr>
          </a:p>
        </p:txBody>
      </p:sp>
      <p:sp>
        <p:nvSpPr>
          <p:cNvPr id="7" name="_s1033"/>
          <p:cNvSpPr>
            <a:spLocks noChangeArrowheads="1"/>
          </p:cNvSpPr>
          <p:nvPr/>
        </p:nvSpPr>
        <p:spPr bwMode="auto">
          <a:xfrm>
            <a:off x="3563888" y="5750545"/>
            <a:ext cx="1890712" cy="630237"/>
          </a:xfrm>
          <a:prstGeom prst="roundRect">
            <a:avLst>
              <a:gd name="adj" fmla="val 16667"/>
            </a:avLst>
          </a:prstGeom>
          <a:noFill/>
          <a:ln w="9525">
            <a:solidFill>
              <a:srgbClr val="5075BC"/>
            </a:solidFill>
            <a:round/>
            <a:headEnd/>
            <a:tailEnd/>
          </a:ln>
        </p:spPr>
        <p:txBody>
          <a:bodyPr wrap="none" lIns="126187" tIns="63094" rIns="126187" bIns="63094"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algn="just" eaLnBrk="0" fontAlgn="base" hangingPunct="0">
              <a:spcBef>
                <a:spcPct val="0"/>
              </a:spcBef>
              <a:spcAft>
                <a:spcPct val="0"/>
              </a:spcAft>
              <a:defRPr sz="1600">
                <a:solidFill>
                  <a:schemeClr val="tx1"/>
                </a:solidFill>
                <a:latin typeface="Arial" panose="020B0604020202020204" pitchFamily="34" charset="0"/>
              </a:defRPr>
            </a:lvl6pPr>
            <a:lvl7pPr marL="2971800" indent="-228600" algn="just" eaLnBrk="0" fontAlgn="base" hangingPunct="0">
              <a:spcBef>
                <a:spcPct val="0"/>
              </a:spcBef>
              <a:spcAft>
                <a:spcPct val="0"/>
              </a:spcAft>
              <a:defRPr sz="1600">
                <a:solidFill>
                  <a:schemeClr val="tx1"/>
                </a:solidFill>
                <a:latin typeface="Arial" panose="020B0604020202020204" pitchFamily="34" charset="0"/>
              </a:defRPr>
            </a:lvl7pPr>
            <a:lvl8pPr marL="3429000" indent="-228600" algn="just" eaLnBrk="0" fontAlgn="base" hangingPunct="0">
              <a:spcBef>
                <a:spcPct val="0"/>
              </a:spcBef>
              <a:spcAft>
                <a:spcPct val="0"/>
              </a:spcAft>
              <a:defRPr sz="1600">
                <a:solidFill>
                  <a:schemeClr val="tx1"/>
                </a:solidFill>
                <a:latin typeface="Arial" panose="020B0604020202020204" pitchFamily="34" charset="0"/>
              </a:defRPr>
            </a:lvl8pPr>
            <a:lvl9pPr marL="3886200" indent="-228600" algn="just" eaLnBrk="0" fontAlgn="base" hangingPunct="0">
              <a:spcBef>
                <a:spcPct val="0"/>
              </a:spcBef>
              <a:spcAft>
                <a:spcPct val="0"/>
              </a:spcAft>
              <a:defRPr sz="1600">
                <a:solidFill>
                  <a:schemeClr val="tx1"/>
                </a:solidFill>
                <a:latin typeface="Arial" panose="020B0604020202020204" pitchFamily="34" charset="0"/>
              </a:defRPr>
            </a:lvl9pPr>
          </a:lstStyle>
          <a:p>
            <a:pPr algn="ctr" eaLnBrk="1" hangingPunct="1"/>
            <a:r>
              <a:rPr lang="el-GR" altLang="el-GR" sz="2400" dirty="0" err="1">
                <a:latin typeface="+mn-lt"/>
              </a:rPr>
              <a:t>Μκ</a:t>
            </a:r>
            <a:r>
              <a:rPr lang="el-GR" altLang="el-GR" sz="2400" dirty="0">
                <a:latin typeface="+mn-lt"/>
              </a:rPr>
              <a:t>.</a:t>
            </a:r>
            <a:endParaRPr lang="de-DE" altLang="el-GR" sz="2400" dirty="0">
              <a:latin typeface="+mn-lt"/>
            </a:endParaRPr>
          </a:p>
        </p:txBody>
      </p:sp>
      <p:sp>
        <p:nvSpPr>
          <p:cNvPr id="8" name="_s1034"/>
          <p:cNvSpPr>
            <a:spLocks noChangeArrowheads="1"/>
          </p:cNvSpPr>
          <p:nvPr/>
        </p:nvSpPr>
        <p:spPr bwMode="auto">
          <a:xfrm>
            <a:off x="5809680" y="5750545"/>
            <a:ext cx="1892300" cy="630237"/>
          </a:xfrm>
          <a:prstGeom prst="roundRect">
            <a:avLst>
              <a:gd name="adj" fmla="val 16667"/>
            </a:avLst>
          </a:prstGeom>
          <a:noFill/>
          <a:ln w="9525">
            <a:solidFill>
              <a:srgbClr val="5075BC"/>
            </a:solidFill>
            <a:round/>
            <a:headEnd/>
            <a:tailEnd/>
          </a:ln>
        </p:spPr>
        <p:txBody>
          <a:bodyPr wrap="none" lIns="126187" tIns="63094" rIns="126187" bIns="63094"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algn="just" eaLnBrk="0" fontAlgn="base" hangingPunct="0">
              <a:spcBef>
                <a:spcPct val="0"/>
              </a:spcBef>
              <a:spcAft>
                <a:spcPct val="0"/>
              </a:spcAft>
              <a:defRPr sz="1600">
                <a:solidFill>
                  <a:schemeClr val="tx1"/>
                </a:solidFill>
                <a:latin typeface="Arial" panose="020B0604020202020204" pitchFamily="34" charset="0"/>
              </a:defRPr>
            </a:lvl6pPr>
            <a:lvl7pPr marL="2971800" indent="-228600" algn="just" eaLnBrk="0" fontAlgn="base" hangingPunct="0">
              <a:spcBef>
                <a:spcPct val="0"/>
              </a:spcBef>
              <a:spcAft>
                <a:spcPct val="0"/>
              </a:spcAft>
              <a:defRPr sz="1600">
                <a:solidFill>
                  <a:schemeClr val="tx1"/>
                </a:solidFill>
                <a:latin typeface="Arial" panose="020B0604020202020204" pitchFamily="34" charset="0"/>
              </a:defRPr>
            </a:lvl7pPr>
            <a:lvl8pPr marL="3429000" indent="-228600" algn="just" eaLnBrk="0" fontAlgn="base" hangingPunct="0">
              <a:spcBef>
                <a:spcPct val="0"/>
              </a:spcBef>
              <a:spcAft>
                <a:spcPct val="0"/>
              </a:spcAft>
              <a:defRPr sz="1600">
                <a:solidFill>
                  <a:schemeClr val="tx1"/>
                </a:solidFill>
                <a:latin typeface="Arial" panose="020B0604020202020204" pitchFamily="34" charset="0"/>
              </a:defRPr>
            </a:lvl8pPr>
            <a:lvl9pPr marL="3886200" indent="-228600" algn="just" eaLnBrk="0" fontAlgn="base" hangingPunct="0">
              <a:spcBef>
                <a:spcPct val="0"/>
              </a:spcBef>
              <a:spcAft>
                <a:spcPct val="0"/>
              </a:spcAft>
              <a:defRPr sz="1600">
                <a:solidFill>
                  <a:schemeClr val="tx1"/>
                </a:solidFill>
                <a:latin typeface="Arial" panose="020B0604020202020204" pitchFamily="34" charset="0"/>
              </a:defRPr>
            </a:lvl9pPr>
          </a:lstStyle>
          <a:p>
            <a:pPr algn="ctr" eaLnBrk="1" hangingPunct="1"/>
            <a:r>
              <a:rPr lang="el-GR" altLang="el-GR" sz="2400">
                <a:latin typeface="+mn-lt"/>
              </a:rPr>
              <a:t>Λκ.</a:t>
            </a:r>
            <a:endParaRPr lang="de-DE" altLang="el-GR" sz="2400">
              <a:latin typeface="+mn-lt"/>
            </a:endParaRPr>
          </a:p>
        </p:txBody>
      </p:sp>
      <p:sp>
        <p:nvSpPr>
          <p:cNvPr id="9" name="Line 8"/>
          <p:cNvSpPr>
            <a:spLocks noChangeShapeType="1"/>
          </p:cNvSpPr>
          <p:nvPr/>
        </p:nvSpPr>
        <p:spPr bwMode="auto">
          <a:xfrm flipH="1">
            <a:off x="2412430" y="4509120"/>
            <a:ext cx="935037" cy="1055687"/>
          </a:xfrm>
          <a:prstGeom prst="line">
            <a:avLst/>
          </a:prstGeom>
          <a:noFill/>
          <a:ln w="76200">
            <a:solidFill>
              <a:srgbClr val="5075BC"/>
            </a:solidFill>
            <a:round/>
            <a:headEnd/>
            <a:tailEnd type="triangle" w="med" len="med"/>
          </a:ln>
          <a:extLst>
            <a:ext uri="{909E8E84-426E-40DD-AFC4-6F175D3DCCD1}">
              <a14:hiddenFill xmlns:a14="http://schemas.microsoft.com/office/drawing/2010/main">
                <a:noFill/>
              </a14:hiddenFill>
            </a:ext>
          </a:extLst>
        </p:spPr>
        <p:txBody>
          <a:bodyPr>
            <a:spAutoFit/>
          </a:bodyPr>
          <a:lstStyle/>
          <a:p>
            <a:endParaRPr lang="el-GR"/>
          </a:p>
        </p:txBody>
      </p:sp>
      <p:sp>
        <p:nvSpPr>
          <p:cNvPr id="10" name="Line 9"/>
          <p:cNvSpPr>
            <a:spLocks noChangeShapeType="1"/>
          </p:cNvSpPr>
          <p:nvPr/>
        </p:nvSpPr>
        <p:spPr bwMode="auto">
          <a:xfrm>
            <a:off x="5868144" y="4509120"/>
            <a:ext cx="792163" cy="1023937"/>
          </a:xfrm>
          <a:prstGeom prst="line">
            <a:avLst/>
          </a:prstGeom>
          <a:noFill/>
          <a:ln w="76200">
            <a:solidFill>
              <a:srgbClr val="5075BC"/>
            </a:solidFill>
            <a:round/>
            <a:headEnd/>
            <a:tailEnd type="triangle" w="med" len="med"/>
          </a:ln>
          <a:extLst>
            <a:ext uri="{909E8E84-426E-40DD-AFC4-6F175D3DCCD1}">
              <a14:hiddenFill xmlns:a14="http://schemas.microsoft.com/office/drawing/2010/main">
                <a:noFill/>
              </a14:hiddenFill>
            </a:ext>
          </a:extLst>
        </p:spPr>
        <p:txBody>
          <a:bodyPr>
            <a:spAutoFit/>
          </a:bodyPr>
          <a:lstStyle/>
          <a:p>
            <a:endParaRPr lang="el-GR"/>
          </a:p>
        </p:txBody>
      </p:sp>
      <p:sp>
        <p:nvSpPr>
          <p:cNvPr id="11" name="Line 10"/>
          <p:cNvSpPr>
            <a:spLocks noChangeShapeType="1"/>
          </p:cNvSpPr>
          <p:nvPr/>
        </p:nvSpPr>
        <p:spPr bwMode="auto">
          <a:xfrm>
            <a:off x="4499992" y="4509120"/>
            <a:ext cx="0" cy="1023937"/>
          </a:xfrm>
          <a:prstGeom prst="line">
            <a:avLst/>
          </a:prstGeom>
          <a:noFill/>
          <a:ln w="76200">
            <a:solidFill>
              <a:srgbClr val="5075BC"/>
            </a:solidFill>
            <a:round/>
            <a:headEnd/>
            <a:tailEnd type="triangle" w="med" len="med"/>
          </a:ln>
          <a:extLst>
            <a:ext uri="{909E8E84-426E-40DD-AFC4-6F175D3DCCD1}">
              <a14:hiddenFill xmlns:a14="http://schemas.microsoft.com/office/drawing/2010/main">
                <a:noFill/>
              </a14:hiddenFill>
            </a:ext>
          </a:extLst>
        </p:spPr>
        <p:txBody>
          <a:bodyPr>
            <a:spAutoFit/>
          </a:bodyPr>
          <a:lstStyle/>
          <a:p>
            <a:endParaRPr lang="el-GR"/>
          </a:p>
        </p:txBody>
      </p:sp>
    </p:spTree>
    <p:extLst>
      <p:ext uri="{BB962C8B-B14F-4D97-AF65-F5344CB8AC3E}">
        <p14:creationId xmlns:p14="http://schemas.microsoft.com/office/powerpoint/2010/main" val="4322693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P spid="10" grpId="0" animBg="1"/>
      <p:bldP spid="11"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a:bodyPr>
          <a:lstStyle/>
          <a:p>
            <a:r>
              <a:rPr lang="el-GR" altLang="el-GR" dirty="0"/>
              <a:t>Η Θεωρία περί Δύο Πηγών</a:t>
            </a:r>
            <a:endParaRPr lang="el-GR" dirty="0"/>
          </a:p>
        </p:txBody>
      </p:sp>
      <p:sp>
        <p:nvSpPr>
          <p:cNvPr id="3" name="Θέση περιεχομένου 2"/>
          <p:cNvSpPr>
            <a:spLocks noGrp="1"/>
          </p:cNvSpPr>
          <p:nvPr>
            <p:ph idx="1"/>
          </p:nvPr>
        </p:nvSpPr>
        <p:spPr>
          <a:xfrm>
            <a:off x="464156" y="1556792"/>
            <a:ext cx="8229600" cy="4525963"/>
          </a:xfrm>
        </p:spPr>
        <p:txBody>
          <a:bodyPr>
            <a:normAutofit/>
          </a:bodyPr>
          <a:lstStyle/>
          <a:p>
            <a:r>
              <a:rPr lang="de-DE" altLang="el-GR" sz="2800" dirty="0"/>
              <a:t>Christian Hermann Weiße </a:t>
            </a:r>
            <a:r>
              <a:rPr lang="el-GR" altLang="el-GR" sz="2800" dirty="0"/>
              <a:t>το </a:t>
            </a:r>
            <a:r>
              <a:rPr lang="de-DE" altLang="el-GR" sz="2800" dirty="0" smtClean="0"/>
              <a:t>1838</a:t>
            </a:r>
            <a:endParaRPr lang="de-DE" altLang="el-GR" sz="2800" dirty="0"/>
          </a:p>
        </p:txBody>
      </p:sp>
      <p:sp>
        <p:nvSpPr>
          <p:cNvPr id="12" name="_s1031"/>
          <p:cNvSpPr>
            <a:spLocks noChangeArrowheads="1"/>
          </p:cNvSpPr>
          <p:nvPr/>
        </p:nvSpPr>
        <p:spPr bwMode="auto">
          <a:xfrm>
            <a:off x="5435674" y="3024659"/>
            <a:ext cx="2952750" cy="836612"/>
          </a:xfrm>
          <a:prstGeom prst="roundRect">
            <a:avLst>
              <a:gd name="adj" fmla="val 16667"/>
            </a:avLst>
          </a:prstGeom>
          <a:noFill/>
          <a:ln w="9525">
            <a:solidFill>
              <a:srgbClr val="5075BC"/>
            </a:solidFill>
            <a:round/>
            <a:headEnd/>
            <a:tailEnd/>
          </a:ln>
        </p:spPr>
        <p:txBody>
          <a:bodyPr wrap="none" lIns="126187" tIns="63094" rIns="126187" bIns="63094"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algn="just" eaLnBrk="0" fontAlgn="base" hangingPunct="0">
              <a:spcBef>
                <a:spcPct val="0"/>
              </a:spcBef>
              <a:spcAft>
                <a:spcPct val="0"/>
              </a:spcAft>
              <a:defRPr sz="1600">
                <a:solidFill>
                  <a:schemeClr val="tx1"/>
                </a:solidFill>
                <a:latin typeface="Arial" panose="020B0604020202020204" pitchFamily="34" charset="0"/>
              </a:defRPr>
            </a:lvl6pPr>
            <a:lvl7pPr marL="2971800" indent="-228600" algn="just" eaLnBrk="0" fontAlgn="base" hangingPunct="0">
              <a:spcBef>
                <a:spcPct val="0"/>
              </a:spcBef>
              <a:spcAft>
                <a:spcPct val="0"/>
              </a:spcAft>
              <a:defRPr sz="1600">
                <a:solidFill>
                  <a:schemeClr val="tx1"/>
                </a:solidFill>
                <a:latin typeface="Arial" panose="020B0604020202020204" pitchFamily="34" charset="0"/>
              </a:defRPr>
            </a:lvl7pPr>
            <a:lvl8pPr marL="3429000" indent="-228600" algn="just" eaLnBrk="0" fontAlgn="base" hangingPunct="0">
              <a:spcBef>
                <a:spcPct val="0"/>
              </a:spcBef>
              <a:spcAft>
                <a:spcPct val="0"/>
              </a:spcAft>
              <a:defRPr sz="1600">
                <a:solidFill>
                  <a:schemeClr val="tx1"/>
                </a:solidFill>
                <a:latin typeface="Arial" panose="020B0604020202020204" pitchFamily="34" charset="0"/>
              </a:defRPr>
            </a:lvl8pPr>
            <a:lvl9pPr marL="3886200" indent="-228600" algn="just" eaLnBrk="0" fontAlgn="base" hangingPunct="0">
              <a:spcBef>
                <a:spcPct val="0"/>
              </a:spcBef>
              <a:spcAft>
                <a:spcPct val="0"/>
              </a:spcAft>
              <a:defRPr sz="1600">
                <a:solidFill>
                  <a:schemeClr val="tx1"/>
                </a:solidFill>
                <a:latin typeface="Arial" panose="020B0604020202020204" pitchFamily="34" charset="0"/>
              </a:defRPr>
            </a:lvl9pPr>
          </a:lstStyle>
          <a:p>
            <a:pPr algn="ctr" eaLnBrk="1" hangingPunct="1"/>
            <a:r>
              <a:rPr lang="el-GR" altLang="el-GR" sz="2400">
                <a:latin typeface="+mn-lt"/>
              </a:rPr>
              <a:t>Πηγή Λογίων </a:t>
            </a:r>
          </a:p>
          <a:p>
            <a:pPr algn="ctr" eaLnBrk="1" hangingPunct="1"/>
            <a:r>
              <a:rPr lang="el-GR" altLang="el-GR" sz="2400">
                <a:latin typeface="+mn-lt"/>
              </a:rPr>
              <a:t>του Ματθαίου</a:t>
            </a:r>
            <a:endParaRPr lang="de-DE" altLang="el-GR" sz="2400">
              <a:latin typeface="+mn-lt"/>
            </a:endParaRPr>
          </a:p>
        </p:txBody>
      </p:sp>
      <p:sp>
        <p:nvSpPr>
          <p:cNvPr id="13" name="_s1031"/>
          <p:cNvSpPr>
            <a:spLocks noChangeArrowheads="1"/>
          </p:cNvSpPr>
          <p:nvPr/>
        </p:nvSpPr>
        <p:spPr bwMode="auto">
          <a:xfrm>
            <a:off x="1619324" y="3086571"/>
            <a:ext cx="1944688" cy="676275"/>
          </a:xfrm>
          <a:prstGeom prst="roundRect">
            <a:avLst>
              <a:gd name="adj" fmla="val 16667"/>
            </a:avLst>
          </a:prstGeom>
          <a:noFill/>
          <a:ln w="9525">
            <a:solidFill>
              <a:srgbClr val="5075BC"/>
            </a:solidFill>
            <a:round/>
            <a:headEnd/>
            <a:tailEnd/>
          </a:ln>
        </p:spPr>
        <p:txBody>
          <a:bodyPr wrap="none" lIns="126187" tIns="63094" rIns="126187" bIns="63094"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algn="just" eaLnBrk="0" fontAlgn="base" hangingPunct="0">
              <a:spcBef>
                <a:spcPct val="0"/>
              </a:spcBef>
              <a:spcAft>
                <a:spcPct val="0"/>
              </a:spcAft>
              <a:defRPr sz="1600">
                <a:solidFill>
                  <a:schemeClr val="tx1"/>
                </a:solidFill>
                <a:latin typeface="Arial" panose="020B0604020202020204" pitchFamily="34" charset="0"/>
              </a:defRPr>
            </a:lvl6pPr>
            <a:lvl7pPr marL="2971800" indent="-228600" algn="just" eaLnBrk="0" fontAlgn="base" hangingPunct="0">
              <a:spcBef>
                <a:spcPct val="0"/>
              </a:spcBef>
              <a:spcAft>
                <a:spcPct val="0"/>
              </a:spcAft>
              <a:defRPr sz="1600">
                <a:solidFill>
                  <a:schemeClr val="tx1"/>
                </a:solidFill>
                <a:latin typeface="Arial" panose="020B0604020202020204" pitchFamily="34" charset="0"/>
              </a:defRPr>
            </a:lvl7pPr>
            <a:lvl8pPr marL="3429000" indent="-228600" algn="just" eaLnBrk="0" fontAlgn="base" hangingPunct="0">
              <a:spcBef>
                <a:spcPct val="0"/>
              </a:spcBef>
              <a:spcAft>
                <a:spcPct val="0"/>
              </a:spcAft>
              <a:defRPr sz="1600">
                <a:solidFill>
                  <a:schemeClr val="tx1"/>
                </a:solidFill>
                <a:latin typeface="Arial" panose="020B0604020202020204" pitchFamily="34" charset="0"/>
              </a:defRPr>
            </a:lvl8pPr>
            <a:lvl9pPr marL="3886200" indent="-228600" algn="just" eaLnBrk="0" fontAlgn="base" hangingPunct="0">
              <a:spcBef>
                <a:spcPct val="0"/>
              </a:spcBef>
              <a:spcAft>
                <a:spcPct val="0"/>
              </a:spcAft>
              <a:defRPr sz="1600">
                <a:solidFill>
                  <a:schemeClr val="tx1"/>
                </a:solidFill>
                <a:latin typeface="Arial" panose="020B0604020202020204" pitchFamily="34" charset="0"/>
              </a:defRPr>
            </a:lvl9pPr>
          </a:lstStyle>
          <a:p>
            <a:pPr algn="ctr" eaLnBrk="1" hangingPunct="1"/>
            <a:r>
              <a:rPr lang="el-GR" altLang="el-GR" sz="2400">
                <a:latin typeface="+mn-lt"/>
              </a:rPr>
              <a:t>Μάρκος</a:t>
            </a:r>
            <a:endParaRPr lang="de-DE" altLang="el-GR" sz="2400">
              <a:latin typeface="+mn-lt"/>
            </a:endParaRPr>
          </a:p>
        </p:txBody>
      </p:sp>
      <p:sp>
        <p:nvSpPr>
          <p:cNvPr id="14" name="_s1032"/>
          <p:cNvSpPr>
            <a:spLocks noChangeArrowheads="1"/>
          </p:cNvSpPr>
          <p:nvPr/>
        </p:nvSpPr>
        <p:spPr bwMode="auto">
          <a:xfrm>
            <a:off x="1565349" y="5409084"/>
            <a:ext cx="1892300" cy="630237"/>
          </a:xfrm>
          <a:prstGeom prst="roundRect">
            <a:avLst>
              <a:gd name="adj" fmla="val 16667"/>
            </a:avLst>
          </a:prstGeom>
          <a:noFill/>
          <a:ln w="9525">
            <a:solidFill>
              <a:srgbClr val="5075BC"/>
            </a:solidFill>
            <a:round/>
            <a:headEnd/>
            <a:tailEnd/>
          </a:ln>
        </p:spPr>
        <p:txBody>
          <a:bodyPr wrap="none" lIns="126187" tIns="63094" rIns="126187" bIns="63094"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algn="just" eaLnBrk="0" fontAlgn="base" hangingPunct="0">
              <a:spcBef>
                <a:spcPct val="0"/>
              </a:spcBef>
              <a:spcAft>
                <a:spcPct val="0"/>
              </a:spcAft>
              <a:defRPr sz="1600">
                <a:solidFill>
                  <a:schemeClr val="tx1"/>
                </a:solidFill>
                <a:latin typeface="Arial" panose="020B0604020202020204" pitchFamily="34" charset="0"/>
              </a:defRPr>
            </a:lvl6pPr>
            <a:lvl7pPr marL="2971800" indent="-228600" algn="just" eaLnBrk="0" fontAlgn="base" hangingPunct="0">
              <a:spcBef>
                <a:spcPct val="0"/>
              </a:spcBef>
              <a:spcAft>
                <a:spcPct val="0"/>
              </a:spcAft>
              <a:defRPr sz="1600">
                <a:solidFill>
                  <a:schemeClr val="tx1"/>
                </a:solidFill>
                <a:latin typeface="Arial" panose="020B0604020202020204" pitchFamily="34" charset="0"/>
              </a:defRPr>
            </a:lvl7pPr>
            <a:lvl8pPr marL="3429000" indent="-228600" algn="just" eaLnBrk="0" fontAlgn="base" hangingPunct="0">
              <a:spcBef>
                <a:spcPct val="0"/>
              </a:spcBef>
              <a:spcAft>
                <a:spcPct val="0"/>
              </a:spcAft>
              <a:defRPr sz="1600">
                <a:solidFill>
                  <a:schemeClr val="tx1"/>
                </a:solidFill>
                <a:latin typeface="Arial" panose="020B0604020202020204" pitchFamily="34" charset="0"/>
              </a:defRPr>
            </a:lvl8pPr>
            <a:lvl9pPr marL="3886200" indent="-228600" algn="just" eaLnBrk="0" fontAlgn="base" hangingPunct="0">
              <a:spcBef>
                <a:spcPct val="0"/>
              </a:spcBef>
              <a:spcAft>
                <a:spcPct val="0"/>
              </a:spcAft>
              <a:defRPr sz="1600">
                <a:solidFill>
                  <a:schemeClr val="tx1"/>
                </a:solidFill>
                <a:latin typeface="Arial" panose="020B0604020202020204" pitchFamily="34" charset="0"/>
              </a:defRPr>
            </a:lvl9pPr>
          </a:lstStyle>
          <a:p>
            <a:pPr algn="ctr" eaLnBrk="1" hangingPunct="1"/>
            <a:r>
              <a:rPr lang="el-GR" altLang="el-GR" sz="2400">
                <a:latin typeface="+mn-lt"/>
              </a:rPr>
              <a:t>Ματθαίος</a:t>
            </a:r>
            <a:endParaRPr lang="de-DE" altLang="el-GR" sz="2400">
              <a:latin typeface="+mn-lt"/>
            </a:endParaRPr>
          </a:p>
        </p:txBody>
      </p:sp>
      <p:sp>
        <p:nvSpPr>
          <p:cNvPr id="15" name="_s1032"/>
          <p:cNvSpPr>
            <a:spLocks noChangeArrowheads="1"/>
          </p:cNvSpPr>
          <p:nvPr/>
        </p:nvSpPr>
        <p:spPr bwMode="auto">
          <a:xfrm>
            <a:off x="5867474" y="5463059"/>
            <a:ext cx="1892300" cy="630237"/>
          </a:xfrm>
          <a:prstGeom prst="roundRect">
            <a:avLst>
              <a:gd name="adj" fmla="val 16667"/>
            </a:avLst>
          </a:prstGeom>
          <a:noFill/>
          <a:ln w="9525">
            <a:solidFill>
              <a:srgbClr val="5075BC"/>
            </a:solidFill>
            <a:round/>
            <a:headEnd/>
            <a:tailEnd/>
          </a:ln>
        </p:spPr>
        <p:txBody>
          <a:bodyPr wrap="none" lIns="126187" tIns="63094" rIns="126187" bIns="63094"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algn="just" eaLnBrk="0" fontAlgn="base" hangingPunct="0">
              <a:spcBef>
                <a:spcPct val="0"/>
              </a:spcBef>
              <a:spcAft>
                <a:spcPct val="0"/>
              </a:spcAft>
              <a:defRPr sz="1600">
                <a:solidFill>
                  <a:schemeClr val="tx1"/>
                </a:solidFill>
                <a:latin typeface="Arial" panose="020B0604020202020204" pitchFamily="34" charset="0"/>
              </a:defRPr>
            </a:lvl6pPr>
            <a:lvl7pPr marL="2971800" indent="-228600" algn="just" eaLnBrk="0" fontAlgn="base" hangingPunct="0">
              <a:spcBef>
                <a:spcPct val="0"/>
              </a:spcBef>
              <a:spcAft>
                <a:spcPct val="0"/>
              </a:spcAft>
              <a:defRPr sz="1600">
                <a:solidFill>
                  <a:schemeClr val="tx1"/>
                </a:solidFill>
                <a:latin typeface="Arial" panose="020B0604020202020204" pitchFamily="34" charset="0"/>
              </a:defRPr>
            </a:lvl7pPr>
            <a:lvl8pPr marL="3429000" indent="-228600" algn="just" eaLnBrk="0" fontAlgn="base" hangingPunct="0">
              <a:spcBef>
                <a:spcPct val="0"/>
              </a:spcBef>
              <a:spcAft>
                <a:spcPct val="0"/>
              </a:spcAft>
              <a:defRPr sz="1600">
                <a:solidFill>
                  <a:schemeClr val="tx1"/>
                </a:solidFill>
                <a:latin typeface="Arial" panose="020B0604020202020204" pitchFamily="34" charset="0"/>
              </a:defRPr>
            </a:lvl8pPr>
            <a:lvl9pPr marL="3886200" indent="-228600" algn="just" eaLnBrk="0" fontAlgn="base" hangingPunct="0">
              <a:spcBef>
                <a:spcPct val="0"/>
              </a:spcBef>
              <a:spcAft>
                <a:spcPct val="0"/>
              </a:spcAft>
              <a:defRPr sz="1600">
                <a:solidFill>
                  <a:schemeClr val="tx1"/>
                </a:solidFill>
                <a:latin typeface="Arial" panose="020B0604020202020204" pitchFamily="34" charset="0"/>
              </a:defRPr>
            </a:lvl9pPr>
          </a:lstStyle>
          <a:p>
            <a:pPr algn="ctr" eaLnBrk="1" hangingPunct="1"/>
            <a:r>
              <a:rPr lang="el-GR" altLang="el-GR" sz="2400">
                <a:latin typeface="+mn-lt"/>
              </a:rPr>
              <a:t>Λουκάς</a:t>
            </a:r>
            <a:endParaRPr lang="de-DE" altLang="el-GR" sz="2400">
              <a:latin typeface="+mn-lt"/>
            </a:endParaRPr>
          </a:p>
        </p:txBody>
      </p:sp>
      <p:sp>
        <p:nvSpPr>
          <p:cNvPr id="16" name="Line 9"/>
          <p:cNvSpPr>
            <a:spLocks noChangeShapeType="1"/>
          </p:cNvSpPr>
          <p:nvPr/>
        </p:nvSpPr>
        <p:spPr bwMode="auto">
          <a:xfrm>
            <a:off x="2627387" y="4096221"/>
            <a:ext cx="0" cy="1081088"/>
          </a:xfrm>
          <a:prstGeom prst="line">
            <a:avLst/>
          </a:prstGeom>
          <a:noFill/>
          <a:ln w="76200">
            <a:solidFill>
              <a:srgbClr val="5075BC"/>
            </a:solidFill>
            <a:round/>
            <a:headEnd/>
            <a:tailEnd type="triangle" w="med" len="med"/>
          </a:ln>
          <a:extLst>
            <a:ext uri="{909E8E84-426E-40DD-AFC4-6F175D3DCCD1}">
              <a14:hiddenFill xmlns:a14="http://schemas.microsoft.com/office/drawing/2010/main">
                <a:noFill/>
              </a14:hiddenFill>
            </a:ext>
          </a:extLst>
        </p:spPr>
        <p:txBody>
          <a:bodyPr wrap="none">
            <a:spAutoFit/>
          </a:bodyPr>
          <a:lstStyle/>
          <a:p>
            <a:endParaRPr lang="el-GR" sz="2400"/>
          </a:p>
        </p:txBody>
      </p:sp>
      <p:sp>
        <p:nvSpPr>
          <p:cNvPr id="17" name="Line 10"/>
          <p:cNvSpPr>
            <a:spLocks noChangeShapeType="1"/>
          </p:cNvSpPr>
          <p:nvPr/>
        </p:nvSpPr>
        <p:spPr bwMode="auto">
          <a:xfrm flipH="1">
            <a:off x="3275087" y="4096221"/>
            <a:ext cx="3673475" cy="1008063"/>
          </a:xfrm>
          <a:prstGeom prst="line">
            <a:avLst/>
          </a:prstGeom>
          <a:noFill/>
          <a:ln w="76200">
            <a:solidFill>
              <a:srgbClr val="5075BC"/>
            </a:solidFill>
            <a:round/>
            <a:headEnd/>
            <a:tailEnd type="triangle" w="med" len="med"/>
          </a:ln>
          <a:extLst>
            <a:ext uri="{909E8E84-426E-40DD-AFC4-6F175D3DCCD1}">
              <a14:hiddenFill xmlns:a14="http://schemas.microsoft.com/office/drawing/2010/main">
                <a:noFill/>
              </a14:hiddenFill>
            </a:ext>
          </a:extLst>
        </p:spPr>
        <p:txBody>
          <a:bodyPr>
            <a:spAutoFit/>
          </a:bodyPr>
          <a:lstStyle/>
          <a:p>
            <a:endParaRPr lang="el-GR" sz="2400"/>
          </a:p>
        </p:txBody>
      </p:sp>
      <p:sp>
        <p:nvSpPr>
          <p:cNvPr id="18" name="Line 11"/>
          <p:cNvSpPr>
            <a:spLocks noChangeShapeType="1"/>
          </p:cNvSpPr>
          <p:nvPr/>
        </p:nvSpPr>
        <p:spPr bwMode="auto">
          <a:xfrm>
            <a:off x="2627387" y="4096221"/>
            <a:ext cx="3887787" cy="1081088"/>
          </a:xfrm>
          <a:prstGeom prst="line">
            <a:avLst/>
          </a:prstGeom>
          <a:noFill/>
          <a:ln w="76200">
            <a:solidFill>
              <a:srgbClr val="5075BC"/>
            </a:solidFill>
            <a:round/>
            <a:headEnd/>
            <a:tailEnd type="triangle" w="med" len="med"/>
          </a:ln>
          <a:extLst>
            <a:ext uri="{909E8E84-426E-40DD-AFC4-6F175D3DCCD1}">
              <a14:hiddenFill xmlns:a14="http://schemas.microsoft.com/office/drawing/2010/main">
                <a:noFill/>
              </a14:hiddenFill>
            </a:ext>
          </a:extLst>
        </p:spPr>
        <p:txBody>
          <a:bodyPr>
            <a:spAutoFit/>
          </a:bodyPr>
          <a:lstStyle/>
          <a:p>
            <a:endParaRPr lang="el-GR" sz="2400"/>
          </a:p>
        </p:txBody>
      </p:sp>
      <p:sp>
        <p:nvSpPr>
          <p:cNvPr id="19" name="Line 12"/>
          <p:cNvSpPr>
            <a:spLocks noChangeShapeType="1"/>
          </p:cNvSpPr>
          <p:nvPr/>
        </p:nvSpPr>
        <p:spPr bwMode="auto">
          <a:xfrm>
            <a:off x="6946974" y="4096221"/>
            <a:ext cx="0" cy="1081088"/>
          </a:xfrm>
          <a:prstGeom prst="line">
            <a:avLst/>
          </a:prstGeom>
          <a:noFill/>
          <a:ln w="76200">
            <a:solidFill>
              <a:srgbClr val="5075BC"/>
            </a:solidFill>
            <a:round/>
            <a:headEnd/>
            <a:tailEnd type="triangle" w="med" len="med"/>
          </a:ln>
          <a:extLst>
            <a:ext uri="{909E8E84-426E-40DD-AFC4-6F175D3DCCD1}">
              <a14:hiddenFill xmlns:a14="http://schemas.microsoft.com/office/drawing/2010/main">
                <a:noFill/>
              </a14:hiddenFill>
            </a:ext>
          </a:extLst>
        </p:spPr>
        <p:txBody>
          <a:bodyPr wrap="none">
            <a:spAutoFit/>
          </a:bodyPr>
          <a:lstStyle/>
          <a:p>
            <a:endParaRPr lang="el-GR" sz="2400"/>
          </a:p>
        </p:txBody>
      </p:sp>
    </p:spTree>
    <p:extLst>
      <p:ext uri="{BB962C8B-B14F-4D97-AF65-F5344CB8AC3E}">
        <p14:creationId xmlns:p14="http://schemas.microsoft.com/office/powerpoint/2010/main" val="24312461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8"/>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9"/>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P spid="14" grpId="0" animBg="1"/>
      <p:bldP spid="15" grpId="0" animBg="1"/>
      <p:bldP spid="16" grpId="0" animBg="1"/>
      <p:bldP spid="17" grpId="0" animBg="1"/>
      <p:bldP spid="18" grpId="0" animBg="1"/>
      <p:bldP spid="19"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altLang="el-GR" dirty="0"/>
              <a:t>Η σύγχρονη Θεωρία περί Δύο Πηγών</a:t>
            </a:r>
            <a:endParaRPr lang="el-GR" dirty="0"/>
          </a:p>
        </p:txBody>
      </p:sp>
      <p:sp>
        <p:nvSpPr>
          <p:cNvPr id="3" name="Θέση περιεχομένου 4"/>
          <p:cNvSpPr>
            <a:spLocks noGrp="1"/>
          </p:cNvSpPr>
          <p:nvPr>
            <p:ph idx="1"/>
          </p:nvPr>
        </p:nvSpPr>
        <p:spPr>
          <a:xfrm>
            <a:off x="464156" y="1556792"/>
            <a:ext cx="8229600" cy="4525963"/>
          </a:xfrm>
        </p:spPr>
        <p:txBody>
          <a:bodyPr>
            <a:noAutofit/>
          </a:bodyPr>
          <a:lstStyle/>
          <a:p>
            <a:r>
              <a:rPr lang="el-GR" altLang="el-GR" sz="2800" dirty="0"/>
              <a:t>Είναι διαφορετικής άποψης</a:t>
            </a:r>
            <a:r>
              <a:rPr lang="de-DE" altLang="el-GR" sz="2800" dirty="0"/>
              <a:t>:</a:t>
            </a:r>
          </a:p>
          <a:p>
            <a:pPr lvl="1">
              <a:spcBef>
                <a:spcPts val="600"/>
              </a:spcBef>
            </a:pPr>
            <a:r>
              <a:rPr lang="el-GR" altLang="el-GR" sz="2400" dirty="0"/>
              <a:t>Ο Μάρκος είναι ο αρχαιότερος.</a:t>
            </a:r>
          </a:p>
          <a:p>
            <a:pPr lvl="1">
              <a:spcBef>
                <a:spcPts val="600"/>
              </a:spcBef>
            </a:pPr>
            <a:r>
              <a:rPr lang="el-GR" altLang="el-GR" sz="2400" dirty="0"/>
              <a:t>Υπάρχει μια χαμένη Πηγή των Λογίων</a:t>
            </a:r>
          </a:p>
          <a:p>
            <a:pPr lvl="1">
              <a:spcBef>
                <a:spcPts val="600"/>
              </a:spcBef>
            </a:pPr>
            <a:r>
              <a:rPr lang="el-GR" altLang="el-GR" sz="2400" dirty="0" err="1"/>
              <a:t>Μτ</a:t>
            </a:r>
            <a:r>
              <a:rPr lang="el-GR" altLang="el-GR" sz="2400" dirty="0"/>
              <a:t>. και </a:t>
            </a:r>
            <a:r>
              <a:rPr lang="el-GR" altLang="el-GR" sz="2400" dirty="0" err="1"/>
              <a:t>Λκ</a:t>
            </a:r>
            <a:r>
              <a:rPr lang="el-GR" altLang="el-GR" sz="2400" dirty="0"/>
              <a:t>. αντλούν υλικό από τον </a:t>
            </a:r>
            <a:r>
              <a:rPr lang="el-GR" altLang="el-GR" sz="2400" dirty="0" err="1"/>
              <a:t>Μκ</a:t>
            </a:r>
            <a:r>
              <a:rPr lang="el-GR" altLang="el-GR" sz="2400" dirty="0"/>
              <a:t>. την Πηγή των Λογίων  (</a:t>
            </a:r>
            <a:r>
              <a:rPr lang="el-GR" altLang="el-GR" sz="2400" dirty="0" err="1"/>
              <a:t>Logienquelle</a:t>
            </a:r>
            <a:r>
              <a:rPr lang="el-GR" altLang="el-GR" sz="2400" dirty="0"/>
              <a:t>) και Ιδιαίτερο Υλικό (</a:t>
            </a:r>
            <a:r>
              <a:rPr lang="el-GR" altLang="el-GR" sz="2400" dirty="0" err="1"/>
              <a:t>Sondergut</a:t>
            </a:r>
            <a:r>
              <a:rPr lang="el-GR" altLang="el-GR" sz="2400" dirty="0"/>
              <a:t>).</a:t>
            </a:r>
          </a:p>
        </p:txBody>
      </p:sp>
      <p:pic>
        <p:nvPicPr>
          <p:cNvPr id="5"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2988" y="4653136"/>
            <a:ext cx="7620000" cy="962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Tree>
    <p:extLst>
      <p:ext uri="{BB962C8B-B14F-4D97-AF65-F5344CB8AC3E}">
        <p14:creationId xmlns:p14="http://schemas.microsoft.com/office/powerpoint/2010/main" val="81243076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altLang="el-GR" dirty="0" smtClean="0"/>
              <a:t>Θέση</a:t>
            </a:r>
            <a:r>
              <a:rPr lang="de-DE" altLang="el-GR" dirty="0" smtClean="0"/>
              <a:t>: </a:t>
            </a:r>
            <a:r>
              <a:rPr lang="el-GR" altLang="el-GR" dirty="0" smtClean="0"/>
              <a:t>Μάρκος</a:t>
            </a:r>
            <a:r>
              <a:rPr lang="de-DE" altLang="el-GR" dirty="0" smtClean="0"/>
              <a:t> </a:t>
            </a:r>
            <a:r>
              <a:rPr lang="el-GR" altLang="el-GR" dirty="0" smtClean="0"/>
              <a:t>=</a:t>
            </a:r>
            <a:r>
              <a:rPr lang="de-DE" altLang="el-GR" dirty="0" smtClean="0"/>
              <a:t> </a:t>
            </a:r>
            <a:r>
              <a:rPr lang="el-GR" altLang="el-GR" dirty="0" smtClean="0"/>
              <a:t>το αρχαιότερο Ευαγγέλιο</a:t>
            </a:r>
            <a:endParaRPr lang="el-GR" dirty="0"/>
          </a:p>
        </p:txBody>
      </p:sp>
      <p:sp>
        <p:nvSpPr>
          <p:cNvPr id="3" name="Θέση περιεχομένου 4"/>
          <p:cNvSpPr>
            <a:spLocks noGrp="1"/>
          </p:cNvSpPr>
          <p:nvPr>
            <p:ph idx="1"/>
          </p:nvPr>
        </p:nvSpPr>
        <p:spPr>
          <a:xfrm>
            <a:off x="464156" y="1783357"/>
            <a:ext cx="8229600" cy="4525963"/>
          </a:xfrm>
        </p:spPr>
        <p:txBody>
          <a:bodyPr>
            <a:noAutofit/>
          </a:bodyPr>
          <a:lstStyle/>
          <a:p>
            <a:pPr lvl="1"/>
            <a:r>
              <a:rPr lang="el-GR" altLang="el-GR" sz="3200" i="1" dirty="0"/>
              <a:t>Το σημαντικότερο Επιχείρημα</a:t>
            </a:r>
            <a:r>
              <a:rPr lang="de-DE" altLang="el-GR" sz="3200" i="1" dirty="0"/>
              <a:t>:</a:t>
            </a:r>
          </a:p>
          <a:p>
            <a:pPr lvl="2">
              <a:spcBef>
                <a:spcPts val="600"/>
              </a:spcBef>
            </a:pPr>
            <a:r>
              <a:rPr lang="el-GR" altLang="el-GR" sz="2800" dirty="0"/>
              <a:t>Ματθαίος και Λουκάς ακολουθούν την αφήγησή του</a:t>
            </a:r>
            <a:r>
              <a:rPr lang="de-DE" altLang="el-GR" sz="2800" dirty="0"/>
              <a:t>.</a:t>
            </a:r>
          </a:p>
          <a:p>
            <a:pPr lvl="2">
              <a:spcBef>
                <a:spcPts val="2400"/>
              </a:spcBef>
            </a:pPr>
            <a:r>
              <a:rPr lang="de-DE" altLang="el-GR" sz="2800" dirty="0" smtClean="0"/>
              <a:t>Weiße </a:t>
            </a:r>
            <a:r>
              <a:rPr lang="de-DE" altLang="el-GR" sz="2800" dirty="0"/>
              <a:t>(1856)</a:t>
            </a:r>
          </a:p>
        </p:txBody>
      </p:sp>
    </p:spTree>
    <p:extLst>
      <p:ext uri="{BB962C8B-B14F-4D97-AF65-F5344CB8AC3E}">
        <p14:creationId xmlns:p14="http://schemas.microsoft.com/office/powerpoint/2010/main" val="247224412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smtClean="0"/>
              <a:t>Φιλολογική </a:t>
            </a:r>
            <a:r>
              <a:rPr lang="el-GR" dirty="0"/>
              <a:t>μορφή της Πηγής των </a:t>
            </a:r>
            <a:r>
              <a:rPr lang="el-GR" dirty="0" smtClean="0"/>
              <a:t>Λογίων</a:t>
            </a:r>
            <a:endParaRPr lang="el-GR" dirty="0"/>
          </a:p>
        </p:txBody>
      </p:sp>
      <p:sp>
        <p:nvSpPr>
          <p:cNvPr id="5" name="Θέση περιεχομένου 4"/>
          <p:cNvSpPr>
            <a:spLocks noGrp="1"/>
          </p:cNvSpPr>
          <p:nvPr>
            <p:ph idx="1"/>
          </p:nvPr>
        </p:nvSpPr>
        <p:spPr>
          <a:xfrm>
            <a:off x="464156" y="1783357"/>
            <a:ext cx="8229600" cy="4525963"/>
          </a:xfrm>
        </p:spPr>
        <p:txBody>
          <a:bodyPr>
            <a:noAutofit/>
          </a:bodyPr>
          <a:lstStyle/>
          <a:p>
            <a:pPr marL="457200" lvl="1" indent="0">
              <a:spcBef>
                <a:spcPts val="0"/>
              </a:spcBef>
              <a:buNone/>
            </a:pPr>
            <a:r>
              <a:rPr lang="en-US" altLang="el-GR" sz="2400" dirty="0" smtClean="0"/>
              <a:t>	</a:t>
            </a:r>
            <a:r>
              <a:rPr lang="el-GR" altLang="el-GR" sz="2400" dirty="0" smtClean="0"/>
              <a:t>(</a:t>
            </a:r>
            <a:r>
              <a:rPr lang="el-GR" altLang="el-GR" sz="2400" dirty="0"/>
              <a:t>α) Η </a:t>
            </a:r>
            <a:r>
              <a:rPr lang="en-US" altLang="el-GR" sz="2400" dirty="0"/>
              <a:t>Q </a:t>
            </a:r>
            <a:r>
              <a:rPr lang="el-GR" altLang="el-GR" sz="2400" dirty="0"/>
              <a:t>σε </a:t>
            </a:r>
            <a:r>
              <a:rPr lang="el-GR" altLang="el-GR" sz="2400" i="1" dirty="0"/>
              <a:t>γραπτή  </a:t>
            </a:r>
            <a:r>
              <a:rPr lang="el-GR" altLang="el-GR" sz="2400" dirty="0"/>
              <a:t>μορφή.</a:t>
            </a:r>
          </a:p>
          <a:p>
            <a:pPr marL="457200" lvl="1" indent="0">
              <a:spcBef>
                <a:spcPts val="0"/>
              </a:spcBef>
              <a:buNone/>
            </a:pPr>
            <a:r>
              <a:rPr lang="en-US" altLang="el-GR" sz="2400" dirty="0" smtClean="0"/>
              <a:t>	</a:t>
            </a:r>
            <a:r>
              <a:rPr lang="el-GR" altLang="el-GR" sz="2400" dirty="0" smtClean="0"/>
              <a:t>(</a:t>
            </a:r>
            <a:r>
              <a:rPr lang="el-GR" altLang="el-GR" sz="2400" dirty="0"/>
              <a:t>β) Η αρχική γλώσσα</a:t>
            </a:r>
            <a:r>
              <a:rPr lang="el-GR" altLang="el-GR" sz="2400" i="1" dirty="0"/>
              <a:t> ελληνική</a:t>
            </a:r>
            <a:r>
              <a:rPr lang="el-GR" altLang="el-GR" sz="2400" dirty="0"/>
              <a:t>.</a:t>
            </a:r>
          </a:p>
          <a:p>
            <a:pPr marL="457200" lvl="1" indent="0">
              <a:spcBef>
                <a:spcPts val="0"/>
              </a:spcBef>
              <a:buNone/>
            </a:pPr>
            <a:r>
              <a:rPr lang="en-US" altLang="el-GR" sz="2400" dirty="0" smtClean="0"/>
              <a:t>	</a:t>
            </a:r>
            <a:r>
              <a:rPr lang="el-GR" altLang="el-GR" sz="2400" dirty="0" smtClean="0"/>
              <a:t>(</a:t>
            </a:r>
            <a:r>
              <a:rPr lang="el-GR" altLang="el-GR" sz="2400" dirty="0"/>
              <a:t>γ) Η </a:t>
            </a:r>
            <a:r>
              <a:rPr lang="en-US" altLang="el-GR" sz="2400" dirty="0"/>
              <a:t>Q </a:t>
            </a:r>
            <a:r>
              <a:rPr lang="el-GR" altLang="el-GR" sz="2400" dirty="0"/>
              <a:t>σε </a:t>
            </a:r>
            <a:r>
              <a:rPr lang="el-GR" altLang="el-GR" sz="2400" i="1" dirty="0"/>
              <a:t>ενιαία </a:t>
            </a:r>
            <a:r>
              <a:rPr lang="el-GR" altLang="el-GR" sz="2400" dirty="0"/>
              <a:t>μορφή. </a:t>
            </a:r>
          </a:p>
          <a:p>
            <a:pPr>
              <a:buNone/>
            </a:pPr>
            <a:r>
              <a:rPr lang="el-GR" altLang="el-GR" dirty="0"/>
              <a:t>	</a:t>
            </a:r>
            <a:r>
              <a:rPr lang="el-GR" altLang="el-GR" sz="2800" dirty="0" smtClean="0"/>
              <a:t>Οι </a:t>
            </a:r>
            <a:r>
              <a:rPr lang="el-GR" altLang="el-GR" sz="2800" dirty="0" err="1"/>
              <a:t>Μτ-Λκ</a:t>
            </a:r>
            <a:r>
              <a:rPr lang="el-GR" altLang="el-GR" sz="2800" dirty="0"/>
              <a:t>  χρησιμοποίησαν το ίδιο</a:t>
            </a:r>
            <a:r>
              <a:rPr lang="el-GR" altLang="el-GR" sz="2800" i="1" dirty="0"/>
              <a:t> συνεχές κείμενο.</a:t>
            </a:r>
          </a:p>
          <a:p>
            <a:pPr marL="457200" lvl="1" indent="0">
              <a:spcBef>
                <a:spcPts val="0"/>
              </a:spcBef>
              <a:buNone/>
            </a:pPr>
            <a:r>
              <a:rPr lang="el-GR" altLang="el-GR" i="1" dirty="0"/>
              <a:t>(δ)  Η διάταξη της </a:t>
            </a:r>
            <a:r>
              <a:rPr lang="en-US" altLang="el-GR" i="1" dirty="0"/>
              <a:t>Q</a:t>
            </a:r>
            <a:r>
              <a:rPr lang="el-GR" altLang="el-GR" i="1" dirty="0"/>
              <a:t>  ίδια με το κατά </a:t>
            </a:r>
            <a:r>
              <a:rPr lang="el-GR" altLang="el-GR" i="1" dirty="0" err="1"/>
              <a:t>Λουκάν</a:t>
            </a:r>
            <a:r>
              <a:rPr lang="el-GR" altLang="el-GR" i="1" dirty="0"/>
              <a:t>.</a:t>
            </a:r>
          </a:p>
          <a:p>
            <a:pPr marL="457200" lvl="1" indent="0">
              <a:spcBef>
                <a:spcPts val="0"/>
              </a:spcBef>
              <a:buNone/>
            </a:pPr>
            <a:r>
              <a:rPr lang="el-GR" altLang="el-GR" i="1" dirty="0"/>
              <a:t>(ε)  Η αρχική γλωσσική μορφή της </a:t>
            </a:r>
            <a:r>
              <a:rPr lang="en-US" altLang="el-GR" i="1" dirty="0"/>
              <a:t>Q</a:t>
            </a:r>
            <a:r>
              <a:rPr lang="el-GR" altLang="el-GR" i="1" dirty="0"/>
              <a:t>  διατηρήθηκε ακριβέστερα στο κατά </a:t>
            </a:r>
            <a:r>
              <a:rPr lang="el-GR" altLang="el-GR" i="1" dirty="0" err="1"/>
              <a:t>Λουκάν</a:t>
            </a:r>
            <a:r>
              <a:rPr lang="el-GR" altLang="el-GR" i="1" dirty="0"/>
              <a:t>. </a:t>
            </a:r>
          </a:p>
        </p:txBody>
      </p:sp>
    </p:spTree>
    <p:extLst>
      <p:ext uri="{BB962C8B-B14F-4D97-AF65-F5344CB8AC3E}">
        <p14:creationId xmlns:p14="http://schemas.microsoft.com/office/powerpoint/2010/main" val="114205000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a:bodyPr>
          <a:lstStyle/>
          <a:p>
            <a:r>
              <a:rPr lang="el-GR" altLang="el-GR" i="1" dirty="0" smtClean="0"/>
              <a:t>Χρόνος</a:t>
            </a:r>
            <a:r>
              <a:rPr lang="el-GR" altLang="el-GR" i="1" dirty="0"/>
              <a:t>, τόπος, συγγραφέας της </a:t>
            </a:r>
            <a:r>
              <a:rPr lang="en-US" altLang="el-GR" i="1" dirty="0"/>
              <a:t>Q</a:t>
            </a:r>
            <a:endParaRPr lang="el-GR" dirty="0"/>
          </a:p>
        </p:txBody>
      </p:sp>
      <p:sp>
        <p:nvSpPr>
          <p:cNvPr id="5" name="Θέση περιεχομένου 4"/>
          <p:cNvSpPr>
            <a:spLocks noGrp="1"/>
          </p:cNvSpPr>
          <p:nvPr>
            <p:ph idx="1"/>
          </p:nvPr>
        </p:nvSpPr>
        <p:spPr/>
        <p:txBody>
          <a:bodyPr>
            <a:noAutofit/>
          </a:bodyPr>
          <a:lstStyle/>
          <a:p>
            <a:r>
              <a:rPr lang="el-GR" altLang="el-GR" sz="2800" b="1" dirty="0"/>
              <a:t>Χρόνος</a:t>
            </a:r>
            <a:r>
              <a:rPr lang="el-GR" altLang="el-GR" sz="2800" dirty="0"/>
              <a:t>: γύρω στο 50 </a:t>
            </a:r>
            <a:r>
              <a:rPr lang="el-GR" altLang="el-GR" sz="2800" dirty="0" smtClean="0"/>
              <a:t>μ.Χ.</a:t>
            </a:r>
            <a:endParaRPr lang="el-GR" altLang="el-GR" sz="2800" dirty="0"/>
          </a:p>
          <a:p>
            <a:r>
              <a:rPr lang="el-GR" altLang="el-GR" sz="2800" b="1" dirty="0" smtClean="0"/>
              <a:t>Τόπος</a:t>
            </a:r>
            <a:r>
              <a:rPr lang="el-GR" altLang="el-GR" sz="2800" dirty="0"/>
              <a:t>: Πιθανότερες εκδοχές Συρία, Αίγυπτος, Έφεσος</a:t>
            </a:r>
          </a:p>
          <a:p>
            <a:r>
              <a:rPr lang="el-GR" altLang="el-GR" sz="2800" b="1" dirty="0"/>
              <a:t>Συγγραφέας</a:t>
            </a:r>
            <a:r>
              <a:rPr lang="el-GR" altLang="el-GR" sz="2800" dirty="0"/>
              <a:t>: Δεν πρέπει να γράφτηκε συλλογικά από τα μέλη κάποιας πρωτοχριστιανικής κοινότητας, αλλά από μεμονωμένο </a:t>
            </a:r>
            <a:r>
              <a:rPr lang="el-GR" altLang="el-GR" sz="2800" dirty="0" smtClean="0"/>
              <a:t>άτομο</a:t>
            </a:r>
          </a:p>
          <a:p>
            <a:r>
              <a:rPr lang="el-GR" altLang="el-GR" sz="2800" b="1" dirty="0"/>
              <a:t>IV. Έκταση της Πηγής των Λογίων</a:t>
            </a:r>
            <a:br>
              <a:rPr lang="el-GR" altLang="el-GR" sz="2800" b="1" dirty="0"/>
            </a:br>
            <a:r>
              <a:rPr lang="el-GR" altLang="el-GR" sz="2800" dirty="0"/>
              <a:t>c. 214  στίχοι</a:t>
            </a:r>
          </a:p>
          <a:p>
            <a:endParaRPr lang="el-GR" altLang="el-GR" sz="2800" dirty="0"/>
          </a:p>
        </p:txBody>
      </p:sp>
    </p:spTree>
    <p:extLst>
      <p:ext uri="{BB962C8B-B14F-4D97-AF65-F5344CB8AC3E}">
        <p14:creationId xmlns:p14="http://schemas.microsoft.com/office/powerpoint/2010/main" val="247988947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Ερώτηση:</a:t>
            </a:r>
            <a:endParaRPr lang="el-GR" dirty="0"/>
          </a:p>
        </p:txBody>
      </p:sp>
      <p:sp>
        <p:nvSpPr>
          <p:cNvPr id="5" name="3 - Διπλωμένη γωνία"/>
          <p:cNvSpPr/>
          <p:nvPr/>
        </p:nvSpPr>
        <p:spPr>
          <a:xfrm rot="21000000">
            <a:off x="1818405" y="2356665"/>
            <a:ext cx="5155048" cy="1873270"/>
          </a:xfrm>
          <a:prstGeom prst="foldedCorner">
            <a:avLst/>
          </a:prstGeom>
          <a:noFill/>
          <a:ln>
            <a:solidFill>
              <a:srgbClr val="5075BC"/>
            </a:solidFill>
          </a:ln>
        </p:spPr>
        <p:txBody>
          <a:bodyPr wrap="square">
            <a:spAutoFit/>
          </a:bodyPr>
          <a:lstStyle/>
          <a:p>
            <a:pPr>
              <a:defRPr/>
            </a:pPr>
            <a:r>
              <a:rPr lang="el-GR" sz="3200" dirty="0" err="1" smtClean="0"/>
              <a:t>Ποιό</a:t>
            </a:r>
            <a:r>
              <a:rPr lang="el-GR" sz="3200" dirty="0" smtClean="0"/>
              <a:t> </a:t>
            </a:r>
            <a:r>
              <a:rPr lang="el-GR" sz="3200" dirty="0"/>
              <a:t>είναι το συνοπτικό πρόβλημα και ποια είναι η πιο πιθανή λύση σε αυτό;</a:t>
            </a:r>
          </a:p>
        </p:txBody>
      </p:sp>
    </p:spTree>
    <p:extLst>
      <p:ext uri="{BB962C8B-B14F-4D97-AF65-F5344CB8AC3E}">
        <p14:creationId xmlns:p14="http://schemas.microsoft.com/office/powerpoint/2010/main" val="75830327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smtClean="0"/>
              <a:t>Ι. Χαρακτηριστικά της </a:t>
            </a:r>
            <a:r>
              <a:rPr lang="en-US" dirty="0" smtClean="0"/>
              <a:t>Q</a:t>
            </a:r>
            <a:endParaRPr lang="el-GR" dirty="0"/>
          </a:p>
        </p:txBody>
      </p:sp>
      <p:sp>
        <p:nvSpPr>
          <p:cNvPr id="5" name="Θέση περιεχομένου 4"/>
          <p:cNvSpPr>
            <a:spLocks noGrp="1"/>
          </p:cNvSpPr>
          <p:nvPr>
            <p:ph idx="1"/>
          </p:nvPr>
        </p:nvSpPr>
        <p:spPr/>
        <p:txBody>
          <a:bodyPr>
            <a:noAutofit/>
          </a:bodyPr>
          <a:lstStyle/>
          <a:p>
            <a:pPr>
              <a:defRPr/>
            </a:pPr>
            <a:r>
              <a:rPr lang="el-GR" sz="2000" dirty="0"/>
              <a:t>Η Q παραδίδει εκτός λόγων του Ιησού και δυο γεγονότα</a:t>
            </a:r>
            <a:r>
              <a:rPr lang="el-GR" sz="2000" baseline="30000" dirty="0"/>
              <a:t>.</a:t>
            </a:r>
            <a:r>
              <a:rPr lang="el-GR" sz="2000" dirty="0"/>
              <a:t> τους Πειρασμούς (</a:t>
            </a:r>
            <a:r>
              <a:rPr lang="el-GR" sz="2000" dirty="0" err="1"/>
              <a:t>Λκ</a:t>
            </a:r>
            <a:r>
              <a:rPr lang="el-GR" sz="2000" dirty="0"/>
              <a:t>. 4, 1-13</a:t>
            </a:r>
            <a:r>
              <a:rPr lang="el-GR" sz="2000" baseline="30000" dirty="0"/>
              <a:t>.</a:t>
            </a:r>
            <a:r>
              <a:rPr lang="el-GR" sz="2000" dirty="0"/>
              <a:t> </a:t>
            </a:r>
            <a:r>
              <a:rPr lang="el-GR" sz="2000" dirty="0" err="1"/>
              <a:t>Μτ</a:t>
            </a:r>
            <a:r>
              <a:rPr lang="el-GR" sz="2000" dirty="0"/>
              <a:t>. 4, 1-11) και την αφήγηση με τον εκατόνταρχο της Καπερναούμ (</a:t>
            </a:r>
            <a:r>
              <a:rPr lang="el-GR" sz="2000" dirty="0" err="1"/>
              <a:t>Λκ</a:t>
            </a:r>
            <a:r>
              <a:rPr lang="el-GR" sz="2000" dirty="0"/>
              <a:t> 7, 6β-10</a:t>
            </a:r>
            <a:r>
              <a:rPr lang="el-GR" sz="2000" baseline="30000" dirty="0"/>
              <a:t>.</a:t>
            </a:r>
            <a:r>
              <a:rPr lang="el-GR" sz="2000" dirty="0"/>
              <a:t> </a:t>
            </a:r>
            <a:r>
              <a:rPr lang="el-GR" sz="2000" dirty="0" err="1"/>
              <a:t>Μτ</a:t>
            </a:r>
            <a:r>
              <a:rPr lang="el-GR" sz="2000" dirty="0"/>
              <a:t>. 8, 5-10.13). Από φιλολογικής απόψεως η Q δεν είναι </a:t>
            </a:r>
            <a:r>
              <a:rPr lang="el-GR" sz="2000" i="1" dirty="0"/>
              <a:t>Ευαγγέλιο</a:t>
            </a:r>
            <a:r>
              <a:rPr lang="el-GR" sz="2000" dirty="0"/>
              <a:t>, αφού δεν περιέχει καμία αφήγηση του Πάθους του Ιησού, ούτε δίνεται κάποια ιδιαίτερη έμφαση στο κήρυγμα του Σταυρού. </a:t>
            </a:r>
          </a:p>
          <a:p>
            <a:pPr>
              <a:defRPr/>
            </a:pPr>
            <a:r>
              <a:rPr lang="el-GR" sz="2000" dirty="0"/>
              <a:t>Η πηγή αυτή παραδίδει τη διδασκαλία του Ιησού (</a:t>
            </a:r>
            <a:r>
              <a:rPr lang="el-GR" sz="2000" dirty="0" err="1"/>
              <a:t>Λκ</a:t>
            </a:r>
            <a:r>
              <a:rPr lang="el-GR" sz="2000" dirty="0"/>
              <a:t>. 12, 9) και αναμένει την Παρουσία </a:t>
            </a:r>
            <a:r>
              <a:rPr lang="el-GR" sz="2000" cap="all" dirty="0"/>
              <a:t>τ</a:t>
            </a:r>
            <a:r>
              <a:rPr lang="el-GR" sz="2000" dirty="0"/>
              <a:t>ου (</a:t>
            </a:r>
            <a:r>
              <a:rPr lang="el-GR" sz="2000" dirty="0" err="1"/>
              <a:t>Λκ</a:t>
            </a:r>
            <a:r>
              <a:rPr lang="el-GR" sz="2000" dirty="0"/>
              <a:t>. 12, 39), ενώ ιδιαίτερη έμφαση δίδεται στον οικουμενικό χαρακτήρα του χριστιανικού κηρύγματος. Γι’ αυτό χαρακτηρίστηκε ως </a:t>
            </a:r>
            <a:r>
              <a:rPr lang="el-GR" sz="2000" i="1" dirty="0" err="1"/>
              <a:t>ημι-ευαγγέλιον</a:t>
            </a:r>
            <a:r>
              <a:rPr lang="el-GR" sz="2000" i="1" dirty="0"/>
              <a:t> </a:t>
            </a:r>
            <a:r>
              <a:rPr lang="el-GR" sz="2000" dirty="0"/>
              <a:t>(</a:t>
            </a:r>
            <a:r>
              <a:rPr lang="en-US" sz="2000" dirty="0"/>
              <a:t>A</a:t>
            </a:r>
            <a:r>
              <a:rPr lang="el-GR" sz="2000" dirty="0"/>
              <a:t>. </a:t>
            </a:r>
            <a:r>
              <a:rPr lang="en-US" sz="2000" dirty="0"/>
              <a:t>J</a:t>
            </a:r>
            <a:r>
              <a:rPr lang="el-GR" sz="2000" dirty="0"/>
              <a:t>ü</a:t>
            </a:r>
            <a:r>
              <a:rPr lang="en-US" sz="2000" dirty="0" err="1"/>
              <a:t>licher</a:t>
            </a:r>
            <a:r>
              <a:rPr lang="el-GR" sz="2000" dirty="0"/>
              <a:t>). </a:t>
            </a:r>
            <a:r>
              <a:rPr lang="el-GR" sz="2000" cap="all" dirty="0"/>
              <a:t>μ</a:t>
            </a:r>
            <a:r>
              <a:rPr lang="el-GR" sz="2000" dirty="0"/>
              <a:t>ορφολογικά έχει παρομοιαστεί με τα </a:t>
            </a:r>
            <a:r>
              <a:rPr lang="el-GR" sz="2000" dirty="0" err="1"/>
              <a:t>σοφιολογικά</a:t>
            </a:r>
            <a:r>
              <a:rPr lang="el-GR" sz="2000" dirty="0"/>
              <a:t> βιβλία (ΛΟΓΟΙ ΣΟΦΩΝ), τους Προφήτες, ακόμη και με τις κυνικές-στωικές βιογραφίες αλλά και τη συλλογή αποφθεγμάτων του Επικούρου </a:t>
            </a:r>
            <a:r>
              <a:rPr lang="el-GR" sz="2000" i="1" cap="all" dirty="0" err="1"/>
              <a:t>κ</a:t>
            </a:r>
            <a:r>
              <a:rPr lang="el-GR" sz="2000" i="1" dirty="0" err="1"/>
              <a:t>ύριαι</a:t>
            </a:r>
            <a:r>
              <a:rPr lang="el-GR" sz="2000" i="1" dirty="0"/>
              <a:t> </a:t>
            </a:r>
            <a:r>
              <a:rPr lang="el-GR" sz="2000" i="1" cap="all" dirty="0" err="1"/>
              <a:t>δ</a:t>
            </a:r>
            <a:r>
              <a:rPr lang="el-GR" sz="2000" i="1" dirty="0" err="1"/>
              <a:t>όξαι</a:t>
            </a:r>
            <a:r>
              <a:rPr lang="el-GR" sz="2000" dirty="0"/>
              <a:t> Μοναδική εξαίρεση αποτελεί το </a:t>
            </a:r>
            <a:r>
              <a:rPr lang="el-GR" sz="2000" dirty="0" err="1"/>
              <a:t>Λκ</a:t>
            </a:r>
            <a:r>
              <a:rPr lang="el-GR" sz="2000" dirty="0"/>
              <a:t>. 14, 27:</a:t>
            </a:r>
            <a:r>
              <a:rPr lang="el-GR" sz="2000" i="1" dirty="0"/>
              <a:t> </a:t>
            </a:r>
            <a:r>
              <a:rPr lang="el-GR" sz="2000" b="1" i="1" dirty="0" err="1"/>
              <a:t>ὅστις</a:t>
            </a:r>
            <a:r>
              <a:rPr lang="el-GR" sz="2000" b="1" i="1" dirty="0"/>
              <a:t> </a:t>
            </a:r>
            <a:r>
              <a:rPr lang="el-GR" sz="2000" b="1" i="1" dirty="0" err="1"/>
              <a:t>οὐ</a:t>
            </a:r>
            <a:r>
              <a:rPr lang="el-GR" sz="2000" b="1" i="1" dirty="0"/>
              <a:t> </a:t>
            </a:r>
            <a:r>
              <a:rPr lang="el-GR" sz="2000" b="1" i="1" dirty="0" err="1"/>
              <a:t>βαστάζει</a:t>
            </a:r>
            <a:r>
              <a:rPr lang="el-GR" sz="2000" b="1" i="1" dirty="0"/>
              <a:t> </a:t>
            </a:r>
            <a:r>
              <a:rPr lang="el-GR" sz="2000" b="1" i="1" dirty="0" err="1"/>
              <a:t>τὸν</a:t>
            </a:r>
            <a:r>
              <a:rPr lang="el-GR" sz="2000" b="1" i="1" dirty="0"/>
              <a:t> </a:t>
            </a:r>
            <a:r>
              <a:rPr lang="el-GR" sz="2000" b="1" i="1" cap="all" dirty="0" err="1"/>
              <a:t>ς</a:t>
            </a:r>
            <a:r>
              <a:rPr lang="el-GR" sz="2000" b="1" i="1" dirty="0" err="1"/>
              <a:t>ταυρὸν</a:t>
            </a:r>
            <a:r>
              <a:rPr lang="el-GR" sz="2000" b="1" i="1" dirty="0"/>
              <a:t> </a:t>
            </a:r>
            <a:r>
              <a:rPr lang="el-GR" sz="2000" b="1" i="1" dirty="0" err="1"/>
              <a:t>ἑαυτοῦ</a:t>
            </a:r>
            <a:r>
              <a:rPr lang="el-GR" sz="2000" b="1" i="1" dirty="0"/>
              <a:t> </a:t>
            </a:r>
            <a:r>
              <a:rPr lang="el-GR" sz="2000" b="1" i="1" dirty="0" err="1"/>
              <a:t>καὶ</a:t>
            </a:r>
            <a:r>
              <a:rPr lang="el-GR" sz="2000" b="1" i="1" dirty="0"/>
              <a:t> </a:t>
            </a:r>
            <a:r>
              <a:rPr lang="el-GR" sz="2000" b="1" i="1" dirty="0" err="1"/>
              <a:t>ἔρχεται</a:t>
            </a:r>
            <a:r>
              <a:rPr lang="el-GR" sz="2000" b="1" i="1" dirty="0"/>
              <a:t> </a:t>
            </a:r>
            <a:r>
              <a:rPr lang="el-GR" sz="2000" b="1" i="1" dirty="0" err="1"/>
              <a:t>ὀπίσω</a:t>
            </a:r>
            <a:r>
              <a:rPr lang="el-GR" sz="2000" b="1" i="1" dirty="0"/>
              <a:t> </a:t>
            </a:r>
            <a:r>
              <a:rPr lang="el-GR" sz="2000" b="1" i="1" cap="all" dirty="0"/>
              <a:t>μ</a:t>
            </a:r>
            <a:r>
              <a:rPr lang="el-GR" sz="2000" b="1" i="1" dirty="0"/>
              <a:t>ου </a:t>
            </a:r>
            <a:r>
              <a:rPr lang="el-GR" sz="2000" b="1" i="1" dirty="0" err="1"/>
              <a:t>οὐ</a:t>
            </a:r>
            <a:r>
              <a:rPr lang="el-GR" sz="2000" b="1" i="1" dirty="0"/>
              <a:t> </a:t>
            </a:r>
            <a:r>
              <a:rPr lang="el-GR" sz="2000" b="1" i="1" dirty="0" err="1"/>
              <a:t>δύναται</a:t>
            </a:r>
            <a:r>
              <a:rPr lang="el-GR" sz="2000" b="1" i="1" dirty="0"/>
              <a:t> </a:t>
            </a:r>
            <a:r>
              <a:rPr lang="el-GR" sz="2000" b="1" i="1" dirty="0" err="1"/>
              <a:t>εἶναί</a:t>
            </a:r>
            <a:r>
              <a:rPr lang="el-GR" sz="2000" b="1" i="1" dirty="0"/>
              <a:t> </a:t>
            </a:r>
            <a:r>
              <a:rPr lang="el-GR" sz="2000" b="1" i="1" cap="all" dirty="0"/>
              <a:t>μ</a:t>
            </a:r>
            <a:r>
              <a:rPr lang="el-GR" sz="2000" b="1" i="1" dirty="0"/>
              <a:t>ου </a:t>
            </a:r>
            <a:r>
              <a:rPr lang="el-GR" sz="2000" b="1" i="1" dirty="0" err="1"/>
              <a:t>μαθητής</a:t>
            </a:r>
            <a:r>
              <a:rPr lang="el-GR" sz="2000" b="1" i="1" dirty="0"/>
              <a:t>.</a:t>
            </a:r>
            <a:endParaRPr lang="el-GR" sz="2000" dirty="0"/>
          </a:p>
        </p:txBody>
      </p:sp>
    </p:spTree>
    <p:extLst>
      <p:ext uri="{BB962C8B-B14F-4D97-AF65-F5344CB8AC3E}">
        <p14:creationId xmlns:p14="http://schemas.microsoft.com/office/powerpoint/2010/main" val="180820946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smtClean="0"/>
              <a:t>Ι</a:t>
            </a:r>
            <a:r>
              <a:rPr lang="en-US" dirty="0" smtClean="0"/>
              <a:t>I</a:t>
            </a:r>
            <a:r>
              <a:rPr lang="el-GR" dirty="0" smtClean="0"/>
              <a:t>. </a:t>
            </a:r>
            <a:r>
              <a:rPr lang="el-GR" dirty="0"/>
              <a:t>Χαρακτηριστικά της </a:t>
            </a:r>
            <a:r>
              <a:rPr lang="en-US" dirty="0" smtClean="0"/>
              <a:t>Q</a:t>
            </a:r>
            <a:endParaRPr lang="el-GR" dirty="0"/>
          </a:p>
        </p:txBody>
      </p:sp>
      <p:sp>
        <p:nvSpPr>
          <p:cNvPr id="5" name="Θέση περιεχομένου 4"/>
          <p:cNvSpPr>
            <a:spLocks noGrp="1"/>
          </p:cNvSpPr>
          <p:nvPr>
            <p:ph idx="1"/>
          </p:nvPr>
        </p:nvSpPr>
        <p:spPr>
          <a:xfrm>
            <a:off x="464156" y="1556792"/>
            <a:ext cx="8229600" cy="4968552"/>
          </a:xfrm>
        </p:spPr>
        <p:txBody>
          <a:bodyPr>
            <a:noAutofit/>
          </a:bodyPr>
          <a:lstStyle/>
          <a:p>
            <a:pPr>
              <a:defRPr/>
            </a:pPr>
            <a:r>
              <a:rPr lang="el-GR" sz="2000" dirty="0"/>
              <a:t>Β. Η </a:t>
            </a:r>
            <a:r>
              <a:rPr lang="el-GR" sz="2000" b="1" cap="all" dirty="0"/>
              <a:t>χ</a:t>
            </a:r>
            <a:r>
              <a:rPr lang="el-GR" sz="2000" b="1" dirty="0"/>
              <a:t>ριστολογία της </a:t>
            </a:r>
            <a:r>
              <a:rPr lang="en-US" sz="2000" b="1" dirty="0"/>
              <a:t>Q </a:t>
            </a:r>
            <a:r>
              <a:rPr lang="el-GR" sz="2000" dirty="0"/>
              <a:t>είναι</a:t>
            </a:r>
            <a:r>
              <a:rPr lang="el-GR" sz="2000" b="1" dirty="0"/>
              <a:t> «</a:t>
            </a:r>
            <a:r>
              <a:rPr lang="el-GR" sz="2000" dirty="0"/>
              <a:t>υψηλή», γεγονός το οποίο αποδεικνύει ότι δεν αποτελούσε ένα απλό «Εγχειρίδιο Ηθικής». Αν και απουσιάζει το αφηγηματικό πλαίσιο, το οποίο θα μπορούσε να μας δώσει μια πλήρη εικόνα του προσώπου και του έργου του Ιησού, εντούτοις Αυτός παρουσιάζεται ως η ενσάρκωση της προαιώνιας Σοφίας, ως ο Μεσσίας, ο οποίος δωρίζει στους τυφλούς το φως, στους αναπήρους την υγεία και στους φτωχούς το χαρμόσυνο μήνυμα της ελευθερίας (</a:t>
            </a:r>
            <a:r>
              <a:rPr lang="el-GR" sz="2000" dirty="0" err="1"/>
              <a:t>Λκ</a:t>
            </a:r>
            <a:r>
              <a:rPr lang="el-GR" sz="2000" dirty="0"/>
              <a:t>. 7, 18-35) και ως ο κατεξοχήν διδάσκαλος. </a:t>
            </a:r>
          </a:p>
          <a:p>
            <a:pPr>
              <a:defRPr/>
            </a:pPr>
            <a:r>
              <a:rPr lang="el-GR" sz="2000" dirty="0"/>
              <a:t>Είναι </a:t>
            </a:r>
            <a:r>
              <a:rPr lang="el-GR" sz="2000" dirty="0" err="1"/>
              <a:t>άξιον</a:t>
            </a:r>
            <a:r>
              <a:rPr lang="el-GR" sz="2000" dirty="0"/>
              <a:t> παρατηρήσεως ότι στην Q δεν αναφέρεται το όνομα </a:t>
            </a:r>
            <a:r>
              <a:rPr lang="el-GR" sz="2000" b="1" i="1" dirty="0"/>
              <a:t>Χριστός</a:t>
            </a:r>
            <a:r>
              <a:rPr lang="el-GR" sz="2000" b="1" dirty="0"/>
              <a:t>,</a:t>
            </a:r>
            <a:r>
              <a:rPr lang="el-GR" sz="2000" dirty="0"/>
              <a:t> αλλά χρησιμοποιείται ο τίτλος </a:t>
            </a:r>
            <a:r>
              <a:rPr lang="el-GR" sz="2000" b="1" i="1" cap="all" dirty="0"/>
              <a:t>υ</a:t>
            </a:r>
            <a:r>
              <a:rPr lang="el-GR" sz="2000" b="1" i="1" dirty="0"/>
              <a:t>ιός του </a:t>
            </a:r>
            <a:r>
              <a:rPr lang="el-GR" sz="2000" b="1" i="1" cap="all" dirty="0"/>
              <a:t>α</a:t>
            </a:r>
            <a:r>
              <a:rPr lang="el-GR" sz="2000" b="1" i="1" dirty="0"/>
              <a:t>νθρώπου.</a:t>
            </a:r>
            <a:r>
              <a:rPr lang="el-GR" sz="2000" dirty="0"/>
              <a:t> Είναι Εκείνος, ο οποίος αναμένεται να έρθει ένδοξα και αιφνίδια στο μέλλον για να κρίνει τους ανθρώπους ανάλογα με την στάση που θα κρατήσουν στο δικό </a:t>
            </a:r>
            <a:r>
              <a:rPr lang="el-GR" sz="2000" b="1" dirty="0"/>
              <a:t>Του</a:t>
            </a:r>
            <a:r>
              <a:rPr lang="el-GR" sz="2000" dirty="0"/>
              <a:t> πρόσωπο (</a:t>
            </a:r>
            <a:r>
              <a:rPr lang="el-GR" sz="2000" dirty="0" err="1"/>
              <a:t>Λκ</a:t>
            </a:r>
            <a:r>
              <a:rPr lang="el-GR" sz="2000" dirty="0"/>
              <a:t>. 12, 8-9). </a:t>
            </a:r>
          </a:p>
          <a:p>
            <a:pPr>
              <a:defRPr/>
            </a:pPr>
            <a:r>
              <a:rPr lang="el-GR" sz="2000" dirty="0"/>
              <a:t>Δεν αναφέρονται οι </a:t>
            </a:r>
            <a:r>
              <a:rPr lang="el-GR" sz="2000" i="1" dirty="0"/>
              <a:t>δώδεκα μαθητές</a:t>
            </a:r>
            <a:r>
              <a:rPr lang="el-GR" sz="2000" dirty="0"/>
              <a:t>, ενώ ιδιαίτερη έμφαση δίνεται στο πρόσωπο και στο ρόλο του Ιωάννη το Βαπτιστή. </a:t>
            </a:r>
          </a:p>
        </p:txBody>
      </p:sp>
    </p:spTree>
    <p:extLst>
      <p:ext uri="{BB962C8B-B14F-4D97-AF65-F5344CB8AC3E}">
        <p14:creationId xmlns:p14="http://schemas.microsoft.com/office/powerpoint/2010/main" val="389594588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altLang="el-GR" dirty="0" smtClean="0"/>
              <a:t>Περιεχόμενα </a:t>
            </a:r>
            <a:r>
              <a:rPr lang="el-GR" altLang="el-GR" dirty="0"/>
              <a:t>της Πηγής των </a:t>
            </a:r>
            <a:r>
              <a:rPr lang="el-GR" altLang="el-GR" dirty="0" smtClean="0"/>
              <a:t>Λογίων</a:t>
            </a:r>
            <a:endParaRPr lang="el-GR" dirty="0"/>
          </a:p>
        </p:txBody>
      </p:sp>
      <p:sp>
        <p:nvSpPr>
          <p:cNvPr id="5" name="Θέση περιεχομένου 4"/>
          <p:cNvSpPr>
            <a:spLocks noGrp="1"/>
          </p:cNvSpPr>
          <p:nvPr>
            <p:ph idx="1"/>
          </p:nvPr>
        </p:nvSpPr>
        <p:spPr/>
        <p:txBody>
          <a:bodyPr>
            <a:noAutofit/>
          </a:bodyPr>
          <a:lstStyle/>
          <a:p>
            <a:pPr marL="0" indent="0">
              <a:buNone/>
            </a:pPr>
            <a:r>
              <a:rPr lang="en-US" sz="2800" dirty="0" smtClean="0"/>
              <a:t>1. </a:t>
            </a:r>
            <a:r>
              <a:rPr lang="el-GR" sz="2800" dirty="0" smtClean="0"/>
              <a:t>Εισαγωγή</a:t>
            </a:r>
            <a:endParaRPr lang="el-GR" sz="2800" dirty="0"/>
          </a:p>
          <a:p>
            <a:pPr marL="0" indent="0">
              <a:buNone/>
            </a:pPr>
            <a:r>
              <a:rPr lang="el-GR" sz="2800" dirty="0"/>
              <a:t>2. Διδασκαλία του Ιησού</a:t>
            </a:r>
          </a:p>
          <a:p>
            <a:pPr marL="0" indent="0">
              <a:buNone/>
            </a:pPr>
            <a:r>
              <a:rPr lang="el-GR" sz="2800" dirty="0"/>
              <a:t>3. Ανταπόκριση στο κήρυγμα του Ιησού</a:t>
            </a:r>
          </a:p>
          <a:p>
            <a:pPr marL="0" indent="0">
              <a:buNone/>
            </a:pPr>
            <a:r>
              <a:rPr lang="el-GR" sz="2800" dirty="0"/>
              <a:t>4. Ο Ιησούς και οι μαθητές του</a:t>
            </a:r>
          </a:p>
          <a:p>
            <a:pPr marL="0" indent="0">
              <a:buNone/>
            </a:pPr>
            <a:r>
              <a:rPr lang="el-GR" sz="2800" dirty="0"/>
              <a:t>5. Ο Ιησούς και οι αντίπαλοι του</a:t>
            </a:r>
          </a:p>
          <a:p>
            <a:pPr marL="0" indent="0">
              <a:buNone/>
            </a:pPr>
            <a:r>
              <a:rPr lang="el-GR" sz="2800" dirty="0"/>
              <a:t>6. Προετοιμασία για το επικείμενο Τέλος</a:t>
            </a:r>
          </a:p>
          <a:p>
            <a:pPr marL="0" indent="0">
              <a:buNone/>
            </a:pPr>
            <a:r>
              <a:rPr lang="el-GR" sz="2800" dirty="0"/>
              <a:t>7. Επίλογος: Ο εσχατολογικός </a:t>
            </a:r>
            <a:r>
              <a:rPr lang="el-GR" sz="2800" dirty="0" smtClean="0"/>
              <a:t>λόγος</a:t>
            </a:r>
            <a:endParaRPr lang="el-GR" sz="2800" dirty="0"/>
          </a:p>
        </p:txBody>
      </p:sp>
    </p:spTree>
    <p:extLst>
      <p:ext uri="{BB962C8B-B14F-4D97-AF65-F5344CB8AC3E}">
        <p14:creationId xmlns:p14="http://schemas.microsoft.com/office/powerpoint/2010/main" val="112171496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Θέση κειμένου 5"/>
          <p:cNvSpPr>
            <a:spLocks noGrp="1"/>
          </p:cNvSpPr>
          <p:nvPr>
            <p:ph type="body" idx="1"/>
          </p:nvPr>
        </p:nvSpPr>
        <p:spPr/>
        <p:txBody>
          <a:bodyPr>
            <a:normAutofit/>
          </a:bodyPr>
          <a:lstStyle/>
          <a:p>
            <a:endParaRPr lang="el-GR" altLang="el-GR" sz="2400" dirty="0"/>
          </a:p>
        </p:txBody>
      </p:sp>
      <p:sp>
        <p:nvSpPr>
          <p:cNvPr id="5" name="Τίτλος 4"/>
          <p:cNvSpPr>
            <a:spLocks noGrp="1"/>
          </p:cNvSpPr>
          <p:nvPr>
            <p:ph type="title"/>
          </p:nvPr>
        </p:nvSpPr>
        <p:spPr/>
        <p:txBody>
          <a:bodyPr>
            <a:normAutofit fontScale="90000"/>
          </a:bodyPr>
          <a:lstStyle/>
          <a:p>
            <a:r>
              <a:rPr lang="el-GR" altLang="el-GR" sz="4400" dirty="0" smtClean="0"/>
              <a:t>Αναλυτικά περιεχόμενα</a:t>
            </a:r>
            <a:br>
              <a:rPr lang="el-GR" altLang="el-GR" sz="4400" dirty="0" smtClean="0"/>
            </a:br>
            <a:r>
              <a:rPr lang="el-GR" altLang="el-GR" sz="4400" dirty="0" smtClean="0"/>
              <a:t>της Πηγής των Λογίων</a:t>
            </a:r>
            <a:endParaRPr lang="el-GR" dirty="0"/>
          </a:p>
        </p:txBody>
      </p:sp>
    </p:spTree>
    <p:extLst>
      <p:ext uri="{BB962C8B-B14F-4D97-AF65-F5344CB8AC3E}">
        <p14:creationId xmlns:p14="http://schemas.microsoft.com/office/powerpoint/2010/main" val="390059266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a:t>1. Εισαγωγή</a:t>
            </a:r>
          </a:p>
        </p:txBody>
      </p:sp>
      <p:sp>
        <p:nvSpPr>
          <p:cNvPr id="5" name="Θέση περιεχομένου 4"/>
          <p:cNvSpPr>
            <a:spLocks noGrp="1"/>
          </p:cNvSpPr>
          <p:nvPr>
            <p:ph idx="1"/>
          </p:nvPr>
        </p:nvSpPr>
        <p:spPr/>
        <p:txBody>
          <a:bodyPr>
            <a:noAutofit/>
          </a:bodyPr>
          <a:lstStyle/>
          <a:p>
            <a:r>
              <a:rPr lang="el-GR" sz="2800" dirty="0"/>
              <a:t>Κήρυγμα του βαπτιστή Ιωάννη</a:t>
            </a:r>
          </a:p>
          <a:p>
            <a:r>
              <a:rPr lang="el-GR" sz="2800" dirty="0"/>
              <a:t>Πειρασμοί του Ιησού</a:t>
            </a:r>
          </a:p>
        </p:txBody>
      </p:sp>
    </p:spTree>
    <p:extLst>
      <p:ext uri="{BB962C8B-B14F-4D97-AF65-F5344CB8AC3E}">
        <p14:creationId xmlns:p14="http://schemas.microsoft.com/office/powerpoint/2010/main" val="240108121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vert="horz" lIns="91440" tIns="45720" rIns="91440" bIns="45720" rtlCol="0" anchor="ctr">
            <a:normAutofit/>
          </a:bodyPr>
          <a:lstStyle/>
          <a:p>
            <a:r>
              <a:rPr lang="el-GR" altLang="el-GR" dirty="0" smtClean="0"/>
              <a:t>2</a:t>
            </a:r>
            <a:r>
              <a:rPr lang="el-GR" altLang="el-GR" dirty="0"/>
              <a:t>. Διδασκαλία του Ιησού</a:t>
            </a:r>
            <a:endParaRPr lang="el-GR" dirty="0"/>
          </a:p>
        </p:txBody>
      </p:sp>
      <p:sp>
        <p:nvSpPr>
          <p:cNvPr id="5" name="Θέση περιεχομένου 4"/>
          <p:cNvSpPr>
            <a:spLocks noGrp="1"/>
          </p:cNvSpPr>
          <p:nvPr>
            <p:ph idx="1"/>
          </p:nvPr>
        </p:nvSpPr>
        <p:spPr/>
        <p:txBody>
          <a:bodyPr>
            <a:noAutofit/>
          </a:bodyPr>
          <a:lstStyle/>
          <a:p>
            <a:pPr algn="ctr"/>
            <a:r>
              <a:rPr lang="el-GR" altLang="el-GR" sz="2800" dirty="0"/>
              <a:t>Μακαρισμοί</a:t>
            </a:r>
          </a:p>
          <a:p>
            <a:pPr algn="ctr"/>
            <a:r>
              <a:rPr lang="el-GR" altLang="el-GR" sz="2800" dirty="0"/>
              <a:t>Αγαπάτε τους εχθρούς σας</a:t>
            </a:r>
          </a:p>
          <a:p>
            <a:pPr algn="ctr"/>
            <a:r>
              <a:rPr lang="el-GR" altLang="el-GR" sz="2800" dirty="0"/>
              <a:t>Κρίση και κατάκριση</a:t>
            </a:r>
          </a:p>
          <a:p>
            <a:pPr algn="ctr"/>
            <a:r>
              <a:rPr lang="el-GR" altLang="el-GR" sz="2800" dirty="0"/>
              <a:t>Δοκιμή των καρπών</a:t>
            </a:r>
          </a:p>
          <a:p>
            <a:pPr algn="ctr"/>
            <a:r>
              <a:rPr lang="el-GR" altLang="el-GR" sz="2800" dirty="0"/>
              <a:t>Το χτίσιμο στο βράχο</a:t>
            </a:r>
          </a:p>
          <a:p>
            <a:pPr algn="ctr"/>
            <a:r>
              <a:rPr lang="el-GR" altLang="el-GR" sz="2800" dirty="0"/>
              <a:t>Η κατάληξη της διδασκαλίας του </a:t>
            </a:r>
            <a:r>
              <a:rPr lang="el-GR" altLang="el-GR" sz="2800" dirty="0" smtClean="0"/>
              <a:t>Ιησού</a:t>
            </a:r>
            <a:endParaRPr lang="el-GR" altLang="el-GR" sz="2800" dirty="0"/>
          </a:p>
        </p:txBody>
      </p:sp>
    </p:spTree>
    <p:extLst>
      <p:ext uri="{BB962C8B-B14F-4D97-AF65-F5344CB8AC3E}">
        <p14:creationId xmlns:p14="http://schemas.microsoft.com/office/powerpoint/2010/main" val="368458721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smtClean="0"/>
              <a:t>3. </a:t>
            </a:r>
            <a:r>
              <a:rPr lang="el-GR" dirty="0"/>
              <a:t>Ανταπόκριση στο κήρυγμα του </a:t>
            </a:r>
            <a:r>
              <a:rPr lang="el-GR" dirty="0" smtClean="0"/>
              <a:t>Ιησού</a:t>
            </a:r>
            <a:endParaRPr lang="el-GR" dirty="0"/>
          </a:p>
        </p:txBody>
      </p:sp>
      <p:sp>
        <p:nvSpPr>
          <p:cNvPr id="5" name="Θέση περιεχομένου 4"/>
          <p:cNvSpPr>
            <a:spLocks noGrp="1"/>
          </p:cNvSpPr>
          <p:nvPr>
            <p:ph idx="1"/>
          </p:nvPr>
        </p:nvSpPr>
        <p:spPr>
          <a:xfrm>
            <a:off x="464156" y="1783357"/>
            <a:ext cx="8229600" cy="4525963"/>
          </a:xfrm>
        </p:spPr>
        <p:txBody>
          <a:bodyPr>
            <a:noAutofit/>
          </a:bodyPr>
          <a:lstStyle/>
          <a:p>
            <a:pPr algn="ctr"/>
            <a:r>
              <a:rPr lang="el-GR" altLang="el-GR" sz="2800" dirty="0"/>
              <a:t>Ο δούλος του εκατόνταρχου</a:t>
            </a:r>
          </a:p>
          <a:p>
            <a:pPr algn="ctr"/>
            <a:r>
              <a:rPr lang="el-GR" altLang="el-GR" sz="2800" dirty="0"/>
              <a:t>Ιησούς και Ιωάννης ο Βαπτιστής</a:t>
            </a:r>
          </a:p>
          <a:p>
            <a:pPr algn="ctr"/>
            <a:r>
              <a:rPr lang="el-GR" altLang="el-GR" sz="2800" dirty="0"/>
              <a:t>Η μαθητεία στον Ιησού</a:t>
            </a:r>
            <a:endParaRPr lang="el-GR" altLang="el-GR" sz="2800" b="1" i="1" dirty="0"/>
          </a:p>
          <a:p>
            <a:pPr marL="0" indent="0" algn="ctr">
              <a:buNone/>
            </a:pPr>
            <a:endParaRPr lang="el-GR" sz="2800" dirty="0"/>
          </a:p>
        </p:txBody>
      </p:sp>
    </p:spTree>
    <p:extLst>
      <p:ext uri="{BB962C8B-B14F-4D97-AF65-F5344CB8AC3E}">
        <p14:creationId xmlns:p14="http://schemas.microsoft.com/office/powerpoint/2010/main" val="57797255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altLang="el-GR" dirty="0"/>
              <a:t>4. Ο Ιησούς και οι μαθητές του</a:t>
            </a:r>
            <a:endParaRPr lang="el-GR" dirty="0"/>
          </a:p>
        </p:txBody>
      </p:sp>
      <p:sp>
        <p:nvSpPr>
          <p:cNvPr id="5" name="Θέση περιεχομένου 4"/>
          <p:cNvSpPr>
            <a:spLocks noGrp="1"/>
          </p:cNvSpPr>
          <p:nvPr>
            <p:ph idx="1"/>
          </p:nvPr>
        </p:nvSpPr>
        <p:spPr/>
        <p:txBody>
          <a:bodyPr>
            <a:noAutofit/>
          </a:bodyPr>
          <a:lstStyle/>
          <a:p>
            <a:pPr algn="ctr"/>
            <a:r>
              <a:rPr lang="el-GR" altLang="el-GR" sz="2800" dirty="0"/>
              <a:t>Η αποστολή των μαθητών</a:t>
            </a:r>
          </a:p>
          <a:p>
            <a:pPr algn="ctr"/>
            <a:r>
              <a:rPr lang="el-GR" altLang="el-GR" sz="2800" dirty="0"/>
              <a:t>Ταλανισμός των πόλεων της Γαλιλαίας</a:t>
            </a:r>
          </a:p>
          <a:p>
            <a:pPr algn="ctr"/>
            <a:r>
              <a:rPr lang="el-GR" altLang="el-GR" sz="2800" dirty="0"/>
              <a:t>Ευχαριστία του Ιησού στον Πατέρα</a:t>
            </a:r>
          </a:p>
          <a:p>
            <a:pPr algn="ctr"/>
            <a:r>
              <a:rPr lang="el-GR" altLang="el-GR" sz="2800" dirty="0"/>
              <a:t>Μακαρισμός των μαθητών</a:t>
            </a:r>
          </a:p>
          <a:p>
            <a:pPr algn="ctr"/>
            <a:r>
              <a:rPr lang="el-GR" altLang="el-GR" sz="2800" dirty="0"/>
              <a:t>Κυριακή Προσευχή</a:t>
            </a:r>
          </a:p>
          <a:p>
            <a:pPr algn="ctr"/>
            <a:r>
              <a:rPr lang="el-GR" altLang="el-GR" sz="2800" dirty="0"/>
              <a:t>Ανταπόκριση στην </a:t>
            </a:r>
            <a:r>
              <a:rPr lang="el-GR" altLang="el-GR" sz="2800" dirty="0" smtClean="0"/>
              <a:t>προσευχή</a:t>
            </a:r>
            <a:endParaRPr lang="el-GR" altLang="el-GR" sz="2800" b="1" i="1" dirty="0"/>
          </a:p>
        </p:txBody>
      </p:sp>
    </p:spTree>
    <p:extLst>
      <p:ext uri="{BB962C8B-B14F-4D97-AF65-F5344CB8AC3E}">
        <p14:creationId xmlns:p14="http://schemas.microsoft.com/office/powerpoint/2010/main" val="229116780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a:t>5. Ο Ιησούς και οι αντίπαλοι του</a:t>
            </a:r>
          </a:p>
        </p:txBody>
      </p:sp>
      <p:sp>
        <p:nvSpPr>
          <p:cNvPr id="5" name="Θέση περιεχομένου 4"/>
          <p:cNvSpPr>
            <a:spLocks noGrp="1"/>
          </p:cNvSpPr>
          <p:nvPr>
            <p:ph idx="1"/>
          </p:nvPr>
        </p:nvSpPr>
        <p:spPr/>
        <p:txBody>
          <a:bodyPr>
            <a:noAutofit/>
          </a:bodyPr>
          <a:lstStyle/>
          <a:p>
            <a:pPr algn="ctr"/>
            <a:r>
              <a:rPr lang="el-GR" altLang="el-GR" sz="2800" dirty="0"/>
              <a:t>Η αντιδικία περί Βεελζεβούλ</a:t>
            </a:r>
          </a:p>
          <a:p>
            <a:pPr algn="ctr"/>
            <a:r>
              <a:rPr lang="el-GR" altLang="el-GR" sz="2800" dirty="0"/>
              <a:t>Η επιστροφή του πονηρού πνεύματος</a:t>
            </a:r>
          </a:p>
          <a:p>
            <a:pPr algn="ctr"/>
            <a:r>
              <a:rPr lang="el-GR" altLang="el-GR" sz="2800" dirty="0"/>
              <a:t>Το σημείο του </a:t>
            </a:r>
            <a:r>
              <a:rPr lang="el-GR" altLang="el-GR" sz="2800" dirty="0" smtClean="0"/>
              <a:t>Ιωνά</a:t>
            </a:r>
            <a:endParaRPr lang="el-GR" altLang="el-GR" sz="2800" dirty="0"/>
          </a:p>
          <a:p>
            <a:pPr algn="ctr"/>
            <a:r>
              <a:rPr lang="el-GR" altLang="el-GR" sz="2800" dirty="0"/>
              <a:t>Ταλανισμός των </a:t>
            </a:r>
            <a:r>
              <a:rPr lang="el-GR" altLang="el-GR" sz="2800" dirty="0" smtClean="0"/>
              <a:t>φαρισαίων</a:t>
            </a:r>
            <a:endParaRPr lang="el-GR" altLang="el-GR" sz="2800" b="1" i="1" dirty="0"/>
          </a:p>
        </p:txBody>
      </p:sp>
    </p:spTree>
    <p:extLst>
      <p:ext uri="{BB962C8B-B14F-4D97-AF65-F5344CB8AC3E}">
        <p14:creationId xmlns:p14="http://schemas.microsoft.com/office/powerpoint/2010/main" val="1838672553"/>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altLang="el-GR" dirty="0"/>
              <a:t>6. Προετοιμασία για το επικείμενο </a:t>
            </a:r>
            <a:r>
              <a:rPr lang="el-GR" altLang="el-GR" dirty="0" smtClean="0"/>
              <a:t>Τέλος</a:t>
            </a:r>
            <a:endParaRPr lang="el-GR" dirty="0"/>
          </a:p>
        </p:txBody>
      </p:sp>
      <p:sp>
        <p:nvSpPr>
          <p:cNvPr id="5" name="Θέση περιεχομένου 4"/>
          <p:cNvSpPr>
            <a:spLocks noGrp="1"/>
          </p:cNvSpPr>
          <p:nvPr>
            <p:ph idx="1"/>
          </p:nvPr>
        </p:nvSpPr>
        <p:spPr>
          <a:xfrm>
            <a:off x="464156" y="1783357"/>
            <a:ext cx="8229600" cy="4525963"/>
          </a:xfrm>
        </p:spPr>
        <p:txBody>
          <a:bodyPr>
            <a:noAutofit/>
          </a:bodyPr>
          <a:lstStyle/>
          <a:p>
            <a:pPr algn="ctr"/>
            <a:r>
              <a:rPr lang="el-GR" altLang="el-GR" sz="2400" dirty="0"/>
              <a:t>Προτροπή για άφοβη ομολογία</a:t>
            </a:r>
          </a:p>
          <a:p>
            <a:pPr algn="ctr"/>
            <a:r>
              <a:rPr lang="el-GR" altLang="el-GR" sz="2400" dirty="0"/>
              <a:t>Περί επιγείων πραγμάτων</a:t>
            </a:r>
          </a:p>
          <a:p>
            <a:pPr algn="ctr"/>
            <a:r>
              <a:rPr lang="el-GR" altLang="el-GR" sz="2400" dirty="0"/>
              <a:t>Περί ετοιμότητας και πίστεως</a:t>
            </a:r>
          </a:p>
          <a:p>
            <a:pPr algn="ctr"/>
            <a:r>
              <a:rPr lang="el-GR" altLang="el-GR" sz="2400" dirty="0"/>
              <a:t>Διαιρέσεις στις οικογένειες</a:t>
            </a:r>
          </a:p>
          <a:p>
            <a:pPr algn="ctr"/>
            <a:r>
              <a:rPr lang="el-GR" altLang="el-GR" sz="2400" dirty="0"/>
              <a:t>Τα σημεία των καιρών</a:t>
            </a:r>
          </a:p>
          <a:p>
            <a:pPr algn="ctr"/>
            <a:r>
              <a:rPr lang="el-GR" altLang="el-GR" sz="2400" dirty="0"/>
              <a:t>Οι παραβολές για το </a:t>
            </a:r>
            <a:r>
              <a:rPr lang="el-GR" altLang="el-GR" sz="2400" dirty="0" err="1"/>
              <a:t>συναπόσπορο</a:t>
            </a:r>
            <a:r>
              <a:rPr lang="el-GR" altLang="el-GR" sz="2400" dirty="0"/>
              <a:t> και τη ζύμη</a:t>
            </a:r>
          </a:p>
          <a:p>
            <a:pPr algn="ctr"/>
            <a:r>
              <a:rPr lang="el-GR" altLang="el-GR" sz="2400" dirty="0"/>
              <a:t>Καταδίκη Ισραήλ και αποκλεισμός του από τη Βασιλεία</a:t>
            </a:r>
          </a:p>
          <a:p>
            <a:pPr algn="ctr"/>
            <a:r>
              <a:rPr lang="el-GR" altLang="el-GR" sz="2400" dirty="0"/>
              <a:t>Θρήνος για την Ιερουσαλήμ</a:t>
            </a:r>
          </a:p>
          <a:p>
            <a:pPr algn="ctr"/>
            <a:endParaRPr lang="el-GR" altLang="el-GR" sz="2400" dirty="0"/>
          </a:p>
          <a:p>
            <a:pPr algn="ctr"/>
            <a:endParaRPr lang="el-GR" sz="2400" dirty="0"/>
          </a:p>
        </p:txBody>
      </p:sp>
    </p:spTree>
    <p:extLst>
      <p:ext uri="{BB962C8B-B14F-4D97-AF65-F5344CB8AC3E}">
        <p14:creationId xmlns:p14="http://schemas.microsoft.com/office/powerpoint/2010/main" val="27880326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a:t>Τα Συνοπτικά Ευαγγέλια</a:t>
            </a:r>
          </a:p>
        </p:txBody>
      </p:sp>
      <p:sp>
        <p:nvSpPr>
          <p:cNvPr id="6" name="3 - Στρογγυλεμένο ορθογώνιο"/>
          <p:cNvSpPr/>
          <p:nvPr/>
        </p:nvSpPr>
        <p:spPr>
          <a:xfrm>
            <a:off x="395288" y="1920091"/>
            <a:ext cx="8161337" cy="1940957"/>
          </a:xfrm>
          <a:prstGeom prst="roundRect">
            <a:avLst/>
          </a:prstGeom>
          <a:noFill/>
          <a:ln>
            <a:solidFill>
              <a:srgbClr val="5075BC"/>
            </a:solidFill>
          </a:ln>
        </p:spPr>
        <p:txBody>
          <a:bodyPr>
            <a:spAutoFit/>
          </a:bodyPr>
          <a:lstStyle/>
          <a:p>
            <a:pPr>
              <a:lnSpc>
                <a:spcPct val="150000"/>
              </a:lnSpc>
              <a:defRPr/>
            </a:pPr>
            <a:r>
              <a:rPr lang="el-GR" sz="2400" b="1" dirty="0"/>
              <a:t>Τα τρία πρώτα Ευαγγέλια (</a:t>
            </a:r>
            <a:r>
              <a:rPr lang="el-GR" sz="2400" b="1" dirty="0" err="1"/>
              <a:t>Μκ</a:t>
            </a:r>
            <a:r>
              <a:rPr lang="el-GR" sz="2400" b="1" dirty="0"/>
              <a:t>., </a:t>
            </a:r>
            <a:r>
              <a:rPr lang="el-GR" sz="2400" b="1" dirty="0" err="1"/>
              <a:t>Μτ</a:t>
            </a:r>
            <a:r>
              <a:rPr lang="el-GR" sz="2400" b="1" dirty="0"/>
              <a:t>., </a:t>
            </a:r>
            <a:r>
              <a:rPr lang="el-GR" sz="2400" b="1" dirty="0" err="1"/>
              <a:t>Λκ</a:t>
            </a:r>
            <a:r>
              <a:rPr lang="el-GR" sz="2400" b="1" dirty="0"/>
              <a:t>.) χαρακτηρίζονται ως </a:t>
            </a:r>
            <a:r>
              <a:rPr lang="el-GR" sz="2400" b="1" dirty="0" smtClean="0"/>
              <a:t>Συν</a:t>
            </a:r>
            <a:r>
              <a:rPr lang="en-US" sz="2400" b="1" dirty="0" smtClean="0"/>
              <a:t>-</a:t>
            </a:r>
            <a:r>
              <a:rPr lang="el-GR" sz="2400" b="1" i="1" dirty="0" smtClean="0"/>
              <a:t>οπτικά</a:t>
            </a:r>
            <a:r>
              <a:rPr lang="el-GR" sz="2400" b="1" dirty="0" smtClean="0"/>
              <a:t> </a:t>
            </a:r>
            <a:r>
              <a:rPr lang="el-GR" sz="2400" b="1" dirty="0"/>
              <a:t>διότι είναι συγ</a:t>
            </a:r>
            <a:r>
              <a:rPr lang="el-GR" sz="2400" b="1" i="1" dirty="0"/>
              <a:t>γενή άρα </a:t>
            </a:r>
            <a:r>
              <a:rPr lang="el-GR" sz="2400" b="1" i="1" dirty="0" err="1"/>
              <a:t>συνθεωρούνται</a:t>
            </a:r>
            <a:r>
              <a:rPr lang="el-GR" sz="2400" b="1" i="1" dirty="0"/>
              <a:t>-συνεξετάζονται</a:t>
            </a:r>
            <a:r>
              <a:rPr lang="el-GR" sz="2400" b="1" dirty="0"/>
              <a:t> (</a:t>
            </a:r>
            <a:r>
              <a:rPr lang="el-GR" sz="2400" b="1" dirty="0" err="1"/>
              <a:t>συν+όψις</a:t>
            </a:r>
            <a:r>
              <a:rPr lang="el-GR" sz="2400" b="1" dirty="0"/>
              <a:t>).</a:t>
            </a:r>
          </a:p>
        </p:txBody>
      </p:sp>
      <p:sp>
        <p:nvSpPr>
          <p:cNvPr id="7" name="4 - Επεξήγηση με παραλληλόγραμμο"/>
          <p:cNvSpPr/>
          <p:nvPr/>
        </p:nvSpPr>
        <p:spPr>
          <a:xfrm>
            <a:off x="467296" y="4261243"/>
            <a:ext cx="8065144" cy="967957"/>
          </a:xfrm>
          <a:prstGeom prst="wedgeRectCallout">
            <a:avLst/>
          </a:prstGeom>
          <a:noFill/>
          <a:ln>
            <a:solidFill>
              <a:srgbClr val="5075BC"/>
            </a:solidFill>
          </a:ln>
        </p:spPr>
        <p:txBody>
          <a:bodyPr wrap="square">
            <a:spAutoFit/>
          </a:bodyPr>
          <a:lstStyle/>
          <a:p>
            <a:pPr>
              <a:lnSpc>
                <a:spcPct val="150000"/>
              </a:lnSpc>
              <a:buFont typeface="Wingdings" pitchFamily="2" charset="2"/>
              <a:buChar char="v"/>
              <a:defRPr/>
            </a:pPr>
            <a:r>
              <a:rPr lang="el-GR" sz="2000" b="1" dirty="0"/>
              <a:t>  </a:t>
            </a:r>
            <a:r>
              <a:rPr lang="el-GR" sz="2000" dirty="0"/>
              <a:t>Τους όρους «</a:t>
            </a:r>
            <a:r>
              <a:rPr lang="el-GR" sz="2000" dirty="0" err="1"/>
              <a:t>Σύνοψις</a:t>
            </a:r>
            <a:r>
              <a:rPr lang="el-GR" sz="2000" dirty="0"/>
              <a:t>»- «Συνοπτικά» χρησιμοποίησε πρώτος ο </a:t>
            </a:r>
            <a:r>
              <a:rPr lang="en-US" sz="2000" dirty="0"/>
              <a:t>J. </a:t>
            </a:r>
            <a:r>
              <a:rPr lang="en-US" sz="2000" dirty="0" err="1"/>
              <a:t>Griesbach</a:t>
            </a:r>
            <a:r>
              <a:rPr lang="en-US" sz="2000" dirty="0"/>
              <a:t> </a:t>
            </a:r>
            <a:r>
              <a:rPr lang="el-GR" sz="2000" dirty="0"/>
              <a:t>το 1776.</a:t>
            </a:r>
            <a:r>
              <a:rPr lang="el-GR" sz="2000" b="1" dirty="0"/>
              <a:t> </a:t>
            </a:r>
          </a:p>
        </p:txBody>
      </p:sp>
    </p:spTree>
    <p:extLst>
      <p:ext uri="{BB962C8B-B14F-4D97-AF65-F5344CB8AC3E}">
        <p14:creationId xmlns:p14="http://schemas.microsoft.com/office/powerpoint/2010/main" val="2982928630"/>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a:t>7. Επίλογος: Ο εσχατολογικός </a:t>
            </a:r>
            <a:r>
              <a:rPr lang="el-GR" dirty="0" smtClean="0"/>
              <a:t>λόγος</a:t>
            </a:r>
            <a:endParaRPr lang="el-GR" dirty="0"/>
          </a:p>
        </p:txBody>
      </p:sp>
      <p:sp>
        <p:nvSpPr>
          <p:cNvPr id="5" name="Θέση περιεχομένου 4"/>
          <p:cNvSpPr>
            <a:spLocks noGrp="1"/>
          </p:cNvSpPr>
          <p:nvPr>
            <p:ph idx="1"/>
          </p:nvPr>
        </p:nvSpPr>
        <p:spPr>
          <a:xfrm>
            <a:off x="464156" y="1783357"/>
            <a:ext cx="8229600" cy="4525963"/>
          </a:xfrm>
        </p:spPr>
        <p:txBody>
          <a:bodyPr>
            <a:noAutofit/>
          </a:bodyPr>
          <a:lstStyle/>
          <a:p>
            <a:r>
              <a:rPr lang="el-GR" altLang="el-GR" sz="4000" dirty="0"/>
              <a:t>Ο ερχομός του Υιού του Ανθρώπου </a:t>
            </a:r>
          </a:p>
        </p:txBody>
      </p:sp>
    </p:spTree>
    <p:extLst>
      <p:ext uri="{BB962C8B-B14F-4D97-AF65-F5344CB8AC3E}">
        <p14:creationId xmlns:p14="http://schemas.microsoft.com/office/powerpoint/2010/main" val="1000448280"/>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altLang="el-GR" dirty="0"/>
              <a:t>Η νέα βάση των σχέσεων </a:t>
            </a:r>
            <a:r>
              <a:rPr lang="el-GR" altLang="el-GR" dirty="0" err="1"/>
              <a:t>Μκ</a:t>
            </a:r>
            <a:r>
              <a:rPr lang="el-GR" altLang="el-GR" dirty="0"/>
              <a:t>-</a:t>
            </a:r>
            <a:r>
              <a:rPr lang="en-US" altLang="el-GR" dirty="0"/>
              <a:t>Q</a:t>
            </a:r>
            <a:endParaRPr lang="el-GR" dirty="0"/>
          </a:p>
        </p:txBody>
      </p:sp>
      <p:sp>
        <p:nvSpPr>
          <p:cNvPr id="5" name="Θέση περιεχομένου 4"/>
          <p:cNvSpPr>
            <a:spLocks noGrp="1"/>
          </p:cNvSpPr>
          <p:nvPr>
            <p:ph idx="1"/>
          </p:nvPr>
        </p:nvSpPr>
        <p:spPr/>
        <p:txBody>
          <a:bodyPr>
            <a:noAutofit/>
          </a:bodyPr>
          <a:lstStyle/>
          <a:p>
            <a:pPr marL="0" indent="0">
              <a:buNone/>
              <a:defRPr/>
            </a:pPr>
            <a:r>
              <a:rPr lang="el-GR" dirty="0"/>
              <a:t>α) </a:t>
            </a:r>
            <a:r>
              <a:rPr lang="el-GR" dirty="0" smtClean="0"/>
              <a:t>Είχε </a:t>
            </a:r>
            <a:r>
              <a:rPr lang="el-GR" dirty="0"/>
              <a:t>ο ευαγγελιστής Μάρκος καθόλου γνώση των </a:t>
            </a:r>
            <a:r>
              <a:rPr lang="el-GR" i="1" dirty="0"/>
              <a:t>παραδόσεων </a:t>
            </a:r>
            <a:r>
              <a:rPr lang="el-GR" dirty="0"/>
              <a:t>της </a:t>
            </a:r>
            <a:r>
              <a:rPr lang="en-US" dirty="0"/>
              <a:t>Q</a:t>
            </a:r>
            <a:r>
              <a:rPr lang="el-GR" dirty="0"/>
              <a:t>; </a:t>
            </a:r>
          </a:p>
          <a:p>
            <a:pPr marL="0" indent="0">
              <a:buNone/>
              <a:defRPr/>
            </a:pPr>
            <a:r>
              <a:rPr lang="el-GR" dirty="0"/>
              <a:t>β) Γνώριζε το ίδιο το </a:t>
            </a:r>
            <a:r>
              <a:rPr lang="el-GR" i="1" dirty="0"/>
              <a:t>κείμενο </a:t>
            </a:r>
            <a:r>
              <a:rPr lang="el-GR" dirty="0"/>
              <a:t>της </a:t>
            </a:r>
            <a:r>
              <a:rPr lang="en-US" dirty="0"/>
              <a:t>Q</a:t>
            </a:r>
            <a:r>
              <a:rPr lang="el-GR" dirty="0"/>
              <a:t>; </a:t>
            </a:r>
          </a:p>
          <a:p>
            <a:pPr marL="0" indent="0">
              <a:buNone/>
              <a:defRPr/>
            </a:pPr>
            <a:r>
              <a:rPr lang="el-GR" dirty="0"/>
              <a:t>γ) Έκανε καθόλου χρήση του </a:t>
            </a:r>
            <a:r>
              <a:rPr lang="el-GR" i="1" dirty="0"/>
              <a:t>υλικού </a:t>
            </a:r>
            <a:r>
              <a:rPr lang="el-GR" dirty="0"/>
              <a:t>της </a:t>
            </a:r>
            <a:r>
              <a:rPr lang="en-US" dirty="0"/>
              <a:t>Q</a:t>
            </a:r>
            <a:r>
              <a:rPr lang="el-GR" dirty="0"/>
              <a:t>; </a:t>
            </a:r>
          </a:p>
          <a:p>
            <a:pPr marL="0" indent="0">
              <a:buNone/>
              <a:defRPr/>
            </a:pPr>
            <a:r>
              <a:rPr lang="el-GR" dirty="0"/>
              <a:t>δ) Έκανε χρήση του υλικού της </a:t>
            </a:r>
            <a:r>
              <a:rPr lang="en-US" dirty="0"/>
              <a:t>Q </a:t>
            </a:r>
            <a:r>
              <a:rPr lang="el-GR" dirty="0"/>
              <a:t>με </a:t>
            </a:r>
            <a:r>
              <a:rPr lang="el-GR" i="1" dirty="0"/>
              <a:t>διάθεση </a:t>
            </a:r>
            <a:r>
              <a:rPr lang="el-GR" dirty="0"/>
              <a:t>δεκτική ή κριτική;</a:t>
            </a:r>
          </a:p>
        </p:txBody>
      </p:sp>
    </p:spTree>
    <p:extLst>
      <p:ext uri="{BB962C8B-B14F-4D97-AF65-F5344CB8AC3E}">
        <p14:creationId xmlns:p14="http://schemas.microsoft.com/office/powerpoint/2010/main" val="1392926813"/>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Θέση κειμένου 5"/>
          <p:cNvSpPr>
            <a:spLocks noGrp="1"/>
          </p:cNvSpPr>
          <p:nvPr>
            <p:ph type="body" idx="1"/>
          </p:nvPr>
        </p:nvSpPr>
        <p:spPr>
          <a:xfrm>
            <a:off x="722313" y="2060848"/>
            <a:ext cx="7772400" cy="2274044"/>
          </a:xfrm>
        </p:spPr>
        <p:txBody>
          <a:bodyPr>
            <a:noAutofit/>
          </a:bodyPr>
          <a:lstStyle/>
          <a:p>
            <a:pPr>
              <a:spcBef>
                <a:spcPts val="600"/>
              </a:spcBef>
            </a:pPr>
            <a:r>
              <a:rPr lang="el-GR" dirty="0"/>
              <a:t>Βασίζεται στα βιβλία:</a:t>
            </a:r>
          </a:p>
          <a:p>
            <a:pPr>
              <a:spcBef>
                <a:spcPts val="600"/>
              </a:spcBef>
            </a:pPr>
            <a:r>
              <a:rPr lang="en-US" dirty="0"/>
              <a:t>Hans-Herbert </a:t>
            </a:r>
            <a:r>
              <a:rPr lang="en-US" dirty="0" err="1"/>
              <a:t>Stoldt</a:t>
            </a:r>
            <a:r>
              <a:rPr lang="en-US" dirty="0" smtClean="0"/>
              <a:t>:</a:t>
            </a:r>
            <a:r>
              <a:rPr lang="el-GR" dirty="0" smtClean="0"/>
              <a:t> </a:t>
            </a:r>
            <a:br>
              <a:rPr lang="el-GR" dirty="0" smtClean="0"/>
            </a:br>
            <a:r>
              <a:rPr lang="en-US" dirty="0" smtClean="0"/>
              <a:t>„Geschichte </a:t>
            </a:r>
            <a:r>
              <a:rPr lang="el-GR" dirty="0" smtClean="0"/>
              <a:t>και </a:t>
            </a:r>
            <a:r>
              <a:rPr lang="en-US" dirty="0" err="1" smtClean="0"/>
              <a:t>Kritik</a:t>
            </a:r>
            <a:r>
              <a:rPr lang="en-US" dirty="0" smtClean="0"/>
              <a:t> der </a:t>
            </a:r>
            <a:r>
              <a:rPr lang="el-GR" dirty="0" err="1" smtClean="0"/>
              <a:t>Μκ</a:t>
            </a:r>
            <a:r>
              <a:rPr lang="el-GR" dirty="0" smtClean="0"/>
              <a:t>.</a:t>
            </a:r>
            <a:r>
              <a:rPr lang="en-US" dirty="0" err="1" smtClean="0"/>
              <a:t>hypothese</a:t>
            </a:r>
            <a:r>
              <a:rPr lang="en-US" dirty="0" smtClean="0"/>
              <a:t>“</a:t>
            </a:r>
          </a:p>
          <a:p>
            <a:pPr>
              <a:spcBef>
                <a:spcPts val="1200"/>
              </a:spcBef>
            </a:pPr>
            <a:r>
              <a:rPr lang="en-US" dirty="0" smtClean="0"/>
              <a:t>Eta </a:t>
            </a:r>
            <a:r>
              <a:rPr lang="en-US" dirty="0" err="1"/>
              <a:t>Linemann</a:t>
            </a:r>
            <a:r>
              <a:rPr lang="en-US" dirty="0" smtClean="0"/>
              <a:t>:</a:t>
            </a:r>
            <a:r>
              <a:rPr lang="el-GR" dirty="0" smtClean="0"/>
              <a:t/>
            </a:r>
            <a:br>
              <a:rPr lang="el-GR" dirty="0" smtClean="0"/>
            </a:br>
            <a:r>
              <a:rPr lang="en-US" dirty="0" smtClean="0"/>
              <a:t>„</a:t>
            </a:r>
            <a:r>
              <a:rPr lang="en-US" dirty="0" err="1" smtClean="0"/>
              <a:t>Gibt</a:t>
            </a:r>
            <a:r>
              <a:rPr lang="en-US" dirty="0" smtClean="0"/>
              <a:t> </a:t>
            </a:r>
            <a:r>
              <a:rPr lang="en-US" dirty="0" err="1" smtClean="0"/>
              <a:t>es</a:t>
            </a:r>
            <a:r>
              <a:rPr lang="en-US" dirty="0" smtClean="0"/>
              <a:t> </a:t>
            </a:r>
            <a:r>
              <a:rPr lang="en-US" dirty="0" err="1" smtClean="0"/>
              <a:t>ein</a:t>
            </a:r>
            <a:r>
              <a:rPr lang="en-US" dirty="0" smtClean="0"/>
              <a:t> </a:t>
            </a:r>
            <a:r>
              <a:rPr lang="en-US" dirty="0" err="1" smtClean="0"/>
              <a:t>synoptisches</a:t>
            </a:r>
            <a:r>
              <a:rPr lang="en-US" dirty="0" smtClean="0"/>
              <a:t> Problem?“</a:t>
            </a:r>
          </a:p>
        </p:txBody>
      </p:sp>
      <p:sp>
        <p:nvSpPr>
          <p:cNvPr id="5" name="Τίτλος 4"/>
          <p:cNvSpPr>
            <a:spLocks noGrp="1"/>
          </p:cNvSpPr>
          <p:nvPr>
            <p:ph type="title"/>
          </p:nvPr>
        </p:nvSpPr>
        <p:spPr/>
        <p:txBody>
          <a:bodyPr/>
          <a:lstStyle/>
          <a:p>
            <a:r>
              <a:rPr lang="el-GR" altLang="el-GR" sz="4400" dirty="0"/>
              <a:t>Κριτική στη Θεωρία</a:t>
            </a:r>
            <a:endParaRPr lang="el-GR" dirty="0"/>
          </a:p>
        </p:txBody>
      </p:sp>
    </p:spTree>
    <p:extLst>
      <p:ext uri="{BB962C8B-B14F-4D97-AF65-F5344CB8AC3E}">
        <p14:creationId xmlns:p14="http://schemas.microsoft.com/office/powerpoint/2010/main" val="1090644771"/>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altLang="el-GR" dirty="0"/>
              <a:t>Κριτική Α’</a:t>
            </a:r>
            <a:endParaRPr lang="el-GR" dirty="0"/>
          </a:p>
        </p:txBody>
      </p:sp>
      <p:sp>
        <p:nvSpPr>
          <p:cNvPr id="5" name="Θέση περιεχομένου 4"/>
          <p:cNvSpPr>
            <a:spLocks noGrp="1"/>
          </p:cNvSpPr>
          <p:nvPr>
            <p:ph idx="1"/>
          </p:nvPr>
        </p:nvSpPr>
        <p:spPr/>
        <p:txBody>
          <a:bodyPr>
            <a:noAutofit/>
          </a:bodyPr>
          <a:lstStyle/>
          <a:p>
            <a:pPr marL="0" indent="0">
              <a:buNone/>
              <a:defRPr/>
            </a:pPr>
            <a:r>
              <a:rPr lang="el-GR" sz="2800" b="1" u="sng" dirty="0"/>
              <a:t>(α)</a:t>
            </a:r>
            <a:r>
              <a:rPr lang="el-GR" sz="2800" dirty="0"/>
              <a:t> Δε σώζεται</a:t>
            </a:r>
            <a:r>
              <a:rPr lang="el-GR" sz="2800" cap="all" dirty="0"/>
              <a:t> </a:t>
            </a:r>
            <a:r>
              <a:rPr lang="el-GR" sz="2800" dirty="0"/>
              <a:t>ούτε ένα χειρόγραφο αυτής της </a:t>
            </a:r>
            <a:r>
              <a:rPr lang="el-GR" sz="2800" cap="all" dirty="0"/>
              <a:t>π</a:t>
            </a:r>
            <a:r>
              <a:rPr lang="el-GR" sz="2800" dirty="0"/>
              <a:t>ηγής. Επιπλέον κανείς αρχαίος συγγραφέας δεν μνημονεύει. </a:t>
            </a:r>
            <a:r>
              <a:rPr lang="el-GR" sz="2800" cap="all" dirty="0"/>
              <a:t>λ</a:t>
            </a:r>
            <a:r>
              <a:rPr lang="el-GR" sz="2800" dirty="0"/>
              <a:t>αμβάνοντας, επίσης, υπόψη του κανείς τη δομή της Πηγής, δε μπορεί να την παραλληλίσει με το </a:t>
            </a:r>
            <a:r>
              <a:rPr lang="el-GR" sz="2800" b="1" i="1" dirty="0"/>
              <a:t>Ευαγγέλιο του Θωμά</a:t>
            </a:r>
            <a:r>
              <a:rPr lang="el-GR" sz="2800" dirty="0"/>
              <a:t>, το οποίο περιέχει 114 αποφθέγματα του Ιησού και δεν περιγράφει κανένα στοιχείο από τα </a:t>
            </a:r>
            <a:r>
              <a:rPr lang="el-GR" sz="2800" i="1" dirty="0"/>
              <a:t>έργα και τις ημέρες</a:t>
            </a:r>
            <a:r>
              <a:rPr lang="el-GR" sz="2800" dirty="0"/>
              <a:t> </a:t>
            </a:r>
            <a:r>
              <a:rPr lang="el-GR" sz="2800" cap="all" dirty="0"/>
              <a:t>τ</a:t>
            </a:r>
            <a:r>
              <a:rPr lang="el-GR" sz="2800" dirty="0"/>
              <a:t>ου.</a:t>
            </a:r>
          </a:p>
        </p:txBody>
      </p:sp>
    </p:spTree>
    <p:extLst>
      <p:ext uri="{BB962C8B-B14F-4D97-AF65-F5344CB8AC3E}">
        <p14:creationId xmlns:p14="http://schemas.microsoft.com/office/powerpoint/2010/main" val="2717923732"/>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altLang="el-GR" dirty="0"/>
              <a:t>Κριτική Β’</a:t>
            </a:r>
            <a:endParaRPr lang="el-GR" dirty="0"/>
          </a:p>
        </p:txBody>
      </p:sp>
      <p:sp>
        <p:nvSpPr>
          <p:cNvPr id="5" name="Θέση περιεχομένου 4"/>
          <p:cNvSpPr>
            <a:spLocks noGrp="1"/>
          </p:cNvSpPr>
          <p:nvPr>
            <p:ph idx="1"/>
          </p:nvPr>
        </p:nvSpPr>
        <p:spPr/>
        <p:txBody>
          <a:bodyPr>
            <a:noAutofit/>
          </a:bodyPr>
          <a:lstStyle/>
          <a:p>
            <a:pPr marL="0" indent="0">
              <a:buNone/>
              <a:defRPr/>
            </a:pPr>
            <a:r>
              <a:rPr lang="el-GR" sz="2800" dirty="0"/>
              <a:t>Σε 200 και πλέον περιπτώσεις όταν ο </a:t>
            </a:r>
            <a:r>
              <a:rPr lang="el-GR" sz="2800" dirty="0" err="1"/>
              <a:t>Μτ</a:t>
            </a:r>
            <a:r>
              <a:rPr lang="el-GR" sz="2800" dirty="0"/>
              <a:t>. και ο </a:t>
            </a:r>
            <a:r>
              <a:rPr lang="el-GR" sz="2800" dirty="0" err="1"/>
              <a:t>Λκ</a:t>
            </a:r>
            <a:r>
              <a:rPr lang="el-GR" sz="2800" dirty="0"/>
              <a:t>. χρησιμοποιούν το </a:t>
            </a:r>
            <a:r>
              <a:rPr lang="el-GR" sz="2800" dirty="0" err="1"/>
              <a:t>Μκ</a:t>
            </a:r>
            <a:r>
              <a:rPr lang="el-GR" sz="2800" dirty="0"/>
              <a:t>. απαντούν μεταξύ τους οι γνωστές </a:t>
            </a:r>
            <a:r>
              <a:rPr lang="el-GR" sz="2800" b="1" dirty="0"/>
              <a:t>ελάσσονες συμφωνίες (</a:t>
            </a:r>
            <a:r>
              <a:rPr lang="en-US" sz="2800" b="1" dirty="0"/>
              <a:t>minor agreements</a:t>
            </a:r>
            <a:r>
              <a:rPr lang="el-GR" sz="2800" b="1" dirty="0"/>
              <a:t>)</a:t>
            </a:r>
            <a:r>
              <a:rPr lang="el-GR" sz="2800" dirty="0"/>
              <a:t>, οι οποίες αφορούν σε βελτιώσεις γραμματικής και ύφους. Π.χ. κατά την απαρχή της δημόσιας δράσης του Ιησού και ο </a:t>
            </a:r>
            <a:r>
              <a:rPr lang="el-GR" sz="2800" dirty="0" err="1"/>
              <a:t>Μτ</a:t>
            </a:r>
            <a:r>
              <a:rPr lang="el-GR" sz="2800" dirty="0"/>
              <a:t>. και ο </a:t>
            </a:r>
            <a:r>
              <a:rPr lang="el-GR" sz="2800" dirty="0" err="1"/>
              <a:t>Λκ</a:t>
            </a:r>
            <a:r>
              <a:rPr lang="el-GR" sz="2800" dirty="0"/>
              <a:t> περιγράφουν από κοινού με το </a:t>
            </a:r>
            <a:r>
              <a:rPr lang="el-GR" sz="2800" dirty="0" err="1"/>
              <a:t>Μκ</a:t>
            </a:r>
            <a:r>
              <a:rPr lang="el-GR" sz="2800" dirty="0"/>
              <a:t>. την επίσκεψη του Ιησού στη Ναζαρέτ, την οποία όμως και οι δύο αναφέρουν ως </a:t>
            </a:r>
            <a:r>
              <a:rPr lang="el-GR" sz="2800" b="1" i="1" dirty="0" err="1"/>
              <a:t>Ναζαρά</a:t>
            </a:r>
            <a:r>
              <a:rPr lang="el-GR" sz="2800" b="1" dirty="0"/>
              <a:t> </a:t>
            </a:r>
            <a:r>
              <a:rPr lang="el-GR" sz="2800" dirty="0"/>
              <a:t>(</a:t>
            </a:r>
            <a:r>
              <a:rPr lang="el-GR" sz="2800" dirty="0" err="1"/>
              <a:t>Μκ</a:t>
            </a:r>
            <a:r>
              <a:rPr lang="el-GR" sz="2800" dirty="0"/>
              <a:t>. 1, 14.21 // </a:t>
            </a:r>
            <a:r>
              <a:rPr lang="el-GR" sz="2800" dirty="0" err="1"/>
              <a:t>Μτ</a:t>
            </a:r>
            <a:r>
              <a:rPr lang="el-GR" sz="2800" dirty="0"/>
              <a:t>. 4, 12-13 = </a:t>
            </a:r>
            <a:r>
              <a:rPr lang="el-GR" sz="2800" dirty="0" err="1"/>
              <a:t>Λκ</a:t>
            </a:r>
            <a:r>
              <a:rPr lang="el-GR" sz="2800" dirty="0"/>
              <a:t>. 4, 14. 16. 31). </a:t>
            </a:r>
            <a:r>
              <a:rPr lang="el-GR" sz="2800" cap="all" dirty="0"/>
              <a:t>π</a:t>
            </a:r>
            <a:r>
              <a:rPr lang="el-GR" sz="2800" dirty="0"/>
              <a:t>αρόμοιες συμφωνίες απαντούν μάλιστα στην </a:t>
            </a:r>
            <a:r>
              <a:rPr lang="el-GR" sz="2800" i="1" dirty="0"/>
              <a:t>αφήγηση του Πάθους</a:t>
            </a:r>
            <a:r>
              <a:rPr lang="el-GR" sz="2800" dirty="0"/>
              <a:t>, η οποία είναι άγνωστη στην </a:t>
            </a:r>
            <a:r>
              <a:rPr lang="en-US" sz="2800" dirty="0"/>
              <a:t>Q</a:t>
            </a:r>
            <a:endParaRPr lang="de-DE" sz="2800" dirty="0"/>
          </a:p>
        </p:txBody>
      </p:sp>
    </p:spTree>
    <p:extLst>
      <p:ext uri="{BB962C8B-B14F-4D97-AF65-F5344CB8AC3E}">
        <p14:creationId xmlns:p14="http://schemas.microsoft.com/office/powerpoint/2010/main" val="434754093"/>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altLang="el-GR" dirty="0"/>
              <a:t>Κριτική Γ’</a:t>
            </a:r>
            <a:endParaRPr lang="el-GR" dirty="0"/>
          </a:p>
        </p:txBody>
      </p:sp>
      <p:sp>
        <p:nvSpPr>
          <p:cNvPr id="5" name="Θέση περιεχομένου 4"/>
          <p:cNvSpPr>
            <a:spLocks noGrp="1"/>
          </p:cNvSpPr>
          <p:nvPr>
            <p:ph idx="1"/>
          </p:nvPr>
        </p:nvSpPr>
        <p:spPr/>
        <p:txBody>
          <a:bodyPr>
            <a:noAutofit/>
          </a:bodyPr>
          <a:lstStyle/>
          <a:p>
            <a:r>
              <a:rPr lang="el-GR" altLang="el-GR" sz="2000" dirty="0"/>
              <a:t>Το θέμα της ύπαρξης ή μη της </a:t>
            </a:r>
            <a:r>
              <a:rPr lang="en-US" altLang="el-GR" sz="2000" dirty="0"/>
              <a:t>Q</a:t>
            </a:r>
            <a:r>
              <a:rPr lang="el-GR" altLang="el-GR" sz="2000" dirty="0"/>
              <a:t> περιπλέκεται ακόμη περισσότερο εάν ληφθεί υπόψιν το γεγονός ότι υποστηρίζεται και η άποψη ότι ο </a:t>
            </a:r>
            <a:r>
              <a:rPr lang="el-GR" altLang="el-GR" sz="2000" dirty="0" err="1"/>
              <a:t>Μτ</a:t>
            </a:r>
            <a:r>
              <a:rPr lang="el-GR" altLang="el-GR" sz="2000" dirty="0"/>
              <a:t>. και ο </a:t>
            </a:r>
            <a:r>
              <a:rPr lang="el-GR" altLang="el-GR" sz="2000" dirty="0" err="1"/>
              <a:t>Λκ</a:t>
            </a:r>
            <a:r>
              <a:rPr lang="el-GR" altLang="el-GR" sz="2000" dirty="0"/>
              <a:t>. δε συμβουλεύθηκαν την ίδια «έκδοση» της </a:t>
            </a:r>
            <a:r>
              <a:rPr lang="en-US" altLang="el-GR" sz="2000" dirty="0"/>
              <a:t>Q</a:t>
            </a:r>
            <a:r>
              <a:rPr lang="el-GR" altLang="el-GR" sz="2000" dirty="0"/>
              <a:t>, αλλά διαφορετικές εκδοχές της. Τα επιχειρήματα τα οποία καταγράφηκαν στη Θεωρία των Δύο Πηγών υπέρ της ύπαρξης της </a:t>
            </a:r>
            <a:r>
              <a:rPr lang="en-US" altLang="el-GR" sz="2000" dirty="0"/>
              <a:t>Q</a:t>
            </a:r>
            <a:r>
              <a:rPr lang="el-GR" altLang="el-GR" sz="2000" dirty="0"/>
              <a:t> έχουν οδηγήσει την πλειονότητα της έρευνας στην αποδοχή της. </a:t>
            </a:r>
          </a:p>
          <a:p>
            <a:r>
              <a:rPr lang="el-GR" altLang="el-GR" sz="2000" dirty="0"/>
              <a:t>Εάν τελικά </a:t>
            </a:r>
            <a:r>
              <a:rPr lang="el-GR" altLang="el-GR" sz="2000" dirty="0" err="1"/>
              <a:t>προϋπήρξε</a:t>
            </a:r>
            <a:r>
              <a:rPr lang="el-GR" altLang="el-GR" sz="2000" dirty="0"/>
              <a:t> τέτοια πηγή, τότε δεν αποκλείεται να σχετίζεται με το </a:t>
            </a:r>
            <a:r>
              <a:rPr lang="el-GR" altLang="el-GR" sz="2000" b="1" i="1" dirty="0" err="1"/>
              <a:t>αραμαϊκό</a:t>
            </a:r>
            <a:r>
              <a:rPr lang="el-GR" altLang="el-GR" sz="2000" b="1" i="1" dirty="0"/>
              <a:t> κατά </a:t>
            </a:r>
            <a:r>
              <a:rPr lang="el-GR" altLang="el-GR" sz="2000" b="1" i="1" dirty="0" err="1"/>
              <a:t>Ματθαίον</a:t>
            </a:r>
            <a:r>
              <a:rPr lang="el-GR" altLang="el-GR" sz="2000" b="1" i="1" dirty="0"/>
              <a:t> Ευαγγέλιο</a:t>
            </a:r>
            <a:r>
              <a:rPr lang="el-GR" altLang="el-GR" sz="2000" dirty="0"/>
              <a:t>, το οποίο γνώριζε ο </a:t>
            </a:r>
            <a:r>
              <a:rPr lang="el-GR" altLang="el-GR" sz="2000" dirty="0" err="1"/>
              <a:t>Ιεραπόλεως</a:t>
            </a:r>
            <a:r>
              <a:rPr lang="el-GR" altLang="el-GR" sz="2000" dirty="0"/>
              <a:t> </a:t>
            </a:r>
            <a:r>
              <a:rPr lang="el-GR" altLang="el-GR" sz="2000" dirty="0" err="1"/>
              <a:t>Παπίας</a:t>
            </a:r>
            <a:r>
              <a:rPr lang="el-GR" altLang="el-GR" sz="2000" b="1" i="1" dirty="0"/>
              <a:t> </a:t>
            </a:r>
            <a:r>
              <a:rPr lang="el-GR" altLang="el-GR" sz="2000" dirty="0"/>
              <a:t>(Ευσεβίου Ε. Ι. 3.39.16). Αυτό το οποίο σήμερα </a:t>
            </a:r>
            <a:r>
              <a:rPr lang="el-GR" altLang="el-GR" sz="2000" dirty="0" err="1"/>
              <a:t>σχετικοποιεί</a:t>
            </a:r>
            <a:r>
              <a:rPr lang="el-GR" altLang="el-GR" sz="2000" dirty="0"/>
              <a:t> τη σημασία της </a:t>
            </a:r>
            <a:r>
              <a:rPr lang="en-US" altLang="el-GR" sz="2000" dirty="0"/>
              <a:t>Q</a:t>
            </a:r>
            <a:r>
              <a:rPr lang="el-GR" altLang="el-GR" sz="2000" dirty="0"/>
              <a:t> στην ερμηνεία των Ευαγγελίων όπως θα αποδειχθεί στο επόμενο κεφάλαιο, δε δίδεται τόση σημασία στα προηγούμενα στρώματα του κειμένου όσο στη σημασιολογία του κειμένου αυτού καθ' εαυτού και στις προϋποθέσεις κατανόησης του ολοκληρωμένου αυτού «σώματος» (</a:t>
            </a:r>
            <a:r>
              <a:rPr lang="en-US" altLang="el-GR" sz="2000" dirty="0"/>
              <a:t>Corpus</a:t>
            </a:r>
            <a:r>
              <a:rPr lang="el-GR" altLang="el-GR" sz="2000" dirty="0"/>
              <a:t>) από τον αναγνώστη. </a:t>
            </a:r>
          </a:p>
        </p:txBody>
      </p:sp>
    </p:spTree>
    <p:extLst>
      <p:ext uri="{BB962C8B-B14F-4D97-AF65-F5344CB8AC3E}">
        <p14:creationId xmlns:p14="http://schemas.microsoft.com/office/powerpoint/2010/main" val="2113045590"/>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altLang="el-GR" dirty="0"/>
              <a:t>Κριτική στην Αρχαιότητα του </a:t>
            </a:r>
            <a:r>
              <a:rPr lang="el-GR" altLang="el-GR" dirty="0" err="1"/>
              <a:t>Μκ</a:t>
            </a:r>
            <a:r>
              <a:rPr lang="el-GR" altLang="el-GR" dirty="0" smtClean="0"/>
              <a:t>. [1]</a:t>
            </a:r>
            <a:endParaRPr lang="el-GR" dirty="0"/>
          </a:p>
        </p:txBody>
      </p:sp>
      <p:sp>
        <p:nvSpPr>
          <p:cNvPr id="5" name="Θέση περιεχομένου 4"/>
          <p:cNvSpPr>
            <a:spLocks noGrp="1"/>
          </p:cNvSpPr>
          <p:nvPr>
            <p:ph idx="1"/>
          </p:nvPr>
        </p:nvSpPr>
        <p:spPr/>
        <p:txBody>
          <a:bodyPr>
            <a:noAutofit/>
          </a:bodyPr>
          <a:lstStyle/>
          <a:p>
            <a:r>
              <a:rPr lang="el-GR" altLang="el-GR" dirty="0"/>
              <a:t>Κριτική στην αρχαιότητα του Μάρκου </a:t>
            </a:r>
            <a:r>
              <a:rPr lang="de-DE" altLang="el-GR" dirty="0" smtClean="0"/>
              <a:t>:</a:t>
            </a:r>
            <a:br>
              <a:rPr lang="de-DE" altLang="el-GR" dirty="0" smtClean="0"/>
            </a:br>
            <a:r>
              <a:rPr lang="de-DE" altLang="el-GR" dirty="0" err="1" smtClean="0"/>
              <a:t>Stoldt</a:t>
            </a:r>
            <a:r>
              <a:rPr lang="de-DE" altLang="el-GR" dirty="0"/>
              <a:t>: </a:t>
            </a:r>
            <a:r>
              <a:rPr lang="el-GR" altLang="el-GR" dirty="0"/>
              <a:t>Δεν υπάρχει μία κοινή </a:t>
            </a:r>
            <a:r>
              <a:rPr lang="el-GR" altLang="el-GR" dirty="0" smtClean="0"/>
              <a:t>αφηγηματική κλωστή</a:t>
            </a:r>
            <a:endParaRPr lang="de-DE" altLang="el-GR" dirty="0"/>
          </a:p>
          <a:p>
            <a:pPr lvl="1">
              <a:spcBef>
                <a:spcPts val="2400"/>
              </a:spcBef>
            </a:pPr>
            <a:r>
              <a:rPr lang="el-GR" altLang="el-GR" i="1" dirty="0"/>
              <a:t>Αιτιολόγηση</a:t>
            </a:r>
            <a:r>
              <a:rPr lang="de-DE" altLang="el-GR" i="1" dirty="0"/>
              <a:t>:</a:t>
            </a:r>
          </a:p>
          <a:p>
            <a:pPr lvl="2">
              <a:spcBef>
                <a:spcPts val="0"/>
              </a:spcBef>
            </a:pPr>
            <a:r>
              <a:rPr lang="el-GR" altLang="el-GR" dirty="0" err="1"/>
              <a:t>Μκ</a:t>
            </a:r>
            <a:r>
              <a:rPr lang="el-GR" altLang="el-GR" dirty="0"/>
              <a:t>. 6,45 – 8,26 δεν απαντά στον </a:t>
            </a:r>
            <a:r>
              <a:rPr lang="el-GR" altLang="el-GR" dirty="0" err="1"/>
              <a:t>Λκ</a:t>
            </a:r>
            <a:r>
              <a:rPr lang="el-GR" altLang="el-GR" dirty="0"/>
              <a:t>. </a:t>
            </a:r>
          </a:p>
          <a:p>
            <a:pPr lvl="2">
              <a:spcBef>
                <a:spcPts val="0"/>
              </a:spcBef>
            </a:pPr>
            <a:r>
              <a:rPr lang="el-GR" altLang="el-GR" dirty="0" err="1"/>
              <a:t>Λκ</a:t>
            </a:r>
            <a:r>
              <a:rPr lang="el-GR" altLang="el-GR" dirty="0"/>
              <a:t> 6,20-8,3 –δεν απαντά στον </a:t>
            </a:r>
            <a:r>
              <a:rPr lang="el-GR" altLang="el-GR" dirty="0" err="1"/>
              <a:t>Μκ</a:t>
            </a:r>
            <a:r>
              <a:rPr lang="el-GR" altLang="el-GR" dirty="0"/>
              <a:t>. </a:t>
            </a:r>
          </a:p>
          <a:p>
            <a:pPr lvl="2">
              <a:spcBef>
                <a:spcPts val="0"/>
              </a:spcBef>
            </a:pPr>
            <a:r>
              <a:rPr lang="el-GR" altLang="el-GR" dirty="0" err="1"/>
              <a:t>Λκ</a:t>
            </a:r>
            <a:r>
              <a:rPr lang="el-GR" altLang="el-GR" dirty="0"/>
              <a:t>. 9,51 – 18,14 (Οδοιπορικό Ιησού προς την Ανάληψη) – δεν απαντά σε τέτοια έκταση και περιεχόμενο στον </a:t>
            </a:r>
            <a:r>
              <a:rPr lang="el-GR" altLang="el-GR" dirty="0" err="1"/>
              <a:t>Μκ</a:t>
            </a:r>
            <a:r>
              <a:rPr lang="el-GR" altLang="el-GR" dirty="0"/>
              <a:t>.</a:t>
            </a:r>
            <a:r>
              <a:rPr lang="de-DE" altLang="el-GR" dirty="0" smtClean="0"/>
              <a:t> </a:t>
            </a:r>
            <a:endParaRPr lang="de-DE" altLang="el-GR" dirty="0"/>
          </a:p>
        </p:txBody>
      </p:sp>
    </p:spTree>
    <p:extLst>
      <p:ext uri="{BB962C8B-B14F-4D97-AF65-F5344CB8AC3E}">
        <p14:creationId xmlns:p14="http://schemas.microsoft.com/office/powerpoint/2010/main" val="3622595871"/>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altLang="el-GR" dirty="0" smtClean="0"/>
              <a:t>Κριτική στην Αρχαιότητα του </a:t>
            </a:r>
            <a:r>
              <a:rPr lang="el-GR" altLang="el-GR" dirty="0" err="1" smtClean="0"/>
              <a:t>Μκ</a:t>
            </a:r>
            <a:r>
              <a:rPr lang="el-GR" altLang="el-GR" dirty="0" smtClean="0"/>
              <a:t>. [2]</a:t>
            </a:r>
            <a:endParaRPr lang="el-GR" dirty="0"/>
          </a:p>
        </p:txBody>
      </p:sp>
      <p:sp>
        <p:nvSpPr>
          <p:cNvPr id="5" name="Θέση περιεχομένου 4"/>
          <p:cNvSpPr>
            <a:spLocks noGrp="1"/>
          </p:cNvSpPr>
          <p:nvPr>
            <p:ph idx="1"/>
          </p:nvPr>
        </p:nvSpPr>
        <p:spPr/>
        <p:txBody>
          <a:bodyPr>
            <a:noAutofit/>
          </a:bodyPr>
          <a:lstStyle/>
          <a:p>
            <a:pPr algn="just"/>
            <a:r>
              <a:rPr lang="el-GR" altLang="el-GR" sz="2800" dirty="0"/>
              <a:t>Η απουσία του </a:t>
            </a:r>
            <a:r>
              <a:rPr lang="el-GR" altLang="el-GR" sz="2800" dirty="0" err="1"/>
              <a:t>Μκ</a:t>
            </a:r>
            <a:r>
              <a:rPr lang="el-GR" altLang="el-GR" sz="2800" dirty="0"/>
              <a:t>.</a:t>
            </a:r>
            <a:r>
              <a:rPr lang="de-DE" altLang="el-GR" sz="2800" dirty="0"/>
              <a:t> 6,45 -  8,26</a:t>
            </a:r>
            <a:r>
              <a:rPr lang="el-GR" altLang="el-GR" sz="2800" dirty="0"/>
              <a:t> (όπου εκτός των άλλων τονίζεται η υπέρβαση του δίπολου Καθαρού-Ακαθάρτου)</a:t>
            </a:r>
            <a:r>
              <a:rPr lang="de-DE" altLang="el-GR" sz="2800" dirty="0"/>
              <a:t> </a:t>
            </a:r>
            <a:r>
              <a:rPr lang="el-GR" altLang="el-GR" sz="2800" dirty="0"/>
              <a:t>στον Λουκά αιτιολογείται από τον</a:t>
            </a:r>
            <a:endParaRPr lang="de-DE" altLang="el-GR" sz="2800" dirty="0"/>
          </a:p>
          <a:p>
            <a:pPr lvl="1"/>
            <a:r>
              <a:rPr lang="de-DE" altLang="el-GR" sz="2400" dirty="0" smtClean="0"/>
              <a:t>Eduard Reuß (1804-1891):</a:t>
            </a:r>
          </a:p>
          <a:p>
            <a:pPr lvl="2"/>
            <a:r>
              <a:rPr lang="de-DE" altLang="el-GR" dirty="0" smtClean="0"/>
              <a:t>„</a:t>
            </a:r>
            <a:r>
              <a:rPr lang="el-GR" altLang="el-GR" dirty="0" smtClean="0"/>
              <a:t> Δεν υπήρχε αυτή η περικοπή στο Πρότυπο-χειρόγραφο του </a:t>
            </a:r>
            <a:r>
              <a:rPr lang="el-GR" altLang="el-GR" dirty="0" err="1" smtClean="0"/>
              <a:t>Μκ</a:t>
            </a:r>
            <a:r>
              <a:rPr lang="el-GR" altLang="el-GR" dirty="0" smtClean="0"/>
              <a:t>. που ακολούθησε ο </a:t>
            </a:r>
            <a:r>
              <a:rPr lang="el-GR" altLang="el-GR" dirty="0" err="1" smtClean="0"/>
              <a:t>Λκ</a:t>
            </a:r>
            <a:r>
              <a:rPr lang="el-GR" altLang="el-GR" dirty="0" smtClean="0"/>
              <a:t>.</a:t>
            </a:r>
            <a:r>
              <a:rPr lang="de-DE" altLang="el-GR" dirty="0" smtClean="0"/>
              <a:t>.“</a:t>
            </a:r>
          </a:p>
          <a:p>
            <a:pPr marL="0" indent="0" algn="just">
              <a:buNone/>
            </a:pPr>
            <a:r>
              <a:rPr lang="de-DE" altLang="el-GR" sz="2800" dirty="0" smtClean="0">
                <a:sym typeface="Wingdings" panose="05000000000000000000" pitchFamily="2" charset="2"/>
              </a:rPr>
              <a:t></a:t>
            </a:r>
            <a:r>
              <a:rPr lang="el-GR" altLang="el-GR" sz="2800" dirty="0" smtClean="0">
                <a:sym typeface="Wingdings" panose="05000000000000000000" pitchFamily="2" charset="2"/>
              </a:rPr>
              <a:t> Δεν </a:t>
            </a:r>
            <a:r>
              <a:rPr lang="el-GR" altLang="el-GR" sz="2800" dirty="0">
                <a:sym typeface="Wingdings" panose="05000000000000000000" pitchFamily="2" charset="2"/>
              </a:rPr>
              <a:t>πρέπει, όμως, ταυτόχρονα να λησμονείται ότι ο Λουκάς αντιμετωπίζει το πρόβλημα στο β’ τόμο του έργου Του, τις Πράξεις (κεφ. 10).</a:t>
            </a:r>
            <a:endParaRPr lang="de-DE" altLang="el-GR" sz="2800" dirty="0"/>
          </a:p>
        </p:txBody>
      </p:sp>
    </p:spTree>
    <p:extLst>
      <p:ext uri="{BB962C8B-B14F-4D97-AF65-F5344CB8AC3E}">
        <p14:creationId xmlns:p14="http://schemas.microsoft.com/office/powerpoint/2010/main" val="427634103"/>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altLang="el-GR" dirty="0"/>
              <a:t>Διαφορές στην Οικονομία-Διάταξη της Ύλης</a:t>
            </a:r>
            <a:endParaRPr lang="el-GR" dirty="0"/>
          </a:p>
        </p:txBody>
      </p:sp>
      <p:graphicFrame>
        <p:nvGraphicFramePr>
          <p:cNvPr id="3" name="Content Placeholder 2"/>
          <p:cNvGraphicFramePr>
            <a:graphicFrameLocks noGrp="1"/>
          </p:cNvGraphicFramePr>
          <p:nvPr>
            <p:ph idx="1"/>
            <p:extLst>
              <p:ext uri="{D42A27DB-BD31-4B8C-83A1-F6EECF244321}">
                <p14:modId xmlns:p14="http://schemas.microsoft.com/office/powerpoint/2010/main" val="578836416"/>
              </p:ext>
            </p:extLst>
          </p:nvPr>
        </p:nvGraphicFramePr>
        <p:xfrm>
          <a:off x="463550" y="1557338"/>
          <a:ext cx="8229600" cy="4590288"/>
        </p:xfrm>
        <a:graphic>
          <a:graphicData uri="http://schemas.openxmlformats.org/drawingml/2006/table">
            <a:tbl>
              <a:tblPr firstRow="1" bandRow="1">
                <a:tableStyleId>{5C22544A-7EE6-4342-B048-85BDC9FD1C3A}</a:tableStyleId>
              </a:tblPr>
              <a:tblGrid>
                <a:gridCol w="4114800"/>
                <a:gridCol w="4114800"/>
              </a:tblGrid>
              <a:tr h="370840">
                <a:tc>
                  <a:txBody>
                    <a:bodyPr/>
                    <a:lstStyle/>
                    <a:p>
                      <a:pPr marL="0" marR="0" indent="0" algn="ctr" rtl="0" eaLnBrk="1" fontAlgn="base" latinLnBrk="0" hangingPunct="1">
                        <a:lnSpc>
                          <a:spcPct val="90000"/>
                        </a:lnSpc>
                        <a:spcBef>
                          <a:spcPts val="1092"/>
                        </a:spcBef>
                        <a:spcAft>
                          <a:spcPts val="0"/>
                        </a:spcAft>
                      </a:pPr>
                      <a:r>
                        <a:rPr lang="de-DE" sz="2800" b="1" i="0" u="none" strike="noStrike" kern="1200" baseline="0" dirty="0">
                          <a:ln>
                            <a:noFill/>
                          </a:ln>
                          <a:solidFill>
                            <a:srgbClr val="000000"/>
                          </a:solidFill>
                          <a:effectLst/>
                          <a:latin typeface="+mn-lt"/>
                        </a:rPr>
                        <a:t>M</a:t>
                      </a:r>
                      <a:r>
                        <a:rPr lang="el-GR" sz="2800" b="1" i="0" u="none" strike="noStrike" kern="1200" baseline="0" dirty="0" err="1">
                          <a:ln>
                            <a:noFill/>
                          </a:ln>
                          <a:solidFill>
                            <a:srgbClr val="000000"/>
                          </a:solidFill>
                          <a:effectLst/>
                          <a:latin typeface="+mn-lt"/>
                        </a:rPr>
                        <a:t>άρκος</a:t>
                      </a:r>
                      <a:endParaRPr lang="el-GR" sz="1800" b="0" i="0" u="none" strike="noStrike" dirty="0">
                        <a:effectLst/>
                        <a:latin typeface="+mn-lt"/>
                      </a:endParaRPr>
                    </a:p>
                  </a:txBody>
                  <a:tcPr/>
                </a:tc>
                <a:tc>
                  <a:txBody>
                    <a:bodyPr/>
                    <a:lstStyle/>
                    <a:p>
                      <a:pPr marL="0" marR="0" indent="0" algn="ctr" rtl="0" eaLnBrk="1" fontAlgn="base" latinLnBrk="0" hangingPunct="1">
                        <a:lnSpc>
                          <a:spcPct val="90000"/>
                        </a:lnSpc>
                        <a:spcBef>
                          <a:spcPts val="1092"/>
                        </a:spcBef>
                        <a:spcAft>
                          <a:spcPts val="0"/>
                        </a:spcAft>
                      </a:pPr>
                      <a:r>
                        <a:rPr lang="el-GR" sz="2800" b="1" i="0" u="none" strike="noStrike" kern="1200" baseline="0">
                          <a:ln>
                            <a:noFill/>
                          </a:ln>
                          <a:solidFill>
                            <a:srgbClr val="000000"/>
                          </a:solidFill>
                          <a:effectLst/>
                          <a:latin typeface="+mn-lt"/>
                        </a:rPr>
                        <a:t>Ματθαίος</a:t>
                      </a:r>
                      <a:endParaRPr lang="el-GR" sz="1800" b="0" i="0" u="none" strike="noStrike">
                        <a:effectLst/>
                        <a:latin typeface="+mn-lt"/>
                      </a:endParaRPr>
                    </a:p>
                  </a:txBody>
                  <a:tcPr/>
                </a:tc>
              </a:tr>
              <a:tr h="370840">
                <a:tc>
                  <a:txBody>
                    <a:bodyPr/>
                    <a:lstStyle/>
                    <a:p>
                      <a:pPr marL="0" marR="0" indent="0" algn="l" rtl="0" eaLnBrk="1" fontAlgn="base" latinLnBrk="0" hangingPunct="1">
                        <a:lnSpc>
                          <a:spcPct val="90000"/>
                        </a:lnSpc>
                        <a:spcBef>
                          <a:spcPts val="1008"/>
                        </a:spcBef>
                        <a:spcAft>
                          <a:spcPts val="0"/>
                        </a:spcAft>
                      </a:pPr>
                      <a:r>
                        <a:rPr lang="el-GR" sz="2400" b="0" i="0" u="none" strike="noStrike" kern="1200" baseline="0">
                          <a:ln>
                            <a:noFill/>
                          </a:ln>
                          <a:solidFill>
                            <a:srgbClr val="000000"/>
                          </a:solidFill>
                          <a:effectLst/>
                          <a:latin typeface="+mn-lt"/>
                        </a:rPr>
                        <a:t>1) Πεθερά Πέτρου (Μκ. 1,29 κε.)</a:t>
                      </a:r>
                      <a:endParaRPr lang="el-GR" sz="1800" b="0" i="0" u="none" strike="noStrike">
                        <a:effectLst/>
                        <a:latin typeface="+mn-lt"/>
                      </a:endParaRPr>
                    </a:p>
                  </a:txBody>
                  <a:tcPr/>
                </a:tc>
                <a:tc>
                  <a:txBody>
                    <a:bodyPr/>
                    <a:lstStyle/>
                    <a:p>
                      <a:pPr marL="0" marR="0" indent="0" algn="l" rtl="0" eaLnBrk="1" fontAlgn="base" latinLnBrk="0" hangingPunct="1">
                        <a:lnSpc>
                          <a:spcPct val="90000"/>
                        </a:lnSpc>
                        <a:spcBef>
                          <a:spcPts val="1008"/>
                        </a:spcBef>
                        <a:spcAft>
                          <a:spcPts val="0"/>
                        </a:spcAft>
                      </a:pPr>
                      <a:r>
                        <a:rPr lang="el-GR" sz="2400" b="0" i="0" u="none" strike="noStrike" kern="1200" baseline="0">
                          <a:ln>
                            <a:noFill/>
                          </a:ln>
                          <a:solidFill>
                            <a:srgbClr val="000000"/>
                          </a:solidFill>
                          <a:effectLst/>
                          <a:latin typeface="+mn-lt"/>
                        </a:rPr>
                        <a:t>2) Μτ. 8,14.15</a:t>
                      </a:r>
                      <a:endParaRPr lang="el-GR" sz="1800" b="0" i="0" u="none" strike="noStrike">
                        <a:effectLst/>
                        <a:latin typeface="+mn-lt"/>
                      </a:endParaRPr>
                    </a:p>
                  </a:txBody>
                  <a:tcPr/>
                </a:tc>
              </a:tr>
              <a:tr h="370840">
                <a:tc>
                  <a:txBody>
                    <a:bodyPr/>
                    <a:lstStyle/>
                    <a:p>
                      <a:pPr marL="0" marR="0" indent="0" algn="l" rtl="0" eaLnBrk="1" fontAlgn="base" latinLnBrk="0" hangingPunct="1">
                        <a:lnSpc>
                          <a:spcPct val="90000"/>
                        </a:lnSpc>
                        <a:spcBef>
                          <a:spcPts val="1008"/>
                        </a:spcBef>
                        <a:spcAft>
                          <a:spcPts val="0"/>
                        </a:spcAft>
                      </a:pPr>
                      <a:r>
                        <a:rPr lang="el-GR" sz="2400" b="0" i="0" u="none" strike="noStrike" kern="1200" baseline="0" dirty="0">
                          <a:ln>
                            <a:noFill/>
                          </a:ln>
                          <a:solidFill>
                            <a:srgbClr val="000000"/>
                          </a:solidFill>
                          <a:effectLst/>
                          <a:latin typeface="+mn-lt"/>
                        </a:rPr>
                        <a:t>2) Εσπερινές Θεραπείες</a:t>
                      </a:r>
                      <a:endParaRPr lang="el-GR" sz="1800" b="0" i="0" u="none" strike="noStrike" dirty="0">
                        <a:effectLst/>
                        <a:latin typeface="+mn-lt"/>
                      </a:endParaRPr>
                    </a:p>
                  </a:txBody>
                  <a:tcPr/>
                </a:tc>
                <a:tc>
                  <a:txBody>
                    <a:bodyPr/>
                    <a:lstStyle/>
                    <a:p>
                      <a:pPr marL="0" marR="0" indent="0" algn="l" rtl="0" eaLnBrk="1" fontAlgn="base" latinLnBrk="0" hangingPunct="1">
                        <a:lnSpc>
                          <a:spcPct val="90000"/>
                        </a:lnSpc>
                        <a:spcBef>
                          <a:spcPts val="1008"/>
                        </a:spcBef>
                        <a:spcAft>
                          <a:spcPts val="0"/>
                        </a:spcAft>
                      </a:pPr>
                      <a:r>
                        <a:rPr lang="el-GR" sz="2400" b="0" i="0" u="none" strike="noStrike" kern="1200" baseline="0">
                          <a:ln>
                            <a:noFill/>
                          </a:ln>
                          <a:solidFill>
                            <a:srgbClr val="000000"/>
                          </a:solidFill>
                          <a:effectLst/>
                          <a:latin typeface="+mn-lt"/>
                        </a:rPr>
                        <a:t>3) Μτ. 8,16.17</a:t>
                      </a:r>
                      <a:endParaRPr lang="el-GR" sz="1800" b="0" i="0" u="none" strike="noStrike">
                        <a:effectLst/>
                        <a:latin typeface="+mn-lt"/>
                      </a:endParaRPr>
                    </a:p>
                  </a:txBody>
                  <a:tcPr/>
                </a:tc>
              </a:tr>
              <a:tr h="370840">
                <a:tc>
                  <a:txBody>
                    <a:bodyPr/>
                    <a:lstStyle/>
                    <a:p>
                      <a:pPr marL="0" marR="0" indent="0" algn="l" rtl="0" eaLnBrk="1" fontAlgn="base" latinLnBrk="0" hangingPunct="1">
                        <a:lnSpc>
                          <a:spcPct val="90000"/>
                        </a:lnSpc>
                        <a:spcBef>
                          <a:spcPts val="1008"/>
                        </a:spcBef>
                        <a:spcAft>
                          <a:spcPts val="0"/>
                        </a:spcAft>
                      </a:pPr>
                      <a:r>
                        <a:rPr lang="el-GR" sz="2400" b="0" i="0" u="none" strike="noStrike" kern="1200" baseline="0">
                          <a:ln>
                            <a:noFill/>
                          </a:ln>
                          <a:solidFill>
                            <a:srgbClr val="000000"/>
                          </a:solidFill>
                          <a:effectLst/>
                          <a:latin typeface="+mn-lt"/>
                        </a:rPr>
                        <a:t>3) Θεραπεία (Λεπρός)</a:t>
                      </a:r>
                      <a:endParaRPr lang="el-GR" sz="1800" b="0" i="0" u="none" strike="noStrike">
                        <a:effectLst/>
                        <a:latin typeface="+mn-lt"/>
                      </a:endParaRPr>
                    </a:p>
                  </a:txBody>
                  <a:tcPr/>
                </a:tc>
                <a:tc>
                  <a:txBody>
                    <a:bodyPr/>
                    <a:lstStyle/>
                    <a:p>
                      <a:pPr marL="0" marR="0" indent="0" algn="l" rtl="0" eaLnBrk="1" fontAlgn="base" latinLnBrk="0" hangingPunct="1">
                        <a:lnSpc>
                          <a:spcPct val="90000"/>
                        </a:lnSpc>
                        <a:spcBef>
                          <a:spcPts val="1008"/>
                        </a:spcBef>
                        <a:spcAft>
                          <a:spcPts val="0"/>
                        </a:spcAft>
                      </a:pPr>
                      <a:r>
                        <a:rPr lang="el-GR" sz="2400" b="0" i="0" u="none" strike="noStrike" kern="1200" baseline="0">
                          <a:ln>
                            <a:noFill/>
                          </a:ln>
                          <a:solidFill>
                            <a:srgbClr val="000000"/>
                          </a:solidFill>
                          <a:effectLst/>
                          <a:latin typeface="+mn-lt"/>
                        </a:rPr>
                        <a:t>1) Μτ. 8,1-4</a:t>
                      </a:r>
                      <a:endParaRPr lang="el-GR" sz="1800" b="0" i="0" u="none" strike="noStrike">
                        <a:effectLst/>
                        <a:latin typeface="+mn-lt"/>
                      </a:endParaRPr>
                    </a:p>
                  </a:txBody>
                  <a:tcPr/>
                </a:tc>
              </a:tr>
              <a:tr h="370840">
                <a:tc>
                  <a:txBody>
                    <a:bodyPr/>
                    <a:lstStyle/>
                    <a:p>
                      <a:pPr marL="0" marR="0" indent="0" algn="l" rtl="0" eaLnBrk="1" fontAlgn="base" latinLnBrk="0" hangingPunct="1">
                        <a:lnSpc>
                          <a:spcPct val="90000"/>
                        </a:lnSpc>
                        <a:spcBef>
                          <a:spcPts val="1008"/>
                        </a:spcBef>
                        <a:spcAft>
                          <a:spcPts val="0"/>
                        </a:spcAft>
                      </a:pPr>
                      <a:r>
                        <a:rPr lang="el-GR" sz="2400" b="0" i="0" u="none" strike="noStrike" kern="1200" baseline="0">
                          <a:ln>
                            <a:noFill/>
                          </a:ln>
                          <a:solidFill>
                            <a:srgbClr val="000000"/>
                          </a:solidFill>
                          <a:effectLst/>
                          <a:latin typeface="+mn-lt"/>
                        </a:rPr>
                        <a:t>4)Θεραπεία (παράλυτος)</a:t>
                      </a:r>
                      <a:endParaRPr lang="el-GR" sz="1800" b="0" i="0" u="none" strike="noStrike">
                        <a:effectLst/>
                        <a:latin typeface="+mn-lt"/>
                      </a:endParaRPr>
                    </a:p>
                  </a:txBody>
                  <a:tcPr/>
                </a:tc>
                <a:tc>
                  <a:txBody>
                    <a:bodyPr/>
                    <a:lstStyle/>
                    <a:p>
                      <a:pPr marL="0" marR="0" indent="0" algn="l" rtl="0" eaLnBrk="1" fontAlgn="base" latinLnBrk="0" hangingPunct="1">
                        <a:lnSpc>
                          <a:spcPct val="90000"/>
                        </a:lnSpc>
                        <a:spcBef>
                          <a:spcPts val="1008"/>
                        </a:spcBef>
                        <a:spcAft>
                          <a:spcPts val="0"/>
                        </a:spcAft>
                      </a:pPr>
                      <a:r>
                        <a:rPr lang="el-GR" sz="2400" b="0" i="0" u="none" strike="noStrike" kern="1200" baseline="0">
                          <a:ln>
                            <a:noFill/>
                          </a:ln>
                          <a:solidFill>
                            <a:srgbClr val="000000"/>
                          </a:solidFill>
                          <a:effectLst/>
                          <a:latin typeface="+mn-lt"/>
                        </a:rPr>
                        <a:t>6) Μτ. 9,1-8</a:t>
                      </a:r>
                      <a:endParaRPr lang="el-GR" sz="1800" b="0" i="0" u="none" strike="noStrike">
                        <a:effectLst/>
                        <a:latin typeface="+mn-lt"/>
                      </a:endParaRPr>
                    </a:p>
                  </a:txBody>
                  <a:tcPr/>
                </a:tc>
              </a:tr>
              <a:tr h="370840">
                <a:tc>
                  <a:txBody>
                    <a:bodyPr/>
                    <a:lstStyle/>
                    <a:p>
                      <a:pPr marL="0" marR="0" indent="0" algn="l" rtl="0" eaLnBrk="1" fontAlgn="base" latinLnBrk="0" hangingPunct="1">
                        <a:lnSpc>
                          <a:spcPct val="90000"/>
                        </a:lnSpc>
                        <a:spcBef>
                          <a:spcPts val="1008"/>
                        </a:spcBef>
                        <a:spcAft>
                          <a:spcPts val="0"/>
                        </a:spcAft>
                      </a:pPr>
                      <a:r>
                        <a:rPr lang="el-GR" sz="2400" b="0" i="0" u="none" strike="noStrike" kern="1200" baseline="0">
                          <a:ln>
                            <a:noFill/>
                          </a:ln>
                          <a:solidFill>
                            <a:srgbClr val="000000"/>
                          </a:solidFill>
                          <a:effectLst/>
                          <a:latin typeface="+mn-lt"/>
                        </a:rPr>
                        <a:t>5)Τραπέζι των τελωνών</a:t>
                      </a:r>
                      <a:endParaRPr lang="el-GR" sz="1800" b="0" i="0" u="none" strike="noStrike">
                        <a:effectLst/>
                        <a:latin typeface="+mn-lt"/>
                      </a:endParaRPr>
                    </a:p>
                  </a:txBody>
                  <a:tcPr/>
                </a:tc>
                <a:tc>
                  <a:txBody>
                    <a:bodyPr/>
                    <a:lstStyle/>
                    <a:p>
                      <a:pPr marL="0" marR="0" indent="0" algn="l" rtl="0" eaLnBrk="1" fontAlgn="base" latinLnBrk="0" hangingPunct="1">
                        <a:lnSpc>
                          <a:spcPct val="90000"/>
                        </a:lnSpc>
                        <a:spcBef>
                          <a:spcPts val="1008"/>
                        </a:spcBef>
                        <a:spcAft>
                          <a:spcPts val="0"/>
                        </a:spcAft>
                      </a:pPr>
                      <a:r>
                        <a:rPr lang="el-GR" sz="2400" b="0" i="0" u="none" strike="noStrike" kern="1200" baseline="0">
                          <a:ln>
                            <a:noFill/>
                          </a:ln>
                          <a:solidFill>
                            <a:srgbClr val="000000"/>
                          </a:solidFill>
                          <a:effectLst/>
                          <a:latin typeface="+mn-lt"/>
                        </a:rPr>
                        <a:t>7) Μτ. 9,9-13</a:t>
                      </a:r>
                      <a:endParaRPr lang="el-GR" sz="1800" b="0" i="0" u="none" strike="noStrike">
                        <a:effectLst/>
                        <a:latin typeface="+mn-lt"/>
                      </a:endParaRPr>
                    </a:p>
                  </a:txBody>
                  <a:tcPr/>
                </a:tc>
              </a:tr>
              <a:tr h="370840">
                <a:tc>
                  <a:txBody>
                    <a:bodyPr/>
                    <a:lstStyle/>
                    <a:p>
                      <a:pPr marL="0" marR="0" indent="0" algn="l" rtl="0" eaLnBrk="1" fontAlgn="base" latinLnBrk="0" hangingPunct="1">
                        <a:lnSpc>
                          <a:spcPct val="90000"/>
                        </a:lnSpc>
                        <a:spcBef>
                          <a:spcPts val="1008"/>
                        </a:spcBef>
                        <a:spcAft>
                          <a:spcPts val="0"/>
                        </a:spcAft>
                      </a:pPr>
                      <a:r>
                        <a:rPr lang="el-GR" sz="2400" b="0" i="0" u="none" strike="noStrike" kern="1200" baseline="0">
                          <a:ln>
                            <a:noFill/>
                          </a:ln>
                          <a:solidFill>
                            <a:srgbClr val="000000"/>
                          </a:solidFill>
                          <a:effectLst/>
                          <a:latin typeface="+mn-lt"/>
                        </a:rPr>
                        <a:t>6) Ερώτημα περί Νηστείας</a:t>
                      </a:r>
                      <a:endParaRPr lang="el-GR" sz="1800" b="0" i="0" u="none" strike="noStrike">
                        <a:effectLst/>
                        <a:latin typeface="+mn-lt"/>
                      </a:endParaRPr>
                    </a:p>
                  </a:txBody>
                  <a:tcPr/>
                </a:tc>
                <a:tc>
                  <a:txBody>
                    <a:bodyPr/>
                    <a:lstStyle/>
                    <a:p>
                      <a:pPr marL="0" marR="0" indent="0" algn="l" rtl="0" eaLnBrk="1" fontAlgn="base" latinLnBrk="0" hangingPunct="1">
                        <a:lnSpc>
                          <a:spcPct val="90000"/>
                        </a:lnSpc>
                        <a:spcBef>
                          <a:spcPts val="1008"/>
                        </a:spcBef>
                        <a:spcAft>
                          <a:spcPts val="0"/>
                        </a:spcAft>
                      </a:pPr>
                      <a:r>
                        <a:rPr lang="el-GR" sz="2400" b="0" i="0" u="none" strike="noStrike" kern="1200" baseline="0">
                          <a:ln>
                            <a:noFill/>
                          </a:ln>
                          <a:solidFill>
                            <a:srgbClr val="000000"/>
                          </a:solidFill>
                          <a:effectLst/>
                          <a:latin typeface="+mn-lt"/>
                        </a:rPr>
                        <a:t>8) Μτ. 9,14-17</a:t>
                      </a:r>
                      <a:endParaRPr lang="el-GR" sz="1800" b="0" i="0" u="none" strike="noStrike">
                        <a:effectLst/>
                        <a:latin typeface="+mn-lt"/>
                      </a:endParaRPr>
                    </a:p>
                  </a:txBody>
                  <a:tcPr/>
                </a:tc>
              </a:tr>
              <a:tr h="370840">
                <a:tc>
                  <a:txBody>
                    <a:bodyPr/>
                    <a:lstStyle/>
                    <a:p>
                      <a:pPr marL="0" marR="0" indent="0" algn="l" rtl="0" eaLnBrk="1" fontAlgn="base" latinLnBrk="0" hangingPunct="1">
                        <a:lnSpc>
                          <a:spcPct val="90000"/>
                        </a:lnSpc>
                        <a:spcBef>
                          <a:spcPts val="1008"/>
                        </a:spcBef>
                        <a:spcAft>
                          <a:spcPts val="0"/>
                        </a:spcAft>
                      </a:pPr>
                      <a:r>
                        <a:rPr lang="el-GR" sz="2400" b="0" i="0" u="none" strike="noStrike" kern="1200" baseline="0">
                          <a:ln>
                            <a:noFill/>
                          </a:ln>
                          <a:solidFill>
                            <a:srgbClr val="000000"/>
                          </a:solidFill>
                          <a:effectLst/>
                          <a:latin typeface="+mn-lt"/>
                        </a:rPr>
                        <a:t>7) Γαλήνη της Θάλασσας</a:t>
                      </a:r>
                      <a:endParaRPr lang="el-GR" sz="1800" b="0" i="0" u="none" strike="noStrike">
                        <a:effectLst/>
                        <a:latin typeface="+mn-lt"/>
                      </a:endParaRPr>
                    </a:p>
                  </a:txBody>
                  <a:tcPr/>
                </a:tc>
                <a:tc>
                  <a:txBody>
                    <a:bodyPr/>
                    <a:lstStyle/>
                    <a:p>
                      <a:pPr marL="0" marR="0" indent="0" algn="l" rtl="0" eaLnBrk="1" fontAlgn="base" latinLnBrk="0" hangingPunct="1">
                        <a:lnSpc>
                          <a:spcPct val="90000"/>
                        </a:lnSpc>
                        <a:spcBef>
                          <a:spcPts val="1008"/>
                        </a:spcBef>
                        <a:spcAft>
                          <a:spcPts val="0"/>
                        </a:spcAft>
                      </a:pPr>
                      <a:r>
                        <a:rPr lang="el-GR" sz="2400" b="0" i="0" u="none" strike="noStrike" kern="1200" baseline="0">
                          <a:ln>
                            <a:noFill/>
                          </a:ln>
                          <a:solidFill>
                            <a:srgbClr val="000000"/>
                          </a:solidFill>
                          <a:effectLst/>
                          <a:latin typeface="+mn-lt"/>
                        </a:rPr>
                        <a:t>4) Μτ. 8,23-27</a:t>
                      </a:r>
                      <a:endParaRPr lang="el-GR" sz="1800" b="0" i="0" u="none" strike="noStrike">
                        <a:effectLst/>
                        <a:latin typeface="+mn-lt"/>
                      </a:endParaRPr>
                    </a:p>
                  </a:txBody>
                  <a:tcPr/>
                </a:tc>
              </a:tr>
              <a:tr h="370840">
                <a:tc>
                  <a:txBody>
                    <a:bodyPr/>
                    <a:lstStyle/>
                    <a:p>
                      <a:pPr marL="0" marR="0" indent="0" algn="l" rtl="0" eaLnBrk="1" fontAlgn="base" latinLnBrk="0" hangingPunct="1">
                        <a:lnSpc>
                          <a:spcPct val="90000"/>
                        </a:lnSpc>
                        <a:spcBef>
                          <a:spcPts val="1008"/>
                        </a:spcBef>
                        <a:spcAft>
                          <a:spcPts val="0"/>
                        </a:spcAft>
                      </a:pPr>
                      <a:r>
                        <a:rPr lang="el-GR" sz="2400" b="0" i="0" u="none" strike="noStrike" kern="1200" baseline="0">
                          <a:ln>
                            <a:noFill/>
                          </a:ln>
                          <a:solidFill>
                            <a:srgbClr val="000000"/>
                          </a:solidFill>
                          <a:effectLst/>
                          <a:latin typeface="+mn-lt"/>
                        </a:rPr>
                        <a:t>8) Γερασηνοί</a:t>
                      </a:r>
                      <a:endParaRPr lang="el-GR" sz="1800" b="0" i="0" u="none" strike="noStrike">
                        <a:effectLst/>
                        <a:latin typeface="+mn-lt"/>
                      </a:endParaRPr>
                    </a:p>
                  </a:txBody>
                  <a:tcPr/>
                </a:tc>
                <a:tc>
                  <a:txBody>
                    <a:bodyPr/>
                    <a:lstStyle/>
                    <a:p>
                      <a:pPr marL="0" marR="0" indent="0" algn="l" rtl="0" eaLnBrk="1" fontAlgn="base" latinLnBrk="0" hangingPunct="1">
                        <a:lnSpc>
                          <a:spcPct val="90000"/>
                        </a:lnSpc>
                        <a:spcBef>
                          <a:spcPts val="1008"/>
                        </a:spcBef>
                        <a:spcAft>
                          <a:spcPts val="0"/>
                        </a:spcAft>
                      </a:pPr>
                      <a:r>
                        <a:rPr lang="el-GR" sz="2400" b="0" i="0" u="none" strike="noStrike" kern="1200" baseline="0">
                          <a:ln>
                            <a:noFill/>
                          </a:ln>
                          <a:solidFill>
                            <a:srgbClr val="000000"/>
                          </a:solidFill>
                          <a:effectLst/>
                          <a:latin typeface="+mn-lt"/>
                        </a:rPr>
                        <a:t>5) Μτ. 8,28-34</a:t>
                      </a:r>
                      <a:endParaRPr lang="el-GR" sz="1800" b="0" i="0" u="none" strike="noStrike">
                        <a:effectLst/>
                        <a:latin typeface="+mn-lt"/>
                      </a:endParaRPr>
                    </a:p>
                  </a:txBody>
                  <a:tcPr/>
                </a:tc>
              </a:tr>
              <a:tr h="370840">
                <a:tc>
                  <a:txBody>
                    <a:bodyPr/>
                    <a:lstStyle/>
                    <a:p>
                      <a:pPr marL="0" marR="0" indent="0" algn="l" rtl="0" eaLnBrk="1" fontAlgn="base" latinLnBrk="0" hangingPunct="1">
                        <a:lnSpc>
                          <a:spcPct val="90000"/>
                        </a:lnSpc>
                        <a:spcBef>
                          <a:spcPts val="1008"/>
                        </a:spcBef>
                        <a:spcAft>
                          <a:spcPts val="0"/>
                        </a:spcAft>
                      </a:pPr>
                      <a:r>
                        <a:rPr lang="el-GR" sz="2400" b="0" i="0" u="none" strike="noStrike" kern="1200" baseline="0">
                          <a:ln>
                            <a:noFill/>
                          </a:ln>
                          <a:solidFill>
                            <a:srgbClr val="000000"/>
                          </a:solidFill>
                          <a:effectLst/>
                          <a:latin typeface="+mn-lt"/>
                        </a:rPr>
                        <a:t>9)Κόρη του Ιαείρου</a:t>
                      </a:r>
                      <a:endParaRPr lang="el-GR" sz="1800" b="0" i="0" u="none" strike="noStrike">
                        <a:effectLst/>
                        <a:latin typeface="+mn-lt"/>
                      </a:endParaRPr>
                    </a:p>
                  </a:txBody>
                  <a:tcPr/>
                </a:tc>
                <a:tc>
                  <a:txBody>
                    <a:bodyPr/>
                    <a:lstStyle/>
                    <a:p>
                      <a:pPr marL="0" marR="0" indent="0" algn="l" rtl="0" eaLnBrk="1" fontAlgn="base" latinLnBrk="0" hangingPunct="1">
                        <a:lnSpc>
                          <a:spcPct val="90000"/>
                        </a:lnSpc>
                        <a:spcBef>
                          <a:spcPts val="1008"/>
                        </a:spcBef>
                        <a:spcAft>
                          <a:spcPts val="0"/>
                        </a:spcAft>
                      </a:pPr>
                      <a:r>
                        <a:rPr lang="el-GR" sz="2400" b="0" i="0" u="none" strike="noStrike" kern="1200" baseline="0" dirty="0">
                          <a:ln>
                            <a:noFill/>
                          </a:ln>
                          <a:solidFill>
                            <a:srgbClr val="000000"/>
                          </a:solidFill>
                          <a:effectLst/>
                          <a:latin typeface="+mn-lt"/>
                        </a:rPr>
                        <a:t>9) </a:t>
                      </a:r>
                      <a:r>
                        <a:rPr lang="el-GR" sz="2400" b="0" i="0" u="none" strike="noStrike" kern="1200" baseline="0" dirty="0" err="1">
                          <a:ln>
                            <a:noFill/>
                          </a:ln>
                          <a:solidFill>
                            <a:srgbClr val="000000"/>
                          </a:solidFill>
                          <a:effectLst/>
                          <a:latin typeface="+mn-lt"/>
                        </a:rPr>
                        <a:t>Μτ</a:t>
                      </a:r>
                      <a:r>
                        <a:rPr lang="el-GR" sz="2400" b="0" i="0" u="none" strike="noStrike" kern="1200" baseline="0" dirty="0">
                          <a:ln>
                            <a:noFill/>
                          </a:ln>
                          <a:solidFill>
                            <a:srgbClr val="000000"/>
                          </a:solidFill>
                          <a:effectLst/>
                          <a:latin typeface="+mn-lt"/>
                        </a:rPr>
                        <a:t>. 9,18-26</a:t>
                      </a:r>
                      <a:endParaRPr lang="el-GR" sz="1800" b="0" i="0" u="none" strike="noStrike" dirty="0">
                        <a:effectLst/>
                        <a:latin typeface="+mn-lt"/>
                      </a:endParaRPr>
                    </a:p>
                  </a:txBody>
                  <a:tcPr/>
                </a:tc>
              </a:tr>
            </a:tbl>
          </a:graphicData>
        </a:graphic>
      </p:graphicFrame>
    </p:spTree>
    <p:extLst>
      <p:ext uri="{BB962C8B-B14F-4D97-AF65-F5344CB8AC3E}">
        <p14:creationId xmlns:p14="http://schemas.microsoft.com/office/powerpoint/2010/main" val="2692242378"/>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Θέση κειμένου 5"/>
          <p:cNvSpPr>
            <a:spLocks noGrp="1"/>
          </p:cNvSpPr>
          <p:nvPr>
            <p:ph type="body" idx="1"/>
          </p:nvPr>
        </p:nvSpPr>
        <p:spPr>
          <a:xfrm>
            <a:off x="722313" y="2060848"/>
            <a:ext cx="7772399" cy="2274044"/>
          </a:xfrm>
        </p:spPr>
        <p:txBody>
          <a:bodyPr>
            <a:noAutofit/>
          </a:bodyPr>
          <a:lstStyle/>
          <a:p>
            <a:r>
              <a:rPr lang="el-GR" altLang="el-GR" dirty="0"/>
              <a:t>Σύμφωνα με την </a:t>
            </a:r>
            <a:r>
              <a:rPr lang="de-DE" altLang="el-GR" dirty="0"/>
              <a:t>Eta Linnemann</a:t>
            </a:r>
          </a:p>
        </p:txBody>
      </p:sp>
      <p:sp>
        <p:nvSpPr>
          <p:cNvPr id="5" name="Τίτλος 4"/>
          <p:cNvSpPr>
            <a:spLocks noGrp="1"/>
          </p:cNvSpPr>
          <p:nvPr>
            <p:ph type="title"/>
          </p:nvPr>
        </p:nvSpPr>
        <p:spPr/>
        <p:txBody>
          <a:bodyPr/>
          <a:lstStyle/>
          <a:p>
            <a:r>
              <a:rPr lang="el-GR" altLang="el-GR" sz="4400" dirty="0"/>
              <a:t>Στατιστικά Δεδομένα</a:t>
            </a:r>
            <a:endParaRPr lang="el-GR" dirty="0"/>
          </a:p>
        </p:txBody>
      </p:sp>
    </p:spTree>
    <p:extLst>
      <p:ext uri="{BB962C8B-B14F-4D97-AF65-F5344CB8AC3E}">
        <p14:creationId xmlns:p14="http://schemas.microsoft.com/office/powerpoint/2010/main" val="362906626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504" y="-30259"/>
            <a:ext cx="8928992" cy="86438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3593797"/>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altLang="el-GR" dirty="0"/>
              <a:t>Στατιστική Μάρκος </a:t>
            </a:r>
            <a:r>
              <a:rPr lang="de-DE" altLang="el-GR" dirty="0"/>
              <a:t>- </a:t>
            </a:r>
            <a:r>
              <a:rPr lang="el-GR" altLang="el-GR" dirty="0"/>
              <a:t>Ματθαίος</a:t>
            </a:r>
            <a:endParaRPr lang="el-GR" dirty="0"/>
          </a:p>
        </p:txBody>
      </p:sp>
      <p:sp>
        <p:nvSpPr>
          <p:cNvPr id="5" name="Θέση περιεχομένου 4"/>
          <p:cNvSpPr>
            <a:spLocks noGrp="1"/>
          </p:cNvSpPr>
          <p:nvPr>
            <p:ph idx="1"/>
          </p:nvPr>
        </p:nvSpPr>
        <p:spPr>
          <a:xfrm>
            <a:off x="464156" y="1556792"/>
            <a:ext cx="8229600" cy="4824536"/>
          </a:xfrm>
        </p:spPr>
        <p:txBody>
          <a:bodyPr>
            <a:noAutofit/>
          </a:bodyPr>
          <a:lstStyle/>
          <a:p>
            <a:r>
              <a:rPr lang="el-GR" altLang="el-GR" sz="2400" dirty="0"/>
              <a:t>Ιδιαίτερο Υλικό του </a:t>
            </a:r>
            <a:r>
              <a:rPr lang="el-GR" altLang="el-GR" sz="2400" dirty="0" err="1"/>
              <a:t>Μκ</a:t>
            </a:r>
            <a:r>
              <a:rPr lang="el-GR" altLang="el-GR" sz="2400" dirty="0"/>
              <a:t>.</a:t>
            </a:r>
            <a:r>
              <a:rPr lang="de-DE" altLang="el-GR" sz="2400" dirty="0"/>
              <a:t>		549 </a:t>
            </a:r>
            <a:r>
              <a:rPr lang="el-GR" altLang="el-GR" sz="2400" dirty="0"/>
              <a:t>Λέξεις</a:t>
            </a:r>
            <a:r>
              <a:rPr lang="de-DE" altLang="el-GR" sz="2400" dirty="0"/>
              <a:t>	4,88%</a:t>
            </a:r>
          </a:p>
          <a:p>
            <a:r>
              <a:rPr lang="el-GR" altLang="el-GR" sz="2400" dirty="0"/>
              <a:t>Άλλες Περικοπές </a:t>
            </a:r>
            <a:r>
              <a:rPr lang="el-GR" altLang="el-GR" sz="2400" dirty="0" err="1"/>
              <a:t>Μκ</a:t>
            </a:r>
            <a:r>
              <a:rPr lang="el-GR" altLang="el-GR" sz="2400" dirty="0"/>
              <a:t>. </a:t>
            </a:r>
            <a:r>
              <a:rPr lang="en-US" altLang="el-GR" sz="2400" dirty="0" smtClean="0"/>
              <a:t/>
            </a:r>
            <a:br>
              <a:rPr lang="en-US" altLang="el-GR" sz="2400" dirty="0" smtClean="0"/>
            </a:br>
            <a:r>
              <a:rPr lang="el-GR" altLang="el-GR" sz="2400" dirty="0" smtClean="0"/>
              <a:t>χωρίς </a:t>
            </a:r>
            <a:r>
              <a:rPr lang="el-GR" altLang="el-GR" sz="2400" dirty="0"/>
              <a:t>παράλληλα στον </a:t>
            </a:r>
            <a:r>
              <a:rPr lang="el-GR" altLang="el-GR" sz="2400" dirty="0" err="1" smtClean="0"/>
              <a:t>Μτ</a:t>
            </a:r>
            <a:r>
              <a:rPr lang="el-GR" altLang="el-GR" sz="2400" dirty="0" smtClean="0"/>
              <a:t>.</a:t>
            </a:r>
            <a:r>
              <a:rPr lang="de-DE" altLang="el-GR" sz="2400" dirty="0" smtClean="0"/>
              <a:t>	571 </a:t>
            </a:r>
            <a:r>
              <a:rPr lang="el-GR" altLang="el-GR" sz="2400" dirty="0"/>
              <a:t>Λέξεις</a:t>
            </a:r>
            <a:r>
              <a:rPr lang="de-DE" altLang="el-GR" sz="2400" dirty="0"/>
              <a:t>	5,07%</a:t>
            </a:r>
          </a:p>
          <a:p>
            <a:r>
              <a:rPr lang="el-GR" altLang="el-GR" sz="2400" dirty="0"/>
              <a:t>Μικρές </a:t>
            </a:r>
            <a:r>
              <a:rPr lang="el-GR" altLang="el-GR" sz="2400" dirty="0" smtClean="0"/>
              <a:t>παραλλαγές</a:t>
            </a:r>
            <a:r>
              <a:rPr lang="en-US" altLang="el-GR" sz="2400" dirty="0" smtClean="0"/>
              <a:t/>
            </a:r>
            <a:br>
              <a:rPr lang="en-US" altLang="el-GR" sz="2400" dirty="0" smtClean="0"/>
            </a:br>
            <a:r>
              <a:rPr lang="el-GR" altLang="el-GR" sz="2400" dirty="0" smtClean="0"/>
              <a:t>του  </a:t>
            </a:r>
            <a:r>
              <a:rPr lang="el-GR" altLang="el-GR" sz="2400" dirty="0" err="1"/>
              <a:t>Μκ</a:t>
            </a:r>
            <a:r>
              <a:rPr lang="el-GR" altLang="el-GR" sz="2400" dirty="0"/>
              <a:t>.</a:t>
            </a:r>
            <a:r>
              <a:rPr lang="de-DE" altLang="el-GR" sz="2400" dirty="0"/>
              <a:t> </a:t>
            </a:r>
            <a:r>
              <a:rPr lang="el-GR" altLang="el-GR" sz="2400" dirty="0"/>
              <a:t>έναντι του </a:t>
            </a:r>
            <a:r>
              <a:rPr lang="el-GR" altLang="el-GR" sz="2400" dirty="0" err="1"/>
              <a:t>Μτ</a:t>
            </a:r>
            <a:r>
              <a:rPr lang="el-GR" altLang="el-GR" sz="2400" dirty="0"/>
              <a:t>.</a:t>
            </a:r>
            <a:r>
              <a:rPr lang="de-DE" altLang="el-GR" sz="2400" dirty="0"/>
              <a:t>		1441 </a:t>
            </a:r>
            <a:r>
              <a:rPr lang="el-GR" altLang="el-GR" sz="2400" dirty="0"/>
              <a:t>Λέξεις</a:t>
            </a:r>
            <a:r>
              <a:rPr lang="de-DE" altLang="el-GR" sz="2400" dirty="0"/>
              <a:t>	12,80%</a:t>
            </a:r>
          </a:p>
          <a:p>
            <a:endParaRPr lang="de-DE" altLang="el-GR" sz="2400" dirty="0"/>
          </a:p>
          <a:p>
            <a:r>
              <a:rPr lang="el-GR" altLang="el-GR" sz="2400" dirty="0"/>
              <a:t>Σύνολο</a:t>
            </a:r>
            <a:r>
              <a:rPr lang="de-DE" altLang="el-GR" sz="2400" dirty="0"/>
              <a:t>						22,75%</a:t>
            </a:r>
          </a:p>
          <a:p>
            <a:pPr marL="0" indent="0">
              <a:spcBef>
                <a:spcPts val="3600"/>
              </a:spcBef>
              <a:buNone/>
            </a:pPr>
            <a:r>
              <a:rPr lang="de-DE" altLang="el-GR" sz="2800" dirty="0" smtClean="0">
                <a:sym typeface="Wingdings" panose="05000000000000000000" pitchFamily="2" charset="2"/>
              </a:rPr>
              <a:t> </a:t>
            </a:r>
            <a:r>
              <a:rPr lang="el-GR" altLang="el-GR" sz="2800" dirty="0">
                <a:sym typeface="Wingdings" panose="05000000000000000000" pitchFamily="2" charset="2"/>
              </a:rPr>
              <a:t>Στον Ματθαίο</a:t>
            </a:r>
            <a:r>
              <a:rPr lang="de-DE" altLang="el-GR" sz="2800" dirty="0">
                <a:sym typeface="Wingdings" panose="05000000000000000000" pitchFamily="2" charset="2"/>
              </a:rPr>
              <a:t> </a:t>
            </a:r>
            <a:r>
              <a:rPr lang="el-GR" altLang="el-GR" sz="2800" dirty="0">
                <a:sym typeface="Wingdings" panose="05000000000000000000" pitchFamily="2" charset="2"/>
              </a:rPr>
              <a:t>απουσιάζει περίπου το </a:t>
            </a:r>
            <a:r>
              <a:rPr lang="de-DE" altLang="el-GR" sz="2800" dirty="0">
                <a:sym typeface="Wingdings" panose="05000000000000000000" pitchFamily="2" charset="2"/>
              </a:rPr>
              <a:t>¼ </a:t>
            </a:r>
            <a:r>
              <a:rPr lang="el-GR" altLang="el-GR" sz="2800" dirty="0">
                <a:sym typeface="Wingdings" panose="05000000000000000000" pitchFamily="2" charset="2"/>
              </a:rPr>
              <a:t>του Υλικού του </a:t>
            </a:r>
            <a:r>
              <a:rPr lang="el-GR" altLang="el-GR" sz="2800" dirty="0" err="1">
                <a:sym typeface="Wingdings" panose="05000000000000000000" pitchFamily="2" charset="2"/>
              </a:rPr>
              <a:t>Μκ</a:t>
            </a:r>
            <a:r>
              <a:rPr lang="el-GR" altLang="el-GR" sz="2800" dirty="0">
                <a:sym typeface="Wingdings" panose="05000000000000000000" pitchFamily="2" charset="2"/>
              </a:rPr>
              <a:t>.</a:t>
            </a:r>
            <a:r>
              <a:rPr lang="de-DE" altLang="el-GR" sz="2800" dirty="0">
                <a:sym typeface="Wingdings" panose="05000000000000000000" pitchFamily="2" charset="2"/>
              </a:rPr>
              <a:t>.</a:t>
            </a:r>
            <a:endParaRPr lang="de-DE" altLang="el-GR" sz="2800" dirty="0"/>
          </a:p>
        </p:txBody>
      </p:sp>
    </p:spTree>
    <p:extLst>
      <p:ext uri="{BB962C8B-B14F-4D97-AF65-F5344CB8AC3E}">
        <p14:creationId xmlns:p14="http://schemas.microsoft.com/office/powerpoint/2010/main" val="2594313510"/>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altLang="el-GR" dirty="0"/>
              <a:t>Στατιστική</a:t>
            </a:r>
            <a:r>
              <a:rPr lang="de-DE" altLang="el-GR" dirty="0"/>
              <a:t> </a:t>
            </a:r>
            <a:r>
              <a:rPr lang="el-GR" altLang="el-GR" dirty="0" err="1"/>
              <a:t>Μκ</a:t>
            </a:r>
            <a:r>
              <a:rPr lang="el-GR" altLang="el-GR" dirty="0"/>
              <a:t>.</a:t>
            </a:r>
            <a:r>
              <a:rPr lang="de-DE" altLang="el-GR" dirty="0"/>
              <a:t> - </a:t>
            </a:r>
            <a:r>
              <a:rPr lang="el-GR" altLang="el-GR" dirty="0"/>
              <a:t>Λουκάς</a:t>
            </a:r>
            <a:endParaRPr lang="el-GR" dirty="0"/>
          </a:p>
        </p:txBody>
      </p:sp>
      <p:sp>
        <p:nvSpPr>
          <p:cNvPr id="5" name="Θέση περιεχομένου 4"/>
          <p:cNvSpPr>
            <a:spLocks noGrp="1"/>
          </p:cNvSpPr>
          <p:nvPr>
            <p:ph idx="1"/>
          </p:nvPr>
        </p:nvSpPr>
        <p:spPr/>
        <p:txBody>
          <a:bodyPr>
            <a:noAutofit/>
          </a:bodyPr>
          <a:lstStyle/>
          <a:p>
            <a:r>
              <a:rPr lang="el-GR" altLang="el-GR" sz="2400" dirty="0"/>
              <a:t>Ιδιαίτερο Υλικό του </a:t>
            </a:r>
            <a:r>
              <a:rPr lang="el-GR" altLang="el-GR" sz="2400" dirty="0" err="1"/>
              <a:t>Μκ</a:t>
            </a:r>
            <a:r>
              <a:rPr lang="el-GR" altLang="el-GR" sz="2400" dirty="0"/>
              <a:t>. </a:t>
            </a:r>
            <a:r>
              <a:rPr lang="de-DE" altLang="el-GR" sz="2400" dirty="0"/>
              <a:t>		549 </a:t>
            </a:r>
            <a:r>
              <a:rPr lang="el-GR" altLang="el-GR" sz="2400" dirty="0"/>
              <a:t>Λέξεις</a:t>
            </a:r>
            <a:r>
              <a:rPr lang="de-DE" altLang="el-GR" sz="2400" dirty="0"/>
              <a:t>	4,88%</a:t>
            </a:r>
          </a:p>
          <a:p>
            <a:r>
              <a:rPr lang="el-GR" altLang="el-GR" sz="2400" dirty="0"/>
              <a:t>Άλλες Περικοπές </a:t>
            </a:r>
            <a:r>
              <a:rPr lang="el-GR" altLang="el-GR" sz="2400" dirty="0" err="1" smtClean="0"/>
              <a:t>Μκ</a:t>
            </a:r>
            <a:r>
              <a:rPr lang="el-GR" altLang="el-GR" sz="2400" dirty="0" smtClean="0"/>
              <a:t>.</a:t>
            </a:r>
            <a:r>
              <a:rPr lang="en-US" altLang="el-GR" sz="2400" dirty="0" smtClean="0"/>
              <a:t/>
            </a:r>
            <a:br>
              <a:rPr lang="en-US" altLang="el-GR" sz="2400" dirty="0" smtClean="0"/>
            </a:br>
            <a:r>
              <a:rPr lang="el-GR" altLang="el-GR" sz="2400" dirty="0" smtClean="0"/>
              <a:t>χωρίς </a:t>
            </a:r>
            <a:r>
              <a:rPr lang="el-GR" altLang="el-GR" sz="2400" dirty="0"/>
              <a:t>παράλληλα στον </a:t>
            </a:r>
            <a:r>
              <a:rPr lang="el-GR" altLang="el-GR" sz="2400" dirty="0" err="1"/>
              <a:t>Λκ</a:t>
            </a:r>
            <a:r>
              <a:rPr lang="el-GR" altLang="el-GR" sz="2400" dirty="0"/>
              <a:t>.</a:t>
            </a:r>
            <a:r>
              <a:rPr lang="de-DE" altLang="el-GR" sz="2400" dirty="0"/>
              <a:t>		2514 </a:t>
            </a:r>
            <a:r>
              <a:rPr lang="el-GR" altLang="el-GR" sz="2400" dirty="0"/>
              <a:t>Λέξεις</a:t>
            </a:r>
            <a:r>
              <a:rPr lang="de-DE" altLang="el-GR" sz="2400" dirty="0"/>
              <a:t>	22,33%</a:t>
            </a:r>
          </a:p>
          <a:p>
            <a:r>
              <a:rPr lang="el-GR" altLang="el-GR" sz="2400" dirty="0"/>
              <a:t>Μικρές παραλλαγές</a:t>
            </a:r>
            <a:r>
              <a:rPr lang="de-DE" altLang="el-GR" sz="2400" dirty="0"/>
              <a:t/>
            </a:r>
            <a:br>
              <a:rPr lang="de-DE" altLang="el-GR" sz="2400" dirty="0"/>
            </a:br>
            <a:r>
              <a:rPr lang="el-GR" altLang="el-GR" sz="2400" dirty="0"/>
              <a:t>του </a:t>
            </a:r>
            <a:r>
              <a:rPr lang="de-DE" altLang="el-GR" sz="2400" dirty="0"/>
              <a:t> </a:t>
            </a:r>
            <a:r>
              <a:rPr lang="el-GR" altLang="el-GR" sz="2400" dirty="0" err="1"/>
              <a:t>Μκ</a:t>
            </a:r>
            <a:r>
              <a:rPr lang="el-GR" altLang="el-GR" sz="2400" dirty="0"/>
              <a:t>.</a:t>
            </a:r>
            <a:r>
              <a:rPr lang="de-DE" altLang="el-GR" sz="2400" dirty="0"/>
              <a:t> </a:t>
            </a:r>
            <a:r>
              <a:rPr lang="el-GR" altLang="el-GR" sz="2400" dirty="0"/>
              <a:t>έναντι του </a:t>
            </a:r>
            <a:r>
              <a:rPr lang="el-GR" altLang="el-GR" sz="2400" dirty="0" err="1"/>
              <a:t>Λκ</a:t>
            </a:r>
            <a:r>
              <a:rPr lang="el-GR" altLang="el-GR" sz="2400" dirty="0"/>
              <a:t>.</a:t>
            </a:r>
            <a:r>
              <a:rPr lang="de-DE" altLang="el-GR" sz="2400" dirty="0"/>
              <a:t>		1571 </a:t>
            </a:r>
            <a:r>
              <a:rPr lang="el-GR" altLang="el-GR" sz="2400" dirty="0"/>
              <a:t>Λέξεις</a:t>
            </a:r>
            <a:r>
              <a:rPr lang="de-DE" altLang="el-GR" sz="2400" dirty="0"/>
              <a:t>	11,76%</a:t>
            </a:r>
          </a:p>
          <a:p>
            <a:endParaRPr lang="de-DE" altLang="el-GR" sz="2400" dirty="0"/>
          </a:p>
          <a:p>
            <a:r>
              <a:rPr lang="de-DE" altLang="el-GR" sz="2400" dirty="0"/>
              <a:t>Summe						38,97</a:t>
            </a:r>
            <a:r>
              <a:rPr lang="de-DE" altLang="el-GR" sz="2400" dirty="0" smtClean="0"/>
              <a:t>%</a:t>
            </a:r>
            <a:endParaRPr lang="de-DE" altLang="el-GR" sz="2400" dirty="0"/>
          </a:p>
          <a:p>
            <a:pPr marL="0" indent="0">
              <a:spcBef>
                <a:spcPts val="3600"/>
              </a:spcBef>
              <a:buNone/>
            </a:pPr>
            <a:r>
              <a:rPr lang="de-DE" altLang="el-GR" sz="2800" dirty="0">
                <a:sym typeface="Wingdings" panose="05000000000000000000" pitchFamily="2" charset="2"/>
              </a:rPr>
              <a:t></a:t>
            </a:r>
            <a:r>
              <a:rPr lang="el-GR" altLang="el-GR" sz="2800" dirty="0">
                <a:sym typeface="Wingdings" panose="05000000000000000000" pitchFamily="2" charset="2"/>
              </a:rPr>
              <a:t> Στον Λουκά</a:t>
            </a:r>
            <a:r>
              <a:rPr lang="de-DE" altLang="el-GR" sz="2800" dirty="0">
                <a:sym typeface="Wingdings" panose="05000000000000000000" pitchFamily="2" charset="2"/>
              </a:rPr>
              <a:t> </a:t>
            </a:r>
            <a:r>
              <a:rPr lang="el-GR" altLang="el-GR" sz="2800" dirty="0">
                <a:sym typeface="Wingdings" panose="05000000000000000000" pitchFamily="2" charset="2"/>
              </a:rPr>
              <a:t>απουσιάζει περίπου το 40 %</a:t>
            </a:r>
            <a:r>
              <a:rPr lang="de-DE" altLang="el-GR" sz="2800" dirty="0">
                <a:sym typeface="Wingdings" panose="05000000000000000000" pitchFamily="2" charset="2"/>
              </a:rPr>
              <a:t> </a:t>
            </a:r>
            <a:r>
              <a:rPr lang="el-GR" altLang="el-GR" sz="2800" dirty="0">
                <a:sym typeface="Wingdings" panose="05000000000000000000" pitchFamily="2" charset="2"/>
              </a:rPr>
              <a:t>του Υλικού του </a:t>
            </a:r>
            <a:r>
              <a:rPr lang="el-GR" altLang="el-GR" sz="2800" dirty="0" err="1">
                <a:sym typeface="Wingdings" panose="05000000000000000000" pitchFamily="2" charset="2"/>
              </a:rPr>
              <a:t>Μκ</a:t>
            </a:r>
            <a:r>
              <a:rPr lang="el-GR" altLang="el-GR" sz="2800" dirty="0">
                <a:sym typeface="Wingdings" panose="05000000000000000000" pitchFamily="2" charset="2"/>
              </a:rPr>
              <a:t>.</a:t>
            </a:r>
            <a:r>
              <a:rPr lang="de-DE" altLang="el-GR" sz="2800" dirty="0">
                <a:sym typeface="Wingdings" panose="05000000000000000000" pitchFamily="2" charset="2"/>
              </a:rPr>
              <a:t>.</a:t>
            </a:r>
            <a:endParaRPr lang="de-DE" altLang="el-GR" sz="2800" dirty="0"/>
          </a:p>
        </p:txBody>
      </p:sp>
    </p:spTree>
    <p:extLst>
      <p:ext uri="{BB962C8B-B14F-4D97-AF65-F5344CB8AC3E}">
        <p14:creationId xmlns:p14="http://schemas.microsoft.com/office/powerpoint/2010/main" val="71821377"/>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altLang="el-GR" dirty="0"/>
              <a:t>Στατιστική</a:t>
            </a:r>
            <a:endParaRPr lang="el-GR" dirty="0"/>
          </a:p>
        </p:txBody>
      </p:sp>
      <p:sp>
        <p:nvSpPr>
          <p:cNvPr id="5" name="Θέση περιεχομένου 4"/>
          <p:cNvSpPr>
            <a:spLocks noGrp="1"/>
          </p:cNvSpPr>
          <p:nvPr>
            <p:ph idx="1"/>
          </p:nvPr>
        </p:nvSpPr>
        <p:spPr/>
        <p:txBody>
          <a:bodyPr>
            <a:noAutofit/>
          </a:bodyPr>
          <a:lstStyle/>
          <a:p>
            <a:r>
              <a:rPr lang="el-GR" altLang="el-GR" sz="2800" dirty="0"/>
              <a:t>Η Θεωρία των Δύο Πηγών υποτιμά ότι</a:t>
            </a:r>
            <a:endParaRPr lang="de-DE" altLang="el-GR" sz="2800" dirty="0"/>
          </a:p>
          <a:p>
            <a:pPr lvl="1"/>
            <a:r>
              <a:rPr lang="el-GR" altLang="el-GR" sz="2400" dirty="0"/>
              <a:t>Ματθαίος περί   25% και </a:t>
            </a:r>
          </a:p>
          <a:p>
            <a:pPr lvl="1"/>
            <a:r>
              <a:rPr lang="el-GR" altLang="el-GR" sz="2400" dirty="0"/>
              <a:t>Λουκάς </a:t>
            </a:r>
            <a:r>
              <a:rPr lang="en-US" altLang="el-GR" sz="2400" dirty="0" smtClean="0"/>
              <a:t> </a:t>
            </a:r>
            <a:r>
              <a:rPr lang="el-GR" altLang="el-GR" sz="2400" dirty="0" smtClean="0"/>
              <a:t>περί </a:t>
            </a:r>
            <a:r>
              <a:rPr lang="el-GR" altLang="el-GR" sz="2400" dirty="0"/>
              <a:t>40 % </a:t>
            </a:r>
          </a:p>
          <a:p>
            <a:pPr>
              <a:buNone/>
            </a:pPr>
            <a:r>
              <a:rPr lang="el-GR" altLang="el-GR" sz="2800" dirty="0"/>
              <a:t>Δεν υπάρχει στο αρχικό </a:t>
            </a:r>
            <a:r>
              <a:rPr lang="el-GR" altLang="el-GR" sz="2800" dirty="0" err="1"/>
              <a:t>Μκ</a:t>
            </a:r>
            <a:r>
              <a:rPr lang="el-GR" altLang="el-GR" sz="2800" dirty="0"/>
              <a:t>. </a:t>
            </a:r>
            <a:r>
              <a:rPr lang="de-DE" altLang="el-GR" sz="2800" dirty="0" smtClean="0"/>
              <a:t>.</a:t>
            </a:r>
            <a:endParaRPr lang="de-DE" altLang="el-GR" sz="2800" dirty="0"/>
          </a:p>
          <a:p>
            <a:pPr marL="0" indent="0">
              <a:buNone/>
            </a:pPr>
            <a:endParaRPr lang="de-DE" altLang="el-GR" sz="2800" dirty="0"/>
          </a:p>
          <a:p>
            <a:pPr marL="0" indent="0">
              <a:buNone/>
            </a:pPr>
            <a:r>
              <a:rPr lang="de-DE" altLang="el-GR" sz="2800" dirty="0">
                <a:sym typeface="Wingdings" panose="05000000000000000000" pitchFamily="2" charset="2"/>
              </a:rPr>
              <a:t> </a:t>
            </a:r>
            <a:r>
              <a:rPr lang="el-GR" altLang="el-GR" sz="2800" dirty="0">
                <a:sym typeface="Wingdings" panose="05000000000000000000" pitchFamily="2" charset="2"/>
              </a:rPr>
              <a:t>Επί τη βάσει αυτού του δεδομένου δεν δικαιώνεται απόλυτα η θεωρία περί φιλολογικής εξάρτησης ανάμεσα στους Συνοπτικούς.</a:t>
            </a:r>
            <a:endParaRPr lang="de-DE" altLang="el-GR" sz="2800" dirty="0"/>
          </a:p>
        </p:txBody>
      </p:sp>
    </p:spTree>
    <p:extLst>
      <p:ext uri="{BB962C8B-B14F-4D97-AF65-F5344CB8AC3E}">
        <p14:creationId xmlns:p14="http://schemas.microsoft.com/office/powerpoint/2010/main" val="481667913"/>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altLang="el-GR" dirty="0" smtClean="0"/>
              <a:t>Πηγές [1]</a:t>
            </a:r>
            <a:endParaRPr lang="el-GR" dirty="0"/>
          </a:p>
        </p:txBody>
      </p:sp>
      <p:sp>
        <p:nvSpPr>
          <p:cNvPr id="5" name="Θέση περιεχομένου 4"/>
          <p:cNvSpPr>
            <a:spLocks noGrp="1"/>
          </p:cNvSpPr>
          <p:nvPr>
            <p:ph idx="1"/>
          </p:nvPr>
        </p:nvSpPr>
        <p:spPr/>
        <p:txBody>
          <a:bodyPr>
            <a:noAutofit/>
          </a:bodyPr>
          <a:lstStyle/>
          <a:p>
            <a:r>
              <a:rPr lang="de-DE" altLang="el-GR" dirty="0"/>
              <a:t>Literatur:</a:t>
            </a:r>
          </a:p>
          <a:p>
            <a:pPr lvl="1"/>
            <a:r>
              <a:rPr lang="de-DE" altLang="el-GR" dirty="0"/>
              <a:t>Hans-Herbert </a:t>
            </a:r>
            <a:r>
              <a:rPr lang="de-DE" altLang="el-GR" dirty="0" err="1"/>
              <a:t>Stoldt</a:t>
            </a:r>
            <a:r>
              <a:rPr lang="de-DE" altLang="el-GR" dirty="0"/>
              <a:t>: Geschichte </a:t>
            </a:r>
            <a:r>
              <a:rPr lang="el-GR" altLang="el-GR" dirty="0"/>
              <a:t>και</a:t>
            </a:r>
            <a:r>
              <a:rPr lang="de-DE" altLang="el-GR" dirty="0"/>
              <a:t> Kritik der </a:t>
            </a:r>
            <a:r>
              <a:rPr lang="el-GR" altLang="el-GR" dirty="0" err="1"/>
              <a:t>Μκ</a:t>
            </a:r>
            <a:r>
              <a:rPr lang="el-GR" altLang="el-GR" dirty="0"/>
              <a:t>.</a:t>
            </a:r>
            <a:r>
              <a:rPr lang="de-DE" altLang="el-GR" dirty="0" err="1"/>
              <a:t>hypothese</a:t>
            </a:r>
            <a:r>
              <a:rPr lang="de-DE" altLang="el-GR" dirty="0"/>
              <a:t>, </a:t>
            </a:r>
          </a:p>
          <a:p>
            <a:pPr lvl="2">
              <a:spcBef>
                <a:spcPts val="0"/>
              </a:spcBef>
            </a:pPr>
            <a:r>
              <a:rPr lang="de-DE" altLang="el-GR" dirty="0" err="1"/>
              <a:t>Giessen</a:t>
            </a:r>
            <a:r>
              <a:rPr lang="de-DE" altLang="el-GR" dirty="0"/>
              <a:t>: Brunnen-Verlag, 2. erweiterte Auflag, 1986</a:t>
            </a:r>
          </a:p>
          <a:p>
            <a:pPr lvl="1"/>
            <a:endParaRPr lang="de-DE" altLang="el-GR" dirty="0"/>
          </a:p>
          <a:p>
            <a:pPr lvl="1"/>
            <a:r>
              <a:rPr lang="de-DE" altLang="el-GR" dirty="0"/>
              <a:t>Eta Linnemann: Gibt es ein synoptisches Problem?</a:t>
            </a:r>
          </a:p>
          <a:p>
            <a:pPr lvl="2">
              <a:spcBef>
                <a:spcPts val="0"/>
              </a:spcBef>
            </a:pPr>
            <a:r>
              <a:rPr lang="de-DE" altLang="el-GR" dirty="0"/>
              <a:t>Neuhausen: </a:t>
            </a:r>
            <a:r>
              <a:rPr lang="de-DE" altLang="el-GR" dirty="0" err="1"/>
              <a:t>Hänssler</a:t>
            </a:r>
            <a:r>
              <a:rPr lang="de-DE" altLang="el-GR" dirty="0"/>
              <a:t> Verlag, 4. Auflage 1999</a:t>
            </a:r>
          </a:p>
        </p:txBody>
      </p:sp>
    </p:spTree>
    <p:extLst>
      <p:ext uri="{BB962C8B-B14F-4D97-AF65-F5344CB8AC3E}">
        <p14:creationId xmlns:p14="http://schemas.microsoft.com/office/powerpoint/2010/main" val="208097205"/>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altLang="el-GR" dirty="0" smtClean="0"/>
              <a:t>Πηγές [2]</a:t>
            </a:r>
            <a:endParaRPr lang="el-GR" dirty="0"/>
          </a:p>
        </p:txBody>
      </p:sp>
      <p:sp>
        <p:nvSpPr>
          <p:cNvPr id="5" name="Θέση περιεχομένου 4"/>
          <p:cNvSpPr>
            <a:spLocks noGrp="1"/>
          </p:cNvSpPr>
          <p:nvPr>
            <p:ph idx="1"/>
          </p:nvPr>
        </p:nvSpPr>
        <p:spPr/>
        <p:txBody>
          <a:bodyPr>
            <a:noAutofit/>
          </a:bodyPr>
          <a:lstStyle/>
          <a:p>
            <a:r>
              <a:rPr lang="de-DE" altLang="el-GR" dirty="0"/>
              <a:t>Internet:</a:t>
            </a:r>
          </a:p>
          <a:p>
            <a:pPr lvl="1"/>
            <a:r>
              <a:rPr lang="de-DE" altLang="el-GR" dirty="0"/>
              <a:t>Katholische-Theologische Fakultät (LMU) München</a:t>
            </a:r>
          </a:p>
          <a:p>
            <a:pPr lvl="2">
              <a:spcBef>
                <a:spcPts val="600"/>
              </a:spcBef>
            </a:pPr>
            <a:r>
              <a:rPr lang="de-DE" altLang="el-GR" dirty="0"/>
              <a:t>Einleitung in das Neue Testament II Evangelien </a:t>
            </a:r>
            <a:r>
              <a:rPr lang="el-GR" altLang="el-GR" dirty="0"/>
              <a:t>και</a:t>
            </a:r>
            <a:r>
              <a:rPr lang="de-DE" altLang="el-GR" dirty="0"/>
              <a:t> Apostelgeschichte</a:t>
            </a:r>
          </a:p>
          <a:p>
            <a:pPr lvl="3">
              <a:spcBef>
                <a:spcPts val="0"/>
              </a:spcBef>
            </a:pPr>
            <a:r>
              <a:rPr lang="de-DE" altLang="el-GR" dirty="0" smtClean="0">
                <a:hlinkClick r:id="rId3"/>
              </a:rPr>
              <a:t>http</a:t>
            </a:r>
            <a:r>
              <a:rPr lang="de-DE" altLang="el-GR" dirty="0">
                <a:hlinkClick r:id="rId3"/>
              </a:rPr>
              <a:t>://www.kaththeol.uni-muenchen.de/einrichtungen/lehrstuehle/bibl_einleitung/downloads/evangapost/evangapg1.ppt</a:t>
            </a:r>
            <a:endParaRPr lang="de-DE" altLang="el-GR" dirty="0"/>
          </a:p>
          <a:p>
            <a:pPr lvl="3">
              <a:spcBef>
                <a:spcPts val="0"/>
              </a:spcBef>
            </a:pPr>
            <a:r>
              <a:rPr lang="de-DE" altLang="el-GR" dirty="0"/>
              <a:t>(26.10.2009</a:t>
            </a:r>
            <a:r>
              <a:rPr lang="de-DE" altLang="el-GR" dirty="0" smtClean="0"/>
              <a:t>)</a:t>
            </a:r>
            <a:endParaRPr lang="de-DE" altLang="el-GR" dirty="0"/>
          </a:p>
          <a:p>
            <a:pPr lvl="1">
              <a:spcBef>
                <a:spcPts val="600"/>
              </a:spcBef>
            </a:pPr>
            <a:r>
              <a:rPr lang="de-DE" altLang="el-GR" dirty="0"/>
              <a:t>Silvia </a:t>
            </a:r>
            <a:r>
              <a:rPr lang="de-DE" altLang="el-GR" dirty="0" err="1"/>
              <a:t>Pellegrini</a:t>
            </a:r>
            <a:r>
              <a:rPr lang="de-DE" altLang="el-GR" dirty="0"/>
              <a:t>: Das synoptische Problem, </a:t>
            </a:r>
          </a:p>
          <a:p>
            <a:pPr lvl="3">
              <a:spcBef>
                <a:spcPts val="0"/>
              </a:spcBef>
            </a:pPr>
            <a:r>
              <a:rPr lang="de-DE" altLang="el-GR" dirty="0">
                <a:hlinkClick r:id="rId4"/>
              </a:rPr>
              <a:t>http://theo.gs-domain.de/lehrmaterial/SynoptischesProblem.ppt</a:t>
            </a:r>
            <a:endParaRPr lang="de-DE" altLang="el-GR" dirty="0"/>
          </a:p>
          <a:p>
            <a:pPr lvl="3">
              <a:spcBef>
                <a:spcPts val="0"/>
              </a:spcBef>
            </a:pPr>
            <a:r>
              <a:rPr lang="de-DE" altLang="el-GR" dirty="0"/>
              <a:t>(26.10.2009)</a:t>
            </a:r>
          </a:p>
        </p:txBody>
      </p:sp>
    </p:spTree>
    <p:extLst>
      <p:ext uri="{BB962C8B-B14F-4D97-AF65-F5344CB8AC3E}">
        <p14:creationId xmlns:p14="http://schemas.microsoft.com/office/powerpoint/2010/main" val="2089314317"/>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altLang="el-GR" dirty="0" smtClean="0"/>
              <a:t>Πληροφορίες</a:t>
            </a:r>
            <a:endParaRPr lang="el-GR" dirty="0"/>
          </a:p>
        </p:txBody>
      </p:sp>
      <p:sp>
        <p:nvSpPr>
          <p:cNvPr id="5" name="Θέση περιεχομένου 4"/>
          <p:cNvSpPr>
            <a:spLocks noGrp="1"/>
          </p:cNvSpPr>
          <p:nvPr>
            <p:ph idx="1"/>
          </p:nvPr>
        </p:nvSpPr>
        <p:spPr/>
        <p:txBody>
          <a:bodyPr>
            <a:noAutofit/>
          </a:bodyPr>
          <a:lstStyle/>
          <a:p>
            <a:pPr marL="0" indent="0">
              <a:buNone/>
            </a:pPr>
            <a:r>
              <a:rPr lang="el-GR" altLang="el-GR" sz="2400" i="1" dirty="0"/>
              <a:t>ΑΥΤΗ Η ΠΑΡΟΥΣΙΑΣΗ ΔΙΑΣΚΕΥΑΣΕ ΑΝΤΙΣΤΟΙΧΗ ΤΗΣ </a:t>
            </a:r>
            <a:r>
              <a:rPr lang="de-DE" altLang="el-GR" sz="2400" i="1" dirty="0"/>
              <a:t>„Evangelisch-Freikirchlichen Gemeinde Berlin </a:t>
            </a:r>
            <a:r>
              <a:rPr lang="de-DE" altLang="el-GR" sz="2400" i="1" dirty="0" err="1"/>
              <a:t>Hohenstaufenstraße</a:t>
            </a:r>
            <a:r>
              <a:rPr lang="de-DE" altLang="el-GR" sz="2400" i="1" dirty="0"/>
              <a:t>“</a:t>
            </a:r>
            <a:r>
              <a:rPr lang="de-DE" altLang="el-GR" sz="2400" dirty="0"/>
              <a:t>:</a:t>
            </a:r>
            <a:r>
              <a:rPr lang="el-GR" altLang="el-GR" sz="2400" dirty="0"/>
              <a:t> </a:t>
            </a:r>
            <a:r>
              <a:rPr lang="de-DE" altLang="el-GR" sz="2400" dirty="0">
                <a:hlinkClick r:id="rId3"/>
              </a:rPr>
              <a:t>http://www.efg-hohenstaufenstr.</a:t>
            </a:r>
            <a:r>
              <a:rPr lang="el-GR" altLang="el-GR" sz="2400" dirty="0">
                <a:hlinkClick r:id="rId3"/>
              </a:rPr>
              <a:t> </a:t>
            </a:r>
            <a:r>
              <a:rPr lang="de-DE" altLang="el-GR" sz="2400" dirty="0">
                <a:hlinkClick r:id="rId3"/>
              </a:rPr>
              <a:t>de</a:t>
            </a:r>
            <a:endParaRPr lang="de-DE" altLang="el-GR" sz="2400" dirty="0"/>
          </a:p>
          <a:p>
            <a:pPr marL="0" indent="0">
              <a:buNone/>
            </a:pPr>
            <a:endParaRPr lang="el-GR" altLang="el-GR" sz="2400" dirty="0"/>
          </a:p>
          <a:p>
            <a:pPr marL="0" indent="0">
              <a:buNone/>
            </a:pPr>
            <a:r>
              <a:rPr lang="el-GR" altLang="el-GR" sz="2400" dirty="0"/>
              <a:t>ΕΥΧΕΤΑΙ ΝΑ ΑΠΟΤΕΛΕΣΕΙ ΕΡΕΘΙΣΜΑ ΠΕΡΑΙΤΕΡΩ ΜΕΛΕΤΗΣ ΚΑΙ ΕΡΕΥΝΑΣ</a:t>
            </a:r>
          </a:p>
          <a:p>
            <a:pPr marL="0" indent="0">
              <a:buNone/>
            </a:pPr>
            <a:endParaRPr lang="el-GR" altLang="el-GR" sz="2400" dirty="0"/>
          </a:p>
          <a:p>
            <a:pPr marL="0" indent="0" algn="ctr">
              <a:buNone/>
            </a:pPr>
            <a:r>
              <a:rPr lang="el-GR" altLang="el-GR" sz="2400" i="1" dirty="0" err="1"/>
              <a:t>Γνώσεσθε</a:t>
            </a:r>
            <a:r>
              <a:rPr lang="el-GR" altLang="el-GR" sz="2400" i="1" dirty="0"/>
              <a:t> </a:t>
            </a:r>
            <a:r>
              <a:rPr lang="el-GR" altLang="el-GR" sz="2400" i="1" dirty="0" err="1"/>
              <a:t>τὴν</a:t>
            </a:r>
            <a:r>
              <a:rPr lang="el-GR" altLang="el-GR" sz="2400" i="1" dirty="0"/>
              <a:t> </a:t>
            </a:r>
            <a:r>
              <a:rPr lang="el-GR" altLang="el-GR" sz="2400" i="1" dirty="0" err="1"/>
              <a:t>ἀλήθειαν</a:t>
            </a:r>
            <a:r>
              <a:rPr lang="el-GR" altLang="el-GR" sz="2400" i="1" dirty="0"/>
              <a:t>, </a:t>
            </a:r>
          </a:p>
          <a:p>
            <a:pPr marL="0" indent="0" algn="ctr">
              <a:buNone/>
            </a:pPr>
            <a:r>
              <a:rPr lang="el-GR" altLang="el-GR" sz="2400" i="1" dirty="0" err="1"/>
              <a:t>καὶ</a:t>
            </a:r>
            <a:r>
              <a:rPr lang="el-GR" altLang="el-GR" sz="2400" i="1" dirty="0"/>
              <a:t> ἡ </a:t>
            </a:r>
            <a:r>
              <a:rPr lang="el-GR" altLang="el-GR" sz="2400" i="1" dirty="0" err="1"/>
              <a:t>ἀλήθεια</a:t>
            </a:r>
            <a:r>
              <a:rPr lang="el-GR" altLang="el-GR" sz="2400" i="1" dirty="0"/>
              <a:t> </a:t>
            </a:r>
            <a:r>
              <a:rPr lang="el-GR" altLang="el-GR" sz="2400" i="1" dirty="0" err="1"/>
              <a:t>ἐλευθερώσει</a:t>
            </a:r>
            <a:r>
              <a:rPr lang="el-GR" altLang="el-GR" sz="2400" i="1" dirty="0"/>
              <a:t> </a:t>
            </a:r>
            <a:r>
              <a:rPr lang="el-GR" altLang="el-GR" sz="2400" i="1" dirty="0" err="1"/>
              <a:t>ὑμᾶς</a:t>
            </a:r>
            <a:r>
              <a:rPr lang="el-GR" altLang="el-GR" sz="2400" dirty="0"/>
              <a:t> </a:t>
            </a:r>
            <a:r>
              <a:rPr lang="en-US" altLang="el-GR" sz="2400" dirty="0"/>
              <a:t>(</a:t>
            </a:r>
            <a:r>
              <a:rPr lang="el-GR" altLang="el-GR" sz="2400" dirty="0" err="1"/>
              <a:t>Ιω</a:t>
            </a:r>
            <a:r>
              <a:rPr lang="el-GR" altLang="el-GR" sz="2400" dirty="0"/>
              <a:t>.</a:t>
            </a:r>
            <a:r>
              <a:rPr lang="en-US" altLang="el-GR" sz="2400" dirty="0"/>
              <a:t> 8</a:t>
            </a:r>
            <a:r>
              <a:rPr lang="el-GR" altLang="el-GR" sz="2400" dirty="0"/>
              <a:t>, </a:t>
            </a:r>
            <a:r>
              <a:rPr lang="en-US" altLang="el-GR" sz="2400" dirty="0"/>
              <a:t>32)</a:t>
            </a:r>
            <a:endParaRPr lang="de-DE" altLang="el-GR" sz="2400" dirty="0"/>
          </a:p>
          <a:p>
            <a:pPr marL="0" indent="0">
              <a:buNone/>
            </a:pPr>
            <a:endParaRPr lang="el-GR" sz="2400" dirty="0"/>
          </a:p>
        </p:txBody>
      </p:sp>
    </p:spTree>
    <p:extLst>
      <p:ext uri="{BB962C8B-B14F-4D97-AF65-F5344CB8AC3E}">
        <p14:creationId xmlns:p14="http://schemas.microsoft.com/office/powerpoint/2010/main" val="4003143772"/>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ctrTitle"/>
          </p:nvPr>
        </p:nvSpPr>
        <p:spPr/>
        <p:txBody>
          <a:bodyPr/>
          <a:lstStyle/>
          <a:p>
            <a:r>
              <a:rPr lang="el-GR" dirty="0" smtClean="0"/>
              <a:t>Τέλος</a:t>
            </a:r>
            <a:endParaRPr lang="el-GR" dirty="0"/>
          </a:p>
        </p:txBody>
      </p:sp>
      <p:sp>
        <p:nvSpPr>
          <p:cNvPr id="8" name="Υπότιτλος 7"/>
          <p:cNvSpPr>
            <a:spLocks noGrp="1"/>
          </p:cNvSpPr>
          <p:nvPr>
            <p:ph type="subTitle" idx="1"/>
          </p:nvPr>
        </p:nvSpPr>
        <p:spPr/>
        <p:txBody>
          <a:bodyPr/>
          <a:lstStyle/>
          <a:p>
            <a:endParaRPr lang="el-GR" dirty="0"/>
          </a:p>
        </p:txBody>
      </p:sp>
    </p:spTree>
    <p:extLst>
      <p:ext uri="{BB962C8B-B14F-4D97-AF65-F5344CB8AC3E}">
        <p14:creationId xmlns:p14="http://schemas.microsoft.com/office/powerpoint/2010/main" val="3853375623"/>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Χρηματοδότηση</a:t>
            </a:r>
            <a:endParaRPr lang="el-GR" dirty="0"/>
          </a:p>
        </p:txBody>
      </p:sp>
      <p:sp>
        <p:nvSpPr>
          <p:cNvPr id="3" name="Content Placeholder 2"/>
          <p:cNvSpPr>
            <a:spLocks noGrp="1"/>
          </p:cNvSpPr>
          <p:nvPr>
            <p:ph idx="1"/>
          </p:nvPr>
        </p:nvSpPr>
        <p:spPr>
          <a:xfrm>
            <a:off x="457200" y="1340768"/>
            <a:ext cx="8229600" cy="4525963"/>
          </a:xfrm>
        </p:spPr>
        <p:txBody>
          <a:bodyPr>
            <a:normAutofit/>
          </a:bodyPr>
          <a:lstStyle/>
          <a:p>
            <a:r>
              <a:rPr lang="el-GR" sz="2000" dirty="0" smtClean="0"/>
              <a:t>Το παρόν εκπαιδευτικό υλικό έχει αναπτυχθεί στο πλαίσιο του εκπαιδευτικού έργου του διδάσκοντα.</a:t>
            </a:r>
            <a:endParaRPr lang="en-US" sz="2000" dirty="0" smtClean="0"/>
          </a:p>
          <a:p>
            <a:r>
              <a:rPr lang="el-GR" sz="2000" dirty="0" smtClean="0"/>
              <a:t>Το έργο «</a:t>
            </a:r>
            <a:r>
              <a:rPr lang="el-GR" sz="2000" b="1" dirty="0" smtClean="0"/>
              <a:t>Ανοικτά Ακαδημαϊκά Μαθήματα στο Πανεπιστήμιο Αθηνών</a:t>
            </a:r>
            <a:r>
              <a:rPr lang="el-GR" sz="2000" dirty="0" smtClean="0"/>
              <a:t>» έχει χρηματοδοτήσει μόνο την αναδιαμόρφωση του εκπαιδευτικού υλικού. </a:t>
            </a:r>
            <a:endParaRPr lang="en-US" sz="2000" dirty="0" smtClean="0"/>
          </a:p>
          <a:p>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Picture 6" descr="Λογότυπο Επιχειρησιακού Προγράμματος Εκπαίδευση και Δια βίου Μάθηση"/>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19672" y="4653136"/>
            <a:ext cx="5501640" cy="1386840"/>
          </a:xfrm>
          <a:prstGeom prst="rect">
            <a:avLst/>
          </a:prstGeom>
        </p:spPr>
      </p:pic>
    </p:spTree>
    <p:extLst>
      <p:ext uri="{BB962C8B-B14F-4D97-AF65-F5344CB8AC3E}">
        <p14:creationId xmlns:p14="http://schemas.microsoft.com/office/powerpoint/2010/main" val="1965532079"/>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l-GR" sz="4400" dirty="0" smtClean="0"/>
              <a:t>Σημειώματα</a:t>
            </a:r>
            <a:endParaRPr lang="el-GR" sz="4400" dirty="0"/>
          </a:p>
        </p:txBody>
      </p:sp>
      <p:sp>
        <p:nvSpPr>
          <p:cNvPr id="5" name="Text Placeholder 4"/>
          <p:cNvSpPr>
            <a:spLocks noGrp="1"/>
          </p:cNvSpPr>
          <p:nvPr>
            <p:ph type="body" idx="1"/>
          </p:nvPr>
        </p:nvSpPr>
        <p:spPr/>
        <p:txBody>
          <a:bodyPr/>
          <a:lstStyle/>
          <a:p>
            <a:endParaRPr lang="el-GR"/>
          </a:p>
        </p:txBody>
      </p:sp>
    </p:spTree>
    <p:extLst>
      <p:ext uri="{BB962C8B-B14F-4D97-AF65-F5344CB8AC3E}">
        <p14:creationId xmlns:p14="http://schemas.microsoft.com/office/powerpoint/2010/main" val="194746383"/>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274638"/>
            <a:ext cx="9144000" cy="1143000"/>
          </a:xfrm>
        </p:spPr>
        <p:txBody>
          <a:bodyPr>
            <a:noAutofit/>
          </a:bodyPr>
          <a:lstStyle/>
          <a:p>
            <a:r>
              <a:rPr lang="el-GR" dirty="0"/>
              <a:t>Σημείωμα Ιστορικού </a:t>
            </a:r>
            <a:r>
              <a:rPr lang="el-GR" dirty="0" smtClean="0"/>
              <a:t>Εκδόσεων</a:t>
            </a:r>
            <a:r>
              <a:rPr lang="en-US" dirty="0" smtClean="0"/>
              <a:t> </a:t>
            </a:r>
            <a:r>
              <a:rPr lang="el-GR" dirty="0" smtClean="0"/>
              <a:t>Έργου</a:t>
            </a:r>
            <a:endParaRPr lang="el-GR" dirty="0"/>
          </a:p>
        </p:txBody>
      </p:sp>
      <p:sp>
        <p:nvSpPr>
          <p:cNvPr id="5" name="Content Placeholder 4"/>
          <p:cNvSpPr>
            <a:spLocks noGrp="1"/>
          </p:cNvSpPr>
          <p:nvPr>
            <p:ph idx="1"/>
          </p:nvPr>
        </p:nvSpPr>
        <p:spPr>
          <a:xfrm>
            <a:off x="234220" y="1556792"/>
            <a:ext cx="8586252" cy="4525963"/>
          </a:xfrm>
        </p:spPr>
        <p:txBody>
          <a:bodyPr>
            <a:normAutofit/>
          </a:bodyPr>
          <a:lstStyle/>
          <a:p>
            <a:pPr marL="0" indent="0">
              <a:buNone/>
            </a:pPr>
            <a:r>
              <a:rPr lang="el-GR" sz="2000" dirty="0" smtClean="0"/>
              <a:t>Το </a:t>
            </a:r>
            <a:r>
              <a:rPr lang="el-GR" sz="2000" dirty="0"/>
              <a:t>παρόν έργο αποτελεί την έκδοση </a:t>
            </a:r>
            <a:r>
              <a:rPr lang="el-GR" sz="2000" dirty="0" smtClean="0"/>
              <a:t>1.0.  </a:t>
            </a:r>
            <a:endParaRPr lang="el-GR" sz="2000" dirty="0"/>
          </a:p>
          <a:p>
            <a:pPr marL="0" indent="0">
              <a:buNone/>
            </a:pPr>
            <a:r>
              <a:rPr lang="el-GR" sz="2000" dirty="0"/>
              <a:t>Έχουν προηγηθεί οι κάτωθι εκδόσεις:</a:t>
            </a:r>
          </a:p>
          <a:p>
            <a:r>
              <a:rPr lang="el-GR" sz="2000" dirty="0" smtClean="0"/>
              <a:t>  </a:t>
            </a:r>
            <a:r>
              <a:rPr lang="el-GR" sz="2000" dirty="0"/>
              <a:t>Έκδοση </a:t>
            </a:r>
            <a:r>
              <a:rPr lang="el-GR" sz="2000" dirty="0" smtClean="0"/>
              <a:t>διαθέσιμη </a:t>
            </a:r>
            <a:r>
              <a:rPr lang="el-GR" sz="2000" dirty="0" smtClean="0">
                <a:hlinkClick r:id="rId3"/>
              </a:rPr>
              <a:t>εδώ</a:t>
            </a:r>
            <a:r>
              <a:rPr lang="el-GR" sz="2000" dirty="0" smtClean="0"/>
              <a:t>. </a:t>
            </a:r>
            <a:endParaRPr lang="el-GR" sz="2000" dirty="0"/>
          </a:p>
        </p:txBody>
      </p:sp>
    </p:spTree>
    <p:extLst>
      <p:ext uri="{BB962C8B-B14F-4D97-AF65-F5344CB8AC3E}">
        <p14:creationId xmlns:p14="http://schemas.microsoft.com/office/powerpoint/2010/main" val="346772011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altLang="el-GR" dirty="0"/>
              <a:t>Το Συνοπτικό </a:t>
            </a:r>
            <a:r>
              <a:rPr lang="el-GR" altLang="el-GR" dirty="0" smtClean="0"/>
              <a:t>Πρόβλημα</a:t>
            </a:r>
            <a:endParaRPr lang="el-GR" dirty="0"/>
          </a:p>
        </p:txBody>
      </p:sp>
      <p:sp>
        <p:nvSpPr>
          <p:cNvPr id="5" name="Θέση περιεχομένου 4"/>
          <p:cNvSpPr>
            <a:spLocks noGrp="1"/>
          </p:cNvSpPr>
          <p:nvPr>
            <p:ph idx="1"/>
          </p:nvPr>
        </p:nvSpPr>
        <p:spPr/>
        <p:txBody>
          <a:bodyPr>
            <a:noAutofit/>
          </a:bodyPr>
          <a:lstStyle/>
          <a:p>
            <a:r>
              <a:rPr lang="el-GR" altLang="el-GR" dirty="0"/>
              <a:t>Προκύπτει από δύο στοιχεία</a:t>
            </a:r>
            <a:r>
              <a:rPr lang="de-DE" altLang="el-GR" dirty="0"/>
              <a:t>:</a:t>
            </a:r>
          </a:p>
          <a:p>
            <a:pPr marL="457200" lvl="1" indent="0">
              <a:spcBef>
                <a:spcPts val="600"/>
              </a:spcBef>
              <a:buNone/>
            </a:pPr>
            <a:r>
              <a:rPr lang="el-GR" altLang="el-GR" dirty="0"/>
              <a:t>α</a:t>
            </a:r>
            <a:r>
              <a:rPr lang="de-DE" altLang="el-GR" dirty="0"/>
              <a:t>) </a:t>
            </a:r>
            <a:r>
              <a:rPr lang="el-GR" altLang="el-GR" dirty="0"/>
              <a:t>τα τρία πρώτα Ευαγγέλια παρουσιάζουν αξιοσημείωτες Ομοιότητες</a:t>
            </a:r>
            <a:r>
              <a:rPr lang="de-DE" altLang="el-GR" dirty="0"/>
              <a:t>.</a:t>
            </a:r>
          </a:p>
          <a:p>
            <a:pPr marL="457200" lvl="1" indent="0">
              <a:spcBef>
                <a:spcPts val="600"/>
              </a:spcBef>
              <a:buNone/>
            </a:pPr>
            <a:r>
              <a:rPr lang="el-GR" altLang="el-GR" dirty="0"/>
              <a:t>β</a:t>
            </a:r>
            <a:r>
              <a:rPr lang="de-DE" altLang="el-GR" dirty="0"/>
              <a:t>) </a:t>
            </a:r>
            <a:r>
              <a:rPr lang="el-GR" altLang="el-GR" dirty="0"/>
              <a:t>αλλά και </a:t>
            </a:r>
            <a:r>
              <a:rPr lang="el-GR" altLang="el-GR" dirty="0" smtClean="0"/>
              <a:t>διαφορές.</a:t>
            </a:r>
            <a:endParaRPr lang="de-DE" altLang="el-GR" dirty="0"/>
          </a:p>
          <a:p>
            <a:pPr lvl="1"/>
            <a:endParaRPr lang="de-DE" altLang="el-GR" dirty="0">
              <a:sym typeface="Wingdings" panose="05000000000000000000" pitchFamily="2" charset="2"/>
            </a:endParaRPr>
          </a:p>
          <a:p>
            <a:pPr marL="0" indent="0">
              <a:buNone/>
            </a:pPr>
            <a:r>
              <a:rPr lang="de-DE" altLang="el-GR" dirty="0" smtClean="0">
                <a:sym typeface="Wingdings" panose="05000000000000000000" pitchFamily="2" charset="2"/>
              </a:rPr>
              <a:t></a:t>
            </a:r>
            <a:r>
              <a:rPr lang="el-GR" altLang="el-GR" dirty="0" smtClean="0">
                <a:sym typeface="Wingdings" panose="05000000000000000000" pitchFamily="2" charset="2"/>
              </a:rPr>
              <a:t> Καθένας </a:t>
            </a:r>
            <a:r>
              <a:rPr lang="el-GR" altLang="el-GR" dirty="0">
                <a:sym typeface="Wingdings" panose="05000000000000000000" pitchFamily="2" charset="2"/>
              </a:rPr>
              <a:t>από τους Συνοπτικούς έχει το δικό του «χαρακτήρα»</a:t>
            </a:r>
            <a:r>
              <a:rPr lang="de-DE" altLang="el-GR" dirty="0"/>
              <a:t>.</a:t>
            </a:r>
          </a:p>
        </p:txBody>
      </p:sp>
    </p:spTree>
    <p:extLst>
      <p:ext uri="{BB962C8B-B14F-4D97-AF65-F5344CB8AC3E}">
        <p14:creationId xmlns:p14="http://schemas.microsoft.com/office/powerpoint/2010/main" val="3045701577"/>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Σημείωμα </a:t>
            </a:r>
            <a:r>
              <a:rPr lang="el-GR" dirty="0" smtClean="0"/>
              <a:t>Αναφοράς</a:t>
            </a:r>
            <a:endParaRPr lang="el-GR" dirty="0"/>
          </a:p>
        </p:txBody>
      </p:sp>
      <p:sp>
        <p:nvSpPr>
          <p:cNvPr id="3" name="Content Placeholder 2"/>
          <p:cNvSpPr>
            <a:spLocks noGrp="1"/>
          </p:cNvSpPr>
          <p:nvPr>
            <p:ph idx="1"/>
          </p:nvPr>
        </p:nvSpPr>
        <p:spPr/>
        <p:txBody>
          <a:bodyPr>
            <a:normAutofit/>
          </a:bodyPr>
          <a:lstStyle/>
          <a:p>
            <a:pPr marL="0" indent="0">
              <a:buNone/>
            </a:pPr>
            <a:r>
              <a:rPr lang="el-GR" sz="2000" dirty="0" smtClean="0"/>
              <a:t>Copyright </a:t>
            </a:r>
            <a:r>
              <a:rPr lang="el-GR" sz="2000" dirty="0" err="1" smtClean="0"/>
              <a:t>Εθνικόν</a:t>
            </a:r>
            <a:r>
              <a:rPr lang="el-GR" sz="2000" dirty="0" smtClean="0"/>
              <a:t> και </a:t>
            </a:r>
            <a:r>
              <a:rPr lang="el-GR" sz="2000" dirty="0" err="1" smtClean="0"/>
              <a:t>Καποδιστριακόν</a:t>
            </a:r>
            <a:r>
              <a:rPr lang="el-GR" sz="2000" dirty="0" smtClean="0"/>
              <a:t> </a:t>
            </a:r>
            <a:r>
              <a:rPr lang="el-GR" sz="2000" dirty="0" err="1" smtClean="0"/>
              <a:t>Πανεπιστήμιον</a:t>
            </a:r>
            <a:r>
              <a:rPr lang="el-GR" sz="2000" dirty="0" smtClean="0"/>
              <a:t> Αθηνών</a:t>
            </a:r>
            <a:r>
              <a:rPr lang="en-US" sz="2000" dirty="0" smtClean="0"/>
              <a:t>, </a:t>
            </a:r>
            <a:r>
              <a:rPr lang="el-GR" sz="2000" dirty="0"/>
              <a:t>Σωτήριος Σ. </a:t>
            </a:r>
            <a:r>
              <a:rPr lang="el-GR" sz="2000" dirty="0" smtClean="0"/>
              <a:t>Δεσπότης  2014. </a:t>
            </a:r>
            <a:r>
              <a:rPr lang="el-GR" altLang="el-GR" sz="2000" dirty="0"/>
              <a:t>Σωτήριος Σ. </a:t>
            </a:r>
            <a:r>
              <a:rPr lang="el-GR" altLang="el-GR" sz="2000" dirty="0" smtClean="0"/>
              <a:t>Δεσπότης. </a:t>
            </a:r>
            <a:r>
              <a:rPr lang="el-GR" sz="2000" dirty="0" smtClean="0"/>
              <a:t>«Εισαγωγή </a:t>
            </a:r>
            <a:r>
              <a:rPr lang="el-GR" sz="2000" dirty="0"/>
              <a:t>στην Κ.Δ. &amp; Ιστορία Εποχής της Καινής </a:t>
            </a:r>
            <a:r>
              <a:rPr lang="el-GR" sz="2000" dirty="0" smtClean="0"/>
              <a:t>Διαθήκης. </a:t>
            </a:r>
            <a:r>
              <a:rPr lang="el-GR" sz="2000" smtClean="0"/>
              <a:t>Πηγή Λογίων». </a:t>
            </a:r>
            <a:r>
              <a:rPr lang="el-GR" sz="2000" dirty="0"/>
              <a:t>Έκδοση: </a:t>
            </a:r>
            <a:r>
              <a:rPr lang="el-GR" sz="2000" dirty="0" smtClean="0"/>
              <a:t>1.0</a:t>
            </a:r>
            <a:r>
              <a:rPr lang="el-GR" sz="2000" dirty="0"/>
              <a:t>. Αθήνα </a:t>
            </a:r>
            <a:r>
              <a:rPr lang="el-GR" sz="2000" dirty="0" smtClean="0"/>
              <a:t>2014. </a:t>
            </a:r>
            <a:r>
              <a:rPr lang="el-GR" sz="2000" dirty="0"/>
              <a:t>Διαθέσιμο από τη δικτυακή </a:t>
            </a:r>
            <a:r>
              <a:rPr lang="el-GR" sz="2000" dirty="0" smtClean="0"/>
              <a:t>διεύθυνση: </a:t>
            </a:r>
            <a:r>
              <a:rPr lang="en-GB" sz="2000" dirty="0">
                <a:hlinkClick r:id="rId3"/>
              </a:rPr>
              <a:t>http://</a:t>
            </a:r>
            <a:r>
              <a:rPr lang="en-GB" sz="2000" dirty="0" smtClean="0">
                <a:hlinkClick r:id="rId3"/>
              </a:rPr>
              <a:t>opencourses.uoa.gr/courses/SOCTHEOL1</a:t>
            </a:r>
            <a:r>
              <a:rPr lang="el-GR" sz="2000" dirty="0" smtClean="0"/>
              <a:t>. </a:t>
            </a:r>
            <a:endParaRPr lang="el-GR" sz="2000" dirty="0"/>
          </a:p>
          <a:p>
            <a:endParaRPr lang="el-GR" sz="2000" dirty="0"/>
          </a:p>
        </p:txBody>
      </p:sp>
    </p:spTree>
    <p:extLst>
      <p:ext uri="{BB962C8B-B14F-4D97-AF65-F5344CB8AC3E}">
        <p14:creationId xmlns:p14="http://schemas.microsoft.com/office/powerpoint/2010/main" val="219013416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2272"/>
            <a:ext cx="8229600" cy="1143000"/>
          </a:xfrm>
        </p:spPr>
        <p:txBody>
          <a:bodyPr>
            <a:normAutofit/>
          </a:bodyPr>
          <a:lstStyle/>
          <a:p>
            <a:r>
              <a:rPr lang="el-GR" dirty="0"/>
              <a:t>Σημείωμα </a:t>
            </a:r>
            <a:r>
              <a:rPr lang="el-GR" dirty="0" smtClean="0"/>
              <a:t>Αδειοδότησης</a:t>
            </a:r>
            <a:endParaRPr lang="el-GR" dirty="0"/>
          </a:p>
        </p:txBody>
      </p:sp>
      <p:sp>
        <p:nvSpPr>
          <p:cNvPr id="3" name="Content Placeholder 2"/>
          <p:cNvSpPr>
            <a:spLocks noGrp="1"/>
          </p:cNvSpPr>
          <p:nvPr>
            <p:ph idx="1"/>
          </p:nvPr>
        </p:nvSpPr>
        <p:spPr>
          <a:xfrm>
            <a:off x="107504" y="764704"/>
            <a:ext cx="8928992" cy="1440159"/>
          </a:xfrm>
        </p:spPr>
        <p:txBody>
          <a:bodyPr>
            <a:noAutofit/>
          </a:bodyPr>
          <a:lstStyle/>
          <a:p>
            <a:pPr marL="0" indent="0">
              <a:buNone/>
            </a:pPr>
            <a:r>
              <a:rPr lang="el-GR" sz="2000" dirty="0" smtClean="0"/>
              <a:t>Το </a:t>
            </a:r>
            <a:r>
              <a:rPr lang="el-GR" sz="2000" dirty="0"/>
              <a:t>παρόν υλικό διατίθεται με τους όρους της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a:t>
            </a:r>
            <a:r>
              <a:rPr lang="el-GR" sz="2000" dirty="0" err="1"/>
              <a:t>κ.λ.π</a:t>
            </a:r>
            <a:r>
              <a:rPr lang="el-GR" sz="2000" dirty="0"/>
              <a:t>.,  τα οποία εμπεριέχονται σε αυτό και τα οποία αναφέρονται μαζί με τους όρους χρήσης τους στο «Σημείωμα Χρήσης Έργων Τρίτων</a:t>
            </a:r>
            <a:r>
              <a:rPr lang="el-GR" sz="2000" dirty="0" smtClean="0"/>
              <a:t>».                     </a:t>
            </a:r>
          </a:p>
          <a:p>
            <a:pPr marL="0" indent="0">
              <a:buNone/>
            </a:pPr>
            <a:endParaRPr lang="el-GR" sz="2000" dirty="0"/>
          </a:p>
        </p:txBody>
      </p:sp>
      <p:pic>
        <p:nvPicPr>
          <p:cNvPr id="2056" name="Picture 22" descr="Λογότυπο για Άδειες χρήσης Creative Commons BY-NC-ND">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47670" y="2420888"/>
            <a:ext cx="1648660" cy="57606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107504" y="2924944"/>
            <a:ext cx="9036496" cy="3456384"/>
          </a:xfrm>
          <a:prstGeom prst="rect">
            <a:avLst/>
          </a:prstGeom>
        </p:spPr>
        <p:txBody>
          <a:bodyPr vert="horz" wrap="square" lIns="91440" tIns="45720" rIns="91440" bIns="45720" rtlCol="0" anchor="ctr">
            <a:normAutofit/>
          </a:bodyPr>
          <a:lstStyle/>
          <a:p>
            <a:r>
              <a:rPr lang="el-GR" dirty="0"/>
              <a:t>[1] http://creativecommons.org/licenses/by-nc-sa/4.0/ </a:t>
            </a:r>
            <a:endParaRPr lang="en-US" smtClean="0"/>
          </a:p>
          <a:p>
            <a:endParaRPr lang="el-GR" dirty="0"/>
          </a:p>
          <a:p>
            <a:r>
              <a:rPr lang="el-GR" dirty="0"/>
              <a:t>Ως </a:t>
            </a:r>
            <a:r>
              <a:rPr lang="el-GR" b="1" dirty="0"/>
              <a:t>Μη Εμπορική</a:t>
            </a:r>
            <a:r>
              <a:rPr lang="el-GR" dirty="0"/>
              <a:t> ορίζεται η χρήση:</a:t>
            </a:r>
          </a:p>
          <a:p>
            <a:pPr marL="342900" lvl="0" indent="-342900">
              <a:buFont typeface="Arial" panose="020B0604020202020204" pitchFamily="34" charset="0"/>
              <a:buChar char="•"/>
            </a:pPr>
            <a:r>
              <a:rPr lang="el-GR" dirty="0"/>
              <a:t>που δεν περιλαμβάνει άμεσο ή έμμεσο οικονομικό όφελος από την χρήση του έργου, για το διανομέα του έργου και </a:t>
            </a:r>
            <a:r>
              <a:rPr lang="el-GR" dirty="0" err="1"/>
              <a:t>αδειοδόχο</a:t>
            </a:r>
            <a:endParaRPr lang="el-GR" dirty="0"/>
          </a:p>
          <a:p>
            <a:pPr marL="342900" lvl="0" indent="-342900">
              <a:buFont typeface="Arial" panose="020B0604020202020204" pitchFamily="34" charset="0"/>
              <a:buChar char="•"/>
            </a:pPr>
            <a:r>
              <a:rPr lang="el-GR" dirty="0"/>
              <a:t>που</a:t>
            </a:r>
            <a:r>
              <a:rPr lang="en-GB" dirty="0"/>
              <a:t> </a:t>
            </a:r>
            <a:r>
              <a:rPr lang="el-GR" dirty="0"/>
              <a:t>δεν περιλαμβάνει οικονομική συναλλαγή ως προϋπόθεση για τη χρήση ή πρόσβαση στο έργο</a:t>
            </a:r>
          </a:p>
          <a:p>
            <a:pPr marL="342900" lvl="0" indent="-342900">
              <a:buFont typeface="Arial" panose="020B0604020202020204" pitchFamily="34" charset="0"/>
              <a:buChar char="•"/>
            </a:pPr>
            <a:r>
              <a:rPr lang="el-GR" dirty="0"/>
              <a:t>που</a:t>
            </a:r>
            <a:r>
              <a:rPr lang="en-GB" dirty="0"/>
              <a:t> </a:t>
            </a:r>
            <a:r>
              <a:rPr lang="el-GR" dirty="0"/>
              <a:t>δεν προσπορίζει στο διανομέα του έργου και</a:t>
            </a:r>
            <a:r>
              <a:rPr lang="en-GB" dirty="0"/>
              <a:t> </a:t>
            </a:r>
            <a:r>
              <a:rPr lang="el-GR" dirty="0" err="1"/>
              <a:t>αδειοδόχο</a:t>
            </a:r>
            <a:r>
              <a:rPr lang="en-GB" dirty="0"/>
              <a:t> </a:t>
            </a:r>
            <a:r>
              <a:rPr lang="el-GR" dirty="0"/>
              <a:t>έμμεσο οικονομικό όφελος (π.χ. διαφημίσεις) από την προβολή του έργου σε διαδικτυακό </a:t>
            </a:r>
            <a:r>
              <a:rPr lang="el-GR" dirty="0" smtClean="0"/>
              <a:t>τόπο</a:t>
            </a:r>
            <a:endParaRPr lang="en-US" dirty="0" smtClean="0"/>
          </a:p>
          <a:p>
            <a:pPr marL="342900" lvl="0" indent="-342900">
              <a:buFont typeface="Arial" panose="020B0604020202020204" pitchFamily="34" charset="0"/>
              <a:buChar char="•"/>
            </a:pPr>
            <a:endParaRPr lang="el-GR" dirty="0"/>
          </a:p>
          <a:p>
            <a:r>
              <a:rPr lang="el-GR" dirty="0" smtClean="0"/>
              <a:t>Ο </a:t>
            </a:r>
            <a:r>
              <a:rPr lang="el-GR" dirty="0"/>
              <a:t>δικαιούχος μπορεί να παρέχει στον </a:t>
            </a:r>
            <a:r>
              <a:rPr lang="el-GR" dirty="0" err="1"/>
              <a:t>αδειοδόχο</a:t>
            </a:r>
            <a:r>
              <a:rPr lang="el-GR" dirty="0"/>
              <a:t> ξεχωριστή άδεια να χρησιμοποιεί το έργο για εμπορική χρήση, εφόσον αυτό του ζητηθεί</a:t>
            </a:r>
            <a:r>
              <a:rPr lang="el-GR" dirty="0" smtClean="0"/>
              <a:t>.</a:t>
            </a:r>
            <a:endParaRPr lang="el-GR" dirty="0"/>
          </a:p>
        </p:txBody>
      </p:sp>
    </p:spTree>
    <p:extLst>
      <p:ext uri="{BB962C8B-B14F-4D97-AF65-F5344CB8AC3E}">
        <p14:creationId xmlns:p14="http://schemas.microsoft.com/office/powerpoint/2010/main" val="4134884985"/>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Διατήρηση </a:t>
            </a:r>
            <a:r>
              <a:rPr lang="el-GR" dirty="0" smtClean="0"/>
              <a:t>Σημειωμάτων</a:t>
            </a:r>
            <a:endParaRPr lang="el-GR" dirty="0"/>
          </a:p>
        </p:txBody>
      </p:sp>
      <p:sp>
        <p:nvSpPr>
          <p:cNvPr id="3" name="Content Placeholder 2"/>
          <p:cNvSpPr>
            <a:spLocks noGrp="1"/>
          </p:cNvSpPr>
          <p:nvPr>
            <p:ph idx="1"/>
          </p:nvPr>
        </p:nvSpPr>
        <p:spPr/>
        <p:txBody>
          <a:bodyPr>
            <a:normAutofit/>
          </a:bodyPr>
          <a:lstStyle/>
          <a:p>
            <a:pPr marL="0" indent="0">
              <a:buNone/>
            </a:pPr>
            <a:r>
              <a:rPr lang="el-GR" sz="2400" dirty="0" smtClean="0"/>
              <a:t>Οποιαδήποτε </a:t>
            </a:r>
            <a:r>
              <a:rPr lang="el-GR" sz="2400" dirty="0"/>
              <a:t>αναπαραγωγή ή διασκευή του υλικού θα πρέπει να συμπεριλαμβάνει:</a:t>
            </a:r>
          </a:p>
          <a:p>
            <a:pPr lvl="1">
              <a:buFont typeface="Wingdings" panose="05000000000000000000" pitchFamily="2" charset="2"/>
              <a:buChar char="§"/>
            </a:pPr>
            <a:r>
              <a:rPr lang="el-GR" sz="2000" dirty="0" err="1"/>
              <a:t>τ</a:t>
            </a:r>
            <a:r>
              <a:rPr lang="en-US" sz="2000" dirty="0" smtClean="0"/>
              <a:t>ο </a:t>
            </a:r>
            <a:r>
              <a:rPr lang="en-US" sz="2000" dirty="0" err="1"/>
              <a:t>Σημείωμ</a:t>
            </a:r>
            <a:r>
              <a:rPr lang="en-US" sz="2000" dirty="0"/>
              <a:t>α Αναφοράς</a:t>
            </a:r>
            <a:endParaRPr lang="el-GR" sz="2000" dirty="0"/>
          </a:p>
          <a:p>
            <a:pPr lvl="1">
              <a:buFont typeface="Wingdings" panose="05000000000000000000" pitchFamily="2" charset="2"/>
              <a:buChar char="§"/>
            </a:pPr>
            <a:r>
              <a:rPr lang="el-GR" sz="2000" dirty="0" err="1"/>
              <a:t>τ</a:t>
            </a:r>
            <a:r>
              <a:rPr lang="en-US" sz="2000" dirty="0" smtClean="0"/>
              <a:t>ο </a:t>
            </a:r>
            <a:r>
              <a:rPr lang="en-US" sz="2000" dirty="0" err="1"/>
              <a:t>Σημείωμ</a:t>
            </a:r>
            <a:r>
              <a:rPr lang="en-US" sz="2000" dirty="0"/>
              <a:t>α Αδειοδότησης</a:t>
            </a:r>
            <a:endParaRPr lang="el-GR" sz="2000" dirty="0"/>
          </a:p>
          <a:p>
            <a:pPr lvl="1">
              <a:buFont typeface="Wingdings" panose="05000000000000000000" pitchFamily="2" charset="2"/>
              <a:buChar char="§"/>
            </a:pPr>
            <a:r>
              <a:rPr lang="el-GR" sz="2000" dirty="0" err="1"/>
              <a:t>τ</a:t>
            </a:r>
            <a:r>
              <a:rPr lang="en-US" sz="2000" dirty="0" smtClean="0"/>
              <a:t>η </a:t>
            </a:r>
            <a:r>
              <a:rPr lang="en-US" sz="2000" dirty="0" err="1"/>
              <a:t>δήλωση</a:t>
            </a:r>
            <a:r>
              <a:rPr lang="en-US" sz="2000" dirty="0"/>
              <a:t> </a:t>
            </a:r>
            <a:r>
              <a:rPr lang="el-GR" sz="2000" dirty="0" err="1"/>
              <a:t>Δ</a:t>
            </a:r>
            <a:r>
              <a:rPr lang="en-US" sz="2000" dirty="0" smtClean="0"/>
              <a:t>ια</a:t>
            </a:r>
            <a:r>
              <a:rPr lang="en-US" sz="2000" dirty="0" err="1" smtClean="0"/>
              <a:t>τήρησης</a:t>
            </a:r>
            <a:r>
              <a:rPr lang="en-US" sz="2000" dirty="0" smtClean="0"/>
              <a:t> </a:t>
            </a:r>
            <a:r>
              <a:rPr lang="en-US" sz="2000" dirty="0"/>
              <a:t>Σημειωμάτων</a:t>
            </a:r>
            <a:endParaRPr lang="el-GR" sz="2000" dirty="0"/>
          </a:p>
          <a:p>
            <a:pPr lvl="1">
              <a:buFont typeface="Wingdings" panose="05000000000000000000" pitchFamily="2" charset="2"/>
              <a:buChar char="§"/>
            </a:pPr>
            <a:r>
              <a:rPr lang="el-GR" sz="2000" dirty="0"/>
              <a:t>τ</a:t>
            </a:r>
            <a:r>
              <a:rPr lang="el-GR" sz="2000" dirty="0" smtClean="0"/>
              <a:t>ο Σημείωμα Χρήσης Έργων Τρίτων </a:t>
            </a:r>
            <a:r>
              <a:rPr lang="el-GR" sz="2000" dirty="0"/>
              <a:t>(εφόσον υπάρχει)</a:t>
            </a:r>
          </a:p>
          <a:p>
            <a:pPr marL="0" indent="0">
              <a:buNone/>
            </a:pPr>
            <a:r>
              <a:rPr lang="el-GR" sz="2400" dirty="0"/>
              <a:t>μαζί με τους συνοδευόμενους </a:t>
            </a:r>
            <a:r>
              <a:rPr lang="el-GR" sz="2400" dirty="0" err="1"/>
              <a:t>υπερσυνδέσμους</a:t>
            </a:r>
            <a:r>
              <a:rPr lang="el-GR" sz="2400" dirty="0"/>
              <a:t>.</a:t>
            </a:r>
          </a:p>
          <a:p>
            <a:endParaRPr lang="el-GR" sz="2000" dirty="0"/>
          </a:p>
        </p:txBody>
      </p:sp>
    </p:spTree>
    <p:extLst>
      <p:ext uri="{BB962C8B-B14F-4D97-AF65-F5344CB8AC3E}">
        <p14:creationId xmlns:p14="http://schemas.microsoft.com/office/powerpoint/2010/main" val="4239016997"/>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dirty="0"/>
              <a:t>Σημείωμα Χρήσης Έργων </a:t>
            </a:r>
            <a:r>
              <a:rPr lang="el-GR" dirty="0" smtClean="0"/>
              <a:t>Τρίτων</a:t>
            </a:r>
            <a:endParaRPr lang="el-GR" dirty="0"/>
          </a:p>
        </p:txBody>
      </p:sp>
      <p:sp>
        <p:nvSpPr>
          <p:cNvPr id="3" name="Content Placeholder 2"/>
          <p:cNvSpPr>
            <a:spLocks noGrp="1"/>
          </p:cNvSpPr>
          <p:nvPr>
            <p:ph idx="1"/>
          </p:nvPr>
        </p:nvSpPr>
        <p:spPr/>
        <p:txBody>
          <a:bodyPr>
            <a:noAutofit/>
          </a:bodyPr>
          <a:lstStyle/>
          <a:p>
            <a:pPr marL="0" indent="0">
              <a:buNone/>
            </a:pPr>
            <a:r>
              <a:rPr lang="el-GR" sz="2000" dirty="0"/>
              <a:t>"Η δομή και οργάνωση της παρουσίασης, καθώς και το υπόλοιπο περιεχόμενο, αποτελούν πνευματική ιδιοκτησία </a:t>
            </a:r>
            <a:r>
              <a:rPr lang="el-GR" sz="2000" dirty="0" smtClean="0"/>
              <a:t>του συγγραφέα </a:t>
            </a:r>
            <a:r>
              <a:rPr lang="el-GR" sz="2000" dirty="0"/>
              <a:t>και του Πανεπιστημίου Αθηνών και διατίθενται με άδεια </a:t>
            </a:r>
            <a:r>
              <a:rPr lang="el-GR" sz="2000" dirty="0" err="1"/>
              <a:t>Creative</a:t>
            </a:r>
            <a:r>
              <a:rPr lang="el-GR" sz="2000" dirty="0"/>
              <a:t> </a:t>
            </a:r>
            <a:r>
              <a:rPr lang="el-GR" sz="2000" dirty="0" err="1"/>
              <a:t>Commons</a:t>
            </a:r>
            <a:r>
              <a:rPr lang="el-GR" sz="2000" dirty="0"/>
              <a:t> Αναφορά Μη Εμπορική Χρήση Παρόμοια Διανομή Έκδοση 4.0 ή μεταγενέστερη.</a:t>
            </a:r>
          </a:p>
          <a:p>
            <a:pPr marL="0" indent="0">
              <a:spcBef>
                <a:spcPts val="3000"/>
              </a:spcBef>
              <a:buNone/>
            </a:pPr>
            <a:r>
              <a:rPr lang="el-GR" sz="2000" dirty="0" smtClean="0"/>
              <a:t>Οι </a:t>
            </a:r>
            <a:r>
              <a:rPr lang="el-GR" sz="2000" dirty="0"/>
              <a:t>φωτογραφίες που περιέχονται στην παρουσίαση αποτελούν πνευματική ιδιοκτησία τρίτων. Απαγορεύεται η αναπαραγωγή, αναδημοσίευση και διάθεσή τους στο κοινό με οποιονδήποτε τρόπο χωρίς τη λήψη άδειας από τους δικαιούχους. "</a:t>
            </a:r>
            <a:endParaRPr lang="el-GR" sz="2000" dirty="0">
              <a:solidFill>
                <a:srgbClr val="FF0000"/>
              </a:solidFill>
            </a:endParaRPr>
          </a:p>
        </p:txBody>
      </p:sp>
    </p:spTree>
    <p:extLst>
      <p:ext uri="{BB962C8B-B14F-4D97-AF65-F5344CB8AC3E}">
        <p14:creationId xmlns:p14="http://schemas.microsoft.com/office/powerpoint/2010/main" val="175086753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altLang="el-GR" dirty="0"/>
              <a:t>Το Συνοπτικό </a:t>
            </a:r>
            <a:r>
              <a:rPr lang="el-GR" altLang="el-GR" dirty="0" smtClean="0"/>
              <a:t>Πρόβλημα [2]</a:t>
            </a:r>
            <a:endParaRPr lang="el-GR" dirty="0"/>
          </a:p>
        </p:txBody>
      </p:sp>
      <p:sp>
        <p:nvSpPr>
          <p:cNvPr id="5" name="Θέση περιεχομένου 4"/>
          <p:cNvSpPr>
            <a:spLocks noGrp="1"/>
          </p:cNvSpPr>
          <p:nvPr>
            <p:ph idx="1"/>
          </p:nvPr>
        </p:nvSpPr>
        <p:spPr/>
        <p:txBody>
          <a:bodyPr>
            <a:noAutofit/>
          </a:bodyPr>
          <a:lstStyle/>
          <a:p>
            <a:r>
              <a:rPr lang="el-GR" altLang="el-GR" dirty="0"/>
              <a:t>Τα τρία πρώτα Ευαγγέλια </a:t>
            </a:r>
            <a:r>
              <a:rPr lang="de-DE" altLang="el-GR" dirty="0"/>
              <a:t>(</a:t>
            </a:r>
            <a:r>
              <a:rPr lang="el-GR" altLang="el-GR" dirty="0" err="1"/>
              <a:t>Μτ</a:t>
            </a:r>
            <a:r>
              <a:rPr lang="el-GR" altLang="el-GR" dirty="0"/>
              <a:t>.</a:t>
            </a:r>
            <a:r>
              <a:rPr lang="de-DE" altLang="el-GR" dirty="0"/>
              <a:t>, </a:t>
            </a:r>
            <a:r>
              <a:rPr lang="el-GR" altLang="el-GR" dirty="0" err="1"/>
              <a:t>Μκ</a:t>
            </a:r>
            <a:r>
              <a:rPr lang="el-GR" altLang="el-GR" dirty="0"/>
              <a:t>.</a:t>
            </a:r>
            <a:r>
              <a:rPr lang="de-DE" altLang="el-GR" dirty="0"/>
              <a:t>, </a:t>
            </a:r>
            <a:r>
              <a:rPr lang="el-GR" altLang="el-GR" dirty="0" err="1"/>
              <a:t>Λκ</a:t>
            </a:r>
            <a:r>
              <a:rPr lang="el-GR" altLang="el-GR" dirty="0"/>
              <a:t>.</a:t>
            </a:r>
            <a:r>
              <a:rPr lang="de-DE" altLang="el-GR" dirty="0"/>
              <a:t>) </a:t>
            </a:r>
            <a:r>
              <a:rPr lang="el-GR" altLang="el-GR" dirty="0"/>
              <a:t>συμφωνούν</a:t>
            </a:r>
            <a:r>
              <a:rPr lang="de-DE" altLang="el-GR" dirty="0"/>
              <a:t>: </a:t>
            </a:r>
          </a:p>
          <a:p>
            <a:pPr lvl="1"/>
            <a:r>
              <a:rPr lang="el-GR" altLang="el-GR" dirty="0" smtClean="0"/>
              <a:t>στη </a:t>
            </a:r>
            <a:r>
              <a:rPr lang="el-GR" altLang="el-GR" dirty="0"/>
              <a:t>γενική Δομή (Βάπτιση-Μεταμόρφωση-Σταύρωση-Ανάσταση</a:t>
            </a:r>
            <a:r>
              <a:rPr lang="el-GR" altLang="el-GR" dirty="0" smtClean="0"/>
              <a:t>)</a:t>
            </a:r>
            <a:endParaRPr lang="de-DE" altLang="el-GR" dirty="0"/>
          </a:p>
          <a:p>
            <a:pPr lvl="1"/>
            <a:r>
              <a:rPr lang="el-GR" altLang="el-GR" dirty="0" smtClean="0"/>
              <a:t>στη </a:t>
            </a:r>
            <a:r>
              <a:rPr lang="el-GR" altLang="el-GR" dirty="0"/>
              <a:t>διάταξη μεμονωμένων </a:t>
            </a:r>
            <a:r>
              <a:rPr lang="el-GR" altLang="el-GR" dirty="0" smtClean="0"/>
              <a:t>Περικοπών</a:t>
            </a:r>
            <a:endParaRPr lang="de-DE" altLang="el-GR" dirty="0"/>
          </a:p>
          <a:p>
            <a:pPr lvl="1"/>
            <a:r>
              <a:rPr lang="el-GR" altLang="el-GR" dirty="0" smtClean="0"/>
              <a:t>ενίοτε </a:t>
            </a:r>
            <a:r>
              <a:rPr lang="el-GR" altLang="el-GR" dirty="0"/>
              <a:t>και στη </a:t>
            </a:r>
            <a:r>
              <a:rPr lang="el-GR" altLang="el-GR" dirty="0" smtClean="0"/>
              <a:t>διατύπωση</a:t>
            </a:r>
            <a:endParaRPr lang="de-DE" altLang="el-GR" dirty="0"/>
          </a:p>
        </p:txBody>
      </p:sp>
    </p:spTree>
    <p:extLst>
      <p:ext uri="{BB962C8B-B14F-4D97-AF65-F5344CB8AC3E}">
        <p14:creationId xmlns:p14="http://schemas.microsoft.com/office/powerpoint/2010/main" val="356350277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altLang="el-GR" dirty="0"/>
              <a:t>Οι Ομοιότητες στο Περιεχόμενο</a:t>
            </a:r>
            <a:endParaRPr lang="el-GR" dirty="0"/>
          </a:p>
        </p:txBody>
      </p:sp>
      <p:sp>
        <p:nvSpPr>
          <p:cNvPr id="5" name="Θέση περιεχομένου 4"/>
          <p:cNvSpPr>
            <a:spLocks noGrp="1"/>
          </p:cNvSpPr>
          <p:nvPr>
            <p:ph idx="1"/>
          </p:nvPr>
        </p:nvSpPr>
        <p:spPr/>
        <p:txBody>
          <a:bodyPr>
            <a:noAutofit/>
          </a:bodyPr>
          <a:lstStyle/>
          <a:p>
            <a:pPr marL="457200" lvl="1" indent="0">
              <a:spcBef>
                <a:spcPts val="1800"/>
              </a:spcBef>
              <a:buNone/>
            </a:pPr>
            <a:r>
              <a:rPr lang="de-DE" altLang="el-GR" dirty="0"/>
              <a:t>A) </a:t>
            </a:r>
            <a:r>
              <a:rPr lang="el-GR" altLang="el-GR" dirty="0" err="1"/>
              <a:t>Πρωτοϊστορία</a:t>
            </a:r>
            <a:endParaRPr lang="de-DE" altLang="el-GR" dirty="0"/>
          </a:p>
          <a:p>
            <a:pPr lvl="2"/>
            <a:r>
              <a:rPr lang="el-GR" altLang="el-GR" dirty="0"/>
              <a:t>Παιδική Ηλικία, Βάπτιση, Πειρασμοί</a:t>
            </a:r>
            <a:endParaRPr lang="de-DE" altLang="el-GR" dirty="0"/>
          </a:p>
          <a:p>
            <a:pPr marL="457200" lvl="1" indent="0">
              <a:spcBef>
                <a:spcPts val="1800"/>
              </a:spcBef>
              <a:buNone/>
            </a:pPr>
            <a:r>
              <a:rPr lang="de-DE" altLang="el-GR" dirty="0" smtClean="0"/>
              <a:t>B</a:t>
            </a:r>
            <a:r>
              <a:rPr lang="de-DE" altLang="el-GR" dirty="0"/>
              <a:t>) </a:t>
            </a:r>
            <a:r>
              <a:rPr lang="el-GR" altLang="el-GR" dirty="0"/>
              <a:t>Δράση στη Γαλιλαία των Εθνών</a:t>
            </a:r>
            <a:endParaRPr lang="de-DE" altLang="el-GR" dirty="0"/>
          </a:p>
          <a:p>
            <a:pPr marL="457200" lvl="1" indent="0">
              <a:spcBef>
                <a:spcPts val="1800"/>
              </a:spcBef>
              <a:buNone/>
            </a:pPr>
            <a:r>
              <a:rPr lang="el-GR" altLang="el-GR" dirty="0" smtClean="0"/>
              <a:t>Γ</a:t>
            </a:r>
            <a:r>
              <a:rPr lang="de-DE" altLang="el-GR" dirty="0"/>
              <a:t>) </a:t>
            </a:r>
            <a:r>
              <a:rPr lang="el-GR" altLang="el-GR" dirty="0"/>
              <a:t>Ταξίδι-Ανάβαση στην Ιερουσαλήμ και το Ναό</a:t>
            </a:r>
            <a:endParaRPr lang="de-DE" altLang="el-GR" dirty="0"/>
          </a:p>
          <a:p>
            <a:pPr marL="457200" lvl="1" indent="0">
              <a:spcBef>
                <a:spcPts val="1800"/>
              </a:spcBef>
              <a:buNone/>
            </a:pPr>
            <a:r>
              <a:rPr lang="el-GR" altLang="el-GR" dirty="0" smtClean="0"/>
              <a:t>Δ</a:t>
            </a:r>
            <a:r>
              <a:rPr lang="el-GR" altLang="el-GR" dirty="0"/>
              <a:t>)</a:t>
            </a:r>
            <a:r>
              <a:rPr lang="de-DE" altLang="el-GR" dirty="0"/>
              <a:t> </a:t>
            </a:r>
            <a:r>
              <a:rPr lang="el-GR" altLang="el-GR" dirty="0"/>
              <a:t>Εξευτελιστικό  και επώδυνο Πάθος  (Σταυρός) και Ανάσταση την τρίτη ημέρα</a:t>
            </a:r>
            <a:endParaRPr lang="de-DE" altLang="el-GR" dirty="0"/>
          </a:p>
        </p:txBody>
      </p:sp>
    </p:spTree>
    <p:extLst>
      <p:ext uri="{BB962C8B-B14F-4D97-AF65-F5344CB8AC3E}">
        <p14:creationId xmlns:p14="http://schemas.microsoft.com/office/powerpoint/2010/main" val="57198488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altLang="el-GR" dirty="0"/>
              <a:t>Ομοιότητες στη σειρά των Περικοπών</a:t>
            </a:r>
            <a:endParaRPr lang="el-GR" dirty="0"/>
          </a:p>
        </p:txBody>
      </p:sp>
      <p:graphicFrame>
        <p:nvGraphicFramePr>
          <p:cNvPr id="2" name="Content Placeholder 1"/>
          <p:cNvGraphicFramePr>
            <a:graphicFrameLocks noGrp="1"/>
          </p:cNvGraphicFramePr>
          <p:nvPr>
            <p:ph idx="1"/>
            <p:extLst>
              <p:ext uri="{D42A27DB-BD31-4B8C-83A1-F6EECF244321}">
                <p14:modId xmlns:p14="http://schemas.microsoft.com/office/powerpoint/2010/main" val="1499502077"/>
              </p:ext>
            </p:extLst>
          </p:nvPr>
        </p:nvGraphicFramePr>
        <p:xfrm>
          <a:off x="463550" y="1557338"/>
          <a:ext cx="8229600" cy="3657600"/>
        </p:xfrm>
        <a:graphic>
          <a:graphicData uri="http://schemas.openxmlformats.org/drawingml/2006/table">
            <a:tbl>
              <a:tblPr firstRow="1" bandRow="1">
                <a:tableStyleId>{5C22544A-7EE6-4342-B048-85BDC9FD1C3A}</a:tableStyleId>
              </a:tblPr>
              <a:tblGrid>
                <a:gridCol w="2308250"/>
                <a:gridCol w="2016224"/>
                <a:gridCol w="2016224"/>
                <a:gridCol w="1888902"/>
              </a:tblGrid>
              <a:tr h="402336">
                <a:tc>
                  <a:txBody>
                    <a:bodyPr/>
                    <a:lstStyle/>
                    <a:p>
                      <a:pPr marL="0" marR="0" indent="0" algn="l" rtl="0" eaLnBrk="1" fontAlgn="base" latinLnBrk="0" hangingPunct="1">
                        <a:lnSpc>
                          <a:spcPct val="90000"/>
                        </a:lnSpc>
                        <a:spcBef>
                          <a:spcPts val="1092"/>
                        </a:spcBef>
                        <a:spcAft>
                          <a:spcPts val="0"/>
                        </a:spcAft>
                      </a:pPr>
                      <a:r>
                        <a:rPr lang="el-GR" sz="2400" b="0" i="0" u="none" strike="noStrike" kern="1200" baseline="0" dirty="0">
                          <a:ln>
                            <a:noFill/>
                          </a:ln>
                          <a:solidFill>
                            <a:srgbClr val="000000"/>
                          </a:solidFill>
                          <a:effectLst/>
                          <a:latin typeface="+mn-lt"/>
                        </a:rPr>
                        <a:t>Θεραπεία Παραλύτου</a:t>
                      </a:r>
                      <a:endParaRPr lang="el-GR" sz="2400" b="0" i="0" u="none" strike="noStrike" dirty="0">
                        <a:effectLst/>
                        <a:latin typeface="+mn-lt"/>
                      </a:endParaRPr>
                    </a:p>
                  </a:txBody>
                  <a:tcPr>
                    <a:solidFill>
                      <a:srgbClr val="D0D8E8"/>
                    </a:solidFill>
                  </a:tcPr>
                </a:tc>
                <a:tc>
                  <a:txBody>
                    <a:bodyPr/>
                    <a:lstStyle/>
                    <a:p>
                      <a:pPr marL="0" marR="0" indent="0" algn="l" rtl="0" eaLnBrk="1" fontAlgn="base" latinLnBrk="0" hangingPunct="1">
                        <a:lnSpc>
                          <a:spcPct val="90000"/>
                        </a:lnSpc>
                        <a:spcBef>
                          <a:spcPts val="1092"/>
                        </a:spcBef>
                        <a:spcAft>
                          <a:spcPts val="0"/>
                        </a:spcAft>
                      </a:pPr>
                      <a:r>
                        <a:rPr lang="el-GR" sz="2400" b="0" i="0" u="none" strike="noStrike" kern="1200" baseline="0" dirty="0" err="1">
                          <a:ln>
                            <a:noFill/>
                          </a:ln>
                          <a:solidFill>
                            <a:srgbClr val="000000"/>
                          </a:solidFill>
                          <a:effectLst/>
                          <a:latin typeface="+mn-lt"/>
                        </a:rPr>
                        <a:t>Μκ</a:t>
                      </a:r>
                      <a:r>
                        <a:rPr lang="el-GR" sz="2400" b="0" i="0" u="none" strike="noStrike" kern="1200" baseline="0" dirty="0">
                          <a:ln>
                            <a:noFill/>
                          </a:ln>
                          <a:solidFill>
                            <a:srgbClr val="000000"/>
                          </a:solidFill>
                          <a:effectLst/>
                          <a:latin typeface="+mn-lt"/>
                        </a:rPr>
                        <a:t>. 2,1-12</a:t>
                      </a:r>
                      <a:endParaRPr lang="el-GR" sz="2400" b="0" i="0" u="none" strike="noStrike" dirty="0">
                        <a:effectLst/>
                        <a:latin typeface="+mn-lt"/>
                      </a:endParaRPr>
                    </a:p>
                  </a:txBody>
                  <a:tcPr>
                    <a:solidFill>
                      <a:srgbClr val="D0D8E8"/>
                    </a:solidFill>
                  </a:tcPr>
                </a:tc>
                <a:tc>
                  <a:txBody>
                    <a:bodyPr/>
                    <a:lstStyle/>
                    <a:p>
                      <a:pPr marL="0" marR="0" indent="0" algn="l" rtl="0" eaLnBrk="1" fontAlgn="base" latinLnBrk="0" hangingPunct="1">
                        <a:lnSpc>
                          <a:spcPct val="90000"/>
                        </a:lnSpc>
                        <a:spcBef>
                          <a:spcPts val="1092"/>
                        </a:spcBef>
                        <a:spcAft>
                          <a:spcPts val="0"/>
                        </a:spcAft>
                      </a:pPr>
                      <a:r>
                        <a:rPr lang="el-GR" sz="2400" b="0" i="0" u="none" strike="noStrike" kern="1200" baseline="0" dirty="0" err="1">
                          <a:ln>
                            <a:noFill/>
                          </a:ln>
                          <a:solidFill>
                            <a:srgbClr val="000000"/>
                          </a:solidFill>
                          <a:effectLst/>
                          <a:latin typeface="+mn-lt"/>
                        </a:rPr>
                        <a:t>Λκ</a:t>
                      </a:r>
                      <a:r>
                        <a:rPr lang="el-GR" sz="2400" b="0" i="0" u="none" strike="noStrike" kern="1200" baseline="0" dirty="0">
                          <a:ln>
                            <a:noFill/>
                          </a:ln>
                          <a:solidFill>
                            <a:srgbClr val="000000"/>
                          </a:solidFill>
                          <a:effectLst/>
                          <a:latin typeface="+mn-lt"/>
                        </a:rPr>
                        <a:t>. 5,17-26</a:t>
                      </a:r>
                      <a:endParaRPr lang="el-GR" sz="2400" b="0" i="0" u="none" strike="noStrike" dirty="0">
                        <a:effectLst/>
                        <a:latin typeface="+mn-lt"/>
                      </a:endParaRPr>
                    </a:p>
                  </a:txBody>
                  <a:tcPr>
                    <a:solidFill>
                      <a:srgbClr val="D0D8E8"/>
                    </a:solidFill>
                  </a:tcPr>
                </a:tc>
                <a:tc>
                  <a:txBody>
                    <a:bodyPr/>
                    <a:lstStyle/>
                    <a:p>
                      <a:pPr marL="0" marR="0" lvl="0" indent="0" algn="l" defTabSz="914400" rtl="0" eaLnBrk="1" fontAlgn="base" latinLnBrk="0" hangingPunct="1">
                        <a:lnSpc>
                          <a:spcPct val="90000"/>
                        </a:lnSpc>
                        <a:spcBef>
                          <a:spcPct val="35000"/>
                        </a:spcBef>
                        <a:spcAft>
                          <a:spcPct val="0"/>
                        </a:spcAft>
                        <a:buClr>
                          <a:srgbClr val="00CCFF"/>
                        </a:buClr>
                        <a:buSzPct val="75000"/>
                        <a:buFont typeface="Wingdings" pitchFamily="2" charset="2"/>
                        <a:buNone/>
                        <a:tabLst/>
                      </a:pPr>
                      <a:r>
                        <a:rPr kumimoji="0" lang="el-GR" sz="2400" b="0" i="0" u="none" strike="noStrike" cap="none" normalizeH="0" baseline="0" dirty="0" err="1" smtClean="0">
                          <a:ln>
                            <a:noFill/>
                          </a:ln>
                          <a:solidFill>
                            <a:schemeClr val="tx1"/>
                          </a:solidFill>
                          <a:effectLst/>
                          <a:latin typeface="+mn-lt"/>
                        </a:rPr>
                        <a:t>Μτ</a:t>
                      </a:r>
                      <a:r>
                        <a:rPr kumimoji="0" lang="el-GR" sz="2400" b="0" i="0" u="none" strike="noStrike" cap="none" normalizeH="0" baseline="0" dirty="0" smtClean="0">
                          <a:ln>
                            <a:noFill/>
                          </a:ln>
                          <a:solidFill>
                            <a:schemeClr val="tx1"/>
                          </a:solidFill>
                          <a:effectLst/>
                          <a:latin typeface="+mn-lt"/>
                        </a:rPr>
                        <a:t>.</a:t>
                      </a:r>
                      <a:r>
                        <a:rPr kumimoji="0" lang="de-DE" sz="2400" b="0" i="0" u="none" strike="noStrike" cap="none" normalizeH="0" baseline="0" dirty="0" smtClean="0">
                          <a:ln>
                            <a:noFill/>
                          </a:ln>
                          <a:solidFill>
                            <a:schemeClr val="tx1"/>
                          </a:solidFill>
                          <a:effectLst/>
                          <a:latin typeface="+mn-lt"/>
                        </a:rPr>
                        <a:t> 9,1-8</a:t>
                      </a:r>
                    </a:p>
                  </a:txBody>
                  <a:tcPr marT="45723" marB="45723" horzOverflow="overflow">
                    <a:solidFill>
                      <a:srgbClr val="D0D8E8"/>
                    </a:solidFill>
                  </a:tcPr>
                </a:tc>
              </a:tr>
              <a:tr h="370840">
                <a:tc>
                  <a:txBody>
                    <a:bodyPr/>
                    <a:lstStyle/>
                    <a:p>
                      <a:pPr marL="0" marR="0" indent="0" algn="l" rtl="0" eaLnBrk="1" fontAlgn="base" latinLnBrk="0" hangingPunct="1">
                        <a:lnSpc>
                          <a:spcPct val="90000"/>
                        </a:lnSpc>
                        <a:spcBef>
                          <a:spcPts val="1092"/>
                        </a:spcBef>
                        <a:spcAft>
                          <a:spcPts val="0"/>
                        </a:spcAft>
                      </a:pPr>
                      <a:r>
                        <a:rPr lang="el-GR" sz="2400" b="0" i="0" u="none" strike="noStrike" kern="1200" baseline="0" dirty="0">
                          <a:ln>
                            <a:noFill/>
                          </a:ln>
                          <a:solidFill>
                            <a:srgbClr val="000000"/>
                          </a:solidFill>
                          <a:effectLst/>
                          <a:latin typeface="+mn-lt"/>
                        </a:rPr>
                        <a:t>Κλήση σε μαθητεία τού </a:t>
                      </a:r>
                      <a:r>
                        <a:rPr lang="el-GR" sz="2400" b="0" i="0" u="none" strike="noStrike" kern="1200" baseline="0" dirty="0" err="1">
                          <a:ln>
                            <a:noFill/>
                          </a:ln>
                          <a:solidFill>
                            <a:srgbClr val="000000"/>
                          </a:solidFill>
                          <a:effectLst/>
                          <a:latin typeface="+mn-lt"/>
                        </a:rPr>
                        <a:t>Λευί</a:t>
                      </a:r>
                      <a:r>
                        <a:rPr lang="el-GR" sz="2400" b="0" i="0" u="none" strike="noStrike" kern="1200" baseline="0" dirty="0">
                          <a:ln>
                            <a:noFill/>
                          </a:ln>
                          <a:solidFill>
                            <a:srgbClr val="000000"/>
                          </a:solidFill>
                          <a:effectLst/>
                          <a:latin typeface="+mn-lt"/>
                        </a:rPr>
                        <a:t>/Τραπέζι </a:t>
                      </a:r>
                      <a:endParaRPr lang="el-GR" sz="2400" b="0" i="0" u="none" strike="noStrike" dirty="0">
                        <a:effectLst/>
                        <a:latin typeface="+mn-lt"/>
                      </a:endParaRPr>
                    </a:p>
                  </a:txBody>
                  <a:tcPr>
                    <a:solidFill>
                      <a:srgbClr val="E9EDF4"/>
                    </a:solidFill>
                  </a:tcPr>
                </a:tc>
                <a:tc>
                  <a:txBody>
                    <a:bodyPr/>
                    <a:lstStyle/>
                    <a:p>
                      <a:pPr marL="0" marR="0" indent="0" algn="l" rtl="0" eaLnBrk="1" fontAlgn="base" latinLnBrk="0" hangingPunct="1">
                        <a:lnSpc>
                          <a:spcPct val="90000"/>
                        </a:lnSpc>
                        <a:spcBef>
                          <a:spcPts val="1092"/>
                        </a:spcBef>
                        <a:spcAft>
                          <a:spcPts val="0"/>
                        </a:spcAft>
                      </a:pPr>
                      <a:r>
                        <a:rPr lang="el-GR" sz="2400" b="0" i="0" u="none" strike="noStrike" kern="1200" baseline="0" dirty="0" err="1">
                          <a:ln>
                            <a:noFill/>
                          </a:ln>
                          <a:solidFill>
                            <a:srgbClr val="000000"/>
                          </a:solidFill>
                          <a:effectLst/>
                          <a:latin typeface="+mn-lt"/>
                        </a:rPr>
                        <a:t>Μκ</a:t>
                      </a:r>
                      <a:r>
                        <a:rPr lang="el-GR" sz="2400" b="0" i="0" u="none" strike="noStrike" kern="1200" baseline="0" dirty="0">
                          <a:ln>
                            <a:noFill/>
                          </a:ln>
                          <a:solidFill>
                            <a:srgbClr val="000000"/>
                          </a:solidFill>
                          <a:effectLst/>
                          <a:latin typeface="+mn-lt"/>
                        </a:rPr>
                        <a:t>. 2,13-17</a:t>
                      </a:r>
                      <a:endParaRPr lang="el-GR" sz="2400" b="0" i="0" u="none" strike="noStrike" dirty="0">
                        <a:effectLst/>
                        <a:latin typeface="+mn-lt"/>
                      </a:endParaRPr>
                    </a:p>
                  </a:txBody>
                  <a:tcPr>
                    <a:solidFill>
                      <a:srgbClr val="E9EDF4"/>
                    </a:solidFill>
                  </a:tcPr>
                </a:tc>
                <a:tc>
                  <a:txBody>
                    <a:bodyPr/>
                    <a:lstStyle/>
                    <a:p>
                      <a:pPr marL="0" marR="0" indent="0" algn="l" rtl="0" eaLnBrk="1" fontAlgn="base" latinLnBrk="0" hangingPunct="1">
                        <a:lnSpc>
                          <a:spcPct val="90000"/>
                        </a:lnSpc>
                        <a:spcBef>
                          <a:spcPts val="1092"/>
                        </a:spcBef>
                        <a:spcAft>
                          <a:spcPts val="0"/>
                        </a:spcAft>
                      </a:pPr>
                      <a:r>
                        <a:rPr lang="el-GR" sz="2400" b="0" i="0" u="none" strike="noStrike" kern="1200" baseline="0">
                          <a:ln>
                            <a:noFill/>
                          </a:ln>
                          <a:solidFill>
                            <a:srgbClr val="000000"/>
                          </a:solidFill>
                          <a:effectLst/>
                          <a:latin typeface="+mn-lt"/>
                        </a:rPr>
                        <a:t>Λκ. 5,27-32</a:t>
                      </a:r>
                      <a:endParaRPr lang="el-GR" sz="2400" b="0" i="0" u="none" strike="noStrike">
                        <a:effectLst/>
                        <a:latin typeface="+mn-lt"/>
                      </a:endParaRPr>
                    </a:p>
                  </a:txBody>
                  <a:tcPr>
                    <a:solidFill>
                      <a:srgbClr val="E9EDF4"/>
                    </a:solidFill>
                  </a:tcPr>
                </a:tc>
                <a:tc>
                  <a:txBody>
                    <a:bodyPr/>
                    <a:lstStyle/>
                    <a:p>
                      <a:pPr marL="0" marR="0" lvl="0" indent="0" algn="l" defTabSz="914400" rtl="0" eaLnBrk="1" fontAlgn="base" latinLnBrk="0" hangingPunct="1">
                        <a:lnSpc>
                          <a:spcPct val="90000"/>
                        </a:lnSpc>
                        <a:spcBef>
                          <a:spcPct val="35000"/>
                        </a:spcBef>
                        <a:spcAft>
                          <a:spcPct val="0"/>
                        </a:spcAft>
                        <a:buClr>
                          <a:srgbClr val="00CCFF"/>
                        </a:buClr>
                        <a:buSzPct val="75000"/>
                        <a:buFont typeface="Wingdings" pitchFamily="2" charset="2"/>
                        <a:buNone/>
                        <a:tabLst/>
                      </a:pPr>
                      <a:r>
                        <a:rPr kumimoji="0" lang="el-GR" sz="2400" b="0" i="0" u="none" strike="noStrike" cap="none" normalizeH="0" baseline="0" dirty="0" err="1" smtClean="0">
                          <a:ln>
                            <a:noFill/>
                          </a:ln>
                          <a:solidFill>
                            <a:schemeClr val="tx1"/>
                          </a:solidFill>
                          <a:effectLst/>
                          <a:latin typeface="+mn-lt"/>
                        </a:rPr>
                        <a:t>Μτ</a:t>
                      </a:r>
                      <a:r>
                        <a:rPr kumimoji="0" lang="el-GR" sz="2400" b="0" i="0" u="none" strike="noStrike" cap="none" normalizeH="0" baseline="0" dirty="0" smtClean="0">
                          <a:ln>
                            <a:noFill/>
                          </a:ln>
                          <a:solidFill>
                            <a:schemeClr val="tx1"/>
                          </a:solidFill>
                          <a:effectLst/>
                          <a:latin typeface="+mn-lt"/>
                        </a:rPr>
                        <a:t>.</a:t>
                      </a:r>
                      <a:r>
                        <a:rPr kumimoji="0" lang="de-DE" sz="2400" b="0" i="0" u="none" strike="noStrike" cap="none" normalizeH="0" baseline="0" dirty="0" smtClean="0">
                          <a:ln>
                            <a:noFill/>
                          </a:ln>
                          <a:solidFill>
                            <a:schemeClr val="tx1"/>
                          </a:solidFill>
                          <a:effectLst/>
                          <a:latin typeface="+mn-lt"/>
                        </a:rPr>
                        <a:t> 9,9-13</a:t>
                      </a:r>
                    </a:p>
                  </a:txBody>
                  <a:tcPr marT="45723" marB="45723" horzOverflow="overflow">
                    <a:solidFill>
                      <a:srgbClr val="E9EDF4"/>
                    </a:solidFill>
                  </a:tcPr>
                </a:tc>
              </a:tr>
              <a:tr h="370840">
                <a:tc>
                  <a:txBody>
                    <a:bodyPr/>
                    <a:lstStyle/>
                    <a:p>
                      <a:pPr marL="0" marR="0" indent="0" algn="l" rtl="0" eaLnBrk="1" fontAlgn="base" latinLnBrk="0" hangingPunct="1">
                        <a:lnSpc>
                          <a:spcPct val="90000"/>
                        </a:lnSpc>
                        <a:spcBef>
                          <a:spcPts val="1092"/>
                        </a:spcBef>
                        <a:spcAft>
                          <a:spcPts val="0"/>
                        </a:spcAft>
                      </a:pPr>
                      <a:r>
                        <a:rPr lang="el-GR" sz="2400" b="0" i="0" u="none" strike="noStrike" kern="1200" baseline="0" dirty="0">
                          <a:ln>
                            <a:noFill/>
                          </a:ln>
                          <a:solidFill>
                            <a:srgbClr val="000000"/>
                          </a:solidFill>
                          <a:effectLst/>
                          <a:latin typeface="+mn-lt"/>
                        </a:rPr>
                        <a:t>Ερώτηση περί Νηστείας</a:t>
                      </a:r>
                      <a:endParaRPr lang="el-GR" sz="2400" b="0" i="0" u="none" strike="noStrike" dirty="0">
                        <a:effectLst/>
                        <a:latin typeface="+mn-lt"/>
                      </a:endParaRPr>
                    </a:p>
                  </a:txBody>
                  <a:tcPr>
                    <a:solidFill>
                      <a:srgbClr val="D0D8E8"/>
                    </a:solidFill>
                  </a:tcPr>
                </a:tc>
                <a:tc>
                  <a:txBody>
                    <a:bodyPr/>
                    <a:lstStyle/>
                    <a:p>
                      <a:pPr marL="0" marR="0" indent="0" algn="l" rtl="0" eaLnBrk="1" fontAlgn="base" latinLnBrk="0" hangingPunct="1">
                        <a:lnSpc>
                          <a:spcPct val="90000"/>
                        </a:lnSpc>
                        <a:spcBef>
                          <a:spcPts val="1092"/>
                        </a:spcBef>
                        <a:spcAft>
                          <a:spcPts val="0"/>
                        </a:spcAft>
                      </a:pPr>
                      <a:r>
                        <a:rPr lang="el-GR" sz="2400" b="0" i="0" u="none" strike="noStrike" kern="1200" baseline="0">
                          <a:ln>
                            <a:noFill/>
                          </a:ln>
                          <a:solidFill>
                            <a:srgbClr val="000000"/>
                          </a:solidFill>
                          <a:effectLst/>
                          <a:latin typeface="+mn-lt"/>
                        </a:rPr>
                        <a:t>Μκ. 2,18-22</a:t>
                      </a:r>
                      <a:endParaRPr lang="el-GR" sz="2400" b="0" i="0" u="none" strike="noStrike">
                        <a:effectLst/>
                        <a:latin typeface="+mn-lt"/>
                      </a:endParaRPr>
                    </a:p>
                  </a:txBody>
                  <a:tcPr>
                    <a:solidFill>
                      <a:srgbClr val="D0D8E8"/>
                    </a:solidFill>
                  </a:tcPr>
                </a:tc>
                <a:tc>
                  <a:txBody>
                    <a:bodyPr/>
                    <a:lstStyle/>
                    <a:p>
                      <a:pPr marL="0" marR="0" indent="0" algn="l" rtl="0" eaLnBrk="1" fontAlgn="base" latinLnBrk="0" hangingPunct="1">
                        <a:lnSpc>
                          <a:spcPct val="90000"/>
                        </a:lnSpc>
                        <a:spcBef>
                          <a:spcPts val="1092"/>
                        </a:spcBef>
                        <a:spcAft>
                          <a:spcPts val="0"/>
                        </a:spcAft>
                      </a:pPr>
                      <a:r>
                        <a:rPr lang="el-GR" sz="2400" b="0" i="0" u="none" strike="noStrike" kern="1200" baseline="0" dirty="0" err="1">
                          <a:ln>
                            <a:noFill/>
                          </a:ln>
                          <a:solidFill>
                            <a:srgbClr val="000000"/>
                          </a:solidFill>
                          <a:effectLst/>
                          <a:latin typeface="+mn-lt"/>
                        </a:rPr>
                        <a:t>Λκ</a:t>
                      </a:r>
                      <a:r>
                        <a:rPr lang="el-GR" sz="2400" b="0" i="0" u="none" strike="noStrike" kern="1200" baseline="0" dirty="0">
                          <a:ln>
                            <a:noFill/>
                          </a:ln>
                          <a:solidFill>
                            <a:srgbClr val="000000"/>
                          </a:solidFill>
                          <a:effectLst/>
                          <a:latin typeface="+mn-lt"/>
                        </a:rPr>
                        <a:t>. 5,32-39</a:t>
                      </a:r>
                      <a:endParaRPr lang="el-GR" sz="2400" b="0" i="0" u="none" strike="noStrike" dirty="0">
                        <a:effectLst/>
                        <a:latin typeface="+mn-lt"/>
                      </a:endParaRPr>
                    </a:p>
                  </a:txBody>
                  <a:tcPr>
                    <a:solidFill>
                      <a:srgbClr val="D0D8E8"/>
                    </a:solidFill>
                  </a:tcPr>
                </a:tc>
                <a:tc>
                  <a:txBody>
                    <a:bodyPr/>
                    <a:lstStyle/>
                    <a:p>
                      <a:pPr marL="0" marR="0" lvl="0" indent="0" algn="l" defTabSz="914400" rtl="0" eaLnBrk="1" fontAlgn="base" latinLnBrk="0" hangingPunct="1">
                        <a:lnSpc>
                          <a:spcPct val="90000"/>
                        </a:lnSpc>
                        <a:spcBef>
                          <a:spcPct val="35000"/>
                        </a:spcBef>
                        <a:spcAft>
                          <a:spcPct val="0"/>
                        </a:spcAft>
                        <a:buClr>
                          <a:srgbClr val="00CCFF"/>
                        </a:buClr>
                        <a:buSzPct val="75000"/>
                        <a:buFont typeface="Wingdings" pitchFamily="2" charset="2"/>
                        <a:buNone/>
                        <a:tabLst/>
                      </a:pPr>
                      <a:r>
                        <a:rPr kumimoji="0" lang="el-GR" sz="2400" b="0" i="0" u="none" strike="noStrike" cap="none" normalizeH="0" baseline="0" dirty="0" err="1" smtClean="0">
                          <a:ln>
                            <a:noFill/>
                          </a:ln>
                          <a:solidFill>
                            <a:schemeClr val="tx1"/>
                          </a:solidFill>
                          <a:effectLst/>
                          <a:latin typeface="+mn-lt"/>
                        </a:rPr>
                        <a:t>Μτ</a:t>
                      </a:r>
                      <a:r>
                        <a:rPr kumimoji="0" lang="el-GR" sz="2400" b="0" i="0" u="none" strike="noStrike" cap="none" normalizeH="0" baseline="0" dirty="0" smtClean="0">
                          <a:ln>
                            <a:noFill/>
                          </a:ln>
                          <a:solidFill>
                            <a:schemeClr val="tx1"/>
                          </a:solidFill>
                          <a:effectLst/>
                          <a:latin typeface="+mn-lt"/>
                        </a:rPr>
                        <a:t>.</a:t>
                      </a:r>
                      <a:r>
                        <a:rPr kumimoji="0" lang="de-DE" sz="2400" b="0" i="0" u="none" strike="noStrike" cap="none" normalizeH="0" baseline="0" dirty="0" smtClean="0">
                          <a:ln>
                            <a:noFill/>
                          </a:ln>
                          <a:solidFill>
                            <a:schemeClr val="tx1"/>
                          </a:solidFill>
                          <a:effectLst/>
                          <a:latin typeface="+mn-lt"/>
                        </a:rPr>
                        <a:t> 9,14-17</a:t>
                      </a:r>
                    </a:p>
                  </a:txBody>
                  <a:tcPr marT="45723" marB="45723" horzOverflow="overflow">
                    <a:solidFill>
                      <a:srgbClr val="D0D8E8"/>
                    </a:solidFill>
                  </a:tcPr>
                </a:tc>
              </a:tr>
              <a:tr h="370840">
                <a:tc>
                  <a:txBody>
                    <a:bodyPr/>
                    <a:lstStyle/>
                    <a:p>
                      <a:pPr marL="0" marR="0" indent="0" algn="l" rtl="0" eaLnBrk="1" fontAlgn="base" latinLnBrk="0" hangingPunct="1">
                        <a:lnSpc>
                          <a:spcPct val="90000"/>
                        </a:lnSpc>
                        <a:spcBef>
                          <a:spcPts val="1092"/>
                        </a:spcBef>
                        <a:spcAft>
                          <a:spcPts val="0"/>
                        </a:spcAft>
                      </a:pPr>
                      <a:r>
                        <a:rPr lang="el-GR" sz="2400" b="0" i="0" u="none" strike="noStrike" kern="1200" baseline="0">
                          <a:ln>
                            <a:noFill/>
                          </a:ln>
                          <a:solidFill>
                            <a:srgbClr val="000000"/>
                          </a:solidFill>
                          <a:effectLst/>
                          <a:latin typeface="+mn-lt"/>
                        </a:rPr>
                        <a:t>Σάββατο-</a:t>
                      </a:r>
                      <a:r>
                        <a:rPr lang="el-GR" sz="2400" b="0" i="1" u="none" strike="noStrike" kern="1200" baseline="0">
                          <a:ln>
                            <a:noFill/>
                          </a:ln>
                          <a:solidFill>
                            <a:srgbClr val="000000"/>
                          </a:solidFill>
                          <a:effectLst/>
                          <a:latin typeface="+mn-lt"/>
                        </a:rPr>
                        <a:t>τίλλοντες τους στάχυας</a:t>
                      </a:r>
                      <a:endParaRPr lang="el-GR" sz="2400" b="0" i="0" u="none" strike="noStrike">
                        <a:effectLst/>
                        <a:latin typeface="+mn-lt"/>
                      </a:endParaRPr>
                    </a:p>
                  </a:txBody>
                  <a:tcPr>
                    <a:solidFill>
                      <a:srgbClr val="E9EDF4"/>
                    </a:solidFill>
                  </a:tcPr>
                </a:tc>
                <a:tc>
                  <a:txBody>
                    <a:bodyPr/>
                    <a:lstStyle/>
                    <a:p>
                      <a:pPr marL="0" marR="0" indent="0" algn="l" rtl="0" eaLnBrk="1" fontAlgn="base" latinLnBrk="0" hangingPunct="1">
                        <a:lnSpc>
                          <a:spcPct val="90000"/>
                        </a:lnSpc>
                        <a:spcBef>
                          <a:spcPts val="1092"/>
                        </a:spcBef>
                        <a:spcAft>
                          <a:spcPts val="0"/>
                        </a:spcAft>
                      </a:pPr>
                      <a:r>
                        <a:rPr lang="el-GR" sz="2400" b="0" i="0" u="none" strike="noStrike" kern="1200" baseline="0">
                          <a:ln>
                            <a:noFill/>
                          </a:ln>
                          <a:solidFill>
                            <a:srgbClr val="000000"/>
                          </a:solidFill>
                          <a:effectLst/>
                          <a:latin typeface="+mn-lt"/>
                        </a:rPr>
                        <a:t>Μκ. 2,23-28</a:t>
                      </a:r>
                      <a:endParaRPr lang="el-GR" sz="2400" b="0" i="0" u="none" strike="noStrike">
                        <a:effectLst/>
                        <a:latin typeface="+mn-lt"/>
                      </a:endParaRPr>
                    </a:p>
                  </a:txBody>
                  <a:tcPr>
                    <a:solidFill>
                      <a:srgbClr val="E9EDF4"/>
                    </a:solidFill>
                  </a:tcPr>
                </a:tc>
                <a:tc>
                  <a:txBody>
                    <a:bodyPr/>
                    <a:lstStyle/>
                    <a:p>
                      <a:pPr marL="0" marR="0" indent="0" algn="l" rtl="0" eaLnBrk="1" fontAlgn="base" latinLnBrk="0" hangingPunct="1">
                        <a:lnSpc>
                          <a:spcPct val="90000"/>
                        </a:lnSpc>
                        <a:spcBef>
                          <a:spcPts val="1092"/>
                        </a:spcBef>
                        <a:spcAft>
                          <a:spcPts val="0"/>
                        </a:spcAft>
                      </a:pPr>
                      <a:r>
                        <a:rPr lang="el-GR" sz="2400" b="0" i="0" u="none" strike="noStrike" kern="1200" baseline="0" dirty="0" err="1">
                          <a:ln>
                            <a:noFill/>
                          </a:ln>
                          <a:solidFill>
                            <a:srgbClr val="000000"/>
                          </a:solidFill>
                          <a:effectLst/>
                          <a:latin typeface="+mn-lt"/>
                        </a:rPr>
                        <a:t>Λκ</a:t>
                      </a:r>
                      <a:r>
                        <a:rPr lang="el-GR" sz="2400" b="0" i="0" u="none" strike="noStrike" kern="1200" baseline="0" dirty="0">
                          <a:ln>
                            <a:noFill/>
                          </a:ln>
                          <a:solidFill>
                            <a:srgbClr val="000000"/>
                          </a:solidFill>
                          <a:effectLst/>
                          <a:latin typeface="+mn-lt"/>
                        </a:rPr>
                        <a:t>. 6,1-5</a:t>
                      </a:r>
                      <a:endParaRPr lang="el-GR" sz="2400" b="0" i="0" u="none" strike="noStrike" dirty="0">
                        <a:effectLst/>
                        <a:latin typeface="+mn-lt"/>
                      </a:endParaRPr>
                    </a:p>
                  </a:txBody>
                  <a:tcPr>
                    <a:solidFill>
                      <a:srgbClr val="E9EDF4"/>
                    </a:solidFill>
                  </a:tcPr>
                </a:tc>
                <a:tc>
                  <a:txBody>
                    <a:bodyPr/>
                    <a:lstStyle/>
                    <a:p>
                      <a:endParaRPr lang="el-GR" sz="2400" dirty="0">
                        <a:latin typeface="+mn-lt"/>
                      </a:endParaRPr>
                    </a:p>
                  </a:txBody>
                  <a:tcPr>
                    <a:solidFill>
                      <a:srgbClr val="E9EDF4"/>
                    </a:solidFill>
                  </a:tcPr>
                </a:tc>
              </a:tr>
            </a:tbl>
          </a:graphicData>
        </a:graphic>
      </p:graphicFrame>
    </p:spTree>
    <p:extLst>
      <p:ext uri="{BB962C8B-B14F-4D97-AF65-F5344CB8AC3E}">
        <p14:creationId xmlns:p14="http://schemas.microsoft.com/office/powerpoint/2010/main" val="2715334445"/>
      </p:ext>
    </p:extLst>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1883</TotalTime>
  <Words>3022</Words>
  <Application>Microsoft Office PowerPoint</Application>
  <PresentationFormat>On-screen Show (4:3)</PresentationFormat>
  <Paragraphs>463</Paragraphs>
  <Slides>63</Slides>
  <Notes>62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63</vt:i4>
      </vt:variant>
    </vt:vector>
  </HeadingPairs>
  <TitlesOfParts>
    <vt:vector size="69" baseType="lpstr">
      <vt:lpstr>ＭＳ Ｐゴシック</vt:lpstr>
      <vt:lpstr>Arial</vt:lpstr>
      <vt:lpstr>Calibri</vt:lpstr>
      <vt:lpstr>Palatino Linotype</vt:lpstr>
      <vt:lpstr>Wingdings</vt:lpstr>
      <vt:lpstr>Θέμα του Office</vt:lpstr>
      <vt:lpstr>Εισαγωγή στην Κ.Δ. και ιστορία εποχής της Καινής Διαθήκης</vt:lpstr>
      <vt:lpstr>Το συνοπτικό πρόβλημα</vt:lpstr>
      <vt:lpstr>Ερώτηση:</vt:lpstr>
      <vt:lpstr>Τα Συνοπτικά Ευαγγέλια</vt:lpstr>
      <vt:lpstr>PowerPoint Presentation</vt:lpstr>
      <vt:lpstr>Το Συνοπτικό Πρόβλημα</vt:lpstr>
      <vt:lpstr>Το Συνοπτικό Πρόβλημα [2]</vt:lpstr>
      <vt:lpstr>Οι Ομοιότητες στο Περιεχόμενο</vt:lpstr>
      <vt:lpstr>Ομοιότητες στη σειρά των Περικοπών</vt:lpstr>
      <vt:lpstr>Ομοιότητες  στη διατύπωση</vt:lpstr>
      <vt:lpstr>Το Συνοπτικό Πρόβλημα</vt:lpstr>
      <vt:lpstr>Διαφορές [1]</vt:lpstr>
      <vt:lpstr>Διαφορές στο Περιεχόμενo</vt:lpstr>
      <vt:lpstr>Διαφορές [3]</vt:lpstr>
      <vt:lpstr>Το Ιδιαίτερο Υλικό του Μάρκου</vt:lpstr>
      <vt:lpstr>Το Ιδιαίτερο Υλικό</vt:lpstr>
      <vt:lpstr>Οι Συνοπτικοί και η Αρχέγονη Εκκλησία [1]</vt:lpstr>
      <vt:lpstr>Οι Συνοπτικοί και η Αρχέγονη Εκκλησία [2]</vt:lpstr>
      <vt:lpstr>Το Συνοπτικό Πρόβλημα και η Σύγχρονη Έρευνα</vt:lpstr>
      <vt:lpstr>Ιστορία έρευνας</vt:lpstr>
      <vt:lpstr>Υπόθεση του Lessing</vt:lpstr>
      <vt:lpstr>Η Υπόθεση του Griesbach (1783)</vt:lpstr>
      <vt:lpstr>Η Υπόθεση του Storr (1786)</vt:lpstr>
      <vt:lpstr>Η Υπόθεση Διηγήσεων του Schleiermacher</vt:lpstr>
      <vt:lpstr>Η Θεωρία περί Δύο Πηγών</vt:lpstr>
      <vt:lpstr>Η σύγχρονη Θεωρία περί Δύο Πηγών</vt:lpstr>
      <vt:lpstr>Θέση: Μάρκος = το αρχαιότερο Ευαγγέλιο</vt:lpstr>
      <vt:lpstr>Φιλολογική μορφή της Πηγής των Λογίων</vt:lpstr>
      <vt:lpstr>Χρόνος, τόπος, συγγραφέας της Q</vt:lpstr>
      <vt:lpstr>Ι. Χαρακτηριστικά της Q</vt:lpstr>
      <vt:lpstr>ΙI. Χαρακτηριστικά της Q</vt:lpstr>
      <vt:lpstr>Περιεχόμενα της Πηγής των Λογίων</vt:lpstr>
      <vt:lpstr>Αναλυτικά περιεχόμενα της Πηγής των Λογίων</vt:lpstr>
      <vt:lpstr>1. Εισαγωγή</vt:lpstr>
      <vt:lpstr>2. Διδασκαλία του Ιησού</vt:lpstr>
      <vt:lpstr>3. Ανταπόκριση στο κήρυγμα του Ιησού</vt:lpstr>
      <vt:lpstr>4. Ο Ιησούς και οι μαθητές του</vt:lpstr>
      <vt:lpstr>5. Ο Ιησούς και οι αντίπαλοι του</vt:lpstr>
      <vt:lpstr>6. Προετοιμασία για το επικείμενο Τέλος</vt:lpstr>
      <vt:lpstr>7. Επίλογος: Ο εσχατολογικός λόγος</vt:lpstr>
      <vt:lpstr>Η νέα βάση των σχέσεων Μκ-Q</vt:lpstr>
      <vt:lpstr>Κριτική στη Θεωρία</vt:lpstr>
      <vt:lpstr>Κριτική Α’</vt:lpstr>
      <vt:lpstr>Κριτική Β’</vt:lpstr>
      <vt:lpstr>Κριτική Γ’</vt:lpstr>
      <vt:lpstr>Κριτική στην Αρχαιότητα του Μκ. [1]</vt:lpstr>
      <vt:lpstr>Κριτική στην Αρχαιότητα του Μκ. [2]</vt:lpstr>
      <vt:lpstr>Διαφορές στην Οικονομία-Διάταξη της Ύλης</vt:lpstr>
      <vt:lpstr>Στατιστικά Δεδομένα</vt:lpstr>
      <vt:lpstr>Στατιστική Μάρκος - Ματθαίος</vt:lpstr>
      <vt:lpstr>Στατιστική Μκ. - Λουκάς</vt:lpstr>
      <vt:lpstr>Στατιστική</vt:lpstr>
      <vt:lpstr>Πηγές [1]</vt:lpstr>
      <vt:lpstr>Πηγές [2]</vt:lpstr>
      <vt:lpstr>Πληροφορίες</vt:lpstr>
      <vt:lpstr>Τέλος</vt:lpstr>
      <vt:lpstr>Χρηματοδότηση</vt:lpstr>
      <vt:lpstr>Σημειώματα</vt:lpstr>
      <vt:lpstr>Σημείωμα Ιστορικού Εκδόσεων Έργου</vt:lpstr>
      <vt:lpstr>Σημείωμα Αναφοράς</vt:lpstr>
      <vt:lpstr>Σημείωμα Αδειοδότησης</vt:lpstr>
      <vt:lpstr>Διατήρηση Σημειωμάτων</vt:lpstr>
      <vt:lpstr>Σημείωμα Χρήσης Έργων Τρίτων</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Stevy</dc:creator>
  <cp:lastModifiedBy>Uoa</cp:lastModifiedBy>
  <cp:revision>217</cp:revision>
  <dcterms:created xsi:type="dcterms:W3CDTF">2012-09-06T09:03:05Z</dcterms:created>
  <dcterms:modified xsi:type="dcterms:W3CDTF">2016-04-18T12:47:32Z</dcterms:modified>
</cp:coreProperties>
</file>