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5"/>
  </p:notesMasterIdLst>
  <p:sldIdLst>
    <p:sldId id="442" r:id="rId2"/>
    <p:sldId id="443" r:id="rId3"/>
    <p:sldId id="536" r:id="rId4"/>
    <p:sldId id="444" r:id="rId5"/>
    <p:sldId id="538" r:id="rId6"/>
    <p:sldId id="537" r:id="rId7"/>
    <p:sldId id="445" r:id="rId8"/>
    <p:sldId id="539" r:id="rId9"/>
    <p:sldId id="446" r:id="rId10"/>
    <p:sldId id="447" r:id="rId11"/>
    <p:sldId id="448" r:id="rId12"/>
    <p:sldId id="449" r:id="rId13"/>
    <p:sldId id="450" r:id="rId14"/>
    <p:sldId id="452" r:id="rId15"/>
    <p:sldId id="453" r:id="rId16"/>
    <p:sldId id="535" r:id="rId17"/>
    <p:sldId id="454" r:id="rId18"/>
    <p:sldId id="455" r:id="rId19"/>
    <p:sldId id="456" r:id="rId20"/>
    <p:sldId id="457" r:id="rId21"/>
    <p:sldId id="458" r:id="rId22"/>
    <p:sldId id="459" r:id="rId23"/>
    <p:sldId id="460" r:id="rId24"/>
    <p:sldId id="495" r:id="rId25"/>
    <p:sldId id="496" r:id="rId26"/>
    <p:sldId id="497" r:id="rId27"/>
    <p:sldId id="498" r:id="rId28"/>
    <p:sldId id="499" r:id="rId29"/>
    <p:sldId id="500" r:id="rId30"/>
    <p:sldId id="540" r:id="rId31"/>
    <p:sldId id="541" r:id="rId32"/>
    <p:sldId id="542" r:id="rId33"/>
    <p:sldId id="543" r:id="rId34"/>
    <p:sldId id="544" r:id="rId35"/>
    <p:sldId id="545" r:id="rId36"/>
    <p:sldId id="546" r:id="rId37"/>
    <p:sldId id="547" r:id="rId38"/>
    <p:sldId id="548" r:id="rId39"/>
    <p:sldId id="549" r:id="rId40"/>
    <p:sldId id="550" r:id="rId41"/>
    <p:sldId id="507" r:id="rId42"/>
    <p:sldId id="508" r:id="rId43"/>
    <p:sldId id="509" r:id="rId44"/>
    <p:sldId id="510" r:id="rId45"/>
    <p:sldId id="511" r:id="rId46"/>
    <p:sldId id="512" r:id="rId47"/>
    <p:sldId id="513" r:id="rId48"/>
    <p:sldId id="551" r:id="rId49"/>
    <p:sldId id="552" r:id="rId50"/>
    <p:sldId id="514" r:id="rId51"/>
    <p:sldId id="515" r:id="rId52"/>
    <p:sldId id="516" r:id="rId53"/>
    <p:sldId id="517" r:id="rId54"/>
    <p:sldId id="518" r:id="rId55"/>
    <p:sldId id="519" r:id="rId56"/>
    <p:sldId id="520" r:id="rId57"/>
    <p:sldId id="521" r:id="rId58"/>
    <p:sldId id="522" r:id="rId59"/>
    <p:sldId id="523" r:id="rId60"/>
    <p:sldId id="524" r:id="rId61"/>
    <p:sldId id="525" r:id="rId62"/>
    <p:sldId id="553" r:id="rId63"/>
    <p:sldId id="526" r:id="rId64"/>
    <p:sldId id="527" r:id="rId65"/>
    <p:sldId id="556" r:id="rId66"/>
    <p:sldId id="528" r:id="rId67"/>
    <p:sldId id="529" r:id="rId68"/>
    <p:sldId id="530" r:id="rId69"/>
    <p:sldId id="557" r:id="rId70"/>
    <p:sldId id="558" r:id="rId71"/>
    <p:sldId id="533" r:id="rId72"/>
    <p:sldId id="534" r:id="rId73"/>
    <p:sldId id="559" r:id="rId74"/>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512F115-2FCC-49EE-8759-A71F26F5819E}">
          <p14:sldIdLst>
            <p14:sldId id="442"/>
            <p14:sldId id="443"/>
            <p14:sldId id="536"/>
            <p14:sldId id="444"/>
            <p14:sldId id="538"/>
            <p14:sldId id="537"/>
            <p14:sldId id="445"/>
            <p14:sldId id="539"/>
            <p14:sldId id="446"/>
            <p14:sldId id="447"/>
            <p14:sldId id="448"/>
            <p14:sldId id="449"/>
            <p14:sldId id="450"/>
            <p14:sldId id="452"/>
            <p14:sldId id="453"/>
            <p14:sldId id="535"/>
            <p14:sldId id="454"/>
            <p14:sldId id="455"/>
            <p14:sldId id="456"/>
            <p14:sldId id="457"/>
            <p14:sldId id="458"/>
            <p14:sldId id="459"/>
            <p14:sldId id="460"/>
            <p14:sldId id="495"/>
            <p14:sldId id="496"/>
            <p14:sldId id="497"/>
            <p14:sldId id="498"/>
            <p14:sldId id="499"/>
            <p14:sldId id="500"/>
            <p14:sldId id="540"/>
            <p14:sldId id="541"/>
            <p14:sldId id="542"/>
            <p14:sldId id="543"/>
            <p14:sldId id="544"/>
            <p14:sldId id="545"/>
            <p14:sldId id="546"/>
            <p14:sldId id="547"/>
            <p14:sldId id="548"/>
            <p14:sldId id="549"/>
            <p14:sldId id="550"/>
            <p14:sldId id="507"/>
            <p14:sldId id="508"/>
            <p14:sldId id="509"/>
            <p14:sldId id="510"/>
            <p14:sldId id="511"/>
            <p14:sldId id="512"/>
            <p14:sldId id="513"/>
            <p14:sldId id="551"/>
            <p14:sldId id="552"/>
            <p14:sldId id="514"/>
            <p14:sldId id="515"/>
            <p14:sldId id="516"/>
            <p14:sldId id="517"/>
            <p14:sldId id="518"/>
            <p14:sldId id="519"/>
            <p14:sldId id="520"/>
            <p14:sldId id="521"/>
            <p14:sldId id="522"/>
            <p14:sldId id="523"/>
            <p14:sldId id="524"/>
            <p14:sldId id="525"/>
            <p14:sldId id="553"/>
            <p14:sldId id="526"/>
            <p14:sldId id="527"/>
            <p14:sldId id="556"/>
            <p14:sldId id="528"/>
            <p14:sldId id="529"/>
            <p14:sldId id="530"/>
            <p14:sldId id="557"/>
            <p14:sldId id="558"/>
            <p14:sldId id="533"/>
            <p14:sldId id="534"/>
            <p14:sldId id="559"/>
          </p14:sldIdLst>
        </p14:section>
        <p14:section name="Untitled Section" id="{0F1CB131-A6BD-43D0-B8D4-1F27CEF7A05E}">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75BC"/>
    <a:srgbClr val="4F81BD"/>
    <a:srgbClr val="50AB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292" autoAdjust="0"/>
    <p:restoredTop sz="99309" autoAdjust="0"/>
  </p:normalViewPr>
  <p:slideViewPr>
    <p:cSldViewPr>
      <p:cViewPr varScale="1">
        <p:scale>
          <a:sx n="86" d="100"/>
          <a:sy n="86" d="100"/>
        </p:scale>
        <p:origin x="768" y="5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88" d="100"/>
          <a:sy n="88" d="100"/>
        </p:scale>
        <p:origin x="3822" y="10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D62C26-65D4-4A95-B3F3-0073CA4A6718}"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l-GR"/>
        </a:p>
      </dgm:t>
    </dgm:pt>
    <dgm:pt modelId="{9C8513E0-E33A-49FE-B0A4-F66CD32060C3}">
      <dgm:prSet custT="1"/>
      <dgm:spPr/>
      <dgm:t>
        <a:bodyPr/>
        <a:lstStyle/>
        <a:p>
          <a:pPr marL="0" marR="0" indent="0" defTabSz="914400" rtl="0" eaLnBrk="1" fontAlgn="auto" latinLnBrk="0" hangingPunct="1">
            <a:lnSpc>
              <a:spcPct val="100000"/>
            </a:lnSpc>
            <a:spcBef>
              <a:spcPts val="0"/>
            </a:spcBef>
            <a:spcAft>
              <a:spcPts val="0"/>
            </a:spcAft>
            <a:buClrTx/>
            <a:buSzTx/>
            <a:buFontTx/>
            <a:buNone/>
            <a:tabLst/>
            <a:defRPr/>
          </a:pPr>
          <a:r>
            <a:rPr lang="el-GR" sz="1800" b="1" dirty="0" smtClean="0">
              <a:solidFill>
                <a:srgbClr val="FF0000"/>
              </a:solidFill>
            </a:rPr>
            <a:t>υποσύστημα 1</a:t>
          </a:r>
          <a:endParaRPr lang="en-US" sz="1800" b="1" dirty="0" smtClean="0">
            <a:solidFill>
              <a:srgbClr val="FF0000"/>
            </a:solidFill>
          </a:endParaRPr>
        </a:p>
        <a:p>
          <a:pPr marL="0" marR="0" indent="0" defTabSz="914400" rtl="0" eaLnBrk="1" fontAlgn="auto" latinLnBrk="0" hangingPunct="1">
            <a:lnSpc>
              <a:spcPct val="100000"/>
            </a:lnSpc>
            <a:spcBef>
              <a:spcPts val="0"/>
            </a:spcBef>
            <a:spcAft>
              <a:spcPts val="0"/>
            </a:spcAft>
            <a:buClrTx/>
            <a:buSzTx/>
            <a:buFontTx/>
            <a:buNone/>
            <a:tabLst/>
            <a:defRPr/>
          </a:pPr>
          <a:r>
            <a:rPr lang="el-GR" sz="1800" b="1" dirty="0" err="1" smtClean="0">
              <a:solidFill>
                <a:srgbClr val="FF0000"/>
              </a:solidFill>
            </a:rPr>
            <a:t>Μακροεπίπεδο</a:t>
          </a:r>
          <a:endParaRPr lang="el-GR" sz="1800" b="1" dirty="0" smtClean="0">
            <a:solidFill>
              <a:srgbClr val="FF0000"/>
            </a:solidFill>
          </a:endParaRPr>
        </a:p>
      </dgm:t>
    </dgm:pt>
    <dgm:pt modelId="{E9417CE8-E997-4BF8-A057-CF5550CF9311}" type="parTrans" cxnId="{711D5B35-EE34-4871-BF7D-92F481289BB1}">
      <dgm:prSet/>
      <dgm:spPr/>
      <dgm:t>
        <a:bodyPr/>
        <a:lstStyle/>
        <a:p>
          <a:endParaRPr lang="el-GR" sz="2800"/>
        </a:p>
      </dgm:t>
    </dgm:pt>
    <dgm:pt modelId="{1B12C0CC-2042-4F72-97BA-17E4BE41B87F}" type="sibTrans" cxnId="{711D5B35-EE34-4871-BF7D-92F481289BB1}">
      <dgm:prSet/>
      <dgm:spPr/>
      <dgm:t>
        <a:bodyPr/>
        <a:lstStyle/>
        <a:p>
          <a:endParaRPr lang="el-GR" sz="2800"/>
        </a:p>
      </dgm:t>
    </dgm:pt>
    <dgm:pt modelId="{D0A50447-51E9-4764-BA64-AE3D521EF72C}">
      <dgm:prSet custT="1"/>
      <dgm:spPr/>
      <dgm:t>
        <a:bodyPr/>
        <a:lstStyle/>
        <a:p>
          <a:pPr marL="0" marR="0" indent="0" defTabSz="914400" rtl="0" eaLnBrk="1" fontAlgn="auto" latinLnBrk="0" hangingPunct="1">
            <a:lnSpc>
              <a:spcPct val="100000"/>
            </a:lnSpc>
            <a:spcBef>
              <a:spcPts val="0"/>
            </a:spcBef>
            <a:spcAft>
              <a:spcPts val="0"/>
            </a:spcAft>
            <a:buClrTx/>
            <a:buSzTx/>
            <a:buFontTx/>
            <a:buNone/>
            <a:tabLst/>
            <a:defRPr/>
          </a:pPr>
          <a:r>
            <a:rPr lang="el-GR" sz="1600" dirty="0" smtClean="0">
              <a:solidFill>
                <a:schemeClr val="bg1">
                  <a:lumMod val="75000"/>
                </a:schemeClr>
              </a:solidFill>
            </a:rPr>
            <a:t>1</a:t>
          </a:r>
          <a:r>
            <a:rPr lang="el-GR" sz="1600" dirty="0" smtClean="0">
              <a:solidFill>
                <a:schemeClr val="bg1">
                  <a:lumMod val="75000"/>
                </a:schemeClr>
              </a:solidFill>
            </a:rPr>
            <a:t>) Φυσικούς</a:t>
          </a:r>
          <a:endParaRPr lang="el-GR" sz="1600" dirty="0" smtClean="0">
            <a:solidFill>
              <a:schemeClr val="bg1">
                <a:lumMod val="75000"/>
              </a:schemeClr>
            </a:solidFill>
          </a:endParaRPr>
        </a:p>
        <a:p>
          <a:pPr marL="0" marR="0" indent="0" defTabSz="914400" rtl="0" eaLnBrk="1" fontAlgn="auto" latinLnBrk="0" hangingPunct="1">
            <a:lnSpc>
              <a:spcPct val="100000"/>
            </a:lnSpc>
            <a:spcBef>
              <a:spcPts val="0"/>
            </a:spcBef>
            <a:spcAft>
              <a:spcPts val="0"/>
            </a:spcAft>
            <a:buClrTx/>
            <a:buSzTx/>
            <a:buFontTx/>
            <a:buNone/>
            <a:tabLst/>
            <a:defRPr/>
          </a:pPr>
          <a:r>
            <a:rPr lang="el-GR" sz="1600" dirty="0" smtClean="0">
              <a:solidFill>
                <a:schemeClr val="bg1">
                  <a:lumMod val="75000"/>
                </a:schemeClr>
              </a:solidFill>
            </a:rPr>
            <a:t>(κλίμα, υψόμετρο, ηλιακά πεδία, κινήσεις της γης</a:t>
          </a:r>
          <a:r>
            <a:rPr lang="el-GR" sz="1600" dirty="0" smtClean="0">
              <a:solidFill>
                <a:schemeClr val="bg1">
                  <a:lumMod val="75000"/>
                </a:schemeClr>
              </a:solidFill>
            </a:rPr>
            <a:t>, νερό</a:t>
          </a:r>
          <a:r>
            <a:rPr lang="el-GR" sz="1600" dirty="0" smtClean="0">
              <a:solidFill>
                <a:schemeClr val="bg1">
                  <a:lumMod val="75000"/>
                </a:schemeClr>
              </a:solidFill>
            </a:rPr>
            <a:t>, χώμα </a:t>
          </a:r>
          <a:r>
            <a:rPr lang="el-GR" sz="1600" dirty="0" smtClean="0">
              <a:solidFill>
                <a:schemeClr val="bg1">
                  <a:lumMod val="75000"/>
                </a:schemeClr>
              </a:solidFill>
            </a:rPr>
            <a:t>κ.ά.)</a:t>
          </a:r>
          <a:endParaRPr lang="el-GR" sz="1600" dirty="0" smtClean="0">
            <a:solidFill>
              <a:schemeClr val="bg1">
                <a:lumMod val="75000"/>
              </a:schemeClr>
            </a:solidFill>
          </a:endParaRPr>
        </a:p>
        <a:p>
          <a:pPr defTabSz="266700" rtl="0">
            <a:lnSpc>
              <a:spcPct val="90000"/>
            </a:lnSpc>
            <a:spcBef>
              <a:spcPct val="0"/>
            </a:spcBef>
            <a:spcAft>
              <a:spcPct val="35000"/>
            </a:spcAft>
          </a:pPr>
          <a:endParaRPr lang="el-GR" sz="1600" dirty="0">
            <a:solidFill>
              <a:schemeClr val="bg1">
                <a:lumMod val="75000"/>
              </a:schemeClr>
            </a:solidFill>
          </a:endParaRPr>
        </a:p>
      </dgm:t>
    </dgm:pt>
    <dgm:pt modelId="{2FC59717-560C-4114-89B9-5056902E2556}" type="parTrans" cxnId="{E9318A94-4ED8-4398-8883-A5B8BE97A971}">
      <dgm:prSet/>
      <dgm:spPr/>
      <dgm:t>
        <a:bodyPr/>
        <a:lstStyle/>
        <a:p>
          <a:endParaRPr lang="el-GR" sz="2800"/>
        </a:p>
      </dgm:t>
    </dgm:pt>
    <dgm:pt modelId="{ABDBF890-1941-419A-B519-3B031B5A0512}" type="sibTrans" cxnId="{E9318A94-4ED8-4398-8883-A5B8BE97A971}">
      <dgm:prSet/>
      <dgm:spPr/>
      <dgm:t>
        <a:bodyPr/>
        <a:lstStyle/>
        <a:p>
          <a:endParaRPr lang="el-GR" sz="2800"/>
        </a:p>
      </dgm:t>
    </dgm:pt>
    <dgm:pt modelId="{50528E85-2293-4F28-8A46-7F99A47C24A5}">
      <dgm:prSet custT="1"/>
      <dgm:spPr/>
      <dgm:t>
        <a:bodyPr/>
        <a:lstStyle/>
        <a:p>
          <a:pPr marL="0" marR="0" indent="0" defTabSz="914400" rtl="0" eaLnBrk="1" fontAlgn="auto" latinLnBrk="0" hangingPunct="1">
            <a:lnSpc>
              <a:spcPct val="100000"/>
            </a:lnSpc>
            <a:spcBef>
              <a:spcPts val="0"/>
            </a:spcBef>
            <a:spcAft>
              <a:spcPts val="0"/>
            </a:spcAft>
            <a:buClrTx/>
            <a:buSzTx/>
            <a:buFontTx/>
            <a:buNone/>
            <a:tabLst/>
            <a:defRPr/>
          </a:pPr>
          <a:r>
            <a:rPr lang="el-GR" sz="1100" dirty="0" smtClean="0">
              <a:solidFill>
                <a:schemeClr val="accent1">
                  <a:lumMod val="50000"/>
                </a:schemeClr>
              </a:solidFill>
            </a:rPr>
            <a:t> </a:t>
          </a:r>
          <a:r>
            <a:rPr lang="el-GR" sz="1600" dirty="0" smtClean="0">
              <a:solidFill>
                <a:schemeClr val="accent1">
                  <a:lumMod val="50000"/>
                </a:schemeClr>
              </a:solidFill>
            </a:rPr>
            <a:t>2) όλα τα ζώντα αντικείμενα</a:t>
          </a:r>
        </a:p>
        <a:p>
          <a:pPr marL="0" marR="0" indent="0" defTabSz="266700" rtl="0" eaLnBrk="1" fontAlgn="auto" latinLnBrk="0" hangingPunct="1">
            <a:lnSpc>
              <a:spcPct val="90000"/>
            </a:lnSpc>
            <a:spcBef>
              <a:spcPct val="0"/>
            </a:spcBef>
            <a:spcAft>
              <a:spcPct val="35000"/>
            </a:spcAft>
            <a:buClrTx/>
            <a:buSzTx/>
            <a:buFontTx/>
            <a:buNone/>
            <a:tabLst/>
            <a:defRPr/>
          </a:pPr>
          <a:r>
            <a:rPr lang="el-GR" sz="1600" dirty="0" smtClean="0">
              <a:solidFill>
                <a:schemeClr val="accent1">
                  <a:lumMod val="50000"/>
                </a:schemeClr>
              </a:solidFill>
            </a:rPr>
            <a:t>(πανίδα και χλωρίδα, γονιμότητα της γης και των ανθρώπων , κ.ά.)</a:t>
          </a:r>
          <a:endParaRPr lang="el-GR" sz="1600" dirty="0">
            <a:solidFill>
              <a:schemeClr val="accent1">
                <a:lumMod val="50000"/>
              </a:schemeClr>
            </a:solidFill>
          </a:endParaRPr>
        </a:p>
      </dgm:t>
    </dgm:pt>
    <dgm:pt modelId="{1AFEE535-0903-4804-BEB3-6CC71A76A766}" type="parTrans" cxnId="{3C3E5815-1382-4689-887D-4B3A83A2D8D6}">
      <dgm:prSet/>
      <dgm:spPr/>
      <dgm:t>
        <a:bodyPr/>
        <a:lstStyle/>
        <a:p>
          <a:endParaRPr lang="el-GR" sz="2800"/>
        </a:p>
      </dgm:t>
    </dgm:pt>
    <dgm:pt modelId="{FFEA613B-9150-4F08-9CE1-E813C92CB053}" type="sibTrans" cxnId="{3C3E5815-1382-4689-887D-4B3A83A2D8D6}">
      <dgm:prSet/>
      <dgm:spPr/>
      <dgm:t>
        <a:bodyPr/>
        <a:lstStyle/>
        <a:p>
          <a:endParaRPr lang="el-GR" sz="2800"/>
        </a:p>
      </dgm:t>
    </dgm:pt>
    <dgm:pt modelId="{0A7F00B0-FB31-4ED4-A342-3462F14C891C}">
      <dgm:prSet custT="1"/>
      <dgm:spPr/>
      <dgm: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400" dirty="0" smtClean="0">
              <a:solidFill>
                <a:srgbClr val="C00000"/>
              </a:solidFill>
            </a:rPr>
            <a:t>3) το περιβάλλον που φτιάχτηκε</a:t>
          </a:r>
          <a:r>
            <a:rPr lang="en-US" sz="1400" dirty="0" smtClean="0">
              <a:solidFill>
                <a:srgbClr val="C00000"/>
              </a:solidFill>
            </a:rPr>
            <a:t> </a:t>
          </a:r>
          <a:r>
            <a:rPr lang="el-GR" sz="1400" dirty="0" smtClean="0">
              <a:solidFill>
                <a:srgbClr val="C00000"/>
              </a:solidFill>
            </a:rPr>
            <a:t>από τον άνθρωπο </a:t>
          </a:r>
        </a:p>
        <a:p>
          <a:pPr marL="0" marR="0" indent="0" algn="ctr" defTabSz="914400" rtl="0" eaLnBrk="1" fontAlgn="auto" latinLnBrk="0" hangingPunct="1">
            <a:lnSpc>
              <a:spcPct val="100000"/>
            </a:lnSpc>
            <a:spcBef>
              <a:spcPts val="0"/>
            </a:spcBef>
            <a:spcAft>
              <a:spcPts val="0"/>
            </a:spcAft>
            <a:buClrTx/>
            <a:buSzTx/>
            <a:buFontTx/>
            <a:buNone/>
            <a:tabLst/>
            <a:defRPr/>
          </a:pPr>
          <a:r>
            <a:rPr lang="el-GR" sz="1400" dirty="0" smtClean="0">
              <a:solidFill>
                <a:srgbClr val="C00000"/>
              </a:solidFill>
            </a:rPr>
            <a:t>(πολιτισμικοί κανόνες, πρότυπα, νοήματα, πρακτικές πρότυπα, </a:t>
          </a:r>
          <a:r>
            <a:rPr lang="en-US" sz="1400" dirty="0" smtClean="0">
              <a:solidFill>
                <a:srgbClr val="C00000"/>
              </a:solidFill>
            </a:rPr>
            <a:t> </a:t>
          </a:r>
          <a:r>
            <a:rPr lang="el-GR" sz="1400" dirty="0" smtClean="0">
              <a:solidFill>
                <a:srgbClr val="C00000"/>
              </a:solidFill>
            </a:rPr>
            <a:t>και κοινωνικοί θεσμοί όπως η οικογένεια, η εκπαίδευση,</a:t>
          </a:r>
          <a:r>
            <a:rPr lang="en-US" sz="1400" dirty="0" smtClean="0">
              <a:solidFill>
                <a:srgbClr val="C00000"/>
              </a:solidFill>
            </a:rPr>
            <a:t> </a:t>
          </a:r>
          <a:r>
            <a:rPr lang="el-GR" sz="1400" dirty="0" smtClean="0">
              <a:solidFill>
                <a:srgbClr val="C00000"/>
              </a:solidFill>
            </a:rPr>
            <a:t>η θρησκεία, η δύναμη και η πολιτική, τα οικονομικά, η υγεία, κα ).  </a:t>
          </a:r>
        </a:p>
        <a:p>
          <a:pPr algn="ctr" defTabSz="355600" rtl="0">
            <a:lnSpc>
              <a:spcPct val="90000"/>
            </a:lnSpc>
            <a:spcBef>
              <a:spcPct val="0"/>
            </a:spcBef>
            <a:spcAft>
              <a:spcPct val="35000"/>
            </a:spcAft>
          </a:pPr>
          <a:endParaRPr lang="el-GR" sz="1200" dirty="0">
            <a:solidFill>
              <a:srgbClr val="C00000"/>
            </a:solidFill>
          </a:endParaRPr>
        </a:p>
      </dgm:t>
    </dgm:pt>
    <dgm:pt modelId="{024E0AB4-0023-4721-97BE-94B9C5EA9ACB}" type="parTrans" cxnId="{B4D99D52-2E71-4720-B7A9-E3511D0BB252}">
      <dgm:prSet/>
      <dgm:spPr/>
      <dgm:t>
        <a:bodyPr/>
        <a:lstStyle/>
        <a:p>
          <a:endParaRPr lang="el-GR" sz="2800"/>
        </a:p>
      </dgm:t>
    </dgm:pt>
    <dgm:pt modelId="{2BFE0D24-A3AD-43C6-BF7E-EAD159998E56}" type="sibTrans" cxnId="{B4D99D52-2E71-4720-B7A9-E3511D0BB252}">
      <dgm:prSet/>
      <dgm:spPr/>
      <dgm:t>
        <a:bodyPr/>
        <a:lstStyle/>
        <a:p>
          <a:endParaRPr lang="el-GR" sz="2800"/>
        </a:p>
      </dgm:t>
    </dgm:pt>
    <dgm:pt modelId="{36C4BE9F-5097-4CE8-AA8D-A7CA5C199AB2}" type="pres">
      <dgm:prSet presAssocID="{00D62C26-65D4-4A95-B3F3-0073CA4A6718}" presName="Name0" presStyleCnt="0">
        <dgm:presLayoutVars>
          <dgm:dir/>
          <dgm:animLvl val="lvl"/>
          <dgm:resizeHandles val="exact"/>
        </dgm:presLayoutVars>
      </dgm:prSet>
      <dgm:spPr/>
      <dgm:t>
        <a:bodyPr/>
        <a:lstStyle/>
        <a:p>
          <a:endParaRPr lang="el-GR"/>
        </a:p>
      </dgm:t>
    </dgm:pt>
    <dgm:pt modelId="{3212274C-6CED-4CA3-A3B6-AFFB2D2CBC7F}" type="pres">
      <dgm:prSet presAssocID="{9C8513E0-E33A-49FE-B0A4-F66CD32060C3}" presName="linNode" presStyleCnt="0"/>
      <dgm:spPr/>
    </dgm:pt>
    <dgm:pt modelId="{A9EA46D2-5480-4327-BD63-145AFA849A4C}" type="pres">
      <dgm:prSet presAssocID="{9C8513E0-E33A-49FE-B0A4-F66CD32060C3}" presName="parentText" presStyleLbl="node1" presStyleIdx="0" presStyleCnt="4" custLinFactNeighborX="0" custLinFactNeighborY="-182">
        <dgm:presLayoutVars>
          <dgm:chMax val="1"/>
          <dgm:bulletEnabled val="1"/>
        </dgm:presLayoutVars>
      </dgm:prSet>
      <dgm:spPr/>
      <dgm:t>
        <a:bodyPr/>
        <a:lstStyle/>
        <a:p>
          <a:endParaRPr lang="el-GR"/>
        </a:p>
      </dgm:t>
    </dgm:pt>
    <dgm:pt modelId="{909EEB7D-26B6-430A-8324-3FD4142DF347}" type="pres">
      <dgm:prSet presAssocID="{1B12C0CC-2042-4F72-97BA-17E4BE41B87F}" presName="sp" presStyleCnt="0"/>
      <dgm:spPr/>
    </dgm:pt>
    <dgm:pt modelId="{1D7167F1-6912-4AC1-8C47-D9EA1DD113A0}" type="pres">
      <dgm:prSet presAssocID="{D0A50447-51E9-4764-BA64-AE3D521EF72C}" presName="linNode" presStyleCnt="0"/>
      <dgm:spPr/>
    </dgm:pt>
    <dgm:pt modelId="{C10389A1-6B4C-4A2A-BFD4-CBDBFB973250}" type="pres">
      <dgm:prSet presAssocID="{D0A50447-51E9-4764-BA64-AE3D521EF72C}" presName="parentText" presStyleLbl="node1" presStyleIdx="1" presStyleCnt="4" custScaleX="159258" custLinFactNeighborX="-11111" custLinFactNeighborY="-3502">
        <dgm:presLayoutVars>
          <dgm:chMax val="1"/>
          <dgm:bulletEnabled val="1"/>
        </dgm:presLayoutVars>
      </dgm:prSet>
      <dgm:spPr/>
      <dgm:t>
        <a:bodyPr/>
        <a:lstStyle/>
        <a:p>
          <a:endParaRPr lang="el-GR"/>
        </a:p>
      </dgm:t>
    </dgm:pt>
    <dgm:pt modelId="{2A3C3502-3F53-4628-81AA-C1593A80DC9F}" type="pres">
      <dgm:prSet presAssocID="{ABDBF890-1941-419A-B519-3B031B5A0512}" presName="sp" presStyleCnt="0"/>
      <dgm:spPr/>
    </dgm:pt>
    <dgm:pt modelId="{4647E486-6559-469A-92A2-1F241D759F5F}" type="pres">
      <dgm:prSet presAssocID="{50528E85-2293-4F28-8A46-7F99A47C24A5}" presName="linNode" presStyleCnt="0"/>
      <dgm:spPr/>
    </dgm:pt>
    <dgm:pt modelId="{E751144F-C7F4-4691-98A1-617945C2BACC}" type="pres">
      <dgm:prSet presAssocID="{50528E85-2293-4F28-8A46-7F99A47C24A5}" presName="parentText" presStyleLbl="node1" presStyleIdx="2" presStyleCnt="4" custScaleX="203706" custLinFactNeighborX="-14816" custLinFactNeighborY="-33605">
        <dgm:presLayoutVars>
          <dgm:chMax val="1"/>
          <dgm:bulletEnabled val="1"/>
        </dgm:presLayoutVars>
      </dgm:prSet>
      <dgm:spPr/>
      <dgm:t>
        <a:bodyPr/>
        <a:lstStyle/>
        <a:p>
          <a:endParaRPr lang="el-GR"/>
        </a:p>
      </dgm:t>
    </dgm:pt>
    <dgm:pt modelId="{15F5402A-695C-4D3D-8D64-FDE137479A92}" type="pres">
      <dgm:prSet presAssocID="{FFEA613B-9150-4F08-9CE1-E813C92CB053}" presName="sp" presStyleCnt="0"/>
      <dgm:spPr/>
    </dgm:pt>
    <dgm:pt modelId="{A34D5529-EEAE-4439-A5AD-8D5F04902975}" type="pres">
      <dgm:prSet presAssocID="{0A7F00B0-FB31-4ED4-A342-3462F14C891C}" presName="linNode" presStyleCnt="0"/>
      <dgm:spPr/>
    </dgm:pt>
    <dgm:pt modelId="{ED0828D8-AAEF-4123-9BCD-89CFCAE010FB}" type="pres">
      <dgm:prSet presAssocID="{0A7F00B0-FB31-4ED4-A342-3462F14C891C}" presName="parentText" presStyleLbl="node1" presStyleIdx="3" presStyleCnt="4" custScaleX="255556" custLinFactNeighborX="-14815" custLinFactNeighborY="-58305">
        <dgm:presLayoutVars>
          <dgm:chMax val="1"/>
          <dgm:bulletEnabled val="1"/>
        </dgm:presLayoutVars>
      </dgm:prSet>
      <dgm:spPr/>
      <dgm:t>
        <a:bodyPr/>
        <a:lstStyle/>
        <a:p>
          <a:endParaRPr lang="el-GR"/>
        </a:p>
      </dgm:t>
    </dgm:pt>
  </dgm:ptLst>
  <dgm:cxnLst>
    <dgm:cxn modelId="{3C3E5815-1382-4689-887D-4B3A83A2D8D6}" srcId="{00D62C26-65D4-4A95-B3F3-0073CA4A6718}" destId="{50528E85-2293-4F28-8A46-7F99A47C24A5}" srcOrd="2" destOrd="0" parTransId="{1AFEE535-0903-4804-BEB3-6CC71A76A766}" sibTransId="{FFEA613B-9150-4F08-9CE1-E813C92CB053}"/>
    <dgm:cxn modelId="{765A210E-9BB5-44DF-A08E-83098284A44F}" type="presOf" srcId="{50528E85-2293-4F28-8A46-7F99A47C24A5}" destId="{E751144F-C7F4-4691-98A1-617945C2BACC}" srcOrd="0" destOrd="0" presId="urn:microsoft.com/office/officeart/2005/8/layout/vList5"/>
    <dgm:cxn modelId="{E9318A94-4ED8-4398-8883-A5B8BE97A971}" srcId="{00D62C26-65D4-4A95-B3F3-0073CA4A6718}" destId="{D0A50447-51E9-4764-BA64-AE3D521EF72C}" srcOrd="1" destOrd="0" parTransId="{2FC59717-560C-4114-89B9-5056902E2556}" sibTransId="{ABDBF890-1941-419A-B519-3B031B5A0512}"/>
    <dgm:cxn modelId="{B4D99D52-2E71-4720-B7A9-E3511D0BB252}" srcId="{00D62C26-65D4-4A95-B3F3-0073CA4A6718}" destId="{0A7F00B0-FB31-4ED4-A342-3462F14C891C}" srcOrd="3" destOrd="0" parTransId="{024E0AB4-0023-4721-97BE-94B9C5EA9ACB}" sibTransId="{2BFE0D24-A3AD-43C6-BF7E-EAD159998E56}"/>
    <dgm:cxn modelId="{3F80F545-8BA2-4AD0-ACBC-622E494CC88C}" type="presOf" srcId="{D0A50447-51E9-4764-BA64-AE3D521EF72C}" destId="{C10389A1-6B4C-4A2A-BFD4-CBDBFB973250}" srcOrd="0" destOrd="0" presId="urn:microsoft.com/office/officeart/2005/8/layout/vList5"/>
    <dgm:cxn modelId="{697BFD40-1489-4F77-8D35-9CC199E4DAC9}" type="presOf" srcId="{00D62C26-65D4-4A95-B3F3-0073CA4A6718}" destId="{36C4BE9F-5097-4CE8-AA8D-A7CA5C199AB2}" srcOrd="0" destOrd="0" presId="urn:microsoft.com/office/officeart/2005/8/layout/vList5"/>
    <dgm:cxn modelId="{711D5B35-EE34-4871-BF7D-92F481289BB1}" srcId="{00D62C26-65D4-4A95-B3F3-0073CA4A6718}" destId="{9C8513E0-E33A-49FE-B0A4-F66CD32060C3}" srcOrd="0" destOrd="0" parTransId="{E9417CE8-E997-4BF8-A057-CF5550CF9311}" sibTransId="{1B12C0CC-2042-4F72-97BA-17E4BE41B87F}"/>
    <dgm:cxn modelId="{0908B3B2-56D0-47CE-B391-43FF5BBB0F97}" type="presOf" srcId="{0A7F00B0-FB31-4ED4-A342-3462F14C891C}" destId="{ED0828D8-AAEF-4123-9BCD-89CFCAE010FB}" srcOrd="0" destOrd="0" presId="urn:microsoft.com/office/officeart/2005/8/layout/vList5"/>
    <dgm:cxn modelId="{70F54CC1-FD9E-4870-BB78-113D173D6C35}" type="presOf" srcId="{9C8513E0-E33A-49FE-B0A4-F66CD32060C3}" destId="{A9EA46D2-5480-4327-BD63-145AFA849A4C}" srcOrd="0" destOrd="0" presId="urn:microsoft.com/office/officeart/2005/8/layout/vList5"/>
    <dgm:cxn modelId="{A51F54E6-3C5A-43A9-A83B-D85DE0014C88}" type="presParOf" srcId="{36C4BE9F-5097-4CE8-AA8D-A7CA5C199AB2}" destId="{3212274C-6CED-4CA3-A3B6-AFFB2D2CBC7F}" srcOrd="0" destOrd="0" presId="urn:microsoft.com/office/officeart/2005/8/layout/vList5"/>
    <dgm:cxn modelId="{233E293F-523F-411D-8D09-E5FB6DD8D9F6}" type="presParOf" srcId="{3212274C-6CED-4CA3-A3B6-AFFB2D2CBC7F}" destId="{A9EA46D2-5480-4327-BD63-145AFA849A4C}" srcOrd="0" destOrd="0" presId="urn:microsoft.com/office/officeart/2005/8/layout/vList5"/>
    <dgm:cxn modelId="{F036AE0F-F74A-4CEA-BE62-91797E1E1285}" type="presParOf" srcId="{36C4BE9F-5097-4CE8-AA8D-A7CA5C199AB2}" destId="{909EEB7D-26B6-430A-8324-3FD4142DF347}" srcOrd="1" destOrd="0" presId="urn:microsoft.com/office/officeart/2005/8/layout/vList5"/>
    <dgm:cxn modelId="{281A120B-D2AE-4739-9664-93D1133DF0B4}" type="presParOf" srcId="{36C4BE9F-5097-4CE8-AA8D-A7CA5C199AB2}" destId="{1D7167F1-6912-4AC1-8C47-D9EA1DD113A0}" srcOrd="2" destOrd="0" presId="urn:microsoft.com/office/officeart/2005/8/layout/vList5"/>
    <dgm:cxn modelId="{09FA9B3A-C366-4027-B557-218532550028}" type="presParOf" srcId="{1D7167F1-6912-4AC1-8C47-D9EA1DD113A0}" destId="{C10389A1-6B4C-4A2A-BFD4-CBDBFB973250}" srcOrd="0" destOrd="0" presId="urn:microsoft.com/office/officeart/2005/8/layout/vList5"/>
    <dgm:cxn modelId="{5318803D-4EEA-4DF5-B9BD-B04DA1CBF089}" type="presParOf" srcId="{36C4BE9F-5097-4CE8-AA8D-A7CA5C199AB2}" destId="{2A3C3502-3F53-4628-81AA-C1593A80DC9F}" srcOrd="3" destOrd="0" presId="urn:microsoft.com/office/officeart/2005/8/layout/vList5"/>
    <dgm:cxn modelId="{1D39D50C-98E9-45AD-8EF1-B1DB0E2468EB}" type="presParOf" srcId="{36C4BE9F-5097-4CE8-AA8D-A7CA5C199AB2}" destId="{4647E486-6559-469A-92A2-1F241D759F5F}" srcOrd="4" destOrd="0" presId="urn:microsoft.com/office/officeart/2005/8/layout/vList5"/>
    <dgm:cxn modelId="{2C1AC912-23BB-46FF-B18C-3C067E2D545F}" type="presParOf" srcId="{4647E486-6559-469A-92A2-1F241D759F5F}" destId="{E751144F-C7F4-4691-98A1-617945C2BACC}" srcOrd="0" destOrd="0" presId="urn:microsoft.com/office/officeart/2005/8/layout/vList5"/>
    <dgm:cxn modelId="{05B1B292-A8C8-47EE-B514-12F50BDA6F92}" type="presParOf" srcId="{36C4BE9F-5097-4CE8-AA8D-A7CA5C199AB2}" destId="{15F5402A-695C-4D3D-8D64-FDE137479A92}" srcOrd="5" destOrd="0" presId="urn:microsoft.com/office/officeart/2005/8/layout/vList5"/>
    <dgm:cxn modelId="{DE3DC96D-26F9-46CD-8481-4BA1DCC8648E}" type="presParOf" srcId="{36C4BE9F-5097-4CE8-AA8D-A7CA5C199AB2}" destId="{A34D5529-EEAE-4439-A5AD-8D5F04902975}" srcOrd="6" destOrd="0" presId="urn:microsoft.com/office/officeart/2005/8/layout/vList5"/>
    <dgm:cxn modelId="{7257096E-2D04-4A1C-BE61-7D88C9D38194}" type="presParOf" srcId="{A34D5529-EEAE-4439-A5AD-8D5F04902975}" destId="{ED0828D8-AAEF-4123-9BCD-89CFCAE010FB}"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A8B26A2-02A8-41A2-A55F-FD6ED3E6946C}"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l-GR"/>
        </a:p>
      </dgm:t>
    </dgm:pt>
    <dgm:pt modelId="{C180B575-9C76-4F46-883F-B1D600D9F08E}">
      <dgm:prSet custT="1"/>
      <dgm:spPr/>
      <dgm:t>
        <a:bodyPr/>
        <a:lstStyle/>
        <a:p>
          <a:pPr rtl="0"/>
          <a:r>
            <a:rPr lang="en-US" sz="1600" b="1" dirty="0" smtClean="0"/>
            <a:t> </a:t>
          </a:r>
          <a:r>
            <a:rPr lang="el-GR" sz="1800" b="1" dirty="0" smtClean="0">
              <a:solidFill>
                <a:srgbClr val="FF0000"/>
              </a:solidFill>
            </a:rPr>
            <a:t>υποσύστημα 2</a:t>
          </a:r>
          <a:endParaRPr lang="el-GR" sz="1800" dirty="0"/>
        </a:p>
      </dgm:t>
    </dgm:pt>
    <dgm:pt modelId="{32BF29F5-FA93-4792-A209-CA42FA0F1F0D}" type="parTrans" cxnId="{ECA28862-8B6F-41DA-93FC-82D1439FB094}">
      <dgm:prSet/>
      <dgm:spPr/>
      <dgm:t>
        <a:bodyPr/>
        <a:lstStyle/>
        <a:p>
          <a:endParaRPr lang="el-GR" sz="2400"/>
        </a:p>
      </dgm:t>
    </dgm:pt>
    <dgm:pt modelId="{ACD51306-AB6F-4FFB-B2E3-9C65D6091A74}" type="sibTrans" cxnId="{ECA28862-8B6F-41DA-93FC-82D1439FB094}">
      <dgm:prSet/>
      <dgm:spPr/>
      <dgm:t>
        <a:bodyPr/>
        <a:lstStyle/>
        <a:p>
          <a:endParaRPr lang="el-GR" sz="2400" dirty="0"/>
        </a:p>
      </dgm:t>
    </dgm:pt>
    <dgm:pt modelId="{D200E395-4353-4785-B78B-5F19238AFB7F}">
      <dgm:prSet custT="1"/>
      <dgm:spPr/>
      <dgm: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b="1" dirty="0" smtClean="0"/>
            <a:t>ατομικό ή </a:t>
          </a:r>
          <a:r>
            <a:rPr lang="el-GR" sz="1600" b="1" dirty="0" err="1" smtClean="0"/>
            <a:t>μικροεπίπεδο</a:t>
          </a:r>
          <a:r>
            <a:rPr lang="el-GR" sz="1600" dirty="0" smtClean="0"/>
            <a:t> </a:t>
          </a:r>
        </a:p>
      </dgm:t>
    </dgm:pt>
    <dgm:pt modelId="{B558C679-BC3E-4188-87C4-8ED1004D308A}" type="parTrans" cxnId="{469F1C8E-824E-4FAA-BBA0-FAD2B9D7374B}">
      <dgm:prSet/>
      <dgm:spPr/>
      <dgm:t>
        <a:bodyPr/>
        <a:lstStyle/>
        <a:p>
          <a:endParaRPr lang="el-GR" sz="2400"/>
        </a:p>
      </dgm:t>
    </dgm:pt>
    <dgm:pt modelId="{F7FF8C45-A073-4CE4-86B8-B93DF638CCB9}" type="sibTrans" cxnId="{469F1C8E-824E-4FAA-BBA0-FAD2B9D7374B}">
      <dgm:prSet/>
      <dgm:spPr/>
      <dgm:t>
        <a:bodyPr/>
        <a:lstStyle/>
        <a:p>
          <a:endParaRPr lang="el-GR" sz="2400"/>
        </a:p>
      </dgm:t>
    </dgm:pt>
    <dgm:pt modelId="{F8BAE6BD-3F4D-4134-A978-9A539C52CDF6}" type="pres">
      <dgm:prSet presAssocID="{3A8B26A2-02A8-41A2-A55F-FD6ED3E6946C}" presName="Name0" presStyleCnt="0">
        <dgm:presLayoutVars>
          <dgm:dir/>
          <dgm:animLvl val="lvl"/>
          <dgm:resizeHandles val="exact"/>
        </dgm:presLayoutVars>
      </dgm:prSet>
      <dgm:spPr/>
      <dgm:t>
        <a:bodyPr/>
        <a:lstStyle/>
        <a:p>
          <a:endParaRPr lang="el-GR"/>
        </a:p>
      </dgm:t>
    </dgm:pt>
    <dgm:pt modelId="{E7251B2A-0FE0-41F4-9328-C941A15A9A17}" type="pres">
      <dgm:prSet presAssocID="{C180B575-9C76-4F46-883F-B1D600D9F08E}" presName="linNode" presStyleCnt="0"/>
      <dgm:spPr/>
    </dgm:pt>
    <dgm:pt modelId="{C22D1425-3D32-424F-9B91-E6B5171AD230}" type="pres">
      <dgm:prSet presAssocID="{C180B575-9C76-4F46-883F-B1D600D9F08E}" presName="parentText" presStyleLbl="node1" presStyleIdx="0" presStyleCnt="2" custScaleX="125496">
        <dgm:presLayoutVars>
          <dgm:chMax val="1"/>
          <dgm:bulletEnabled val="1"/>
        </dgm:presLayoutVars>
      </dgm:prSet>
      <dgm:spPr/>
      <dgm:t>
        <a:bodyPr/>
        <a:lstStyle/>
        <a:p>
          <a:endParaRPr lang="el-GR"/>
        </a:p>
      </dgm:t>
    </dgm:pt>
    <dgm:pt modelId="{A03885E7-74C4-4AA3-9A15-E68714855EC3}" type="pres">
      <dgm:prSet presAssocID="{ACD51306-AB6F-4FFB-B2E3-9C65D6091A74}" presName="sp" presStyleCnt="0"/>
      <dgm:spPr/>
    </dgm:pt>
    <dgm:pt modelId="{75537FF5-B985-4B7A-A600-78F1864B03B8}" type="pres">
      <dgm:prSet presAssocID="{D200E395-4353-4785-B78B-5F19238AFB7F}" presName="linNode" presStyleCnt="0"/>
      <dgm:spPr/>
    </dgm:pt>
    <dgm:pt modelId="{0A6AF691-1AA6-4FAA-9733-916D497FB0D7}" type="pres">
      <dgm:prSet presAssocID="{D200E395-4353-4785-B78B-5F19238AFB7F}" presName="parentText" presStyleLbl="node1" presStyleIdx="1" presStyleCnt="2" custScaleX="125496">
        <dgm:presLayoutVars>
          <dgm:chMax val="1"/>
          <dgm:bulletEnabled val="1"/>
        </dgm:presLayoutVars>
      </dgm:prSet>
      <dgm:spPr/>
      <dgm:t>
        <a:bodyPr/>
        <a:lstStyle/>
        <a:p>
          <a:endParaRPr lang="el-GR"/>
        </a:p>
      </dgm:t>
    </dgm:pt>
  </dgm:ptLst>
  <dgm:cxnLst>
    <dgm:cxn modelId="{EA28DA3A-449F-44C8-863E-1601CDB54E89}" type="presOf" srcId="{D200E395-4353-4785-B78B-5F19238AFB7F}" destId="{0A6AF691-1AA6-4FAA-9733-916D497FB0D7}" srcOrd="0" destOrd="0" presId="urn:microsoft.com/office/officeart/2005/8/layout/vList5"/>
    <dgm:cxn modelId="{ECA28862-8B6F-41DA-93FC-82D1439FB094}" srcId="{3A8B26A2-02A8-41A2-A55F-FD6ED3E6946C}" destId="{C180B575-9C76-4F46-883F-B1D600D9F08E}" srcOrd="0" destOrd="0" parTransId="{32BF29F5-FA93-4792-A209-CA42FA0F1F0D}" sibTransId="{ACD51306-AB6F-4FFB-B2E3-9C65D6091A74}"/>
    <dgm:cxn modelId="{469F1C8E-824E-4FAA-BBA0-FAD2B9D7374B}" srcId="{3A8B26A2-02A8-41A2-A55F-FD6ED3E6946C}" destId="{D200E395-4353-4785-B78B-5F19238AFB7F}" srcOrd="1" destOrd="0" parTransId="{B558C679-BC3E-4188-87C4-8ED1004D308A}" sibTransId="{F7FF8C45-A073-4CE4-86B8-B93DF638CCB9}"/>
    <dgm:cxn modelId="{104287E8-9540-4379-87C0-F15A088B77CB}" type="presOf" srcId="{C180B575-9C76-4F46-883F-B1D600D9F08E}" destId="{C22D1425-3D32-424F-9B91-E6B5171AD230}" srcOrd="0" destOrd="0" presId="urn:microsoft.com/office/officeart/2005/8/layout/vList5"/>
    <dgm:cxn modelId="{335EEB92-E75C-413B-9D14-1157F60FE501}" type="presOf" srcId="{3A8B26A2-02A8-41A2-A55F-FD6ED3E6946C}" destId="{F8BAE6BD-3F4D-4134-A978-9A539C52CDF6}" srcOrd="0" destOrd="0" presId="urn:microsoft.com/office/officeart/2005/8/layout/vList5"/>
    <dgm:cxn modelId="{6CD83671-E032-4964-BA0F-0C8EA58DC4CB}" type="presParOf" srcId="{F8BAE6BD-3F4D-4134-A978-9A539C52CDF6}" destId="{E7251B2A-0FE0-41F4-9328-C941A15A9A17}" srcOrd="0" destOrd="0" presId="urn:microsoft.com/office/officeart/2005/8/layout/vList5"/>
    <dgm:cxn modelId="{185AFDEB-BE50-41BA-9858-F1AA4C73C5B4}" type="presParOf" srcId="{E7251B2A-0FE0-41F4-9328-C941A15A9A17}" destId="{C22D1425-3D32-424F-9B91-E6B5171AD230}" srcOrd="0" destOrd="0" presId="urn:microsoft.com/office/officeart/2005/8/layout/vList5"/>
    <dgm:cxn modelId="{1F12726D-B64E-40F4-9FF3-EB8B026505F1}" type="presParOf" srcId="{F8BAE6BD-3F4D-4134-A978-9A539C52CDF6}" destId="{A03885E7-74C4-4AA3-9A15-E68714855EC3}" srcOrd="1" destOrd="0" presId="urn:microsoft.com/office/officeart/2005/8/layout/vList5"/>
    <dgm:cxn modelId="{EA094496-A2CC-4757-A554-DC271F5296CC}" type="presParOf" srcId="{F8BAE6BD-3F4D-4134-A978-9A539C52CDF6}" destId="{75537FF5-B985-4B7A-A600-78F1864B03B8}" srcOrd="2" destOrd="0" presId="urn:microsoft.com/office/officeart/2005/8/layout/vList5"/>
    <dgm:cxn modelId="{563784B6-C8D5-4778-AA49-A6EC2CCD28A9}" type="presParOf" srcId="{75537FF5-B985-4B7A-A600-78F1864B03B8}" destId="{0A6AF691-1AA6-4FAA-9733-916D497FB0D7}" srcOrd="0" destOrd="0" presId="urn:microsoft.com/office/officeart/2005/8/layout/vList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EA46D2-5480-4327-BD63-145AFA849A4C}">
      <dsp:nvSpPr>
        <dsp:cNvPr id="0" name=""/>
        <dsp:cNvSpPr/>
      </dsp:nvSpPr>
      <dsp:spPr>
        <a:xfrm>
          <a:off x="216019" y="348"/>
          <a:ext cx="1944216" cy="13455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l-GR" sz="1800" b="1" kern="1200" dirty="0" smtClean="0">
              <a:solidFill>
                <a:srgbClr val="FF0000"/>
              </a:solidFill>
            </a:rPr>
            <a:t>υποσύστημα 1</a:t>
          </a:r>
          <a:endParaRPr lang="en-US" sz="1800" b="1" kern="1200" dirty="0" smtClean="0">
            <a:solidFill>
              <a:srgbClr val="FF0000"/>
            </a:solidFill>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el-GR" sz="1800" b="1" kern="1200" dirty="0" err="1" smtClean="0">
              <a:solidFill>
                <a:srgbClr val="FF0000"/>
              </a:solidFill>
            </a:rPr>
            <a:t>Μακροεπίπεδο</a:t>
          </a:r>
          <a:endParaRPr lang="el-GR" sz="1800" b="1" kern="1200" dirty="0" smtClean="0">
            <a:solidFill>
              <a:srgbClr val="FF0000"/>
            </a:solidFill>
          </a:endParaRPr>
        </a:p>
      </dsp:txBody>
      <dsp:txXfrm>
        <a:off x="281703" y="66032"/>
        <a:ext cx="1812848" cy="1214172"/>
      </dsp:txXfrm>
    </dsp:sp>
    <dsp:sp modelId="{C10389A1-6B4C-4A2A-BFD4-CBDBFB973250}">
      <dsp:nvSpPr>
        <dsp:cNvPr id="0" name=""/>
        <dsp:cNvSpPr/>
      </dsp:nvSpPr>
      <dsp:spPr>
        <a:xfrm>
          <a:off x="0" y="1368493"/>
          <a:ext cx="3096319" cy="13455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l-GR" sz="1600" kern="1200" dirty="0" smtClean="0">
              <a:solidFill>
                <a:schemeClr val="bg1">
                  <a:lumMod val="75000"/>
                </a:schemeClr>
              </a:solidFill>
            </a:rPr>
            <a:t>1</a:t>
          </a:r>
          <a:r>
            <a:rPr lang="el-GR" sz="1600" kern="1200" dirty="0" smtClean="0">
              <a:solidFill>
                <a:schemeClr val="bg1">
                  <a:lumMod val="75000"/>
                </a:schemeClr>
              </a:solidFill>
            </a:rPr>
            <a:t>) Φυσικούς</a:t>
          </a:r>
          <a:endParaRPr lang="el-GR" sz="1600" kern="1200" dirty="0" smtClean="0">
            <a:solidFill>
              <a:schemeClr val="bg1">
                <a:lumMod val="75000"/>
              </a:schemeClr>
            </a:solidFill>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el-GR" sz="1600" kern="1200" dirty="0" smtClean="0">
              <a:solidFill>
                <a:schemeClr val="bg1">
                  <a:lumMod val="75000"/>
                </a:schemeClr>
              </a:solidFill>
            </a:rPr>
            <a:t>(κλίμα, υψόμετρο, ηλιακά πεδία, κινήσεις της γης</a:t>
          </a:r>
          <a:r>
            <a:rPr lang="el-GR" sz="1600" kern="1200" dirty="0" smtClean="0">
              <a:solidFill>
                <a:schemeClr val="bg1">
                  <a:lumMod val="75000"/>
                </a:schemeClr>
              </a:solidFill>
            </a:rPr>
            <a:t>, νερό</a:t>
          </a:r>
          <a:r>
            <a:rPr lang="el-GR" sz="1600" kern="1200" dirty="0" smtClean="0">
              <a:solidFill>
                <a:schemeClr val="bg1">
                  <a:lumMod val="75000"/>
                </a:schemeClr>
              </a:solidFill>
            </a:rPr>
            <a:t>, χώμα </a:t>
          </a:r>
          <a:r>
            <a:rPr lang="el-GR" sz="1600" kern="1200" dirty="0" smtClean="0">
              <a:solidFill>
                <a:schemeClr val="bg1">
                  <a:lumMod val="75000"/>
                </a:schemeClr>
              </a:solidFill>
            </a:rPr>
            <a:t>κ.ά.)</a:t>
          </a:r>
          <a:endParaRPr lang="el-GR" sz="1600" kern="1200" dirty="0" smtClean="0">
            <a:solidFill>
              <a:schemeClr val="bg1">
                <a:lumMod val="75000"/>
              </a:schemeClr>
            </a:solidFill>
          </a:endParaRPr>
        </a:p>
        <a:p>
          <a:pPr lvl="0" algn="ctr" defTabSz="266700" rtl="0">
            <a:lnSpc>
              <a:spcPct val="90000"/>
            </a:lnSpc>
            <a:spcBef>
              <a:spcPct val="0"/>
            </a:spcBef>
            <a:spcAft>
              <a:spcPct val="35000"/>
            </a:spcAft>
          </a:pPr>
          <a:endParaRPr lang="el-GR" sz="1600" kern="1200" dirty="0">
            <a:solidFill>
              <a:schemeClr val="bg1">
                <a:lumMod val="75000"/>
              </a:schemeClr>
            </a:solidFill>
          </a:endParaRPr>
        </a:p>
      </dsp:txBody>
      <dsp:txXfrm>
        <a:off x="65684" y="1434177"/>
        <a:ext cx="2964951" cy="1214172"/>
      </dsp:txXfrm>
    </dsp:sp>
    <dsp:sp modelId="{E751144F-C7F4-4691-98A1-617945C2BACC}">
      <dsp:nvSpPr>
        <dsp:cNvPr id="0" name=""/>
        <dsp:cNvSpPr/>
      </dsp:nvSpPr>
      <dsp:spPr>
        <a:xfrm>
          <a:off x="0" y="2376263"/>
          <a:ext cx="3960484" cy="13455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0955" rIns="41910" bIns="20955" numCol="1" spcCol="1270" anchor="ctr"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l-GR" sz="1100" kern="1200" dirty="0" smtClean="0">
              <a:solidFill>
                <a:schemeClr val="accent1">
                  <a:lumMod val="50000"/>
                </a:schemeClr>
              </a:solidFill>
            </a:rPr>
            <a:t> </a:t>
          </a:r>
          <a:r>
            <a:rPr lang="el-GR" sz="1600" kern="1200" dirty="0" smtClean="0">
              <a:solidFill>
                <a:schemeClr val="accent1">
                  <a:lumMod val="50000"/>
                </a:schemeClr>
              </a:solidFill>
            </a:rPr>
            <a:t>2) όλα τα ζώντα αντικείμενα</a:t>
          </a:r>
        </a:p>
        <a:p>
          <a:pPr marL="0" marR="0" lvl="0" indent="0" algn="ctr" defTabSz="266700" rtl="0" eaLnBrk="1" fontAlgn="auto" latinLnBrk="0" hangingPunct="1">
            <a:lnSpc>
              <a:spcPct val="90000"/>
            </a:lnSpc>
            <a:spcBef>
              <a:spcPct val="0"/>
            </a:spcBef>
            <a:spcAft>
              <a:spcPct val="35000"/>
            </a:spcAft>
            <a:buClrTx/>
            <a:buSzTx/>
            <a:buFontTx/>
            <a:buNone/>
            <a:tabLst/>
            <a:defRPr/>
          </a:pPr>
          <a:r>
            <a:rPr lang="el-GR" sz="1600" kern="1200" dirty="0" smtClean="0">
              <a:solidFill>
                <a:schemeClr val="accent1">
                  <a:lumMod val="50000"/>
                </a:schemeClr>
              </a:solidFill>
            </a:rPr>
            <a:t>(πανίδα και χλωρίδα, γονιμότητα της γης και των ανθρώπων , κ.ά.)</a:t>
          </a:r>
          <a:endParaRPr lang="el-GR" sz="1600" kern="1200" dirty="0">
            <a:solidFill>
              <a:schemeClr val="accent1">
                <a:lumMod val="50000"/>
              </a:schemeClr>
            </a:solidFill>
          </a:endParaRPr>
        </a:p>
      </dsp:txBody>
      <dsp:txXfrm>
        <a:off x="65684" y="2441947"/>
        <a:ext cx="3829116" cy="1214172"/>
      </dsp:txXfrm>
    </dsp:sp>
    <dsp:sp modelId="{ED0828D8-AAEF-4123-9BCD-89CFCAE010FB}">
      <dsp:nvSpPr>
        <dsp:cNvPr id="0" name=""/>
        <dsp:cNvSpPr/>
      </dsp:nvSpPr>
      <dsp:spPr>
        <a:xfrm>
          <a:off x="0" y="3456732"/>
          <a:ext cx="4968560" cy="13455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l-GR" sz="1400" kern="1200" dirty="0" smtClean="0">
              <a:solidFill>
                <a:srgbClr val="C00000"/>
              </a:solidFill>
            </a:rPr>
            <a:t>3) το περιβάλλον που φτιάχτηκε</a:t>
          </a:r>
          <a:r>
            <a:rPr lang="en-US" sz="1400" kern="1200" dirty="0" smtClean="0">
              <a:solidFill>
                <a:srgbClr val="C00000"/>
              </a:solidFill>
            </a:rPr>
            <a:t> </a:t>
          </a:r>
          <a:r>
            <a:rPr lang="el-GR" sz="1400" kern="1200" dirty="0" smtClean="0">
              <a:solidFill>
                <a:srgbClr val="C00000"/>
              </a:solidFill>
            </a:rPr>
            <a:t>από τον άνθρωπο </a:t>
          </a:r>
        </a:p>
        <a:p>
          <a:pPr marL="0" marR="0" lvl="0" indent="0" algn="ctr" defTabSz="914400" rtl="0" eaLnBrk="1" fontAlgn="auto" latinLnBrk="0" hangingPunct="1">
            <a:lnSpc>
              <a:spcPct val="100000"/>
            </a:lnSpc>
            <a:spcBef>
              <a:spcPct val="0"/>
            </a:spcBef>
            <a:spcAft>
              <a:spcPts val="0"/>
            </a:spcAft>
            <a:buClrTx/>
            <a:buSzTx/>
            <a:buFontTx/>
            <a:buNone/>
            <a:tabLst/>
            <a:defRPr/>
          </a:pPr>
          <a:r>
            <a:rPr lang="el-GR" sz="1400" kern="1200" dirty="0" smtClean="0">
              <a:solidFill>
                <a:srgbClr val="C00000"/>
              </a:solidFill>
            </a:rPr>
            <a:t>(πολιτισμικοί κανόνες, πρότυπα, νοήματα, πρακτικές πρότυπα, </a:t>
          </a:r>
          <a:r>
            <a:rPr lang="en-US" sz="1400" kern="1200" dirty="0" smtClean="0">
              <a:solidFill>
                <a:srgbClr val="C00000"/>
              </a:solidFill>
            </a:rPr>
            <a:t> </a:t>
          </a:r>
          <a:r>
            <a:rPr lang="el-GR" sz="1400" kern="1200" dirty="0" smtClean="0">
              <a:solidFill>
                <a:srgbClr val="C00000"/>
              </a:solidFill>
            </a:rPr>
            <a:t>και κοινωνικοί θεσμοί όπως η οικογένεια, η εκπαίδευση,</a:t>
          </a:r>
          <a:r>
            <a:rPr lang="en-US" sz="1400" kern="1200" dirty="0" smtClean="0">
              <a:solidFill>
                <a:srgbClr val="C00000"/>
              </a:solidFill>
            </a:rPr>
            <a:t> </a:t>
          </a:r>
          <a:r>
            <a:rPr lang="el-GR" sz="1400" kern="1200" dirty="0" smtClean="0">
              <a:solidFill>
                <a:srgbClr val="C00000"/>
              </a:solidFill>
            </a:rPr>
            <a:t>η θρησκεία, η δύναμη και η πολιτική, τα οικονομικά, η υγεία, κα ).  </a:t>
          </a:r>
        </a:p>
        <a:p>
          <a:pPr lvl="0" algn="ctr" defTabSz="355600" rtl="0">
            <a:lnSpc>
              <a:spcPct val="90000"/>
            </a:lnSpc>
            <a:spcBef>
              <a:spcPct val="0"/>
            </a:spcBef>
            <a:spcAft>
              <a:spcPct val="35000"/>
            </a:spcAft>
          </a:pPr>
          <a:endParaRPr lang="el-GR" sz="1200" kern="1200" dirty="0">
            <a:solidFill>
              <a:srgbClr val="C00000"/>
            </a:solidFill>
          </a:endParaRPr>
        </a:p>
      </dsp:txBody>
      <dsp:txXfrm>
        <a:off x="65684" y="3522416"/>
        <a:ext cx="4837192" cy="12141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2D1425-3D32-424F-9B91-E6B5171AD230}">
      <dsp:nvSpPr>
        <dsp:cNvPr id="0" name=""/>
        <dsp:cNvSpPr/>
      </dsp:nvSpPr>
      <dsp:spPr>
        <a:xfrm>
          <a:off x="1114841" y="18"/>
          <a:ext cx="1837491" cy="73797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rtl="0">
            <a:lnSpc>
              <a:spcPct val="90000"/>
            </a:lnSpc>
            <a:spcBef>
              <a:spcPct val="0"/>
            </a:spcBef>
            <a:spcAft>
              <a:spcPct val="35000"/>
            </a:spcAft>
          </a:pPr>
          <a:r>
            <a:rPr lang="en-US" sz="1600" b="1" kern="1200" dirty="0" smtClean="0"/>
            <a:t> </a:t>
          </a:r>
          <a:r>
            <a:rPr lang="el-GR" sz="1800" b="1" kern="1200" dirty="0" smtClean="0">
              <a:solidFill>
                <a:srgbClr val="FF0000"/>
              </a:solidFill>
            </a:rPr>
            <a:t>υποσύστημα 2</a:t>
          </a:r>
          <a:endParaRPr lang="el-GR" sz="1800" kern="1200" dirty="0"/>
        </a:p>
      </dsp:txBody>
      <dsp:txXfrm>
        <a:off x="1150866" y="36043"/>
        <a:ext cx="1765441" cy="665925"/>
      </dsp:txXfrm>
    </dsp:sp>
    <dsp:sp modelId="{0A6AF691-1AA6-4FAA-9733-916D497FB0D7}">
      <dsp:nvSpPr>
        <dsp:cNvPr id="0" name=""/>
        <dsp:cNvSpPr/>
      </dsp:nvSpPr>
      <dsp:spPr>
        <a:xfrm>
          <a:off x="1114841" y="774892"/>
          <a:ext cx="1837491" cy="73797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l-GR" sz="1600" b="1" kern="1200" dirty="0" smtClean="0"/>
            <a:t>ατομικό ή </a:t>
          </a:r>
          <a:r>
            <a:rPr lang="el-GR" sz="1600" b="1" kern="1200" dirty="0" err="1" smtClean="0"/>
            <a:t>μικροεπίπεδο</a:t>
          </a:r>
          <a:r>
            <a:rPr lang="el-GR" sz="1600" kern="1200" dirty="0" smtClean="0"/>
            <a:t> </a:t>
          </a:r>
        </a:p>
      </dsp:txBody>
      <dsp:txXfrm>
        <a:off x="1150866" y="810917"/>
        <a:ext cx="1765441" cy="665925"/>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20/4/2016</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a:p>
        </p:txBody>
      </p:sp>
    </p:spTree>
    <p:extLst>
      <p:ext uri="{BB962C8B-B14F-4D97-AF65-F5344CB8AC3E}">
        <p14:creationId xmlns:p14="http://schemas.microsoft.com/office/powerpoint/2010/main" val="27966172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11</a:t>
            </a:fld>
            <a:endParaRPr lang="el-GR"/>
          </a:p>
        </p:txBody>
      </p:sp>
    </p:spTree>
    <p:extLst>
      <p:ext uri="{BB962C8B-B14F-4D97-AF65-F5344CB8AC3E}">
        <p14:creationId xmlns:p14="http://schemas.microsoft.com/office/powerpoint/2010/main" val="27224394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12</a:t>
            </a:fld>
            <a:endParaRPr lang="el-GR"/>
          </a:p>
        </p:txBody>
      </p:sp>
    </p:spTree>
    <p:extLst>
      <p:ext uri="{BB962C8B-B14F-4D97-AF65-F5344CB8AC3E}">
        <p14:creationId xmlns:p14="http://schemas.microsoft.com/office/powerpoint/2010/main" val="22761557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13</a:t>
            </a:fld>
            <a:endParaRPr lang="el-GR"/>
          </a:p>
        </p:txBody>
      </p:sp>
    </p:spTree>
    <p:extLst>
      <p:ext uri="{BB962C8B-B14F-4D97-AF65-F5344CB8AC3E}">
        <p14:creationId xmlns:p14="http://schemas.microsoft.com/office/powerpoint/2010/main" val="34590498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14</a:t>
            </a:fld>
            <a:endParaRPr lang="el-GR"/>
          </a:p>
        </p:txBody>
      </p:sp>
    </p:spTree>
    <p:extLst>
      <p:ext uri="{BB962C8B-B14F-4D97-AF65-F5344CB8AC3E}">
        <p14:creationId xmlns:p14="http://schemas.microsoft.com/office/powerpoint/2010/main" val="9528176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15</a:t>
            </a:fld>
            <a:endParaRPr lang="el-GR"/>
          </a:p>
        </p:txBody>
      </p:sp>
    </p:spTree>
    <p:extLst>
      <p:ext uri="{BB962C8B-B14F-4D97-AF65-F5344CB8AC3E}">
        <p14:creationId xmlns:p14="http://schemas.microsoft.com/office/powerpoint/2010/main" val="40311241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16</a:t>
            </a:fld>
            <a:endParaRPr lang="el-GR"/>
          </a:p>
        </p:txBody>
      </p:sp>
    </p:spTree>
    <p:extLst>
      <p:ext uri="{BB962C8B-B14F-4D97-AF65-F5344CB8AC3E}">
        <p14:creationId xmlns:p14="http://schemas.microsoft.com/office/powerpoint/2010/main" val="31710454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17</a:t>
            </a:fld>
            <a:endParaRPr lang="el-GR"/>
          </a:p>
        </p:txBody>
      </p:sp>
    </p:spTree>
    <p:extLst>
      <p:ext uri="{BB962C8B-B14F-4D97-AF65-F5344CB8AC3E}">
        <p14:creationId xmlns:p14="http://schemas.microsoft.com/office/powerpoint/2010/main" val="3884081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18</a:t>
            </a:fld>
            <a:endParaRPr lang="el-GR"/>
          </a:p>
        </p:txBody>
      </p:sp>
    </p:spTree>
    <p:extLst>
      <p:ext uri="{BB962C8B-B14F-4D97-AF65-F5344CB8AC3E}">
        <p14:creationId xmlns:p14="http://schemas.microsoft.com/office/powerpoint/2010/main" val="17015726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19</a:t>
            </a:fld>
            <a:endParaRPr lang="el-GR"/>
          </a:p>
        </p:txBody>
      </p:sp>
    </p:spTree>
    <p:extLst>
      <p:ext uri="{BB962C8B-B14F-4D97-AF65-F5344CB8AC3E}">
        <p14:creationId xmlns:p14="http://schemas.microsoft.com/office/powerpoint/2010/main" val="42126352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20</a:t>
            </a:fld>
            <a:endParaRPr lang="el-GR"/>
          </a:p>
        </p:txBody>
      </p:sp>
    </p:spTree>
    <p:extLst>
      <p:ext uri="{BB962C8B-B14F-4D97-AF65-F5344CB8AC3E}">
        <p14:creationId xmlns:p14="http://schemas.microsoft.com/office/powerpoint/2010/main" val="18380103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a:t>
            </a:fld>
            <a:endParaRPr lang="el-GR"/>
          </a:p>
        </p:txBody>
      </p:sp>
    </p:spTree>
    <p:extLst>
      <p:ext uri="{BB962C8B-B14F-4D97-AF65-F5344CB8AC3E}">
        <p14:creationId xmlns:p14="http://schemas.microsoft.com/office/powerpoint/2010/main" val="32673164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21</a:t>
            </a:fld>
            <a:endParaRPr lang="el-GR"/>
          </a:p>
        </p:txBody>
      </p:sp>
    </p:spTree>
    <p:extLst>
      <p:ext uri="{BB962C8B-B14F-4D97-AF65-F5344CB8AC3E}">
        <p14:creationId xmlns:p14="http://schemas.microsoft.com/office/powerpoint/2010/main" val="185915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22</a:t>
            </a:fld>
            <a:endParaRPr lang="el-GR"/>
          </a:p>
        </p:txBody>
      </p:sp>
    </p:spTree>
    <p:extLst>
      <p:ext uri="{BB962C8B-B14F-4D97-AF65-F5344CB8AC3E}">
        <p14:creationId xmlns:p14="http://schemas.microsoft.com/office/powerpoint/2010/main" val="18667840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23</a:t>
            </a:fld>
            <a:endParaRPr lang="el-GR"/>
          </a:p>
        </p:txBody>
      </p:sp>
    </p:spTree>
    <p:extLst>
      <p:ext uri="{BB962C8B-B14F-4D97-AF65-F5344CB8AC3E}">
        <p14:creationId xmlns:p14="http://schemas.microsoft.com/office/powerpoint/2010/main" val="6202808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24</a:t>
            </a:fld>
            <a:endParaRPr lang="el-GR"/>
          </a:p>
        </p:txBody>
      </p:sp>
    </p:spTree>
    <p:extLst>
      <p:ext uri="{BB962C8B-B14F-4D97-AF65-F5344CB8AC3E}">
        <p14:creationId xmlns:p14="http://schemas.microsoft.com/office/powerpoint/2010/main" val="3016755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25</a:t>
            </a:fld>
            <a:endParaRPr lang="el-GR"/>
          </a:p>
        </p:txBody>
      </p:sp>
    </p:spTree>
    <p:extLst>
      <p:ext uri="{BB962C8B-B14F-4D97-AF65-F5344CB8AC3E}">
        <p14:creationId xmlns:p14="http://schemas.microsoft.com/office/powerpoint/2010/main" val="5234998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26</a:t>
            </a:fld>
            <a:endParaRPr lang="el-GR"/>
          </a:p>
        </p:txBody>
      </p:sp>
    </p:spTree>
    <p:extLst>
      <p:ext uri="{BB962C8B-B14F-4D97-AF65-F5344CB8AC3E}">
        <p14:creationId xmlns:p14="http://schemas.microsoft.com/office/powerpoint/2010/main" val="34271128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27</a:t>
            </a:fld>
            <a:endParaRPr lang="el-GR"/>
          </a:p>
        </p:txBody>
      </p:sp>
    </p:spTree>
    <p:extLst>
      <p:ext uri="{BB962C8B-B14F-4D97-AF65-F5344CB8AC3E}">
        <p14:creationId xmlns:p14="http://schemas.microsoft.com/office/powerpoint/2010/main" val="38376710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28</a:t>
            </a:fld>
            <a:endParaRPr lang="el-GR"/>
          </a:p>
        </p:txBody>
      </p:sp>
    </p:spTree>
    <p:extLst>
      <p:ext uri="{BB962C8B-B14F-4D97-AF65-F5344CB8AC3E}">
        <p14:creationId xmlns:p14="http://schemas.microsoft.com/office/powerpoint/2010/main" val="16547299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29</a:t>
            </a:fld>
            <a:endParaRPr lang="el-GR"/>
          </a:p>
        </p:txBody>
      </p:sp>
    </p:spTree>
    <p:extLst>
      <p:ext uri="{BB962C8B-B14F-4D97-AF65-F5344CB8AC3E}">
        <p14:creationId xmlns:p14="http://schemas.microsoft.com/office/powerpoint/2010/main" val="24154320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080D16AF-9B10-4AEA-8851-051532C241D5}" type="slidenum">
              <a:rPr lang="el-GR" smtClean="0"/>
              <a:pPr/>
              <a:t>30</a:t>
            </a:fld>
            <a:endParaRPr lang="el-GR" smtClean="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pPr eaLnBrk="1" hangingPunct="1"/>
            <a:endParaRPr lang="el-GR" smtClean="0"/>
          </a:p>
        </p:txBody>
      </p:sp>
    </p:spTree>
    <p:extLst>
      <p:ext uri="{BB962C8B-B14F-4D97-AF65-F5344CB8AC3E}">
        <p14:creationId xmlns:p14="http://schemas.microsoft.com/office/powerpoint/2010/main" val="35789849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a:t>
            </a:fld>
            <a:endParaRPr lang="el-GR"/>
          </a:p>
        </p:txBody>
      </p:sp>
    </p:spTree>
    <p:extLst>
      <p:ext uri="{BB962C8B-B14F-4D97-AF65-F5344CB8AC3E}">
        <p14:creationId xmlns:p14="http://schemas.microsoft.com/office/powerpoint/2010/main" val="13264425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13D0B424-4E13-4F8D-9D59-518D1F492140}" type="slidenum">
              <a:rPr lang="el-GR" smtClean="0"/>
              <a:pPr/>
              <a:t>31</a:t>
            </a:fld>
            <a:endParaRPr lang="el-GR" smtClean="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pPr eaLnBrk="1" hangingPunct="1"/>
            <a:endParaRPr lang="el-GR" smtClean="0"/>
          </a:p>
        </p:txBody>
      </p:sp>
    </p:spTree>
    <p:extLst>
      <p:ext uri="{BB962C8B-B14F-4D97-AF65-F5344CB8AC3E}">
        <p14:creationId xmlns:p14="http://schemas.microsoft.com/office/powerpoint/2010/main" val="35779634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FA3ABACE-566E-44CA-B36E-293343D1FFA9}" type="slidenum">
              <a:rPr lang="el-GR" smtClean="0"/>
              <a:pPr/>
              <a:t>32</a:t>
            </a:fld>
            <a:endParaRPr lang="el-GR" smtClean="0"/>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pPr eaLnBrk="1" hangingPunct="1"/>
            <a:endParaRPr lang="el-GR" smtClean="0"/>
          </a:p>
        </p:txBody>
      </p:sp>
    </p:spTree>
    <p:extLst>
      <p:ext uri="{BB962C8B-B14F-4D97-AF65-F5344CB8AC3E}">
        <p14:creationId xmlns:p14="http://schemas.microsoft.com/office/powerpoint/2010/main" val="7917754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37277D56-A48B-4B38-9700-AB8B0B41213C}" type="slidenum">
              <a:rPr lang="el-GR" smtClean="0"/>
              <a:pPr/>
              <a:t>33</a:t>
            </a:fld>
            <a:endParaRPr lang="el-GR" smtClean="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p:spPr>
        <p:txBody>
          <a:bodyPr/>
          <a:lstStyle/>
          <a:p>
            <a:pPr eaLnBrk="1" hangingPunct="1"/>
            <a:endParaRPr lang="el-GR" smtClean="0"/>
          </a:p>
        </p:txBody>
      </p:sp>
    </p:spTree>
    <p:extLst>
      <p:ext uri="{BB962C8B-B14F-4D97-AF65-F5344CB8AC3E}">
        <p14:creationId xmlns:p14="http://schemas.microsoft.com/office/powerpoint/2010/main" val="344140701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87918BC5-4E5C-4DAB-A5ED-820363273DE5}" type="slidenum">
              <a:rPr lang="el-GR" smtClean="0"/>
              <a:pPr/>
              <a:t>34</a:t>
            </a:fld>
            <a:endParaRPr lang="el-GR" smtClean="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p:spPr>
        <p:txBody>
          <a:bodyPr/>
          <a:lstStyle/>
          <a:p>
            <a:pPr eaLnBrk="1" hangingPunct="1"/>
            <a:endParaRPr lang="el-GR" smtClean="0"/>
          </a:p>
        </p:txBody>
      </p:sp>
    </p:spTree>
    <p:extLst>
      <p:ext uri="{BB962C8B-B14F-4D97-AF65-F5344CB8AC3E}">
        <p14:creationId xmlns:p14="http://schemas.microsoft.com/office/powerpoint/2010/main" val="1575354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1E448F75-A78E-4060-BDA2-27DE18C5A1BE}" type="slidenum">
              <a:rPr lang="el-GR" smtClean="0"/>
              <a:pPr/>
              <a:t>35</a:t>
            </a:fld>
            <a:endParaRPr lang="el-GR" smtClean="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pPr eaLnBrk="1" hangingPunct="1"/>
            <a:endParaRPr lang="el-GR" smtClean="0"/>
          </a:p>
        </p:txBody>
      </p:sp>
    </p:spTree>
    <p:extLst>
      <p:ext uri="{BB962C8B-B14F-4D97-AF65-F5344CB8AC3E}">
        <p14:creationId xmlns:p14="http://schemas.microsoft.com/office/powerpoint/2010/main" val="117744728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B55C16B3-EAD8-4BBE-9240-ABE1DFDAEA87}" type="slidenum">
              <a:rPr lang="el-GR" smtClean="0"/>
              <a:pPr/>
              <a:t>36</a:t>
            </a:fld>
            <a:endParaRPr lang="el-GR" smtClean="0"/>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p:spPr>
        <p:txBody>
          <a:bodyPr/>
          <a:lstStyle/>
          <a:p>
            <a:pPr eaLnBrk="1" hangingPunct="1"/>
            <a:endParaRPr lang="el-GR" smtClean="0"/>
          </a:p>
        </p:txBody>
      </p:sp>
    </p:spTree>
    <p:extLst>
      <p:ext uri="{BB962C8B-B14F-4D97-AF65-F5344CB8AC3E}">
        <p14:creationId xmlns:p14="http://schemas.microsoft.com/office/powerpoint/2010/main" val="323777373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3AEC7ED3-D9B4-4F69-8EF0-314D6503BA9B}" type="slidenum">
              <a:rPr lang="el-GR" smtClean="0"/>
              <a:pPr/>
              <a:t>37</a:t>
            </a:fld>
            <a:endParaRPr lang="el-GR" smtClean="0"/>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p:spPr>
        <p:txBody>
          <a:bodyPr/>
          <a:lstStyle/>
          <a:p>
            <a:pPr eaLnBrk="1" hangingPunct="1"/>
            <a:endParaRPr lang="el-GR" smtClean="0"/>
          </a:p>
        </p:txBody>
      </p:sp>
    </p:spTree>
    <p:extLst>
      <p:ext uri="{BB962C8B-B14F-4D97-AF65-F5344CB8AC3E}">
        <p14:creationId xmlns:p14="http://schemas.microsoft.com/office/powerpoint/2010/main" val="233926560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14522942-286E-43B1-BE5B-FAA601D30EDB}" type="slidenum">
              <a:rPr lang="el-GR" smtClean="0"/>
              <a:pPr/>
              <a:t>38</a:t>
            </a:fld>
            <a:endParaRPr lang="el-GR" smtClean="0"/>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p:spPr>
        <p:txBody>
          <a:bodyPr/>
          <a:lstStyle/>
          <a:p>
            <a:pPr eaLnBrk="1" hangingPunct="1"/>
            <a:endParaRPr lang="el-GR" smtClean="0"/>
          </a:p>
        </p:txBody>
      </p:sp>
    </p:spTree>
    <p:extLst>
      <p:ext uri="{BB962C8B-B14F-4D97-AF65-F5344CB8AC3E}">
        <p14:creationId xmlns:p14="http://schemas.microsoft.com/office/powerpoint/2010/main" val="414876704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4C2B52E4-BEB5-446D-B980-922ABAB4276A}" type="slidenum">
              <a:rPr lang="el-GR" smtClean="0"/>
              <a:pPr/>
              <a:t>39</a:t>
            </a:fld>
            <a:endParaRPr lang="el-GR" smtClean="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p:spPr>
        <p:txBody>
          <a:bodyPr/>
          <a:lstStyle/>
          <a:p>
            <a:pPr eaLnBrk="1" hangingPunct="1"/>
            <a:r>
              <a:rPr lang="en-US" smtClean="0"/>
              <a:t>I</a:t>
            </a:r>
          </a:p>
        </p:txBody>
      </p:sp>
    </p:spTree>
    <p:extLst>
      <p:ext uri="{BB962C8B-B14F-4D97-AF65-F5344CB8AC3E}">
        <p14:creationId xmlns:p14="http://schemas.microsoft.com/office/powerpoint/2010/main" val="412066225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A92D2377-0AF2-4965-8B68-A15FBE38329F}" type="slidenum">
              <a:rPr lang="el-GR" smtClean="0"/>
              <a:pPr/>
              <a:t>40</a:t>
            </a:fld>
            <a:endParaRPr lang="el-GR" smtClean="0"/>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p:spPr>
        <p:txBody>
          <a:bodyPr/>
          <a:lstStyle/>
          <a:p>
            <a:pPr eaLnBrk="1" hangingPunct="1"/>
            <a:endParaRPr lang="el-GR" smtClean="0"/>
          </a:p>
        </p:txBody>
      </p:sp>
    </p:spTree>
    <p:extLst>
      <p:ext uri="{BB962C8B-B14F-4D97-AF65-F5344CB8AC3E}">
        <p14:creationId xmlns:p14="http://schemas.microsoft.com/office/powerpoint/2010/main" val="42933850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a:t>
            </a:fld>
            <a:endParaRPr lang="el-GR"/>
          </a:p>
        </p:txBody>
      </p:sp>
    </p:spTree>
    <p:extLst>
      <p:ext uri="{BB962C8B-B14F-4D97-AF65-F5344CB8AC3E}">
        <p14:creationId xmlns:p14="http://schemas.microsoft.com/office/powerpoint/2010/main" val="364191122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41</a:t>
            </a:fld>
            <a:endParaRPr lang="el-GR"/>
          </a:p>
        </p:txBody>
      </p:sp>
    </p:spTree>
    <p:extLst>
      <p:ext uri="{BB962C8B-B14F-4D97-AF65-F5344CB8AC3E}">
        <p14:creationId xmlns:p14="http://schemas.microsoft.com/office/powerpoint/2010/main" val="87042039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42</a:t>
            </a:fld>
            <a:endParaRPr lang="el-GR"/>
          </a:p>
        </p:txBody>
      </p:sp>
    </p:spTree>
    <p:extLst>
      <p:ext uri="{BB962C8B-B14F-4D97-AF65-F5344CB8AC3E}">
        <p14:creationId xmlns:p14="http://schemas.microsoft.com/office/powerpoint/2010/main" val="246917512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43</a:t>
            </a:fld>
            <a:endParaRPr lang="el-GR"/>
          </a:p>
        </p:txBody>
      </p:sp>
    </p:spTree>
    <p:extLst>
      <p:ext uri="{BB962C8B-B14F-4D97-AF65-F5344CB8AC3E}">
        <p14:creationId xmlns:p14="http://schemas.microsoft.com/office/powerpoint/2010/main" val="389655963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44</a:t>
            </a:fld>
            <a:endParaRPr lang="el-GR"/>
          </a:p>
        </p:txBody>
      </p:sp>
    </p:spTree>
    <p:extLst>
      <p:ext uri="{BB962C8B-B14F-4D97-AF65-F5344CB8AC3E}">
        <p14:creationId xmlns:p14="http://schemas.microsoft.com/office/powerpoint/2010/main" val="50529840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45</a:t>
            </a:fld>
            <a:endParaRPr lang="el-GR"/>
          </a:p>
        </p:txBody>
      </p:sp>
    </p:spTree>
    <p:extLst>
      <p:ext uri="{BB962C8B-B14F-4D97-AF65-F5344CB8AC3E}">
        <p14:creationId xmlns:p14="http://schemas.microsoft.com/office/powerpoint/2010/main" val="22313250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46</a:t>
            </a:fld>
            <a:endParaRPr lang="el-GR"/>
          </a:p>
        </p:txBody>
      </p:sp>
    </p:spTree>
    <p:extLst>
      <p:ext uri="{BB962C8B-B14F-4D97-AF65-F5344CB8AC3E}">
        <p14:creationId xmlns:p14="http://schemas.microsoft.com/office/powerpoint/2010/main" val="406096738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47</a:t>
            </a:fld>
            <a:endParaRPr lang="el-GR"/>
          </a:p>
        </p:txBody>
      </p:sp>
    </p:spTree>
    <p:extLst>
      <p:ext uri="{BB962C8B-B14F-4D97-AF65-F5344CB8AC3E}">
        <p14:creationId xmlns:p14="http://schemas.microsoft.com/office/powerpoint/2010/main" val="145356512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50</a:t>
            </a:fld>
            <a:endParaRPr lang="el-GR"/>
          </a:p>
        </p:txBody>
      </p:sp>
    </p:spTree>
    <p:extLst>
      <p:ext uri="{BB962C8B-B14F-4D97-AF65-F5344CB8AC3E}">
        <p14:creationId xmlns:p14="http://schemas.microsoft.com/office/powerpoint/2010/main" val="290647569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51</a:t>
            </a:fld>
            <a:endParaRPr lang="el-GR"/>
          </a:p>
        </p:txBody>
      </p:sp>
    </p:spTree>
    <p:extLst>
      <p:ext uri="{BB962C8B-B14F-4D97-AF65-F5344CB8AC3E}">
        <p14:creationId xmlns:p14="http://schemas.microsoft.com/office/powerpoint/2010/main" val="103356104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52</a:t>
            </a:fld>
            <a:endParaRPr lang="el-GR"/>
          </a:p>
        </p:txBody>
      </p:sp>
    </p:spTree>
    <p:extLst>
      <p:ext uri="{BB962C8B-B14F-4D97-AF65-F5344CB8AC3E}">
        <p14:creationId xmlns:p14="http://schemas.microsoft.com/office/powerpoint/2010/main" val="34426749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a:t>
            </a:fld>
            <a:endParaRPr lang="el-GR"/>
          </a:p>
        </p:txBody>
      </p:sp>
    </p:spTree>
    <p:extLst>
      <p:ext uri="{BB962C8B-B14F-4D97-AF65-F5344CB8AC3E}">
        <p14:creationId xmlns:p14="http://schemas.microsoft.com/office/powerpoint/2010/main" val="36189741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53</a:t>
            </a:fld>
            <a:endParaRPr lang="el-GR"/>
          </a:p>
        </p:txBody>
      </p:sp>
    </p:spTree>
    <p:extLst>
      <p:ext uri="{BB962C8B-B14F-4D97-AF65-F5344CB8AC3E}">
        <p14:creationId xmlns:p14="http://schemas.microsoft.com/office/powerpoint/2010/main" val="47355631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54</a:t>
            </a:fld>
            <a:endParaRPr lang="el-GR"/>
          </a:p>
        </p:txBody>
      </p:sp>
    </p:spTree>
    <p:extLst>
      <p:ext uri="{BB962C8B-B14F-4D97-AF65-F5344CB8AC3E}">
        <p14:creationId xmlns:p14="http://schemas.microsoft.com/office/powerpoint/2010/main" val="324005971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55</a:t>
            </a:fld>
            <a:endParaRPr lang="el-GR"/>
          </a:p>
        </p:txBody>
      </p:sp>
    </p:spTree>
    <p:extLst>
      <p:ext uri="{BB962C8B-B14F-4D97-AF65-F5344CB8AC3E}">
        <p14:creationId xmlns:p14="http://schemas.microsoft.com/office/powerpoint/2010/main" val="69122568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56</a:t>
            </a:fld>
            <a:endParaRPr lang="el-GR"/>
          </a:p>
        </p:txBody>
      </p:sp>
    </p:spTree>
    <p:extLst>
      <p:ext uri="{BB962C8B-B14F-4D97-AF65-F5344CB8AC3E}">
        <p14:creationId xmlns:p14="http://schemas.microsoft.com/office/powerpoint/2010/main" val="246432744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57</a:t>
            </a:fld>
            <a:endParaRPr lang="el-GR"/>
          </a:p>
        </p:txBody>
      </p:sp>
    </p:spTree>
    <p:extLst>
      <p:ext uri="{BB962C8B-B14F-4D97-AF65-F5344CB8AC3E}">
        <p14:creationId xmlns:p14="http://schemas.microsoft.com/office/powerpoint/2010/main" val="145645317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58</a:t>
            </a:fld>
            <a:endParaRPr lang="el-GR"/>
          </a:p>
        </p:txBody>
      </p:sp>
    </p:spTree>
    <p:extLst>
      <p:ext uri="{BB962C8B-B14F-4D97-AF65-F5344CB8AC3E}">
        <p14:creationId xmlns:p14="http://schemas.microsoft.com/office/powerpoint/2010/main" val="112262276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59</a:t>
            </a:fld>
            <a:endParaRPr lang="el-GR"/>
          </a:p>
        </p:txBody>
      </p:sp>
    </p:spTree>
    <p:extLst>
      <p:ext uri="{BB962C8B-B14F-4D97-AF65-F5344CB8AC3E}">
        <p14:creationId xmlns:p14="http://schemas.microsoft.com/office/powerpoint/2010/main" val="321895140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60</a:t>
            </a:fld>
            <a:endParaRPr lang="el-GR"/>
          </a:p>
        </p:txBody>
      </p:sp>
    </p:spTree>
    <p:extLst>
      <p:ext uri="{BB962C8B-B14F-4D97-AF65-F5344CB8AC3E}">
        <p14:creationId xmlns:p14="http://schemas.microsoft.com/office/powerpoint/2010/main" val="100402784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61</a:t>
            </a:fld>
            <a:endParaRPr lang="el-GR"/>
          </a:p>
        </p:txBody>
      </p:sp>
    </p:spTree>
    <p:extLst>
      <p:ext uri="{BB962C8B-B14F-4D97-AF65-F5344CB8AC3E}">
        <p14:creationId xmlns:p14="http://schemas.microsoft.com/office/powerpoint/2010/main" val="323034560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63</a:t>
            </a:fld>
            <a:endParaRPr lang="el-GR"/>
          </a:p>
        </p:txBody>
      </p:sp>
    </p:spTree>
    <p:extLst>
      <p:ext uri="{BB962C8B-B14F-4D97-AF65-F5344CB8AC3E}">
        <p14:creationId xmlns:p14="http://schemas.microsoft.com/office/powerpoint/2010/main" val="26814842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7</a:t>
            </a:fld>
            <a:endParaRPr lang="el-GR"/>
          </a:p>
        </p:txBody>
      </p:sp>
    </p:spTree>
    <p:extLst>
      <p:ext uri="{BB962C8B-B14F-4D97-AF65-F5344CB8AC3E}">
        <p14:creationId xmlns:p14="http://schemas.microsoft.com/office/powerpoint/2010/main" val="222038581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64</a:t>
            </a:fld>
            <a:endParaRPr lang="el-GR"/>
          </a:p>
        </p:txBody>
      </p:sp>
    </p:spTree>
    <p:extLst>
      <p:ext uri="{BB962C8B-B14F-4D97-AF65-F5344CB8AC3E}">
        <p14:creationId xmlns:p14="http://schemas.microsoft.com/office/powerpoint/2010/main" val="402482839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66</a:t>
            </a:fld>
            <a:endParaRPr lang="el-GR"/>
          </a:p>
        </p:txBody>
      </p:sp>
    </p:spTree>
    <p:extLst>
      <p:ext uri="{BB962C8B-B14F-4D97-AF65-F5344CB8AC3E}">
        <p14:creationId xmlns:p14="http://schemas.microsoft.com/office/powerpoint/2010/main" val="45231832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67</a:t>
            </a:fld>
            <a:endParaRPr lang="el-GR"/>
          </a:p>
        </p:txBody>
      </p:sp>
    </p:spTree>
    <p:extLst>
      <p:ext uri="{BB962C8B-B14F-4D97-AF65-F5344CB8AC3E}">
        <p14:creationId xmlns:p14="http://schemas.microsoft.com/office/powerpoint/2010/main" val="278476902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68</a:t>
            </a:fld>
            <a:endParaRPr lang="el-GR"/>
          </a:p>
        </p:txBody>
      </p:sp>
    </p:spTree>
    <p:extLst>
      <p:ext uri="{BB962C8B-B14F-4D97-AF65-F5344CB8AC3E}">
        <p14:creationId xmlns:p14="http://schemas.microsoft.com/office/powerpoint/2010/main" val="67909133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69</a:t>
            </a:fld>
            <a:endParaRPr lang="el-GR"/>
          </a:p>
        </p:txBody>
      </p:sp>
    </p:spTree>
    <p:extLst>
      <p:ext uri="{BB962C8B-B14F-4D97-AF65-F5344CB8AC3E}">
        <p14:creationId xmlns:p14="http://schemas.microsoft.com/office/powerpoint/2010/main" val="425911956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70</a:t>
            </a:fld>
            <a:endParaRPr lang="el-GR"/>
          </a:p>
        </p:txBody>
      </p:sp>
    </p:spTree>
    <p:extLst>
      <p:ext uri="{BB962C8B-B14F-4D97-AF65-F5344CB8AC3E}">
        <p14:creationId xmlns:p14="http://schemas.microsoft.com/office/powerpoint/2010/main" val="2438508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71</a:t>
            </a:fld>
            <a:endParaRPr lang="el-GR"/>
          </a:p>
        </p:txBody>
      </p:sp>
    </p:spTree>
    <p:extLst>
      <p:ext uri="{BB962C8B-B14F-4D97-AF65-F5344CB8AC3E}">
        <p14:creationId xmlns:p14="http://schemas.microsoft.com/office/powerpoint/2010/main" val="117636136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72</a:t>
            </a:fld>
            <a:endParaRPr lang="el-GR"/>
          </a:p>
        </p:txBody>
      </p:sp>
    </p:spTree>
    <p:extLst>
      <p:ext uri="{BB962C8B-B14F-4D97-AF65-F5344CB8AC3E}">
        <p14:creationId xmlns:p14="http://schemas.microsoft.com/office/powerpoint/2010/main" val="401747818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73</a:t>
            </a:fld>
            <a:endParaRPr lang="el-GR"/>
          </a:p>
        </p:txBody>
      </p:sp>
    </p:spTree>
    <p:extLst>
      <p:ext uri="{BB962C8B-B14F-4D97-AF65-F5344CB8AC3E}">
        <p14:creationId xmlns:p14="http://schemas.microsoft.com/office/powerpoint/2010/main" val="3734392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8</a:t>
            </a:fld>
            <a:endParaRPr lang="el-GR"/>
          </a:p>
        </p:txBody>
      </p:sp>
    </p:spTree>
    <p:extLst>
      <p:ext uri="{BB962C8B-B14F-4D97-AF65-F5344CB8AC3E}">
        <p14:creationId xmlns:p14="http://schemas.microsoft.com/office/powerpoint/2010/main" val="3337074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9</a:t>
            </a:fld>
            <a:endParaRPr lang="el-GR"/>
          </a:p>
        </p:txBody>
      </p:sp>
    </p:spTree>
    <p:extLst>
      <p:ext uri="{BB962C8B-B14F-4D97-AF65-F5344CB8AC3E}">
        <p14:creationId xmlns:p14="http://schemas.microsoft.com/office/powerpoint/2010/main" val="26722590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10</a:t>
            </a:fld>
            <a:endParaRPr lang="el-GR"/>
          </a:p>
        </p:txBody>
      </p:sp>
    </p:spTree>
    <p:extLst>
      <p:ext uri="{BB962C8B-B14F-4D97-AF65-F5344CB8AC3E}">
        <p14:creationId xmlns:p14="http://schemas.microsoft.com/office/powerpoint/2010/main" val="11800278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chemeClr val="accent1"/>
                </a:solidFill>
              </a:defRPr>
            </a:lvl1pPr>
          </a:lstStyle>
          <a:p>
            <a:r>
              <a:rPr lang="el-GR" dirty="0"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smtClean="0"/>
              <a:t>Στυλ κύριου υπότιτλου</a:t>
            </a:r>
            <a:endParaRPr lang="el-GR" dirty="0"/>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kern="1200" dirty="0" smtClean="0">
                <a:solidFill>
                  <a:srgbClr val="5075BC"/>
                </a:solidFill>
                <a:latin typeface="+mn-lt"/>
                <a:ea typeface="+mn-ea"/>
                <a:cs typeface="+mn-cs"/>
              </a:rPr>
              <a:t>Πολιτισμικές Επιδράσεις στη Νοσηλευτική Φροντίδα</a:t>
            </a:r>
            <a:endParaRPr lang="en-US" sz="1000" kern="1200" dirty="0">
              <a:solidFill>
                <a:srgbClr val="5075BC"/>
              </a:solidFill>
              <a:latin typeface="+mn-lt"/>
              <a:ea typeface="+mn-ea"/>
              <a:cs typeface="+mn-cs"/>
            </a:endParaRPr>
          </a:p>
        </p:txBody>
      </p:sp>
      <p:pic>
        <p:nvPicPr>
          <p:cNvPr id="6" name="Picture 5"/>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lvl1pPr>
              <a:defRPr b="0">
                <a:solidFill>
                  <a:srgbClr val="5075BC"/>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423861268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idx="1"/>
          </p:nvPr>
        </p:nvSpPr>
        <p:spPr>
          <a:xfrm>
            <a:off x="464156" y="1556792"/>
            <a:ext cx="82296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kern="1200" dirty="0" smtClean="0">
                <a:solidFill>
                  <a:srgbClr val="5075BC"/>
                </a:solidFill>
                <a:latin typeface="+mn-lt"/>
                <a:ea typeface="+mn-ea"/>
                <a:cs typeface="+mn-cs"/>
              </a:rPr>
              <a:t>Πολιτισμικές Επιδράσεις στη Νοσηλευτική Φροντίδα</a:t>
            </a:r>
            <a:endParaRPr lang="en-US" sz="1000" kern="1200" dirty="0">
              <a:solidFill>
                <a:srgbClr val="5075BC"/>
              </a:solidFill>
              <a:latin typeface="+mn-lt"/>
              <a:ea typeface="+mn-ea"/>
              <a:cs typeface="+mn-cs"/>
            </a:endParaRPr>
          </a:p>
        </p:txBody>
      </p:sp>
      <p:pic>
        <p:nvPicPr>
          <p:cNvPr id="6" name="Picture 5"/>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0" cap="none" baseline="0">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kern="1200" dirty="0" smtClean="0">
                <a:solidFill>
                  <a:srgbClr val="5075BC"/>
                </a:solidFill>
                <a:latin typeface="+mn-lt"/>
                <a:ea typeface="+mn-ea"/>
                <a:cs typeface="+mn-cs"/>
              </a:rPr>
              <a:t>Πολιτισμικές Επιδράσεις στη Νοσηλευτική Φροντίδα</a:t>
            </a:r>
            <a:endParaRPr lang="en-US" sz="1000" kern="1200" dirty="0">
              <a:solidFill>
                <a:srgbClr val="5075BC"/>
              </a:solidFill>
              <a:latin typeface="+mn-lt"/>
              <a:ea typeface="+mn-ea"/>
              <a:cs typeface="+mn-cs"/>
            </a:endParaRPr>
          </a:p>
        </p:txBody>
      </p:sp>
      <p:pic>
        <p:nvPicPr>
          <p:cNvPr id="7" name="Picture 6"/>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8"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kern="1200" dirty="0" smtClean="0">
                <a:solidFill>
                  <a:srgbClr val="5075BC"/>
                </a:solidFill>
                <a:latin typeface="+mn-lt"/>
                <a:ea typeface="+mn-ea"/>
                <a:cs typeface="+mn-cs"/>
              </a:rPr>
              <a:t>Πολιτισμικές Επιδράσεις στη Νοσηλευτική Φροντίδα</a:t>
            </a:r>
            <a:endParaRPr lang="en-US" sz="1000" kern="1200" dirty="0">
              <a:solidFill>
                <a:srgbClr val="5075BC"/>
              </a:solidFill>
              <a:latin typeface="+mn-lt"/>
              <a:ea typeface="+mn-ea"/>
              <a:cs typeface="+mn-cs"/>
            </a:endParaRPr>
          </a:p>
        </p:txBody>
      </p:sp>
      <p:pic>
        <p:nvPicPr>
          <p:cNvPr id="9" name="Picture 8"/>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4"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kern="1200" dirty="0" smtClean="0">
                <a:solidFill>
                  <a:srgbClr val="5075BC"/>
                </a:solidFill>
                <a:latin typeface="+mn-lt"/>
                <a:ea typeface="+mn-ea"/>
                <a:cs typeface="+mn-cs"/>
              </a:rPr>
              <a:t>Πολιτισμικές Επιδράσεις στη Νοσηλευτική Φροντίδα</a:t>
            </a:r>
            <a:endParaRPr lang="en-US" sz="1000" kern="1200" dirty="0">
              <a:solidFill>
                <a:srgbClr val="5075BC"/>
              </a:solidFill>
              <a:latin typeface="+mn-lt"/>
              <a:ea typeface="+mn-ea"/>
              <a:cs typeface="+mn-cs"/>
            </a:endParaRPr>
          </a:p>
        </p:txBody>
      </p:sp>
      <p:pic>
        <p:nvPicPr>
          <p:cNvPr id="5" name="Picture 4"/>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7"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kern="1200" dirty="0" smtClean="0">
                <a:solidFill>
                  <a:srgbClr val="5075BC"/>
                </a:solidFill>
                <a:latin typeface="+mn-lt"/>
                <a:ea typeface="+mn-ea"/>
                <a:cs typeface="+mn-cs"/>
              </a:rPr>
              <a:t>Πολιτισμικές Επιδράσεις στη Νοσηλευτική Φροντίδα</a:t>
            </a:r>
            <a:endParaRPr lang="en-US" sz="1000" kern="1200" dirty="0">
              <a:solidFill>
                <a:srgbClr val="5075BC"/>
              </a:solidFill>
              <a:latin typeface="+mn-lt"/>
              <a:ea typeface="+mn-ea"/>
              <a:cs typeface="+mn-cs"/>
            </a:endParaRPr>
          </a:p>
        </p:txBody>
      </p:sp>
      <p:pic>
        <p:nvPicPr>
          <p:cNvPr id="8" name="Picture 7"/>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kern="1200" dirty="0" smtClean="0">
                <a:solidFill>
                  <a:srgbClr val="5075BC"/>
                </a:solidFill>
                <a:latin typeface="+mn-lt"/>
                <a:ea typeface="+mn-ea"/>
                <a:cs typeface="+mn-cs"/>
              </a:rPr>
              <a:t>Πολιτισμικές Επιδράσεις στη Νοσηλευτική Φροντίδα</a:t>
            </a:r>
            <a:endParaRPr lang="en-US" sz="1000" kern="1200" dirty="0">
              <a:solidFill>
                <a:srgbClr val="5075BC"/>
              </a:solidFill>
              <a:latin typeface="+mn-lt"/>
              <a:ea typeface="+mn-ea"/>
              <a:cs typeface="+mn-cs"/>
            </a:endParaRPr>
          </a:p>
        </p:txBody>
      </p:sp>
      <p:pic>
        <p:nvPicPr>
          <p:cNvPr id="7" name="Picture 6"/>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5.xml"/><Relationship Id="rId1" Type="http://schemas.openxmlformats.org/officeDocument/2006/relationships/vmlDrawing" Target="../drawings/vmlDrawing1.vml"/><Relationship Id="rId6" Type="http://schemas.openxmlformats.org/officeDocument/2006/relationships/image" Target="../media/image4.gif"/><Relationship Id="rId5" Type="http://schemas.openxmlformats.org/officeDocument/2006/relationships/image" Target="../media/image3.png"/><Relationship Id="rId4" Type="http://schemas.openxmlformats.org/officeDocument/2006/relationships/oleObject" Target="../embeddings/oleObject1.bin"/></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3" Type="http://schemas.openxmlformats.org/officeDocument/2006/relationships/hyperlink" Target="http://eclass.uoa.gr/courses/NURS169/" TargetMode="External"/><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hyperlink" Target="http://opencourses.uoa.gr/courses/NURS1/" TargetMode="External"/><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66.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Λογότυπο Εθνικόν και Καποδιστριακόν Πανεπιστήμιον Αθηνών"/>
          <p:cNvPicPr>
            <a:picLocks noChangeAspect="1"/>
          </p:cNvPicPr>
          <p:nvPr/>
        </p:nvPicPr>
        <p:blipFill>
          <a:blip r:embed="rId3"/>
          <a:stretch>
            <a:fillRect/>
          </a:stretch>
        </p:blipFill>
        <p:spPr>
          <a:xfrm>
            <a:off x="179512" y="404664"/>
            <a:ext cx="4147938" cy="817388"/>
          </a:xfrm>
          <a:prstGeom prst="rect">
            <a:avLst/>
          </a:prstGeom>
        </p:spPr>
      </p:pic>
      <p:sp>
        <p:nvSpPr>
          <p:cNvPr id="2" name="Τίτλος 1"/>
          <p:cNvSpPr>
            <a:spLocks noGrp="1"/>
          </p:cNvSpPr>
          <p:nvPr>
            <p:ph type="ctrTitle"/>
          </p:nvPr>
        </p:nvSpPr>
        <p:spPr>
          <a:xfrm>
            <a:off x="685800" y="1700808"/>
            <a:ext cx="7772400" cy="1470025"/>
          </a:xfrm>
        </p:spPr>
        <p:txBody>
          <a:bodyPr/>
          <a:lstStyle/>
          <a:p>
            <a:r>
              <a:rPr lang="el-GR" dirty="0" smtClean="0">
                <a:solidFill>
                  <a:srgbClr val="5075BC"/>
                </a:solidFill>
              </a:rPr>
              <a:t>ΚΟΙΝΟΤΙΚΗ ΝΟΣΗΛΕΥΤΙΚΗ Ι</a:t>
            </a:r>
            <a:endParaRPr lang="el-GR" dirty="0">
              <a:solidFill>
                <a:srgbClr val="5075BC"/>
              </a:solidFill>
            </a:endParaRPr>
          </a:p>
        </p:txBody>
      </p:sp>
      <p:sp>
        <p:nvSpPr>
          <p:cNvPr id="3" name="Υπότιτλος 2"/>
          <p:cNvSpPr>
            <a:spLocks noGrp="1"/>
          </p:cNvSpPr>
          <p:nvPr>
            <p:ph type="subTitle" idx="1"/>
          </p:nvPr>
        </p:nvSpPr>
        <p:spPr>
          <a:xfrm>
            <a:off x="683568" y="3384823"/>
            <a:ext cx="7776864" cy="1752600"/>
          </a:xfrm>
        </p:spPr>
        <p:txBody>
          <a:bodyPr>
            <a:noAutofit/>
          </a:bodyPr>
          <a:lstStyle/>
          <a:p>
            <a:r>
              <a:rPr lang="el-GR" sz="2800" dirty="0" smtClean="0">
                <a:solidFill>
                  <a:srgbClr val="5075BC"/>
                </a:solidFill>
                <a:latin typeface="+mj-lt"/>
                <a:ea typeface="+mj-ea"/>
                <a:cs typeface="+mj-cs"/>
              </a:rPr>
              <a:t>Ενότητα 7:</a:t>
            </a:r>
            <a:r>
              <a:rPr lang="en-US" sz="2800" dirty="0" smtClean="0">
                <a:solidFill>
                  <a:srgbClr val="5075BC"/>
                </a:solidFill>
                <a:latin typeface="+mj-lt"/>
                <a:ea typeface="+mj-ea"/>
                <a:cs typeface="+mj-cs"/>
              </a:rPr>
              <a:t> </a:t>
            </a:r>
            <a:r>
              <a:rPr lang="el-GR" sz="2800" dirty="0" smtClean="0"/>
              <a:t>Πολιτισμικές Επιδράσεις στη Νοσηλευτική Φροντίδα </a:t>
            </a:r>
            <a:endParaRPr lang="en-US" sz="2800" dirty="0" smtClean="0"/>
          </a:p>
          <a:p>
            <a:endParaRPr lang="el-GR" sz="200" dirty="0" smtClean="0"/>
          </a:p>
          <a:p>
            <a:r>
              <a:rPr lang="el-GR" sz="2800" dirty="0" smtClean="0"/>
              <a:t>Αθηνά  Καλοκαιρινού </a:t>
            </a:r>
            <a:r>
              <a:rPr lang="el-GR" sz="2800" dirty="0"/>
              <a:t>– Αναγνωστοπούλου</a:t>
            </a:r>
          </a:p>
          <a:p>
            <a:r>
              <a:rPr lang="el-GR" sz="2800" dirty="0"/>
              <a:t>Καθηγήτρια  </a:t>
            </a:r>
          </a:p>
          <a:p>
            <a:r>
              <a:rPr lang="el-GR" sz="2800" dirty="0"/>
              <a:t>Τμήμα  </a:t>
            </a:r>
            <a:r>
              <a:rPr lang="el-GR" sz="2800" dirty="0" smtClean="0"/>
              <a:t>Νοσηλευτικής</a:t>
            </a:r>
            <a:r>
              <a:rPr lang="en-US" sz="2800" dirty="0" smtClean="0"/>
              <a:t> </a:t>
            </a:r>
            <a:endParaRPr lang="el-GR" sz="2800" dirty="0" smtClean="0"/>
          </a:p>
          <a:p>
            <a:r>
              <a:rPr lang="el-GR" sz="2400" dirty="0" smtClean="0"/>
              <a:t>Τομέας Δημόσιας Υγείας - </a:t>
            </a:r>
          </a:p>
          <a:p>
            <a:r>
              <a:rPr lang="el-GR" sz="2400" dirty="0" smtClean="0"/>
              <a:t> Εργαστήριο Κοινοτικής Νοσηλευτικής</a:t>
            </a:r>
          </a:p>
          <a:p>
            <a:endParaRPr lang="el-GR" sz="2800" dirty="0" smtClean="0"/>
          </a:p>
        </p:txBody>
      </p:sp>
    </p:spTree>
    <p:extLst>
      <p:ext uri="{BB962C8B-B14F-4D97-AF65-F5344CB8AC3E}">
        <p14:creationId xmlns:p14="http://schemas.microsoft.com/office/powerpoint/2010/main" val="6904676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Autofit/>
          </a:bodyPr>
          <a:lstStyle/>
          <a:p>
            <a:r>
              <a:rPr lang="el-GR" dirty="0" smtClean="0"/>
              <a:t>Επαγγελματικές Αρχές </a:t>
            </a:r>
            <a:r>
              <a:rPr lang="el-GR" dirty="0"/>
              <a:t>για τη </a:t>
            </a:r>
            <a:r>
              <a:rPr lang="el-GR" dirty="0" smtClean="0"/>
              <a:t>Νοσηλευτική </a:t>
            </a:r>
            <a:endParaRPr lang="el-GR" dirty="0"/>
          </a:p>
        </p:txBody>
      </p:sp>
      <p:sp>
        <p:nvSpPr>
          <p:cNvPr id="5" name="Θέση περιεχομένου 4"/>
          <p:cNvSpPr>
            <a:spLocks noGrp="1"/>
          </p:cNvSpPr>
          <p:nvPr>
            <p:ph idx="1"/>
          </p:nvPr>
        </p:nvSpPr>
        <p:spPr>
          <a:xfrm>
            <a:off x="464156" y="1783357"/>
            <a:ext cx="8229600" cy="4525963"/>
          </a:xfrm>
        </p:spPr>
        <p:txBody>
          <a:bodyPr>
            <a:noAutofit/>
          </a:bodyPr>
          <a:lstStyle/>
          <a:p>
            <a:r>
              <a:rPr lang="el-GR" altLang="el-GR" sz="2800" dirty="0" smtClean="0"/>
              <a:t>Αρχή </a:t>
            </a:r>
            <a:r>
              <a:rPr lang="el-GR" altLang="el-GR" sz="2800" dirty="0"/>
              <a:t>της αυτονομίας</a:t>
            </a:r>
          </a:p>
          <a:p>
            <a:r>
              <a:rPr lang="el-GR" altLang="el-GR" sz="2800" dirty="0"/>
              <a:t>Αρχή της ευεργεσίας και μη βλαπτικότητας</a:t>
            </a:r>
          </a:p>
          <a:p>
            <a:r>
              <a:rPr lang="el-GR" altLang="el-GR" sz="2800" dirty="0"/>
              <a:t>Αρχή της δικαιοσύνης </a:t>
            </a:r>
            <a:endParaRPr lang="en-US" altLang="el-GR" sz="2800" dirty="0"/>
          </a:p>
          <a:p>
            <a:r>
              <a:rPr lang="el-GR" altLang="el-GR" sz="2800" dirty="0"/>
              <a:t>Αρχή της ειλικρίνειας</a:t>
            </a:r>
          </a:p>
          <a:p>
            <a:endParaRPr lang="el-GR" altLang="el-GR" sz="2800" dirty="0"/>
          </a:p>
          <a:p>
            <a:endParaRPr lang="el-GR" altLang="el-GR" sz="2800" dirty="0" smtClean="0"/>
          </a:p>
          <a:p>
            <a:endParaRPr lang="el-GR" altLang="el-GR" sz="2800" dirty="0"/>
          </a:p>
          <a:p>
            <a:endParaRPr lang="el-GR" altLang="el-GR" sz="2800" dirty="0"/>
          </a:p>
          <a:p>
            <a:endParaRPr lang="el-GR" altLang="el-GR" sz="2800" dirty="0"/>
          </a:p>
          <a:p>
            <a:endParaRPr lang="el-GR" altLang="el-GR" sz="2800" dirty="0"/>
          </a:p>
          <a:p>
            <a:endParaRPr lang="el-GR" sz="2800" dirty="0"/>
          </a:p>
        </p:txBody>
      </p:sp>
    </p:spTree>
    <p:extLst>
      <p:ext uri="{BB962C8B-B14F-4D97-AF65-F5344CB8AC3E}">
        <p14:creationId xmlns:p14="http://schemas.microsoft.com/office/powerpoint/2010/main" val="2494313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Τίτλος 7"/>
          <p:cNvSpPr>
            <a:spLocks noGrp="1"/>
          </p:cNvSpPr>
          <p:nvPr>
            <p:ph type="title"/>
          </p:nvPr>
        </p:nvSpPr>
        <p:spPr/>
        <p:txBody>
          <a:bodyPr>
            <a:normAutofit/>
          </a:bodyPr>
          <a:lstStyle/>
          <a:p>
            <a:r>
              <a:rPr lang="el-GR" dirty="0" smtClean="0"/>
              <a:t>Ηθική</a:t>
            </a:r>
            <a:r>
              <a:rPr lang="el-GR" dirty="0"/>
              <a:t>, Πολιτισμικές </a:t>
            </a:r>
            <a:r>
              <a:rPr lang="el-GR" dirty="0" smtClean="0"/>
              <a:t>Πρακτικές</a:t>
            </a:r>
            <a:r>
              <a:rPr lang="en-US" dirty="0" smtClean="0"/>
              <a:t> </a:t>
            </a:r>
            <a:r>
              <a:rPr lang="el-GR" dirty="0" smtClean="0"/>
              <a:t>και </a:t>
            </a:r>
            <a:r>
              <a:rPr lang="el-GR" dirty="0"/>
              <a:t/>
            </a:r>
            <a:br>
              <a:rPr lang="el-GR" dirty="0"/>
            </a:br>
            <a:r>
              <a:rPr lang="el-GR" dirty="0"/>
              <a:t>Ανθρώπινα Δικαιώματα </a:t>
            </a:r>
          </a:p>
        </p:txBody>
      </p:sp>
      <p:sp>
        <p:nvSpPr>
          <p:cNvPr id="2" name="Text Placeholder 1"/>
          <p:cNvSpPr>
            <a:spLocks noGrp="1"/>
          </p:cNvSpPr>
          <p:nvPr>
            <p:ph type="body" idx="1"/>
          </p:nvPr>
        </p:nvSpPr>
        <p:spPr/>
        <p:txBody>
          <a:bodyPr/>
          <a:lstStyle/>
          <a:p>
            <a:endParaRPr lang="el-GR"/>
          </a:p>
        </p:txBody>
      </p:sp>
    </p:spTree>
    <p:extLst>
      <p:ext uri="{BB962C8B-B14F-4D97-AF65-F5344CB8AC3E}">
        <p14:creationId xmlns:p14="http://schemas.microsoft.com/office/powerpoint/2010/main" val="7168230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Autofit/>
          </a:bodyPr>
          <a:lstStyle/>
          <a:p>
            <a:r>
              <a:rPr lang="el-GR" sz="4000" dirty="0" smtClean="0"/>
              <a:t>Πολιτισμικός Σχετικισμός </a:t>
            </a:r>
            <a:r>
              <a:rPr lang="el-GR" sz="4000" dirty="0"/>
              <a:t>και Ηθική Νοσηλευτική Πρακτική</a:t>
            </a:r>
          </a:p>
        </p:txBody>
      </p:sp>
      <p:sp>
        <p:nvSpPr>
          <p:cNvPr id="5" name="Θέση περιεχομένου 4"/>
          <p:cNvSpPr>
            <a:spLocks noGrp="1"/>
          </p:cNvSpPr>
          <p:nvPr>
            <p:ph idx="1"/>
          </p:nvPr>
        </p:nvSpPr>
        <p:spPr/>
        <p:txBody>
          <a:bodyPr>
            <a:noAutofit/>
          </a:bodyPr>
          <a:lstStyle/>
          <a:p>
            <a:pPr>
              <a:lnSpc>
                <a:spcPct val="80000"/>
              </a:lnSpc>
              <a:buFont typeface="Wingdings" panose="05000000000000000000" pitchFamily="2" charset="2"/>
              <a:buChar char="Ø"/>
              <a:defRPr/>
            </a:pPr>
            <a:r>
              <a:rPr lang="el-GR" sz="2500" dirty="0" smtClean="0"/>
              <a:t>Οι  </a:t>
            </a:r>
            <a:r>
              <a:rPr lang="el-GR" sz="2500" dirty="0"/>
              <a:t>υποστηρικτές του υποστηρίζουν ότι  ο πολιτισμικός σχετικισμός ενθαρρύνει τα άτομα να  αντιμετωπίζουν με ανοικτό πνεύμα τους άλλους, γεγονός που προάγει μια πιο ανεκτική και ελαστική στάση στην αντιμετώπιση των πολιτισμικών διαφορών.</a:t>
            </a:r>
          </a:p>
          <a:p>
            <a:pPr>
              <a:lnSpc>
                <a:spcPct val="80000"/>
              </a:lnSpc>
              <a:buFont typeface="Wingdings" panose="05000000000000000000" pitchFamily="2" charset="2"/>
              <a:buChar char="Ø"/>
              <a:defRPr/>
            </a:pPr>
            <a:r>
              <a:rPr lang="el-GR" sz="2500" dirty="0"/>
              <a:t>Οι επικριτές του πολιτισμικού σχετικισμού του καταλογίζουν υπερβολική ανοχή και υποβάθμιση της σημασίας ακόμα και πρακτικών που συνιστούν παραβίαση των </a:t>
            </a:r>
            <a:r>
              <a:rPr lang="el-GR" sz="2500" dirty="0" err="1"/>
              <a:t>ανθρωπινών</a:t>
            </a:r>
            <a:r>
              <a:rPr lang="el-GR" sz="2500" dirty="0"/>
              <a:t> δικαιωμάτων</a:t>
            </a:r>
          </a:p>
          <a:p>
            <a:pPr>
              <a:lnSpc>
                <a:spcPct val="80000"/>
              </a:lnSpc>
              <a:buFont typeface="Wingdings" panose="05000000000000000000" pitchFamily="2" charset="2"/>
              <a:buChar char="Ø"/>
              <a:defRPr/>
            </a:pPr>
            <a:r>
              <a:rPr lang="el-GR" sz="2500" dirty="0"/>
              <a:t> Είναι αναγκαίο κάθε επαγγελματίας υγείας να κατανοήσει τη φύση του επαγγέλματος  και τις επαγγελματικές και νομικές υποχρεώσεις του επαγγέλματος που ασκεί και ταυτόχρονα να είναι σε θέση να σέβεται την πολιτισμική διαφορετικότητα. </a:t>
            </a:r>
          </a:p>
          <a:p>
            <a:pPr>
              <a:buFont typeface="Wingdings" panose="05000000000000000000" pitchFamily="2" charset="2"/>
              <a:buChar char="Ø"/>
            </a:pPr>
            <a:endParaRPr lang="el-GR" altLang="el-GR" sz="2500" dirty="0"/>
          </a:p>
          <a:p>
            <a:pPr>
              <a:buFont typeface="Wingdings" panose="05000000000000000000" pitchFamily="2" charset="2"/>
              <a:buChar char="Ø"/>
            </a:pPr>
            <a:endParaRPr lang="el-GR" altLang="el-GR" sz="2500" dirty="0"/>
          </a:p>
          <a:p>
            <a:pPr>
              <a:buFont typeface="Wingdings" panose="05000000000000000000" pitchFamily="2" charset="2"/>
              <a:buChar char="Ø"/>
            </a:pPr>
            <a:endParaRPr lang="el-GR" altLang="el-GR" sz="2500" dirty="0" smtClean="0"/>
          </a:p>
          <a:p>
            <a:pPr>
              <a:buFont typeface="Wingdings" panose="05000000000000000000" pitchFamily="2" charset="2"/>
              <a:buChar char="Ø"/>
            </a:pPr>
            <a:endParaRPr lang="el-GR" altLang="el-GR" sz="2500" dirty="0"/>
          </a:p>
          <a:p>
            <a:pPr>
              <a:buFont typeface="Wingdings" panose="05000000000000000000" pitchFamily="2" charset="2"/>
              <a:buChar char="Ø"/>
            </a:pPr>
            <a:endParaRPr lang="el-GR" altLang="el-GR" sz="2500" dirty="0"/>
          </a:p>
          <a:p>
            <a:pPr>
              <a:buFont typeface="Wingdings" panose="05000000000000000000" pitchFamily="2" charset="2"/>
              <a:buChar char="Ø"/>
            </a:pPr>
            <a:endParaRPr lang="el-GR" altLang="el-GR" sz="2500" dirty="0"/>
          </a:p>
          <a:p>
            <a:pPr>
              <a:buFont typeface="Wingdings" panose="05000000000000000000" pitchFamily="2" charset="2"/>
              <a:buChar char="Ø"/>
            </a:pPr>
            <a:endParaRPr lang="el-GR" altLang="el-GR" sz="2500" dirty="0"/>
          </a:p>
          <a:p>
            <a:pPr>
              <a:buFont typeface="Wingdings" panose="05000000000000000000" pitchFamily="2" charset="2"/>
              <a:buChar char="Ø"/>
            </a:pPr>
            <a:endParaRPr lang="el-GR" sz="2500" dirty="0"/>
          </a:p>
        </p:txBody>
      </p:sp>
    </p:spTree>
    <p:extLst>
      <p:ext uri="{BB962C8B-B14F-4D97-AF65-F5344CB8AC3E}">
        <p14:creationId xmlns:p14="http://schemas.microsoft.com/office/powerpoint/2010/main" val="24779324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Autofit/>
          </a:bodyPr>
          <a:lstStyle/>
          <a:p>
            <a:r>
              <a:rPr lang="el-GR" sz="4000" dirty="0" smtClean="0"/>
              <a:t>Η  </a:t>
            </a:r>
            <a:r>
              <a:rPr lang="el-GR" sz="4000" dirty="0"/>
              <a:t>Διαδικασία Πληροφόρησης των  </a:t>
            </a:r>
            <a:r>
              <a:rPr lang="el-GR" sz="4000" dirty="0" smtClean="0"/>
              <a:t>Ασθενών</a:t>
            </a:r>
            <a:endParaRPr lang="el-GR" sz="4000" dirty="0"/>
          </a:p>
        </p:txBody>
      </p:sp>
      <p:sp>
        <p:nvSpPr>
          <p:cNvPr id="5" name="Θέση περιεχομένου 4"/>
          <p:cNvSpPr>
            <a:spLocks noGrp="1"/>
          </p:cNvSpPr>
          <p:nvPr>
            <p:ph idx="1"/>
          </p:nvPr>
        </p:nvSpPr>
        <p:spPr>
          <a:xfrm>
            <a:off x="464156" y="1711349"/>
            <a:ext cx="8229600" cy="4525963"/>
          </a:xfrm>
        </p:spPr>
        <p:txBody>
          <a:bodyPr>
            <a:noAutofit/>
          </a:bodyPr>
          <a:lstStyle/>
          <a:p>
            <a:pPr>
              <a:lnSpc>
                <a:spcPct val="80000"/>
              </a:lnSpc>
              <a:spcBef>
                <a:spcPts val="2400"/>
              </a:spcBef>
              <a:defRPr/>
            </a:pPr>
            <a:r>
              <a:rPr lang="el-GR" altLang="el-GR" sz="2400" dirty="0" smtClean="0"/>
              <a:t>Σε </a:t>
            </a:r>
            <a:r>
              <a:rPr lang="el-GR" altLang="el-GR" sz="2400" dirty="0"/>
              <a:t>γενικές γραμμές η διαδικασία πληροφόρησης στη φροντίδα υγείας εγείρει αρκετά ηθικά διλήμματα </a:t>
            </a:r>
            <a:endParaRPr lang="en-US" altLang="el-GR" sz="2400" dirty="0"/>
          </a:p>
          <a:p>
            <a:pPr>
              <a:lnSpc>
                <a:spcPct val="80000"/>
              </a:lnSpc>
              <a:spcBef>
                <a:spcPts val="2400"/>
              </a:spcBef>
              <a:defRPr/>
            </a:pPr>
            <a:r>
              <a:rPr lang="el-GR" altLang="el-GR" sz="2400" dirty="0" smtClean="0"/>
              <a:t>Οι </a:t>
            </a:r>
            <a:r>
              <a:rPr lang="el-GR" altLang="el-GR" sz="2400" dirty="0"/>
              <a:t>πολιτισμικές διαφορές έρχονται να εμπλουτίσουν το πεδίο προβληματισμών σχετικά με τα ηθικά ζητήματα που προκύπτουν από τη διαδικασία πληροφόρησης των ασθενών καθώς άτομα που προέρχονται από διαφορετικά πολιτισμικά περιβάλλοντα μπορεί να έχουν και διαφορετικές ανάγκες για </a:t>
            </a:r>
            <a:r>
              <a:rPr lang="el-GR" altLang="el-GR" sz="2400" dirty="0" smtClean="0"/>
              <a:t>πληροφόρηση</a:t>
            </a:r>
            <a:endParaRPr lang="el-GR" altLang="el-GR" sz="2400" dirty="0"/>
          </a:p>
        </p:txBody>
      </p:sp>
    </p:spTree>
    <p:extLst>
      <p:ext uri="{BB962C8B-B14F-4D97-AF65-F5344CB8AC3E}">
        <p14:creationId xmlns:p14="http://schemas.microsoft.com/office/powerpoint/2010/main" val="19771097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Autofit/>
          </a:bodyPr>
          <a:lstStyle/>
          <a:p>
            <a:r>
              <a:rPr lang="el-GR" sz="4000" dirty="0" smtClean="0"/>
              <a:t>Η  </a:t>
            </a:r>
            <a:r>
              <a:rPr lang="el-GR" sz="4000" dirty="0"/>
              <a:t>Διαδικασία Πληροφόρησης των  </a:t>
            </a:r>
            <a:r>
              <a:rPr lang="el-GR" sz="4000" dirty="0" smtClean="0"/>
              <a:t>Ασθενών, 2</a:t>
            </a:r>
            <a:endParaRPr lang="el-GR" sz="4000" dirty="0"/>
          </a:p>
        </p:txBody>
      </p:sp>
      <p:sp>
        <p:nvSpPr>
          <p:cNvPr id="5" name="Θέση περιεχομένου 4"/>
          <p:cNvSpPr>
            <a:spLocks noGrp="1"/>
          </p:cNvSpPr>
          <p:nvPr>
            <p:ph idx="1"/>
          </p:nvPr>
        </p:nvSpPr>
        <p:spPr>
          <a:xfrm>
            <a:off x="464156" y="1711349"/>
            <a:ext cx="8229600" cy="4525963"/>
          </a:xfrm>
        </p:spPr>
        <p:txBody>
          <a:bodyPr>
            <a:noAutofit/>
          </a:bodyPr>
          <a:lstStyle/>
          <a:p>
            <a:pPr>
              <a:lnSpc>
                <a:spcPct val="80000"/>
              </a:lnSpc>
              <a:spcBef>
                <a:spcPts val="2400"/>
              </a:spcBef>
              <a:defRPr/>
            </a:pPr>
            <a:r>
              <a:rPr lang="el-GR" altLang="el-GR" sz="2400" dirty="0"/>
              <a:t>Σε όλες τις κουλτούρες. η ειλικρίνεια είναι πολύπλοκο θέμα</a:t>
            </a:r>
            <a:endParaRPr lang="el-GR" sz="2400" dirty="0"/>
          </a:p>
          <a:p>
            <a:pPr>
              <a:lnSpc>
                <a:spcPct val="80000"/>
              </a:lnSpc>
              <a:spcBef>
                <a:spcPts val="2400"/>
              </a:spcBef>
              <a:defRPr/>
            </a:pPr>
            <a:r>
              <a:rPr lang="el-GR" altLang="el-GR" sz="2400" dirty="0" smtClean="0"/>
              <a:t>Ορισμένες </a:t>
            </a:r>
            <a:r>
              <a:rPr lang="el-GR" altLang="el-GR" sz="2400" dirty="0"/>
              <a:t>κουλτούρες, δίνουν μεγάλη αξία στην κυριαρχία των ατόμων και στο δικαίωμά τους να κάνουν επιλογές για τη ζωή τους χωρίς την παρέμβαση </a:t>
            </a:r>
            <a:r>
              <a:rPr lang="el-GR" altLang="el-GR" sz="2400" dirty="0" smtClean="0"/>
              <a:t>άλλων</a:t>
            </a:r>
          </a:p>
          <a:p>
            <a:pPr>
              <a:lnSpc>
                <a:spcPct val="80000"/>
              </a:lnSpc>
              <a:spcBef>
                <a:spcPts val="2400"/>
              </a:spcBef>
              <a:defRPr/>
            </a:pPr>
            <a:r>
              <a:rPr lang="el-GR" altLang="el-GR" sz="2400" dirty="0"/>
              <a:t>Άλλες κουλτούρες δίνουν μεγάλη αξία στην οικογένεια, στη συλλογική και κοινωνική λήψη αποφάσεων και στην υποχρέωση του κάθε μέλους της οικογένειας να θέτει τα συμφέροντα της οικογένειας πάνω από τα δικά του</a:t>
            </a:r>
          </a:p>
          <a:p>
            <a:pPr>
              <a:lnSpc>
                <a:spcPct val="80000"/>
              </a:lnSpc>
              <a:spcBef>
                <a:spcPts val="2400"/>
              </a:spcBef>
              <a:defRPr/>
            </a:pPr>
            <a:endParaRPr lang="el-GR" sz="2400" dirty="0"/>
          </a:p>
        </p:txBody>
      </p:sp>
    </p:spTree>
    <p:extLst>
      <p:ext uri="{BB962C8B-B14F-4D97-AF65-F5344CB8AC3E}">
        <p14:creationId xmlns:p14="http://schemas.microsoft.com/office/powerpoint/2010/main" val="18620927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vert="horz" lIns="91440" tIns="45720" rIns="91440" bIns="45720" rtlCol="0" anchor="ctr">
            <a:normAutofit fontScale="90000"/>
          </a:bodyPr>
          <a:lstStyle/>
          <a:p>
            <a:r>
              <a:rPr lang="el-GR" dirty="0"/>
              <a:t>Η  Διαδικασία Πληροφόρησης των  </a:t>
            </a:r>
            <a:r>
              <a:rPr lang="el-GR" dirty="0" smtClean="0"/>
              <a:t>Ασθενών, 3</a:t>
            </a:r>
            <a:endParaRPr lang="el-GR" dirty="0"/>
          </a:p>
        </p:txBody>
      </p:sp>
      <p:sp>
        <p:nvSpPr>
          <p:cNvPr id="3" name="Θέση περιεχομένου 2"/>
          <p:cNvSpPr>
            <a:spLocks noGrp="1"/>
          </p:cNvSpPr>
          <p:nvPr>
            <p:ph idx="1"/>
          </p:nvPr>
        </p:nvSpPr>
        <p:spPr>
          <a:xfrm>
            <a:off x="464156" y="1711349"/>
            <a:ext cx="8229600" cy="4525963"/>
          </a:xfrm>
        </p:spPr>
        <p:txBody>
          <a:bodyPr>
            <a:normAutofit/>
          </a:bodyPr>
          <a:lstStyle/>
          <a:p>
            <a:pPr marL="0" indent="0">
              <a:buNone/>
            </a:pPr>
            <a:r>
              <a:rPr lang="el-GR" altLang="el-GR" sz="2800" dirty="0" smtClean="0"/>
              <a:t>Ο </a:t>
            </a:r>
            <a:r>
              <a:rPr lang="el-GR" altLang="el-GR" sz="2800" dirty="0"/>
              <a:t>νοσηλευτής πρέπει σε κάθε περίπτωση μετά από επικοινωνία με τον ασθενή και τους σημαντικούς «άλλους» στης ζωή του ασθενούς και με εκτίμηση των προσωπικών προτιμήσεων του ατόμου υπό το πρίσμα της πολιτισμικής του ταυτότητας  να πάρει  την καλύτερη δυνατή απόφαση.</a:t>
            </a:r>
            <a:endParaRPr lang="en-US" altLang="el-GR" sz="2800" dirty="0"/>
          </a:p>
          <a:p>
            <a:pPr marL="0" indent="0">
              <a:buNone/>
            </a:pPr>
            <a:endParaRPr lang="el-GR" sz="2800" dirty="0"/>
          </a:p>
          <a:p>
            <a:pPr marL="0" indent="0">
              <a:buNone/>
            </a:pPr>
            <a:endParaRPr lang="el-GR" sz="2800" dirty="0"/>
          </a:p>
        </p:txBody>
      </p:sp>
    </p:spTree>
    <p:extLst>
      <p:ext uri="{BB962C8B-B14F-4D97-AF65-F5344CB8AC3E}">
        <p14:creationId xmlns:p14="http://schemas.microsoft.com/office/powerpoint/2010/main" val="30601207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περιεχομένου 4"/>
          <p:cNvSpPr>
            <a:spLocks noGrp="1"/>
          </p:cNvSpPr>
          <p:nvPr>
            <p:ph idx="1"/>
          </p:nvPr>
        </p:nvSpPr>
        <p:spPr/>
        <p:txBody>
          <a:bodyPr>
            <a:noAutofit/>
          </a:bodyPr>
          <a:lstStyle/>
          <a:p>
            <a:pPr marL="0" lvl="0" indent="0">
              <a:lnSpc>
                <a:spcPct val="80000"/>
              </a:lnSpc>
              <a:spcBef>
                <a:spcPts val="2400"/>
              </a:spcBef>
              <a:buNone/>
              <a:defRPr/>
            </a:pPr>
            <a:r>
              <a:rPr lang="el-GR" sz="2800" dirty="0" smtClean="0"/>
              <a:t>Οι </a:t>
            </a:r>
            <a:r>
              <a:rPr lang="el-GR" sz="2800" dirty="0"/>
              <a:t>θεωρητικές προσεγγίσεις οι οποίες </a:t>
            </a:r>
            <a:r>
              <a:rPr lang="el-GR" sz="2800" dirty="0" smtClean="0"/>
              <a:t>παρουσιάσθηκαν, ανέδειξαν </a:t>
            </a:r>
            <a:r>
              <a:rPr lang="el-GR" sz="2800" dirty="0"/>
              <a:t>ως πρωταρχικές για τη </a:t>
            </a:r>
            <a:r>
              <a:rPr lang="el-GR" sz="2800" dirty="0" smtClean="0"/>
              <a:t>Διαπολιτισμική νοσηλευτική</a:t>
            </a:r>
            <a:r>
              <a:rPr lang="el-GR" sz="2800" dirty="0"/>
              <a:t>:</a:t>
            </a:r>
          </a:p>
          <a:p>
            <a:pPr lvl="0">
              <a:lnSpc>
                <a:spcPct val="80000"/>
              </a:lnSpc>
              <a:spcBef>
                <a:spcPts val="2400"/>
              </a:spcBef>
              <a:defRPr/>
            </a:pPr>
            <a:r>
              <a:rPr lang="el-GR" sz="2800" b="1" dirty="0" smtClean="0"/>
              <a:t>την </a:t>
            </a:r>
            <a:r>
              <a:rPr lang="el-GR" sz="2800" b="1" dirty="0"/>
              <a:t>πολιτισμική ικανότητα</a:t>
            </a:r>
            <a:r>
              <a:rPr lang="en-US" sz="2800" b="1" dirty="0"/>
              <a:t>, </a:t>
            </a:r>
            <a:r>
              <a:rPr lang="el-GR" sz="2800" b="1" dirty="0"/>
              <a:t>την πολιτισμική ευαισθησία και</a:t>
            </a:r>
          </a:p>
          <a:p>
            <a:pPr lvl="0">
              <a:lnSpc>
                <a:spcPct val="80000"/>
              </a:lnSpc>
              <a:spcBef>
                <a:spcPts val="2400"/>
              </a:spcBef>
              <a:defRPr/>
            </a:pPr>
            <a:r>
              <a:rPr lang="el-GR" sz="2800" b="1" dirty="0"/>
              <a:t>τις δεξιότητες  και γνώσεις για την αναγνώριση </a:t>
            </a:r>
            <a:r>
              <a:rPr lang="el-GR" sz="2800" b="1" dirty="0" smtClean="0"/>
              <a:t>και αποτελεσματικό </a:t>
            </a:r>
            <a:r>
              <a:rPr lang="el-GR" sz="2800" b="1" dirty="0"/>
              <a:t>χειρισμό της πολιτισμικής διαφορετικότητας και ποικιλομορφίας</a:t>
            </a:r>
          </a:p>
          <a:p>
            <a:pPr>
              <a:lnSpc>
                <a:spcPct val="80000"/>
              </a:lnSpc>
              <a:spcBef>
                <a:spcPts val="2400"/>
              </a:spcBef>
              <a:defRPr/>
            </a:pPr>
            <a:endParaRPr lang="el-GR" altLang="el-GR" sz="2800" dirty="0"/>
          </a:p>
          <a:p>
            <a:pPr>
              <a:lnSpc>
                <a:spcPct val="80000"/>
              </a:lnSpc>
              <a:spcBef>
                <a:spcPts val="2400"/>
              </a:spcBef>
              <a:defRPr/>
            </a:pPr>
            <a:endParaRPr lang="el-GR" sz="2800" dirty="0"/>
          </a:p>
        </p:txBody>
      </p:sp>
      <p:sp>
        <p:nvSpPr>
          <p:cNvPr id="2" name="Title 1"/>
          <p:cNvSpPr>
            <a:spLocks noGrp="1"/>
          </p:cNvSpPr>
          <p:nvPr>
            <p:ph type="title"/>
          </p:nvPr>
        </p:nvSpPr>
        <p:spPr/>
        <p:txBody>
          <a:bodyPr/>
          <a:lstStyle/>
          <a:p>
            <a:endParaRPr lang="el-GR" dirty="0"/>
          </a:p>
        </p:txBody>
      </p:sp>
    </p:spTree>
    <p:extLst>
      <p:ext uri="{BB962C8B-B14F-4D97-AF65-F5344CB8AC3E}">
        <p14:creationId xmlns:p14="http://schemas.microsoft.com/office/powerpoint/2010/main" val="17917591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περιεχομένου 4"/>
          <p:cNvSpPr>
            <a:spLocks noGrp="1"/>
          </p:cNvSpPr>
          <p:nvPr>
            <p:ph idx="1"/>
          </p:nvPr>
        </p:nvSpPr>
        <p:spPr/>
        <p:txBody>
          <a:bodyPr>
            <a:noAutofit/>
          </a:bodyPr>
          <a:lstStyle/>
          <a:p>
            <a:pPr marL="0" indent="0">
              <a:lnSpc>
                <a:spcPct val="80000"/>
              </a:lnSpc>
              <a:buNone/>
              <a:defRPr/>
            </a:pPr>
            <a:r>
              <a:rPr lang="el-GR" altLang="el-GR" b="1" dirty="0" smtClean="0"/>
              <a:t>Ο </a:t>
            </a:r>
            <a:r>
              <a:rPr lang="el-GR" altLang="el-GR" b="1" dirty="0"/>
              <a:t>σεβασμός του δικαιώματος στην διαφορετικότητα και τον αυτοπροσδιορισμό των ατόμων συνιστά ένα θεμελιώδες συστατικό στοιχείο της διαπολιτισμικής νοσηλευτικής άλλα είναι απαραίτητο να συμβαδίζει με το σεβασμό των ανθρώπινων δικαιωμάτων. </a:t>
            </a:r>
          </a:p>
          <a:p>
            <a:pPr>
              <a:lnSpc>
                <a:spcPct val="80000"/>
              </a:lnSpc>
              <a:defRPr/>
            </a:pPr>
            <a:endParaRPr lang="el-GR" altLang="el-GR" dirty="0"/>
          </a:p>
          <a:p>
            <a:pPr>
              <a:lnSpc>
                <a:spcPct val="80000"/>
              </a:lnSpc>
              <a:defRPr/>
            </a:pPr>
            <a:endParaRPr lang="el-GR" dirty="0"/>
          </a:p>
        </p:txBody>
      </p:sp>
      <p:sp>
        <p:nvSpPr>
          <p:cNvPr id="2" name="Title 1"/>
          <p:cNvSpPr>
            <a:spLocks noGrp="1"/>
          </p:cNvSpPr>
          <p:nvPr>
            <p:ph type="title"/>
          </p:nvPr>
        </p:nvSpPr>
        <p:spPr/>
        <p:txBody>
          <a:bodyPr/>
          <a:lstStyle/>
          <a:p>
            <a:endParaRPr lang="el-GR" dirty="0"/>
          </a:p>
        </p:txBody>
      </p:sp>
    </p:spTree>
    <p:extLst>
      <p:ext uri="{BB962C8B-B14F-4D97-AF65-F5344CB8AC3E}">
        <p14:creationId xmlns:p14="http://schemas.microsoft.com/office/powerpoint/2010/main" val="13115964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Autofit/>
          </a:bodyPr>
          <a:lstStyle/>
          <a:p>
            <a:r>
              <a:rPr lang="el-GR" altLang="el-GR" sz="4000" dirty="0" smtClean="0"/>
              <a:t>Μοντέλα - Θεωρητικές Προσεγγίσεις Διαπολιτισμικής  Νοσηλευτικής </a:t>
            </a:r>
            <a:endParaRPr lang="el-GR" sz="4000" dirty="0"/>
          </a:p>
        </p:txBody>
      </p:sp>
      <p:sp>
        <p:nvSpPr>
          <p:cNvPr id="5" name="Θέση περιεχομένου 4"/>
          <p:cNvSpPr>
            <a:spLocks noGrp="1"/>
          </p:cNvSpPr>
          <p:nvPr>
            <p:ph idx="1"/>
          </p:nvPr>
        </p:nvSpPr>
        <p:spPr>
          <a:xfrm>
            <a:off x="464156" y="1711349"/>
            <a:ext cx="8229600" cy="4525963"/>
          </a:xfrm>
        </p:spPr>
        <p:txBody>
          <a:bodyPr>
            <a:noAutofit/>
          </a:bodyPr>
          <a:lstStyle/>
          <a:p>
            <a:pPr>
              <a:lnSpc>
                <a:spcPct val="90000"/>
              </a:lnSpc>
              <a:spcBef>
                <a:spcPts val="1800"/>
              </a:spcBef>
              <a:buFont typeface="Wingdings" panose="05000000000000000000" pitchFamily="2" charset="2"/>
              <a:buChar char="ü"/>
              <a:defRPr/>
            </a:pPr>
            <a:r>
              <a:rPr lang="el-GR" altLang="el-GR" sz="2400" dirty="0" smtClean="0"/>
              <a:t>Η </a:t>
            </a:r>
            <a:r>
              <a:rPr lang="el-GR" altLang="el-GR" sz="2400" dirty="0"/>
              <a:t>θεωρία της Διαπολιτισμικής Νοσηλευτικής της </a:t>
            </a:r>
            <a:r>
              <a:rPr lang="en-US" altLang="el-GR" sz="2400" dirty="0" err="1"/>
              <a:t>Leininger</a:t>
            </a:r>
            <a:r>
              <a:rPr lang="en-US" altLang="el-GR" sz="2400" dirty="0"/>
              <a:t> </a:t>
            </a:r>
            <a:r>
              <a:rPr lang="el-GR" altLang="el-GR" sz="2400" dirty="0"/>
              <a:t>   &lt;</a:t>
            </a:r>
            <a:r>
              <a:rPr lang="en-US" altLang="el-GR" sz="2400" dirty="0"/>
              <a:t>Sunrise</a:t>
            </a:r>
            <a:r>
              <a:rPr lang="el-GR" altLang="el-GR" sz="2400" dirty="0"/>
              <a:t> </a:t>
            </a:r>
            <a:r>
              <a:rPr lang="en-US" altLang="el-GR" sz="2400" dirty="0" smtClean="0"/>
              <a:t>model</a:t>
            </a:r>
            <a:endParaRPr lang="el-GR" altLang="el-GR" sz="2400" dirty="0" smtClean="0"/>
          </a:p>
          <a:p>
            <a:pPr>
              <a:lnSpc>
                <a:spcPct val="90000"/>
              </a:lnSpc>
              <a:spcBef>
                <a:spcPts val="1800"/>
              </a:spcBef>
              <a:buFont typeface="Wingdings" panose="05000000000000000000" pitchFamily="2" charset="2"/>
              <a:buChar char="ü"/>
              <a:defRPr/>
            </a:pPr>
            <a:r>
              <a:rPr lang="el-GR" altLang="el-GR" sz="2400" dirty="0" smtClean="0"/>
              <a:t>Της </a:t>
            </a:r>
            <a:r>
              <a:rPr lang="el-GR" altLang="el-GR" sz="2400" dirty="0"/>
              <a:t>πολιτισμικής </a:t>
            </a:r>
            <a:r>
              <a:rPr lang="el-GR" altLang="el-GR" sz="2400" dirty="0" err="1"/>
              <a:t>καταλληλότητας</a:t>
            </a:r>
            <a:r>
              <a:rPr lang="el-GR" altLang="el-GR" sz="2400" dirty="0"/>
              <a:t> της </a:t>
            </a:r>
            <a:r>
              <a:rPr lang="en-US" altLang="el-GR" sz="2400" dirty="0" err="1"/>
              <a:t>Campinha</a:t>
            </a:r>
            <a:r>
              <a:rPr lang="en-US" altLang="el-GR" sz="2400" dirty="0"/>
              <a:t> </a:t>
            </a:r>
            <a:r>
              <a:rPr lang="el-GR" altLang="el-GR" sz="2400" dirty="0"/>
              <a:t>-</a:t>
            </a:r>
            <a:r>
              <a:rPr lang="en-US" altLang="el-GR" sz="2400" dirty="0" err="1"/>
              <a:t>Bacote</a:t>
            </a:r>
            <a:r>
              <a:rPr lang="en-US" altLang="el-GR" sz="2400" dirty="0"/>
              <a:t> &lt; cultural competence </a:t>
            </a:r>
            <a:r>
              <a:rPr lang="en-US" altLang="el-GR" sz="2400" dirty="0" smtClean="0"/>
              <a:t>model</a:t>
            </a:r>
            <a:endParaRPr lang="el-GR" altLang="el-GR" sz="2400" dirty="0" smtClean="0"/>
          </a:p>
          <a:p>
            <a:pPr>
              <a:lnSpc>
                <a:spcPct val="90000"/>
              </a:lnSpc>
              <a:spcBef>
                <a:spcPts val="1800"/>
              </a:spcBef>
              <a:buFont typeface="Wingdings" panose="05000000000000000000" pitchFamily="2" charset="2"/>
              <a:buChar char="ü"/>
              <a:defRPr/>
            </a:pPr>
            <a:r>
              <a:rPr lang="el-GR" altLang="el-GR" sz="2400" dirty="0" smtClean="0"/>
              <a:t>Η </a:t>
            </a:r>
            <a:r>
              <a:rPr lang="el-GR" altLang="el-GR" sz="2400" dirty="0"/>
              <a:t>θεωρία της πολιτισμικής ασφάλειας της </a:t>
            </a:r>
            <a:r>
              <a:rPr lang="en-US" altLang="el-GR" sz="2400" dirty="0" smtClean="0"/>
              <a:t>Ramsden</a:t>
            </a:r>
            <a:endParaRPr lang="el-GR" altLang="el-GR" sz="2400" dirty="0" smtClean="0"/>
          </a:p>
          <a:p>
            <a:pPr>
              <a:lnSpc>
                <a:spcPct val="90000"/>
              </a:lnSpc>
              <a:spcBef>
                <a:spcPts val="1800"/>
              </a:spcBef>
              <a:buFont typeface="Wingdings" panose="05000000000000000000" pitchFamily="2" charset="2"/>
              <a:buChar char="ü"/>
              <a:defRPr/>
            </a:pPr>
            <a:r>
              <a:rPr lang="el-GR" altLang="el-GR" sz="2400" dirty="0" smtClean="0"/>
              <a:t>Η </a:t>
            </a:r>
            <a:r>
              <a:rPr lang="el-GR" altLang="el-GR" sz="2400" dirty="0"/>
              <a:t>θεωρία της πολιτισμικής ευαισθησίας της </a:t>
            </a:r>
            <a:r>
              <a:rPr lang="en-US" altLang="el-GR" sz="2400" dirty="0" err="1" smtClean="0"/>
              <a:t>Talabere</a:t>
            </a:r>
            <a:endParaRPr lang="el-GR" altLang="el-GR" sz="2400" dirty="0" smtClean="0"/>
          </a:p>
          <a:p>
            <a:pPr>
              <a:lnSpc>
                <a:spcPct val="90000"/>
              </a:lnSpc>
              <a:spcBef>
                <a:spcPts val="1800"/>
              </a:spcBef>
              <a:buFont typeface="Wingdings" panose="05000000000000000000" pitchFamily="2" charset="2"/>
              <a:buChar char="ü"/>
              <a:defRPr/>
            </a:pPr>
            <a:r>
              <a:rPr lang="el-GR" altLang="el-GR" sz="2400" dirty="0" smtClean="0"/>
              <a:t>Το  </a:t>
            </a:r>
            <a:r>
              <a:rPr lang="en-US" altLang="el-GR" sz="2400" dirty="0"/>
              <a:t>ESFT model </a:t>
            </a:r>
            <a:r>
              <a:rPr lang="el-GR" altLang="el-GR" sz="2400" dirty="0"/>
              <a:t>των </a:t>
            </a:r>
            <a:r>
              <a:rPr lang="en-US" altLang="el-GR" sz="2400" dirty="0"/>
              <a:t>Carrillo, Green, &amp; Betancourt</a:t>
            </a:r>
            <a:r>
              <a:rPr lang="el-GR" altLang="el-GR" sz="2400" dirty="0"/>
              <a:t> (</a:t>
            </a:r>
            <a:r>
              <a:rPr lang="en-US" altLang="el-GR" sz="2400" b="1" dirty="0"/>
              <a:t>E</a:t>
            </a:r>
            <a:r>
              <a:rPr lang="en-US" altLang="el-GR" sz="2400" dirty="0"/>
              <a:t>xplanatory </a:t>
            </a:r>
            <a:r>
              <a:rPr lang="en-US" altLang="el-GR" sz="2400" b="1" dirty="0"/>
              <a:t>S</a:t>
            </a:r>
            <a:r>
              <a:rPr lang="en-US" altLang="el-GR" sz="2400" dirty="0"/>
              <a:t>ocial </a:t>
            </a:r>
            <a:r>
              <a:rPr lang="en-US" altLang="el-GR" sz="2400" b="1" dirty="0"/>
              <a:t>F</a:t>
            </a:r>
            <a:r>
              <a:rPr lang="en-US" altLang="el-GR" sz="2400" dirty="0"/>
              <a:t>ears </a:t>
            </a:r>
            <a:r>
              <a:rPr lang="en-US" altLang="el-GR" sz="2400" b="1" dirty="0" smtClean="0"/>
              <a:t>T</a:t>
            </a:r>
            <a:r>
              <a:rPr lang="en-US" altLang="el-GR" sz="2400" dirty="0" smtClean="0"/>
              <a:t>herapeutic)</a:t>
            </a:r>
            <a:endParaRPr lang="el-GR" altLang="el-GR" sz="2400" dirty="0" smtClean="0"/>
          </a:p>
          <a:p>
            <a:pPr>
              <a:lnSpc>
                <a:spcPct val="90000"/>
              </a:lnSpc>
              <a:spcBef>
                <a:spcPts val="1800"/>
              </a:spcBef>
              <a:buFont typeface="Wingdings" panose="05000000000000000000" pitchFamily="2" charset="2"/>
              <a:buChar char="ü"/>
              <a:defRPr/>
            </a:pPr>
            <a:r>
              <a:rPr lang="en-US" altLang="el-GR" sz="2400" dirty="0" smtClean="0"/>
              <a:t>To  </a:t>
            </a:r>
            <a:r>
              <a:rPr lang="en-US" altLang="el-GR" sz="2400" dirty="0"/>
              <a:t>Papadopoulos, </a:t>
            </a:r>
            <a:r>
              <a:rPr lang="en-US" altLang="el-GR" sz="2400" dirty="0" err="1"/>
              <a:t>Tilki</a:t>
            </a:r>
            <a:r>
              <a:rPr lang="en-US" altLang="el-GR" sz="2400" dirty="0"/>
              <a:t> </a:t>
            </a:r>
            <a:r>
              <a:rPr lang="el-GR" altLang="el-GR" sz="2400" dirty="0"/>
              <a:t>και </a:t>
            </a:r>
            <a:r>
              <a:rPr lang="en-US" altLang="el-GR" sz="2400" dirty="0"/>
              <a:t>Taylor model (</a:t>
            </a:r>
            <a:r>
              <a:rPr lang="el-GR" altLang="el-GR" sz="2400" dirty="0"/>
              <a:t>Πολιτισμική Αντίληψη, Γνώση, Ευαισθησία και Ικανότητα</a:t>
            </a:r>
            <a:r>
              <a:rPr lang="el-GR" altLang="el-GR" sz="2400" dirty="0" smtClean="0"/>
              <a:t>)</a:t>
            </a:r>
            <a:endParaRPr lang="el-GR" sz="2400" dirty="0"/>
          </a:p>
        </p:txBody>
      </p:sp>
    </p:spTree>
    <p:extLst>
      <p:ext uri="{BB962C8B-B14F-4D97-AF65-F5344CB8AC3E}">
        <p14:creationId xmlns:p14="http://schemas.microsoft.com/office/powerpoint/2010/main" val="16387550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Τίτλος 7"/>
          <p:cNvSpPr>
            <a:spLocks noGrp="1"/>
          </p:cNvSpPr>
          <p:nvPr>
            <p:ph type="title"/>
          </p:nvPr>
        </p:nvSpPr>
        <p:spPr/>
        <p:txBody>
          <a:bodyPr>
            <a:normAutofit fontScale="90000"/>
          </a:bodyPr>
          <a:lstStyle/>
          <a:p>
            <a:r>
              <a:rPr lang="el-GR" altLang="el-GR" dirty="0" smtClean="0"/>
              <a:t>Θεωρία της </a:t>
            </a:r>
            <a:r>
              <a:rPr lang="el-GR" altLang="el-GR" dirty="0"/>
              <a:t>Διαπολιτισμικής </a:t>
            </a:r>
            <a:r>
              <a:rPr lang="el-GR" altLang="el-GR" dirty="0" smtClean="0"/>
              <a:t>Νοσηλευτικής </a:t>
            </a:r>
            <a:r>
              <a:rPr lang="el-GR" altLang="el-GR" sz="4000" dirty="0"/>
              <a:t>της</a:t>
            </a:r>
            <a:r>
              <a:rPr lang="el-GR" altLang="el-GR" dirty="0"/>
              <a:t> </a:t>
            </a:r>
            <a:r>
              <a:rPr lang="en-US" altLang="el-GR" dirty="0" smtClean="0"/>
              <a:t>Madeleine</a:t>
            </a:r>
            <a:r>
              <a:rPr lang="el-GR" altLang="el-GR" dirty="0" smtClean="0"/>
              <a:t> </a:t>
            </a:r>
            <a:r>
              <a:rPr lang="en-US" altLang="el-GR" dirty="0" err="1" smtClean="0"/>
              <a:t>Leininger</a:t>
            </a:r>
            <a:endParaRPr lang="el-GR" dirty="0"/>
          </a:p>
        </p:txBody>
      </p:sp>
      <p:sp>
        <p:nvSpPr>
          <p:cNvPr id="2" name="Text Placeholder 1"/>
          <p:cNvSpPr>
            <a:spLocks noGrp="1"/>
          </p:cNvSpPr>
          <p:nvPr>
            <p:ph type="body" idx="1"/>
          </p:nvPr>
        </p:nvSpPr>
        <p:spPr/>
        <p:txBody>
          <a:bodyPr/>
          <a:lstStyle/>
          <a:p>
            <a:endParaRPr lang="el-GR"/>
          </a:p>
        </p:txBody>
      </p:sp>
    </p:spTree>
    <p:extLst>
      <p:ext uri="{BB962C8B-B14F-4D97-AF65-F5344CB8AC3E}">
        <p14:creationId xmlns:p14="http://schemas.microsoft.com/office/powerpoint/2010/main" val="31386285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vert="horz" lIns="91440" tIns="45720" rIns="91440" bIns="45720" rtlCol="0" anchor="ctr">
            <a:normAutofit fontScale="90000"/>
          </a:bodyPr>
          <a:lstStyle/>
          <a:p>
            <a:r>
              <a:rPr lang="el-GR" altLang="el-GR" dirty="0" smtClean="0"/>
              <a:t>Διαπολιτισμική Νοσηλευτική (</a:t>
            </a:r>
            <a:r>
              <a:rPr lang="en-US" altLang="el-GR" dirty="0" smtClean="0"/>
              <a:t>Transcultural Nursing</a:t>
            </a:r>
            <a:r>
              <a:rPr lang="el-GR" altLang="el-GR" dirty="0" smtClean="0"/>
              <a:t>)</a:t>
            </a:r>
            <a:endParaRPr lang="el-GR" dirty="0"/>
          </a:p>
        </p:txBody>
      </p:sp>
      <p:sp>
        <p:nvSpPr>
          <p:cNvPr id="3" name="Θέση περιεχομένου 2"/>
          <p:cNvSpPr>
            <a:spLocks noGrp="1"/>
          </p:cNvSpPr>
          <p:nvPr>
            <p:ph idx="1"/>
          </p:nvPr>
        </p:nvSpPr>
        <p:spPr>
          <a:xfrm>
            <a:off x="464156" y="1783357"/>
            <a:ext cx="8229600" cy="4525963"/>
          </a:xfrm>
        </p:spPr>
        <p:txBody>
          <a:bodyPr>
            <a:normAutofit/>
          </a:bodyPr>
          <a:lstStyle/>
          <a:p>
            <a:pPr marL="0" indent="0">
              <a:buNone/>
            </a:pPr>
            <a:r>
              <a:rPr lang="el-GR" altLang="el-GR" sz="2900" dirty="0" smtClean="0"/>
              <a:t>Μια </a:t>
            </a:r>
            <a:r>
              <a:rPr lang="el-GR" altLang="el-GR" sz="2900" dirty="0"/>
              <a:t>τυπική περιοχή μελέτης και πρακτικής επικεντρωμένη σε μια συγκριτική ανάλυση της διαφορετικής </a:t>
            </a:r>
            <a:r>
              <a:rPr lang="el-GR" altLang="el-GR" sz="2900" b="1" dirty="0"/>
              <a:t>κουλτούρας</a:t>
            </a:r>
            <a:r>
              <a:rPr lang="el-GR" altLang="el-GR" sz="2900" dirty="0"/>
              <a:t> και υποκουλτούρας παγκοσμίως, με σεβασμό στην ποιοτική φροντίδα, τις πεποιθήσεις της υγείας και της νόσου, τις αξίες και τις πρακτικές εφαρμογές, έχοντας ως </a:t>
            </a:r>
            <a:r>
              <a:rPr lang="el-GR" altLang="el-GR" sz="2900" dirty="0" smtClean="0"/>
              <a:t>στόχο τη</a:t>
            </a:r>
            <a:r>
              <a:rPr lang="en-US" altLang="el-GR" sz="2900" dirty="0" smtClean="0"/>
              <a:t> </a:t>
            </a:r>
            <a:r>
              <a:rPr lang="el-GR" altLang="el-GR" sz="2900" dirty="0"/>
              <a:t>χρήση της γνώσης αυτής </a:t>
            </a:r>
            <a:r>
              <a:rPr lang="el-GR" altLang="el-GR" sz="2900" dirty="0" smtClean="0"/>
              <a:t>για </a:t>
            </a:r>
            <a:r>
              <a:rPr lang="el-GR" altLang="el-GR" sz="2900" dirty="0"/>
              <a:t>την παροχή </a:t>
            </a:r>
            <a:r>
              <a:rPr lang="el-GR" altLang="el-GR" sz="2900" dirty="0" smtClean="0"/>
              <a:t>πολιτισμικά </a:t>
            </a:r>
            <a:r>
              <a:rPr lang="el-GR" altLang="el-GR" sz="2900" b="1" dirty="0" smtClean="0"/>
              <a:t>εξειδικευμένης </a:t>
            </a:r>
            <a:r>
              <a:rPr lang="el-GR" altLang="el-GR" sz="2900" b="1" dirty="0"/>
              <a:t>νοσηλευτικής </a:t>
            </a:r>
            <a:r>
              <a:rPr lang="el-GR" altLang="el-GR" sz="2900" b="1" dirty="0" smtClean="0"/>
              <a:t>φροντίδας</a:t>
            </a:r>
          </a:p>
          <a:p>
            <a:pPr marL="0" indent="0" algn="r">
              <a:buNone/>
            </a:pPr>
            <a:r>
              <a:rPr lang="el-GR" altLang="el-GR" sz="2400" dirty="0" smtClean="0"/>
              <a:t>(</a:t>
            </a:r>
            <a:r>
              <a:rPr lang="en-US" altLang="el-GR" sz="2400" dirty="0" err="1" smtClean="0"/>
              <a:t>M.Leininger</a:t>
            </a:r>
            <a:r>
              <a:rPr lang="el-GR" altLang="el-GR" sz="2400" dirty="0" smtClean="0"/>
              <a:t>)</a:t>
            </a:r>
            <a:endParaRPr lang="el-GR" sz="2400" dirty="0"/>
          </a:p>
          <a:p>
            <a:pPr marL="0" indent="0">
              <a:buNone/>
            </a:pPr>
            <a:endParaRPr lang="el-GR" sz="2800" dirty="0"/>
          </a:p>
        </p:txBody>
      </p:sp>
    </p:spTree>
    <p:extLst>
      <p:ext uri="{BB962C8B-B14F-4D97-AF65-F5344CB8AC3E}">
        <p14:creationId xmlns:p14="http://schemas.microsoft.com/office/powerpoint/2010/main" val="38508087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5"/>
          <p:cNvSpPr>
            <a:spLocks noGrp="1"/>
          </p:cNvSpPr>
          <p:nvPr>
            <p:ph type="title"/>
          </p:nvPr>
        </p:nvSpPr>
        <p:spPr/>
        <p:txBody>
          <a:bodyPr>
            <a:normAutofit/>
          </a:bodyPr>
          <a:lstStyle/>
          <a:p>
            <a:r>
              <a:rPr lang="en-US" dirty="0" smtClean="0"/>
              <a:t>Madeleine </a:t>
            </a:r>
            <a:r>
              <a:rPr lang="en-US" dirty="0" err="1" smtClean="0"/>
              <a:t>Leininger</a:t>
            </a:r>
            <a:endParaRPr lang="el-GR" dirty="0"/>
          </a:p>
        </p:txBody>
      </p:sp>
      <p:sp>
        <p:nvSpPr>
          <p:cNvPr id="4" name="Θέση περιεχομένου 3"/>
          <p:cNvSpPr>
            <a:spLocks noGrp="1"/>
          </p:cNvSpPr>
          <p:nvPr>
            <p:ph sz="quarter" idx="4"/>
          </p:nvPr>
        </p:nvSpPr>
        <p:spPr>
          <a:xfrm>
            <a:off x="4211961" y="1417638"/>
            <a:ext cx="4474840" cy="4747666"/>
          </a:xfrm>
        </p:spPr>
        <p:txBody>
          <a:bodyPr>
            <a:normAutofit/>
          </a:bodyPr>
          <a:lstStyle/>
          <a:p>
            <a:r>
              <a:rPr lang="en-US" altLang="el-GR" dirty="0" smtClean="0"/>
              <a:t>1950</a:t>
            </a:r>
            <a:r>
              <a:rPr lang="el-GR" altLang="el-GR" dirty="0"/>
              <a:t>: πρώτα ερεθίσματα</a:t>
            </a:r>
          </a:p>
          <a:p>
            <a:r>
              <a:rPr lang="el-GR" altLang="el-GR" dirty="0"/>
              <a:t>Σπουδές στην Ανθρωπολογία – Κοινωνιολογία</a:t>
            </a:r>
          </a:p>
          <a:p>
            <a:r>
              <a:rPr lang="el-GR" altLang="el-GR" dirty="0"/>
              <a:t>1985: επίσημη δημοσίευση της Θεωρίας</a:t>
            </a:r>
          </a:p>
          <a:p>
            <a:r>
              <a:rPr lang="el-GR" altLang="el-GR" dirty="0"/>
              <a:t>Σύγχρονος τίτλος της Θεωρίας: «Ποικιλομορφία και Καθολικότητα στην Πολιτισμική Φροντίδα»</a:t>
            </a:r>
          </a:p>
          <a:p>
            <a:endParaRPr lang="el-GR" dirty="0"/>
          </a:p>
        </p:txBody>
      </p:sp>
      <p:graphicFrame>
        <p:nvGraphicFramePr>
          <p:cNvPr id="8" name="Object 5"/>
          <p:cNvGraphicFramePr>
            <a:graphicFrameLocks noChangeAspect="1"/>
          </p:cNvGraphicFramePr>
          <p:nvPr>
            <p:extLst>
              <p:ext uri="{D42A27DB-BD31-4B8C-83A1-F6EECF244321}">
                <p14:modId xmlns:p14="http://schemas.microsoft.com/office/powerpoint/2010/main" val="1356048946"/>
              </p:ext>
            </p:extLst>
          </p:nvPr>
        </p:nvGraphicFramePr>
        <p:xfrm>
          <a:off x="877094" y="1528192"/>
          <a:ext cx="1828800" cy="1828800"/>
        </p:xfrm>
        <a:graphic>
          <a:graphicData uri="http://schemas.openxmlformats.org/presentationml/2006/ole">
            <mc:AlternateContent xmlns:mc="http://schemas.openxmlformats.org/markup-compatibility/2006">
              <mc:Choice xmlns:v="urn:schemas-microsoft-com:vml" Requires="v">
                <p:oleObj spid="_x0000_s2207" name="Photo Editor Photo" r:id="rId4" imgW="476316" imgH="476316" progId="">
                  <p:embed/>
                </p:oleObj>
              </mc:Choice>
              <mc:Fallback>
                <p:oleObj name="Photo Editor Photo" r:id="rId4" imgW="476316" imgH="476316" progId="">
                  <p:embed/>
                  <p:pic>
                    <p:nvPicPr>
                      <p:cNvPr id="0" name=""/>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7094" y="1528192"/>
                        <a:ext cx="1828800" cy="1828800"/>
                      </a:xfrm>
                      <a:prstGeom prst="rect">
                        <a:avLst/>
                      </a:prstGeom>
                      <a:noFill/>
                      <a:ln>
                        <a:noFill/>
                      </a:ln>
                      <a:effectLst>
                        <a:outerShdw dist="53882" dir="13500000" algn="ctr" rotWithShape="0">
                          <a:schemeClr val="bg2">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pic>
        <p:nvPicPr>
          <p:cNvPr id="10" name="Picture 33" descr="http://www.tcns.org/images/leininger.gi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14341" y="4005064"/>
            <a:ext cx="1371600" cy="18192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1571779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i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altLang="el-GR" dirty="0" smtClean="0"/>
              <a:t>Στόχος</a:t>
            </a:r>
            <a:endParaRPr lang="el-GR" dirty="0"/>
          </a:p>
        </p:txBody>
      </p:sp>
      <p:sp>
        <p:nvSpPr>
          <p:cNvPr id="3" name="Θέση περιεχομένου 2"/>
          <p:cNvSpPr>
            <a:spLocks noGrp="1"/>
          </p:cNvSpPr>
          <p:nvPr>
            <p:ph idx="1"/>
          </p:nvPr>
        </p:nvSpPr>
        <p:spPr/>
        <p:txBody>
          <a:bodyPr>
            <a:normAutofit/>
          </a:bodyPr>
          <a:lstStyle/>
          <a:p>
            <a:pPr marL="0" indent="0">
              <a:buNone/>
            </a:pPr>
            <a:r>
              <a:rPr lang="el-GR" altLang="el-GR" sz="2800" dirty="0" smtClean="0"/>
              <a:t>Να </a:t>
            </a:r>
            <a:r>
              <a:rPr lang="el-GR" altLang="el-GR" sz="2800" dirty="0"/>
              <a:t>προετοιμάσει μια νέα γενιά νοσηλευτών οι οποίοι θα είναι ευαίσθητοι, κατάλληλοι και ασφαλείς γνώστες της φροντίδας ανθρώπων με διαφορετικούς ή παρόμοιους τρόπους ζωής, αξίες, πιστεύω και πρακτικές με τρόπο σκόπιμο, σαφή και ωφέλιμο. </a:t>
            </a:r>
            <a:endParaRPr lang="el-GR" sz="2800" dirty="0"/>
          </a:p>
        </p:txBody>
      </p:sp>
    </p:spTree>
    <p:extLst>
      <p:ext uri="{BB962C8B-B14F-4D97-AF65-F5344CB8AC3E}">
        <p14:creationId xmlns:p14="http://schemas.microsoft.com/office/powerpoint/2010/main" val="15934821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Autofit/>
          </a:bodyPr>
          <a:lstStyle/>
          <a:p>
            <a:r>
              <a:rPr lang="el-GR" altLang="el-GR" dirty="0" smtClean="0"/>
              <a:t>Θεμελιώδεις Έννοιες </a:t>
            </a:r>
            <a:r>
              <a:rPr lang="el-GR" altLang="el-GR" dirty="0"/>
              <a:t>- Ορισμοί </a:t>
            </a:r>
            <a:endParaRPr lang="el-GR" dirty="0"/>
          </a:p>
        </p:txBody>
      </p:sp>
      <p:sp>
        <p:nvSpPr>
          <p:cNvPr id="5" name="Θέση περιεχομένου 4"/>
          <p:cNvSpPr>
            <a:spLocks noGrp="1"/>
          </p:cNvSpPr>
          <p:nvPr>
            <p:ph idx="1"/>
          </p:nvPr>
        </p:nvSpPr>
        <p:spPr/>
        <p:txBody>
          <a:bodyPr>
            <a:noAutofit/>
          </a:bodyPr>
          <a:lstStyle/>
          <a:p>
            <a:pPr>
              <a:lnSpc>
                <a:spcPct val="80000"/>
              </a:lnSpc>
              <a:defRPr/>
            </a:pPr>
            <a:r>
              <a:rPr lang="el-GR" altLang="el-GR" sz="2200" b="1" dirty="0" smtClean="0"/>
              <a:t>Κουλτούρα</a:t>
            </a:r>
            <a:r>
              <a:rPr lang="el-GR" altLang="el-GR" sz="2200" b="1" dirty="0"/>
              <a:t>:</a:t>
            </a:r>
            <a:r>
              <a:rPr lang="el-GR" altLang="el-GR" sz="2200" dirty="0"/>
              <a:t> αξίες, πιστεύω, συνήθειες, τρόπος ζωής μιας συγκεκριμένης ομάδας που μαθαίνονται, μοιράζονται, κληρονομούνται και καθοδηγούν σκέψεις, αποφάσεις και πράξεις με συγκεκριμένο τρόπο.</a:t>
            </a:r>
          </a:p>
          <a:p>
            <a:pPr>
              <a:lnSpc>
                <a:spcPct val="80000"/>
              </a:lnSpc>
              <a:defRPr/>
            </a:pPr>
            <a:r>
              <a:rPr lang="el-GR" altLang="el-GR" sz="2200" b="1" dirty="0"/>
              <a:t>Πολιτισμική φροντίδα:</a:t>
            </a:r>
            <a:r>
              <a:rPr lang="el-GR" altLang="el-GR" sz="2200" dirty="0"/>
              <a:t> υποκειμενικές και αντικειμενικές αξίες, πιστεύω και πρότυπα ζωής, που μαθαίνονται, κληρονομούνται και βοηθούν, υποστηρίζουν, διευκολύνουν και καθιστούν ικανό το άτομο ή την ομάδα να διατηρήσει την ευεξία, την υγεία, να βελτιώσει τις συνθήκες διαβίωσης ή να αντιμετωπίσει την ασθένεια, την αναπηρία και το θάνατο. </a:t>
            </a:r>
          </a:p>
          <a:p>
            <a:pPr>
              <a:lnSpc>
                <a:spcPct val="80000"/>
              </a:lnSpc>
              <a:defRPr/>
            </a:pPr>
            <a:r>
              <a:rPr lang="el-GR" altLang="el-GR" sz="2200" b="1" dirty="0"/>
              <a:t>Πολιτισμικά ευαίσθητη νοσηλευτική φροντίδα:</a:t>
            </a:r>
            <a:r>
              <a:rPr lang="el-GR" altLang="el-GR" sz="2200" dirty="0"/>
              <a:t> οι βασισμένες στη γνώση ενέργειες ή αποφάσεις που μπορούν να βοηθήσουν, υποστηρίξουν, διευκολύνουν ή ενδυναμώσουν, και οι οποίες είναι σχεδιασμένες να προσαρμόζονται στις πολιτισμικές αξίες, τα πιστεύω και τον τρόπο ζωής ατόμων, ομάδων, ή οργανισμών με στόχο να προσφέρουν ή να στηρίξουν σκόπιμη, ωφέλιμη και ικανοποιητική φροντίδα υγείας ή υπηρεσίες υγείας.  </a:t>
            </a:r>
          </a:p>
          <a:p>
            <a:pPr>
              <a:lnSpc>
                <a:spcPct val="80000"/>
              </a:lnSpc>
              <a:defRPr/>
            </a:pPr>
            <a:endParaRPr lang="el-GR" sz="2400" dirty="0"/>
          </a:p>
        </p:txBody>
      </p:sp>
    </p:spTree>
    <p:extLst>
      <p:ext uri="{BB962C8B-B14F-4D97-AF65-F5344CB8AC3E}">
        <p14:creationId xmlns:p14="http://schemas.microsoft.com/office/powerpoint/2010/main" val="8196095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Autofit/>
          </a:bodyPr>
          <a:lstStyle/>
          <a:p>
            <a:r>
              <a:rPr lang="el-GR" altLang="el-GR" dirty="0" smtClean="0"/>
              <a:t>Θεμελιώδεις Έννοιες</a:t>
            </a:r>
            <a:endParaRPr lang="el-GR" dirty="0"/>
          </a:p>
        </p:txBody>
      </p:sp>
      <p:sp>
        <p:nvSpPr>
          <p:cNvPr id="5" name="Θέση περιεχομένου 4"/>
          <p:cNvSpPr>
            <a:spLocks noGrp="1"/>
          </p:cNvSpPr>
          <p:nvPr>
            <p:ph idx="1"/>
          </p:nvPr>
        </p:nvSpPr>
        <p:spPr/>
        <p:txBody>
          <a:bodyPr>
            <a:noAutofit/>
          </a:bodyPr>
          <a:lstStyle/>
          <a:p>
            <a:pPr>
              <a:lnSpc>
                <a:spcPct val="80000"/>
              </a:lnSpc>
              <a:spcBef>
                <a:spcPts val="600"/>
              </a:spcBef>
              <a:buFont typeface="Wingdings" panose="05000000000000000000" pitchFamily="2" charset="2"/>
              <a:buChar char="§"/>
              <a:defRPr/>
            </a:pPr>
            <a:r>
              <a:rPr lang="el-GR" altLang="el-GR" sz="2000" dirty="0" smtClean="0"/>
              <a:t>Ποικιλομορφία </a:t>
            </a:r>
            <a:r>
              <a:rPr lang="el-GR" altLang="el-GR" sz="2000" dirty="0"/>
              <a:t>στην πολιτισμική φροντίδα</a:t>
            </a:r>
          </a:p>
          <a:p>
            <a:pPr>
              <a:lnSpc>
                <a:spcPct val="80000"/>
              </a:lnSpc>
              <a:spcBef>
                <a:spcPts val="600"/>
              </a:spcBef>
              <a:buFont typeface="Wingdings" panose="05000000000000000000" pitchFamily="2" charset="2"/>
              <a:buChar char="§"/>
              <a:defRPr/>
            </a:pPr>
            <a:r>
              <a:rPr lang="el-GR" altLang="el-GR" sz="2000" dirty="0"/>
              <a:t>Καθολικότητα στην πολιτισμική φροντίδα</a:t>
            </a:r>
          </a:p>
          <a:p>
            <a:pPr>
              <a:lnSpc>
                <a:spcPct val="80000"/>
              </a:lnSpc>
              <a:spcBef>
                <a:spcPts val="600"/>
              </a:spcBef>
              <a:buFont typeface="Wingdings" panose="05000000000000000000" pitchFamily="2" charset="2"/>
              <a:buChar char="§"/>
              <a:defRPr/>
            </a:pPr>
            <a:r>
              <a:rPr lang="el-GR" altLang="el-GR" sz="2000" dirty="0"/>
              <a:t>Κοσμοθεωρία</a:t>
            </a:r>
          </a:p>
          <a:p>
            <a:pPr>
              <a:lnSpc>
                <a:spcPct val="80000"/>
              </a:lnSpc>
              <a:spcBef>
                <a:spcPts val="600"/>
              </a:spcBef>
              <a:buFont typeface="Wingdings" panose="05000000000000000000" pitchFamily="2" charset="2"/>
              <a:buChar char="§"/>
              <a:defRPr/>
            </a:pPr>
            <a:r>
              <a:rPr lang="el-GR" altLang="el-GR" sz="2000" dirty="0"/>
              <a:t>Διαστάσεις </a:t>
            </a:r>
            <a:r>
              <a:rPr lang="el-GR" altLang="el-GR" sz="2000" dirty="0" err="1"/>
              <a:t>κοινωνικοπολιτισμικών</a:t>
            </a:r>
            <a:r>
              <a:rPr lang="el-GR" altLang="el-GR" sz="2000" dirty="0"/>
              <a:t> δομών</a:t>
            </a:r>
          </a:p>
          <a:p>
            <a:pPr>
              <a:lnSpc>
                <a:spcPct val="80000"/>
              </a:lnSpc>
              <a:spcBef>
                <a:spcPts val="600"/>
              </a:spcBef>
              <a:buFont typeface="Wingdings" panose="05000000000000000000" pitchFamily="2" charset="2"/>
              <a:buChar char="§"/>
              <a:defRPr/>
            </a:pPr>
            <a:r>
              <a:rPr lang="el-GR" altLang="el-GR" sz="2000" dirty="0"/>
              <a:t>Περιβαλλοντικές συνθήκες</a:t>
            </a:r>
          </a:p>
          <a:p>
            <a:pPr>
              <a:lnSpc>
                <a:spcPct val="80000"/>
              </a:lnSpc>
              <a:spcBef>
                <a:spcPts val="600"/>
              </a:spcBef>
              <a:buFont typeface="Wingdings" panose="05000000000000000000" pitchFamily="2" charset="2"/>
              <a:buChar char="§"/>
              <a:defRPr/>
            </a:pPr>
            <a:r>
              <a:rPr lang="el-GR" altLang="el-GR" sz="2000" dirty="0"/>
              <a:t>Εθνική ιστορία</a:t>
            </a:r>
          </a:p>
          <a:p>
            <a:pPr>
              <a:lnSpc>
                <a:spcPct val="80000"/>
              </a:lnSpc>
              <a:spcBef>
                <a:spcPts val="600"/>
              </a:spcBef>
              <a:buFont typeface="Wingdings" panose="05000000000000000000" pitchFamily="2" charset="2"/>
              <a:buChar char="§"/>
              <a:defRPr/>
            </a:pPr>
            <a:r>
              <a:rPr lang="el-GR" altLang="el-GR" sz="2000" dirty="0"/>
              <a:t>Παραδοσιακά συστήματα φροντίδας</a:t>
            </a:r>
          </a:p>
          <a:p>
            <a:pPr>
              <a:lnSpc>
                <a:spcPct val="80000"/>
              </a:lnSpc>
              <a:spcBef>
                <a:spcPts val="600"/>
              </a:spcBef>
              <a:buFont typeface="Wingdings" panose="05000000000000000000" pitchFamily="2" charset="2"/>
              <a:buChar char="§"/>
              <a:defRPr/>
            </a:pPr>
            <a:r>
              <a:rPr lang="el-GR" altLang="el-GR" sz="2000" dirty="0"/>
              <a:t>Επαγγελματικά συστήματα φροντίδας</a:t>
            </a:r>
          </a:p>
          <a:p>
            <a:pPr>
              <a:lnSpc>
                <a:spcPct val="80000"/>
              </a:lnSpc>
              <a:spcBef>
                <a:spcPts val="600"/>
              </a:spcBef>
              <a:buFont typeface="Wingdings" panose="05000000000000000000" pitchFamily="2" charset="2"/>
              <a:buChar char="§"/>
              <a:defRPr/>
            </a:pPr>
            <a:r>
              <a:rPr lang="el-GR" altLang="el-GR" sz="2000" dirty="0"/>
              <a:t>Υγεία</a:t>
            </a:r>
          </a:p>
          <a:p>
            <a:pPr>
              <a:lnSpc>
                <a:spcPct val="80000"/>
              </a:lnSpc>
              <a:spcBef>
                <a:spcPts val="600"/>
              </a:spcBef>
              <a:buFont typeface="Wingdings" panose="05000000000000000000" pitchFamily="2" charset="2"/>
              <a:buChar char="§"/>
              <a:defRPr/>
            </a:pPr>
            <a:r>
              <a:rPr lang="el-GR" altLang="el-GR" sz="2000" dirty="0"/>
              <a:t>Φροντίδα</a:t>
            </a:r>
          </a:p>
          <a:p>
            <a:pPr>
              <a:lnSpc>
                <a:spcPct val="80000"/>
              </a:lnSpc>
              <a:spcBef>
                <a:spcPts val="600"/>
              </a:spcBef>
              <a:buFont typeface="Wingdings" panose="05000000000000000000" pitchFamily="2" charset="2"/>
              <a:buChar char="§"/>
              <a:defRPr/>
            </a:pPr>
            <a:r>
              <a:rPr lang="el-GR" altLang="el-GR" sz="2000" dirty="0"/>
              <a:t>Συντήρηση / διατήρηση της πολιτισμικής φροντίδας</a:t>
            </a:r>
          </a:p>
          <a:p>
            <a:pPr>
              <a:lnSpc>
                <a:spcPct val="80000"/>
              </a:lnSpc>
              <a:spcBef>
                <a:spcPts val="600"/>
              </a:spcBef>
              <a:buFont typeface="Wingdings" panose="05000000000000000000" pitchFamily="2" charset="2"/>
              <a:buChar char="§"/>
              <a:defRPr/>
            </a:pPr>
            <a:r>
              <a:rPr lang="el-GR" altLang="el-GR" sz="2000" dirty="0"/>
              <a:t>Προσαρμογή / διαπραγμάτευση της πολιτισμικής φροντίδας</a:t>
            </a:r>
          </a:p>
          <a:p>
            <a:pPr>
              <a:lnSpc>
                <a:spcPct val="80000"/>
              </a:lnSpc>
              <a:spcBef>
                <a:spcPts val="600"/>
              </a:spcBef>
              <a:buFont typeface="Wingdings" panose="05000000000000000000" pitchFamily="2" charset="2"/>
              <a:buChar char="§"/>
              <a:defRPr/>
            </a:pPr>
            <a:r>
              <a:rPr lang="el-GR" altLang="el-GR" sz="2000" dirty="0"/>
              <a:t>Ανασχεδιασμός / αναδόμηση της πολιτισμικής </a:t>
            </a:r>
            <a:r>
              <a:rPr lang="el-GR" altLang="el-GR" sz="2000" dirty="0" smtClean="0"/>
              <a:t>φροντίδας</a:t>
            </a:r>
          </a:p>
          <a:p>
            <a:pPr>
              <a:lnSpc>
                <a:spcPct val="80000"/>
              </a:lnSpc>
              <a:spcBef>
                <a:spcPts val="600"/>
              </a:spcBef>
              <a:buFont typeface="Wingdings" panose="05000000000000000000" pitchFamily="2" charset="2"/>
              <a:buChar char="§"/>
              <a:defRPr/>
            </a:pPr>
            <a:r>
              <a:rPr lang="el-GR" altLang="el-GR" sz="2000" dirty="0" smtClean="0"/>
              <a:t>Νοσηλευτική</a:t>
            </a:r>
            <a:endParaRPr lang="el-GR" sz="2000" dirty="0"/>
          </a:p>
        </p:txBody>
      </p:sp>
    </p:spTree>
    <p:extLst>
      <p:ext uri="{BB962C8B-B14F-4D97-AF65-F5344CB8AC3E}">
        <p14:creationId xmlns:p14="http://schemas.microsoft.com/office/powerpoint/2010/main" val="185796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5"/>
          <p:cNvSpPr>
            <a:spLocks noGrp="1"/>
          </p:cNvSpPr>
          <p:nvPr>
            <p:ph type="title"/>
          </p:nvPr>
        </p:nvSpPr>
        <p:spPr/>
        <p:txBody>
          <a:bodyPr>
            <a:normAutofit fontScale="90000"/>
          </a:bodyPr>
          <a:lstStyle/>
          <a:p>
            <a:r>
              <a:rPr lang="el-GR" dirty="0" smtClean="0"/>
              <a:t>Το </a:t>
            </a:r>
            <a:r>
              <a:rPr lang="el-GR" dirty="0"/>
              <a:t>Μοντέλο του </a:t>
            </a:r>
            <a:r>
              <a:rPr lang="el-GR" dirty="0" smtClean="0"/>
              <a:t>«Ήλιου που Ανατέλλει« (</a:t>
            </a:r>
            <a:r>
              <a:rPr lang="el-GR" dirty="0"/>
              <a:t>The </a:t>
            </a:r>
            <a:r>
              <a:rPr lang="el-GR" dirty="0" err="1"/>
              <a:t>Sunrise</a:t>
            </a:r>
            <a:r>
              <a:rPr lang="el-GR" dirty="0"/>
              <a:t> </a:t>
            </a:r>
            <a:r>
              <a:rPr lang="el-GR" dirty="0" err="1"/>
              <a:t>Model</a:t>
            </a:r>
            <a:r>
              <a:rPr lang="el-GR" dirty="0" smtClean="0"/>
              <a:t>)</a:t>
            </a:r>
            <a:endParaRPr lang="el-GR" dirty="0"/>
          </a:p>
        </p:txBody>
      </p:sp>
      <p:pic>
        <p:nvPicPr>
          <p:cNvPr id="7" name="Picture 2"/>
          <p:cNvPicPr>
            <a:picLocks noChangeAspect="1" noChangeArrowheads="1"/>
          </p:cNvPicPr>
          <p:nvPr/>
        </p:nvPicPr>
        <p:blipFill rotWithShape="1">
          <a:blip r:embed="rId3" cstate="print">
            <a:lum bright="18000" contrast="30000"/>
            <a:extLst>
              <a:ext uri="{28A0092B-C50C-407E-A947-70E740481C1C}">
                <a14:useLocalDpi xmlns:a14="http://schemas.microsoft.com/office/drawing/2010/main" val="0"/>
              </a:ext>
            </a:extLst>
          </a:blip>
          <a:srcRect l="1144" t="14345" b="1297"/>
          <a:stretch/>
        </p:blipFill>
        <p:spPr bwMode="auto">
          <a:xfrm>
            <a:off x="1119411" y="1556792"/>
            <a:ext cx="6905178" cy="4803309"/>
          </a:xfrm>
          <a:prstGeom prst="rect">
            <a:avLst/>
          </a:prstGeom>
          <a:solidFill>
            <a:srgbClr val="CCFFFF"/>
          </a:solidFill>
        </p:spPr>
      </p:pic>
    </p:spTree>
    <p:extLst>
      <p:ext uri="{BB962C8B-B14F-4D97-AF65-F5344CB8AC3E}">
        <p14:creationId xmlns:p14="http://schemas.microsoft.com/office/powerpoint/2010/main" val="3640629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l-GR" altLang="el-GR" dirty="0" smtClean="0"/>
              <a:t>Σχέση </a:t>
            </a:r>
            <a:r>
              <a:rPr lang="el-GR" altLang="el-GR" dirty="0"/>
              <a:t>της Θεωρίας </a:t>
            </a:r>
            <a:br>
              <a:rPr lang="el-GR" altLang="el-GR" dirty="0"/>
            </a:br>
            <a:r>
              <a:rPr lang="el-GR" altLang="el-GR" dirty="0"/>
              <a:t>με τη Νοσηλευτική Διεργασία</a:t>
            </a:r>
            <a:endParaRPr lang="el-GR" dirty="0"/>
          </a:p>
        </p:txBody>
      </p:sp>
      <p:sp>
        <p:nvSpPr>
          <p:cNvPr id="5" name="Θέση περιεχομένου 4"/>
          <p:cNvSpPr>
            <a:spLocks noGrp="1"/>
          </p:cNvSpPr>
          <p:nvPr>
            <p:ph idx="1"/>
          </p:nvPr>
        </p:nvSpPr>
        <p:spPr/>
        <p:txBody>
          <a:bodyPr>
            <a:noAutofit/>
          </a:bodyPr>
          <a:lstStyle/>
          <a:p>
            <a:pPr>
              <a:spcBef>
                <a:spcPts val="600"/>
              </a:spcBef>
            </a:pPr>
            <a:r>
              <a:rPr lang="el-GR" altLang="el-GR" sz="2200" dirty="0" smtClean="0"/>
              <a:t>Εκτίμηση </a:t>
            </a:r>
            <a:r>
              <a:rPr lang="el-GR" altLang="el-GR" sz="2200" dirty="0"/>
              <a:t>– Διάγνωση: συλλογή γνώσεων σχετικών με την ξένη κουλτούρα πριν την επαφή με τον πελάτη</a:t>
            </a:r>
          </a:p>
          <a:p>
            <a:pPr>
              <a:spcBef>
                <a:spcPts val="600"/>
              </a:spcBef>
            </a:pPr>
            <a:r>
              <a:rPr lang="el-GR" altLang="el-GR" sz="2200" dirty="0"/>
              <a:t>Σχεδιασμός – Εφαρμογή: παροχή ευαίσθητης πολιτισμικά νοσηλευτικής φροντίδας. </a:t>
            </a:r>
          </a:p>
          <a:p>
            <a:pPr>
              <a:spcBef>
                <a:spcPts val="600"/>
              </a:spcBef>
            </a:pPr>
            <a:r>
              <a:rPr lang="el-GR" altLang="el-GR" sz="2200" dirty="0"/>
              <a:t>Αξιολόγηση: συστηματική μελέτη και έρευνα </a:t>
            </a:r>
            <a:r>
              <a:rPr lang="el-GR" altLang="el-GR" sz="2200" dirty="0" smtClean="0"/>
              <a:t>των συμπεριφορών </a:t>
            </a:r>
            <a:r>
              <a:rPr lang="el-GR" altLang="el-GR" sz="2200" dirty="0"/>
              <a:t>νοσηλευτικής φροντίδας.</a:t>
            </a:r>
          </a:p>
          <a:p>
            <a:pPr marL="0" indent="0">
              <a:lnSpc>
                <a:spcPct val="130000"/>
              </a:lnSpc>
              <a:buNone/>
            </a:pPr>
            <a:r>
              <a:rPr lang="el-GR" altLang="el-GR" sz="2200" dirty="0" smtClean="0"/>
              <a:t/>
            </a:r>
            <a:br>
              <a:rPr lang="el-GR" altLang="el-GR" sz="2200" dirty="0" smtClean="0"/>
            </a:br>
            <a:r>
              <a:rPr lang="el-GR" altLang="el-GR" sz="2200" dirty="0" smtClean="0"/>
              <a:t>Κίνδυνοι </a:t>
            </a:r>
            <a:r>
              <a:rPr lang="el-GR" altLang="el-GR" sz="2200" dirty="0"/>
              <a:t>κατά την εφαρμογή της νοσηλευτικής διεργασίας: </a:t>
            </a:r>
          </a:p>
          <a:p>
            <a:pPr lvl="1">
              <a:spcBef>
                <a:spcPts val="600"/>
              </a:spcBef>
            </a:pPr>
            <a:r>
              <a:rPr lang="el-GR" altLang="el-GR" sz="2200" dirty="0"/>
              <a:t>Πολιτισμικό σοκ</a:t>
            </a:r>
          </a:p>
          <a:p>
            <a:pPr lvl="1">
              <a:spcBef>
                <a:spcPts val="600"/>
              </a:spcBef>
            </a:pPr>
            <a:r>
              <a:rPr lang="el-GR" altLang="el-GR" sz="2200" dirty="0"/>
              <a:t>Πολιτισμική επιβολή</a:t>
            </a:r>
          </a:p>
          <a:p>
            <a:endParaRPr lang="el-GR" sz="2200" dirty="0"/>
          </a:p>
        </p:txBody>
      </p:sp>
    </p:spTree>
    <p:extLst>
      <p:ext uri="{BB962C8B-B14F-4D97-AF65-F5344CB8AC3E}">
        <p14:creationId xmlns:p14="http://schemas.microsoft.com/office/powerpoint/2010/main" val="222877954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BD04924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74012" y="698228"/>
            <a:ext cx="1169988" cy="1577975"/>
          </a:xfrm>
          <a:prstGeom prst="rect">
            <a:avLst/>
          </a:prstGeom>
          <a:noFill/>
          <a:extLst>
            <a:ext uri="{909E8E84-426E-40DD-AFC4-6F175D3DCCD1}">
              <a14:hiddenFill xmlns:a14="http://schemas.microsoft.com/office/drawing/2010/main">
                <a:solidFill>
                  <a:srgbClr val="FFFFFF"/>
                </a:solidFill>
              </a14:hiddenFill>
            </a:ext>
          </a:extLst>
        </p:spPr>
      </p:pic>
      <p:sp>
        <p:nvSpPr>
          <p:cNvPr id="4" name="Τίτλος 3"/>
          <p:cNvSpPr>
            <a:spLocks noGrp="1"/>
          </p:cNvSpPr>
          <p:nvPr>
            <p:ph type="title"/>
          </p:nvPr>
        </p:nvSpPr>
        <p:spPr/>
        <p:txBody>
          <a:bodyPr>
            <a:normAutofit/>
          </a:bodyPr>
          <a:lstStyle/>
          <a:p>
            <a:r>
              <a:rPr lang="el-GR" altLang="el-GR" dirty="0" smtClean="0"/>
              <a:t>Υποθέσεις </a:t>
            </a:r>
            <a:r>
              <a:rPr lang="el-GR" altLang="el-GR" dirty="0"/>
              <a:t>της Θεωρίας</a:t>
            </a:r>
            <a:endParaRPr lang="el-GR" dirty="0"/>
          </a:p>
        </p:txBody>
      </p:sp>
      <p:sp>
        <p:nvSpPr>
          <p:cNvPr id="5" name="Θέση περιεχομένου 4"/>
          <p:cNvSpPr>
            <a:spLocks noGrp="1"/>
          </p:cNvSpPr>
          <p:nvPr>
            <p:ph idx="1"/>
          </p:nvPr>
        </p:nvSpPr>
        <p:spPr/>
        <p:txBody>
          <a:bodyPr>
            <a:noAutofit/>
          </a:bodyPr>
          <a:lstStyle/>
          <a:p>
            <a:pPr>
              <a:spcBef>
                <a:spcPts val="600"/>
              </a:spcBef>
            </a:pPr>
            <a:r>
              <a:rPr lang="el-GR" altLang="el-GR" sz="2400" dirty="0" smtClean="0"/>
              <a:t>Η </a:t>
            </a:r>
            <a:r>
              <a:rPr lang="el-GR" altLang="el-GR" sz="2400" dirty="0"/>
              <a:t>κουλτούρα είναι το σχεδιάγραμμα για σκέψη και </a:t>
            </a:r>
            <a:r>
              <a:rPr lang="el-GR" altLang="el-GR" sz="2400" dirty="0" smtClean="0"/>
              <a:t>πράξη</a:t>
            </a:r>
            <a:br>
              <a:rPr lang="el-GR" altLang="el-GR" sz="2400" dirty="0" smtClean="0"/>
            </a:br>
            <a:r>
              <a:rPr lang="el-GR" altLang="el-GR" sz="2400" dirty="0" smtClean="0"/>
              <a:t>και </a:t>
            </a:r>
            <a:r>
              <a:rPr lang="el-GR" altLang="el-GR" sz="2400" dirty="0"/>
              <a:t>αποτελεί την κύρια δύναμη προσδιορισμού των τρόπων φροντίδας της υγείας – ασθένειας και των συμπεριφορών.</a:t>
            </a:r>
          </a:p>
          <a:p>
            <a:pPr>
              <a:spcBef>
                <a:spcPts val="600"/>
              </a:spcBef>
            </a:pPr>
            <a:r>
              <a:rPr lang="el-GR" altLang="el-GR" sz="2400" dirty="0"/>
              <a:t>Οι πολιτισμικές αξίες ποικίλλουν μεταξύ των ατόμων και των ομάδων.</a:t>
            </a:r>
          </a:p>
          <a:p>
            <a:pPr>
              <a:spcBef>
                <a:spcPts val="600"/>
              </a:spcBef>
            </a:pPr>
            <a:r>
              <a:rPr lang="el-GR" altLang="el-GR" sz="2400" dirty="0"/>
              <a:t>Η ανθρώπινη φροντίδα είναι ένα παγκόσμιο φαινόμενο που εκφράζεται διαφορετικά σε όλες τις κουλτούρες.</a:t>
            </a:r>
          </a:p>
          <a:p>
            <a:pPr>
              <a:spcBef>
                <a:spcPts val="600"/>
              </a:spcBef>
            </a:pPr>
            <a:r>
              <a:rPr lang="el-GR" altLang="el-GR" sz="2400" dirty="0"/>
              <a:t>Η πολιτισμική φροντίδα ενώνει τις διανοητικές και πρακτικές διαστάσεις της νοσηλευτικής. </a:t>
            </a:r>
          </a:p>
          <a:p>
            <a:pPr>
              <a:spcBef>
                <a:spcPts val="600"/>
              </a:spcBef>
            </a:pPr>
            <a:endParaRPr lang="el-GR" sz="2400" dirty="0"/>
          </a:p>
        </p:txBody>
      </p:sp>
    </p:spTree>
    <p:extLst>
      <p:ext uri="{BB962C8B-B14F-4D97-AF65-F5344CB8AC3E}">
        <p14:creationId xmlns:p14="http://schemas.microsoft.com/office/powerpoint/2010/main" val="45568159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l-GR" altLang="el-GR" dirty="0" smtClean="0"/>
              <a:t>Δυνατά Σημεία </a:t>
            </a:r>
            <a:r>
              <a:rPr lang="el-GR" altLang="el-GR" dirty="0"/>
              <a:t>– Περιορισμοί </a:t>
            </a:r>
            <a:br>
              <a:rPr lang="el-GR" altLang="el-GR" dirty="0"/>
            </a:br>
            <a:r>
              <a:rPr lang="el-GR" altLang="el-GR" dirty="0"/>
              <a:t>της Θεωρίας</a:t>
            </a:r>
            <a:endParaRPr lang="el-GR" dirty="0"/>
          </a:p>
        </p:txBody>
      </p:sp>
      <p:sp>
        <p:nvSpPr>
          <p:cNvPr id="5" name="Θέση περιεχομένου 4"/>
          <p:cNvSpPr>
            <a:spLocks noGrp="1"/>
          </p:cNvSpPr>
          <p:nvPr>
            <p:ph idx="1"/>
          </p:nvPr>
        </p:nvSpPr>
        <p:spPr/>
        <p:txBody>
          <a:bodyPr vert="horz" lIns="91440" tIns="45720" rIns="91440" bIns="45720" rtlCol="0">
            <a:noAutofit/>
          </a:bodyPr>
          <a:lstStyle/>
          <a:p>
            <a:pPr>
              <a:spcBef>
                <a:spcPts val="600"/>
              </a:spcBef>
            </a:pPr>
            <a:r>
              <a:rPr lang="el-GR" altLang="el-GR" sz="2400" dirty="0"/>
              <a:t>Η αναγνώριση της σημασίας και επιρροής της κουλτούρας σε αυτούς που λαμβάνουν και σε αυτούς που ασκούν τη νοσηλευτική φροντίδα.</a:t>
            </a:r>
          </a:p>
          <a:p>
            <a:pPr>
              <a:spcBef>
                <a:spcPts val="600"/>
              </a:spcBef>
            </a:pPr>
            <a:r>
              <a:rPr lang="el-GR" altLang="el-GR" sz="2400" dirty="0"/>
              <a:t>Περιορισμένος αριθμός πτυχιούχων νοσηλευτών που μπορούν να διεξάγουν έρευνες σχετικές με την διαπολιτισμική φροντίδα.</a:t>
            </a:r>
          </a:p>
          <a:p>
            <a:pPr>
              <a:spcBef>
                <a:spcPts val="600"/>
              </a:spcBef>
            </a:pPr>
            <a:r>
              <a:rPr lang="el-GR" altLang="el-GR" sz="2400" dirty="0"/>
              <a:t>Κίνδυνος πολιτισμικών συστηματικών λαθών και επιβολών λόγω προσωπικών πολιτισμικών αξιών των νοσηλευτών.</a:t>
            </a:r>
          </a:p>
          <a:p>
            <a:pPr>
              <a:spcBef>
                <a:spcPts val="600"/>
              </a:spcBef>
            </a:pPr>
            <a:r>
              <a:rPr lang="el-GR" altLang="el-GR" sz="2400" dirty="0"/>
              <a:t>Πολυπλοκότητα του Μοντέλου.</a:t>
            </a:r>
          </a:p>
          <a:p>
            <a:pPr>
              <a:spcBef>
                <a:spcPts val="600"/>
              </a:spcBef>
            </a:pPr>
            <a:endParaRPr lang="el-GR" altLang="el-GR" sz="2400" dirty="0"/>
          </a:p>
          <a:p>
            <a:pPr>
              <a:spcBef>
                <a:spcPts val="600"/>
              </a:spcBef>
            </a:pPr>
            <a:endParaRPr lang="el-GR" sz="2400" dirty="0"/>
          </a:p>
        </p:txBody>
      </p:sp>
      <p:pic>
        <p:nvPicPr>
          <p:cNvPr id="6" name="Picture 4" descr="BD06663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64943" y="4797152"/>
            <a:ext cx="1928813" cy="1673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575726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5"/>
          <p:cNvSpPr>
            <a:spLocks noGrp="1"/>
          </p:cNvSpPr>
          <p:nvPr>
            <p:ph type="title"/>
          </p:nvPr>
        </p:nvSpPr>
        <p:spPr/>
        <p:txBody>
          <a:bodyPr>
            <a:normAutofit/>
          </a:bodyPr>
          <a:lstStyle/>
          <a:p>
            <a:r>
              <a:rPr lang="el-GR" dirty="0" smtClean="0"/>
              <a:t>Η Θεωρία της </a:t>
            </a:r>
            <a:r>
              <a:rPr lang="en-US" dirty="0" smtClean="0"/>
              <a:t>M. </a:t>
            </a:r>
            <a:r>
              <a:rPr lang="en-US" dirty="0" err="1" smtClean="0"/>
              <a:t>Leininger</a:t>
            </a:r>
            <a:endParaRPr lang="el-GR" dirty="0"/>
          </a:p>
        </p:txBody>
      </p:sp>
      <p:sp>
        <p:nvSpPr>
          <p:cNvPr id="4" name="Θέση περιεχομένου 3"/>
          <p:cNvSpPr>
            <a:spLocks noGrp="1"/>
          </p:cNvSpPr>
          <p:nvPr>
            <p:ph sz="quarter" idx="4"/>
          </p:nvPr>
        </p:nvSpPr>
        <p:spPr>
          <a:xfrm>
            <a:off x="4645025" y="1561654"/>
            <a:ext cx="4041775" cy="4747666"/>
          </a:xfrm>
        </p:spPr>
        <p:txBody>
          <a:bodyPr>
            <a:normAutofit/>
          </a:bodyPr>
          <a:lstStyle/>
          <a:p>
            <a:pPr>
              <a:spcBef>
                <a:spcPts val="1800"/>
              </a:spcBef>
            </a:pPr>
            <a:r>
              <a:rPr lang="el-GR" altLang="el-GR" dirty="0" smtClean="0"/>
              <a:t>Η </a:t>
            </a:r>
            <a:r>
              <a:rPr lang="el-GR" altLang="el-GR" dirty="0" err="1"/>
              <a:t>πολυπολιτισμικότητα</a:t>
            </a:r>
            <a:r>
              <a:rPr lang="el-GR" altLang="el-GR" dirty="0"/>
              <a:t> που χαρακτηρίζει στις μέρες μας τις κοινωνίες στις οποίες ζούμε υποδεικνύει έναν νέο τρόπο παροχής νοσηλευτικής φροντίδας.</a:t>
            </a:r>
          </a:p>
          <a:p>
            <a:pPr>
              <a:spcBef>
                <a:spcPts val="1800"/>
              </a:spcBef>
            </a:pPr>
            <a:r>
              <a:rPr lang="el-GR" altLang="el-GR" dirty="0" smtClean="0"/>
              <a:t>Η </a:t>
            </a:r>
            <a:r>
              <a:rPr lang="el-GR" altLang="el-GR" dirty="0"/>
              <a:t>θεωρία της Μ.</a:t>
            </a:r>
            <a:r>
              <a:rPr lang="en-US" altLang="el-GR" dirty="0" err="1"/>
              <a:t>Leininger</a:t>
            </a:r>
            <a:r>
              <a:rPr lang="en-US" altLang="el-GR" dirty="0"/>
              <a:t> </a:t>
            </a:r>
            <a:r>
              <a:rPr lang="el-GR" altLang="el-GR" dirty="0"/>
              <a:t>κάλυψε αυτή τη σοβαρή έλλειψη στην παροχή νοσηλευτικής φροντίδας.</a:t>
            </a:r>
          </a:p>
          <a:p>
            <a:pPr>
              <a:spcBef>
                <a:spcPts val="1800"/>
              </a:spcBef>
            </a:pPr>
            <a:endParaRPr lang="el-GR" dirty="0" smtClean="0"/>
          </a:p>
        </p:txBody>
      </p:sp>
      <p:pic>
        <p:nvPicPr>
          <p:cNvPr id="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2429" y="1628800"/>
            <a:ext cx="3975555" cy="39676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7905423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cstate="print"/>
          <a:srcRect/>
          <a:stretch>
            <a:fillRect/>
          </a:stretch>
        </p:blipFill>
        <p:spPr bwMode="auto">
          <a:xfrm>
            <a:off x="107504" y="44624"/>
            <a:ext cx="8988491" cy="6741368"/>
          </a:xfrm>
          <a:prstGeom prst="rect">
            <a:avLst/>
          </a:prstGeom>
          <a:noFill/>
          <a:ln w="9525">
            <a:noFill/>
            <a:miter lim="800000"/>
            <a:headEnd/>
            <a:tailEnd/>
          </a:ln>
        </p:spPr>
      </p:pic>
    </p:spTree>
    <p:extLst>
      <p:ext uri="{BB962C8B-B14F-4D97-AF65-F5344CB8AC3E}">
        <p14:creationId xmlns:p14="http://schemas.microsoft.com/office/powerpoint/2010/main" val="35978655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2313" y="4137099"/>
            <a:ext cx="7772400" cy="1362075"/>
          </a:xfrm>
        </p:spPr>
        <p:txBody>
          <a:bodyPr>
            <a:normAutofit fontScale="90000"/>
          </a:bodyPr>
          <a:lstStyle/>
          <a:p>
            <a:r>
              <a:rPr lang="el-GR" dirty="0"/>
              <a:t>Ηθικά Ζητήματα </a:t>
            </a:r>
            <a:br>
              <a:rPr lang="el-GR" dirty="0"/>
            </a:br>
            <a:r>
              <a:rPr lang="el-GR" dirty="0"/>
              <a:t>κατά την  Παροχή Φροντίδας Υγείας </a:t>
            </a:r>
            <a:br>
              <a:rPr lang="el-GR" dirty="0"/>
            </a:br>
            <a:r>
              <a:rPr lang="el-GR" dirty="0"/>
              <a:t>σε Άτομα με  Πολιτισμικές Διαφορές</a:t>
            </a:r>
          </a:p>
        </p:txBody>
      </p:sp>
      <p:sp>
        <p:nvSpPr>
          <p:cNvPr id="5" name="Text Placeholder 4"/>
          <p:cNvSpPr>
            <a:spLocks noGrp="1"/>
          </p:cNvSpPr>
          <p:nvPr>
            <p:ph type="body" idx="1"/>
          </p:nvPr>
        </p:nvSpPr>
        <p:spPr>
          <a:xfrm>
            <a:off x="722313" y="2636912"/>
            <a:ext cx="7772400" cy="1500187"/>
          </a:xfrm>
        </p:spPr>
        <p:txBody>
          <a:bodyPr/>
          <a:lstStyle/>
          <a:p>
            <a:endParaRPr lang="el-GR"/>
          </a:p>
        </p:txBody>
      </p:sp>
    </p:spTree>
    <p:extLst>
      <p:ext uri="{BB962C8B-B14F-4D97-AF65-F5344CB8AC3E}">
        <p14:creationId xmlns:p14="http://schemas.microsoft.com/office/powerpoint/2010/main" val="37080647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υποσέλιδου"/>
          <p:cNvSpPr>
            <a:spLocks noGrp="1"/>
          </p:cNvSpPr>
          <p:nvPr>
            <p:ph type="ftr" sz="quarter" idx="4294967295"/>
          </p:nvPr>
        </p:nvSpPr>
        <p:spPr>
          <a:xfrm>
            <a:off x="3124200" y="6356350"/>
            <a:ext cx="2895600" cy="365125"/>
          </a:xfrm>
          <a:prstGeom prst="rect">
            <a:avLst/>
          </a:prstGeom>
        </p:spPr>
        <p:txBody>
          <a:bodyPr/>
          <a:lstStyle/>
          <a:p>
            <a:pPr>
              <a:defRPr/>
            </a:pPr>
            <a:r>
              <a:rPr lang="el-GR"/>
              <a:t>MSc in Transcultural Nursing NKUOA</a:t>
            </a:r>
          </a:p>
        </p:txBody>
      </p:sp>
      <p:pic>
        <p:nvPicPr>
          <p:cNvPr id="24579" name="Picture 2"/>
          <p:cNvPicPr>
            <a:picLocks noChangeAspect="1" noChangeArrowheads="1"/>
          </p:cNvPicPr>
          <p:nvPr/>
        </p:nvPicPr>
        <p:blipFill>
          <a:blip r:embed="rId3" cstate="print"/>
          <a:srcRect/>
          <a:stretch>
            <a:fillRect/>
          </a:stretch>
        </p:blipFill>
        <p:spPr bwMode="auto">
          <a:xfrm>
            <a:off x="1905000" y="1690688"/>
            <a:ext cx="5410200" cy="3482975"/>
          </a:xfrm>
          <a:prstGeom prst="rect">
            <a:avLst/>
          </a:prstGeom>
          <a:noFill/>
          <a:ln w="9525">
            <a:noFill/>
            <a:miter lim="800000"/>
            <a:headEnd/>
            <a:tailEnd/>
          </a:ln>
        </p:spPr>
      </p:pic>
    </p:spTree>
    <p:extLst>
      <p:ext uri="{BB962C8B-B14F-4D97-AF65-F5344CB8AC3E}">
        <p14:creationId xmlns:p14="http://schemas.microsoft.com/office/powerpoint/2010/main" val="103664871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υποσέλιδου"/>
          <p:cNvSpPr>
            <a:spLocks noGrp="1"/>
          </p:cNvSpPr>
          <p:nvPr>
            <p:ph type="ftr" sz="quarter" idx="4294967295"/>
          </p:nvPr>
        </p:nvSpPr>
        <p:spPr>
          <a:xfrm>
            <a:off x="3124200" y="6356350"/>
            <a:ext cx="2895600" cy="365125"/>
          </a:xfrm>
          <a:prstGeom prst="rect">
            <a:avLst/>
          </a:prstGeom>
        </p:spPr>
        <p:txBody>
          <a:bodyPr/>
          <a:lstStyle/>
          <a:p>
            <a:pPr>
              <a:defRPr/>
            </a:pPr>
            <a:r>
              <a:rPr lang="el-GR"/>
              <a:t>MSc in Transcultural Nursing NKUOA</a:t>
            </a:r>
          </a:p>
        </p:txBody>
      </p:sp>
      <p:pic>
        <p:nvPicPr>
          <p:cNvPr id="31747" name="Picture 2"/>
          <p:cNvPicPr>
            <a:picLocks noChangeAspect="1" noChangeArrowheads="1"/>
          </p:cNvPicPr>
          <p:nvPr/>
        </p:nvPicPr>
        <p:blipFill>
          <a:blip r:embed="rId3" cstate="print"/>
          <a:srcRect/>
          <a:stretch>
            <a:fillRect/>
          </a:stretch>
        </p:blipFill>
        <p:spPr bwMode="auto">
          <a:xfrm>
            <a:off x="0" y="0"/>
            <a:ext cx="9144000" cy="7107238"/>
          </a:xfrm>
          <a:prstGeom prst="rect">
            <a:avLst/>
          </a:prstGeom>
          <a:noFill/>
          <a:ln w="9525">
            <a:noFill/>
            <a:miter lim="800000"/>
            <a:headEnd/>
            <a:tailEnd/>
          </a:ln>
        </p:spPr>
      </p:pic>
    </p:spTree>
    <p:extLst>
      <p:ext uri="{BB962C8B-B14F-4D97-AF65-F5344CB8AC3E}">
        <p14:creationId xmlns:p14="http://schemas.microsoft.com/office/powerpoint/2010/main" val="90120697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 Θέση υποσέλιδου"/>
          <p:cNvSpPr>
            <a:spLocks noGrp="1"/>
          </p:cNvSpPr>
          <p:nvPr>
            <p:ph type="ftr" sz="quarter" idx="4294967295"/>
          </p:nvPr>
        </p:nvSpPr>
        <p:spPr>
          <a:xfrm>
            <a:off x="3124200" y="6356350"/>
            <a:ext cx="2895600" cy="365125"/>
          </a:xfrm>
          <a:prstGeom prst="rect">
            <a:avLst/>
          </a:prstGeom>
        </p:spPr>
        <p:txBody>
          <a:bodyPr/>
          <a:lstStyle/>
          <a:p>
            <a:pPr>
              <a:defRPr/>
            </a:pPr>
            <a:r>
              <a:rPr lang="el-GR"/>
              <a:t>MSc in Transcultural Nursing NKUOA</a:t>
            </a:r>
          </a:p>
        </p:txBody>
      </p:sp>
      <p:pic>
        <p:nvPicPr>
          <p:cNvPr id="37891"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37892" name="Oval 3"/>
          <p:cNvSpPr>
            <a:spLocks noChangeArrowheads="1"/>
          </p:cNvSpPr>
          <p:nvPr/>
        </p:nvSpPr>
        <p:spPr bwMode="auto">
          <a:xfrm>
            <a:off x="381000" y="2971800"/>
            <a:ext cx="8077200" cy="1219200"/>
          </a:xfrm>
          <a:prstGeom prst="ellipse">
            <a:avLst/>
          </a:prstGeom>
          <a:noFill/>
          <a:ln w="38100">
            <a:solidFill>
              <a:srgbClr val="FF0000"/>
            </a:solidFill>
            <a:round/>
            <a:headEnd/>
            <a:tailEnd/>
          </a:ln>
        </p:spPr>
        <p:txBody>
          <a:bodyPr wrap="none" anchor="ctr"/>
          <a:lstStyle/>
          <a:p>
            <a:pPr algn="ctr"/>
            <a:endParaRPr lang="el-GR">
              <a:solidFill>
                <a:srgbClr val="FF0000"/>
              </a:solidFill>
              <a:latin typeface="Arial" charset="0"/>
              <a:cs typeface="Arial" charset="0"/>
            </a:endParaRPr>
          </a:p>
        </p:txBody>
      </p:sp>
    </p:spTree>
    <p:extLst>
      <p:ext uri="{BB962C8B-B14F-4D97-AF65-F5344CB8AC3E}">
        <p14:creationId xmlns:p14="http://schemas.microsoft.com/office/powerpoint/2010/main" val="62091012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 Θέση υποσέλιδου"/>
          <p:cNvSpPr>
            <a:spLocks noGrp="1"/>
          </p:cNvSpPr>
          <p:nvPr>
            <p:ph type="ftr" sz="quarter" idx="4294967295"/>
          </p:nvPr>
        </p:nvSpPr>
        <p:spPr>
          <a:xfrm>
            <a:off x="3124200" y="6356350"/>
            <a:ext cx="2895600" cy="365125"/>
          </a:xfrm>
          <a:prstGeom prst="rect">
            <a:avLst/>
          </a:prstGeom>
        </p:spPr>
        <p:txBody>
          <a:bodyPr/>
          <a:lstStyle/>
          <a:p>
            <a:pPr>
              <a:defRPr/>
            </a:pPr>
            <a:r>
              <a:rPr lang="el-GR"/>
              <a:t>MSc in Transcultural Nursing NKUOA</a:t>
            </a:r>
          </a:p>
        </p:txBody>
      </p:sp>
      <p:pic>
        <p:nvPicPr>
          <p:cNvPr id="39939" name="Picture 2"/>
          <p:cNvPicPr>
            <a:picLocks noChangeAspect="1" noChangeArrowheads="1"/>
          </p:cNvPicPr>
          <p:nvPr/>
        </p:nvPicPr>
        <p:blipFill>
          <a:blip r:embed="rId3" cstate="print"/>
          <a:srcRect/>
          <a:stretch>
            <a:fillRect/>
          </a:stretch>
        </p:blipFill>
        <p:spPr bwMode="auto">
          <a:xfrm>
            <a:off x="0" y="49213"/>
            <a:ext cx="9144000" cy="6580187"/>
          </a:xfrm>
          <a:prstGeom prst="rect">
            <a:avLst/>
          </a:prstGeom>
          <a:noFill/>
          <a:ln w="9525">
            <a:noFill/>
            <a:miter lim="800000"/>
            <a:headEnd/>
            <a:tailEnd/>
          </a:ln>
        </p:spPr>
      </p:pic>
      <p:sp>
        <p:nvSpPr>
          <p:cNvPr id="39940" name="Oval 3"/>
          <p:cNvSpPr>
            <a:spLocks noChangeArrowheads="1"/>
          </p:cNvSpPr>
          <p:nvPr/>
        </p:nvSpPr>
        <p:spPr bwMode="auto">
          <a:xfrm>
            <a:off x="609600" y="3124200"/>
            <a:ext cx="7848600" cy="914400"/>
          </a:xfrm>
          <a:prstGeom prst="ellipse">
            <a:avLst/>
          </a:prstGeom>
          <a:noFill/>
          <a:ln w="38100">
            <a:solidFill>
              <a:srgbClr val="FF0000"/>
            </a:solidFill>
            <a:round/>
            <a:headEnd/>
            <a:tailEnd/>
          </a:ln>
        </p:spPr>
        <p:txBody>
          <a:bodyPr wrap="none" anchor="ctr"/>
          <a:lstStyle/>
          <a:p>
            <a:endParaRPr lang="el-GR"/>
          </a:p>
        </p:txBody>
      </p:sp>
    </p:spTree>
    <p:extLst>
      <p:ext uri="{BB962C8B-B14F-4D97-AF65-F5344CB8AC3E}">
        <p14:creationId xmlns:p14="http://schemas.microsoft.com/office/powerpoint/2010/main" val="414497526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υποσέλιδου"/>
          <p:cNvSpPr>
            <a:spLocks noGrp="1"/>
          </p:cNvSpPr>
          <p:nvPr>
            <p:ph type="ftr" sz="quarter" idx="4294967295"/>
          </p:nvPr>
        </p:nvSpPr>
        <p:spPr>
          <a:xfrm>
            <a:off x="3124200" y="6356350"/>
            <a:ext cx="2895600" cy="365125"/>
          </a:xfrm>
          <a:prstGeom prst="rect">
            <a:avLst/>
          </a:prstGeom>
        </p:spPr>
        <p:txBody>
          <a:bodyPr/>
          <a:lstStyle/>
          <a:p>
            <a:pPr>
              <a:defRPr/>
            </a:pPr>
            <a:r>
              <a:rPr lang="el-GR"/>
              <a:t>MSc in Transcultural Nursing NKUOA</a:t>
            </a:r>
          </a:p>
        </p:txBody>
      </p:sp>
      <p:pic>
        <p:nvPicPr>
          <p:cNvPr id="41987"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pic>
        <p:nvPicPr>
          <p:cNvPr id="4" name="Picture 2"/>
          <p:cNvPicPr>
            <a:picLocks noChangeAspect="1" noChangeArrowheads="1"/>
          </p:cNvPicPr>
          <p:nvPr/>
        </p:nvPicPr>
        <p:blipFill>
          <a:blip r:embed="rId4" cstate="print"/>
          <a:srcRect/>
          <a:stretch>
            <a:fillRect/>
          </a:stretch>
        </p:blipFill>
        <p:spPr bwMode="auto">
          <a:xfrm>
            <a:off x="152400" y="152400"/>
            <a:ext cx="9144000" cy="6858000"/>
          </a:xfrm>
          <a:prstGeom prst="rect">
            <a:avLst/>
          </a:prstGeom>
          <a:noFill/>
          <a:ln w="9525">
            <a:noFill/>
            <a:miter lim="800000"/>
            <a:headEnd/>
            <a:tailEnd/>
          </a:ln>
        </p:spPr>
      </p:pic>
    </p:spTree>
    <p:extLst>
      <p:ext uri="{BB962C8B-B14F-4D97-AF65-F5344CB8AC3E}">
        <p14:creationId xmlns:p14="http://schemas.microsoft.com/office/powerpoint/2010/main" val="21674434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υποσέλιδου"/>
          <p:cNvSpPr>
            <a:spLocks noGrp="1"/>
          </p:cNvSpPr>
          <p:nvPr>
            <p:ph type="ftr" sz="quarter" idx="4294967295"/>
          </p:nvPr>
        </p:nvSpPr>
        <p:spPr>
          <a:xfrm>
            <a:off x="3124200" y="6356350"/>
            <a:ext cx="2895600" cy="365125"/>
          </a:xfrm>
          <a:prstGeom prst="rect">
            <a:avLst/>
          </a:prstGeom>
        </p:spPr>
        <p:txBody>
          <a:bodyPr/>
          <a:lstStyle/>
          <a:p>
            <a:pPr>
              <a:defRPr/>
            </a:pPr>
            <a:r>
              <a:rPr lang="el-GR"/>
              <a:t>MSc in Transcultural Nursing NKUOA</a:t>
            </a:r>
          </a:p>
        </p:txBody>
      </p:sp>
      <p:pic>
        <p:nvPicPr>
          <p:cNvPr id="46083"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extLst>
      <p:ext uri="{BB962C8B-B14F-4D97-AF65-F5344CB8AC3E}">
        <p14:creationId xmlns:p14="http://schemas.microsoft.com/office/powerpoint/2010/main" val="71802401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υποσέλιδου"/>
          <p:cNvSpPr>
            <a:spLocks noGrp="1"/>
          </p:cNvSpPr>
          <p:nvPr>
            <p:ph type="ftr" sz="quarter" idx="4294967295"/>
          </p:nvPr>
        </p:nvSpPr>
        <p:spPr>
          <a:xfrm>
            <a:off x="3124200" y="6356350"/>
            <a:ext cx="2895600" cy="365125"/>
          </a:xfrm>
          <a:prstGeom prst="rect">
            <a:avLst/>
          </a:prstGeom>
        </p:spPr>
        <p:txBody>
          <a:bodyPr/>
          <a:lstStyle/>
          <a:p>
            <a:pPr>
              <a:defRPr/>
            </a:pPr>
            <a:r>
              <a:rPr lang="el-GR"/>
              <a:t>MSc in Transcultural Nursing NKUOA</a:t>
            </a:r>
          </a:p>
        </p:txBody>
      </p:sp>
      <p:pic>
        <p:nvPicPr>
          <p:cNvPr id="47107"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extLst>
      <p:ext uri="{BB962C8B-B14F-4D97-AF65-F5344CB8AC3E}">
        <p14:creationId xmlns:p14="http://schemas.microsoft.com/office/powerpoint/2010/main" val="150481050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 Θέση υποσέλιδου"/>
          <p:cNvSpPr>
            <a:spLocks noGrp="1"/>
          </p:cNvSpPr>
          <p:nvPr>
            <p:ph type="ftr" sz="quarter" idx="4294967295"/>
          </p:nvPr>
        </p:nvSpPr>
        <p:spPr>
          <a:xfrm>
            <a:off x="3124200" y="6356350"/>
            <a:ext cx="2895600" cy="365125"/>
          </a:xfrm>
          <a:prstGeom prst="rect">
            <a:avLst/>
          </a:prstGeom>
        </p:spPr>
        <p:txBody>
          <a:bodyPr/>
          <a:lstStyle/>
          <a:p>
            <a:pPr>
              <a:defRPr/>
            </a:pPr>
            <a:r>
              <a:rPr lang="el-GR"/>
              <a:t>MSc in Transcultural Nursing NKUOA</a:t>
            </a:r>
          </a:p>
        </p:txBody>
      </p:sp>
      <p:pic>
        <p:nvPicPr>
          <p:cNvPr id="48131"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48132" name="Oval 3"/>
          <p:cNvSpPr>
            <a:spLocks noChangeArrowheads="1"/>
          </p:cNvSpPr>
          <p:nvPr/>
        </p:nvSpPr>
        <p:spPr bwMode="auto">
          <a:xfrm>
            <a:off x="1295400" y="3200400"/>
            <a:ext cx="8458200" cy="1143000"/>
          </a:xfrm>
          <a:prstGeom prst="ellipse">
            <a:avLst/>
          </a:prstGeom>
          <a:noFill/>
          <a:ln w="38100">
            <a:solidFill>
              <a:srgbClr val="FF0000"/>
            </a:solidFill>
            <a:round/>
            <a:headEnd/>
            <a:tailEnd/>
          </a:ln>
        </p:spPr>
        <p:txBody>
          <a:bodyPr wrap="none" anchor="ctr"/>
          <a:lstStyle/>
          <a:p>
            <a:endParaRPr lang="el-GR"/>
          </a:p>
        </p:txBody>
      </p:sp>
    </p:spTree>
    <p:extLst>
      <p:ext uri="{BB962C8B-B14F-4D97-AF65-F5344CB8AC3E}">
        <p14:creationId xmlns:p14="http://schemas.microsoft.com/office/powerpoint/2010/main" val="395005516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υποσέλιδου"/>
          <p:cNvSpPr>
            <a:spLocks noGrp="1"/>
          </p:cNvSpPr>
          <p:nvPr>
            <p:ph type="ftr" sz="quarter" idx="4294967295"/>
          </p:nvPr>
        </p:nvSpPr>
        <p:spPr>
          <a:xfrm>
            <a:off x="3124200" y="6356350"/>
            <a:ext cx="2895600" cy="365125"/>
          </a:xfrm>
          <a:prstGeom prst="rect">
            <a:avLst/>
          </a:prstGeom>
        </p:spPr>
        <p:txBody>
          <a:bodyPr/>
          <a:lstStyle/>
          <a:p>
            <a:pPr>
              <a:defRPr/>
            </a:pPr>
            <a:r>
              <a:rPr lang="el-GR"/>
              <a:t>MSc in Transcultural Nursing NKUOA</a:t>
            </a:r>
          </a:p>
        </p:txBody>
      </p:sp>
      <p:pic>
        <p:nvPicPr>
          <p:cNvPr id="49155"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extLst>
      <p:ext uri="{BB962C8B-B14F-4D97-AF65-F5344CB8AC3E}">
        <p14:creationId xmlns:p14="http://schemas.microsoft.com/office/powerpoint/2010/main" val="156775345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υποσέλιδου"/>
          <p:cNvSpPr>
            <a:spLocks noGrp="1"/>
          </p:cNvSpPr>
          <p:nvPr>
            <p:ph type="ftr" sz="quarter" idx="4294967295"/>
          </p:nvPr>
        </p:nvSpPr>
        <p:spPr>
          <a:xfrm>
            <a:off x="3124200" y="6356350"/>
            <a:ext cx="2895600" cy="365125"/>
          </a:xfrm>
          <a:prstGeom prst="rect">
            <a:avLst/>
          </a:prstGeom>
        </p:spPr>
        <p:txBody>
          <a:bodyPr/>
          <a:lstStyle/>
          <a:p>
            <a:pPr>
              <a:defRPr/>
            </a:pPr>
            <a:r>
              <a:rPr lang="el-GR"/>
              <a:t>MSc in Transcultural Nursing NKUOA</a:t>
            </a:r>
          </a:p>
        </p:txBody>
      </p:sp>
      <p:pic>
        <p:nvPicPr>
          <p:cNvPr id="54275" name="Picture 2"/>
          <p:cNvPicPr>
            <a:picLocks noChangeAspect="1" noChangeArrowheads="1"/>
          </p:cNvPicPr>
          <p:nvPr/>
        </p:nvPicPr>
        <p:blipFill>
          <a:blip r:embed="rId3" cstate="print"/>
          <a:srcRect/>
          <a:stretch>
            <a:fillRect/>
          </a:stretch>
        </p:blipFill>
        <p:spPr bwMode="auto">
          <a:xfrm>
            <a:off x="0" y="0"/>
            <a:ext cx="9448800" cy="6858000"/>
          </a:xfrm>
          <a:prstGeom prst="rect">
            <a:avLst/>
          </a:prstGeom>
          <a:noFill/>
          <a:ln w="9525">
            <a:noFill/>
            <a:miter lim="800000"/>
            <a:headEnd/>
            <a:tailEnd/>
          </a:ln>
        </p:spPr>
      </p:pic>
    </p:spTree>
    <p:extLst>
      <p:ext uri="{BB962C8B-B14F-4D97-AF65-F5344CB8AC3E}">
        <p14:creationId xmlns:p14="http://schemas.microsoft.com/office/powerpoint/2010/main" val="5076768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Autofit/>
          </a:bodyPr>
          <a:lstStyle/>
          <a:p>
            <a:r>
              <a:rPr lang="el-GR" sz="4000" dirty="0" smtClean="0"/>
              <a:t>[1]</a:t>
            </a:r>
            <a:endParaRPr lang="el-GR" sz="4000" dirty="0"/>
          </a:p>
        </p:txBody>
      </p:sp>
      <p:sp>
        <p:nvSpPr>
          <p:cNvPr id="5" name="Θέση περιεχομένου 4"/>
          <p:cNvSpPr>
            <a:spLocks noGrp="1"/>
          </p:cNvSpPr>
          <p:nvPr>
            <p:ph idx="1"/>
          </p:nvPr>
        </p:nvSpPr>
        <p:spPr/>
        <p:txBody>
          <a:bodyPr>
            <a:noAutofit/>
          </a:bodyPr>
          <a:lstStyle/>
          <a:p>
            <a:pPr>
              <a:buFont typeface="Wingdings" panose="05000000000000000000" pitchFamily="2" charset="2"/>
              <a:buChar char="v"/>
            </a:pPr>
            <a:r>
              <a:rPr lang="el-GR" altLang="el-GR" sz="3600" dirty="0" smtClean="0"/>
              <a:t>Πώς και με ποια κριτήρια ορίζεται ο αποδεκτός κώδικας ηθικής επαγγελματικής πρακτικής;</a:t>
            </a:r>
          </a:p>
          <a:p>
            <a:pPr>
              <a:buFont typeface="Wingdings" panose="05000000000000000000" pitchFamily="2" charset="2"/>
              <a:buChar char="v"/>
            </a:pPr>
            <a:endParaRPr lang="el-GR" altLang="el-GR" sz="3600" dirty="0" smtClean="0"/>
          </a:p>
          <a:p>
            <a:pPr>
              <a:buFont typeface="Wingdings" panose="05000000000000000000" pitchFamily="2" charset="2"/>
              <a:buChar char="v"/>
            </a:pPr>
            <a:endParaRPr lang="el-GR" altLang="el-GR" sz="3600" dirty="0"/>
          </a:p>
          <a:p>
            <a:pPr>
              <a:buFont typeface="Wingdings" panose="05000000000000000000" pitchFamily="2" charset="2"/>
              <a:buChar char="v"/>
            </a:pPr>
            <a:endParaRPr lang="el-GR" sz="3600" dirty="0"/>
          </a:p>
        </p:txBody>
      </p:sp>
    </p:spTree>
    <p:extLst>
      <p:ext uri="{BB962C8B-B14F-4D97-AF65-F5344CB8AC3E}">
        <p14:creationId xmlns:p14="http://schemas.microsoft.com/office/powerpoint/2010/main" val="285093715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υποσέλιδου"/>
          <p:cNvSpPr>
            <a:spLocks noGrp="1"/>
          </p:cNvSpPr>
          <p:nvPr>
            <p:ph type="ftr" sz="quarter" idx="4294967295"/>
          </p:nvPr>
        </p:nvSpPr>
        <p:spPr>
          <a:xfrm>
            <a:off x="3124200" y="6356350"/>
            <a:ext cx="2895600" cy="365125"/>
          </a:xfrm>
          <a:prstGeom prst="rect">
            <a:avLst/>
          </a:prstGeom>
        </p:spPr>
        <p:txBody>
          <a:bodyPr/>
          <a:lstStyle/>
          <a:p>
            <a:pPr>
              <a:defRPr/>
            </a:pPr>
            <a:r>
              <a:rPr lang="el-GR"/>
              <a:t>MSc in Transcultural Nursing NKUOA</a:t>
            </a:r>
          </a:p>
        </p:txBody>
      </p:sp>
      <p:pic>
        <p:nvPicPr>
          <p:cNvPr id="55299" name="Picture 2"/>
          <p:cNvPicPr>
            <a:picLocks noChangeAspect="1" noChangeArrowheads="1"/>
          </p:cNvPicPr>
          <p:nvPr/>
        </p:nvPicPr>
        <p:blipFill>
          <a:blip r:embed="rId3" cstate="print"/>
          <a:srcRect/>
          <a:stretch>
            <a:fillRect/>
          </a:stretch>
        </p:blipFill>
        <p:spPr bwMode="auto">
          <a:xfrm>
            <a:off x="1524000" y="373063"/>
            <a:ext cx="7620000" cy="6484937"/>
          </a:xfrm>
          <a:prstGeom prst="rect">
            <a:avLst/>
          </a:prstGeom>
          <a:noFill/>
          <a:ln w="9525">
            <a:noFill/>
            <a:miter lim="800000"/>
            <a:headEnd/>
            <a:tailEnd/>
          </a:ln>
        </p:spPr>
      </p:pic>
    </p:spTree>
    <p:extLst>
      <p:ext uri="{BB962C8B-B14F-4D97-AF65-F5344CB8AC3E}">
        <p14:creationId xmlns:p14="http://schemas.microsoft.com/office/powerpoint/2010/main" val="136092462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Autofit/>
          </a:bodyPr>
          <a:lstStyle/>
          <a:p>
            <a:r>
              <a:rPr lang="el-GR" dirty="0" smtClean="0"/>
              <a:t>Διαπολιτισμική </a:t>
            </a:r>
            <a:r>
              <a:rPr lang="el-GR" dirty="0"/>
              <a:t>Νοσηλευτική</a:t>
            </a:r>
            <a:br>
              <a:rPr lang="el-GR" dirty="0"/>
            </a:br>
            <a:r>
              <a:rPr lang="el-GR" dirty="0" smtClean="0"/>
              <a:t>το </a:t>
            </a:r>
            <a:r>
              <a:rPr lang="el-GR" dirty="0"/>
              <a:t>Μοντέλο της Πολιτισμικής</a:t>
            </a:r>
          </a:p>
        </p:txBody>
      </p:sp>
      <p:sp>
        <p:nvSpPr>
          <p:cNvPr id="5" name="Θέση περιεχομένου 4"/>
          <p:cNvSpPr>
            <a:spLocks noGrp="1"/>
          </p:cNvSpPr>
          <p:nvPr>
            <p:ph type="body" idx="1"/>
          </p:nvPr>
        </p:nvSpPr>
        <p:spPr/>
        <p:txBody>
          <a:bodyPr>
            <a:noAutofit/>
          </a:bodyPr>
          <a:lstStyle/>
          <a:p>
            <a:pPr marL="0" lvl="0" indent="0">
              <a:lnSpc>
                <a:spcPct val="80000"/>
              </a:lnSpc>
              <a:spcBef>
                <a:spcPts val="600"/>
              </a:spcBef>
              <a:buNone/>
              <a:defRPr/>
            </a:pPr>
            <a:endParaRPr lang="el-GR" altLang="el-GR" dirty="0" smtClean="0"/>
          </a:p>
          <a:p>
            <a:pPr marL="0" lvl="0" indent="0">
              <a:lnSpc>
                <a:spcPct val="80000"/>
              </a:lnSpc>
              <a:spcBef>
                <a:spcPts val="600"/>
              </a:spcBef>
              <a:buNone/>
              <a:defRPr/>
            </a:pPr>
            <a:endParaRPr lang="el-GR" altLang="el-GR" dirty="0"/>
          </a:p>
          <a:p>
            <a:pPr marL="0" lvl="0" indent="0">
              <a:lnSpc>
                <a:spcPct val="80000"/>
              </a:lnSpc>
              <a:spcBef>
                <a:spcPts val="600"/>
              </a:spcBef>
              <a:buNone/>
              <a:defRPr/>
            </a:pPr>
            <a:r>
              <a:rPr lang="en-US" altLang="el-GR" dirty="0" smtClean="0"/>
              <a:t>Papadopoulos</a:t>
            </a:r>
            <a:r>
              <a:rPr lang="en-US" altLang="el-GR" dirty="0"/>
              <a:t>, </a:t>
            </a:r>
            <a:r>
              <a:rPr lang="en-US" altLang="el-GR" dirty="0" err="1"/>
              <a:t>Tilki</a:t>
            </a:r>
            <a:r>
              <a:rPr lang="en-US" altLang="el-GR" dirty="0"/>
              <a:t> </a:t>
            </a:r>
            <a:r>
              <a:rPr lang="el-GR" altLang="el-GR" dirty="0"/>
              <a:t>και </a:t>
            </a:r>
            <a:r>
              <a:rPr lang="en-US" altLang="el-GR" dirty="0"/>
              <a:t>Taylor </a:t>
            </a:r>
            <a:r>
              <a:rPr lang="en-US" altLang="el-GR" dirty="0" smtClean="0"/>
              <a:t>model</a:t>
            </a:r>
            <a:endParaRPr lang="el-GR" altLang="el-GR" dirty="0" smtClean="0"/>
          </a:p>
          <a:p>
            <a:pPr marL="0" lvl="0" indent="0">
              <a:lnSpc>
                <a:spcPct val="80000"/>
              </a:lnSpc>
              <a:spcBef>
                <a:spcPts val="600"/>
              </a:spcBef>
              <a:buNone/>
              <a:defRPr/>
            </a:pPr>
            <a:r>
              <a:rPr lang="en-US" altLang="el-GR" dirty="0" smtClean="0"/>
              <a:t>(</a:t>
            </a:r>
            <a:r>
              <a:rPr lang="el-GR" altLang="el-GR" dirty="0"/>
              <a:t>Πολιτισμική Αντίληψη, Γνώση, Ευαισθησία και Ικανότητα</a:t>
            </a:r>
            <a:r>
              <a:rPr lang="el-GR" altLang="el-GR" dirty="0" smtClean="0"/>
              <a:t>)</a:t>
            </a:r>
            <a:endParaRPr lang="el-GR" dirty="0"/>
          </a:p>
        </p:txBody>
      </p:sp>
    </p:spTree>
    <p:extLst>
      <p:ext uri="{BB962C8B-B14F-4D97-AF65-F5344CB8AC3E}">
        <p14:creationId xmlns:p14="http://schemas.microsoft.com/office/powerpoint/2010/main" val="150674315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Autofit/>
          </a:bodyPr>
          <a:lstStyle/>
          <a:p>
            <a:r>
              <a:rPr lang="el-GR" dirty="0" smtClean="0"/>
              <a:t>Πολιτισμική Ικανότητα</a:t>
            </a:r>
            <a:endParaRPr lang="el-GR" dirty="0"/>
          </a:p>
        </p:txBody>
      </p:sp>
      <p:sp>
        <p:nvSpPr>
          <p:cNvPr id="5" name="Θέση περιεχομένου 4"/>
          <p:cNvSpPr>
            <a:spLocks noGrp="1"/>
          </p:cNvSpPr>
          <p:nvPr>
            <p:ph idx="1"/>
          </p:nvPr>
        </p:nvSpPr>
        <p:spPr/>
        <p:txBody>
          <a:bodyPr>
            <a:noAutofit/>
          </a:bodyPr>
          <a:lstStyle/>
          <a:p>
            <a:pPr marL="0" indent="0">
              <a:buNone/>
              <a:defRPr/>
            </a:pPr>
            <a:endParaRPr lang="el-GR" i="1" dirty="0" smtClean="0"/>
          </a:p>
          <a:p>
            <a:pPr marL="0" indent="0">
              <a:buNone/>
              <a:defRPr/>
            </a:pPr>
            <a:r>
              <a:rPr lang="el-GR" i="1" dirty="0" smtClean="0"/>
              <a:t>Ικανότητα </a:t>
            </a:r>
            <a:r>
              <a:rPr lang="el-GR" i="1" dirty="0"/>
              <a:t>παροχής αποτελεσματικής φροντίδας υγείας λαμβάνοντας υπόψη τις πολιτισμικές πεποιθήσεις, συμπεριφορές και ανάγκες των ανθρώπων</a:t>
            </a:r>
            <a:endParaRPr lang="en-GB" i="1" dirty="0"/>
          </a:p>
          <a:p>
            <a:pPr>
              <a:lnSpc>
                <a:spcPct val="80000"/>
              </a:lnSpc>
              <a:spcBef>
                <a:spcPts val="600"/>
              </a:spcBef>
              <a:defRPr/>
            </a:pPr>
            <a:endParaRPr lang="el-GR" i="1" dirty="0"/>
          </a:p>
        </p:txBody>
      </p:sp>
    </p:spTree>
    <p:extLst>
      <p:ext uri="{BB962C8B-B14F-4D97-AF65-F5344CB8AC3E}">
        <p14:creationId xmlns:p14="http://schemas.microsoft.com/office/powerpoint/2010/main" val="50805920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Διαπολιτισμική Υγεία</a:t>
            </a:r>
            <a:endParaRPr lang="el-GR" dirty="0"/>
          </a:p>
        </p:txBody>
      </p:sp>
      <p:sp>
        <p:nvSpPr>
          <p:cNvPr id="3" name="Θέση περιεχομένου 2"/>
          <p:cNvSpPr>
            <a:spLocks noGrp="1"/>
          </p:cNvSpPr>
          <p:nvPr>
            <p:ph idx="1"/>
          </p:nvPr>
        </p:nvSpPr>
        <p:spPr>
          <a:xfrm>
            <a:off x="464156" y="1556792"/>
            <a:ext cx="8572340" cy="4525963"/>
          </a:xfrm>
        </p:spPr>
        <p:txBody>
          <a:bodyPr vert="horz" lIns="91440" tIns="45720" rIns="91440" bIns="45720" rtlCol="0">
            <a:noAutofit/>
          </a:bodyPr>
          <a:lstStyle/>
          <a:p>
            <a:pPr marL="0" indent="0">
              <a:buNone/>
            </a:pPr>
            <a:endParaRPr lang="el-GR" i="1" dirty="0" smtClean="0"/>
          </a:p>
          <a:p>
            <a:pPr marL="0" indent="0">
              <a:buNone/>
            </a:pPr>
            <a:r>
              <a:rPr lang="el-GR" i="1" dirty="0" smtClean="0"/>
              <a:t>Είναι </a:t>
            </a:r>
            <a:r>
              <a:rPr lang="el-GR" i="1" dirty="0"/>
              <a:t>η μελέτη της </a:t>
            </a:r>
            <a:r>
              <a:rPr lang="el-GR" i="1" dirty="0"/>
              <a:t>πολιτισμικής διαφορετικότητας και </a:t>
            </a:r>
            <a:r>
              <a:rPr lang="el-GR" i="1" dirty="0"/>
              <a:t>των πολιτισμικών </a:t>
            </a:r>
            <a:r>
              <a:rPr lang="el-GR" i="1" dirty="0" smtClean="0"/>
              <a:t>ομοιοτήτων στην </a:t>
            </a:r>
            <a:r>
              <a:rPr lang="el-GR" i="1" dirty="0"/>
              <a:t>υγεία και στην αρρώστια</a:t>
            </a:r>
            <a:endParaRPr lang="en-GB" i="1" dirty="0"/>
          </a:p>
          <a:p>
            <a:pPr marL="0" indent="0">
              <a:buNone/>
            </a:pPr>
            <a:endParaRPr lang="el-GR" i="1" dirty="0"/>
          </a:p>
        </p:txBody>
      </p:sp>
    </p:spTree>
    <p:extLst>
      <p:ext uri="{BB962C8B-B14F-4D97-AF65-F5344CB8AC3E}">
        <p14:creationId xmlns:p14="http://schemas.microsoft.com/office/powerpoint/2010/main" val="203451687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Πολιτισμικές Ικανότητες </a:t>
            </a:r>
            <a:endParaRPr lang="el-GR" dirty="0"/>
          </a:p>
        </p:txBody>
      </p:sp>
      <p:sp>
        <p:nvSpPr>
          <p:cNvPr id="3" name="Θέση περιεχομένου 2"/>
          <p:cNvSpPr>
            <a:spLocks noGrp="1"/>
          </p:cNvSpPr>
          <p:nvPr>
            <p:ph sz="half" idx="1"/>
          </p:nvPr>
        </p:nvSpPr>
        <p:spPr>
          <a:ln>
            <a:solidFill>
              <a:srgbClr val="5075BC"/>
            </a:solidFill>
          </a:ln>
        </p:spPr>
        <p:txBody>
          <a:bodyPr>
            <a:normAutofit/>
          </a:bodyPr>
          <a:lstStyle/>
          <a:p>
            <a:pPr algn="ctr">
              <a:buNone/>
              <a:defRPr/>
            </a:pPr>
            <a:r>
              <a:rPr lang="el-GR" sz="3200" b="1" dirty="0" smtClean="0"/>
              <a:t>Γενικές πολιτισμικές ικανότητες</a:t>
            </a:r>
          </a:p>
          <a:p>
            <a:pPr algn="ctr">
              <a:buNone/>
              <a:defRPr/>
            </a:pPr>
            <a:endParaRPr lang="el-GR" sz="2000" dirty="0"/>
          </a:p>
          <a:p>
            <a:pPr algn="ctr">
              <a:buNone/>
              <a:defRPr/>
            </a:pPr>
            <a:r>
              <a:rPr lang="el-GR" dirty="0"/>
              <a:t>      </a:t>
            </a:r>
            <a:r>
              <a:rPr lang="el-GR" i="1" dirty="0"/>
              <a:t>Απόκτημα γνώσεων και δεξιοτήτων που είναι εφαρμόσιμες σε όλες τις πολιτισμικές </a:t>
            </a:r>
            <a:r>
              <a:rPr lang="el-GR" i="1" dirty="0" smtClean="0"/>
              <a:t>ομάδες</a:t>
            </a:r>
            <a:endParaRPr lang="el-GR" sz="2000" i="1" dirty="0"/>
          </a:p>
        </p:txBody>
      </p:sp>
      <p:sp>
        <p:nvSpPr>
          <p:cNvPr id="4" name="Θέση περιεχομένου 3"/>
          <p:cNvSpPr>
            <a:spLocks noGrp="1"/>
          </p:cNvSpPr>
          <p:nvPr>
            <p:ph sz="half" idx="2"/>
          </p:nvPr>
        </p:nvSpPr>
        <p:spPr>
          <a:xfrm>
            <a:off x="4648200" y="1600200"/>
            <a:ext cx="4038600" cy="4853136"/>
          </a:xfrm>
          <a:ln>
            <a:solidFill>
              <a:srgbClr val="5075BC"/>
            </a:solidFill>
          </a:ln>
        </p:spPr>
        <p:txBody>
          <a:bodyPr>
            <a:noAutofit/>
          </a:bodyPr>
          <a:lstStyle/>
          <a:p>
            <a:pPr algn="ctr">
              <a:lnSpc>
                <a:spcPct val="90000"/>
              </a:lnSpc>
              <a:buNone/>
              <a:defRPr/>
            </a:pPr>
            <a:r>
              <a:rPr lang="el-GR" sz="3200" b="1" dirty="0" smtClean="0"/>
              <a:t>Ειδικές </a:t>
            </a:r>
            <a:r>
              <a:rPr lang="el-GR" sz="3200" b="1" dirty="0"/>
              <a:t>πολιτισμικές ικανότητες</a:t>
            </a:r>
          </a:p>
          <a:p>
            <a:pPr>
              <a:lnSpc>
                <a:spcPct val="90000"/>
              </a:lnSpc>
              <a:buNone/>
              <a:defRPr/>
            </a:pPr>
            <a:endParaRPr lang="el-GR" sz="2000" dirty="0"/>
          </a:p>
          <a:p>
            <a:pPr algn="ctr">
              <a:lnSpc>
                <a:spcPct val="90000"/>
              </a:lnSpc>
              <a:buNone/>
              <a:defRPr/>
            </a:pPr>
            <a:r>
              <a:rPr lang="el-GR" dirty="0"/>
              <a:t>     </a:t>
            </a:r>
            <a:r>
              <a:rPr lang="el-GR" i="1" dirty="0"/>
              <a:t>Γνώσεις και δεξιότητες που σχετίζονται με μια ορισμένη πολιτισμική ομάδα και που καθιστούν το νοσηλευτή ικανό να κατανοήσει στις αξίες και πρακτικές υγείας των πελατών</a:t>
            </a:r>
            <a:endParaRPr lang="en-GB" i="1" dirty="0"/>
          </a:p>
          <a:p>
            <a:endParaRPr lang="el-GR" dirty="0"/>
          </a:p>
          <a:p>
            <a:pPr marL="0" indent="0">
              <a:buNone/>
            </a:pPr>
            <a:endParaRPr lang="el-GR" dirty="0"/>
          </a:p>
        </p:txBody>
      </p:sp>
    </p:spTree>
    <p:extLst>
      <p:ext uri="{BB962C8B-B14F-4D97-AF65-F5344CB8AC3E}">
        <p14:creationId xmlns:p14="http://schemas.microsoft.com/office/powerpoint/2010/main" val="250155112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Autofit/>
          </a:bodyPr>
          <a:lstStyle/>
          <a:p>
            <a:r>
              <a:rPr lang="el-GR" altLang="el-GR" dirty="0" smtClean="0"/>
              <a:t>Τα </a:t>
            </a:r>
            <a:r>
              <a:rPr lang="el-GR" altLang="el-GR" dirty="0"/>
              <a:t>Στάδια Του Μοντέλου</a:t>
            </a:r>
            <a:endParaRPr lang="el-GR" dirty="0"/>
          </a:p>
        </p:txBody>
      </p:sp>
      <p:sp>
        <p:nvSpPr>
          <p:cNvPr id="5" name="Θέση περιεχομένου 4"/>
          <p:cNvSpPr>
            <a:spLocks noGrp="1"/>
          </p:cNvSpPr>
          <p:nvPr>
            <p:ph idx="1"/>
          </p:nvPr>
        </p:nvSpPr>
        <p:spPr/>
        <p:txBody>
          <a:bodyPr>
            <a:noAutofit/>
          </a:bodyPr>
          <a:lstStyle/>
          <a:p>
            <a:pPr>
              <a:spcBef>
                <a:spcPts val="1800"/>
              </a:spcBef>
              <a:buFont typeface="Wingdings" panose="05000000000000000000" pitchFamily="2" charset="2"/>
              <a:buChar char="ü"/>
              <a:defRPr/>
            </a:pPr>
            <a:r>
              <a:rPr lang="el-GR" altLang="el-GR" dirty="0" smtClean="0"/>
              <a:t>Πολιτισμική αντίληψη</a:t>
            </a:r>
          </a:p>
          <a:p>
            <a:pPr>
              <a:spcBef>
                <a:spcPts val="1800"/>
              </a:spcBef>
              <a:buFont typeface="Wingdings" panose="05000000000000000000" pitchFamily="2" charset="2"/>
              <a:buChar char="ü"/>
              <a:defRPr/>
            </a:pPr>
            <a:r>
              <a:rPr lang="el-GR" altLang="el-GR" dirty="0" smtClean="0"/>
              <a:t>Πολιτισμική γνώση</a:t>
            </a:r>
          </a:p>
          <a:p>
            <a:pPr>
              <a:spcBef>
                <a:spcPts val="1800"/>
              </a:spcBef>
              <a:buFont typeface="Wingdings" panose="05000000000000000000" pitchFamily="2" charset="2"/>
              <a:buChar char="ü"/>
              <a:defRPr/>
            </a:pPr>
            <a:r>
              <a:rPr lang="el-GR" altLang="el-GR" dirty="0" smtClean="0"/>
              <a:t>Πολιτισμική ευαισθησία</a:t>
            </a:r>
          </a:p>
          <a:p>
            <a:pPr>
              <a:spcBef>
                <a:spcPts val="1800"/>
              </a:spcBef>
              <a:buFont typeface="Wingdings" panose="05000000000000000000" pitchFamily="2" charset="2"/>
              <a:buChar char="ü"/>
              <a:defRPr/>
            </a:pPr>
            <a:r>
              <a:rPr lang="el-GR" altLang="el-GR" dirty="0" smtClean="0"/>
              <a:t>Πολιτισμική </a:t>
            </a:r>
            <a:r>
              <a:rPr lang="el-GR" altLang="el-GR" dirty="0"/>
              <a:t>ικανότητα</a:t>
            </a:r>
            <a:r>
              <a:rPr lang="en-GB" altLang="el-GR" dirty="0"/>
              <a:t> </a:t>
            </a:r>
          </a:p>
        </p:txBody>
      </p:sp>
    </p:spTree>
    <p:extLst>
      <p:ext uri="{BB962C8B-B14F-4D97-AF65-F5344CB8AC3E}">
        <p14:creationId xmlns:p14="http://schemas.microsoft.com/office/powerpoint/2010/main" val="111588403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0" y="-18256"/>
            <a:ext cx="9144000" cy="1143000"/>
          </a:xfrm>
        </p:spPr>
        <p:txBody>
          <a:bodyPr>
            <a:noAutofit/>
          </a:bodyPr>
          <a:lstStyle/>
          <a:p>
            <a:r>
              <a:rPr lang="el-GR" altLang="el-GR" sz="3600" dirty="0" smtClean="0"/>
              <a:t>Το Μοντέλο της Πολιτισμικής Ικανότητας</a:t>
            </a:r>
            <a:endParaRPr lang="el-GR" sz="3600" dirty="0"/>
          </a:p>
        </p:txBody>
      </p:sp>
      <p:sp>
        <p:nvSpPr>
          <p:cNvPr id="5" name="Rectangle 5"/>
          <p:cNvSpPr>
            <a:spLocks noChangeArrowheads="1"/>
          </p:cNvSpPr>
          <p:nvPr/>
        </p:nvSpPr>
        <p:spPr bwMode="auto">
          <a:xfrm>
            <a:off x="282575" y="945976"/>
            <a:ext cx="3581400" cy="2267000"/>
          </a:xfrm>
          <a:prstGeom prst="rect">
            <a:avLst/>
          </a:prstGeom>
          <a:solidFill>
            <a:schemeClr val="accent5">
              <a:lumMod val="60000"/>
              <a:lumOff val="40000"/>
            </a:schemeClr>
          </a:solidFill>
          <a:ln w="38100">
            <a:solidFill>
              <a:srgbClr val="FF0000"/>
            </a:solidFill>
            <a:miter lim="800000"/>
            <a:headEnd/>
            <a:tailEnd/>
          </a:ln>
          <a:effectLst/>
        </p:spPr>
        <p:txBody>
          <a:bodyPr wrap="none" anchor="ctr"/>
          <a:lstStyle/>
          <a:p>
            <a:pPr algn="l">
              <a:spcBef>
                <a:spcPct val="20000"/>
              </a:spcBef>
              <a:buClr>
                <a:schemeClr val="hlink"/>
              </a:buClr>
              <a:buSzPct val="70000"/>
              <a:buFont typeface="Wingdings" pitchFamily="2" charset="2"/>
              <a:buNone/>
              <a:defRPr/>
            </a:pPr>
            <a:r>
              <a:rPr lang="el-GR" sz="1600" dirty="0">
                <a:latin typeface="Times New Roman" pitchFamily="18" charset="0"/>
                <a:cs typeface="Times New Roman" pitchFamily="18" charset="0"/>
              </a:rPr>
              <a:t>ΠΟΛΙΤΙΣΜΙΚΗ ΑΝΤΙΛΗΨΗ</a:t>
            </a:r>
            <a:endParaRPr lang="en-GB" sz="1600" dirty="0">
              <a:latin typeface="Times New Roman" pitchFamily="18" charset="0"/>
              <a:cs typeface="Times New Roman" pitchFamily="18" charset="0"/>
            </a:endParaRPr>
          </a:p>
          <a:p>
            <a:pPr algn="l">
              <a:spcBef>
                <a:spcPct val="20000"/>
              </a:spcBef>
              <a:buClr>
                <a:schemeClr val="hlink"/>
              </a:buClr>
              <a:buSzPct val="110000"/>
              <a:buFont typeface="Wingdings" pitchFamily="2" charset="2"/>
              <a:buBlip>
                <a:blip r:embed="rId3"/>
              </a:buBlip>
              <a:defRPr/>
            </a:pPr>
            <a:r>
              <a:rPr lang="el-GR" sz="1600" dirty="0">
                <a:latin typeface="Times New Roman" pitchFamily="18" charset="0"/>
              </a:rPr>
              <a:t>  </a:t>
            </a:r>
            <a:r>
              <a:rPr lang="el-GR" sz="1600" dirty="0">
                <a:latin typeface="Times New Roman" pitchFamily="18" charset="0"/>
                <a:cs typeface="Times New Roman" pitchFamily="18" charset="0"/>
              </a:rPr>
              <a:t>Αυτογνωσία</a:t>
            </a:r>
            <a:endParaRPr lang="en-GB" sz="1600" dirty="0">
              <a:latin typeface="Times New Roman" pitchFamily="18" charset="0"/>
              <a:cs typeface="Times New Roman" pitchFamily="18" charset="0"/>
            </a:endParaRPr>
          </a:p>
          <a:p>
            <a:pPr algn="l">
              <a:spcBef>
                <a:spcPct val="20000"/>
              </a:spcBef>
              <a:buClr>
                <a:schemeClr val="hlink"/>
              </a:buClr>
              <a:buSzPct val="110000"/>
              <a:buFont typeface="Wingdings" pitchFamily="2" charset="2"/>
              <a:buBlip>
                <a:blip r:embed="rId3"/>
              </a:buBlip>
              <a:defRPr/>
            </a:pPr>
            <a:r>
              <a:rPr lang="el-GR" sz="1600" dirty="0">
                <a:latin typeface="Times New Roman" pitchFamily="18" charset="0"/>
              </a:rPr>
              <a:t>  </a:t>
            </a:r>
            <a:r>
              <a:rPr lang="el-GR" sz="1600" dirty="0">
                <a:latin typeface="Times New Roman" pitchFamily="18" charset="0"/>
                <a:cs typeface="Times New Roman" pitchFamily="18" charset="0"/>
              </a:rPr>
              <a:t>Πολιτισμική ταυτότητα</a:t>
            </a:r>
            <a:endParaRPr lang="en-GB" sz="1600" dirty="0">
              <a:latin typeface="Times New Roman" pitchFamily="18" charset="0"/>
              <a:cs typeface="Times New Roman" pitchFamily="18" charset="0"/>
            </a:endParaRPr>
          </a:p>
          <a:p>
            <a:pPr algn="l">
              <a:spcBef>
                <a:spcPct val="20000"/>
              </a:spcBef>
              <a:buClr>
                <a:schemeClr val="hlink"/>
              </a:buClr>
              <a:buSzPct val="110000"/>
              <a:buFont typeface="Wingdings" pitchFamily="2" charset="2"/>
              <a:buBlip>
                <a:blip r:embed="rId3"/>
              </a:buBlip>
              <a:defRPr/>
            </a:pPr>
            <a:r>
              <a:rPr lang="el-GR" sz="1600" dirty="0">
                <a:latin typeface="Times New Roman" pitchFamily="18" charset="0"/>
              </a:rPr>
              <a:t>  </a:t>
            </a:r>
            <a:r>
              <a:rPr lang="el-GR" sz="1600" dirty="0">
                <a:latin typeface="Times New Roman" pitchFamily="18" charset="0"/>
                <a:cs typeface="Times New Roman" pitchFamily="18" charset="0"/>
              </a:rPr>
              <a:t>Εμμονή στην κληρονομιά</a:t>
            </a:r>
            <a:endParaRPr lang="en-GB" sz="1600" dirty="0">
              <a:latin typeface="Times New Roman" pitchFamily="18" charset="0"/>
              <a:cs typeface="Times New Roman" pitchFamily="18" charset="0"/>
            </a:endParaRPr>
          </a:p>
          <a:p>
            <a:pPr algn="l">
              <a:spcBef>
                <a:spcPct val="20000"/>
              </a:spcBef>
              <a:buClr>
                <a:schemeClr val="hlink"/>
              </a:buClr>
              <a:buSzPct val="110000"/>
              <a:buFont typeface="Wingdings" pitchFamily="2" charset="2"/>
              <a:buBlip>
                <a:blip r:embed="rId3"/>
              </a:buBlip>
              <a:defRPr/>
            </a:pPr>
            <a:r>
              <a:rPr lang="el-GR" sz="1600" dirty="0">
                <a:latin typeface="Times New Roman" pitchFamily="18" charset="0"/>
              </a:rPr>
              <a:t>  </a:t>
            </a:r>
            <a:r>
              <a:rPr lang="el-GR" sz="1600" dirty="0" smtClean="0">
                <a:latin typeface="Times New Roman" pitchFamily="18" charset="0"/>
                <a:cs typeface="Times New Roman" pitchFamily="18" charset="0"/>
              </a:rPr>
              <a:t>Εθνοκεντρισμός</a:t>
            </a:r>
          </a:p>
          <a:p>
            <a:pPr algn="l">
              <a:buSzPct val="110000"/>
              <a:defRPr/>
            </a:pPr>
            <a:endParaRPr lang="en-GB" sz="1600" dirty="0">
              <a:latin typeface="Times New Roman" pitchFamily="18" charset="0"/>
            </a:endParaRPr>
          </a:p>
        </p:txBody>
      </p:sp>
      <p:sp>
        <p:nvSpPr>
          <p:cNvPr id="6" name="Rectangle 6"/>
          <p:cNvSpPr>
            <a:spLocks noChangeArrowheads="1"/>
          </p:cNvSpPr>
          <p:nvPr/>
        </p:nvSpPr>
        <p:spPr bwMode="auto">
          <a:xfrm>
            <a:off x="228600" y="3789040"/>
            <a:ext cx="3581400" cy="2438946"/>
          </a:xfrm>
          <a:prstGeom prst="rect">
            <a:avLst/>
          </a:prstGeom>
          <a:solidFill>
            <a:schemeClr val="accent5">
              <a:lumMod val="60000"/>
              <a:lumOff val="40000"/>
            </a:schemeClr>
          </a:solidFill>
          <a:ln w="38100">
            <a:solidFill>
              <a:srgbClr val="FF0000"/>
            </a:solidFill>
            <a:miter lim="800000"/>
            <a:headEnd/>
            <a:tailEnd/>
          </a:ln>
          <a:effectLst/>
        </p:spPr>
        <p:txBody>
          <a:bodyPr wrap="none" anchor="ctr"/>
          <a:lstStyle/>
          <a:p>
            <a:pPr algn="l">
              <a:spcBef>
                <a:spcPts val="300"/>
              </a:spcBef>
              <a:buClr>
                <a:schemeClr val="hlink"/>
              </a:buClr>
              <a:buSzPct val="70000"/>
              <a:buFont typeface="Wingdings" pitchFamily="2" charset="2"/>
              <a:buNone/>
              <a:defRPr/>
            </a:pPr>
            <a:r>
              <a:rPr lang="el-GR" sz="1600" dirty="0">
                <a:latin typeface="Times New Roman" pitchFamily="18" charset="0"/>
                <a:cs typeface="Times New Roman" pitchFamily="18" charset="0"/>
              </a:rPr>
              <a:t>ΠΟΛΙΤΙΣΜΙΚΗ ΓΝΩΣΗ</a:t>
            </a:r>
            <a:endParaRPr lang="en-GB" sz="1600" dirty="0">
              <a:latin typeface="Times New Roman" pitchFamily="18" charset="0"/>
              <a:cs typeface="Times New Roman" pitchFamily="18" charset="0"/>
            </a:endParaRPr>
          </a:p>
          <a:p>
            <a:pPr algn="l">
              <a:spcBef>
                <a:spcPts val="300"/>
              </a:spcBef>
              <a:buClr>
                <a:schemeClr val="hlink"/>
              </a:buClr>
              <a:buSzPct val="110000"/>
              <a:buFont typeface="Wingdings" pitchFamily="2" charset="2"/>
              <a:buBlip>
                <a:blip r:embed="rId3"/>
              </a:buBlip>
              <a:defRPr/>
            </a:pPr>
            <a:r>
              <a:rPr lang="el-GR" sz="1600" dirty="0">
                <a:latin typeface="Times New Roman" pitchFamily="18" charset="0"/>
              </a:rPr>
              <a:t>  </a:t>
            </a:r>
            <a:r>
              <a:rPr lang="el-GR" sz="1600" dirty="0">
                <a:latin typeface="Times New Roman" pitchFamily="18" charset="0"/>
                <a:cs typeface="Times New Roman" pitchFamily="18" charset="0"/>
              </a:rPr>
              <a:t>Στερεότυπα πεποιθήσεων υγείας</a:t>
            </a:r>
            <a:endParaRPr lang="el-GR" sz="1600" dirty="0">
              <a:latin typeface="Times New Roman" pitchFamily="18" charset="0"/>
            </a:endParaRPr>
          </a:p>
          <a:p>
            <a:pPr algn="l">
              <a:spcBef>
                <a:spcPts val="300"/>
              </a:spcBef>
              <a:buClr>
                <a:schemeClr val="hlink"/>
              </a:buClr>
              <a:buSzPct val="110000"/>
              <a:buFont typeface="Wingdings" pitchFamily="2" charset="2"/>
              <a:buNone/>
              <a:defRPr/>
            </a:pPr>
            <a:r>
              <a:rPr lang="el-GR" sz="1600" dirty="0">
                <a:latin typeface="Times New Roman" pitchFamily="18" charset="0"/>
              </a:rPr>
              <a:t>     </a:t>
            </a:r>
            <a:r>
              <a:rPr lang="el-GR" sz="1600" dirty="0">
                <a:latin typeface="Times New Roman" pitchFamily="18" charset="0"/>
                <a:cs typeface="Times New Roman" pitchFamily="18" charset="0"/>
              </a:rPr>
              <a:t>και συμπεριφορών</a:t>
            </a:r>
            <a:endParaRPr lang="en-GB" sz="1600" dirty="0">
              <a:latin typeface="Times New Roman" pitchFamily="18" charset="0"/>
              <a:cs typeface="Times New Roman" pitchFamily="18" charset="0"/>
            </a:endParaRPr>
          </a:p>
          <a:p>
            <a:pPr algn="l">
              <a:spcBef>
                <a:spcPts val="300"/>
              </a:spcBef>
              <a:buClr>
                <a:schemeClr val="hlink"/>
              </a:buClr>
              <a:buSzPct val="110000"/>
              <a:buFont typeface="Wingdings" pitchFamily="2" charset="2"/>
              <a:buBlip>
                <a:blip r:embed="rId3"/>
              </a:buBlip>
              <a:defRPr/>
            </a:pPr>
            <a:r>
              <a:rPr lang="el-GR" sz="1600" dirty="0">
                <a:latin typeface="Times New Roman" pitchFamily="18" charset="0"/>
              </a:rPr>
              <a:t>  </a:t>
            </a:r>
            <a:r>
              <a:rPr lang="el-GR" sz="1600" dirty="0">
                <a:latin typeface="Times New Roman" pitchFamily="18" charset="0"/>
                <a:cs typeface="Times New Roman" pitchFamily="18" charset="0"/>
              </a:rPr>
              <a:t>Ιστορία του Έθνους / Ανθρωπολογική</a:t>
            </a:r>
            <a:endParaRPr lang="el-GR" sz="1600" dirty="0">
              <a:latin typeface="Times New Roman" pitchFamily="18" charset="0"/>
            </a:endParaRPr>
          </a:p>
          <a:p>
            <a:pPr algn="l">
              <a:spcBef>
                <a:spcPts val="300"/>
              </a:spcBef>
              <a:buClr>
                <a:schemeClr val="hlink"/>
              </a:buClr>
              <a:buSzPct val="110000"/>
              <a:buFont typeface="Wingdings" pitchFamily="2" charset="2"/>
              <a:buNone/>
              <a:defRPr/>
            </a:pPr>
            <a:r>
              <a:rPr lang="el-GR" sz="1600" dirty="0">
                <a:latin typeface="Times New Roman" pitchFamily="18" charset="0"/>
              </a:rPr>
              <a:t>     </a:t>
            </a:r>
            <a:r>
              <a:rPr lang="el-GR" sz="1600" dirty="0">
                <a:latin typeface="Times New Roman" pitchFamily="18" charset="0"/>
                <a:cs typeface="Times New Roman" pitchFamily="18" charset="0"/>
              </a:rPr>
              <a:t>κατανόηση</a:t>
            </a:r>
            <a:endParaRPr lang="en-GB" sz="1600" dirty="0">
              <a:latin typeface="Times New Roman" pitchFamily="18" charset="0"/>
              <a:cs typeface="Times New Roman" pitchFamily="18" charset="0"/>
            </a:endParaRPr>
          </a:p>
          <a:p>
            <a:pPr algn="l">
              <a:spcBef>
                <a:spcPts val="300"/>
              </a:spcBef>
              <a:buClr>
                <a:schemeClr val="hlink"/>
              </a:buClr>
              <a:buSzPct val="110000"/>
              <a:buFont typeface="Wingdings" pitchFamily="2" charset="2"/>
              <a:buBlip>
                <a:blip r:embed="rId3"/>
              </a:buBlip>
              <a:defRPr/>
            </a:pPr>
            <a:r>
              <a:rPr lang="el-GR" sz="1600" dirty="0">
                <a:latin typeface="Times New Roman" pitchFamily="18" charset="0"/>
              </a:rPr>
              <a:t>  </a:t>
            </a:r>
            <a:r>
              <a:rPr lang="el-GR" sz="1600" dirty="0">
                <a:latin typeface="Times New Roman" pitchFamily="18" charset="0"/>
                <a:cs typeface="Times New Roman" pitchFamily="18" charset="0"/>
              </a:rPr>
              <a:t>Κοινωνιολογική κατανόηση</a:t>
            </a:r>
            <a:endParaRPr lang="en-GB" sz="1600" dirty="0">
              <a:latin typeface="Times New Roman" pitchFamily="18" charset="0"/>
              <a:cs typeface="Times New Roman" pitchFamily="18" charset="0"/>
            </a:endParaRPr>
          </a:p>
          <a:p>
            <a:pPr algn="l">
              <a:spcBef>
                <a:spcPts val="300"/>
              </a:spcBef>
              <a:buClr>
                <a:schemeClr val="hlink"/>
              </a:buClr>
              <a:buSzPct val="110000"/>
              <a:buFont typeface="Wingdings" pitchFamily="2" charset="2"/>
              <a:buBlip>
                <a:blip r:embed="rId3"/>
              </a:buBlip>
              <a:defRPr/>
            </a:pPr>
            <a:r>
              <a:rPr lang="el-GR" sz="1600" dirty="0">
                <a:latin typeface="Times New Roman" pitchFamily="18" charset="0"/>
              </a:rPr>
              <a:t>  </a:t>
            </a:r>
            <a:r>
              <a:rPr lang="el-GR" sz="1600" dirty="0">
                <a:latin typeface="Times New Roman" pitchFamily="18" charset="0"/>
                <a:cs typeface="Times New Roman" pitchFamily="18" charset="0"/>
              </a:rPr>
              <a:t>Ψυχολογική και Βιολογική κατανόηση</a:t>
            </a:r>
            <a:endParaRPr lang="en-GB" sz="1600" dirty="0">
              <a:latin typeface="Times New Roman" pitchFamily="18" charset="0"/>
              <a:cs typeface="Times New Roman" pitchFamily="18" charset="0"/>
            </a:endParaRPr>
          </a:p>
          <a:p>
            <a:pPr algn="l">
              <a:spcBef>
                <a:spcPts val="300"/>
              </a:spcBef>
              <a:buClr>
                <a:schemeClr val="hlink"/>
              </a:buClr>
              <a:buSzPct val="110000"/>
              <a:buFont typeface="Wingdings" pitchFamily="2" charset="2"/>
              <a:buBlip>
                <a:blip r:embed="rId3"/>
              </a:buBlip>
              <a:defRPr/>
            </a:pPr>
            <a:r>
              <a:rPr lang="el-GR" sz="1600" dirty="0">
                <a:latin typeface="Times New Roman" pitchFamily="18" charset="0"/>
              </a:rPr>
              <a:t>  </a:t>
            </a:r>
            <a:r>
              <a:rPr lang="el-GR" sz="1600" dirty="0">
                <a:latin typeface="Times New Roman" pitchFamily="18" charset="0"/>
                <a:cs typeface="Times New Roman" pitchFamily="18" charset="0"/>
              </a:rPr>
              <a:t>Ομοιότητες και </a:t>
            </a:r>
            <a:r>
              <a:rPr lang="el-GR" sz="1600" dirty="0" smtClean="0">
                <a:latin typeface="Times New Roman" pitchFamily="18" charset="0"/>
                <a:cs typeface="Times New Roman" pitchFamily="18" charset="0"/>
              </a:rPr>
              <a:t>παραλλαγές</a:t>
            </a:r>
            <a:endParaRPr lang="en-GB" sz="1600" dirty="0">
              <a:latin typeface="Times New Roman" pitchFamily="18" charset="0"/>
              <a:cs typeface="Times New Roman" pitchFamily="18" charset="0"/>
            </a:endParaRPr>
          </a:p>
        </p:txBody>
      </p:sp>
      <p:sp>
        <p:nvSpPr>
          <p:cNvPr id="7" name="Rectangle 7"/>
          <p:cNvSpPr>
            <a:spLocks noChangeArrowheads="1"/>
          </p:cNvSpPr>
          <p:nvPr/>
        </p:nvSpPr>
        <p:spPr bwMode="auto">
          <a:xfrm>
            <a:off x="5257800" y="945976"/>
            <a:ext cx="3581400" cy="2267000"/>
          </a:xfrm>
          <a:prstGeom prst="rect">
            <a:avLst/>
          </a:prstGeom>
          <a:solidFill>
            <a:schemeClr val="accent5">
              <a:lumMod val="60000"/>
              <a:lumOff val="40000"/>
            </a:schemeClr>
          </a:solidFill>
          <a:ln w="38100">
            <a:solidFill>
              <a:srgbClr val="FF0000"/>
            </a:solidFill>
            <a:miter lim="800000"/>
            <a:headEnd/>
            <a:tailEnd/>
          </a:ln>
          <a:effectLst/>
        </p:spPr>
        <p:txBody>
          <a:bodyPr wrap="none" anchor="ctr"/>
          <a:lstStyle/>
          <a:p>
            <a:pPr algn="l">
              <a:spcBef>
                <a:spcPct val="20000"/>
              </a:spcBef>
              <a:buClr>
                <a:schemeClr val="hlink"/>
              </a:buClr>
              <a:buSzPct val="70000"/>
              <a:buFont typeface="Wingdings" pitchFamily="2" charset="2"/>
              <a:buNone/>
              <a:defRPr/>
            </a:pPr>
            <a:r>
              <a:rPr lang="el-GR" sz="1600" dirty="0">
                <a:latin typeface="Times New Roman" panose="02020603050405020304" pitchFamily="18" charset="0"/>
                <a:cs typeface="Times New Roman" panose="02020603050405020304" pitchFamily="18" charset="0"/>
              </a:rPr>
              <a:t>ΠΟΛΙΤΙΣΜΙΚΗ ΙΚΑΝΟΤΗΤΑ</a:t>
            </a:r>
            <a:endParaRPr lang="en-GB" sz="1600" dirty="0">
              <a:latin typeface="Times New Roman" panose="02020603050405020304" pitchFamily="18" charset="0"/>
              <a:cs typeface="Times New Roman" panose="02020603050405020304" pitchFamily="18" charset="0"/>
            </a:endParaRPr>
          </a:p>
          <a:p>
            <a:pPr algn="l">
              <a:spcBef>
                <a:spcPct val="20000"/>
              </a:spcBef>
              <a:buClr>
                <a:schemeClr val="hlink"/>
              </a:buClr>
              <a:buSzPct val="110000"/>
              <a:buFont typeface="Wingdings" pitchFamily="2" charset="2"/>
              <a:buBlip>
                <a:blip r:embed="rId3"/>
              </a:buBlip>
              <a:defRPr/>
            </a:pPr>
            <a:r>
              <a:rPr lang="el-GR" sz="1600" dirty="0">
                <a:latin typeface="Times New Roman" panose="02020603050405020304" pitchFamily="18" charset="0"/>
                <a:cs typeface="Times New Roman" panose="02020603050405020304" pitchFamily="18" charset="0"/>
              </a:rPr>
              <a:t> Δεξιότητες εκτίμησης</a:t>
            </a:r>
            <a:endParaRPr lang="en-GB" sz="1600" dirty="0">
              <a:latin typeface="Times New Roman" panose="02020603050405020304" pitchFamily="18" charset="0"/>
              <a:cs typeface="Times New Roman" panose="02020603050405020304" pitchFamily="18" charset="0"/>
            </a:endParaRPr>
          </a:p>
          <a:p>
            <a:pPr algn="l">
              <a:spcBef>
                <a:spcPct val="20000"/>
              </a:spcBef>
              <a:buClr>
                <a:schemeClr val="hlink"/>
              </a:buClr>
              <a:buSzPct val="110000"/>
              <a:buFont typeface="Wingdings" pitchFamily="2" charset="2"/>
              <a:buBlip>
                <a:blip r:embed="rId3"/>
              </a:buBlip>
              <a:defRPr/>
            </a:pPr>
            <a:r>
              <a:rPr lang="el-GR" sz="1600" dirty="0">
                <a:latin typeface="Times New Roman" panose="02020603050405020304" pitchFamily="18" charset="0"/>
                <a:cs typeface="Times New Roman" panose="02020603050405020304" pitchFamily="18" charset="0"/>
              </a:rPr>
              <a:t> Διαγνωστικές δεξιότητες</a:t>
            </a:r>
            <a:endParaRPr lang="en-GB" sz="1600" dirty="0">
              <a:latin typeface="Times New Roman" panose="02020603050405020304" pitchFamily="18" charset="0"/>
              <a:cs typeface="Times New Roman" panose="02020603050405020304" pitchFamily="18" charset="0"/>
            </a:endParaRPr>
          </a:p>
          <a:p>
            <a:pPr algn="l">
              <a:spcBef>
                <a:spcPct val="20000"/>
              </a:spcBef>
              <a:buClr>
                <a:schemeClr val="hlink"/>
              </a:buClr>
              <a:buSzPct val="110000"/>
              <a:buFont typeface="Wingdings" pitchFamily="2" charset="2"/>
              <a:buBlip>
                <a:blip r:embed="rId3"/>
              </a:buBlip>
              <a:defRPr/>
            </a:pPr>
            <a:r>
              <a:rPr lang="el-GR" sz="1600" dirty="0">
                <a:latin typeface="Times New Roman" panose="02020603050405020304" pitchFamily="18" charset="0"/>
                <a:cs typeface="Times New Roman" panose="02020603050405020304" pitchFamily="18" charset="0"/>
              </a:rPr>
              <a:t> Πρακτικές (κλινικές) δεξιότητες</a:t>
            </a:r>
            <a:endParaRPr lang="en-GB" sz="1600" dirty="0">
              <a:latin typeface="Times New Roman" panose="02020603050405020304" pitchFamily="18" charset="0"/>
              <a:cs typeface="Times New Roman" panose="02020603050405020304" pitchFamily="18" charset="0"/>
            </a:endParaRPr>
          </a:p>
          <a:p>
            <a:pPr algn="l">
              <a:spcBef>
                <a:spcPct val="20000"/>
              </a:spcBef>
              <a:buClr>
                <a:schemeClr val="hlink"/>
              </a:buClr>
              <a:buSzPct val="110000"/>
              <a:buFont typeface="Wingdings" pitchFamily="2" charset="2"/>
              <a:buBlip>
                <a:blip r:embed="rId3"/>
              </a:buBlip>
              <a:defRPr/>
            </a:pPr>
            <a:r>
              <a:rPr lang="el-GR" sz="1600" dirty="0">
                <a:latin typeface="Times New Roman" panose="02020603050405020304" pitchFamily="18" charset="0"/>
                <a:cs typeface="Times New Roman" panose="02020603050405020304" pitchFamily="18" charset="0"/>
              </a:rPr>
              <a:t> Αμφισβήτηση και αναφορά</a:t>
            </a:r>
          </a:p>
          <a:p>
            <a:pPr algn="l">
              <a:spcBef>
                <a:spcPct val="20000"/>
              </a:spcBef>
              <a:buClr>
                <a:schemeClr val="hlink"/>
              </a:buClr>
              <a:buSzPct val="70000"/>
              <a:buFont typeface="Wingdings" pitchFamily="2" charset="2"/>
              <a:buNone/>
              <a:defRPr/>
            </a:pPr>
            <a:r>
              <a:rPr lang="el-GR" sz="1600" dirty="0">
                <a:latin typeface="Times New Roman" panose="02020603050405020304" pitchFamily="18" charset="0"/>
                <a:cs typeface="Times New Roman" panose="02020603050405020304" pitchFamily="18" charset="0"/>
              </a:rPr>
              <a:t>   στην προκατάληψη , στη διάκριση</a:t>
            </a:r>
          </a:p>
          <a:p>
            <a:pPr algn="l">
              <a:spcBef>
                <a:spcPct val="20000"/>
              </a:spcBef>
              <a:buClr>
                <a:schemeClr val="hlink"/>
              </a:buClr>
              <a:buSzPct val="70000"/>
              <a:buFont typeface="Wingdings" pitchFamily="2" charset="2"/>
              <a:buNone/>
              <a:defRPr/>
            </a:pPr>
            <a:r>
              <a:rPr lang="el-GR" sz="1600" dirty="0">
                <a:latin typeface="Times New Roman" panose="02020603050405020304" pitchFamily="18" charset="0"/>
                <a:cs typeface="Times New Roman" panose="02020603050405020304" pitchFamily="18" charset="0"/>
              </a:rPr>
              <a:t>   και στις ανισότητες</a:t>
            </a:r>
            <a:r>
              <a:rPr lang="en-GB" sz="1600" dirty="0">
                <a:latin typeface="Times New Roman" panose="02020603050405020304" pitchFamily="18" charset="0"/>
                <a:cs typeface="Times New Roman" panose="02020603050405020304" pitchFamily="18" charset="0"/>
              </a:rPr>
              <a:t> </a:t>
            </a:r>
          </a:p>
        </p:txBody>
      </p:sp>
      <p:sp>
        <p:nvSpPr>
          <p:cNvPr id="8" name="Rectangle 8"/>
          <p:cNvSpPr>
            <a:spLocks noChangeArrowheads="1"/>
          </p:cNvSpPr>
          <p:nvPr/>
        </p:nvSpPr>
        <p:spPr bwMode="auto">
          <a:xfrm>
            <a:off x="5257800" y="3794719"/>
            <a:ext cx="3581400" cy="2454385"/>
          </a:xfrm>
          <a:prstGeom prst="rect">
            <a:avLst/>
          </a:prstGeom>
          <a:solidFill>
            <a:schemeClr val="accent5">
              <a:lumMod val="60000"/>
              <a:lumOff val="40000"/>
            </a:schemeClr>
          </a:solidFill>
          <a:ln w="38100">
            <a:solidFill>
              <a:srgbClr val="FF0000"/>
            </a:solidFill>
            <a:miter lim="800000"/>
            <a:headEnd/>
            <a:tailEnd/>
          </a:ln>
        </p:spPr>
        <p:txBody>
          <a:bodyPr wrap="none" anchor="ctr"/>
          <a:lstStyle>
            <a:lvl1pPr eaLnBrk="0" hangingPunct="0">
              <a:defRPr sz="2800">
                <a:solidFill>
                  <a:schemeClr val="tx1"/>
                </a:solidFill>
                <a:latin typeface="Monotype Corsiva" pitchFamily="66" charset="0"/>
              </a:defRPr>
            </a:lvl1pPr>
            <a:lvl2pPr marL="742950" indent="-285750" eaLnBrk="0" hangingPunct="0">
              <a:defRPr sz="2800">
                <a:solidFill>
                  <a:schemeClr val="tx1"/>
                </a:solidFill>
                <a:latin typeface="Monotype Corsiva" pitchFamily="66" charset="0"/>
              </a:defRPr>
            </a:lvl2pPr>
            <a:lvl3pPr marL="1143000" indent="-228600" eaLnBrk="0" hangingPunct="0">
              <a:defRPr sz="2800">
                <a:solidFill>
                  <a:schemeClr val="tx1"/>
                </a:solidFill>
                <a:latin typeface="Monotype Corsiva" pitchFamily="66" charset="0"/>
              </a:defRPr>
            </a:lvl3pPr>
            <a:lvl4pPr marL="1600200" indent="-228600" eaLnBrk="0" hangingPunct="0">
              <a:defRPr sz="2800">
                <a:solidFill>
                  <a:schemeClr val="tx1"/>
                </a:solidFill>
                <a:latin typeface="Monotype Corsiva" pitchFamily="66" charset="0"/>
              </a:defRPr>
            </a:lvl4pPr>
            <a:lvl5pPr marL="2057400" indent="-228600" eaLnBrk="0" hangingPunct="0">
              <a:defRPr sz="2800">
                <a:solidFill>
                  <a:schemeClr val="tx1"/>
                </a:solidFill>
                <a:latin typeface="Monotype Corsiva" pitchFamily="66" charset="0"/>
              </a:defRPr>
            </a:lvl5pPr>
            <a:lvl6pPr marL="2514600" indent="-228600" algn="ctr" eaLnBrk="0" fontAlgn="base" hangingPunct="0">
              <a:spcBef>
                <a:spcPct val="0"/>
              </a:spcBef>
              <a:spcAft>
                <a:spcPct val="0"/>
              </a:spcAft>
              <a:defRPr sz="2800">
                <a:solidFill>
                  <a:schemeClr val="tx1"/>
                </a:solidFill>
                <a:latin typeface="Monotype Corsiva" pitchFamily="66" charset="0"/>
              </a:defRPr>
            </a:lvl6pPr>
            <a:lvl7pPr marL="2971800" indent="-228600" algn="ctr" eaLnBrk="0" fontAlgn="base" hangingPunct="0">
              <a:spcBef>
                <a:spcPct val="0"/>
              </a:spcBef>
              <a:spcAft>
                <a:spcPct val="0"/>
              </a:spcAft>
              <a:defRPr sz="2800">
                <a:solidFill>
                  <a:schemeClr val="tx1"/>
                </a:solidFill>
                <a:latin typeface="Monotype Corsiva" pitchFamily="66" charset="0"/>
              </a:defRPr>
            </a:lvl7pPr>
            <a:lvl8pPr marL="3429000" indent="-228600" algn="ctr" eaLnBrk="0" fontAlgn="base" hangingPunct="0">
              <a:spcBef>
                <a:spcPct val="0"/>
              </a:spcBef>
              <a:spcAft>
                <a:spcPct val="0"/>
              </a:spcAft>
              <a:defRPr sz="2800">
                <a:solidFill>
                  <a:schemeClr val="tx1"/>
                </a:solidFill>
                <a:latin typeface="Monotype Corsiva" pitchFamily="66" charset="0"/>
              </a:defRPr>
            </a:lvl8pPr>
            <a:lvl9pPr marL="3886200" indent="-228600" algn="ctr" eaLnBrk="0" fontAlgn="base" hangingPunct="0">
              <a:spcBef>
                <a:spcPct val="0"/>
              </a:spcBef>
              <a:spcAft>
                <a:spcPct val="0"/>
              </a:spcAft>
              <a:defRPr sz="2800">
                <a:solidFill>
                  <a:schemeClr val="tx1"/>
                </a:solidFill>
                <a:latin typeface="Monotype Corsiva" pitchFamily="66" charset="0"/>
              </a:defRPr>
            </a:lvl9pPr>
          </a:lstStyle>
          <a:p>
            <a:pPr algn="l" eaLnBrk="1" hangingPunct="1">
              <a:spcBef>
                <a:spcPts val="300"/>
              </a:spcBef>
              <a:buClr>
                <a:schemeClr val="hlink"/>
              </a:buClr>
              <a:buSzPct val="70000"/>
              <a:buFont typeface="Wingdings" pitchFamily="2" charset="2"/>
              <a:buNone/>
            </a:pPr>
            <a:r>
              <a:rPr lang="el-GR" altLang="el-GR" sz="1600" dirty="0">
                <a:latin typeface="Times New Roman" pitchFamily="18" charset="0"/>
                <a:cs typeface="Times New Roman" pitchFamily="18" charset="0"/>
              </a:rPr>
              <a:t>ΠΟΛΙΤΙΣΜΙΚΗ ΕΥΑΙΣΘΗΣΙΑ</a:t>
            </a:r>
            <a:endParaRPr lang="en-GB" altLang="el-GR" sz="1600" dirty="0">
              <a:latin typeface="Times New Roman" pitchFamily="18" charset="0"/>
              <a:cs typeface="Times New Roman" pitchFamily="18" charset="0"/>
            </a:endParaRPr>
          </a:p>
          <a:p>
            <a:pPr algn="l" eaLnBrk="1" hangingPunct="1">
              <a:spcBef>
                <a:spcPts val="300"/>
              </a:spcBef>
              <a:buClr>
                <a:schemeClr val="hlink"/>
              </a:buClr>
              <a:buSzPct val="110000"/>
              <a:buFont typeface="Wingdings" pitchFamily="2" charset="2"/>
              <a:buBlip>
                <a:blip r:embed="rId3"/>
              </a:buBlip>
            </a:pPr>
            <a:r>
              <a:rPr lang="el-GR" altLang="el-GR" sz="1600" dirty="0">
                <a:latin typeface="Times New Roman" pitchFamily="18" charset="0"/>
              </a:rPr>
              <a:t>  </a:t>
            </a:r>
            <a:r>
              <a:rPr lang="el-GR" altLang="el-GR" sz="1600" dirty="0" err="1">
                <a:latin typeface="Times New Roman" pitchFamily="18" charset="0"/>
                <a:cs typeface="Times New Roman" pitchFamily="18" charset="0"/>
              </a:rPr>
              <a:t>Ενσυναίσθηση</a:t>
            </a:r>
            <a:endParaRPr lang="en-GB" altLang="el-GR" sz="1600" dirty="0">
              <a:latin typeface="Times New Roman" pitchFamily="18" charset="0"/>
              <a:cs typeface="Times New Roman" pitchFamily="18" charset="0"/>
            </a:endParaRPr>
          </a:p>
          <a:p>
            <a:pPr algn="l" eaLnBrk="1" hangingPunct="1">
              <a:spcBef>
                <a:spcPts val="300"/>
              </a:spcBef>
              <a:buClr>
                <a:schemeClr val="hlink"/>
              </a:buClr>
              <a:buSzPct val="110000"/>
              <a:buFont typeface="Wingdings" pitchFamily="2" charset="2"/>
              <a:buBlip>
                <a:blip r:embed="rId3"/>
              </a:buBlip>
            </a:pPr>
            <a:r>
              <a:rPr lang="el-GR" altLang="el-GR" sz="1600" dirty="0">
                <a:latin typeface="Times New Roman" pitchFamily="18" charset="0"/>
              </a:rPr>
              <a:t>  </a:t>
            </a:r>
            <a:r>
              <a:rPr lang="el-GR" altLang="el-GR" sz="1600" dirty="0">
                <a:latin typeface="Times New Roman" pitchFamily="18" charset="0"/>
                <a:cs typeface="Times New Roman" pitchFamily="18" charset="0"/>
              </a:rPr>
              <a:t>Διαπροσωπικές </a:t>
            </a:r>
            <a:r>
              <a:rPr lang="el-GR" altLang="el-GR" sz="1600" dirty="0">
                <a:latin typeface="Times New Roman" pitchFamily="18" charset="0"/>
              </a:rPr>
              <a:t>και</a:t>
            </a:r>
          </a:p>
          <a:p>
            <a:pPr algn="l" eaLnBrk="1" hangingPunct="1">
              <a:spcBef>
                <a:spcPts val="300"/>
              </a:spcBef>
              <a:buClr>
                <a:schemeClr val="hlink"/>
              </a:buClr>
              <a:buSzPct val="110000"/>
              <a:buFont typeface="Wingdings" pitchFamily="2" charset="2"/>
              <a:buNone/>
            </a:pPr>
            <a:r>
              <a:rPr lang="el-GR" altLang="el-GR" sz="1600" dirty="0">
                <a:latin typeface="Times New Roman" pitchFamily="18" charset="0"/>
              </a:rPr>
              <a:t>      </a:t>
            </a:r>
            <a:r>
              <a:rPr lang="el-GR" altLang="el-GR" sz="1600" dirty="0">
                <a:latin typeface="Times New Roman" pitchFamily="18" charset="0"/>
                <a:cs typeface="Times New Roman" pitchFamily="18" charset="0"/>
              </a:rPr>
              <a:t>επικοινωνιακές δεξιότητες</a:t>
            </a:r>
            <a:endParaRPr lang="en-GB" altLang="el-GR" sz="1600" dirty="0">
              <a:latin typeface="Times New Roman" pitchFamily="18" charset="0"/>
              <a:cs typeface="Times New Roman" pitchFamily="18" charset="0"/>
            </a:endParaRPr>
          </a:p>
          <a:p>
            <a:pPr algn="l" eaLnBrk="1" hangingPunct="1">
              <a:spcBef>
                <a:spcPts val="300"/>
              </a:spcBef>
              <a:buClr>
                <a:schemeClr val="hlink"/>
              </a:buClr>
              <a:buSzPct val="110000"/>
              <a:buFont typeface="Wingdings" pitchFamily="2" charset="2"/>
              <a:buBlip>
                <a:blip r:embed="rId3"/>
              </a:buBlip>
            </a:pPr>
            <a:r>
              <a:rPr lang="el-GR" altLang="el-GR" sz="1600" dirty="0">
                <a:latin typeface="Times New Roman" pitchFamily="18" charset="0"/>
              </a:rPr>
              <a:t>  </a:t>
            </a:r>
            <a:r>
              <a:rPr lang="el-GR" altLang="el-GR" sz="1600" dirty="0">
                <a:latin typeface="Times New Roman" pitchFamily="18" charset="0"/>
                <a:cs typeface="Times New Roman" pitchFamily="18" charset="0"/>
              </a:rPr>
              <a:t>Εμπιστοσύνη</a:t>
            </a:r>
            <a:endParaRPr lang="en-GB" altLang="el-GR" sz="1600" dirty="0">
              <a:latin typeface="Times New Roman" pitchFamily="18" charset="0"/>
              <a:cs typeface="Times New Roman" pitchFamily="18" charset="0"/>
            </a:endParaRPr>
          </a:p>
          <a:p>
            <a:pPr algn="l" eaLnBrk="1" hangingPunct="1">
              <a:spcBef>
                <a:spcPts val="300"/>
              </a:spcBef>
              <a:buClr>
                <a:schemeClr val="hlink"/>
              </a:buClr>
              <a:buSzPct val="110000"/>
              <a:buFont typeface="Wingdings" pitchFamily="2" charset="2"/>
              <a:buBlip>
                <a:blip r:embed="rId3"/>
              </a:buBlip>
            </a:pPr>
            <a:r>
              <a:rPr lang="el-GR" altLang="el-GR" sz="1600" dirty="0">
                <a:latin typeface="Times New Roman" pitchFamily="18" charset="0"/>
              </a:rPr>
              <a:t>  </a:t>
            </a:r>
            <a:r>
              <a:rPr lang="el-GR" altLang="el-GR" sz="1600" dirty="0">
                <a:latin typeface="Times New Roman" pitchFamily="18" charset="0"/>
                <a:cs typeface="Times New Roman" pitchFamily="18" charset="0"/>
              </a:rPr>
              <a:t>Αποδοχή</a:t>
            </a:r>
            <a:r>
              <a:rPr lang="el-GR" altLang="el-GR" sz="1600" dirty="0">
                <a:latin typeface="Times New Roman" pitchFamily="18" charset="0"/>
              </a:rPr>
              <a:t> </a:t>
            </a:r>
            <a:endParaRPr lang="en-GB" altLang="el-GR" sz="1600" dirty="0">
              <a:latin typeface="Times New Roman" pitchFamily="18" charset="0"/>
            </a:endParaRPr>
          </a:p>
          <a:p>
            <a:pPr algn="l" eaLnBrk="1" hangingPunct="1">
              <a:spcBef>
                <a:spcPts val="300"/>
              </a:spcBef>
              <a:buClr>
                <a:schemeClr val="hlink"/>
              </a:buClr>
              <a:buSzPct val="110000"/>
              <a:buFont typeface="Wingdings" pitchFamily="2" charset="2"/>
              <a:buBlip>
                <a:blip r:embed="rId3"/>
              </a:buBlip>
            </a:pPr>
            <a:r>
              <a:rPr lang="el-GR" altLang="el-GR" sz="1600" dirty="0">
                <a:latin typeface="Times New Roman" pitchFamily="18" charset="0"/>
              </a:rPr>
              <a:t>  </a:t>
            </a:r>
            <a:r>
              <a:rPr lang="el-GR" altLang="el-GR" sz="1600" dirty="0">
                <a:latin typeface="Times New Roman" pitchFamily="18" charset="0"/>
                <a:cs typeface="Times New Roman" pitchFamily="18" charset="0"/>
              </a:rPr>
              <a:t>Καταλληλότητα</a:t>
            </a:r>
            <a:endParaRPr lang="en-GB" altLang="el-GR" sz="1600" dirty="0">
              <a:latin typeface="Times New Roman" pitchFamily="18" charset="0"/>
              <a:cs typeface="Times New Roman" pitchFamily="18" charset="0"/>
            </a:endParaRPr>
          </a:p>
          <a:p>
            <a:pPr algn="l" eaLnBrk="1" hangingPunct="1">
              <a:spcBef>
                <a:spcPts val="300"/>
              </a:spcBef>
              <a:buClr>
                <a:schemeClr val="hlink"/>
              </a:buClr>
              <a:buSzPct val="110000"/>
              <a:buFont typeface="Wingdings" pitchFamily="2" charset="2"/>
              <a:buBlip>
                <a:blip r:embed="rId3"/>
              </a:buBlip>
            </a:pPr>
            <a:r>
              <a:rPr lang="el-GR" altLang="el-GR" sz="1600" dirty="0">
                <a:latin typeface="Times New Roman" pitchFamily="18" charset="0"/>
              </a:rPr>
              <a:t>  </a:t>
            </a:r>
            <a:r>
              <a:rPr lang="el-GR" altLang="el-GR" sz="1600" dirty="0" smtClean="0">
                <a:latin typeface="Times New Roman" pitchFamily="18" charset="0"/>
                <a:cs typeface="Times New Roman" pitchFamily="18" charset="0"/>
              </a:rPr>
              <a:t>Σεβασμός</a:t>
            </a:r>
            <a:endParaRPr lang="en-GB" altLang="el-GR" sz="1600" dirty="0">
              <a:latin typeface="Times New Roman" pitchFamily="18" charset="0"/>
              <a:cs typeface="Times New Roman" pitchFamily="18" charset="0"/>
            </a:endParaRPr>
          </a:p>
        </p:txBody>
      </p:sp>
      <p:sp>
        <p:nvSpPr>
          <p:cNvPr id="9" name="Freeform 9"/>
          <p:cNvSpPr>
            <a:spLocks/>
          </p:cNvSpPr>
          <p:nvPr/>
        </p:nvSpPr>
        <p:spPr bwMode="auto">
          <a:xfrm>
            <a:off x="1828800" y="3252465"/>
            <a:ext cx="1588" cy="536575"/>
          </a:xfrm>
          <a:custGeom>
            <a:avLst/>
            <a:gdLst>
              <a:gd name="T0" fmla="*/ 0 w 1"/>
              <a:gd name="T1" fmla="*/ 0 h 338"/>
              <a:gd name="T2" fmla="*/ 1 w 1"/>
              <a:gd name="T3" fmla="*/ 338 h 338"/>
              <a:gd name="T4" fmla="*/ 0 60000 65536"/>
              <a:gd name="T5" fmla="*/ 0 60000 65536"/>
              <a:gd name="T6" fmla="*/ 0 w 1"/>
              <a:gd name="T7" fmla="*/ 0 h 338"/>
              <a:gd name="T8" fmla="*/ 1 w 1"/>
              <a:gd name="T9" fmla="*/ 338 h 338"/>
            </a:gdLst>
            <a:ahLst/>
            <a:cxnLst>
              <a:cxn ang="T4">
                <a:pos x="T0" y="T1"/>
              </a:cxn>
              <a:cxn ang="T5">
                <a:pos x="T2" y="T3"/>
              </a:cxn>
            </a:cxnLst>
            <a:rect l="T6" t="T7" r="T8" b="T9"/>
            <a:pathLst>
              <a:path w="1" h="338">
                <a:moveTo>
                  <a:pt x="0" y="0"/>
                </a:moveTo>
                <a:lnTo>
                  <a:pt x="1" y="338"/>
                </a:lnTo>
              </a:path>
            </a:pathLst>
          </a:custGeom>
          <a:noFill/>
          <a:ln w="57150">
            <a:solidFill>
              <a:srgbClr val="800000"/>
            </a:solidFill>
            <a:round/>
            <a:headEnd/>
            <a:tailEnd type="arrow" w="sm" len="sm"/>
          </a:ln>
          <a:extLst>
            <a:ext uri="{909E8E84-426E-40DD-AFC4-6F175D3DCCD1}">
              <a14:hiddenFill xmlns:a14="http://schemas.microsoft.com/office/drawing/2010/main">
                <a:solidFill>
                  <a:srgbClr val="FFFFFF"/>
                </a:solidFill>
              </a14:hiddenFill>
            </a:ext>
          </a:extLst>
        </p:spPr>
        <p:txBody>
          <a:bodyPr/>
          <a:lstStyle>
            <a:lvl1pPr eaLnBrk="0" hangingPunct="0">
              <a:defRPr sz="2800">
                <a:solidFill>
                  <a:schemeClr val="tx1"/>
                </a:solidFill>
                <a:latin typeface="Monotype Corsiva" pitchFamily="66" charset="0"/>
              </a:defRPr>
            </a:lvl1pPr>
            <a:lvl2pPr marL="742950" indent="-285750" eaLnBrk="0" hangingPunct="0">
              <a:defRPr sz="2800">
                <a:solidFill>
                  <a:schemeClr val="tx1"/>
                </a:solidFill>
                <a:latin typeface="Monotype Corsiva" pitchFamily="66" charset="0"/>
              </a:defRPr>
            </a:lvl2pPr>
            <a:lvl3pPr marL="1143000" indent="-228600" eaLnBrk="0" hangingPunct="0">
              <a:defRPr sz="2800">
                <a:solidFill>
                  <a:schemeClr val="tx1"/>
                </a:solidFill>
                <a:latin typeface="Monotype Corsiva" pitchFamily="66" charset="0"/>
              </a:defRPr>
            </a:lvl3pPr>
            <a:lvl4pPr marL="1600200" indent="-228600" eaLnBrk="0" hangingPunct="0">
              <a:defRPr sz="2800">
                <a:solidFill>
                  <a:schemeClr val="tx1"/>
                </a:solidFill>
                <a:latin typeface="Monotype Corsiva" pitchFamily="66" charset="0"/>
              </a:defRPr>
            </a:lvl4pPr>
            <a:lvl5pPr marL="2057400" indent="-228600" eaLnBrk="0" hangingPunct="0">
              <a:defRPr sz="2800">
                <a:solidFill>
                  <a:schemeClr val="tx1"/>
                </a:solidFill>
                <a:latin typeface="Monotype Corsiva" pitchFamily="66" charset="0"/>
              </a:defRPr>
            </a:lvl5pPr>
            <a:lvl6pPr marL="2514600" indent="-228600" algn="ctr" eaLnBrk="0" fontAlgn="base" hangingPunct="0">
              <a:spcBef>
                <a:spcPct val="0"/>
              </a:spcBef>
              <a:spcAft>
                <a:spcPct val="0"/>
              </a:spcAft>
              <a:defRPr sz="2800">
                <a:solidFill>
                  <a:schemeClr val="tx1"/>
                </a:solidFill>
                <a:latin typeface="Monotype Corsiva" pitchFamily="66" charset="0"/>
              </a:defRPr>
            </a:lvl6pPr>
            <a:lvl7pPr marL="2971800" indent="-228600" algn="ctr" eaLnBrk="0" fontAlgn="base" hangingPunct="0">
              <a:spcBef>
                <a:spcPct val="0"/>
              </a:spcBef>
              <a:spcAft>
                <a:spcPct val="0"/>
              </a:spcAft>
              <a:defRPr sz="2800">
                <a:solidFill>
                  <a:schemeClr val="tx1"/>
                </a:solidFill>
                <a:latin typeface="Monotype Corsiva" pitchFamily="66" charset="0"/>
              </a:defRPr>
            </a:lvl7pPr>
            <a:lvl8pPr marL="3429000" indent="-228600" algn="ctr" eaLnBrk="0" fontAlgn="base" hangingPunct="0">
              <a:spcBef>
                <a:spcPct val="0"/>
              </a:spcBef>
              <a:spcAft>
                <a:spcPct val="0"/>
              </a:spcAft>
              <a:defRPr sz="2800">
                <a:solidFill>
                  <a:schemeClr val="tx1"/>
                </a:solidFill>
                <a:latin typeface="Monotype Corsiva" pitchFamily="66" charset="0"/>
              </a:defRPr>
            </a:lvl8pPr>
            <a:lvl9pPr marL="3886200" indent="-228600" algn="ctr" eaLnBrk="0" fontAlgn="base" hangingPunct="0">
              <a:spcBef>
                <a:spcPct val="0"/>
              </a:spcBef>
              <a:spcAft>
                <a:spcPct val="0"/>
              </a:spcAft>
              <a:defRPr sz="2800">
                <a:solidFill>
                  <a:schemeClr val="tx1"/>
                </a:solidFill>
                <a:latin typeface="Monotype Corsiva" pitchFamily="66" charset="0"/>
              </a:defRPr>
            </a:lvl9pPr>
          </a:lstStyle>
          <a:p>
            <a:pPr eaLnBrk="1" hangingPunct="1"/>
            <a:endParaRPr lang="el-GR" altLang="el-GR"/>
          </a:p>
        </p:txBody>
      </p:sp>
      <p:sp>
        <p:nvSpPr>
          <p:cNvPr id="10" name="Freeform 10"/>
          <p:cNvSpPr>
            <a:spLocks/>
          </p:cNvSpPr>
          <p:nvPr/>
        </p:nvSpPr>
        <p:spPr bwMode="auto">
          <a:xfrm>
            <a:off x="3798888" y="5476701"/>
            <a:ext cx="1404937" cy="1588"/>
          </a:xfrm>
          <a:custGeom>
            <a:avLst/>
            <a:gdLst>
              <a:gd name="T0" fmla="*/ 0 w 885"/>
              <a:gd name="T1" fmla="*/ 0 h 1"/>
              <a:gd name="T2" fmla="*/ 885 w 885"/>
              <a:gd name="T3" fmla="*/ 0 h 1"/>
              <a:gd name="T4" fmla="*/ 0 60000 65536"/>
              <a:gd name="T5" fmla="*/ 0 60000 65536"/>
              <a:gd name="T6" fmla="*/ 0 w 885"/>
              <a:gd name="T7" fmla="*/ 0 h 1"/>
              <a:gd name="T8" fmla="*/ 885 w 885"/>
              <a:gd name="T9" fmla="*/ 1 h 1"/>
            </a:gdLst>
            <a:ahLst/>
            <a:cxnLst>
              <a:cxn ang="T4">
                <a:pos x="T0" y="T1"/>
              </a:cxn>
              <a:cxn ang="T5">
                <a:pos x="T2" y="T3"/>
              </a:cxn>
            </a:cxnLst>
            <a:rect l="T6" t="T7" r="T8" b="T9"/>
            <a:pathLst>
              <a:path w="885" h="1">
                <a:moveTo>
                  <a:pt x="0" y="0"/>
                </a:moveTo>
                <a:lnTo>
                  <a:pt x="885" y="0"/>
                </a:lnTo>
              </a:path>
            </a:pathLst>
          </a:custGeom>
          <a:noFill/>
          <a:ln w="57150">
            <a:solidFill>
              <a:srgbClr val="800000"/>
            </a:solidFill>
            <a:round/>
            <a:headEnd/>
            <a:tailEnd type="arrow" w="sm" len="sm"/>
          </a:ln>
          <a:extLst>
            <a:ext uri="{909E8E84-426E-40DD-AFC4-6F175D3DCCD1}">
              <a14:hiddenFill xmlns:a14="http://schemas.microsoft.com/office/drawing/2010/main">
                <a:solidFill>
                  <a:srgbClr val="FFFFFF"/>
                </a:solidFill>
              </a14:hiddenFill>
            </a:ext>
          </a:extLst>
        </p:spPr>
        <p:txBody>
          <a:bodyPr/>
          <a:lstStyle>
            <a:lvl1pPr eaLnBrk="0" hangingPunct="0">
              <a:defRPr sz="2800">
                <a:solidFill>
                  <a:schemeClr val="tx1"/>
                </a:solidFill>
                <a:latin typeface="Monotype Corsiva" pitchFamily="66" charset="0"/>
              </a:defRPr>
            </a:lvl1pPr>
            <a:lvl2pPr marL="742950" indent="-285750" eaLnBrk="0" hangingPunct="0">
              <a:defRPr sz="2800">
                <a:solidFill>
                  <a:schemeClr val="tx1"/>
                </a:solidFill>
                <a:latin typeface="Monotype Corsiva" pitchFamily="66" charset="0"/>
              </a:defRPr>
            </a:lvl2pPr>
            <a:lvl3pPr marL="1143000" indent="-228600" eaLnBrk="0" hangingPunct="0">
              <a:defRPr sz="2800">
                <a:solidFill>
                  <a:schemeClr val="tx1"/>
                </a:solidFill>
                <a:latin typeface="Monotype Corsiva" pitchFamily="66" charset="0"/>
              </a:defRPr>
            </a:lvl3pPr>
            <a:lvl4pPr marL="1600200" indent="-228600" eaLnBrk="0" hangingPunct="0">
              <a:defRPr sz="2800">
                <a:solidFill>
                  <a:schemeClr val="tx1"/>
                </a:solidFill>
                <a:latin typeface="Monotype Corsiva" pitchFamily="66" charset="0"/>
              </a:defRPr>
            </a:lvl4pPr>
            <a:lvl5pPr marL="2057400" indent="-228600" eaLnBrk="0" hangingPunct="0">
              <a:defRPr sz="2800">
                <a:solidFill>
                  <a:schemeClr val="tx1"/>
                </a:solidFill>
                <a:latin typeface="Monotype Corsiva" pitchFamily="66" charset="0"/>
              </a:defRPr>
            </a:lvl5pPr>
            <a:lvl6pPr marL="2514600" indent="-228600" algn="ctr" eaLnBrk="0" fontAlgn="base" hangingPunct="0">
              <a:spcBef>
                <a:spcPct val="0"/>
              </a:spcBef>
              <a:spcAft>
                <a:spcPct val="0"/>
              </a:spcAft>
              <a:defRPr sz="2800">
                <a:solidFill>
                  <a:schemeClr val="tx1"/>
                </a:solidFill>
                <a:latin typeface="Monotype Corsiva" pitchFamily="66" charset="0"/>
              </a:defRPr>
            </a:lvl6pPr>
            <a:lvl7pPr marL="2971800" indent="-228600" algn="ctr" eaLnBrk="0" fontAlgn="base" hangingPunct="0">
              <a:spcBef>
                <a:spcPct val="0"/>
              </a:spcBef>
              <a:spcAft>
                <a:spcPct val="0"/>
              </a:spcAft>
              <a:defRPr sz="2800">
                <a:solidFill>
                  <a:schemeClr val="tx1"/>
                </a:solidFill>
                <a:latin typeface="Monotype Corsiva" pitchFamily="66" charset="0"/>
              </a:defRPr>
            </a:lvl7pPr>
            <a:lvl8pPr marL="3429000" indent="-228600" algn="ctr" eaLnBrk="0" fontAlgn="base" hangingPunct="0">
              <a:spcBef>
                <a:spcPct val="0"/>
              </a:spcBef>
              <a:spcAft>
                <a:spcPct val="0"/>
              </a:spcAft>
              <a:defRPr sz="2800">
                <a:solidFill>
                  <a:schemeClr val="tx1"/>
                </a:solidFill>
                <a:latin typeface="Monotype Corsiva" pitchFamily="66" charset="0"/>
              </a:defRPr>
            </a:lvl8pPr>
            <a:lvl9pPr marL="3886200" indent="-228600" algn="ctr" eaLnBrk="0" fontAlgn="base" hangingPunct="0">
              <a:spcBef>
                <a:spcPct val="0"/>
              </a:spcBef>
              <a:spcAft>
                <a:spcPct val="0"/>
              </a:spcAft>
              <a:defRPr sz="2800">
                <a:solidFill>
                  <a:schemeClr val="tx1"/>
                </a:solidFill>
                <a:latin typeface="Monotype Corsiva" pitchFamily="66" charset="0"/>
              </a:defRPr>
            </a:lvl9pPr>
          </a:lstStyle>
          <a:p>
            <a:pPr eaLnBrk="1" hangingPunct="1"/>
            <a:endParaRPr lang="el-GR" altLang="el-GR"/>
          </a:p>
        </p:txBody>
      </p:sp>
      <p:sp>
        <p:nvSpPr>
          <p:cNvPr id="11" name="Freeform 12"/>
          <p:cNvSpPr>
            <a:spLocks/>
          </p:cNvSpPr>
          <p:nvPr/>
        </p:nvSpPr>
        <p:spPr bwMode="auto">
          <a:xfrm>
            <a:off x="3914775" y="2257251"/>
            <a:ext cx="1301750" cy="1588"/>
          </a:xfrm>
          <a:custGeom>
            <a:avLst/>
            <a:gdLst>
              <a:gd name="T0" fmla="*/ 820 w 820"/>
              <a:gd name="T1" fmla="*/ 0 h 1"/>
              <a:gd name="T2" fmla="*/ 0 w 820"/>
              <a:gd name="T3" fmla="*/ 0 h 1"/>
              <a:gd name="T4" fmla="*/ 0 60000 65536"/>
              <a:gd name="T5" fmla="*/ 0 60000 65536"/>
              <a:gd name="T6" fmla="*/ 0 w 820"/>
              <a:gd name="T7" fmla="*/ 0 h 1"/>
              <a:gd name="T8" fmla="*/ 820 w 820"/>
              <a:gd name="T9" fmla="*/ 1 h 1"/>
            </a:gdLst>
            <a:ahLst/>
            <a:cxnLst>
              <a:cxn ang="T4">
                <a:pos x="T0" y="T1"/>
              </a:cxn>
              <a:cxn ang="T5">
                <a:pos x="T2" y="T3"/>
              </a:cxn>
            </a:cxnLst>
            <a:rect l="T6" t="T7" r="T8" b="T9"/>
            <a:pathLst>
              <a:path w="820" h="1">
                <a:moveTo>
                  <a:pt x="820" y="0"/>
                </a:moveTo>
                <a:lnTo>
                  <a:pt x="0" y="0"/>
                </a:lnTo>
              </a:path>
            </a:pathLst>
          </a:custGeom>
          <a:noFill/>
          <a:ln w="57150">
            <a:solidFill>
              <a:srgbClr val="800000"/>
            </a:solidFill>
            <a:round/>
            <a:headEnd/>
            <a:tailEnd type="arrow" w="sm" len="sm"/>
          </a:ln>
          <a:extLst>
            <a:ext uri="{909E8E84-426E-40DD-AFC4-6F175D3DCCD1}">
              <a14:hiddenFill xmlns:a14="http://schemas.microsoft.com/office/drawing/2010/main">
                <a:solidFill>
                  <a:srgbClr val="FFFFFF"/>
                </a:solidFill>
              </a14:hiddenFill>
            </a:ext>
          </a:extLst>
        </p:spPr>
        <p:txBody>
          <a:bodyPr/>
          <a:lstStyle>
            <a:lvl1pPr eaLnBrk="0" hangingPunct="0">
              <a:defRPr sz="2800">
                <a:solidFill>
                  <a:schemeClr val="tx1"/>
                </a:solidFill>
                <a:latin typeface="Monotype Corsiva" pitchFamily="66" charset="0"/>
              </a:defRPr>
            </a:lvl1pPr>
            <a:lvl2pPr marL="742950" indent="-285750" eaLnBrk="0" hangingPunct="0">
              <a:defRPr sz="2800">
                <a:solidFill>
                  <a:schemeClr val="tx1"/>
                </a:solidFill>
                <a:latin typeface="Monotype Corsiva" pitchFamily="66" charset="0"/>
              </a:defRPr>
            </a:lvl2pPr>
            <a:lvl3pPr marL="1143000" indent="-228600" eaLnBrk="0" hangingPunct="0">
              <a:defRPr sz="2800">
                <a:solidFill>
                  <a:schemeClr val="tx1"/>
                </a:solidFill>
                <a:latin typeface="Monotype Corsiva" pitchFamily="66" charset="0"/>
              </a:defRPr>
            </a:lvl3pPr>
            <a:lvl4pPr marL="1600200" indent="-228600" eaLnBrk="0" hangingPunct="0">
              <a:defRPr sz="2800">
                <a:solidFill>
                  <a:schemeClr val="tx1"/>
                </a:solidFill>
                <a:latin typeface="Monotype Corsiva" pitchFamily="66" charset="0"/>
              </a:defRPr>
            </a:lvl4pPr>
            <a:lvl5pPr marL="2057400" indent="-228600" eaLnBrk="0" hangingPunct="0">
              <a:defRPr sz="2800">
                <a:solidFill>
                  <a:schemeClr val="tx1"/>
                </a:solidFill>
                <a:latin typeface="Monotype Corsiva" pitchFamily="66" charset="0"/>
              </a:defRPr>
            </a:lvl5pPr>
            <a:lvl6pPr marL="2514600" indent="-228600" algn="ctr" eaLnBrk="0" fontAlgn="base" hangingPunct="0">
              <a:spcBef>
                <a:spcPct val="0"/>
              </a:spcBef>
              <a:spcAft>
                <a:spcPct val="0"/>
              </a:spcAft>
              <a:defRPr sz="2800">
                <a:solidFill>
                  <a:schemeClr val="tx1"/>
                </a:solidFill>
                <a:latin typeface="Monotype Corsiva" pitchFamily="66" charset="0"/>
              </a:defRPr>
            </a:lvl6pPr>
            <a:lvl7pPr marL="2971800" indent="-228600" algn="ctr" eaLnBrk="0" fontAlgn="base" hangingPunct="0">
              <a:spcBef>
                <a:spcPct val="0"/>
              </a:spcBef>
              <a:spcAft>
                <a:spcPct val="0"/>
              </a:spcAft>
              <a:defRPr sz="2800">
                <a:solidFill>
                  <a:schemeClr val="tx1"/>
                </a:solidFill>
                <a:latin typeface="Monotype Corsiva" pitchFamily="66" charset="0"/>
              </a:defRPr>
            </a:lvl7pPr>
            <a:lvl8pPr marL="3429000" indent="-228600" algn="ctr" eaLnBrk="0" fontAlgn="base" hangingPunct="0">
              <a:spcBef>
                <a:spcPct val="0"/>
              </a:spcBef>
              <a:spcAft>
                <a:spcPct val="0"/>
              </a:spcAft>
              <a:defRPr sz="2800">
                <a:solidFill>
                  <a:schemeClr val="tx1"/>
                </a:solidFill>
                <a:latin typeface="Monotype Corsiva" pitchFamily="66" charset="0"/>
              </a:defRPr>
            </a:lvl8pPr>
            <a:lvl9pPr marL="3886200" indent="-228600" algn="ctr" eaLnBrk="0" fontAlgn="base" hangingPunct="0">
              <a:spcBef>
                <a:spcPct val="0"/>
              </a:spcBef>
              <a:spcAft>
                <a:spcPct val="0"/>
              </a:spcAft>
              <a:defRPr sz="2800">
                <a:solidFill>
                  <a:schemeClr val="tx1"/>
                </a:solidFill>
                <a:latin typeface="Monotype Corsiva" pitchFamily="66" charset="0"/>
              </a:defRPr>
            </a:lvl9pPr>
          </a:lstStyle>
          <a:p>
            <a:pPr eaLnBrk="1" hangingPunct="1"/>
            <a:endParaRPr lang="el-GR" altLang="el-GR"/>
          </a:p>
        </p:txBody>
      </p:sp>
      <p:sp>
        <p:nvSpPr>
          <p:cNvPr id="12" name="Freeform 13"/>
          <p:cNvSpPr>
            <a:spLocks/>
          </p:cNvSpPr>
          <p:nvPr/>
        </p:nvSpPr>
        <p:spPr bwMode="auto">
          <a:xfrm>
            <a:off x="7083425" y="3212976"/>
            <a:ext cx="1588" cy="566738"/>
          </a:xfrm>
          <a:custGeom>
            <a:avLst/>
            <a:gdLst>
              <a:gd name="T0" fmla="*/ 0 w 1"/>
              <a:gd name="T1" fmla="*/ 357 h 357"/>
              <a:gd name="T2" fmla="*/ 0 w 1"/>
              <a:gd name="T3" fmla="*/ 0 h 357"/>
              <a:gd name="T4" fmla="*/ 0 60000 65536"/>
              <a:gd name="T5" fmla="*/ 0 60000 65536"/>
              <a:gd name="T6" fmla="*/ 0 w 1"/>
              <a:gd name="T7" fmla="*/ 0 h 357"/>
              <a:gd name="T8" fmla="*/ 1 w 1"/>
              <a:gd name="T9" fmla="*/ 357 h 357"/>
            </a:gdLst>
            <a:ahLst/>
            <a:cxnLst>
              <a:cxn ang="T4">
                <a:pos x="T0" y="T1"/>
              </a:cxn>
              <a:cxn ang="T5">
                <a:pos x="T2" y="T3"/>
              </a:cxn>
            </a:cxnLst>
            <a:rect l="T6" t="T7" r="T8" b="T9"/>
            <a:pathLst>
              <a:path w="1" h="357">
                <a:moveTo>
                  <a:pt x="0" y="357"/>
                </a:moveTo>
                <a:lnTo>
                  <a:pt x="0" y="0"/>
                </a:lnTo>
              </a:path>
            </a:pathLst>
          </a:custGeom>
          <a:noFill/>
          <a:ln w="57150">
            <a:solidFill>
              <a:srgbClr val="800000"/>
            </a:solidFill>
            <a:round/>
            <a:headEnd/>
            <a:tailEnd type="arrow" w="sm" len="sm"/>
          </a:ln>
          <a:extLst>
            <a:ext uri="{909E8E84-426E-40DD-AFC4-6F175D3DCCD1}">
              <a14:hiddenFill xmlns:a14="http://schemas.microsoft.com/office/drawing/2010/main">
                <a:solidFill>
                  <a:srgbClr val="FFFFFF"/>
                </a:solidFill>
              </a14:hiddenFill>
            </a:ext>
          </a:extLst>
        </p:spPr>
        <p:txBody>
          <a:bodyPr/>
          <a:lstStyle>
            <a:lvl1pPr eaLnBrk="0" hangingPunct="0">
              <a:defRPr sz="2800">
                <a:solidFill>
                  <a:schemeClr val="tx1"/>
                </a:solidFill>
                <a:latin typeface="Monotype Corsiva" pitchFamily="66" charset="0"/>
              </a:defRPr>
            </a:lvl1pPr>
            <a:lvl2pPr marL="742950" indent="-285750" eaLnBrk="0" hangingPunct="0">
              <a:defRPr sz="2800">
                <a:solidFill>
                  <a:schemeClr val="tx1"/>
                </a:solidFill>
                <a:latin typeface="Monotype Corsiva" pitchFamily="66" charset="0"/>
              </a:defRPr>
            </a:lvl2pPr>
            <a:lvl3pPr marL="1143000" indent="-228600" eaLnBrk="0" hangingPunct="0">
              <a:defRPr sz="2800">
                <a:solidFill>
                  <a:schemeClr val="tx1"/>
                </a:solidFill>
                <a:latin typeface="Monotype Corsiva" pitchFamily="66" charset="0"/>
              </a:defRPr>
            </a:lvl3pPr>
            <a:lvl4pPr marL="1600200" indent="-228600" eaLnBrk="0" hangingPunct="0">
              <a:defRPr sz="2800">
                <a:solidFill>
                  <a:schemeClr val="tx1"/>
                </a:solidFill>
                <a:latin typeface="Monotype Corsiva" pitchFamily="66" charset="0"/>
              </a:defRPr>
            </a:lvl4pPr>
            <a:lvl5pPr marL="2057400" indent="-228600" eaLnBrk="0" hangingPunct="0">
              <a:defRPr sz="2800">
                <a:solidFill>
                  <a:schemeClr val="tx1"/>
                </a:solidFill>
                <a:latin typeface="Monotype Corsiva" pitchFamily="66" charset="0"/>
              </a:defRPr>
            </a:lvl5pPr>
            <a:lvl6pPr marL="2514600" indent="-228600" algn="ctr" eaLnBrk="0" fontAlgn="base" hangingPunct="0">
              <a:spcBef>
                <a:spcPct val="0"/>
              </a:spcBef>
              <a:spcAft>
                <a:spcPct val="0"/>
              </a:spcAft>
              <a:defRPr sz="2800">
                <a:solidFill>
                  <a:schemeClr val="tx1"/>
                </a:solidFill>
                <a:latin typeface="Monotype Corsiva" pitchFamily="66" charset="0"/>
              </a:defRPr>
            </a:lvl6pPr>
            <a:lvl7pPr marL="2971800" indent="-228600" algn="ctr" eaLnBrk="0" fontAlgn="base" hangingPunct="0">
              <a:spcBef>
                <a:spcPct val="0"/>
              </a:spcBef>
              <a:spcAft>
                <a:spcPct val="0"/>
              </a:spcAft>
              <a:defRPr sz="2800">
                <a:solidFill>
                  <a:schemeClr val="tx1"/>
                </a:solidFill>
                <a:latin typeface="Monotype Corsiva" pitchFamily="66" charset="0"/>
              </a:defRPr>
            </a:lvl7pPr>
            <a:lvl8pPr marL="3429000" indent="-228600" algn="ctr" eaLnBrk="0" fontAlgn="base" hangingPunct="0">
              <a:spcBef>
                <a:spcPct val="0"/>
              </a:spcBef>
              <a:spcAft>
                <a:spcPct val="0"/>
              </a:spcAft>
              <a:defRPr sz="2800">
                <a:solidFill>
                  <a:schemeClr val="tx1"/>
                </a:solidFill>
                <a:latin typeface="Monotype Corsiva" pitchFamily="66" charset="0"/>
              </a:defRPr>
            </a:lvl8pPr>
            <a:lvl9pPr marL="3886200" indent="-228600" algn="ctr" eaLnBrk="0" fontAlgn="base" hangingPunct="0">
              <a:spcBef>
                <a:spcPct val="0"/>
              </a:spcBef>
              <a:spcAft>
                <a:spcPct val="0"/>
              </a:spcAft>
              <a:defRPr sz="2800">
                <a:solidFill>
                  <a:schemeClr val="tx1"/>
                </a:solidFill>
                <a:latin typeface="Monotype Corsiva" pitchFamily="66" charset="0"/>
              </a:defRPr>
            </a:lvl9pPr>
          </a:lstStyle>
          <a:p>
            <a:pPr eaLnBrk="1" hangingPunct="1"/>
            <a:endParaRPr lang="el-GR" altLang="el-GR"/>
          </a:p>
        </p:txBody>
      </p:sp>
    </p:spTree>
    <p:extLst>
      <p:ext uri="{BB962C8B-B14F-4D97-AF65-F5344CB8AC3E}">
        <p14:creationId xmlns:p14="http://schemas.microsoft.com/office/powerpoint/2010/main" val="294552071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Autofit/>
          </a:bodyPr>
          <a:lstStyle/>
          <a:p>
            <a:r>
              <a:rPr lang="el-GR" dirty="0" smtClean="0"/>
              <a:t>Το </a:t>
            </a:r>
            <a:r>
              <a:rPr lang="el-GR" dirty="0"/>
              <a:t>Γενικό και Ειδικό Πολιτισμικό Μοντέλο</a:t>
            </a:r>
          </a:p>
        </p:txBody>
      </p:sp>
      <p:sp>
        <p:nvSpPr>
          <p:cNvPr id="6" name="AutoShape 6"/>
          <p:cNvSpPr>
            <a:spLocks noChangeArrowheads="1"/>
          </p:cNvSpPr>
          <p:nvPr/>
        </p:nvSpPr>
        <p:spPr bwMode="auto">
          <a:xfrm>
            <a:off x="152400" y="2132112"/>
            <a:ext cx="457200" cy="381000"/>
          </a:xfrm>
          <a:prstGeom prst="rightArrow">
            <a:avLst>
              <a:gd name="adj1" fmla="val 50000"/>
              <a:gd name="adj2" fmla="val 30000"/>
            </a:avLst>
          </a:prstGeom>
          <a:solidFill>
            <a:srgbClr val="FFC000"/>
          </a:solidFill>
          <a:ln w="38100">
            <a:solidFill>
              <a:srgbClr val="00B050"/>
            </a:solidFill>
            <a:miter lim="800000"/>
            <a:headEnd/>
            <a:tailEnd/>
          </a:ln>
        </p:spPr>
        <p:txBody>
          <a:bodyPr wrap="none" anchor="ctr"/>
          <a:lstStyle>
            <a:lvl1pPr eaLnBrk="0" hangingPunct="0">
              <a:defRPr sz="2800">
                <a:solidFill>
                  <a:schemeClr val="tx1"/>
                </a:solidFill>
                <a:latin typeface="Monotype Corsiva" pitchFamily="66" charset="0"/>
              </a:defRPr>
            </a:lvl1pPr>
            <a:lvl2pPr marL="742950" indent="-285750" eaLnBrk="0" hangingPunct="0">
              <a:defRPr sz="2800">
                <a:solidFill>
                  <a:schemeClr val="tx1"/>
                </a:solidFill>
                <a:latin typeface="Monotype Corsiva" pitchFamily="66" charset="0"/>
              </a:defRPr>
            </a:lvl2pPr>
            <a:lvl3pPr marL="1143000" indent="-228600" eaLnBrk="0" hangingPunct="0">
              <a:defRPr sz="2800">
                <a:solidFill>
                  <a:schemeClr val="tx1"/>
                </a:solidFill>
                <a:latin typeface="Monotype Corsiva" pitchFamily="66" charset="0"/>
              </a:defRPr>
            </a:lvl3pPr>
            <a:lvl4pPr marL="1600200" indent="-228600" eaLnBrk="0" hangingPunct="0">
              <a:defRPr sz="2800">
                <a:solidFill>
                  <a:schemeClr val="tx1"/>
                </a:solidFill>
                <a:latin typeface="Monotype Corsiva" pitchFamily="66" charset="0"/>
              </a:defRPr>
            </a:lvl4pPr>
            <a:lvl5pPr marL="2057400" indent="-228600" eaLnBrk="0" hangingPunct="0">
              <a:defRPr sz="2800">
                <a:solidFill>
                  <a:schemeClr val="tx1"/>
                </a:solidFill>
                <a:latin typeface="Monotype Corsiva" pitchFamily="66" charset="0"/>
              </a:defRPr>
            </a:lvl5pPr>
            <a:lvl6pPr marL="2514600" indent="-228600" algn="ctr" eaLnBrk="0" fontAlgn="base" hangingPunct="0">
              <a:spcBef>
                <a:spcPct val="0"/>
              </a:spcBef>
              <a:spcAft>
                <a:spcPct val="0"/>
              </a:spcAft>
              <a:defRPr sz="2800">
                <a:solidFill>
                  <a:schemeClr val="tx1"/>
                </a:solidFill>
                <a:latin typeface="Monotype Corsiva" pitchFamily="66" charset="0"/>
              </a:defRPr>
            </a:lvl6pPr>
            <a:lvl7pPr marL="2971800" indent="-228600" algn="ctr" eaLnBrk="0" fontAlgn="base" hangingPunct="0">
              <a:spcBef>
                <a:spcPct val="0"/>
              </a:spcBef>
              <a:spcAft>
                <a:spcPct val="0"/>
              </a:spcAft>
              <a:defRPr sz="2800">
                <a:solidFill>
                  <a:schemeClr val="tx1"/>
                </a:solidFill>
                <a:latin typeface="Monotype Corsiva" pitchFamily="66" charset="0"/>
              </a:defRPr>
            </a:lvl7pPr>
            <a:lvl8pPr marL="3429000" indent="-228600" algn="ctr" eaLnBrk="0" fontAlgn="base" hangingPunct="0">
              <a:spcBef>
                <a:spcPct val="0"/>
              </a:spcBef>
              <a:spcAft>
                <a:spcPct val="0"/>
              </a:spcAft>
              <a:defRPr sz="2800">
                <a:solidFill>
                  <a:schemeClr val="tx1"/>
                </a:solidFill>
                <a:latin typeface="Monotype Corsiva" pitchFamily="66" charset="0"/>
              </a:defRPr>
            </a:lvl8pPr>
            <a:lvl9pPr marL="3886200" indent="-228600" algn="ctr" eaLnBrk="0" fontAlgn="base" hangingPunct="0">
              <a:spcBef>
                <a:spcPct val="0"/>
              </a:spcBef>
              <a:spcAft>
                <a:spcPct val="0"/>
              </a:spcAft>
              <a:defRPr sz="2800">
                <a:solidFill>
                  <a:schemeClr val="tx1"/>
                </a:solidFill>
                <a:latin typeface="Monotype Corsiva" pitchFamily="66" charset="0"/>
              </a:defRPr>
            </a:lvl9pPr>
          </a:lstStyle>
          <a:p>
            <a:pPr eaLnBrk="1" hangingPunct="1"/>
            <a:endParaRPr lang="el-GR" altLang="el-GR"/>
          </a:p>
        </p:txBody>
      </p:sp>
      <p:sp>
        <p:nvSpPr>
          <p:cNvPr id="7" name="Oval 7"/>
          <p:cNvSpPr>
            <a:spLocks noChangeArrowheads="1"/>
          </p:cNvSpPr>
          <p:nvPr/>
        </p:nvSpPr>
        <p:spPr bwMode="auto">
          <a:xfrm>
            <a:off x="0" y="1827312"/>
            <a:ext cx="4267200" cy="4419600"/>
          </a:xfrm>
          <a:prstGeom prst="ellipse">
            <a:avLst/>
          </a:prstGeom>
          <a:solidFill>
            <a:schemeClr val="bg1"/>
          </a:solidFill>
          <a:ln w="76200">
            <a:solidFill>
              <a:srgbClr val="FFC000"/>
            </a:solidFill>
            <a:round/>
            <a:headEnd/>
            <a:tailEnd/>
          </a:ln>
        </p:spPr>
        <p:txBody>
          <a:bodyPr wrap="none" anchor="ctr"/>
          <a:lstStyle>
            <a:lvl1pPr eaLnBrk="0" hangingPunct="0">
              <a:defRPr sz="2800">
                <a:solidFill>
                  <a:schemeClr val="tx1"/>
                </a:solidFill>
                <a:latin typeface="Monotype Corsiva" pitchFamily="66" charset="0"/>
              </a:defRPr>
            </a:lvl1pPr>
            <a:lvl2pPr marL="742950" indent="-285750" eaLnBrk="0" hangingPunct="0">
              <a:defRPr sz="2800">
                <a:solidFill>
                  <a:schemeClr val="tx1"/>
                </a:solidFill>
                <a:latin typeface="Monotype Corsiva" pitchFamily="66" charset="0"/>
              </a:defRPr>
            </a:lvl2pPr>
            <a:lvl3pPr marL="1143000" indent="-228600" eaLnBrk="0" hangingPunct="0">
              <a:defRPr sz="2800">
                <a:solidFill>
                  <a:schemeClr val="tx1"/>
                </a:solidFill>
                <a:latin typeface="Monotype Corsiva" pitchFamily="66" charset="0"/>
              </a:defRPr>
            </a:lvl3pPr>
            <a:lvl4pPr marL="1600200" indent="-228600" eaLnBrk="0" hangingPunct="0">
              <a:defRPr sz="2800">
                <a:solidFill>
                  <a:schemeClr val="tx1"/>
                </a:solidFill>
                <a:latin typeface="Monotype Corsiva" pitchFamily="66" charset="0"/>
              </a:defRPr>
            </a:lvl4pPr>
            <a:lvl5pPr marL="2057400" indent="-228600" eaLnBrk="0" hangingPunct="0">
              <a:defRPr sz="2800">
                <a:solidFill>
                  <a:schemeClr val="tx1"/>
                </a:solidFill>
                <a:latin typeface="Monotype Corsiva" pitchFamily="66" charset="0"/>
              </a:defRPr>
            </a:lvl5pPr>
            <a:lvl6pPr marL="2514600" indent="-228600" algn="ctr" eaLnBrk="0" fontAlgn="base" hangingPunct="0">
              <a:spcBef>
                <a:spcPct val="0"/>
              </a:spcBef>
              <a:spcAft>
                <a:spcPct val="0"/>
              </a:spcAft>
              <a:defRPr sz="2800">
                <a:solidFill>
                  <a:schemeClr val="tx1"/>
                </a:solidFill>
                <a:latin typeface="Monotype Corsiva" pitchFamily="66" charset="0"/>
              </a:defRPr>
            </a:lvl6pPr>
            <a:lvl7pPr marL="2971800" indent="-228600" algn="ctr" eaLnBrk="0" fontAlgn="base" hangingPunct="0">
              <a:spcBef>
                <a:spcPct val="0"/>
              </a:spcBef>
              <a:spcAft>
                <a:spcPct val="0"/>
              </a:spcAft>
              <a:defRPr sz="2800">
                <a:solidFill>
                  <a:schemeClr val="tx1"/>
                </a:solidFill>
                <a:latin typeface="Monotype Corsiva" pitchFamily="66" charset="0"/>
              </a:defRPr>
            </a:lvl7pPr>
            <a:lvl8pPr marL="3429000" indent="-228600" algn="ctr" eaLnBrk="0" fontAlgn="base" hangingPunct="0">
              <a:spcBef>
                <a:spcPct val="0"/>
              </a:spcBef>
              <a:spcAft>
                <a:spcPct val="0"/>
              </a:spcAft>
              <a:defRPr sz="2800">
                <a:solidFill>
                  <a:schemeClr val="tx1"/>
                </a:solidFill>
                <a:latin typeface="Monotype Corsiva" pitchFamily="66" charset="0"/>
              </a:defRPr>
            </a:lvl8pPr>
            <a:lvl9pPr marL="3886200" indent="-228600" algn="ctr" eaLnBrk="0" fontAlgn="base" hangingPunct="0">
              <a:spcBef>
                <a:spcPct val="0"/>
              </a:spcBef>
              <a:spcAft>
                <a:spcPct val="0"/>
              </a:spcAft>
              <a:defRPr sz="2800">
                <a:solidFill>
                  <a:schemeClr val="tx1"/>
                </a:solidFill>
                <a:latin typeface="Monotype Corsiva" pitchFamily="66" charset="0"/>
              </a:defRPr>
            </a:lvl9pPr>
          </a:lstStyle>
          <a:p>
            <a:pPr eaLnBrk="1" hangingPunct="1"/>
            <a:endParaRPr lang="el-GR" altLang="el-GR"/>
          </a:p>
        </p:txBody>
      </p:sp>
      <p:sp>
        <p:nvSpPr>
          <p:cNvPr id="8" name="Oval 8"/>
          <p:cNvSpPr>
            <a:spLocks noChangeArrowheads="1"/>
          </p:cNvSpPr>
          <p:nvPr/>
        </p:nvSpPr>
        <p:spPr bwMode="auto">
          <a:xfrm>
            <a:off x="457200" y="2513112"/>
            <a:ext cx="1295400" cy="1219200"/>
          </a:xfrm>
          <a:prstGeom prst="ellipse">
            <a:avLst/>
          </a:prstGeom>
          <a:solidFill>
            <a:srgbClr val="FFC000"/>
          </a:solidFill>
          <a:ln w="25400">
            <a:solidFill>
              <a:schemeClr val="bg2"/>
            </a:solidFill>
            <a:round/>
            <a:headEnd/>
            <a:tailEnd/>
          </a:ln>
        </p:spPr>
        <p:txBody>
          <a:bodyPr wrap="none" anchor="ctr"/>
          <a:lstStyle>
            <a:lvl1pPr eaLnBrk="0" hangingPunct="0">
              <a:defRPr sz="2800">
                <a:solidFill>
                  <a:schemeClr val="tx1"/>
                </a:solidFill>
                <a:latin typeface="Monotype Corsiva" pitchFamily="66" charset="0"/>
              </a:defRPr>
            </a:lvl1pPr>
            <a:lvl2pPr marL="742950" indent="-285750" eaLnBrk="0" hangingPunct="0">
              <a:defRPr sz="2800">
                <a:solidFill>
                  <a:schemeClr val="tx1"/>
                </a:solidFill>
                <a:latin typeface="Monotype Corsiva" pitchFamily="66" charset="0"/>
              </a:defRPr>
            </a:lvl2pPr>
            <a:lvl3pPr marL="1143000" indent="-228600" eaLnBrk="0" hangingPunct="0">
              <a:defRPr sz="2800">
                <a:solidFill>
                  <a:schemeClr val="tx1"/>
                </a:solidFill>
                <a:latin typeface="Monotype Corsiva" pitchFamily="66" charset="0"/>
              </a:defRPr>
            </a:lvl3pPr>
            <a:lvl4pPr marL="1600200" indent="-228600" eaLnBrk="0" hangingPunct="0">
              <a:defRPr sz="2800">
                <a:solidFill>
                  <a:schemeClr val="tx1"/>
                </a:solidFill>
                <a:latin typeface="Monotype Corsiva" pitchFamily="66" charset="0"/>
              </a:defRPr>
            </a:lvl4pPr>
            <a:lvl5pPr marL="2057400" indent="-228600" eaLnBrk="0" hangingPunct="0">
              <a:defRPr sz="2800">
                <a:solidFill>
                  <a:schemeClr val="tx1"/>
                </a:solidFill>
                <a:latin typeface="Monotype Corsiva" pitchFamily="66" charset="0"/>
              </a:defRPr>
            </a:lvl5pPr>
            <a:lvl6pPr marL="2514600" indent="-228600" algn="ctr" eaLnBrk="0" fontAlgn="base" hangingPunct="0">
              <a:spcBef>
                <a:spcPct val="0"/>
              </a:spcBef>
              <a:spcAft>
                <a:spcPct val="0"/>
              </a:spcAft>
              <a:defRPr sz="2800">
                <a:solidFill>
                  <a:schemeClr val="tx1"/>
                </a:solidFill>
                <a:latin typeface="Monotype Corsiva" pitchFamily="66" charset="0"/>
              </a:defRPr>
            </a:lvl6pPr>
            <a:lvl7pPr marL="2971800" indent="-228600" algn="ctr" eaLnBrk="0" fontAlgn="base" hangingPunct="0">
              <a:spcBef>
                <a:spcPct val="0"/>
              </a:spcBef>
              <a:spcAft>
                <a:spcPct val="0"/>
              </a:spcAft>
              <a:defRPr sz="2800">
                <a:solidFill>
                  <a:schemeClr val="tx1"/>
                </a:solidFill>
                <a:latin typeface="Monotype Corsiva" pitchFamily="66" charset="0"/>
              </a:defRPr>
            </a:lvl7pPr>
            <a:lvl8pPr marL="3429000" indent="-228600" algn="ctr" eaLnBrk="0" fontAlgn="base" hangingPunct="0">
              <a:spcBef>
                <a:spcPct val="0"/>
              </a:spcBef>
              <a:spcAft>
                <a:spcPct val="0"/>
              </a:spcAft>
              <a:defRPr sz="2800">
                <a:solidFill>
                  <a:schemeClr val="tx1"/>
                </a:solidFill>
                <a:latin typeface="Monotype Corsiva" pitchFamily="66" charset="0"/>
              </a:defRPr>
            </a:lvl8pPr>
            <a:lvl9pPr marL="3886200" indent="-228600" algn="ctr" eaLnBrk="0" fontAlgn="base" hangingPunct="0">
              <a:spcBef>
                <a:spcPct val="0"/>
              </a:spcBef>
              <a:spcAft>
                <a:spcPct val="0"/>
              </a:spcAft>
              <a:defRPr sz="2800">
                <a:solidFill>
                  <a:schemeClr val="tx1"/>
                </a:solidFill>
                <a:latin typeface="Monotype Corsiva" pitchFamily="66" charset="0"/>
              </a:defRPr>
            </a:lvl9pPr>
          </a:lstStyle>
          <a:p>
            <a:pPr eaLnBrk="1" hangingPunct="1"/>
            <a:r>
              <a:rPr lang="el-GR" altLang="el-GR" sz="1400" dirty="0">
                <a:latin typeface="Verdana" pitchFamily="34" charset="0"/>
              </a:rPr>
              <a:t>Γενική</a:t>
            </a:r>
          </a:p>
          <a:p>
            <a:pPr eaLnBrk="1" hangingPunct="1"/>
            <a:r>
              <a:rPr lang="el-GR" altLang="el-GR" sz="1400" dirty="0">
                <a:latin typeface="Verdana" pitchFamily="34" charset="0"/>
              </a:rPr>
              <a:t>Πολιτισμική</a:t>
            </a:r>
          </a:p>
          <a:p>
            <a:pPr eaLnBrk="1" hangingPunct="1"/>
            <a:r>
              <a:rPr lang="el-GR" altLang="el-GR" sz="1400" dirty="0">
                <a:latin typeface="Verdana" pitchFamily="34" charset="0"/>
              </a:rPr>
              <a:t>Αντίληψη</a:t>
            </a:r>
            <a:endParaRPr lang="en-GB" altLang="el-GR" sz="1400" dirty="0">
              <a:latin typeface="Verdana" pitchFamily="34" charset="0"/>
            </a:endParaRPr>
          </a:p>
        </p:txBody>
      </p:sp>
      <p:sp>
        <p:nvSpPr>
          <p:cNvPr id="9" name="Oval 9"/>
          <p:cNvSpPr>
            <a:spLocks noChangeArrowheads="1"/>
          </p:cNvSpPr>
          <p:nvPr/>
        </p:nvSpPr>
        <p:spPr bwMode="auto">
          <a:xfrm>
            <a:off x="2514600" y="2513112"/>
            <a:ext cx="1219200" cy="1219200"/>
          </a:xfrm>
          <a:prstGeom prst="ellipse">
            <a:avLst/>
          </a:prstGeom>
          <a:solidFill>
            <a:srgbClr val="FFC000"/>
          </a:solidFill>
          <a:ln w="88900" cmpd="tri">
            <a:solidFill>
              <a:schemeClr val="bg2"/>
            </a:solidFill>
            <a:prstDash val="lgDashDot"/>
            <a:round/>
            <a:headEnd/>
            <a:tailEnd/>
          </a:ln>
        </p:spPr>
        <p:txBody>
          <a:bodyPr wrap="none" anchor="ctr"/>
          <a:lstStyle>
            <a:lvl1pPr eaLnBrk="0" hangingPunct="0">
              <a:defRPr sz="2800">
                <a:solidFill>
                  <a:schemeClr val="tx1"/>
                </a:solidFill>
                <a:latin typeface="Monotype Corsiva" pitchFamily="66" charset="0"/>
              </a:defRPr>
            </a:lvl1pPr>
            <a:lvl2pPr marL="742950" indent="-285750" eaLnBrk="0" hangingPunct="0">
              <a:defRPr sz="2800">
                <a:solidFill>
                  <a:schemeClr val="tx1"/>
                </a:solidFill>
                <a:latin typeface="Monotype Corsiva" pitchFamily="66" charset="0"/>
              </a:defRPr>
            </a:lvl2pPr>
            <a:lvl3pPr marL="1143000" indent="-228600" eaLnBrk="0" hangingPunct="0">
              <a:defRPr sz="2800">
                <a:solidFill>
                  <a:schemeClr val="tx1"/>
                </a:solidFill>
                <a:latin typeface="Monotype Corsiva" pitchFamily="66" charset="0"/>
              </a:defRPr>
            </a:lvl3pPr>
            <a:lvl4pPr marL="1600200" indent="-228600" eaLnBrk="0" hangingPunct="0">
              <a:defRPr sz="2800">
                <a:solidFill>
                  <a:schemeClr val="tx1"/>
                </a:solidFill>
                <a:latin typeface="Monotype Corsiva" pitchFamily="66" charset="0"/>
              </a:defRPr>
            </a:lvl4pPr>
            <a:lvl5pPr marL="2057400" indent="-228600" eaLnBrk="0" hangingPunct="0">
              <a:defRPr sz="2800">
                <a:solidFill>
                  <a:schemeClr val="tx1"/>
                </a:solidFill>
                <a:latin typeface="Monotype Corsiva" pitchFamily="66" charset="0"/>
              </a:defRPr>
            </a:lvl5pPr>
            <a:lvl6pPr marL="2514600" indent="-228600" algn="ctr" eaLnBrk="0" fontAlgn="base" hangingPunct="0">
              <a:spcBef>
                <a:spcPct val="0"/>
              </a:spcBef>
              <a:spcAft>
                <a:spcPct val="0"/>
              </a:spcAft>
              <a:defRPr sz="2800">
                <a:solidFill>
                  <a:schemeClr val="tx1"/>
                </a:solidFill>
                <a:latin typeface="Monotype Corsiva" pitchFamily="66" charset="0"/>
              </a:defRPr>
            </a:lvl6pPr>
            <a:lvl7pPr marL="2971800" indent="-228600" algn="ctr" eaLnBrk="0" fontAlgn="base" hangingPunct="0">
              <a:spcBef>
                <a:spcPct val="0"/>
              </a:spcBef>
              <a:spcAft>
                <a:spcPct val="0"/>
              </a:spcAft>
              <a:defRPr sz="2800">
                <a:solidFill>
                  <a:schemeClr val="tx1"/>
                </a:solidFill>
                <a:latin typeface="Monotype Corsiva" pitchFamily="66" charset="0"/>
              </a:defRPr>
            </a:lvl7pPr>
            <a:lvl8pPr marL="3429000" indent="-228600" algn="ctr" eaLnBrk="0" fontAlgn="base" hangingPunct="0">
              <a:spcBef>
                <a:spcPct val="0"/>
              </a:spcBef>
              <a:spcAft>
                <a:spcPct val="0"/>
              </a:spcAft>
              <a:defRPr sz="2800">
                <a:solidFill>
                  <a:schemeClr val="tx1"/>
                </a:solidFill>
                <a:latin typeface="Monotype Corsiva" pitchFamily="66" charset="0"/>
              </a:defRPr>
            </a:lvl8pPr>
            <a:lvl9pPr marL="3886200" indent="-228600" algn="ctr" eaLnBrk="0" fontAlgn="base" hangingPunct="0">
              <a:spcBef>
                <a:spcPct val="0"/>
              </a:spcBef>
              <a:spcAft>
                <a:spcPct val="0"/>
              </a:spcAft>
              <a:defRPr sz="2800">
                <a:solidFill>
                  <a:schemeClr val="tx1"/>
                </a:solidFill>
                <a:latin typeface="Monotype Corsiva" pitchFamily="66" charset="0"/>
              </a:defRPr>
            </a:lvl9pPr>
          </a:lstStyle>
          <a:p>
            <a:pPr eaLnBrk="1" hangingPunct="1"/>
            <a:r>
              <a:rPr lang="el-GR" altLang="el-GR" sz="1400" dirty="0">
                <a:latin typeface="Verdana" pitchFamily="34" charset="0"/>
              </a:rPr>
              <a:t>Γενική</a:t>
            </a:r>
          </a:p>
          <a:p>
            <a:pPr eaLnBrk="1" hangingPunct="1"/>
            <a:r>
              <a:rPr lang="el-GR" altLang="el-GR" sz="1400" dirty="0">
                <a:latin typeface="Verdana" pitchFamily="34" charset="0"/>
              </a:rPr>
              <a:t>Πολιτισμική</a:t>
            </a:r>
          </a:p>
          <a:p>
            <a:pPr eaLnBrk="1" hangingPunct="1"/>
            <a:r>
              <a:rPr lang="el-GR" altLang="el-GR" sz="1400" dirty="0">
                <a:latin typeface="Verdana" pitchFamily="34" charset="0"/>
              </a:rPr>
              <a:t>Ικανότητα</a:t>
            </a:r>
            <a:endParaRPr lang="en-GB" altLang="el-GR" sz="1400" dirty="0">
              <a:latin typeface="Verdana" pitchFamily="34" charset="0"/>
            </a:endParaRPr>
          </a:p>
        </p:txBody>
      </p:sp>
      <p:sp>
        <p:nvSpPr>
          <p:cNvPr id="10" name="Oval 11"/>
          <p:cNvSpPr>
            <a:spLocks noChangeArrowheads="1"/>
          </p:cNvSpPr>
          <p:nvPr/>
        </p:nvSpPr>
        <p:spPr bwMode="auto">
          <a:xfrm>
            <a:off x="381000" y="4265712"/>
            <a:ext cx="1295400" cy="1295400"/>
          </a:xfrm>
          <a:prstGeom prst="ellipse">
            <a:avLst/>
          </a:prstGeom>
          <a:solidFill>
            <a:srgbClr val="FFC000"/>
          </a:solidFill>
          <a:ln w="38100" cap="rnd">
            <a:solidFill>
              <a:schemeClr val="bg2"/>
            </a:solidFill>
            <a:prstDash val="sysDot"/>
            <a:round/>
            <a:headEnd/>
            <a:tailEnd/>
          </a:ln>
        </p:spPr>
        <p:txBody>
          <a:bodyPr wrap="none" anchor="ctr"/>
          <a:lstStyle>
            <a:lvl1pPr eaLnBrk="0" hangingPunct="0">
              <a:defRPr sz="2800">
                <a:solidFill>
                  <a:schemeClr val="tx1"/>
                </a:solidFill>
                <a:latin typeface="Monotype Corsiva" pitchFamily="66" charset="0"/>
              </a:defRPr>
            </a:lvl1pPr>
            <a:lvl2pPr marL="742950" indent="-285750" eaLnBrk="0" hangingPunct="0">
              <a:defRPr sz="2800">
                <a:solidFill>
                  <a:schemeClr val="tx1"/>
                </a:solidFill>
                <a:latin typeface="Monotype Corsiva" pitchFamily="66" charset="0"/>
              </a:defRPr>
            </a:lvl2pPr>
            <a:lvl3pPr marL="1143000" indent="-228600" eaLnBrk="0" hangingPunct="0">
              <a:defRPr sz="2800">
                <a:solidFill>
                  <a:schemeClr val="tx1"/>
                </a:solidFill>
                <a:latin typeface="Monotype Corsiva" pitchFamily="66" charset="0"/>
              </a:defRPr>
            </a:lvl3pPr>
            <a:lvl4pPr marL="1600200" indent="-228600" eaLnBrk="0" hangingPunct="0">
              <a:defRPr sz="2800">
                <a:solidFill>
                  <a:schemeClr val="tx1"/>
                </a:solidFill>
                <a:latin typeface="Monotype Corsiva" pitchFamily="66" charset="0"/>
              </a:defRPr>
            </a:lvl4pPr>
            <a:lvl5pPr marL="2057400" indent="-228600" eaLnBrk="0" hangingPunct="0">
              <a:defRPr sz="2800">
                <a:solidFill>
                  <a:schemeClr val="tx1"/>
                </a:solidFill>
                <a:latin typeface="Monotype Corsiva" pitchFamily="66" charset="0"/>
              </a:defRPr>
            </a:lvl5pPr>
            <a:lvl6pPr marL="2514600" indent="-228600" algn="ctr" eaLnBrk="0" fontAlgn="base" hangingPunct="0">
              <a:spcBef>
                <a:spcPct val="0"/>
              </a:spcBef>
              <a:spcAft>
                <a:spcPct val="0"/>
              </a:spcAft>
              <a:defRPr sz="2800">
                <a:solidFill>
                  <a:schemeClr val="tx1"/>
                </a:solidFill>
                <a:latin typeface="Monotype Corsiva" pitchFamily="66" charset="0"/>
              </a:defRPr>
            </a:lvl6pPr>
            <a:lvl7pPr marL="2971800" indent="-228600" algn="ctr" eaLnBrk="0" fontAlgn="base" hangingPunct="0">
              <a:spcBef>
                <a:spcPct val="0"/>
              </a:spcBef>
              <a:spcAft>
                <a:spcPct val="0"/>
              </a:spcAft>
              <a:defRPr sz="2800">
                <a:solidFill>
                  <a:schemeClr val="tx1"/>
                </a:solidFill>
                <a:latin typeface="Monotype Corsiva" pitchFamily="66" charset="0"/>
              </a:defRPr>
            </a:lvl7pPr>
            <a:lvl8pPr marL="3429000" indent="-228600" algn="ctr" eaLnBrk="0" fontAlgn="base" hangingPunct="0">
              <a:spcBef>
                <a:spcPct val="0"/>
              </a:spcBef>
              <a:spcAft>
                <a:spcPct val="0"/>
              </a:spcAft>
              <a:defRPr sz="2800">
                <a:solidFill>
                  <a:schemeClr val="tx1"/>
                </a:solidFill>
                <a:latin typeface="Monotype Corsiva" pitchFamily="66" charset="0"/>
              </a:defRPr>
            </a:lvl8pPr>
            <a:lvl9pPr marL="3886200" indent="-228600" algn="ctr" eaLnBrk="0" fontAlgn="base" hangingPunct="0">
              <a:spcBef>
                <a:spcPct val="0"/>
              </a:spcBef>
              <a:spcAft>
                <a:spcPct val="0"/>
              </a:spcAft>
              <a:defRPr sz="2800">
                <a:solidFill>
                  <a:schemeClr val="tx1"/>
                </a:solidFill>
                <a:latin typeface="Monotype Corsiva" pitchFamily="66" charset="0"/>
              </a:defRPr>
            </a:lvl9pPr>
          </a:lstStyle>
          <a:p>
            <a:pPr eaLnBrk="1" hangingPunct="1"/>
            <a:r>
              <a:rPr lang="el-GR" altLang="el-GR" sz="1400" dirty="0">
                <a:latin typeface="Verdana" pitchFamily="34" charset="0"/>
              </a:rPr>
              <a:t>Γενική</a:t>
            </a:r>
          </a:p>
          <a:p>
            <a:pPr eaLnBrk="1" hangingPunct="1"/>
            <a:r>
              <a:rPr lang="el-GR" altLang="el-GR" sz="1400" dirty="0">
                <a:latin typeface="Verdana" pitchFamily="34" charset="0"/>
              </a:rPr>
              <a:t>Πολιτισμική</a:t>
            </a:r>
          </a:p>
          <a:p>
            <a:pPr eaLnBrk="1" hangingPunct="1"/>
            <a:r>
              <a:rPr lang="el-GR" altLang="el-GR" sz="1400" dirty="0">
                <a:latin typeface="Verdana" pitchFamily="34" charset="0"/>
              </a:rPr>
              <a:t>Γνώση</a:t>
            </a:r>
            <a:endParaRPr lang="en-GB" altLang="el-GR" sz="1400" dirty="0">
              <a:latin typeface="Verdana" pitchFamily="34" charset="0"/>
            </a:endParaRPr>
          </a:p>
        </p:txBody>
      </p:sp>
      <p:sp>
        <p:nvSpPr>
          <p:cNvPr id="11" name="Oval 12"/>
          <p:cNvSpPr>
            <a:spLocks noChangeArrowheads="1"/>
          </p:cNvSpPr>
          <p:nvPr/>
        </p:nvSpPr>
        <p:spPr bwMode="auto">
          <a:xfrm>
            <a:off x="2590800" y="4265712"/>
            <a:ext cx="1295400" cy="1295400"/>
          </a:xfrm>
          <a:prstGeom prst="ellipse">
            <a:avLst/>
          </a:prstGeom>
          <a:solidFill>
            <a:srgbClr val="FFC000"/>
          </a:solidFill>
          <a:ln w="38100">
            <a:solidFill>
              <a:schemeClr val="bg2"/>
            </a:solidFill>
            <a:prstDash val="lgDash"/>
            <a:round/>
            <a:headEnd/>
            <a:tailEnd/>
          </a:ln>
        </p:spPr>
        <p:txBody>
          <a:bodyPr wrap="none" anchor="ctr"/>
          <a:lstStyle>
            <a:lvl1pPr eaLnBrk="0" hangingPunct="0">
              <a:defRPr sz="2800">
                <a:solidFill>
                  <a:schemeClr val="tx1"/>
                </a:solidFill>
                <a:latin typeface="Monotype Corsiva" pitchFamily="66" charset="0"/>
              </a:defRPr>
            </a:lvl1pPr>
            <a:lvl2pPr marL="742950" indent="-285750" eaLnBrk="0" hangingPunct="0">
              <a:defRPr sz="2800">
                <a:solidFill>
                  <a:schemeClr val="tx1"/>
                </a:solidFill>
                <a:latin typeface="Monotype Corsiva" pitchFamily="66" charset="0"/>
              </a:defRPr>
            </a:lvl2pPr>
            <a:lvl3pPr marL="1143000" indent="-228600" eaLnBrk="0" hangingPunct="0">
              <a:defRPr sz="2800">
                <a:solidFill>
                  <a:schemeClr val="tx1"/>
                </a:solidFill>
                <a:latin typeface="Monotype Corsiva" pitchFamily="66" charset="0"/>
              </a:defRPr>
            </a:lvl3pPr>
            <a:lvl4pPr marL="1600200" indent="-228600" eaLnBrk="0" hangingPunct="0">
              <a:defRPr sz="2800">
                <a:solidFill>
                  <a:schemeClr val="tx1"/>
                </a:solidFill>
                <a:latin typeface="Monotype Corsiva" pitchFamily="66" charset="0"/>
              </a:defRPr>
            </a:lvl4pPr>
            <a:lvl5pPr marL="2057400" indent="-228600" eaLnBrk="0" hangingPunct="0">
              <a:defRPr sz="2800">
                <a:solidFill>
                  <a:schemeClr val="tx1"/>
                </a:solidFill>
                <a:latin typeface="Monotype Corsiva" pitchFamily="66" charset="0"/>
              </a:defRPr>
            </a:lvl5pPr>
            <a:lvl6pPr marL="2514600" indent="-228600" algn="ctr" eaLnBrk="0" fontAlgn="base" hangingPunct="0">
              <a:spcBef>
                <a:spcPct val="0"/>
              </a:spcBef>
              <a:spcAft>
                <a:spcPct val="0"/>
              </a:spcAft>
              <a:defRPr sz="2800">
                <a:solidFill>
                  <a:schemeClr val="tx1"/>
                </a:solidFill>
                <a:latin typeface="Monotype Corsiva" pitchFamily="66" charset="0"/>
              </a:defRPr>
            </a:lvl6pPr>
            <a:lvl7pPr marL="2971800" indent="-228600" algn="ctr" eaLnBrk="0" fontAlgn="base" hangingPunct="0">
              <a:spcBef>
                <a:spcPct val="0"/>
              </a:spcBef>
              <a:spcAft>
                <a:spcPct val="0"/>
              </a:spcAft>
              <a:defRPr sz="2800">
                <a:solidFill>
                  <a:schemeClr val="tx1"/>
                </a:solidFill>
                <a:latin typeface="Monotype Corsiva" pitchFamily="66" charset="0"/>
              </a:defRPr>
            </a:lvl7pPr>
            <a:lvl8pPr marL="3429000" indent="-228600" algn="ctr" eaLnBrk="0" fontAlgn="base" hangingPunct="0">
              <a:spcBef>
                <a:spcPct val="0"/>
              </a:spcBef>
              <a:spcAft>
                <a:spcPct val="0"/>
              </a:spcAft>
              <a:defRPr sz="2800">
                <a:solidFill>
                  <a:schemeClr val="tx1"/>
                </a:solidFill>
                <a:latin typeface="Monotype Corsiva" pitchFamily="66" charset="0"/>
              </a:defRPr>
            </a:lvl8pPr>
            <a:lvl9pPr marL="3886200" indent="-228600" algn="ctr" eaLnBrk="0" fontAlgn="base" hangingPunct="0">
              <a:spcBef>
                <a:spcPct val="0"/>
              </a:spcBef>
              <a:spcAft>
                <a:spcPct val="0"/>
              </a:spcAft>
              <a:defRPr sz="2800">
                <a:solidFill>
                  <a:schemeClr val="tx1"/>
                </a:solidFill>
                <a:latin typeface="Monotype Corsiva" pitchFamily="66" charset="0"/>
              </a:defRPr>
            </a:lvl9pPr>
          </a:lstStyle>
          <a:p>
            <a:pPr eaLnBrk="1" hangingPunct="1"/>
            <a:r>
              <a:rPr lang="el-GR" altLang="el-GR" sz="1400" dirty="0">
                <a:latin typeface="Verdana" pitchFamily="34" charset="0"/>
              </a:rPr>
              <a:t>Γενική</a:t>
            </a:r>
          </a:p>
          <a:p>
            <a:pPr eaLnBrk="1" hangingPunct="1"/>
            <a:r>
              <a:rPr lang="el-GR" altLang="el-GR" sz="1400" dirty="0">
                <a:latin typeface="Verdana" pitchFamily="34" charset="0"/>
              </a:rPr>
              <a:t>Πολιτισμική</a:t>
            </a:r>
          </a:p>
          <a:p>
            <a:pPr eaLnBrk="1" hangingPunct="1"/>
            <a:r>
              <a:rPr lang="el-GR" altLang="el-GR" sz="1400" dirty="0">
                <a:latin typeface="Verdana" pitchFamily="34" charset="0"/>
              </a:rPr>
              <a:t>Ευαισθησία</a:t>
            </a:r>
            <a:endParaRPr lang="en-GB" altLang="el-GR" sz="1400" dirty="0">
              <a:latin typeface="Verdana" pitchFamily="34" charset="0"/>
            </a:endParaRPr>
          </a:p>
        </p:txBody>
      </p:sp>
      <p:sp>
        <p:nvSpPr>
          <p:cNvPr id="12" name="Line 13"/>
          <p:cNvSpPr>
            <a:spLocks noChangeShapeType="1"/>
          </p:cNvSpPr>
          <p:nvPr/>
        </p:nvSpPr>
        <p:spPr bwMode="auto">
          <a:xfrm>
            <a:off x="1066800" y="3732312"/>
            <a:ext cx="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13" name="Freeform 14"/>
          <p:cNvSpPr>
            <a:spLocks/>
          </p:cNvSpPr>
          <p:nvPr/>
        </p:nvSpPr>
        <p:spPr bwMode="auto">
          <a:xfrm>
            <a:off x="1712913" y="4948337"/>
            <a:ext cx="863600" cy="1588"/>
          </a:xfrm>
          <a:custGeom>
            <a:avLst/>
            <a:gdLst>
              <a:gd name="T0" fmla="*/ 0 w 544"/>
              <a:gd name="T1" fmla="*/ 0 h 1"/>
              <a:gd name="T2" fmla="*/ 544 w 544"/>
              <a:gd name="T3" fmla="*/ 0 h 1"/>
              <a:gd name="T4" fmla="*/ 0 60000 65536"/>
              <a:gd name="T5" fmla="*/ 0 60000 65536"/>
              <a:gd name="T6" fmla="*/ 0 w 544"/>
              <a:gd name="T7" fmla="*/ 0 h 1"/>
              <a:gd name="T8" fmla="*/ 544 w 544"/>
              <a:gd name="T9" fmla="*/ 1 h 1"/>
            </a:gdLst>
            <a:ahLst/>
            <a:cxnLst>
              <a:cxn ang="T4">
                <a:pos x="T0" y="T1"/>
              </a:cxn>
              <a:cxn ang="T5">
                <a:pos x="T2" y="T3"/>
              </a:cxn>
            </a:cxnLst>
            <a:rect l="T6" t="T7" r="T8" b="T9"/>
            <a:pathLst>
              <a:path w="544" h="1">
                <a:moveTo>
                  <a:pt x="0" y="0"/>
                </a:moveTo>
                <a:lnTo>
                  <a:pt x="544" y="0"/>
                </a:lnTo>
              </a:path>
            </a:pathLst>
          </a:custGeom>
          <a:noFill/>
          <a:ln w="952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eaLnBrk="0" hangingPunct="0">
              <a:defRPr sz="2800">
                <a:solidFill>
                  <a:schemeClr val="tx1"/>
                </a:solidFill>
                <a:latin typeface="Monotype Corsiva" pitchFamily="66" charset="0"/>
              </a:defRPr>
            </a:lvl1pPr>
            <a:lvl2pPr marL="742950" indent="-285750" eaLnBrk="0" hangingPunct="0">
              <a:defRPr sz="2800">
                <a:solidFill>
                  <a:schemeClr val="tx1"/>
                </a:solidFill>
                <a:latin typeface="Monotype Corsiva" pitchFamily="66" charset="0"/>
              </a:defRPr>
            </a:lvl2pPr>
            <a:lvl3pPr marL="1143000" indent="-228600" eaLnBrk="0" hangingPunct="0">
              <a:defRPr sz="2800">
                <a:solidFill>
                  <a:schemeClr val="tx1"/>
                </a:solidFill>
                <a:latin typeface="Monotype Corsiva" pitchFamily="66" charset="0"/>
              </a:defRPr>
            </a:lvl3pPr>
            <a:lvl4pPr marL="1600200" indent="-228600" eaLnBrk="0" hangingPunct="0">
              <a:defRPr sz="2800">
                <a:solidFill>
                  <a:schemeClr val="tx1"/>
                </a:solidFill>
                <a:latin typeface="Monotype Corsiva" pitchFamily="66" charset="0"/>
              </a:defRPr>
            </a:lvl4pPr>
            <a:lvl5pPr marL="2057400" indent="-228600" eaLnBrk="0" hangingPunct="0">
              <a:defRPr sz="2800">
                <a:solidFill>
                  <a:schemeClr val="tx1"/>
                </a:solidFill>
                <a:latin typeface="Monotype Corsiva" pitchFamily="66" charset="0"/>
              </a:defRPr>
            </a:lvl5pPr>
            <a:lvl6pPr marL="2514600" indent="-228600" algn="ctr" eaLnBrk="0" fontAlgn="base" hangingPunct="0">
              <a:spcBef>
                <a:spcPct val="0"/>
              </a:spcBef>
              <a:spcAft>
                <a:spcPct val="0"/>
              </a:spcAft>
              <a:defRPr sz="2800">
                <a:solidFill>
                  <a:schemeClr val="tx1"/>
                </a:solidFill>
                <a:latin typeface="Monotype Corsiva" pitchFamily="66" charset="0"/>
              </a:defRPr>
            </a:lvl6pPr>
            <a:lvl7pPr marL="2971800" indent="-228600" algn="ctr" eaLnBrk="0" fontAlgn="base" hangingPunct="0">
              <a:spcBef>
                <a:spcPct val="0"/>
              </a:spcBef>
              <a:spcAft>
                <a:spcPct val="0"/>
              </a:spcAft>
              <a:defRPr sz="2800">
                <a:solidFill>
                  <a:schemeClr val="tx1"/>
                </a:solidFill>
                <a:latin typeface="Monotype Corsiva" pitchFamily="66" charset="0"/>
              </a:defRPr>
            </a:lvl7pPr>
            <a:lvl8pPr marL="3429000" indent="-228600" algn="ctr" eaLnBrk="0" fontAlgn="base" hangingPunct="0">
              <a:spcBef>
                <a:spcPct val="0"/>
              </a:spcBef>
              <a:spcAft>
                <a:spcPct val="0"/>
              </a:spcAft>
              <a:defRPr sz="2800">
                <a:solidFill>
                  <a:schemeClr val="tx1"/>
                </a:solidFill>
                <a:latin typeface="Monotype Corsiva" pitchFamily="66" charset="0"/>
              </a:defRPr>
            </a:lvl8pPr>
            <a:lvl9pPr marL="3886200" indent="-228600" algn="ctr" eaLnBrk="0" fontAlgn="base" hangingPunct="0">
              <a:spcBef>
                <a:spcPct val="0"/>
              </a:spcBef>
              <a:spcAft>
                <a:spcPct val="0"/>
              </a:spcAft>
              <a:defRPr sz="2800">
                <a:solidFill>
                  <a:schemeClr val="tx1"/>
                </a:solidFill>
                <a:latin typeface="Monotype Corsiva" pitchFamily="66" charset="0"/>
              </a:defRPr>
            </a:lvl9pPr>
          </a:lstStyle>
          <a:p>
            <a:pPr eaLnBrk="1" hangingPunct="1"/>
            <a:endParaRPr lang="el-GR" altLang="el-GR"/>
          </a:p>
        </p:txBody>
      </p:sp>
      <p:sp>
        <p:nvSpPr>
          <p:cNvPr id="14" name="Freeform 15"/>
          <p:cNvSpPr>
            <a:spLocks/>
          </p:cNvSpPr>
          <p:nvPr/>
        </p:nvSpPr>
        <p:spPr bwMode="auto">
          <a:xfrm>
            <a:off x="3168650" y="3764062"/>
            <a:ext cx="1588" cy="488950"/>
          </a:xfrm>
          <a:custGeom>
            <a:avLst/>
            <a:gdLst>
              <a:gd name="T0" fmla="*/ 0 w 1"/>
              <a:gd name="T1" fmla="*/ 308 h 308"/>
              <a:gd name="T2" fmla="*/ 0 w 1"/>
              <a:gd name="T3" fmla="*/ 0 h 308"/>
              <a:gd name="T4" fmla="*/ 0 60000 65536"/>
              <a:gd name="T5" fmla="*/ 0 60000 65536"/>
              <a:gd name="T6" fmla="*/ 0 w 1"/>
              <a:gd name="T7" fmla="*/ 0 h 308"/>
              <a:gd name="T8" fmla="*/ 1 w 1"/>
              <a:gd name="T9" fmla="*/ 308 h 308"/>
            </a:gdLst>
            <a:ahLst/>
            <a:cxnLst>
              <a:cxn ang="T4">
                <a:pos x="T0" y="T1"/>
              </a:cxn>
              <a:cxn ang="T5">
                <a:pos x="T2" y="T3"/>
              </a:cxn>
            </a:cxnLst>
            <a:rect l="T6" t="T7" r="T8" b="T9"/>
            <a:pathLst>
              <a:path w="1" h="308">
                <a:moveTo>
                  <a:pt x="0" y="308"/>
                </a:moveTo>
                <a:lnTo>
                  <a:pt x="0" y="0"/>
                </a:lnTo>
              </a:path>
            </a:pathLst>
          </a:custGeom>
          <a:noFill/>
          <a:ln w="952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eaLnBrk="0" hangingPunct="0">
              <a:defRPr sz="2800">
                <a:solidFill>
                  <a:schemeClr val="tx1"/>
                </a:solidFill>
                <a:latin typeface="Monotype Corsiva" pitchFamily="66" charset="0"/>
              </a:defRPr>
            </a:lvl1pPr>
            <a:lvl2pPr marL="742950" indent="-285750" eaLnBrk="0" hangingPunct="0">
              <a:defRPr sz="2800">
                <a:solidFill>
                  <a:schemeClr val="tx1"/>
                </a:solidFill>
                <a:latin typeface="Monotype Corsiva" pitchFamily="66" charset="0"/>
              </a:defRPr>
            </a:lvl2pPr>
            <a:lvl3pPr marL="1143000" indent="-228600" eaLnBrk="0" hangingPunct="0">
              <a:defRPr sz="2800">
                <a:solidFill>
                  <a:schemeClr val="tx1"/>
                </a:solidFill>
                <a:latin typeface="Monotype Corsiva" pitchFamily="66" charset="0"/>
              </a:defRPr>
            </a:lvl3pPr>
            <a:lvl4pPr marL="1600200" indent="-228600" eaLnBrk="0" hangingPunct="0">
              <a:defRPr sz="2800">
                <a:solidFill>
                  <a:schemeClr val="tx1"/>
                </a:solidFill>
                <a:latin typeface="Monotype Corsiva" pitchFamily="66" charset="0"/>
              </a:defRPr>
            </a:lvl4pPr>
            <a:lvl5pPr marL="2057400" indent="-228600" eaLnBrk="0" hangingPunct="0">
              <a:defRPr sz="2800">
                <a:solidFill>
                  <a:schemeClr val="tx1"/>
                </a:solidFill>
                <a:latin typeface="Monotype Corsiva" pitchFamily="66" charset="0"/>
              </a:defRPr>
            </a:lvl5pPr>
            <a:lvl6pPr marL="2514600" indent="-228600" algn="ctr" eaLnBrk="0" fontAlgn="base" hangingPunct="0">
              <a:spcBef>
                <a:spcPct val="0"/>
              </a:spcBef>
              <a:spcAft>
                <a:spcPct val="0"/>
              </a:spcAft>
              <a:defRPr sz="2800">
                <a:solidFill>
                  <a:schemeClr val="tx1"/>
                </a:solidFill>
                <a:latin typeface="Monotype Corsiva" pitchFamily="66" charset="0"/>
              </a:defRPr>
            </a:lvl6pPr>
            <a:lvl7pPr marL="2971800" indent="-228600" algn="ctr" eaLnBrk="0" fontAlgn="base" hangingPunct="0">
              <a:spcBef>
                <a:spcPct val="0"/>
              </a:spcBef>
              <a:spcAft>
                <a:spcPct val="0"/>
              </a:spcAft>
              <a:defRPr sz="2800">
                <a:solidFill>
                  <a:schemeClr val="tx1"/>
                </a:solidFill>
                <a:latin typeface="Monotype Corsiva" pitchFamily="66" charset="0"/>
              </a:defRPr>
            </a:lvl7pPr>
            <a:lvl8pPr marL="3429000" indent="-228600" algn="ctr" eaLnBrk="0" fontAlgn="base" hangingPunct="0">
              <a:spcBef>
                <a:spcPct val="0"/>
              </a:spcBef>
              <a:spcAft>
                <a:spcPct val="0"/>
              </a:spcAft>
              <a:defRPr sz="2800">
                <a:solidFill>
                  <a:schemeClr val="tx1"/>
                </a:solidFill>
                <a:latin typeface="Monotype Corsiva" pitchFamily="66" charset="0"/>
              </a:defRPr>
            </a:lvl8pPr>
            <a:lvl9pPr marL="3886200" indent="-228600" algn="ctr" eaLnBrk="0" fontAlgn="base" hangingPunct="0">
              <a:spcBef>
                <a:spcPct val="0"/>
              </a:spcBef>
              <a:spcAft>
                <a:spcPct val="0"/>
              </a:spcAft>
              <a:defRPr sz="2800">
                <a:solidFill>
                  <a:schemeClr val="tx1"/>
                </a:solidFill>
                <a:latin typeface="Monotype Corsiva" pitchFamily="66" charset="0"/>
              </a:defRPr>
            </a:lvl9pPr>
          </a:lstStyle>
          <a:p>
            <a:pPr eaLnBrk="1" hangingPunct="1"/>
            <a:endParaRPr lang="el-GR" altLang="el-GR"/>
          </a:p>
        </p:txBody>
      </p:sp>
      <p:sp>
        <p:nvSpPr>
          <p:cNvPr id="15" name="Freeform 16"/>
          <p:cNvSpPr>
            <a:spLocks/>
          </p:cNvSpPr>
          <p:nvPr/>
        </p:nvSpPr>
        <p:spPr bwMode="auto">
          <a:xfrm>
            <a:off x="1763713" y="3081437"/>
            <a:ext cx="722312" cy="1588"/>
          </a:xfrm>
          <a:custGeom>
            <a:avLst/>
            <a:gdLst>
              <a:gd name="T0" fmla="*/ 455 w 455"/>
              <a:gd name="T1" fmla="*/ 0 h 1"/>
              <a:gd name="T2" fmla="*/ 0 w 455"/>
              <a:gd name="T3" fmla="*/ 0 h 1"/>
              <a:gd name="T4" fmla="*/ 0 60000 65536"/>
              <a:gd name="T5" fmla="*/ 0 60000 65536"/>
              <a:gd name="T6" fmla="*/ 0 w 455"/>
              <a:gd name="T7" fmla="*/ 0 h 1"/>
              <a:gd name="T8" fmla="*/ 455 w 455"/>
              <a:gd name="T9" fmla="*/ 1 h 1"/>
            </a:gdLst>
            <a:ahLst/>
            <a:cxnLst>
              <a:cxn ang="T4">
                <a:pos x="T0" y="T1"/>
              </a:cxn>
              <a:cxn ang="T5">
                <a:pos x="T2" y="T3"/>
              </a:cxn>
            </a:cxnLst>
            <a:rect l="T6" t="T7" r="T8" b="T9"/>
            <a:pathLst>
              <a:path w="455" h="1">
                <a:moveTo>
                  <a:pt x="455" y="0"/>
                </a:moveTo>
                <a:lnTo>
                  <a:pt x="0" y="0"/>
                </a:lnTo>
              </a:path>
            </a:pathLst>
          </a:custGeom>
          <a:noFill/>
          <a:ln w="952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eaLnBrk="0" hangingPunct="0">
              <a:defRPr sz="2800">
                <a:solidFill>
                  <a:schemeClr val="tx1"/>
                </a:solidFill>
                <a:latin typeface="Monotype Corsiva" pitchFamily="66" charset="0"/>
              </a:defRPr>
            </a:lvl1pPr>
            <a:lvl2pPr marL="742950" indent="-285750" eaLnBrk="0" hangingPunct="0">
              <a:defRPr sz="2800">
                <a:solidFill>
                  <a:schemeClr val="tx1"/>
                </a:solidFill>
                <a:latin typeface="Monotype Corsiva" pitchFamily="66" charset="0"/>
              </a:defRPr>
            </a:lvl2pPr>
            <a:lvl3pPr marL="1143000" indent="-228600" eaLnBrk="0" hangingPunct="0">
              <a:defRPr sz="2800">
                <a:solidFill>
                  <a:schemeClr val="tx1"/>
                </a:solidFill>
                <a:latin typeface="Monotype Corsiva" pitchFamily="66" charset="0"/>
              </a:defRPr>
            </a:lvl3pPr>
            <a:lvl4pPr marL="1600200" indent="-228600" eaLnBrk="0" hangingPunct="0">
              <a:defRPr sz="2800">
                <a:solidFill>
                  <a:schemeClr val="tx1"/>
                </a:solidFill>
                <a:latin typeface="Monotype Corsiva" pitchFamily="66" charset="0"/>
              </a:defRPr>
            </a:lvl4pPr>
            <a:lvl5pPr marL="2057400" indent="-228600" eaLnBrk="0" hangingPunct="0">
              <a:defRPr sz="2800">
                <a:solidFill>
                  <a:schemeClr val="tx1"/>
                </a:solidFill>
                <a:latin typeface="Monotype Corsiva" pitchFamily="66" charset="0"/>
              </a:defRPr>
            </a:lvl5pPr>
            <a:lvl6pPr marL="2514600" indent="-228600" algn="ctr" eaLnBrk="0" fontAlgn="base" hangingPunct="0">
              <a:spcBef>
                <a:spcPct val="0"/>
              </a:spcBef>
              <a:spcAft>
                <a:spcPct val="0"/>
              </a:spcAft>
              <a:defRPr sz="2800">
                <a:solidFill>
                  <a:schemeClr val="tx1"/>
                </a:solidFill>
                <a:latin typeface="Monotype Corsiva" pitchFamily="66" charset="0"/>
              </a:defRPr>
            </a:lvl6pPr>
            <a:lvl7pPr marL="2971800" indent="-228600" algn="ctr" eaLnBrk="0" fontAlgn="base" hangingPunct="0">
              <a:spcBef>
                <a:spcPct val="0"/>
              </a:spcBef>
              <a:spcAft>
                <a:spcPct val="0"/>
              </a:spcAft>
              <a:defRPr sz="2800">
                <a:solidFill>
                  <a:schemeClr val="tx1"/>
                </a:solidFill>
                <a:latin typeface="Monotype Corsiva" pitchFamily="66" charset="0"/>
              </a:defRPr>
            </a:lvl7pPr>
            <a:lvl8pPr marL="3429000" indent="-228600" algn="ctr" eaLnBrk="0" fontAlgn="base" hangingPunct="0">
              <a:spcBef>
                <a:spcPct val="0"/>
              </a:spcBef>
              <a:spcAft>
                <a:spcPct val="0"/>
              </a:spcAft>
              <a:defRPr sz="2800">
                <a:solidFill>
                  <a:schemeClr val="tx1"/>
                </a:solidFill>
                <a:latin typeface="Monotype Corsiva" pitchFamily="66" charset="0"/>
              </a:defRPr>
            </a:lvl8pPr>
            <a:lvl9pPr marL="3886200" indent="-228600" algn="ctr" eaLnBrk="0" fontAlgn="base" hangingPunct="0">
              <a:spcBef>
                <a:spcPct val="0"/>
              </a:spcBef>
              <a:spcAft>
                <a:spcPct val="0"/>
              </a:spcAft>
              <a:defRPr sz="2800">
                <a:solidFill>
                  <a:schemeClr val="tx1"/>
                </a:solidFill>
                <a:latin typeface="Monotype Corsiva" pitchFamily="66" charset="0"/>
              </a:defRPr>
            </a:lvl9pPr>
          </a:lstStyle>
          <a:p>
            <a:pPr eaLnBrk="1" hangingPunct="1"/>
            <a:endParaRPr lang="el-GR" altLang="el-GR"/>
          </a:p>
        </p:txBody>
      </p:sp>
      <p:sp>
        <p:nvSpPr>
          <p:cNvPr id="16" name="Oval 21"/>
          <p:cNvSpPr>
            <a:spLocks noChangeArrowheads="1"/>
          </p:cNvSpPr>
          <p:nvPr/>
        </p:nvSpPr>
        <p:spPr bwMode="auto">
          <a:xfrm>
            <a:off x="4821443" y="1772543"/>
            <a:ext cx="4343400" cy="4419600"/>
          </a:xfrm>
          <a:prstGeom prst="ellipse">
            <a:avLst/>
          </a:prstGeom>
          <a:solidFill>
            <a:schemeClr val="bg1"/>
          </a:solidFill>
          <a:ln w="76200">
            <a:solidFill>
              <a:srgbClr val="00B050"/>
            </a:solidFill>
            <a:round/>
            <a:headEnd/>
            <a:tailEnd/>
          </a:ln>
        </p:spPr>
        <p:txBody>
          <a:bodyPr wrap="none" anchor="ctr"/>
          <a:lstStyle>
            <a:lvl1pPr eaLnBrk="0" hangingPunct="0">
              <a:defRPr sz="2800">
                <a:solidFill>
                  <a:schemeClr val="tx1"/>
                </a:solidFill>
                <a:latin typeface="Monotype Corsiva" pitchFamily="66" charset="0"/>
              </a:defRPr>
            </a:lvl1pPr>
            <a:lvl2pPr marL="742950" indent="-285750" eaLnBrk="0" hangingPunct="0">
              <a:defRPr sz="2800">
                <a:solidFill>
                  <a:schemeClr val="tx1"/>
                </a:solidFill>
                <a:latin typeface="Monotype Corsiva" pitchFamily="66" charset="0"/>
              </a:defRPr>
            </a:lvl2pPr>
            <a:lvl3pPr marL="1143000" indent="-228600" eaLnBrk="0" hangingPunct="0">
              <a:defRPr sz="2800">
                <a:solidFill>
                  <a:schemeClr val="tx1"/>
                </a:solidFill>
                <a:latin typeface="Monotype Corsiva" pitchFamily="66" charset="0"/>
              </a:defRPr>
            </a:lvl3pPr>
            <a:lvl4pPr marL="1600200" indent="-228600" eaLnBrk="0" hangingPunct="0">
              <a:defRPr sz="2800">
                <a:solidFill>
                  <a:schemeClr val="tx1"/>
                </a:solidFill>
                <a:latin typeface="Monotype Corsiva" pitchFamily="66" charset="0"/>
              </a:defRPr>
            </a:lvl4pPr>
            <a:lvl5pPr marL="2057400" indent="-228600" eaLnBrk="0" hangingPunct="0">
              <a:defRPr sz="2800">
                <a:solidFill>
                  <a:schemeClr val="tx1"/>
                </a:solidFill>
                <a:latin typeface="Monotype Corsiva" pitchFamily="66" charset="0"/>
              </a:defRPr>
            </a:lvl5pPr>
            <a:lvl6pPr marL="2514600" indent="-228600" algn="ctr" eaLnBrk="0" fontAlgn="base" hangingPunct="0">
              <a:spcBef>
                <a:spcPct val="0"/>
              </a:spcBef>
              <a:spcAft>
                <a:spcPct val="0"/>
              </a:spcAft>
              <a:defRPr sz="2800">
                <a:solidFill>
                  <a:schemeClr val="tx1"/>
                </a:solidFill>
                <a:latin typeface="Monotype Corsiva" pitchFamily="66" charset="0"/>
              </a:defRPr>
            </a:lvl6pPr>
            <a:lvl7pPr marL="2971800" indent="-228600" algn="ctr" eaLnBrk="0" fontAlgn="base" hangingPunct="0">
              <a:spcBef>
                <a:spcPct val="0"/>
              </a:spcBef>
              <a:spcAft>
                <a:spcPct val="0"/>
              </a:spcAft>
              <a:defRPr sz="2800">
                <a:solidFill>
                  <a:schemeClr val="tx1"/>
                </a:solidFill>
                <a:latin typeface="Monotype Corsiva" pitchFamily="66" charset="0"/>
              </a:defRPr>
            </a:lvl7pPr>
            <a:lvl8pPr marL="3429000" indent="-228600" algn="ctr" eaLnBrk="0" fontAlgn="base" hangingPunct="0">
              <a:spcBef>
                <a:spcPct val="0"/>
              </a:spcBef>
              <a:spcAft>
                <a:spcPct val="0"/>
              </a:spcAft>
              <a:defRPr sz="2800">
                <a:solidFill>
                  <a:schemeClr val="tx1"/>
                </a:solidFill>
                <a:latin typeface="Monotype Corsiva" pitchFamily="66" charset="0"/>
              </a:defRPr>
            </a:lvl8pPr>
            <a:lvl9pPr marL="3886200" indent="-228600" algn="ctr" eaLnBrk="0" fontAlgn="base" hangingPunct="0">
              <a:spcBef>
                <a:spcPct val="0"/>
              </a:spcBef>
              <a:spcAft>
                <a:spcPct val="0"/>
              </a:spcAft>
              <a:defRPr sz="2800">
                <a:solidFill>
                  <a:schemeClr val="tx1"/>
                </a:solidFill>
                <a:latin typeface="Monotype Corsiva" pitchFamily="66" charset="0"/>
              </a:defRPr>
            </a:lvl9pPr>
          </a:lstStyle>
          <a:p>
            <a:pPr eaLnBrk="1" hangingPunct="1"/>
            <a:endParaRPr lang="el-GR" altLang="el-GR"/>
          </a:p>
        </p:txBody>
      </p:sp>
      <p:sp>
        <p:nvSpPr>
          <p:cNvPr id="17" name="Freeform 22"/>
          <p:cNvSpPr>
            <a:spLocks/>
          </p:cNvSpPr>
          <p:nvPr/>
        </p:nvSpPr>
        <p:spPr bwMode="auto">
          <a:xfrm>
            <a:off x="3810000" y="3046512"/>
            <a:ext cx="1352550" cy="1588"/>
          </a:xfrm>
          <a:custGeom>
            <a:avLst/>
            <a:gdLst>
              <a:gd name="T0" fmla="*/ 0 w 852"/>
              <a:gd name="T1" fmla="*/ 0 h 1"/>
              <a:gd name="T2" fmla="*/ 852 w 852"/>
              <a:gd name="T3" fmla="*/ 0 h 1"/>
              <a:gd name="T4" fmla="*/ 0 60000 65536"/>
              <a:gd name="T5" fmla="*/ 0 60000 65536"/>
              <a:gd name="T6" fmla="*/ 0 w 852"/>
              <a:gd name="T7" fmla="*/ 0 h 1"/>
              <a:gd name="T8" fmla="*/ 852 w 852"/>
              <a:gd name="T9" fmla="*/ 1 h 1"/>
            </a:gdLst>
            <a:ahLst/>
            <a:cxnLst>
              <a:cxn ang="T4">
                <a:pos x="T0" y="T1"/>
              </a:cxn>
              <a:cxn ang="T5">
                <a:pos x="T2" y="T3"/>
              </a:cxn>
            </a:cxnLst>
            <a:rect l="T6" t="T7" r="T8" b="T9"/>
            <a:pathLst>
              <a:path w="852" h="1">
                <a:moveTo>
                  <a:pt x="0" y="0"/>
                </a:moveTo>
                <a:lnTo>
                  <a:pt x="852" y="0"/>
                </a:lnTo>
              </a:path>
            </a:pathLst>
          </a:custGeom>
          <a:noFill/>
          <a:ln w="952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eaLnBrk="0" hangingPunct="0">
              <a:defRPr sz="2800">
                <a:solidFill>
                  <a:schemeClr val="tx1"/>
                </a:solidFill>
                <a:latin typeface="Monotype Corsiva" pitchFamily="66" charset="0"/>
              </a:defRPr>
            </a:lvl1pPr>
            <a:lvl2pPr marL="742950" indent="-285750" eaLnBrk="0" hangingPunct="0">
              <a:defRPr sz="2800">
                <a:solidFill>
                  <a:schemeClr val="tx1"/>
                </a:solidFill>
                <a:latin typeface="Monotype Corsiva" pitchFamily="66" charset="0"/>
              </a:defRPr>
            </a:lvl2pPr>
            <a:lvl3pPr marL="1143000" indent="-228600" eaLnBrk="0" hangingPunct="0">
              <a:defRPr sz="2800">
                <a:solidFill>
                  <a:schemeClr val="tx1"/>
                </a:solidFill>
                <a:latin typeface="Monotype Corsiva" pitchFamily="66" charset="0"/>
              </a:defRPr>
            </a:lvl3pPr>
            <a:lvl4pPr marL="1600200" indent="-228600" eaLnBrk="0" hangingPunct="0">
              <a:defRPr sz="2800">
                <a:solidFill>
                  <a:schemeClr val="tx1"/>
                </a:solidFill>
                <a:latin typeface="Monotype Corsiva" pitchFamily="66" charset="0"/>
              </a:defRPr>
            </a:lvl4pPr>
            <a:lvl5pPr marL="2057400" indent="-228600" eaLnBrk="0" hangingPunct="0">
              <a:defRPr sz="2800">
                <a:solidFill>
                  <a:schemeClr val="tx1"/>
                </a:solidFill>
                <a:latin typeface="Monotype Corsiva" pitchFamily="66" charset="0"/>
              </a:defRPr>
            </a:lvl5pPr>
            <a:lvl6pPr marL="2514600" indent="-228600" algn="ctr" eaLnBrk="0" fontAlgn="base" hangingPunct="0">
              <a:spcBef>
                <a:spcPct val="0"/>
              </a:spcBef>
              <a:spcAft>
                <a:spcPct val="0"/>
              </a:spcAft>
              <a:defRPr sz="2800">
                <a:solidFill>
                  <a:schemeClr val="tx1"/>
                </a:solidFill>
                <a:latin typeface="Monotype Corsiva" pitchFamily="66" charset="0"/>
              </a:defRPr>
            </a:lvl6pPr>
            <a:lvl7pPr marL="2971800" indent="-228600" algn="ctr" eaLnBrk="0" fontAlgn="base" hangingPunct="0">
              <a:spcBef>
                <a:spcPct val="0"/>
              </a:spcBef>
              <a:spcAft>
                <a:spcPct val="0"/>
              </a:spcAft>
              <a:defRPr sz="2800">
                <a:solidFill>
                  <a:schemeClr val="tx1"/>
                </a:solidFill>
                <a:latin typeface="Monotype Corsiva" pitchFamily="66" charset="0"/>
              </a:defRPr>
            </a:lvl7pPr>
            <a:lvl8pPr marL="3429000" indent="-228600" algn="ctr" eaLnBrk="0" fontAlgn="base" hangingPunct="0">
              <a:spcBef>
                <a:spcPct val="0"/>
              </a:spcBef>
              <a:spcAft>
                <a:spcPct val="0"/>
              </a:spcAft>
              <a:defRPr sz="2800">
                <a:solidFill>
                  <a:schemeClr val="tx1"/>
                </a:solidFill>
                <a:latin typeface="Monotype Corsiva" pitchFamily="66" charset="0"/>
              </a:defRPr>
            </a:lvl8pPr>
            <a:lvl9pPr marL="3886200" indent="-228600" algn="ctr" eaLnBrk="0" fontAlgn="base" hangingPunct="0">
              <a:spcBef>
                <a:spcPct val="0"/>
              </a:spcBef>
              <a:spcAft>
                <a:spcPct val="0"/>
              </a:spcAft>
              <a:defRPr sz="2800">
                <a:solidFill>
                  <a:schemeClr val="tx1"/>
                </a:solidFill>
                <a:latin typeface="Monotype Corsiva" pitchFamily="66" charset="0"/>
              </a:defRPr>
            </a:lvl9pPr>
          </a:lstStyle>
          <a:p>
            <a:pPr eaLnBrk="1" hangingPunct="1"/>
            <a:endParaRPr lang="el-GR" altLang="el-GR"/>
          </a:p>
        </p:txBody>
      </p:sp>
      <p:sp>
        <p:nvSpPr>
          <p:cNvPr id="18" name="Oval 24"/>
          <p:cNvSpPr>
            <a:spLocks noChangeArrowheads="1"/>
          </p:cNvSpPr>
          <p:nvPr/>
        </p:nvSpPr>
        <p:spPr bwMode="auto">
          <a:xfrm>
            <a:off x="5181600" y="2513112"/>
            <a:ext cx="1295400" cy="1219200"/>
          </a:xfrm>
          <a:prstGeom prst="ellipse">
            <a:avLst/>
          </a:prstGeom>
          <a:solidFill>
            <a:srgbClr val="00B050"/>
          </a:solidFill>
          <a:ln w="25400">
            <a:solidFill>
              <a:schemeClr val="bg2"/>
            </a:solidFill>
            <a:round/>
            <a:headEnd/>
            <a:tailEnd/>
          </a:ln>
        </p:spPr>
        <p:txBody>
          <a:bodyPr wrap="none" anchor="ctr"/>
          <a:lstStyle>
            <a:lvl1pPr eaLnBrk="0" hangingPunct="0">
              <a:defRPr sz="2800">
                <a:solidFill>
                  <a:schemeClr val="tx1"/>
                </a:solidFill>
                <a:latin typeface="Monotype Corsiva" pitchFamily="66" charset="0"/>
              </a:defRPr>
            </a:lvl1pPr>
            <a:lvl2pPr marL="742950" indent="-285750" eaLnBrk="0" hangingPunct="0">
              <a:defRPr sz="2800">
                <a:solidFill>
                  <a:schemeClr val="tx1"/>
                </a:solidFill>
                <a:latin typeface="Monotype Corsiva" pitchFamily="66" charset="0"/>
              </a:defRPr>
            </a:lvl2pPr>
            <a:lvl3pPr marL="1143000" indent="-228600" eaLnBrk="0" hangingPunct="0">
              <a:defRPr sz="2800">
                <a:solidFill>
                  <a:schemeClr val="tx1"/>
                </a:solidFill>
                <a:latin typeface="Monotype Corsiva" pitchFamily="66" charset="0"/>
              </a:defRPr>
            </a:lvl3pPr>
            <a:lvl4pPr marL="1600200" indent="-228600" eaLnBrk="0" hangingPunct="0">
              <a:defRPr sz="2800">
                <a:solidFill>
                  <a:schemeClr val="tx1"/>
                </a:solidFill>
                <a:latin typeface="Monotype Corsiva" pitchFamily="66" charset="0"/>
              </a:defRPr>
            </a:lvl4pPr>
            <a:lvl5pPr marL="2057400" indent="-228600" eaLnBrk="0" hangingPunct="0">
              <a:defRPr sz="2800">
                <a:solidFill>
                  <a:schemeClr val="tx1"/>
                </a:solidFill>
                <a:latin typeface="Monotype Corsiva" pitchFamily="66" charset="0"/>
              </a:defRPr>
            </a:lvl5pPr>
            <a:lvl6pPr marL="2514600" indent="-228600" algn="ctr" eaLnBrk="0" fontAlgn="base" hangingPunct="0">
              <a:spcBef>
                <a:spcPct val="0"/>
              </a:spcBef>
              <a:spcAft>
                <a:spcPct val="0"/>
              </a:spcAft>
              <a:defRPr sz="2800">
                <a:solidFill>
                  <a:schemeClr val="tx1"/>
                </a:solidFill>
                <a:latin typeface="Monotype Corsiva" pitchFamily="66" charset="0"/>
              </a:defRPr>
            </a:lvl6pPr>
            <a:lvl7pPr marL="2971800" indent="-228600" algn="ctr" eaLnBrk="0" fontAlgn="base" hangingPunct="0">
              <a:spcBef>
                <a:spcPct val="0"/>
              </a:spcBef>
              <a:spcAft>
                <a:spcPct val="0"/>
              </a:spcAft>
              <a:defRPr sz="2800">
                <a:solidFill>
                  <a:schemeClr val="tx1"/>
                </a:solidFill>
                <a:latin typeface="Monotype Corsiva" pitchFamily="66" charset="0"/>
              </a:defRPr>
            </a:lvl7pPr>
            <a:lvl8pPr marL="3429000" indent="-228600" algn="ctr" eaLnBrk="0" fontAlgn="base" hangingPunct="0">
              <a:spcBef>
                <a:spcPct val="0"/>
              </a:spcBef>
              <a:spcAft>
                <a:spcPct val="0"/>
              </a:spcAft>
              <a:defRPr sz="2800">
                <a:solidFill>
                  <a:schemeClr val="tx1"/>
                </a:solidFill>
                <a:latin typeface="Monotype Corsiva" pitchFamily="66" charset="0"/>
              </a:defRPr>
            </a:lvl8pPr>
            <a:lvl9pPr marL="3886200" indent="-228600" algn="ctr" eaLnBrk="0" fontAlgn="base" hangingPunct="0">
              <a:spcBef>
                <a:spcPct val="0"/>
              </a:spcBef>
              <a:spcAft>
                <a:spcPct val="0"/>
              </a:spcAft>
              <a:defRPr sz="2800">
                <a:solidFill>
                  <a:schemeClr val="tx1"/>
                </a:solidFill>
                <a:latin typeface="Monotype Corsiva" pitchFamily="66" charset="0"/>
              </a:defRPr>
            </a:lvl9pPr>
          </a:lstStyle>
          <a:p>
            <a:pPr eaLnBrk="1" hangingPunct="1"/>
            <a:r>
              <a:rPr lang="el-GR" altLang="el-GR" sz="1400" dirty="0">
                <a:latin typeface="Verdana" pitchFamily="34" charset="0"/>
              </a:rPr>
              <a:t>Ειδική</a:t>
            </a:r>
          </a:p>
          <a:p>
            <a:pPr eaLnBrk="1" hangingPunct="1"/>
            <a:r>
              <a:rPr lang="el-GR" altLang="el-GR" sz="1400" dirty="0">
                <a:latin typeface="Verdana" pitchFamily="34" charset="0"/>
              </a:rPr>
              <a:t>Πολιτισμική</a:t>
            </a:r>
          </a:p>
          <a:p>
            <a:pPr eaLnBrk="1" hangingPunct="1"/>
            <a:r>
              <a:rPr lang="el-GR" altLang="el-GR" sz="1400" dirty="0">
                <a:latin typeface="Verdana" pitchFamily="34" charset="0"/>
              </a:rPr>
              <a:t>Αντίληψη</a:t>
            </a:r>
            <a:endParaRPr lang="en-GB" altLang="el-GR" sz="1400" dirty="0">
              <a:latin typeface="Verdana" pitchFamily="34" charset="0"/>
            </a:endParaRPr>
          </a:p>
          <a:p>
            <a:pPr eaLnBrk="1" hangingPunct="1"/>
            <a:endParaRPr lang="en-GB" altLang="el-GR" sz="1400" dirty="0">
              <a:latin typeface="Verdana" pitchFamily="34" charset="0"/>
            </a:endParaRPr>
          </a:p>
        </p:txBody>
      </p:sp>
      <p:sp>
        <p:nvSpPr>
          <p:cNvPr id="19" name="Oval 25"/>
          <p:cNvSpPr>
            <a:spLocks noChangeArrowheads="1"/>
          </p:cNvSpPr>
          <p:nvPr/>
        </p:nvSpPr>
        <p:spPr bwMode="auto">
          <a:xfrm>
            <a:off x="7543800" y="2513112"/>
            <a:ext cx="1219200" cy="1219200"/>
          </a:xfrm>
          <a:prstGeom prst="ellipse">
            <a:avLst/>
          </a:prstGeom>
          <a:solidFill>
            <a:srgbClr val="00B050"/>
          </a:solidFill>
          <a:ln w="88900" cmpd="tri">
            <a:solidFill>
              <a:schemeClr val="bg2"/>
            </a:solidFill>
            <a:prstDash val="lgDashDot"/>
            <a:round/>
            <a:headEnd/>
            <a:tailEnd/>
          </a:ln>
        </p:spPr>
        <p:txBody>
          <a:bodyPr wrap="none" anchor="ctr"/>
          <a:lstStyle>
            <a:lvl1pPr eaLnBrk="0" hangingPunct="0">
              <a:defRPr sz="2800">
                <a:solidFill>
                  <a:schemeClr val="tx1"/>
                </a:solidFill>
                <a:latin typeface="Monotype Corsiva" pitchFamily="66" charset="0"/>
              </a:defRPr>
            </a:lvl1pPr>
            <a:lvl2pPr marL="742950" indent="-285750" eaLnBrk="0" hangingPunct="0">
              <a:defRPr sz="2800">
                <a:solidFill>
                  <a:schemeClr val="tx1"/>
                </a:solidFill>
                <a:latin typeface="Monotype Corsiva" pitchFamily="66" charset="0"/>
              </a:defRPr>
            </a:lvl2pPr>
            <a:lvl3pPr marL="1143000" indent="-228600" eaLnBrk="0" hangingPunct="0">
              <a:defRPr sz="2800">
                <a:solidFill>
                  <a:schemeClr val="tx1"/>
                </a:solidFill>
                <a:latin typeface="Monotype Corsiva" pitchFamily="66" charset="0"/>
              </a:defRPr>
            </a:lvl3pPr>
            <a:lvl4pPr marL="1600200" indent="-228600" eaLnBrk="0" hangingPunct="0">
              <a:defRPr sz="2800">
                <a:solidFill>
                  <a:schemeClr val="tx1"/>
                </a:solidFill>
                <a:latin typeface="Monotype Corsiva" pitchFamily="66" charset="0"/>
              </a:defRPr>
            </a:lvl4pPr>
            <a:lvl5pPr marL="2057400" indent="-228600" eaLnBrk="0" hangingPunct="0">
              <a:defRPr sz="2800">
                <a:solidFill>
                  <a:schemeClr val="tx1"/>
                </a:solidFill>
                <a:latin typeface="Monotype Corsiva" pitchFamily="66" charset="0"/>
              </a:defRPr>
            </a:lvl5pPr>
            <a:lvl6pPr marL="2514600" indent="-228600" algn="ctr" eaLnBrk="0" fontAlgn="base" hangingPunct="0">
              <a:spcBef>
                <a:spcPct val="0"/>
              </a:spcBef>
              <a:spcAft>
                <a:spcPct val="0"/>
              </a:spcAft>
              <a:defRPr sz="2800">
                <a:solidFill>
                  <a:schemeClr val="tx1"/>
                </a:solidFill>
                <a:latin typeface="Monotype Corsiva" pitchFamily="66" charset="0"/>
              </a:defRPr>
            </a:lvl6pPr>
            <a:lvl7pPr marL="2971800" indent="-228600" algn="ctr" eaLnBrk="0" fontAlgn="base" hangingPunct="0">
              <a:spcBef>
                <a:spcPct val="0"/>
              </a:spcBef>
              <a:spcAft>
                <a:spcPct val="0"/>
              </a:spcAft>
              <a:defRPr sz="2800">
                <a:solidFill>
                  <a:schemeClr val="tx1"/>
                </a:solidFill>
                <a:latin typeface="Monotype Corsiva" pitchFamily="66" charset="0"/>
              </a:defRPr>
            </a:lvl7pPr>
            <a:lvl8pPr marL="3429000" indent="-228600" algn="ctr" eaLnBrk="0" fontAlgn="base" hangingPunct="0">
              <a:spcBef>
                <a:spcPct val="0"/>
              </a:spcBef>
              <a:spcAft>
                <a:spcPct val="0"/>
              </a:spcAft>
              <a:defRPr sz="2800">
                <a:solidFill>
                  <a:schemeClr val="tx1"/>
                </a:solidFill>
                <a:latin typeface="Monotype Corsiva" pitchFamily="66" charset="0"/>
              </a:defRPr>
            </a:lvl8pPr>
            <a:lvl9pPr marL="3886200" indent="-228600" algn="ctr" eaLnBrk="0" fontAlgn="base" hangingPunct="0">
              <a:spcBef>
                <a:spcPct val="0"/>
              </a:spcBef>
              <a:spcAft>
                <a:spcPct val="0"/>
              </a:spcAft>
              <a:defRPr sz="2800">
                <a:solidFill>
                  <a:schemeClr val="tx1"/>
                </a:solidFill>
                <a:latin typeface="Monotype Corsiva" pitchFamily="66" charset="0"/>
              </a:defRPr>
            </a:lvl9pPr>
          </a:lstStyle>
          <a:p>
            <a:pPr eaLnBrk="1" hangingPunct="1"/>
            <a:r>
              <a:rPr lang="el-GR" altLang="el-GR" sz="1400" dirty="0">
                <a:latin typeface="Verdana" pitchFamily="34" charset="0"/>
              </a:rPr>
              <a:t>Ειδική</a:t>
            </a:r>
          </a:p>
          <a:p>
            <a:pPr eaLnBrk="1" hangingPunct="1"/>
            <a:r>
              <a:rPr lang="el-GR" altLang="el-GR" sz="1400" dirty="0">
                <a:latin typeface="Verdana" pitchFamily="34" charset="0"/>
              </a:rPr>
              <a:t>Πολιτισμική</a:t>
            </a:r>
          </a:p>
          <a:p>
            <a:pPr eaLnBrk="1" hangingPunct="1"/>
            <a:r>
              <a:rPr lang="el-GR" altLang="el-GR" sz="1400" dirty="0">
                <a:latin typeface="Verdana" pitchFamily="34" charset="0"/>
              </a:rPr>
              <a:t>Ικανότητα</a:t>
            </a:r>
            <a:endParaRPr lang="en-GB" altLang="el-GR" sz="1400" dirty="0">
              <a:latin typeface="Verdana" pitchFamily="34" charset="0"/>
            </a:endParaRPr>
          </a:p>
          <a:p>
            <a:pPr eaLnBrk="1" hangingPunct="1"/>
            <a:endParaRPr lang="en-GB" altLang="el-GR" sz="1400" dirty="0">
              <a:latin typeface="Verdana" pitchFamily="34" charset="0"/>
            </a:endParaRPr>
          </a:p>
        </p:txBody>
      </p:sp>
      <p:sp>
        <p:nvSpPr>
          <p:cNvPr id="20" name="Oval 26"/>
          <p:cNvSpPr>
            <a:spLocks noChangeArrowheads="1"/>
          </p:cNvSpPr>
          <p:nvPr/>
        </p:nvSpPr>
        <p:spPr bwMode="auto">
          <a:xfrm>
            <a:off x="5181600" y="4265712"/>
            <a:ext cx="1371600" cy="1295400"/>
          </a:xfrm>
          <a:prstGeom prst="ellipse">
            <a:avLst/>
          </a:prstGeom>
          <a:solidFill>
            <a:srgbClr val="00B050"/>
          </a:solidFill>
          <a:ln w="38100" cap="rnd">
            <a:solidFill>
              <a:schemeClr val="bg2"/>
            </a:solidFill>
            <a:prstDash val="sysDot"/>
            <a:round/>
            <a:headEnd/>
            <a:tailEnd/>
          </a:ln>
        </p:spPr>
        <p:txBody>
          <a:bodyPr wrap="none" anchor="ctr"/>
          <a:lstStyle>
            <a:lvl1pPr eaLnBrk="0" hangingPunct="0">
              <a:defRPr sz="2800">
                <a:solidFill>
                  <a:schemeClr val="tx1"/>
                </a:solidFill>
                <a:latin typeface="Monotype Corsiva" pitchFamily="66" charset="0"/>
              </a:defRPr>
            </a:lvl1pPr>
            <a:lvl2pPr marL="742950" indent="-285750" eaLnBrk="0" hangingPunct="0">
              <a:defRPr sz="2800">
                <a:solidFill>
                  <a:schemeClr val="tx1"/>
                </a:solidFill>
                <a:latin typeface="Monotype Corsiva" pitchFamily="66" charset="0"/>
              </a:defRPr>
            </a:lvl2pPr>
            <a:lvl3pPr marL="1143000" indent="-228600" eaLnBrk="0" hangingPunct="0">
              <a:defRPr sz="2800">
                <a:solidFill>
                  <a:schemeClr val="tx1"/>
                </a:solidFill>
                <a:latin typeface="Monotype Corsiva" pitchFamily="66" charset="0"/>
              </a:defRPr>
            </a:lvl3pPr>
            <a:lvl4pPr marL="1600200" indent="-228600" eaLnBrk="0" hangingPunct="0">
              <a:defRPr sz="2800">
                <a:solidFill>
                  <a:schemeClr val="tx1"/>
                </a:solidFill>
                <a:latin typeface="Monotype Corsiva" pitchFamily="66" charset="0"/>
              </a:defRPr>
            </a:lvl4pPr>
            <a:lvl5pPr marL="2057400" indent="-228600" eaLnBrk="0" hangingPunct="0">
              <a:defRPr sz="2800">
                <a:solidFill>
                  <a:schemeClr val="tx1"/>
                </a:solidFill>
                <a:latin typeface="Monotype Corsiva" pitchFamily="66" charset="0"/>
              </a:defRPr>
            </a:lvl5pPr>
            <a:lvl6pPr marL="2514600" indent="-228600" algn="ctr" eaLnBrk="0" fontAlgn="base" hangingPunct="0">
              <a:spcBef>
                <a:spcPct val="0"/>
              </a:spcBef>
              <a:spcAft>
                <a:spcPct val="0"/>
              </a:spcAft>
              <a:defRPr sz="2800">
                <a:solidFill>
                  <a:schemeClr val="tx1"/>
                </a:solidFill>
                <a:latin typeface="Monotype Corsiva" pitchFamily="66" charset="0"/>
              </a:defRPr>
            </a:lvl6pPr>
            <a:lvl7pPr marL="2971800" indent="-228600" algn="ctr" eaLnBrk="0" fontAlgn="base" hangingPunct="0">
              <a:spcBef>
                <a:spcPct val="0"/>
              </a:spcBef>
              <a:spcAft>
                <a:spcPct val="0"/>
              </a:spcAft>
              <a:defRPr sz="2800">
                <a:solidFill>
                  <a:schemeClr val="tx1"/>
                </a:solidFill>
                <a:latin typeface="Monotype Corsiva" pitchFamily="66" charset="0"/>
              </a:defRPr>
            </a:lvl7pPr>
            <a:lvl8pPr marL="3429000" indent="-228600" algn="ctr" eaLnBrk="0" fontAlgn="base" hangingPunct="0">
              <a:spcBef>
                <a:spcPct val="0"/>
              </a:spcBef>
              <a:spcAft>
                <a:spcPct val="0"/>
              </a:spcAft>
              <a:defRPr sz="2800">
                <a:solidFill>
                  <a:schemeClr val="tx1"/>
                </a:solidFill>
                <a:latin typeface="Monotype Corsiva" pitchFamily="66" charset="0"/>
              </a:defRPr>
            </a:lvl8pPr>
            <a:lvl9pPr marL="3886200" indent="-228600" algn="ctr" eaLnBrk="0" fontAlgn="base" hangingPunct="0">
              <a:spcBef>
                <a:spcPct val="0"/>
              </a:spcBef>
              <a:spcAft>
                <a:spcPct val="0"/>
              </a:spcAft>
              <a:defRPr sz="2800">
                <a:solidFill>
                  <a:schemeClr val="tx1"/>
                </a:solidFill>
                <a:latin typeface="Monotype Corsiva" pitchFamily="66" charset="0"/>
              </a:defRPr>
            </a:lvl9pPr>
          </a:lstStyle>
          <a:p>
            <a:pPr eaLnBrk="1" hangingPunct="1"/>
            <a:r>
              <a:rPr lang="el-GR" altLang="el-GR" sz="1400">
                <a:latin typeface="Verdana" pitchFamily="34" charset="0"/>
              </a:rPr>
              <a:t>Ειδική</a:t>
            </a:r>
          </a:p>
          <a:p>
            <a:pPr eaLnBrk="1" hangingPunct="1"/>
            <a:r>
              <a:rPr lang="el-GR" altLang="el-GR" sz="1400">
                <a:latin typeface="Verdana" pitchFamily="34" charset="0"/>
              </a:rPr>
              <a:t>Πολιτισμική</a:t>
            </a:r>
          </a:p>
          <a:p>
            <a:pPr eaLnBrk="1" hangingPunct="1"/>
            <a:r>
              <a:rPr lang="el-GR" altLang="el-GR" sz="1400">
                <a:latin typeface="Verdana" pitchFamily="34" charset="0"/>
              </a:rPr>
              <a:t>Γνώση</a:t>
            </a:r>
            <a:endParaRPr lang="en-GB" altLang="el-GR" sz="1400">
              <a:latin typeface="Verdana" pitchFamily="34" charset="0"/>
            </a:endParaRPr>
          </a:p>
        </p:txBody>
      </p:sp>
      <p:sp>
        <p:nvSpPr>
          <p:cNvPr id="21" name="Oval 27"/>
          <p:cNvSpPr>
            <a:spLocks noChangeArrowheads="1"/>
          </p:cNvSpPr>
          <p:nvPr/>
        </p:nvSpPr>
        <p:spPr bwMode="auto">
          <a:xfrm>
            <a:off x="7391400" y="4265712"/>
            <a:ext cx="1371600" cy="1295400"/>
          </a:xfrm>
          <a:prstGeom prst="ellipse">
            <a:avLst/>
          </a:prstGeom>
          <a:solidFill>
            <a:srgbClr val="00B050"/>
          </a:solidFill>
          <a:ln w="38100">
            <a:solidFill>
              <a:schemeClr val="bg2"/>
            </a:solidFill>
            <a:prstDash val="lgDash"/>
            <a:round/>
            <a:headEnd/>
            <a:tailEnd/>
          </a:ln>
        </p:spPr>
        <p:txBody>
          <a:bodyPr wrap="none" anchor="ctr"/>
          <a:lstStyle>
            <a:lvl1pPr eaLnBrk="0" hangingPunct="0">
              <a:defRPr sz="2800">
                <a:solidFill>
                  <a:schemeClr val="tx1"/>
                </a:solidFill>
                <a:latin typeface="Monotype Corsiva" pitchFamily="66" charset="0"/>
              </a:defRPr>
            </a:lvl1pPr>
            <a:lvl2pPr marL="742950" indent="-285750" eaLnBrk="0" hangingPunct="0">
              <a:defRPr sz="2800">
                <a:solidFill>
                  <a:schemeClr val="tx1"/>
                </a:solidFill>
                <a:latin typeface="Monotype Corsiva" pitchFamily="66" charset="0"/>
              </a:defRPr>
            </a:lvl2pPr>
            <a:lvl3pPr marL="1143000" indent="-228600" eaLnBrk="0" hangingPunct="0">
              <a:defRPr sz="2800">
                <a:solidFill>
                  <a:schemeClr val="tx1"/>
                </a:solidFill>
                <a:latin typeface="Monotype Corsiva" pitchFamily="66" charset="0"/>
              </a:defRPr>
            </a:lvl3pPr>
            <a:lvl4pPr marL="1600200" indent="-228600" eaLnBrk="0" hangingPunct="0">
              <a:defRPr sz="2800">
                <a:solidFill>
                  <a:schemeClr val="tx1"/>
                </a:solidFill>
                <a:latin typeface="Monotype Corsiva" pitchFamily="66" charset="0"/>
              </a:defRPr>
            </a:lvl4pPr>
            <a:lvl5pPr marL="2057400" indent="-228600" eaLnBrk="0" hangingPunct="0">
              <a:defRPr sz="2800">
                <a:solidFill>
                  <a:schemeClr val="tx1"/>
                </a:solidFill>
                <a:latin typeface="Monotype Corsiva" pitchFamily="66" charset="0"/>
              </a:defRPr>
            </a:lvl5pPr>
            <a:lvl6pPr marL="2514600" indent="-228600" algn="ctr" eaLnBrk="0" fontAlgn="base" hangingPunct="0">
              <a:spcBef>
                <a:spcPct val="0"/>
              </a:spcBef>
              <a:spcAft>
                <a:spcPct val="0"/>
              </a:spcAft>
              <a:defRPr sz="2800">
                <a:solidFill>
                  <a:schemeClr val="tx1"/>
                </a:solidFill>
                <a:latin typeface="Monotype Corsiva" pitchFamily="66" charset="0"/>
              </a:defRPr>
            </a:lvl6pPr>
            <a:lvl7pPr marL="2971800" indent="-228600" algn="ctr" eaLnBrk="0" fontAlgn="base" hangingPunct="0">
              <a:spcBef>
                <a:spcPct val="0"/>
              </a:spcBef>
              <a:spcAft>
                <a:spcPct val="0"/>
              </a:spcAft>
              <a:defRPr sz="2800">
                <a:solidFill>
                  <a:schemeClr val="tx1"/>
                </a:solidFill>
                <a:latin typeface="Monotype Corsiva" pitchFamily="66" charset="0"/>
              </a:defRPr>
            </a:lvl7pPr>
            <a:lvl8pPr marL="3429000" indent="-228600" algn="ctr" eaLnBrk="0" fontAlgn="base" hangingPunct="0">
              <a:spcBef>
                <a:spcPct val="0"/>
              </a:spcBef>
              <a:spcAft>
                <a:spcPct val="0"/>
              </a:spcAft>
              <a:defRPr sz="2800">
                <a:solidFill>
                  <a:schemeClr val="tx1"/>
                </a:solidFill>
                <a:latin typeface="Monotype Corsiva" pitchFamily="66" charset="0"/>
              </a:defRPr>
            </a:lvl8pPr>
            <a:lvl9pPr marL="3886200" indent="-228600" algn="ctr" eaLnBrk="0" fontAlgn="base" hangingPunct="0">
              <a:spcBef>
                <a:spcPct val="0"/>
              </a:spcBef>
              <a:spcAft>
                <a:spcPct val="0"/>
              </a:spcAft>
              <a:defRPr sz="2800">
                <a:solidFill>
                  <a:schemeClr val="tx1"/>
                </a:solidFill>
                <a:latin typeface="Monotype Corsiva" pitchFamily="66" charset="0"/>
              </a:defRPr>
            </a:lvl9pPr>
          </a:lstStyle>
          <a:p>
            <a:pPr eaLnBrk="1" hangingPunct="1"/>
            <a:r>
              <a:rPr lang="el-GR" altLang="el-GR" sz="1400" dirty="0">
                <a:latin typeface="Verdana" pitchFamily="34" charset="0"/>
              </a:rPr>
              <a:t>Ειδική</a:t>
            </a:r>
          </a:p>
          <a:p>
            <a:pPr eaLnBrk="1" hangingPunct="1"/>
            <a:r>
              <a:rPr lang="el-GR" altLang="el-GR" sz="1400" dirty="0">
                <a:latin typeface="Verdana" pitchFamily="34" charset="0"/>
              </a:rPr>
              <a:t>Πολιτισμική</a:t>
            </a:r>
          </a:p>
          <a:p>
            <a:pPr eaLnBrk="1" hangingPunct="1"/>
            <a:r>
              <a:rPr lang="el-GR" altLang="el-GR" sz="1400" dirty="0">
                <a:latin typeface="Verdana" pitchFamily="34" charset="0"/>
              </a:rPr>
              <a:t>Ευαισθησία</a:t>
            </a:r>
            <a:endParaRPr lang="en-GB" altLang="el-GR" sz="1400" dirty="0">
              <a:latin typeface="Verdana" pitchFamily="34" charset="0"/>
            </a:endParaRPr>
          </a:p>
          <a:p>
            <a:pPr eaLnBrk="1" hangingPunct="1"/>
            <a:endParaRPr lang="en-GB" altLang="el-GR" sz="1400" dirty="0">
              <a:latin typeface="Verdana" pitchFamily="34" charset="0"/>
            </a:endParaRPr>
          </a:p>
        </p:txBody>
      </p:sp>
      <p:sp>
        <p:nvSpPr>
          <p:cNvPr id="22" name="Freeform 29"/>
          <p:cNvSpPr>
            <a:spLocks/>
          </p:cNvSpPr>
          <p:nvPr/>
        </p:nvSpPr>
        <p:spPr bwMode="auto">
          <a:xfrm>
            <a:off x="5834063" y="3711675"/>
            <a:ext cx="1587" cy="541337"/>
          </a:xfrm>
          <a:custGeom>
            <a:avLst/>
            <a:gdLst>
              <a:gd name="T0" fmla="*/ 0 w 1"/>
              <a:gd name="T1" fmla="*/ 0 h 341"/>
              <a:gd name="T2" fmla="*/ 0 w 1"/>
              <a:gd name="T3" fmla="*/ 341 h 341"/>
              <a:gd name="T4" fmla="*/ 0 60000 65536"/>
              <a:gd name="T5" fmla="*/ 0 60000 65536"/>
              <a:gd name="T6" fmla="*/ 0 w 1"/>
              <a:gd name="T7" fmla="*/ 0 h 341"/>
              <a:gd name="T8" fmla="*/ 1 w 1"/>
              <a:gd name="T9" fmla="*/ 341 h 341"/>
            </a:gdLst>
            <a:ahLst/>
            <a:cxnLst>
              <a:cxn ang="T4">
                <a:pos x="T0" y="T1"/>
              </a:cxn>
              <a:cxn ang="T5">
                <a:pos x="T2" y="T3"/>
              </a:cxn>
            </a:cxnLst>
            <a:rect l="T6" t="T7" r="T8" b="T9"/>
            <a:pathLst>
              <a:path w="1" h="341">
                <a:moveTo>
                  <a:pt x="0" y="0"/>
                </a:moveTo>
                <a:lnTo>
                  <a:pt x="0" y="341"/>
                </a:lnTo>
              </a:path>
            </a:pathLst>
          </a:custGeom>
          <a:noFill/>
          <a:ln w="952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eaLnBrk="0" hangingPunct="0">
              <a:defRPr sz="2800">
                <a:solidFill>
                  <a:schemeClr val="tx1"/>
                </a:solidFill>
                <a:latin typeface="Monotype Corsiva" pitchFamily="66" charset="0"/>
              </a:defRPr>
            </a:lvl1pPr>
            <a:lvl2pPr marL="742950" indent="-285750" eaLnBrk="0" hangingPunct="0">
              <a:defRPr sz="2800">
                <a:solidFill>
                  <a:schemeClr val="tx1"/>
                </a:solidFill>
                <a:latin typeface="Monotype Corsiva" pitchFamily="66" charset="0"/>
              </a:defRPr>
            </a:lvl2pPr>
            <a:lvl3pPr marL="1143000" indent="-228600" eaLnBrk="0" hangingPunct="0">
              <a:defRPr sz="2800">
                <a:solidFill>
                  <a:schemeClr val="tx1"/>
                </a:solidFill>
                <a:latin typeface="Monotype Corsiva" pitchFamily="66" charset="0"/>
              </a:defRPr>
            </a:lvl3pPr>
            <a:lvl4pPr marL="1600200" indent="-228600" eaLnBrk="0" hangingPunct="0">
              <a:defRPr sz="2800">
                <a:solidFill>
                  <a:schemeClr val="tx1"/>
                </a:solidFill>
                <a:latin typeface="Monotype Corsiva" pitchFamily="66" charset="0"/>
              </a:defRPr>
            </a:lvl4pPr>
            <a:lvl5pPr marL="2057400" indent="-228600" eaLnBrk="0" hangingPunct="0">
              <a:defRPr sz="2800">
                <a:solidFill>
                  <a:schemeClr val="tx1"/>
                </a:solidFill>
                <a:latin typeface="Monotype Corsiva" pitchFamily="66" charset="0"/>
              </a:defRPr>
            </a:lvl5pPr>
            <a:lvl6pPr marL="2514600" indent="-228600" algn="ctr" eaLnBrk="0" fontAlgn="base" hangingPunct="0">
              <a:spcBef>
                <a:spcPct val="0"/>
              </a:spcBef>
              <a:spcAft>
                <a:spcPct val="0"/>
              </a:spcAft>
              <a:defRPr sz="2800">
                <a:solidFill>
                  <a:schemeClr val="tx1"/>
                </a:solidFill>
                <a:latin typeface="Monotype Corsiva" pitchFamily="66" charset="0"/>
              </a:defRPr>
            </a:lvl6pPr>
            <a:lvl7pPr marL="2971800" indent="-228600" algn="ctr" eaLnBrk="0" fontAlgn="base" hangingPunct="0">
              <a:spcBef>
                <a:spcPct val="0"/>
              </a:spcBef>
              <a:spcAft>
                <a:spcPct val="0"/>
              </a:spcAft>
              <a:defRPr sz="2800">
                <a:solidFill>
                  <a:schemeClr val="tx1"/>
                </a:solidFill>
                <a:latin typeface="Monotype Corsiva" pitchFamily="66" charset="0"/>
              </a:defRPr>
            </a:lvl7pPr>
            <a:lvl8pPr marL="3429000" indent="-228600" algn="ctr" eaLnBrk="0" fontAlgn="base" hangingPunct="0">
              <a:spcBef>
                <a:spcPct val="0"/>
              </a:spcBef>
              <a:spcAft>
                <a:spcPct val="0"/>
              </a:spcAft>
              <a:defRPr sz="2800">
                <a:solidFill>
                  <a:schemeClr val="tx1"/>
                </a:solidFill>
                <a:latin typeface="Monotype Corsiva" pitchFamily="66" charset="0"/>
              </a:defRPr>
            </a:lvl8pPr>
            <a:lvl9pPr marL="3886200" indent="-228600" algn="ctr" eaLnBrk="0" fontAlgn="base" hangingPunct="0">
              <a:spcBef>
                <a:spcPct val="0"/>
              </a:spcBef>
              <a:spcAft>
                <a:spcPct val="0"/>
              </a:spcAft>
              <a:defRPr sz="2800">
                <a:solidFill>
                  <a:schemeClr val="tx1"/>
                </a:solidFill>
                <a:latin typeface="Monotype Corsiva" pitchFamily="66" charset="0"/>
              </a:defRPr>
            </a:lvl9pPr>
          </a:lstStyle>
          <a:p>
            <a:pPr eaLnBrk="1" hangingPunct="1"/>
            <a:endParaRPr lang="el-GR" altLang="el-GR"/>
          </a:p>
        </p:txBody>
      </p:sp>
      <p:sp>
        <p:nvSpPr>
          <p:cNvPr id="23" name="Freeform 30"/>
          <p:cNvSpPr>
            <a:spLocks/>
          </p:cNvSpPr>
          <p:nvPr/>
        </p:nvSpPr>
        <p:spPr bwMode="auto">
          <a:xfrm>
            <a:off x="6567488" y="4961037"/>
            <a:ext cx="812800" cy="1588"/>
          </a:xfrm>
          <a:custGeom>
            <a:avLst/>
            <a:gdLst>
              <a:gd name="T0" fmla="*/ 0 w 512"/>
              <a:gd name="T1" fmla="*/ 0 h 1"/>
              <a:gd name="T2" fmla="*/ 512 w 512"/>
              <a:gd name="T3" fmla="*/ 0 h 1"/>
              <a:gd name="T4" fmla="*/ 0 60000 65536"/>
              <a:gd name="T5" fmla="*/ 0 60000 65536"/>
              <a:gd name="T6" fmla="*/ 0 w 512"/>
              <a:gd name="T7" fmla="*/ 0 h 1"/>
              <a:gd name="T8" fmla="*/ 512 w 512"/>
              <a:gd name="T9" fmla="*/ 1 h 1"/>
            </a:gdLst>
            <a:ahLst/>
            <a:cxnLst>
              <a:cxn ang="T4">
                <a:pos x="T0" y="T1"/>
              </a:cxn>
              <a:cxn ang="T5">
                <a:pos x="T2" y="T3"/>
              </a:cxn>
            </a:cxnLst>
            <a:rect l="T6" t="T7" r="T8" b="T9"/>
            <a:pathLst>
              <a:path w="512" h="1">
                <a:moveTo>
                  <a:pt x="0" y="0"/>
                </a:moveTo>
                <a:lnTo>
                  <a:pt x="512" y="0"/>
                </a:lnTo>
              </a:path>
            </a:pathLst>
          </a:custGeom>
          <a:noFill/>
          <a:ln w="952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eaLnBrk="0" hangingPunct="0">
              <a:defRPr sz="2800">
                <a:solidFill>
                  <a:schemeClr val="tx1"/>
                </a:solidFill>
                <a:latin typeface="Monotype Corsiva" pitchFamily="66" charset="0"/>
              </a:defRPr>
            </a:lvl1pPr>
            <a:lvl2pPr marL="742950" indent="-285750" eaLnBrk="0" hangingPunct="0">
              <a:defRPr sz="2800">
                <a:solidFill>
                  <a:schemeClr val="tx1"/>
                </a:solidFill>
                <a:latin typeface="Monotype Corsiva" pitchFamily="66" charset="0"/>
              </a:defRPr>
            </a:lvl2pPr>
            <a:lvl3pPr marL="1143000" indent="-228600" eaLnBrk="0" hangingPunct="0">
              <a:defRPr sz="2800">
                <a:solidFill>
                  <a:schemeClr val="tx1"/>
                </a:solidFill>
                <a:latin typeface="Monotype Corsiva" pitchFamily="66" charset="0"/>
              </a:defRPr>
            </a:lvl3pPr>
            <a:lvl4pPr marL="1600200" indent="-228600" eaLnBrk="0" hangingPunct="0">
              <a:defRPr sz="2800">
                <a:solidFill>
                  <a:schemeClr val="tx1"/>
                </a:solidFill>
                <a:latin typeface="Monotype Corsiva" pitchFamily="66" charset="0"/>
              </a:defRPr>
            </a:lvl4pPr>
            <a:lvl5pPr marL="2057400" indent="-228600" eaLnBrk="0" hangingPunct="0">
              <a:defRPr sz="2800">
                <a:solidFill>
                  <a:schemeClr val="tx1"/>
                </a:solidFill>
                <a:latin typeface="Monotype Corsiva" pitchFamily="66" charset="0"/>
              </a:defRPr>
            </a:lvl5pPr>
            <a:lvl6pPr marL="2514600" indent="-228600" algn="ctr" eaLnBrk="0" fontAlgn="base" hangingPunct="0">
              <a:spcBef>
                <a:spcPct val="0"/>
              </a:spcBef>
              <a:spcAft>
                <a:spcPct val="0"/>
              </a:spcAft>
              <a:defRPr sz="2800">
                <a:solidFill>
                  <a:schemeClr val="tx1"/>
                </a:solidFill>
                <a:latin typeface="Monotype Corsiva" pitchFamily="66" charset="0"/>
              </a:defRPr>
            </a:lvl6pPr>
            <a:lvl7pPr marL="2971800" indent="-228600" algn="ctr" eaLnBrk="0" fontAlgn="base" hangingPunct="0">
              <a:spcBef>
                <a:spcPct val="0"/>
              </a:spcBef>
              <a:spcAft>
                <a:spcPct val="0"/>
              </a:spcAft>
              <a:defRPr sz="2800">
                <a:solidFill>
                  <a:schemeClr val="tx1"/>
                </a:solidFill>
                <a:latin typeface="Monotype Corsiva" pitchFamily="66" charset="0"/>
              </a:defRPr>
            </a:lvl7pPr>
            <a:lvl8pPr marL="3429000" indent="-228600" algn="ctr" eaLnBrk="0" fontAlgn="base" hangingPunct="0">
              <a:spcBef>
                <a:spcPct val="0"/>
              </a:spcBef>
              <a:spcAft>
                <a:spcPct val="0"/>
              </a:spcAft>
              <a:defRPr sz="2800">
                <a:solidFill>
                  <a:schemeClr val="tx1"/>
                </a:solidFill>
                <a:latin typeface="Monotype Corsiva" pitchFamily="66" charset="0"/>
              </a:defRPr>
            </a:lvl8pPr>
            <a:lvl9pPr marL="3886200" indent="-228600" algn="ctr" eaLnBrk="0" fontAlgn="base" hangingPunct="0">
              <a:spcBef>
                <a:spcPct val="0"/>
              </a:spcBef>
              <a:spcAft>
                <a:spcPct val="0"/>
              </a:spcAft>
              <a:defRPr sz="2800">
                <a:solidFill>
                  <a:schemeClr val="tx1"/>
                </a:solidFill>
                <a:latin typeface="Monotype Corsiva" pitchFamily="66" charset="0"/>
              </a:defRPr>
            </a:lvl9pPr>
          </a:lstStyle>
          <a:p>
            <a:pPr eaLnBrk="1" hangingPunct="1"/>
            <a:endParaRPr lang="el-GR" altLang="el-GR"/>
          </a:p>
        </p:txBody>
      </p:sp>
      <p:sp>
        <p:nvSpPr>
          <p:cNvPr id="24" name="Freeform 31"/>
          <p:cNvSpPr>
            <a:spLocks/>
          </p:cNvSpPr>
          <p:nvPr/>
        </p:nvSpPr>
        <p:spPr bwMode="auto">
          <a:xfrm>
            <a:off x="8069581" y="3779143"/>
            <a:ext cx="45719" cy="515937"/>
          </a:xfrm>
          <a:custGeom>
            <a:avLst/>
            <a:gdLst>
              <a:gd name="T0" fmla="*/ 0 w 1"/>
              <a:gd name="T1" fmla="*/ 325 h 325"/>
              <a:gd name="T2" fmla="*/ 0 w 1"/>
              <a:gd name="T3" fmla="*/ 0 h 325"/>
              <a:gd name="T4" fmla="*/ 0 60000 65536"/>
              <a:gd name="T5" fmla="*/ 0 60000 65536"/>
              <a:gd name="T6" fmla="*/ 0 w 1"/>
              <a:gd name="T7" fmla="*/ 0 h 325"/>
              <a:gd name="T8" fmla="*/ 1 w 1"/>
              <a:gd name="T9" fmla="*/ 325 h 325"/>
            </a:gdLst>
            <a:ahLst/>
            <a:cxnLst>
              <a:cxn ang="T4">
                <a:pos x="T0" y="T1"/>
              </a:cxn>
              <a:cxn ang="T5">
                <a:pos x="T2" y="T3"/>
              </a:cxn>
            </a:cxnLst>
            <a:rect l="T6" t="T7" r="T8" b="T9"/>
            <a:pathLst>
              <a:path w="1" h="325">
                <a:moveTo>
                  <a:pt x="0" y="325"/>
                </a:moveTo>
                <a:lnTo>
                  <a:pt x="0" y="0"/>
                </a:lnTo>
              </a:path>
            </a:pathLst>
          </a:custGeom>
          <a:noFill/>
          <a:ln w="952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eaLnBrk="0" hangingPunct="0">
              <a:defRPr sz="2800">
                <a:solidFill>
                  <a:schemeClr val="tx1"/>
                </a:solidFill>
                <a:latin typeface="Monotype Corsiva" pitchFamily="66" charset="0"/>
              </a:defRPr>
            </a:lvl1pPr>
            <a:lvl2pPr marL="742950" indent="-285750" eaLnBrk="0" hangingPunct="0">
              <a:defRPr sz="2800">
                <a:solidFill>
                  <a:schemeClr val="tx1"/>
                </a:solidFill>
                <a:latin typeface="Monotype Corsiva" pitchFamily="66" charset="0"/>
              </a:defRPr>
            </a:lvl2pPr>
            <a:lvl3pPr marL="1143000" indent="-228600" eaLnBrk="0" hangingPunct="0">
              <a:defRPr sz="2800">
                <a:solidFill>
                  <a:schemeClr val="tx1"/>
                </a:solidFill>
                <a:latin typeface="Monotype Corsiva" pitchFamily="66" charset="0"/>
              </a:defRPr>
            </a:lvl3pPr>
            <a:lvl4pPr marL="1600200" indent="-228600" eaLnBrk="0" hangingPunct="0">
              <a:defRPr sz="2800">
                <a:solidFill>
                  <a:schemeClr val="tx1"/>
                </a:solidFill>
                <a:latin typeface="Monotype Corsiva" pitchFamily="66" charset="0"/>
              </a:defRPr>
            </a:lvl4pPr>
            <a:lvl5pPr marL="2057400" indent="-228600" eaLnBrk="0" hangingPunct="0">
              <a:defRPr sz="2800">
                <a:solidFill>
                  <a:schemeClr val="tx1"/>
                </a:solidFill>
                <a:latin typeface="Monotype Corsiva" pitchFamily="66" charset="0"/>
              </a:defRPr>
            </a:lvl5pPr>
            <a:lvl6pPr marL="2514600" indent="-228600" algn="ctr" eaLnBrk="0" fontAlgn="base" hangingPunct="0">
              <a:spcBef>
                <a:spcPct val="0"/>
              </a:spcBef>
              <a:spcAft>
                <a:spcPct val="0"/>
              </a:spcAft>
              <a:defRPr sz="2800">
                <a:solidFill>
                  <a:schemeClr val="tx1"/>
                </a:solidFill>
                <a:latin typeface="Monotype Corsiva" pitchFamily="66" charset="0"/>
              </a:defRPr>
            </a:lvl6pPr>
            <a:lvl7pPr marL="2971800" indent="-228600" algn="ctr" eaLnBrk="0" fontAlgn="base" hangingPunct="0">
              <a:spcBef>
                <a:spcPct val="0"/>
              </a:spcBef>
              <a:spcAft>
                <a:spcPct val="0"/>
              </a:spcAft>
              <a:defRPr sz="2800">
                <a:solidFill>
                  <a:schemeClr val="tx1"/>
                </a:solidFill>
                <a:latin typeface="Monotype Corsiva" pitchFamily="66" charset="0"/>
              </a:defRPr>
            </a:lvl7pPr>
            <a:lvl8pPr marL="3429000" indent="-228600" algn="ctr" eaLnBrk="0" fontAlgn="base" hangingPunct="0">
              <a:spcBef>
                <a:spcPct val="0"/>
              </a:spcBef>
              <a:spcAft>
                <a:spcPct val="0"/>
              </a:spcAft>
              <a:defRPr sz="2800">
                <a:solidFill>
                  <a:schemeClr val="tx1"/>
                </a:solidFill>
                <a:latin typeface="Monotype Corsiva" pitchFamily="66" charset="0"/>
              </a:defRPr>
            </a:lvl8pPr>
            <a:lvl9pPr marL="3886200" indent="-228600" algn="ctr" eaLnBrk="0" fontAlgn="base" hangingPunct="0">
              <a:spcBef>
                <a:spcPct val="0"/>
              </a:spcBef>
              <a:spcAft>
                <a:spcPct val="0"/>
              </a:spcAft>
              <a:defRPr sz="2800">
                <a:solidFill>
                  <a:schemeClr val="tx1"/>
                </a:solidFill>
                <a:latin typeface="Monotype Corsiva" pitchFamily="66" charset="0"/>
              </a:defRPr>
            </a:lvl9pPr>
          </a:lstStyle>
          <a:p>
            <a:pPr eaLnBrk="1" hangingPunct="1"/>
            <a:endParaRPr lang="el-GR" altLang="el-GR"/>
          </a:p>
        </p:txBody>
      </p:sp>
      <p:sp>
        <p:nvSpPr>
          <p:cNvPr id="25" name="Freeform 32"/>
          <p:cNvSpPr>
            <a:spLocks/>
          </p:cNvSpPr>
          <p:nvPr/>
        </p:nvSpPr>
        <p:spPr bwMode="auto">
          <a:xfrm>
            <a:off x="3124200" y="1446312"/>
            <a:ext cx="5029200" cy="1143000"/>
          </a:xfrm>
          <a:custGeom>
            <a:avLst/>
            <a:gdLst>
              <a:gd name="T0" fmla="*/ 0 w 3168"/>
              <a:gd name="T1" fmla="*/ 488 h 488"/>
              <a:gd name="T2" fmla="*/ 1680 w 3168"/>
              <a:gd name="T3" fmla="*/ 8 h 488"/>
              <a:gd name="T4" fmla="*/ 3168 w 3168"/>
              <a:gd name="T5" fmla="*/ 440 h 488"/>
              <a:gd name="T6" fmla="*/ 0 60000 65536"/>
              <a:gd name="T7" fmla="*/ 0 60000 65536"/>
              <a:gd name="T8" fmla="*/ 0 60000 65536"/>
              <a:gd name="T9" fmla="*/ 0 w 3168"/>
              <a:gd name="T10" fmla="*/ 0 h 488"/>
              <a:gd name="T11" fmla="*/ 3168 w 3168"/>
              <a:gd name="T12" fmla="*/ 488 h 488"/>
            </a:gdLst>
            <a:ahLst/>
            <a:cxnLst>
              <a:cxn ang="T6">
                <a:pos x="T0" y="T1"/>
              </a:cxn>
              <a:cxn ang="T7">
                <a:pos x="T2" y="T3"/>
              </a:cxn>
              <a:cxn ang="T8">
                <a:pos x="T4" y="T5"/>
              </a:cxn>
            </a:cxnLst>
            <a:rect l="T9" t="T10" r="T11" b="T12"/>
            <a:pathLst>
              <a:path w="3168" h="488">
                <a:moveTo>
                  <a:pt x="0" y="488"/>
                </a:moveTo>
                <a:cubicBezTo>
                  <a:pt x="576" y="252"/>
                  <a:pt x="1152" y="16"/>
                  <a:pt x="1680" y="8"/>
                </a:cubicBezTo>
                <a:cubicBezTo>
                  <a:pt x="2208" y="0"/>
                  <a:pt x="2920" y="368"/>
                  <a:pt x="3168" y="440"/>
                </a:cubicBezTo>
              </a:path>
            </a:pathLst>
          </a:custGeom>
          <a:noFill/>
          <a:ln w="9525">
            <a:solidFill>
              <a:schemeClr val="tx1"/>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lvl1pPr eaLnBrk="0" hangingPunct="0">
              <a:defRPr sz="2800">
                <a:solidFill>
                  <a:schemeClr val="tx1"/>
                </a:solidFill>
                <a:latin typeface="Monotype Corsiva" pitchFamily="66" charset="0"/>
              </a:defRPr>
            </a:lvl1pPr>
            <a:lvl2pPr marL="742950" indent="-285750" eaLnBrk="0" hangingPunct="0">
              <a:defRPr sz="2800">
                <a:solidFill>
                  <a:schemeClr val="tx1"/>
                </a:solidFill>
                <a:latin typeface="Monotype Corsiva" pitchFamily="66" charset="0"/>
              </a:defRPr>
            </a:lvl2pPr>
            <a:lvl3pPr marL="1143000" indent="-228600" eaLnBrk="0" hangingPunct="0">
              <a:defRPr sz="2800">
                <a:solidFill>
                  <a:schemeClr val="tx1"/>
                </a:solidFill>
                <a:latin typeface="Monotype Corsiva" pitchFamily="66" charset="0"/>
              </a:defRPr>
            </a:lvl3pPr>
            <a:lvl4pPr marL="1600200" indent="-228600" eaLnBrk="0" hangingPunct="0">
              <a:defRPr sz="2800">
                <a:solidFill>
                  <a:schemeClr val="tx1"/>
                </a:solidFill>
                <a:latin typeface="Monotype Corsiva" pitchFamily="66" charset="0"/>
              </a:defRPr>
            </a:lvl4pPr>
            <a:lvl5pPr marL="2057400" indent="-228600" eaLnBrk="0" hangingPunct="0">
              <a:defRPr sz="2800">
                <a:solidFill>
                  <a:schemeClr val="tx1"/>
                </a:solidFill>
                <a:latin typeface="Monotype Corsiva" pitchFamily="66" charset="0"/>
              </a:defRPr>
            </a:lvl5pPr>
            <a:lvl6pPr marL="2514600" indent="-228600" algn="ctr" eaLnBrk="0" fontAlgn="base" hangingPunct="0">
              <a:spcBef>
                <a:spcPct val="0"/>
              </a:spcBef>
              <a:spcAft>
                <a:spcPct val="0"/>
              </a:spcAft>
              <a:defRPr sz="2800">
                <a:solidFill>
                  <a:schemeClr val="tx1"/>
                </a:solidFill>
                <a:latin typeface="Monotype Corsiva" pitchFamily="66" charset="0"/>
              </a:defRPr>
            </a:lvl6pPr>
            <a:lvl7pPr marL="2971800" indent="-228600" algn="ctr" eaLnBrk="0" fontAlgn="base" hangingPunct="0">
              <a:spcBef>
                <a:spcPct val="0"/>
              </a:spcBef>
              <a:spcAft>
                <a:spcPct val="0"/>
              </a:spcAft>
              <a:defRPr sz="2800">
                <a:solidFill>
                  <a:schemeClr val="tx1"/>
                </a:solidFill>
                <a:latin typeface="Monotype Corsiva" pitchFamily="66" charset="0"/>
              </a:defRPr>
            </a:lvl7pPr>
            <a:lvl8pPr marL="3429000" indent="-228600" algn="ctr" eaLnBrk="0" fontAlgn="base" hangingPunct="0">
              <a:spcBef>
                <a:spcPct val="0"/>
              </a:spcBef>
              <a:spcAft>
                <a:spcPct val="0"/>
              </a:spcAft>
              <a:defRPr sz="2800">
                <a:solidFill>
                  <a:schemeClr val="tx1"/>
                </a:solidFill>
                <a:latin typeface="Monotype Corsiva" pitchFamily="66" charset="0"/>
              </a:defRPr>
            </a:lvl8pPr>
            <a:lvl9pPr marL="3886200" indent="-228600" algn="ctr" eaLnBrk="0" fontAlgn="base" hangingPunct="0">
              <a:spcBef>
                <a:spcPct val="0"/>
              </a:spcBef>
              <a:spcAft>
                <a:spcPct val="0"/>
              </a:spcAft>
              <a:defRPr sz="2800">
                <a:solidFill>
                  <a:schemeClr val="tx1"/>
                </a:solidFill>
                <a:latin typeface="Monotype Corsiva" pitchFamily="66" charset="0"/>
              </a:defRPr>
            </a:lvl9pPr>
          </a:lstStyle>
          <a:p>
            <a:pPr eaLnBrk="1" hangingPunct="1"/>
            <a:endParaRPr lang="el-GR" altLang="el-GR"/>
          </a:p>
        </p:txBody>
      </p:sp>
      <p:cxnSp>
        <p:nvCxnSpPr>
          <p:cNvPr id="26" name="Ευθύγραμμο βέλος σύνδεσης 2"/>
          <p:cNvCxnSpPr/>
          <p:nvPr/>
        </p:nvCxnSpPr>
        <p:spPr>
          <a:xfrm flipH="1">
            <a:off x="6430656" y="3169773"/>
            <a:ext cx="1113144"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229685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p:txBody>
          <a:bodyPr>
            <a:normAutofit/>
          </a:bodyPr>
          <a:lstStyle/>
          <a:p>
            <a:pPr marL="0" indent="0" algn="ctr">
              <a:buNone/>
            </a:pPr>
            <a:r>
              <a:rPr lang="el-GR" i="1" dirty="0"/>
              <a:t>Η πολιτισμικά ικανή φροντίδα γίνεται ένα απαραίτητο στοιχείο του 21ου αιώνα για εκείνους που είναι υπεύθυνοι για την παροχή υπηρεσιών φροντίδας υγείας στις πολυπολιτισμικές κοινωνίες</a:t>
            </a:r>
          </a:p>
          <a:p>
            <a:pPr marL="0" indent="0" algn="ctr">
              <a:buNone/>
            </a:pPr>
            <a:endParaRPr lang="el-GR" i="1" dirty="0"/>
          </a:p>
        </p:txBody>
      </p:sp>
    </p:spTree>
    <p:extLst>
      <p:ext uri="{BB962C8B-B14F-4D97-AF65-F5344CB8AC3E}">
        <p14:creationId xmlns:p14="http://schemas.microsoft.com/office/powerpoint/2010/main" val="295825159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2313" y="4406900"/>
            <a:ext cx="7882136" cy="1362075"/>
          </a:xfrm>
        </p:spPr>
        <p:txBody>
          <a:bodyPr>
            <a:normAutofit fontScale="90000"/>
          </a:bodyPr>
          <a:lstStyle/>
          <a:p>
            <a:r>
              <a:rPr lang="el-GR" dirty="0"/>
              <a:t>Η </a:t>
            </a:r>
            <a:r>
              <a:rPr lang="el-GR" dirty="0" err="1"/>
              <a:t>βιοπολιτισμική</a:t>
            </a:r>
            <a:r>
              <a:rPr lang="el-GR" dirty="0"/>
              <a:t> βάση της </a:t>
            </a:r>
            <a:r>
              <a:rPr lang="el-GR" dirty="0" smtClean="0"/>
              <a:t>διαπολιτισμικής </a:t>
            </a:r>
            <a:r>
              <a:rPr lang="el-GR" dirty="0"/>
              <a:t>νοσηλευτικής</a:t>
            </a:r>
            <a:br>
              <a:rPr lang="el-GR" dirty="0"/>
            </a:br>
            <a:r>
              <a:rPr lang="el-GR" dirty="0"/>
              <a:t>“</a:t>
            </a:r>
            <a:r>
              <a:rPr lang="el-GR" dirty="0" err="1"/>
              <a:t>Jody</a:t>
            </a:r>
            <a:r>
              <a:rPr lang="el-GR" dirty="0"/>
              <a:t> </a:t>
            </a:r>
            <a:r>
              <a:rPr lang="el-GR" dirty="0" err="1"/>
              <a:t>Glittenberg</a:t>
            </a:r>
            <a:r>
              <a:rPr lang="el-GR" dirty="0"/>
              <a:t>”</a:t>
            </a:r>
          </a:p>
        </p:txBody>
      </p:sp>
      <p:sp>
        <p:nvSpPr>
          <p:cNvPr id="5" name="Text Placeholder 4"/>
          <p:cNvSpPr>
            <a:spLocks noGrp="1"/>
          </p:cNvSpPr>
          <p:nvPr>
            <p:ph type="body" idx="1"/>
          </p:nvPr>
        </p:nvSpPr>
        <p:spPr/>
        <p:txBody>
          <a:bodyPr/>
          <a:lstStyle/>
          <a:p>
            <a:endParaRPr lang="el-GR"/>
          </a:p>
        </p:txBody>
      </p:sp>
    </p:spTree>
    <p:extLst>
      <p:ext uri="{BB962C8B-B14F-4D97-AF65-F5344CB8AC3E}">
        <p14:creationId xmlns:p14="http://schemas.microsoft.com/office/powerpoint/2010/main" val="5062631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Autofit/>
          </a:bodyPr>
          <a:lstStyle/>
          <a:p>
            <a:r>
              <a:rPr lang="el-GR" sz="4000" dirty="0" smtClean="0"/>
              <a:t>[2]</a:t>
            </a:r>
            <a:endParaRPr lang="el-GR" sz="4000" dirty="0"/>
          </a:p>
        </p:txBody>
      </p:sp>
      <p:sp>
        <p:nvSpPr>
          <p:cNvPr id="5" name="Θέση περιεχομένου 4"/>
          <p:cNvSpPr>
            <a:spLocks noGrp="1"/>
          </p:cNvSpPr>
          <p:nvPr>
            <p:ph idx="1"/>
          </p:nvPr>
        </p:nvSpPr>
        <p:spPr/>
        <p:txBody>
          <a:bodyPr>
            <a:noAutofit/>
          </a:bodyPr>
          <a:lstStyle/>
          <a:p>
            <a:pPr>
              <a:buFont typeface="Wingdings" panose="05000000000000000000" pitchFamily="2" charset="2"/>
              <a:buChar char="Ø"/>
            </a:pPr>
            <a:r>
              <a:rPr lang="el-GR" altLang="el-GR" sz="3600" dirty="0" smtClean="0"/>
              <a:t>Μήπως </a:t>
            </a:r>
            <a:r>
              <a:rPr lang="el-GR" altLang="el-GR" sz="3600" dirty="0"/>
              <a:t>η δέσμευση για την πολιτισμική συνέπεια στην παροχή νοσηλευτικής φροντίδας έχει ως αποτέλεσμα τον υπερβολικό σχετικισμό ως προς τις αξίες και κατά συνέπεια σύγχυση για το τι πρέπει και τι δεν πρέπει να γίνει;</a:t>
            </a:r>
          </a:p>
          <a:p>
            <a:pPr>
              <a:buFont typeface="Wingdings" panose="05000000000000000000" pitchFamily="2" charset="2"/>
              <a:buChar char="Ø"/>
            </a:pPr>
            <a:endParaRPr lang="el-GR" altLang="el-GR" sz="3600" dirty="0"/>
          </a:p>
          <a:p>
            <a:pPr>
              <a:buFont typeface="Wingdings" panose="05000000000000000000" pitchFamily="2" charset="2"/>
              <a:buChar char="Ø"/>
            </a:pPr>
            <a:endParaRPr lang="el-GR" altLang="el-GR" sz="3600" dirty="0"/>
          </a:p>
          <a:p>
            <a:pPr>
              <a:buFont typeface="Wingdings" panose="05000000000000000000" pitchFamily="2" charset="2"/>
              <a:buChar char="Ø"/>
            </a:pPr>
            <a:endParaRPr lang="el-GR" sz="3600" dirty="0"/>
          </a:p>
        </p:txBody>
      </p:sp>
    </p:spTree>
    <p:extLst>
      <p:ext uri="{BB962C8B-B14F-4D97-AF65-F5344CB8AC3E}">
        <p14:creationId xmlns:p14="http://schemas.microsoft.com/office/powerpoint/2010/main" val="143885433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err="1" smtClean="0"/>
              <a:t>Βιοπολιτισμός</a:t>
            </a:r>
            <a:r>
              <a:rPr lang="el-GR" dirty="0" smtClean="0"/>
              <a:t>- </a:t>
            </a:r>
            <a:r>
              <a:rPr lang="en-US" dirty="0"/>
              <a:t>J. </a:t>
            </a:r>
            <a:r>
              <a:rPr lang="en-US" dirty="0" err="1"/>
              <a:t>Glittenberg</a:t>
            </a:r>
            <a:endParaRPr lang="el-GR" dirty="0"/>
          </a:p>
        </p:txBody>
      </p:sp>
      <p:sp>
        <p:nvSpPr>
          <p:cNvPr id="3" name="Θέση περιεχομένου 2"/>
          <p:cNvSpPr>
            <a:spLocks noGrp="1"/>
          </p:cNvSpPr>
          <p:nvPr>
            <p:ph idx="1"/>
          </p:nvPr>
        </p:nvSpPr>
        <p:spPr/>
        <p:txBody>
          <a:bodyPr>
            <a:normAutofit/>
          </a:bodyPr>
          <a:lstStyle/>
          <a:p>
            <a:pPr marL="0" indent="0">
              <a:buNone/>
            </a:pPr>
            <a:endParaRPr lang="el-GR" dirty="0" smtClean="0"/>
          </a:p>
          <a:p>
            <a:pPr marL="0" indent="0">
              <a:buNone/>
            </a:pPr>
            <a:r>
              <a:rPr lang="el-GR" dirty="0" smtClean="0"/>
              <a:t>Εστιάζει </a:t>
            </a:r>
            <a:r>
              <a:rPr lang="el-GR" dirty="0"/>
              <a:t>στο πώς βιολογικά και διαφορετικά φυσικά περιβάλλοντα διαφορετικών και παρόμοιων πολιτισμών σχετίζονται με τη φροντίδα, την υγεία, την ασθένεια και τις αναπηρίες. </a:t>
            </a:r>
          </a:p>
          <a:p>
            <a:pPr marL="0" indent="0">
              <a:buNone/>
            </a:pPr>
            <a:endParaRPr lang="el-GR" dirty="0"/>
          </a:p>
        </p:txBody>
      </p:sp>
    </p:spTree>
    <p:extLst>
      <p:ext uri="{BB962C8B-B14F-4D97-AF65-F5344CB8AC3E}">
        <p14:creationId xmlns:p14="http://schemas.microsoft.com/office/powerpoint/2010/main" val="184420090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Autofit/>
          </a:bodyPr>
          <a:lstStyle/>
          <a:p>
            <a:r>
              <a:rPr lang="el-GR" dirty="0" smtClean="0"/>
              <a:t>Αλληλεπιδράσεις </a:t>
            </a:r>
            <a:r>
              <a:rPr lang="el-GR" dirty="0"/>
              <a:t>με </a:t>
            </a:r>
            <a:r>
              <a:rPr lang="el-GR" dirty="0" smtClean="0"/>
              <a:t>Νοσηλευτικό Ενδιαφέρον</a:t>
            </a:r>
            <a:endParaRPr lang="el-GR" dirty="0"/>
          </a:p>
        </p:txBody>
      </p:sp>
      <p:sp>
        <p:nvSpPr>
          <p:cNvPr id="5" name="Oval 4"/>
          <p:cNvSpPr>
            <a:spLocks noChangeArrowheads="1"/>
          </p:cNvSpPr>
          <p:nvPr/>
        </p:nvSpPr>
        <p:spPr bwMode="auto">
          <a:xfrm>
            <a:off x="395288" y="1699543"/>
            <a:ext cx="3240087" cy="1584325"/>
          </a:xfrm>
          <a:prstGeom prst="ellipse">
            <a:avLst/>
          </a:prstGeom>
          <a:solidFill>
            <a:schemeClr val="accent1"/>
          </a:solidFill>
          <a:ln w="76200">
            <a:solidFill>
              <a:srgbClr val="FFFF00"/>
            </a:solidFill>
            <a:round/>
            <a:headEnd/>
            <a:tailEnd/>
          </a:ln>
          <a:scene3d>
            <a:camera prst="orthographicFront"/>
            <a:lightRig rig="threePt" dir="t"/>
          </a:scene3d>
          <a:sp3d>
            <a:bevelT/>
          </a:sp3d>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eaLnBrk="1" hangingPunct="1"/>
            <a:r>
              <a:rPr lang="el-GR" altLang="el-GR" sz="2400" dirty="0">
                <a:solidFill>
                  <a:srgbClr val="FFFF00"/>
                </a:solidFill>
                <a:latin typeface="+mn-lt"/>
              </a:rPr>
              <a:t>Βιολογία</a:t>
            </a:r>
          </a:p>
          <a:p>
            <a:pPr algn="ctr" eaLnBrk="1" hangingPunct="1"/>
            <a:r>
              <a:rPr lang="el-GR" altLang="el-GR" sz="2400" dirty="0">
                <a:solidFill>
                  <a:srgbClr val="FFFF00"/>
                </a:solidFill>
                <a:latin typeface="+mn-lt"/>
              </a:rPr>
              <a:t>(ανθρώπινα σώματα)</a:t>
            </a:r>
          </a:p>
        </p:txBody>
      </p:sp>
      <p:sp>
        <p:nvSpPr>
          <p:cNvPr id="6" name="Oval 5"/>
          <p:cNvSpPr>
            <a:spLocks noChangeArrowheads="1"/>
          </p:cNvSpPr>
          <p:nvPr/>
        </p:nvSpPr>
        <p:spPr bwMode="auto">
          <a:xfrm>
            <a:off x="5651500" y="1699543"/>
            <a:ext cx="3240088" cy="1584325"/>
          </a:xfrm>
          <a:prstGeom prst="ellipse">
            <a:avLst/>
          </a:prstGeom>
          <a:solidFill>
            <a:schemeClr val="accent1"/>
          </a:solidFill>
          <a:ln w="76200">
            <a:solidFill>
              <a:srgbClr val="FF3399"/>
            </a:solidFill>
            <a:round/>
            <a:headEnd/>
            <a:tailEnd/>
          </a:ln>
          <a:scene3d>
            <a:camera prst="orthographicFront"/>
            <a:lightRig rig="threePt" dir="t"/>
          </a:scene3d>
          <a:sp3d>
            <a:bevelT/>
          </a:sp3d>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eaLnBrk="1" hangingPunct="1"/>
            <a:r>
              <a:rPr lang="el-GR" altLang="el-GR" sz="2400" dirty="0">
                <a:solidFill>
                  <a:srgbClr val="FF0000"/>
                </a:solidFill>
                <a:latin typeface="+mn-lt"/>
              </a:rPr>
              <a:t>Πολιτισμός</a:t>
            </a:r>
          </a:p>
          <a:p>
            <a:pPr algn="ctr" eaLnBrk="1" hangingPunct="1"/>
            <a:r>
              <a:rPr lang="el-GR" altLang="el-GR" sz="2400" dirty="0">
                <a:solidFill>
                  <a:srgbClr val="FF0000"/>
                </a:solidFill>
                <a:latin typeface="+mn-lt"/>
              </a:rPr>
              <a:t>(ανθρώπινες αξίες,</a:t>
            </a:r>
          </a:p>
          <a:p>
            <a:pPr algn="ctr" eaLnBrk="1" hangingPunct="1"/>
            <a:r>
              <a:rPr lang="el-GR" altLang="el-GR" sz="2400" dirty="0">
                <a:solidFill>
                  <a:srgbClr val="FF0000"/>
                </a:solidFill>
                <a:latin typeface="+mn-lt"/>
              </a:rPr>
              <a:t> πεποιθήσεις,</a:t>
            </a:r>
          </a:p>
          <a:p>
            <a:pPr algn="ctr" eaLnBrk="1" hangingPunct="1"/>
            <a:r>
              <a:rPr lang="el-GR" altLang="el-GR" sz="2400" dirty="0">
                <a:solidFill>
                  <a:srgbClr val="FF0000"/>
                </a:solidFill>
                <a:latin typeface="+mn-lt"/>
              </a:rPr>
              <a:t> πρακτικές)</a:t>
            </a:r>
          </a:p>
        </p:txBody>
      </p:sp>
      <p:cxnSp>
        <p:nvCxnSpPr>
          <p:cNvPr id="7" name="AutoShape 7"/>
          <p:cNvCxnSpPr>
            <a:cxnSpLocks noChangeShapeType="1"/>
            <a:stCxn id="5" idx="6"/>
            <a:endCxn id="6" idx="2"/>
          </p:cNvCxnSpPr>
          <p:nvPr/>
        </p:nvCxnSpPr>
        <p:spPr bwMode="auto">
          <a:xfrm flipV="1">
            <a:off x="3635375" y="2491705"/>
            <a:ext cx="2016125" cy="0"/>
          </a:xfrm>
          <a:prstGeom prst="straightConnector1">
            <a:avLst/>
          </a:prstGeom>
          <a:ln>
            <a:headEnd type="stealth" w="lg" len="lg"/>
            <a:tailEnd type="stealth" w="lg" len="lg"/>
          </a:ln>
          <a:extLst/>
        </p:spPr>
        <p:style>
          <a:lnRef idx="3">
            <a:schemeClr val="accent1"/>
          </a:lnRef>
          <a:fillRef idx="0">
            <a:schemeClr val="accent1"/>
          </a:fillRef>
          <a:effectRef idx="2">
            <a:schemeClr val="accent1"/>
          </a:effectRef>
          <a:fontRef idx="minor">
            <a:schemeClr val="tx1"/>
          </a:fontRef>
        </p:style>
      </p:cxnSp>
      <p:cxnSp>
        <p:nvCxnSpPr>
          <p:cNvPr id="8" name="AutoShape 8"/>
          <p:cNvCxnSpPr>
            <a:cxnSpLocks noChangeShapeType="1"/>
            <a:endCxn id="9" idx="0"/>
          </p:cNvCxnSpPr>
          <p:nvPr/>
        </p:nvCxnSpPr>
        <p:spPr bwMode="auto">
          <a:xfrm>
            <a:off x="4643438" y="2491705"/>
            <a:ext cx="0" cy="2305050"/>
          </a:xfrm>
          <a:prstGeom prst="straightConnector1">
            <a:avLst/>
          </a:prstGeom>
          <a:ln>
            <a:headEnd/>
            <a:tailEnd type="triangle" w="med" len="med"/>
          </a:ln>
          <a:extLst/>
        </p:spPr>
        <p:style>
          <a:lnRef idx="3">
            <a:schemeClr val="accent1"/>
          </a:lnRef>
          <a:fillRef idx="0">
            <a:schemeClr val="accent1"/>
          </a:fillRef>
          <a:effectRef idx="2">
            <a:schemeClr val="accent1"/>
          </a:effectRef>
          <a:fontRef idx="minor">
            <a:schemeClr val="tx1"/>
          </a:fontRef>
        </p:style>
      </p:cxnSp>
      <p:sp>
        <p:nvSpPr>
          <p:cNvPr id="9" name="Rectangle 9"/>
          <p:cNvSpPr>
            <a:spLocks noChangeArrowheads="1"/>
          </p:cNvSpPr>
          <p:nvPr/>
        </p:nvSpPr>
        <p:spPr bwMode="auto">
          <a:xfrm>
            <a:off x="3635375" y="4796755"/>
            <a:ext cx="2016125" cy="1152525"/>
          </a:xfrm>
          <a:prstGeom prst="rect">
            <a:avLst/>
          </a:prstGeom>
          <a:solidFill>
            <a:schemeClr val="accent1"/>
          </a:solidFill>
          <a:ln w="76200">
            <a:solidFill>
              <a:srgbClr val="00B050"/>
            </a:solidFill>
            <a:miter lim="800000"/>
            <a:headEnd/>
            <a:tailEnd/>
          </a:ln>
          <a:scene3d>
            <a:camera prst="orthographicFront"/>
            <a:lightRig rig="threePt" dir="t"/>
          </a:scene3d>
          <a:sp3d>
            <a:bevelT/>
          </a:sp3d>
        </p:spPr>
        <p:txBody>
          <a:bodyPr wrap="none" anchor="ctr"/>
          <a:lstStyle/>
          <a:p>
            <a:pPr algn="ctr">
              <a:defRPr/>
            </a:pPr>
            <a:r>
              <a:rPr lang="el-GR" sz="2400" dirty="0">
                <a:solidFill>
                  <a:srgbClr val="A4FEBC"/>
                </a:solidFill>
              </a:rPr>
              <a:t>Υγιή ή μη </a:t>
            </a:r>
          </a:p>
          <a:p>
            <a:pPr algn="ctr">
              <a:defRPr/>
            </a:pPr>
            <a:r>
              <a:rPr lang="el-GR" sz="2400" dirty="0">
                <a:solidFill>
                  <a:srgbClr val="A4FEBC"/>
                </a:solidFill>
              </a:rPr>
              <a:t>αποτελέσματα</a:t>
            </a:r>
          </a:p>
        </p:txBody>
      </p:sp>
    </p:spTree>
    <p:extLst>
      <p:ext uri="{BB962C8B-B14F-4D97-AF65-F5344CB8AC3E}">
        <p14:creationId xmlns:p14="http://schemas.microsoft.com/office/powerpoint/2010/main" val="356125361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Στόχοι</a:t>
            </a:r>
            <a:endParaRPr lang="el-GR" dirty="0"/>
          </a:p>
        </p:txBody>
      </p:sp>
      <p:sp>
        <p:nvSpPr>
          <p:cNvPr id="3" name="Θέση περιεχομένου 2"/>
          <p:cNvSpPr>
            <a:spLocks noGrp="1"/>
          </p:cNvSpPr>
          <p:nvPr>
            <p:ph idx="1"/>
          </p:nvPr>
        </p:nvSpPr>
        <p:spPr/>
        <p:txBody>
          <a:bodyPr>
            <a:normAutofit fontScale="92500"/>
          </a:bodyPr>
          <a:lstStyle/>
          <a:p>
            <a:pPr marL="0" indent="0">
              <a:buNone/>
              <a:defRPr/>
            </a:pPr>
            <a:r>
              <a:rPr lang="en-US" sz="3100" dirty="0" smtClean="0"/>
              <a:t>H</a:t>
            </a:r>
            <a:r>
              <a:rPr lang="el-GR" sz="3100" dirty="0" smtClean="0"/>
              <a:t> </a:t>
            </a:r>
            <a:r>
              <a:rPr lang="el-GR" sz="3100" dirty="0"/>
              <a:t>διερεύνηση της διαπολιτισμικής φροντίδας υγείας εστιάζοντας στο τι γίνεται στον κόσμο, δίνοντας έμφαση σε κοινωνικούς παράγοντες (πχ. συγγένεια, θρησκεία και άλλους παράγοντες), όπως και σε ιστορικές, περιβαλλοντικές και λεκτικές έννοιες. </a:t>
            </a:r>
            <a:endParaRPr lang="en-US" sz="3100" dirty="0"/>
          </a:p>
          <a:p>
            <a:pPr marL="0" indent="0">
              <a:buNone/>
              <a:defRPr/>
            </a:pPr>
            <a:endParaRPr lang="en-US" sz="3100" dirty="0"/>
          </a:p>
          <a:p>
            <a:pPr marL="0" indent="0" algn="ctr">
              <a:buNone/>
              <a:defRPr/>
            </a:pPr>
            <a:r>
              <a:rPr lang="el-GR" sz="3100" dirty="0"/>
              <a:t>Σκοπός είναι η ανακάλυψη φαινομένων που θα οδηγήσουν στην επίτευξη πολιτισμικά ικανής φροντίδας υγείας</a:t>
            </a:r>
            <a:r>
              <a:rPr lang="el-GR" sz="3100" dirty="0" smtClean="0"/>
              <a:t>.</a:t>
            </a:r>
            <a:endParaRPr lang="el-GR" sz="3100" dirty="0"/>
          </a:p>
        </p:txBody>
      </p:sp>
    </p:spTree>
    <p:extLst>
      <p:ext uri="{BB962C8B-B14F-4D97-AF65-F5344CB8AC3E}">
        <p14:creationId xmlns:p14="http://schemas.microsoft.com/office/powerpoint/2010/main" val="5477029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Το Θεωρητικό Μοντέλο </a:t>
            </a:r>
            <a:r>
              <a:rPr lang="el-GR" dirty="0"/>
              <a:t>της </a:t>
            </a:r>
            <a:r>
              <a:rPr lang="en-US" dirty="0" err="1"/>
              <a:t>Glittenberg</a:t>
            </a:r>
            <a:endParaRPr lang="el-GR" dirty="0"/>
          </a:p>
        </p:txBody>
      </p:sp>
      <p:sp>
        <p:nvSpPr>
          <p:cNvPr id="3" name="Θέση περιεχομένου 2"/>
          <p:cNvSpPr>
            <a:spLocks noGrp="1"/>
          </p:cNvSpPr>
          <p:nvPr>
            <p:ph idx="1"/>
          </p:nvPr>
        </p:nvSpPr>
        <p:spPr/>
        <p:txBody>
          <a:bodyPr>
            <a:normAutofit fontScale="85000" lnSpcReduction="20000"/>
          </a:bodyPr>
          <a:lstStyle/>
          <a:p>
            <a:pPr marL="0" indent="0">
              <a:buNone/>
              <a:defRPr/>
            </a:pPr>
            <a:endParaRPr lang="el-GR" sz="3100" dirty="0" smtClean="0"/>
          </a:p>
          <a:p>
            <a:pPr marL="0" indent="0">
              <a:buNone/>
              <a:defRPr/>
            </a:pPr>
            <a:r>
              <a:rPr lang="el-GR" sz="3100" dirty="0" smtClean="0"/>
              <a:t>Το </a:t>
            </a:r>
            <a:r>
              <a:rPr lang="el-GR" sz="3100" dirty="0"/>
              <a:t>θεωρητικό μοντέλο της </a:t>
            </a:r>
            <a:r>
              <a:rPr lang="en-US" sz="3100" dirty="0" err="1"/>
              <a:t>Glittenberg</a:t>
            </a:r>
            <a:r>
              <a:rPr lang="en-US" sz="3100" dirty="0"/>
              <a:t> </a:t>
            </a:r>
            <a:r>
              <a:rPr lang="el-GR" sz="3100" dirty="0"/>
              <a:t>στηρίζεται στο πώς η </a:t>
            </a:r>
            <a:r>
              <a:rPr lang="el-GR" sz="3100" b="1" dirty="0"/>
              <a:t>βιολογία</a:t>
            </a:r>
            <a:r>
              <a:rPr lang="el-GR" sz="3100" dirty="0"/>
              <a:t>, ο </a:t>
            </a:r>
            <a:r>
              <a:rPr lang="el-GR" sz="3100" b="1" dirty="0"/>
              <a:t>πολιτισμός</a:t>
            </a:r>
            <a:r>
              <a:rPr lang="el-GR" sz="3100" dirty="0"/>
              <a:t> και τα </a:t>
            </a:r>
            <a:r>
              <a:rPr lang="el-GR" sz="3100" b="1" dirty="0"/>
              <a:t>μοντέλα φροντίδας</a:t>
            </a:r>
            <a:r>
              <a:rPr lang="el-GR" sz="3100" dirty="0"/>
              <a:t> ενός ατόμου αποτελούν μέρος ενός ολόκληρου </a:t>
            </a:r>
            <a:r>
              <a:rPr lang="el-GR" sz="3100" b="1" dirty="0"/>
              <a:t>ανθρώπινου </a:t>
            </a:r>
            <a:r>
              <a:rPr lang="el-GR" sz="3100" b="1" dirty="0" smtClean="0"/>
              <a:t>οικοσυστήματος</a:t>
            </a:r>
            <a:r>
              <a:rPr lang="el-GR" sz="3100" dirty="0" smtClean="0"/>
              <a:t>.</a:t>
            </a:r>
          </a:p>
          <a:p>
            <a:pPr marL="0" indent="0">
              <a:buNone/>
              <a:defRPr/>
            </a:pPr>
            <a:r>
              <a:rPr lang="el-GR" sz="3100" dirty="0" smtClean="0"/>
              <a:t>Ένα </a:t>
            </a:r>
            <a:r>
              <a:rPr lang="el-GR" sz="3100" dirty="0"/>
              <a:t>ανθρώπινο οικοσύστημα είναι παρόμοιο σε θεώρηση με το ολιστικό </a:t>
            </a:r>
            <a:r>
              <a:rPr lang="en-US" sz="3100" dirty="0"/>
              <a:t>Sunrise Model </a:t>
            </a:r>
            <a:r>
              <a:rPr lang="el-GR" sz="3100" dirty="0"/>
              <a:t>της </a:t>
            </a:r>
            <a:r>
              <a:rPr lang="en-US" sz="3100" dirty="0" err="1"/>
              <a:t>Leininger</a:t>
            </a:r>
            <a:r>
              <a:rPr lang="el-GR" sz="3100" dirty="0"/>
              <a:t>, καθώς συσχετίζει πολλαπλούς περιβαλλοντικούς παράγοντες μέσα στους οποίους τα άτομα γεννιούνται, ζουν και πεθαίνουν. Αυτή η οικολογική προσέγγιση βοηθά στην </a:t>
            </a:r>
            <a:r>
              <a:rPr lang="el-GR" sz="3100" b="1" dirty="0"/>
              <a:t>κατανόηση της υγείας σε κοινωνικό επίπεδο</a:t>
            </a:r>
            <a:r>
              <a:rPr lang="el-GR" sz="3100" dirty="0"/>
              <a:t>, στο οποίο επηρεάζονται μεγάλες ομάδες ανθρώπων και όχι ένα μόνο άτομο ή μια οικογένεια. </a:t>
            </a:r>
          </a:p>
          <a:p>
            <a:pPr marL="0" indent="0">
              <a:buNone/>
              <a:defRPr/>
            </a:pPr>
            <a:endParaRPr lang="el-GR" sz="3100" dirty="0"/>
          </a:p>
        </p:txBody>
      </p:sp>
    </p:spTree>
    <p:extLst>
      <p:ext uri="{BB962C8B-B14F-4D97-AF65-F5344CB8AC3E}">
        <p14:creationId xmlns:p14="http://schemas.microsoft.com/office/powerpoint/2010/main" val="300643073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Autofit/>
          </a:bodyPr>
          <a:lstStyle/>
          <a:p>
            <a:r>
              <a:rPr lang="el-GR" dirty="0" smtClean="0"/>
              <a:t>Ανθρώπινο Οικοσύστημα</a:t>
            </a:r>
            <a:endParaRPr lang="el-GR" dirty="0"/>
          </a:p>
        </p:txBody>
      </p:sp>
      <p:graphicFrame>
        <p:nvGraphicFramePr>
          <p:cNvPr id="6" name="9 - Διάγραμμα"/>
          <p:cNvGraphicFramePr/>
          <p:nvPr>
            <p:extLst>
              <p:ext uri="{D42A27DB-BD31-4B8C-83A1-F6EECF244321}">
                <p14:modId xmlns:p14="http://schemas.microsoft.com/office/powerpoint/2010/main" val="1469821959"/>
              </p:ext>
            </p:extLst>
          </p:nvPr>
        </p:nvGraphicFramePr>
        <p:xfrm>
          <a:off x="251520" y="1484784"/>
          <a:ext cx="5400600" cy="55895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5 - Διάγραμμα"/>
          <p:cNvGraphicFramePr/>
          <p:nvPr>
            <p:extLst>
              <p:ext uri="{D42A27DB-BD31-4B8C-83A1-F6EECF244321}">
                <p14:modId xmlns:p14="http://schemas.microsoft.com/office/powerpoint/2010/main" val="746677555"/>
              </p:ext>
            </p:extLst>
          </p:nvPr>
        </p:nvGraphicFramePr>
        <p:xfrm>
          <a:off x="4716016" y="1556792"/>
          <a:ext cx="4067175" cy="151288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cxnSp>
        <p:nvCxnSpPr>
          <p:cNvPr id="8" name="AutoShape 10"/>
          <p:cNvCxnSpPr>
            <a:cxnSpLocks noChangeShapeType="1"/>
          </p:cNvCxnSpPr>
          <p:nvPr/>
        </p:nvCxnSpPr>
        <p:spPr bwMode="auto">
          <a:xfrm>
            <a:off x="3419475" y="1916113"/>
            <a:ext cx="2089150" cy="0"/>
          </a:xfrm>
          <a:prstGeom prst="straightConnector1">
            <a:avLst/>
          </a:prstGeom>
          <a:noFill/>
          <a:ln w="76200">
            <a:solidFill>
              <a:srgbClr val="FFFF00"/>
            </a:solidFill>
            <a:round/>
            <a:headEnd/>
            <a:tailEnd type="triangle"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2049875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Διαπολιτισμικοί Νοσηλευτές</a:t>
            </a:r>
            <a:endParaRPr lang="el-GR" dirty="0"/>
          </a:p>
        </p:txBody>
      </p:sp>
      <p:sp>
        <p:nvSpPr>
          <p:cNvPr id="3" name="Θέση περιεχομένου 2"/>
          <p:cNvSpPr>
            <a:spLocks noGrp="1"/>
          </p:cNvSpPr>
          <p:nvPr>
            <p:ph idx="1"/>
          </p:nvPr>
        </p:nvSpPr>
        <p:spPr/>
        <p:txBody>
          <a:bodyPr>
            <a:normAutofit lnSpcReduction="10000"/>
          </a:bodyPr>
          <a:lstStyle/>
          <a:p>
            <a:pPr marL="0" indent="0">
              <a:buNone/>
              <a:defRPr/>
            </a:pPr>
            <a:r>
              <a:rPr lang="el-GR" sz="2800" dirty="0" smtClean="0"/>
              <a:t>Οι </a:t>
            </a:r>
            <a:r>
              <a:rPr lang="el-GR" sz="2800" dirty="0"/>
              <a:t>διαπολιτισμικοί νοσηλευτές δεν εκτιμούν την συγκεκριμένη επίδραση που έχουν οι ατμοσφαιρικές πιέσεις στα άτομα, ούτε μελετούν τις επιδράσεις των κλιματικών αλλαγών στην υγεία των ανθρώπων. Ωστόσο, οι διαιτητικές συνήθειες διαφορετικών ομάδων πληθυσμών εκτιμώνται και έτσι γίνονται γνωστές ποιες φυσιολογικές τροποποιήσεις και τροποποιήσεις στη φροντίδα  είναι απαραίτητες για την παροχή νέων τροφών. Τέτοιοι φυσικοί παράγοντες σε </a:t>
            </a:r>
            <a:r>
              <a:rPr lang="el-GR" sz="2800" dirty="0" err="1"/>
              <a:t>μακροεπίπεδο</a:t>
            </a:r>
            <a:r>
              <a:rPr lang="el-GR" sz="2800" dirty="0"/>
              <a:t> και πλάνα φροντίδας επηρεάζουν την υγεία και την ευημερία των ανθρώπων. </a:t>
            </a:r>
            <a:endParaRPr lang="en-US" sz="2800" dirty="0"/>
          </a:p>
          <a:p>
            <a:pPr marL="0" indent="0">
              <a:buNone/>
              <a:defRPr/>
            </a:pPr>
            <a:endParaRPr lang="el-GR" sz="3100" dirty="0"/>
          </a:p>
        </p:txBody>
      </p:sp>
    </p:spTree>
    <p:extLst>
      <p:ext uri="{BB962C8B-B14F-4D97-AF65-F5344CB8AC3E}">
        <p14:creationId xmlns:p14="http://schemas.microsoft.com/office/powerpoint/2010/main" val="284293467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Autofit/>
          </a:bodyPr>
          <a:lstStyle/>
          <a:p>
            <a:r>
              <a:rPr lang="el-GR" dirty="0" smtClean="0"/>
              <a:t>Παράδειγμα </a:t>
            </a:r>
            <a:r>
              <a:rPr lang="el-GR" dirty="0"/>
              <a:t>1 (</a:t>
            </a:r>
            <a:r>
              <a:rPr lang="el-GR" dirty="0" err="1"/>
              <a:t>Μακροεπίπεδο</a:t>
            </a:r>
            <a:r>
              <a:rPr lang="el-GR" dirty="0"/>
              <a:t>)</a:t>
            </a:r>
          </a:p>
        </p:txBody>
      </p:sp>
      <p:sp>
        <p:nvSpPr>
          <p:cNvPr id="5" name="Rectangle 3"/>
          <p:cNvSpPr txBox="1">
            <a:spLocks noChangeArrowheads="1"/>
          </p:cNvSpPr>
          <p:nvPr/>
        </p:nvSpPr>
        <p:spPr>
          <a:xfrm>
            <a:off x="457200" y="1600200"/>
            <a:ext cx="8229600" cy="3268663"/>
          </a:xfrm>
          <a:prstGeom prst="rect">
            <a:avLst/>
          </a:prstGeom>
          <a:ln w="76200">
            <a:solidFill>
              <a:srgbClr val="5075BC"/>
            </a:solidFill>
          </a:ln>
        </p:spPr>
        <p:txBody>
          <a:bodyPr vert="horz" lIns="91440" tIns="45720" rIns="91440" bIns="45720" rtlCol="0">
            <a:normAutofit lnSpcReduction="10000"/>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l-GR" dirty="0" smtClean="0"/>
              <a:t>Σεισμός (φυσικός παράγοντας)</a:t>
            </a:r>
          </a:p>
          <a:p>
            <a:pPr>
              <a:defRPr/>
            </a:pPr>
            <a:r>
              <a:rPr lang="el-GR" dirty="0" smtClean="0"/>
              <a:t>Τρόπος κατασκευής κατοικιών (πολιτισμικό πρότυπο)</a:t>
            </a:r>
          </a:p>
          <a:p>
            <a:pPr>
              <a:defRPr/>
            </a:pPr>
            <a:r>
              <a:rPr lang="el-GR" dirty="0" smtClean="0"/>
              <a:t>Συμπεριφορά μητέρων και πατέρων κατά τη διάρκεια της κρίσης στη Γουατεμάλα (πολιτισμικό πρότυπο)</a:t>
            </a:r>
            <a:endParaRPr lang="el-GR" dirty="0" smtClean="0"/>
          </a:p>
        </p:txBody>
      </p:sp>
      <p:sp>
        <p:nvSpPr>
          <p:cNvPr id="6" name="Text Box 4"/>
          <p:cNvSpPr txBox="1">
            <a:spLocks noChangeArrowheads="1"/>
          </p:cNvSpPr>
          <p:nvPr/>
        </p:nvSpPr>
        <p:spPr bwMode="auto">
          <a:xfrm>
            <a:off x="1908175" y="5661025"/>
            <a:ext cx="4679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ct val="50000"/>
              </a:spcBef>
            </a:pPr>
            <a:endParaRPr lang="el-GR" altLang="el-GR"/>
          </a:p>
        </p:txBody>
      </p:sp>
      <p:sp>
        <p:nvSpPr>
          <p:cNvPr id="7" name="Text Box 5"/>
          <p:cNvSpPr txBox="1">
            <a:spLocks noChangeArrowheads="1"/>
          </p:cNvSpPr>
          <p:nvPr/>
        </p:nvSpPr>
        <p:spPr bwMode="auto">
          <a:xfrm>
            <a:off x="2195513" y="5516563"/>
            <a:ext cx="4752975" cy="861774"/>
          </a:xfrm>
          <a:prstGeom prst="rect">
            <a:avLst/>
          </a:prstGeom>
          <a:noFill/>
          <a:ln w="76200">
            <a:noFill/>
            <a:miter lim="800000"/>
            <a:headEnd/>
            <a:tailEnd/>
          </a:ln>
          <a:effectLst/>
        </p:spPr>
        <p:txBody>
          <a:bodyPr>
            <a:spAutoFit/>
          </a:bodyPr>
          <a:lstStyle/>
          <a:p>
            <a:pPr algn="ctr">
              <a:spcBef>
                <a:spcPct val="50000"/>
              </a:spcBef>
              <a:defRPr/>
            </a:pPr>
            <a:r>
              <a:rPr lang="el-GR" sz="2000" b="1" dirty="0"/>
              <a:t>Βιολογική επιβίωση των ανθρώπων </a:t>
            </a:r>
          </a:p>
          <a:p>
            <a:pPr algn="ctr">
              <a:spcBef>
                <a:spcPct val="50000"/>
              </a:spcBef>
              <a:defRPr/>
            </a:pPr>
            <a:r>
              <a:rPr lang="el-GR" sz="2000" b="1" dirty="0"/>
              <a:t>(αποτέλεσμα στην υγεία)</a:t>
            </a:r>
          </a:p>
        </p:txBody>
      </p:sp>
      <p:cxnSp>
        <p:nvCxnSpPr>
          <p:cNvPr id="8" name="AutoShape 6"/>
          <p:cNvCxnSpPr>
            <a:cxnSpLocks noChangeShapeType="1"/>
            <a:stCxn id="5" idx="2"/>
            <a:endCxn id="7" idx="0"/>
          </p:cNvCxnSpPr>
          <p:nvPr/>
        </p:nvCxnSpPr>
        <p:spPr bwMode="auto">
          <a:xfrm>
            <a:off x="4572000" y="4868863"/>
            <a:ext cx="1" cy="647700"/>
          </a:xfrm>
          <a:prstGeom prst="straightConnector1">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5120646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l-GR" dirty="0" smtClean="0"/>
              <a:t>Παράδειγμα </a:t>
            </a:r>
            <a:r>
              <a:rPr lang="el-GR" dirty="0"/>
              <a:t>2 (το περιβάλλον που φτιάχτηκε από τον άνθρωπο)</a:t>
            </a:r>
          </a:p>
        </p:txBody>
      </p:sp>
      <p:sp>
        <p:nvSpPr>
          <p:cNvPr id="5" name="Θέση περιεχομένου 4"/>
          <p:cNvSpPr>
            <a:spLocks noGrp="1"/>
          </p:cNvSpPr>
          <p:nvPr>
            <p:ph idx="1"/>
          </p:nvPr>
        </p:nvSpPr>
        <p:spPr/>
        <p:txBody>
          <a:bodyPr>
            <a:noAutofit/>
          </a:bodyPr>
          <a:lstStyle/>
          <a:p>
            <a:pPr>
              <a:spcBef>
                <a:spcPts val="2700"/>
              </a:spcBef>
              <a:defRPr/>
            </a:pPr>
            <a:r>
              <a:rPr lang="el-GR" sz="2400" dirty="0" smtClean="0"/>
              <a:t>Το </a:t>
            </a:r>
            <a:r>
              <a:rPr lang="el-GR" sz="2400" dirty="0"/>
              <a:t>ζευγάρωμα –</a:t>
            </a:r>
            <a:r>
              <a:rPr lang="en-US" sz="2400" dirty="0"/>
              <a:t>mating</a:t>
            </a:r>
            <a:r>
              <a:rPr lang="el-GR" sz="2400" dirty="0"/>
              <a:t>- (παράγων ανθρώπινος)</a:t>
            </a:r>
            <a:endParaRPr lang="en-US" sz="2400" dirty="0"/>
          </a:p>
          <a:p>
            <a:pPr>
              <a:spcBef>
                <a:spcPts val="2700"/>
              </a:spcBef>
              <a:defRPr/>
            </a:pPr>
            <a:r>
              <a:rPr lang="el-GR" sz="2400" dirty="0" smtClean="0"/>
              <a:t>Πολιτισμικοί </a:t>
            </a:r>
            <a:r>
              <a:rPr lang="el-GR" sz="2400" dirty="0"/>
              <a:t>κανόνες, πρότυπα, νοήματα, πρακτικές και κοινωνικοί θεσμοί όπως η οικογένεια, η εκπαίδευση, η θρησκεία, η πολιτική, τα οικονομικά, η υγεία επηρεάζουν το ζευγάρωμα.</a:t>
            </a:r>
            <a:endParaRPr lang="en-US" sz="2400" dirty="0"/>
          </a:p>
          <a:p>
            <a:pPr>
              <a:spcBef>
                <a:spcPts val="2700"/>
              </a:spcBef>
              <a:defRPr/>
            </a:pPr>
            <a:r>
              <a:rPr lang="el-GR" sz="2400" dirty="0" smtClean="0"/>
              <a:t>Οι </a:t>
            </a:r>
            <a:r>
              <a:rPr lang="el-GR" sz="2400" dirty="0"/>
              <a:t>διαπολιτισμικοί νοσηλευτές επιτυγχάνουν μια πιο ολοκληρωμένη κατανόηση της </a:t>
            </a:r>
            <a:r>
              <a:rPr lang="el-GR" sz="2400" dirty="0" err="1"/>
              <a:t>βιοπολιτισμικής</a:t>
            </a:r>
            <a:r>
              <a:rPr lang="el-GR" sz="2400" dirty="0"/>
              <a:t> δομής πολιτισμικών ομάδων σχεδιάζοντας συστήματα συγγένειας και μετά συνδέοντας τα συστήματα με τα φαινόμενα της διαπολιτισμικής νοσηλευτικής που σχετίζονται με την φροντίδα υγείας, την ευημερία ή την ασθένεια. </a:t>
            </a:r>
          </a:p>
          <a:p>
            <a:pPr>
              <a:spcBef>
                <a:spcPts val="2700"/>
              </a:spcBef>
            </a:pPr>
            <a:endParaRPr lang="el-GR" altLang="el-GR" sz="2400" dirty="0"/>
          </a:p>
          <a:p>
            <a:pPr>
              <a:spcBef>
                <a:spcPts val="2700"/>
              </a:spcBef>
            </a:pPr>
            <a:endParaRPr lang="el-GR" sz="2400" dirty="0"/>
          </a:p>
        </p:txBody>
      </p:sp>
    </p:spTree>
    <p:extLst>
      <p:ext uri="{BB962C8B-B14F-4D97-AF65-F5344CB8AC3E}">
        <p14:creationId xmlns:p14="http://schemas.microsoft.com/office/powerpoint/2010/main" val="77167849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l-GR" dirty="0" smtClean="0"/>
              <a:t>Βιοτεχνολογία </a:t>
            </a:r>
            <a:r>
              <a:rPr lang="el-GR" dirty="0"/>
              <a:t>και </a:t>
            </a:r>
            <a:r>
              <a:rPr lang="el-GR" dirty="0" smtClean="0"/>
              <a:t>Διαπολιτισμική Νοσηλευτική </a:t>
            </a:r>
            <a:endParaRPr lang="el-GR" dirty="0"/>
          </a:p>
        </p:txBody>
      </p:sp>
      <p:sp>
        <p:nvSpPr>
          <p:cNvPr id="5" name="Θέση περιεχομένου 4"/>
          <p:cNvSpPr>
            <a:spLocks noGrp="1"/>
          </p:cNvSpPr>
          <p:nvPr>
            <p:ph idx="1"/>
          </p:nvPr>
        </p:nvSpPr>
        <p:spPr>
          <a:xfrm>
            <a:off x="464156" y="1711349"/>
            <a:ext cx="8229600" cy="4525963"/>
          </a:xfrm>
        </p:spPr>
        <p:txBody>
          <a:bodyPr vert="horz" lIns="91440" tIns="45720" rIns="91440" bIns="45720" rtlCol="0">
            <a:noAutofit/>
          </a:bodyPr>
          <a:lstStyle/>
          <a:p>
            <a:pPr>
              <a:spcBef>
                <a:spcPts val="2700"/>
              </a:spcBef>
            </a:pPr>
            <a:r>
              <a:rPr lang="el-GR" sz="2400" dirty="0"/>
              <a:t>Με </a:t>
            </a:r>
            <a:r>
              <a:rPr lang="el-GR" sz="2400" dirty="0"/>
              <a:t>ποιους τρόπους επηρεάζει η βιοτεχνολογία την ασθένεια, την υγεία και την ευημερία; </a:t>
            </a:r>
          </a:p>
          <a:p>
            <a:pPr>
              <a:spcBef>
                <a:spcPts val="2700"/>
              </a:spcBef>
            </a:pPr>
            <a:r>
              <a:rPr lang="el-GR" sz="2400" dirty="0"/>
              <a:t>Πώς άλλαξε τις πρακτικές φροντίδας; Είναι οι έννοιες αυτές διαφορετικές σε διαφορετικές πολιτισμικές ομάδες; </a:t>
            </a:r>
          </a:p>
          <a:p>
            <a:pPr>
              <a:spcBef>
                <a:spcPts val="2700"/>
              </a:spcBef>
            </a:pPr>
            <a:r>
              <a:rPr lang="el-GR" sz="2400" dirty="0"/>
              <a:t>Πώς οι διαπολιτισμικοί νοσηλευτές αντιδρούν προσπαθώντας να ζυγίσουν τις επιθυμίες ενός ανθρώπου που πεθαίνει και της τεχνολογίας που επιμηκύνει τη ζωή; </a:t>
            </a:r>
          </a:p>
          <a:p>
            <a:pPr>
              <a:spcBef>
                <a:spcPts val="2700"/>
              </a:spcBef>
            </a:pPr>
            <a:endParaRPr lang="el-GR" sz="2400" dirty="0"/>
          </a:p>
          <a:p>
            <a:pPr>
              <a:spcBef>
                <a:spcPts val="2700"/>
              </a:spcBef>
            </a:pPr>
            <a:endParaRPr lang="el-GR" altLang="el-GR" sz="2400" dirty="0"/>
          </a:p>
          <a:p>
            <a:pPr>
              <a:spcBef>
                <a:spcPts val="2700"/>
              </a:spcBef>
            </a:pPr>
            <a:endParaRPr lang="el-GR" sz="2400" dirty="0"/>
          </a:p>
        </p:txBody>
      </p:sp>
    </p:spTree>
    <p:extLst>
      <p:ext uri="{BB962C8B-B14F-4D97-AF65-F5344CB8AC3E}">
        <p14:creationId xmlns:p14="http://schemas.microsoft.com/office/powerpoint/2010/main" val="212856211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l-GR" dirty="0" smtClean="0"/>
              <a:t>Γενετική </a:t>
            </a:r>
            <a:r>
              <a:rPr lang="el-GR" dirty="0"/>
              <a:t>και Διαπολιτισμική Νοσηλευτική</a:t>
            </a:r>
          </a:p>
        </p:txBody>
      </p:sp>
      <p:sp>
        <p:nvSpPr>
          <p:cNvPr id="5" name="Θέση περιεχομένου 4"/>
          <p:cNvSpPr>
            <a:spLocks noGrp="1"/>
          </p:cNvSpPr>
          <p:nvPr>
            <p:ph idx="1"/>
          </p:nvPr>
        </p:nvSpPr>
        <p:spPr/>
        <p:txBody>
          <a:bodyPr vert="horz" lIns="91440" tIns="45720" rIns="91440" bIns="45720" rtlCol="0">
            <a:noAutofit/>
          </a:bodyPr>
          <a:lstStyle/>
          <a:p>
            <a:pPr>
              <a:spcBef>
                <a:spcPts val="1800"/>
              </a:spcBef>
            </a:pPr>
            <a:r>
              <a:rPr lang="el-GR" sz="2200" dirty="0"/>
              <a:t>Η </a:t>
            </a:r>
            <a:r>
              <a:rPr lang="el-GR" sz="2200" dirty="0"/>
              <a:t>διαπολιτισμική νοσηλευτική ενδιαφέρεται πολύ για την κληρονομικότητα και τα μοντέλα φροντίδας που περνούν από τη μια γενιά στην άλλη. Η γενετική δομή του πολιτισμού παραμένει σημαντική για μελέτη και απόκτηση περισσότερης γνώσης με τα πρόσφατα ευρήματα της γενετικής έρευνας. </a:t>
            </a:r>
            <a:endParaRPr lang="en-US" sz="2200" dirty="0"/>
          </a:p>
          <a:p>
            <a:pPr>
              <a:spcBef>
                <a:spcPts val="1800"/>
              </a:spcBef>
            </a:pPr>
            <a:r>
              <a:rPr lang="el-GR" sz="2200" dirty="0"/>
              <a:t>Η </a:t>
            </a:r>
            <a:r>
              <a:rPr lang="el-GR" sz="2200" dirty="0"/>
              <a:t>ευγονική ξεκίνησε στα τέλη του 19ου αιώνα στην Αγγλία ως κοινωνική σκέψη, που συνέδεε τη μελέτη της ανθρώπινης βιολογίας με την εξέλιξη για τη βελτίωση της ανθρωπότητας. </a:t>
            </a:r>
            <a:endParaRPr lang="en-US" sz="2200" dirty="0"/>
          </a:p>
          <a:p>
            <a:pPr>
              <a:spcBef>
                <a:spcPts val="1800"/>
              </a:spcBef>
            </a:pPr>
            <a:r>
              <a:rPr lang="el-GR" sz="2200" dirty="0"/>
              <a:t>Η.Π.Α</a:t>
            </a:r>
            <a:r>
              <a:rPr lang="el-GR" sz="2200" dirty="0"/>
              <a:t>. νόμος 1924, Ιντιάνα 1907. Ο πολιτισμικός έλεγχος των πληθυσμών για την προστασία των δικαιωμάτων κάποιων έναντι κάποιων άλλων είναι ένα κρίσιμο διαπολιτισμικό θέμα. </a:t>
            </a:r>
          </a:p>
          <a:p>
            <a:pPr>
              <a:spcBef>
                <a:spcPts val="1800"/>
              </a:spcBef>
            </a:pPr>
            <a:r>
              <a:rPr lang="el-GR" sz="2200" dirty="0"/>
              <a:t>Γονιδιακή </a:t>
            </a:r>
            <a:r>
              <a:rPr lang="el-GR" sz="2200" dirty="0"/>
              <a:t>Θεραπεία- Περιβάλλον που φτιάχτηκε από τον </a:t>
            </a:r>
            <a:r>
              <a:rPr lang="el-GR" sz="2200" dirty="0"/>
              <a:t>άνθρωπο</a:t>
            </a:r>
            <a:endParaRPr lang="el-GR" altLang="el-GR" sz="2200" dirty="0"/>
          </a:p>
        </p:txBody>
      </p:sp>
    </p:spTree>
    <p:extLst>
      <p:ext uri="{BB962C8B-B14F-4D97-AF65-F5344CB8AC3E}">
        <p14:creationId xmlns:p14="http://schemas.microsoft.com/office/powerpoint/2010/main" val="24979894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Autofit/>
          </a:bodyPr>
          <a:lstStyle/>
          <a:p>
            <a:r>
              <a:rPr lang="el-GR" sz="4000" dirty="0" smtClean="0"/>
              <a:t>[3]</a:t>
            </a:r>
            <a:endParaRPr lang="el-GR" sz="4000" dirty="0"/>
          </a:p>
        </p:txBody>
      </p:sp>
      <p:sp>
        <p:nvSpPr>
          <p:cNvPr id="5" name="Θέση περιεχομένου 4"/>
          <p:cNvSpPr>
            <a:spLocks noGrp="1"/>
          </p:cNvSpPr>
          <p:nvPr>
            <p:ph idx="1"/>
          </p:nvPr>
        </p:nvSpPr>
        <p:spPr/>
        <p:txBody>
          <a:bodyPr>
            <a:noAutofit/>
          </a:bodyPr>
          <a:lstStyle/>
          <a:p>
            <a:pPr>
              <a:buFont typeface="Wingdings" panose="05000000000000000000" pitchFamily="2" charset="2"/>
              <a:buChar char="ü"/>
            </a:pPr>
            <a:r>
              <a:rPr lang="el-GR" altLang="el-GR" sz="3600" dirty="0" smtClean="0"/>
              <a:t>Τι </a:t>
            </a:r>
            <a:r>
              <a:rPr lang="el-GR" altLang="el-GR" sz="3600" dirty="0"/>
              <a:t>θα πρέπει να κάνει όταν αυτό που προστάζει η κουλτούρα των ατόμων  είναι επαγγελματικά αντιδεοντολογικό;</a:t>
            </a:r>
          </a:p>
          <a:p>
            <a:pPr>
              <a:buFont typeface="Wingdings" panose="05000000000000000000" pitchFamily="2" charset="2"/>
              <a:buChar char="ü"/>
            </a:pPr>
            <a:endParaRPr lang="el-GR" altLang="el-GR" sz="3600" dirty="0"/>
          </a:p>
          <a:p>
            <a:pPr>
              <a:buFont typeface="Wingdings" panose="05000000000000000000" pitchFamily="2" charset="2"/>
              <a:buChar char="ü"/>
            </a:pPr>
            <a:endParaRPr lang="el-GR" altLang="el-GR" sz="3600" dirty="0"/>
          </a:p>
          <a:p>
            <a:pPr>
              <a:buFont typeface="Wingdings" panose="05000000000000000000" pitchFamily="2" charset="2"/>
              <a:buChar char="ü"/>
            </a:pPr>
            <a:endParaRPr lang="el-GR" sz="3600" dirty="0"/>
          </a:p>
        </p:txBody>
      </p:sp>
    </p:spTree>
    <p:extLst>
      <p:ext uri="{BB962C8B-B14F-4D97-AF65-F5344CB8AC3E}">
        <p14:creationId xmlns:p14="http://schemas.microsoft.com/office/powerpoint/2010/main" val="308695664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l-GR" dirty="0" smtClean="0"/>
              <a:t>Θέματα Ηθικής </a:t>
            </a:r>
            <a:r>
              <a:rPr lang="el-GR" dirty="0"/>
              <a:t>της </a:t>
            </a:r>
            <a:r>
              <a:rPr lang="el-GR" dirty="0" smtClean="0"/>
              <a:t>Μελέτης </a:t>
            </a:r>
            <a:r>
              <a:rPr lang="el-GR" dirty="0"/>
              <a:t>του </a:t>
            </a:r>
            <a:r>
              <a:rPr lang="el-GR" dirty="0" err="1" smtClean="0"/>
              <a:t>Γονιδιώματος</a:t>
            </a:r>
            <a:endParaRPr lang="el-GR" dirty="0"/>
          </a:p>
        </p:txBody>
      </p:sp>
      <p:sp>
        <p:nvSpPr>
          <p:cNvPr id="5" name="Θέση περιεχομένου 4"/>
          <p:cNvSpPr>
            <a:spLocks noGrp="1"/>
          </p:cNvSpPr>
          <p:nvPr>
            <p:ph idx="1"/>
          </p:nvPr>
        </p:nvSpPr>
        <p:spPr/>
        <p:txBody>
          <a:bodyPr>
            <a:noAutofit/>
          </a:bodyPr>
          <a:lstStyle/>
          <a:p>
            <a:pPr marL="0" indent="0">
              <a:lnSpc>
                <a:spcPct val="80000"/>
              </a:lnSpc>
              <a:buNone/>
              <a:defRPr/>
            </a:pPr>
            <a:endParaRPr lang="el-GR" dirty="0" smtClean="0"/>
          </a:p>
          <a:p>
            <a:pPr marL="0" indent="0">
              <a:lnSpc>
                <a:spcPct val="80000"/>
              </a:lnSpc>
              <a:buNone/>
              <a:defRPr/>
            </a:pPr>
            <a:r>
              <a:rPr lang="el-GR" dirty="0" smtClean="0"/>
              <a:t>Επειδή </a:t>
            </a:r>
            <a:r>
              <a:rPr lang="el-GR" dirty="0"/>
              <a:t>οι διαπολιτισμικοί νοσηλευτές επικεντρώνονται στην πολιτισμική πολυπλοκότητα και στις ομοιότητες με τη θεωρία της πολιτισμικής φροντίδας, θα πρέπει να έχουν μεγάλο ενδιαφέρον και ηγετικό ρόλο στο πρόγραμμα του ανθρώπινου </a:t>
            </a:r>
            <a:r>
              <a:rPr lang="el-GR" dirty="0" err="1"/>
              <a:t>γονιδιώματος</a:t>
            </a:r>
            <a:r>
              <a:rPr lang="el-GR" dirty="0"/>
              <a:t> (</a:t>
            </a:r>
            <a:r>
              <a:rPr lang="en-US" dirty="0"/>
              <a:t>Human Genome Project</a:t>
            </a:r>
            <a:r>
              <a:rPr lang="el-GR" dirty="0"/>
              <a:t>). Θέματα ηθικής φύσεως</a:t>
            </a:r>
          </a:p>
          <a:p>
            <a:pPr>
              <a:lnSpc>
                <a:spcPct val="80000"/>
              </a:lnSpc>
              <a:defRPr/>
            </a:pPr>
            <a:endParaRPr lang="el-GR" altLang="el-GR" dirty="0"/>
          </a:p>
        </p:txBody>
      </p:sp>
    </p:spTree>
    <p:extLst>
      <p:ext uri="{BB962C8B-B14F-4D97-AF65-F5344CB8AC3E}">
        <p14:creationId xmlns:p14="http://schemas.microsoft.com/office/powerpoint/2010/main" val="85407859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dirty="0" smtClean="0"/>
              <a:t>Συμπέρασμα</a:t>
            </a:r>
            <a:endParaRPr lang="el-GR" dirty="0"/>
          </a:p>
        </p:txBody>
      </p:sp>
      <p:sp>
        <p:nvSpPr>
          <p:cNvPr id="5" name="Θέση περιεχομένου 4"/>
          <p:cNvSpPr>
            <a:spLocks noGrp="1"/>
          </p:cNvSpPr>
          <p:nvPr>
            <p:ph idx="1"/>
          </p:nvPr>
        </p:nvSpPr>
        <p:spPr/>
        <p:txBody>
          <a:bodyPr>
            <a:noAutofit/>
          </a:bodyPr>
          <a:lstStyle/>
          <a:p>
            <a:pPr marL="0" indent="0">
              <a:buNone/>
              <a:defRPr/>
            </a:pPr>
            <a:r>
              <a:rPr lang="el-GR" dirty="0" err="1" smtClean="0"/>
              <a:t>Βιοπολιτισμικές</a:t>
            </a:r>
            <a:r>
              <a:rPr lang="el-GR" dirty="0" smtClean="0"/>
              <a:t> </a:t>
            </a:r>
            <a:r>
              <a:rPr lang="el-GR" dirty="0"/>
              <a:t>επιδράσεις  μπορεί να είναι εποικοδομητικές ή εν αντιθέσει επιζήμιες για την υγεία. </a:t>
            </a:r>
          </a:p>
          <a:p>
            <a:pPr marL="0" indent="0">
              <a:spcBef>
                <a:spcPts val="2400"/>
              </a:spcBef>
              <a:buNone/>
              <a:defRPr/>
            </a:pPr>
            <a:r>
              <a:rPr lang="el-GR" dirty="0"/>
              <a:t>Παραδείγματα επιλογής συντρόφου, γενετικής, και βιοτεχνολογίας χρησιμοποιήθηκαν για να διαφανεί το ολιστικό πλαίσιο στη διαπολιτισμική νοσηλευτική έρευνα και πρακτική. </a:t>
            </a:r>
          </a:p>
          <a:p>
            <a:pPr marL="0" indent="0">
              <a:buNone/>
              <a:defRPr/>
            </a:pPr>
            <a:endParaRPr lang="el-GR" dirty="0"/>
          </a:p>
          <a:p>
            <a:pPr marL="0" indent="0">
              <a:buNone/>
              <a:defRPr/>
            </a:pPr>
            <a:endParaRPr lang="el-GR" altLang="el-GR" dirty="0"/>
          </a:p>
        </p:txBody>
      </p:sp>
    </p:spTree>
    <p:extLst>
      <p:ext uri="{BB962C8B-B14F-4D97-AF65-F5344CB8AC3E}">
        <p14:creationId xmlns:p14="http://schemas.microsoft.com/office/powerpoint/2010/main" val="204274849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8"/>
          <p:cNvSpPr>
            <a:spLocks noGrp="1" noChangeArrowheads="1"/>
          </p:cNvSpPr>
          <p:nvPr>
            <p:ph type="title"/>
          </p:nvPr>
        </p:nvSpPr>
        <p:spPr>
          <a:xfrm>
            <a:off x="3851920" y="980728"/>
            <a:ext cx="4896792" cy="5112345"/>
          </a:xfrm>
        </p:spPr>
        <p:txBody>
          <a:bodyPr>
            <a:normAutofit fontScale="90000"/>
          </a:bodyPr>
          <a:lstStyle/>
          <a:p>
            <a:pPr algn="l" eaLnBrk="1" hangingPunct="1">
              <a:defRPr/>
            </a:pPr>
            <a:r>
              <a:rPr lang="el-GR" sz="3200" b="1" dirty="0" smtClean="0">
                <a:solidFill>
                  <a:schemeClr val="tx1"/>
                </a:solidFill>
              </a:rPr>
              <a:t>Η διαπολιτισμική νοσηλευτική παραμένει ο διανοητικός και </a:t>
            </a:r>
            <a:r>
              <a:rPr lang="el-GR" sz="3200" b="1" dirty="0" err="1" smtClean="0">
                <a:solidFill>
                  <a:schemeClr val="tx1"/>
                </a:solidFill>
              </a:rPr>
              <a:t>μετατρεπτικός</a:t>
            </a:r>
            <a:r>
              <a:rPr lang="el-GR" sz="3200" b="1" dirty="0" smtClean="0">
                <a:solidFill>
                  <a:schemeClr val="tx1"/>
                </a:solidFill>
              </a:rPr>
              <a:t> σύνδεσμος για τη γνώση, την κατανόηση και την ανταπόκριση στη διαφορετική ανθρώπινη συμπεριφορά, όπως επίσης και για τη διερεύνηση ηθικών λύσεων σε προβλήματα </a:t>
            </a:r>
            <a:r>
              <a:rPr lang="el-GR" sz="3200" b="1" dirty="0" smtClean="0">
                <a:solidFill>
                  <a:schemeClr val="tx1"/>
                </a:solidFill>
              </a:rPr>
              <a:t>υγείας.</a:t>
            </a:r>
            <a:br>
              <a:rPr lang="el-GR" sz="3200" b="1" dirty="0" smtClean="0">
                <a:solidFill>
                  <a:schemeClr val="tx1"/>
                </a:solidFill>
              </a:rPr>
            </a:br>
            <a:r>
              <a:rPr lang="el-GR" sz="3200" b="1" dirty="0" smtClean="0">
                <a:solidFill>
                  <a:schemeClr val="tx1"/>
                </a:solidFill>
              </a:rPr>
              <a:t/>
            </a:r>
            <a:br>
              <a:rPr lang="el-GR" sz="3200" b="1" dirty="0" smtClean="0">
                <a:solidFill>
                  <a:schemeClr val="tx1"/>
                </a:solidFill>
              </a:rPr>
            </a:br>
            <a:r>
              <a:rPr lang="el-GR" sz="1600" i="1" dirty="0" smtClean="0">
                <a:solidFill>
                  <a:schemeClr val="tx1"/>
                </a:solidFill>
              </a:rPr>
              <a:t>Το </a:t>
            </a:r>
            <a:r>
              <a:rPr lang="el-GR" sz="1600" i="1" dirty="0" smtClean="0">
                <a:solidFill>
                  <a:schemeClr val="tx1"/>
                </a:solidFill>
              </a:rPr>
              <a:t>θεωρητικό μοντέλο της </a:t>
            </a:r>
            <a:r>
              <a:rPr lang="en-US" sz="1600" i="1" dirty="0" err="1" smtClean="0">
                <a:solidFill>
                  <a:schemeClr val="tx1"/>
                </a:solidFill>
              </a:rPr>
              <a:t>Glittenberg</a:t>
            </a:r>
            <a:endParaRPr lang="el-GR" sz="1600" i="1" dirty="0" smtClean="0">
              <a:solidFill>
                <a:schemeClr val="tx1"/>
              </a:solidFill>
            </a:endParaRPr>
          </a:p>
        </p:txBody>
      </p:sp>
      <p:pic>
        <p:nvPicPr>
          <p:cNvPr id="4" name="Picture 7" descr="j0335112"/>
          <p:cNvPicPr>
            <a:picLocks noGrp="1" noChangeAspect="1" noChangeArrowheads="1"/>
          </p:cNvPicPr>
          <p:nvPr>
            <p:ph sz="half" idx="4294967295"/>
          </p:nvPr>
        </p:nvPicPr>
        <p:blipFill>
          <a:blip r:embed="rId2" cstate="print">
            <a:lum contrast="-50000"/>
            <a:extLst>
              <a:ext uri="{28A0092B-C50C-407E-A947-70E740481C1C}">
                <a14:useLocalDpi xmlns:a14="http://schemas.microsoft.com/office/drawing/2010/main" val="0"/>
              </a:ext>
            </a:extLst>
          </a:blip>
          <a:srcRect/>
          <a:stretch>
            <a:fillRect/>
          </a:stretch>
        </p:blipFill>
        <p:spPr>
          <a:xfrm>
            <a:off x="179512" y="1196752"/>
            <a:ext cx="3551287" cy="35512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186854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0" y="274638"/>
            <a:ext cx="9144000" cy="1143000"/>
          </a:xfrm>
        </p:spPr>
        <p:txBody>
          <a:bodyPr>
            <a:noAutofit/>
          </a:bodyPr>
          <a:lstStyle/>
          <a:p>
            <a:r>
              <a:rPr lang="el-GR" altLang="el-GR" sz="3600" dirty="0" smtClean="0"/>
              <a:t>Οι Άνθρωποι </a:t>
            </a:r>
            <a:r>
              <a:rPr lang="el-GR" altLang="el-GR" sz="3600" dirty="0"/>
              <a:t>με </a:t>
            </a:r>
            <a:r>
              <a:rPr lang="el-GR" altLang="el-GR" sz="3600" dirty="0" smtClean="0"/>
              <a:t>Διαφορετική </a:t>
            </a:r>
            <a:r>
              <a:rPr lang="en-US" altLang="el-GR" sz="3600" dirty="0"/>
              <a:t/>
            </a:r>
            <a:br>
              <a:rPr lang="en-US" altLang="el-GR" sz="3600" dirty="0"/>
            </a:br>
            <a:r>
              <a:rPr lang="el-GR" altLang="el-GR" sz="3600" dirty="0" smtClean="0"/>
              <a:t>Πολιτισμική </a:t>
            </a:r>
            <a:r>
              <a:rPr lang="el-GR" altLang="el-GR" sz="3600" dirty="0"/>
              <a:t>και Ε</a:t>
            </a:r>
            <a:r>
              <a:rPr lang="el-GR" altLang="el-GR" sz="3600" dirty="0" smtClean="0"/>
              <a:t>θνική </a:t>
            </a:r>
            <a:r>
              <a:rPr lang="el-GR" altLang="el-GR" sz="3600" dirty="0" smtClean="0"/>
              <a:t>Ταυτότητα</a:t>
            </a:r>
            <a:endParaRPr lang="el-GR" sz="3600" dirty="0"/>
          </a:p>
        </p:txBody>
      </p:sp>
      <p:sp>
        <p:nvSpPr>
          <p:cNvPr id="5" name="Θέση περιεχομένου 4"/>
          <p:cNvSpPr>
            <a:spLocks noGrp="1"/>
          </p:cNvSpPr>
          <p:nvPr>
            <p:ph idx="1"/>
          </p:nvPr>
        </p:nvSpPr>
        <p:spPr>
          <a:xfrm>
            <a:off x="464156" y="1711349"/>
            <a:ext cx="8229600" cy="4525963"/>
          </a:xfrm>
        </p:spPr>
        <p:txBody>
          <a:bodyPr>
            <a:noAutofit/>
          </a:bodyPr>
          <a:lstStyle/>
          <a:p>
            <a:pPr>
              <a:lnSpc>
                <a:spcPct val="80000"/>
              </a:lnSpc>
              <a:buSzPct val="140000"/>
              <a:buFont typeface="Wingdings" panose="05000000000000000000" pitchFamily="2" charset="2"/>
              <a:buChar char="ü"/>
              <a:defRPr/>
            </a:pPr>
            <a:r>
              <a:rPr lang="el-GR" altLang="el-GR" sz="2800" dirty="0" smtClean="0"/>
              <a:t>Έχουν </a:t>
            </a:r>
            <a:r>
              <a:rPr lang="el-GR" altLang="el-GR" sz="2800" dirty="0"/>
              <a:t>διαφορετικές θεωρήσεις για την υγεία και την </a:t>
            </a:r>
            <a:r>
              <a:rPr lang="el-GR" altLang="el-GR" sz="2800" dirty="0" smtClean="0"/>
              <a:t>ασθένεια</a:t>
            </a:r>
          </a:p>
          <a:p>
            <a:pPr marL="0" indent="0" algn="r">
              <a:lnSpc>
                <a:spcPct val="80000"/>
              </a:lnSpc>
              <a:buSzPct val="140000"/>
              <a:buNone/>
              <a:defRPr/>
            </a:pPr>
            <a:r>
              <a:rPr lang="en-US" altLang="el-GR" sz="2400" dirty="0" smtClean="0"/>
              <a:t>Lam&amp;Fielding,2003</a:t>
            </a:r>
            <a:endParaRPr lang="el-GR" altLang="el-GR" sz="2400" dirty="0"/>
          </a:p>
          <a:p>
            <a:pPr>
              <a:lnSpc>
                <a:spcPct val="80000"/>
              </a:lnSpc>
              <a:buSzPct val="140000"/>
              <a:buFont typeface="Wingdings" panose="05000000000000000000" pitchFamily="2" charset="2"/>
              <a:buChar char="ü"/>
              <a:defRPr/>
            </a:pPr>
            <a:r>
              <a:rPr lang="el-GR" altLang="el-GR" sz="2800" dirty="0" smtClean="0"/>
              <a:t>Έχουν </a:t>
            </a:r>
            <a:r>
              <a:rPr lang="el-GR" altLang="el-GR" sz="2800" dirty="0"/>
              <a:t>διαφορετική επίπτωση  νόσου για  μια ποικιλία προβλημάτων υγείας όπως, υπέρταση, διαβήτης και </a:t>
            </a:r>
            <a:r>
              <a:rPr lang="el-GR" altLang="el-GR" sz="2800" dirty="0" smtClean="0"/>
              <a:t>καρκίνος</a:t>
            </a:r>
          </a:p>
          <a:p>
            <a:pPr marL="0" indent="0" algn="r">
              <a:lnSpc>
                <a:spcPct val="80000"/>
              </a:lnSpc>
              <a:buSzPct val="140000"/>
              <a:buNone/>
              <a:defRPr/>
            </a:pPr>
            <a:r>
              <a:rPr lang="en-US" altLang="el-GR" sz="2400" dirty="0"/>
              <a:t>Newman et al.,2004</a:t>
            </a:r>
            <a:endParaRPr lang="el-GR" altLang="el-GR" sz="2400" dirty="0"/>
          </a:p>
          <a:p>
            <a:pPr>
              <a:lnSpc>
                <a:spcPct val="80000"/>
              </a:lnSpc>
              <a:buSzPct val="140000"/>
              <a:buFont typeface="Wingdings" panose="05000000000000000000" pitchFamily="2" charset="2"/>
              <a:buChar char="ü"/>
              <a:defRPr/>
            </a:pPr>
            <a:r>
              <a:rPr lang="el-GR" altLang="el-GR" sz="2800" dirty="0" smtClean="0"/>
              <a:t>Αποκαλύπτουν </a:t>
            </a:r>
            <a:r>
              <a:rPr lang="el-GR" altLang="el-GR" sz="2800" dirty="0"/>
              <a:t>διαφορετικά πολιτισμικά πιστεύω, που επηρεάζουν την έκβαση της υγείας </a:t>
            </a:r>
            <a:r>
              <a:rPr lang="el-GR" altLang="el-GR" sz="2800" dirty="0" smtClean="0"/>
              <a:t>τους</a:t>
            </a:r>
          </a:p>
          <a:p>
            <a:pPr marL="0" indent="0" algn="r">
              <a:lnSpc>
                <a:spcPct val="80000"/>
              </a:lnSpc>
              <a:buSzPct val="140000"/>
              <a:buNone/>
              <a:defRPr/>
            </a:pPr>
            <a:r>
              <a:rPr lang="el-GR" altLang="el-GR" sz="2800" dirty="0" smtClean="0"/>
              <a:t> </a:t>
            </a:r>
            <a:r>
              <a:rPr lang="en-US" altLang="el-GR" sz="2400" dirty="0"/>
              <a:t>Goodwin&amp;Williams,2004</a:t>
            </a:r>
          </a:p>
          <a:p>
            <a:pPr>
              <a:lnSpc>
                <a:spcPct val="80000"/>
              </a:lnSpc>
              <a:buFont typeface="Wingdings" panose="05000000000000000000" pitchFamily="2" charset="2"/>
              <a:buChar char="ü"/>
              <a:defRPr/>
            </a:pPr>
            <a:endParaRPr lang="el-GR" sz="2800" dirty="0"/>
          </a:p>
          <a:p>
            <a:pPr>
              <a:lnSpc>
                <a:spcPct val="80000"/>
              </a:lnSpc>
              <a:buFont typeface="Wingdings" panose="05000000000000000000" pitchFamily="2" charset="2"/>
              <a:buChar char="ü"/>
              <a:defRPr/>
            </a:pPr>
            <a:endParaRPr lang="el-GR" sz="2800" dirty="0"/>
          </a:p>
          <a:p>
            <a:pPr>
              <a:lnSpc>
                <a:spcPct val="80000"/>
              </a:lnSpc>
              <a:buFont typeface="Wingdings" panose="05000000000000000000" pitchFamily="2" charset="2"/>
              <a:buChar char="ü"/>
              <a:defRPr/>
            </a:pPr>
            <a:endParaRPr lang="el-GR" altLang="el-GR" sz="2800" dirty="0"/>
          </a:p>
          <a:p>
            <a:pPr>
              <a:lnSpc>
                <a:spcPct val="80000"/>
              </a:lnSpc>
              <a:buFont typeface="Wingdings" panose="05000000000000000000" pitchFamily="2" charset="2"/>
              <a:buChar char="ü"/>
              <a:defRPr/>
            </a:pPr>
            <a:endParaRPr lang="el-GR" sz="2800" dirty="0"/>
          </a:p>
        </p:txBody>
      </p:sp>
    </p:spTree>
    <p:extLst>
      <p:ext uri="{BB962C8B-B14F-4D97-AF65-F5344CB8AC3E}">
        <p14:creationId xmlns:p14="http://schemas.microsoft.com/office/powerpoint/2010/main" val="300811299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0" y="274638"/>
            <a:ext cx="9144000" cy="1143000"/>
          </a:xfrm>
        </p:spPr>
        <p:txBody>
          <a:bodyPr>
            <a:noAutofit/>
          </a:bodyPr>
          <a:lstStyle/>
          <a:p>
            <a:r>
              <a:rPr lang="el-GR" altLang="el-GR" sz="3600" dirty="0" smtClean="0"/>
              <a:t>Οι Άνθρωποι </a:t>
            </a:r>
            <a:r>
              <a:rPr lang="el-GR" altLang="el-GR" sz="3600" dirty="0"/>
              <a:t>με </a:t>
            </a:r>
            <a:r>
              <a:rPr lang="el-GR" altLang="el-GR" sz="3600" dirty="0" smtClean="0"/>
              <a:t>Διαφορετική </a:t>
            </a:r>
            <a:r>
              <a:rPr lang="en-US" altLang="el-GR" sz="3600" dirty="0"/>
              <a:t/>
            </a:r>
            <a:br>
              <a:rPr lang="en-US" altLang="el-GR" sz="3600" dirty="0"/>
            </a:br>
            <a:r>
              <a:rPr lang="el-GR" altLang="el-GR" sz="3600" dirty="0" smtClean="0"/>
              <a:t>Πολιτισμική </a:t>
            </a:r>
            <a:r>
              <a:rPr lang="el-GR" altLang="el-GR" sz="3600" dirty="0"/>
              <a:t>και Ε</a:t>
            </a:r>
            <a:r>
              <a:rPr lang="el-GR" altLang="el-GR" sz="3600" dirty="0" smtClean="0"/>
              <a:t>θνική Ταυτότητα </a:t>
            </a:r>
            <a:r>
              <a:rPr lang="el-GR" altLang="el-GR" sz="3600" dirty="0" smtClean="0"/>
              <a:t>(συνέχεια)</a:t>
            </a:r>
            <a:endParaRPr lang="el-GR" sz="3600" dirty="0"/>
          </a:p>
        </p:txBody>
      </p:sp>
      <p:sp>
        <p:nvSpPr>
          <p:cNvPr id="5" name="Θέση περιεχομένου 4"/>
          <p:cNvSpPr>
            <a:spLocks noGrp="1"/>
          </p:cNvSpPr>
          <p:nvPr>
            <p:ph idx="1"/>
          </p:nvPr>
        </p:nvSpPr>
        <p:spPr>
          <a:xfrm>
            <a:off x="464156" y="1711349"/>
            <a:ext cx="8229600" cy="4525963"/>
          </a:xfrm>
        </p:spPr>
        <p:txBody>
          <a:bodyPr>
            <a:noAutofit/>
          </a:bodyPr>
          <a:lstStyle/>
          <a:p>
            <a:pPr>
              <a:lnSpc>
                <a:spcPct val="80000"/>
              </a:lnSpc>
              <a:buSzPct val="140000"/>
              <a:buFont typeface="Wingdings" panose="05000000000000000000" pitchFamily="2" charset="2"/>
              <a:buChar char="ü"/>
              <a:defRPr/>
            </a:pPr>
            <a:r>
              <a:rPr lang="el-GR" altLang="el-GR" sz="2800" dirty="0" smtClean="0"/>
              <a:t>Υπόκεινται </a:t>
            </a:r>
            <a:r>
              <a:rPr lang="el-GR" altLang="el-GR" sz="2800" dirty="0"/>
              <a:t>σε Ανισότητες στον τομέα της Υγείας</a:t>
            </a:r>
          </a:p>
          <a:p>
            <a:pPr>
              <a:lnSpc>
                <a:spcPct val="80000"/>
              </a:lnSpc>
              <a:buSzPct val="140000"/>
              <a:defRPr/>
            </a:pPr>
            <a:endParaRPr lang="el-GR" altLang="el-GR" sz="2800" dirty="0"/>
          </a:p>
          <a:p>
            <a:pPr>
              <a:lnSpc>
                <a:spcPct val="80000"/>
              </a:lnSpc>
              <a:buSzPct val="140000"/>
              <a:buFont typeface="Wingdings" panose="05000000000000000000" pitchFamily="2" charset="2"/>
              <a:buChar char="ü"/>
              <a:defRPr/>
            </a:pPr>
            <a:r>
              <a:rPr lang="el-GR" altLang="el-GR" sz="2800" dirty="0" smtClean="0"/>
              <a:t>Αντιμετωπίζουν </a:t>
            </a:r>
            <a:r>
              <a:rPr lang="el-GR" altLang="el-GR" sz="2800" dirty="0"/>
              <a:t>αδυναμία πρόσβασης στις υπηρεσίες της </a:t>
            </a:r>
            <a:r>
              <a:rPr lang="el-GR" altLang="el-GR" sz="2800" dirty="0" smtClean="0"/>
              <a:t>υγείας</a:t>
            </a:r>
          </a:p>
          <a:p>
            <a:pPr marL="0" indent="0" algn="r">
              <a:lnSpc>
                <a:spcPct val="80000"/>
              </a:lnSpc>
              <a:buSzPct val="140000"/>
              <a:buNone/>
              <a:defRPr/>
            </a:pPr>
            <a:r>
              <a:rPr lang="el-GR" altLang="el-GR" sz="2400" dirty="0" err="1" smtClean="0"/>
              <a:t>Supples</a:t>
            </a:r>
            <a:r>
              <a:rPr lang="el-GR" altLang="el-GR" sz="2400" dirty="0" smtClean="0"/>
              <a:t> </a:t>
            </a:r>
            <a:r>
              <a:rPr lang="el-GR" altLang="el-GR" sz="2400" dirty="0"/>
              <a:t>and </a:t>
            </a:r>
            <a:r>
              <a:rPr lang="el-GR" altLang="el-GR" sz="2400" dirty="0" err="1"/>
              <a:t>Smith</a:t>
            </a:r>
            <a:r>
              <a:rPr lang="el-GR" altLang="el-GR" sz="2400" dirty="0"/>
              <a:t> (1995)</a:t>
            </a:r>
            <a:r>
              <a:rPr lang="el-GR" altLang="el-GR" sz="2800" dirty="0"/>
              <a:t> </a:t>
            </a:r>
          </a:p>
          <a:p>
            <a:pPr>
              <a:lnSpc>
                <a:spcPct val="80000"/>
              </a:lnSpc>
              <a:buSzPct val="140000"/>
              <a:buFont typeface="Wingdings" panose="05000000000000000000" pitchFamily="2" charset="2"/>
              <a:buChar char="ü"/>
              <a:defRPr/>
            </a:pPr>
            <a:r>
              <a:rPr lang="el-GR" altLang="el-GR" sz="2800" dirty="0" smtClean="0"/>
              <a:t>Παραμένουν </a:t>
            </a:r>
            <a:r>
              <a:rPr lang="el-GR" altLang="el-GR" sz="2800" dirty="0"/>
              <a:t>σιωπηλοί και αόρατοι από τον «κυρίαρχο </a:t>
            </a:r>
            <a:r>
              <a:rPr lang="el-GR" altLang="el-GR" sz="2800" dirty="0" smtClean="0"/>
              <a:t>πολιτισμό»</a:t>
            </a:r>
          </a:p>
          <a:p>
            <a:pPr marL="0" indent="0" algn="r">
              <a:lnSpc>
                <a:spcPct val="80000"/>
              </a:lnSpc>
              <a:buSzPct val="140000"/>
              <a:buNone/>
              <a:defRPr/>
            </a:pPr>
            <a:r>
              <a:rPr lang="el-GR" altLang="el-GR" sz="2400" dirty="0" err="1"/>
              <a:t>Freire’s</a:t>
            </a:r>
            <a:r>
              <a:rPr lang="el-GR" altLang="el-GR" sz="2400" dirty="0"/>
              <a:t> (1970)</a:t>
            </a:r>
          </a:p>
          <a:p>
            <a:pPr>
              <a:lnSpc>
                <a:spcPct val="80000"/>
              </a:lnSpc>
              <a:buSzPct val="140000"/>
              <a:buFont typeface="Wingdings" panose="05000000000000000000" pitchFamily="2" charset="2"/>
              <a:buChar char="ü"/>
              <a:defRPr/>
            </a:pPr>
            <a:r>
              <a:rPr lang="el-GR" altLang="el-GR" sz="2800" dirty="0" smtClean="0"/>
              <a:t>Περιθωριοποιούνται</a:t>
            </a:r>
            <a:r>
              <a:rPr lang="el-GR" altLang="el-GR" sz="2800" dirty="0"/>
              <a:t>.</a:t>
            </a:r>
          </a:p>
          <a:p>
            <a:pPr>
              <a:lnSpc>
                <a:spcPct val="80000"/>
              </a:lnSpc>
              <a:buSzPct val="140000"/>
              <a:defRPr/>
            </a:pPr>
            <a:endParaRPr lang="en-US" altLang="el-GR" sz="2800" dirty="0"/>
          </a:p>
          <a:p>
            <a:pPr>
              <a:lnSpc>
                <a:spcPct val="80000"/>
              </a:lnSpc>
              <a:buSzPct val="140000"/>
              <a:defRPr/>
            </a:pPr>
            <a:endParaRPr lang="el-GR" sz="2800" dirty="0"/>
          </a:p>
          <a:p>
            <a:pPr>
              <a:lnSpc>
                <a:spcPct val="80000"/>
              </a:lnSpc>
              <a:buSzPct val="140000"/>
              <a:defRPr/>
            </a:pPr>
            <a:endParaRPr lang="el-GR" sz="2800" dirty="0"/>
          </a:p>
          <a:p>
            <a:pPr>
              <a:lnSpc>
                <a:spcPct val="80000"/>
              </a:lnSpc>
              <a:buSzPct val="140000"/>
              <a:defRPr/>
            </a:pPr>
            <a:endParaRPr lang="el-GR" altLang="el-GR" sz="2800" dirty="0"/>
          </a:p>
          <a:p>
            <a:pPr>
              <a:lnSpc>
                <a:spcPct val="80000"/>
              </a:lnSpc>
              <a:buSzPct val="140000"/>
              <a:defRPr/>
            </a:pPr>
            <a:endParaRPr lang="el-GR" sz="2800" dirty="0"/>
          </a:p>
        </p:txBody>
      </p:sp>
    </p:spTree>
    <p:extLst>
      <p:ext uri="{BB962C8B-B14F-4D97-AF65-F5344CB8AC3E}">
        <p14:creationId xmlns:p14="http://schemas.microsoft.com/office/powerpoint/2010/main" val="399834200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endParaRPr lang="el-GR"/>
          </a:p>
        </p:txBody>
      </p:sp>
      <p:sp>
        <p:nvSpPr>
          <p:cNvPr id="10" name="Content Placeholder 9"/>
          <p:cNvSpPr>
            <a:spLocks noGrp="1"/>
          </p:cNvSpPr>
          <p:nvPr>
            <p:ph idx="1"/>
          </p:nvPr>
        </p:nvSpPr>
        <p:spPr/>
        <p:txBody>
          <a:bodyPr>
            <a:normAutofit/>
          </a:bodyPr>
          <a:lstStyle/>
          <a:p>
            <a:pPr algn="ctr"/>
            <a:r>
              <a:rPr lang="el-GR" b="1" dirty="0"/>
              <a:t>Η παροχή φροντίδας </a:t>
            </a:r>
            <a:r>
              <a:rPr lang="el-GR" b="1" dirty="0" smtClean="0"/>
              <a:t> με </a:t>
            </a:r>
            <a:r>
              <a:rPr lang="el-GR" b="1" dirty="0"/>
              <a:t>πολιτισμικά  ικανό τρόπο </a:t>
            </a:r>
            <a:r>
              <a:rPr lang="el-GR" b="1" dirty="0" smtClean="0"/>
              <a:t>είναι </a:t>
            </a:r>
            <a:r>
              <a:rPr lang="el-GR" b="1" dirty="0"/>
              <a:t>μια </a:t>
            </a:r>
            <a:r>
              <a:rPr lang="el-GR" b="1" u="sng" dirty="0"/>
              <a:t>επιτακτική</a:t>
            </a:r>
            <a:r>
              <a:rPr lang="el-GR" b="1" dirty="0"/>
              <a:t> ανάγκη για τον 21ο αιώνα.</a:t>
            </a:r>
          </a:p>
          <a:p>
            <a:pPr algn="ctr"/>
            <a:endParaRPr lang="el-GR" b="1" dirty="0"/>
          </a:p>
          <a:p>
            <a:pPr algn="ctr"/>
            <a:r>
              <a:rPr lang="el-GR" b="1" dirty="0"/>
              <a:t>Αποτελεί μια </a:t>
            </a:r>
            <a:r>
              <a:rPr lang="el-GR" b="1" u="sng" dirty="0"/>
              <a:t>νομική</a:t>
            </a:r>
            <a:r>
              <a:rPr lang="el-GR" b="1" dirty="0"/>
              <a:t> </a:t>
            </a:r>
            <a:r>
              <a:rPr lang="el-GR" b="1" dirty="0" smtClean="0"/>
              <a:t>αλλά </a:t>
            </a:r>
            <a:r>
              <a:rPr lang="el-GR" b="1" dirty="0"/>
              <a:t>και </a:t>
            </a:r>
            <a:r>
              <a:rPr lang="el-GR" b="1" u="sng" dirty="0"/>
              <a:t>ηθική</a:t>
            </a:r>
            <a:r>
              <a:rPr lang="el-GR" b="1" dirty="0"/>
              <a:t> υποχρέωση για όλους. </a:t>
            </a:r>
          </a:p>
          <a:p>
            <a:pPr algn="ctr"/>
            <a:endParaRPr lang="el-GR" b="1" dirty="0"/>
          </a:p>
        </p:txBody>
      </p:sp>
    </p:spTree>
    <p:extLst>
      <p:ext uri="{BB962C8B-B14F-4D97-AF65-F5344CB8AC3E}">
        <p14:creationId xmlns:p14="http://schemas.microsoft.com/office/powerpoint/2010/main" val="366014017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295614453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smtClean="0"/>
              <a:t>στο πλαίσιο </a:t>
            </a:r>
            <a:r>
              <a:rPr lang="el-GR" sz="2000" dirty="0" smtClean="0"/>
              <a:t>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20115874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sz="4400" dirty="0" smtClean="0"/>
              <a:t>Σημειώματα</a:t>
            </a:r>
            <a:endParaRPr lang="el-GR" sz="4400" dirty="0"/>
          </a:p>
        </p:txBody>
      </p:sp>
      <p:sp>
        <p:nvSpPr>
          <p:cNvPr id="5" name="Text Placeholder 4"/>
          <p:cNvSpPr>
            <a:spLocks noGrp="1"/>
          </p:cNvSpPr>
          <p:nvPr>
            <p:ph type="body" idx="1"/>
          </p:nvPr>
        </p:nvSpPr>
        <p:spPr/>
        <p:txBody>
          <a:bodyPr/>
          <a:lstStyle/>
          <a:p>
            <a:endParaRPr lang="el-GR"/>
          </a:p>
        </p:txBody>
      </p:sp>
    </p:spTree>
    <p:extLst>
      <p:ext uri="{BB962C8B-B14F-4D97-AF65-F5344CB8AC3E}">
        <p14:creationId xmlns:p14="http://schemas.microsoft.com/office/powerpoint/2010/main" val="401368356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9144000" cy="1143000"/>
          </a:xfrm>
        </p:spPr>
        <p:txBody>
          <a:bodyPr>
            <a:noAutofit/>
          </a:bodyPr>
          <a:lstStyle/>
          <a:p>
            <a:r>
              <a:rPr lang="el-GR" dirty="0"/>
              <a:t>Σημείωμα Ιστορικού </a:t>
            </a:r>
            <a:r>
              <a:rPr lang="el-GR" dirty="0" smtClean="0"/>
              <a:t>Εκδόσεων</a:t>
            </a:r>
            <a:r>
              <a:rPr lang="en-US" dirty="0" smtClean="0"/>
              <a:t> </a:t>
            </a:r>
            <a:r>
              <a:rPr lang="el-GR" dirty="0" smtClean="0"/>
              <a:t>Έργου</a:t>
            </a:r>
            <a:endParaRPr lang="el-GR" dirty="0"/>
          </a:p>
        </p:txBody>
      </p:sp>
      <p:sp>
        <p:nvSpPr>
          <p:cNvPr id="5" name="Content Placeholder 4"/>
          <p:cNvSpPr>
            <a:spLocks noGrp="1"/>
          </p:cNvSpPr>
          <p:nvPr>
            <p:ph idx="1"/>
          </p:nvPr>
        </p:nvSpPr>
        <p:spPr>
          <a:xfrm>
            <a:off x="234220" y="1556792"/>
            <a:ext cx="8586252" cy="4525963"/>
          </a:xfrm>
        </p:spPr>
        <p:txBody>
          <a:bodyPr>
            <a:normAutofit/>
          </a:bodyPr>
          <a:lstStyle/>
          <a:p>
            <a:pPr marL="0" indent="0">
              <a:buNone/>
            </a:pPr>
            <a:r>
              <a:rPr lang="el-GR" sz="2000" dirty="0"/>
              <a:t>Το παρόν έργο αποτελεί την έκδοση </a:t>
            </a:r>
            <a:r>
              <a:rPr lang="el-GR" sz="2000" dirty="0" smtClean="0"/>
              <a:t>1.0.</a:t>
            </a:r>
          </a:p>
          <a:p>
            <a:pPr marL="0" indent="0">
              <a:buNone/>
            </a:pPr>
            <a:r>
              <a:rPr lang="el-GR" sz="2000" dirty="0"/>
              <a:t>Έχουν προηγηθεί οι κάτωθι εκδόσεις:</a:t>
            </a:r>
          </a:p>
          <a:p>
            <a:r>
              <a:rPr lang="el-GR" sz="2000" dirty="0"/>
              <a:t>Έκδοση </a:t>
            </a:r>
            <a:r>
              <a:rPr lang="el-GR" sz="2000" dirty="0" smtClean="0"/>
              <a:t>διαθέσιμη </a:t>
            </a:r>
            <a:r>
              <a:rPr lang="el-GR" sz="2000" dirty="0">
                <a:hlinkClick r:id="rId3"/>
              </a:rPr>
              <a:t>εδώ</a:t>
            </a:r>
            <a:r>
              <a:rPr lang="el-GR" sz="2000" dirty="0"/>
              <a:t>. </a:t>
            </a:r>
          </a:p>
          <a:p>
            <a:endParaRPr lang="el-GR" sz="2000" dirty="0"/>
          </a:p>
        </p:txBody>
      </p:sp>
    </p:spTree>
    <p:extLst>
      <p:ext uri="{BB962C8B-B14F-4D97-AF65-F5344CB8AC3E}">
        <p14:creationId xmlns:p14="http://schemas.microsoft.com/office/powerpoint/2010/main" val="32762401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Autofit/>
          </a:bodyPr>
          <a:lstStyle/>
          <a:p>
            <a:r>
              <a:rPr lang="el-GR" sz="4000" dirty="0" smtClean="0"/>
              <a:t>[4]</a:t>
            </a:r>
            <a:endParaRPr lang="el-GR" sz="4000" dirty="0"/>
          </a:p>
        </p:txBody>
      </p:sp>
      <p:sp>
        <p:nvSpPr>
          <p:cNvPr id="5" name="Θέση περιεχομένου 4"/>
          <p:cNvSpPr>
            <a:spLocks noGrp="1"/>
          </p:cNvSpPr>
          <p:nvPr>
            <p:ph idx="1"/>
          </p:nvPr>
        </p:nvSpPr>
        <p:spPr/>
        <p:txBody>
          <a:bodyPr>
            <a:noAutofit/>
          </a:bodyPr>
          <a:lstStyle/>
          <a:p>
            <a:pPr>
              <a:buFont typeface="Wingdings" panose="05000000000000000000" pitchFamily="2" charset="2"/>
              <a:buChar char="q"/>
            </a:pPr>
            <a:r>
              <a:rPr lang="el-GR" altLang="el-GR" dirty="0" smtClean="0"/>
              <a:t>Πώς </a:t>
            </a:r>
            <a:r>
              <a:rPr lang="el-GR" altLang="el-GR" dirty="0"/>
              <a:t>ο επαγγελματίας υγείας θα διαπραγματευτεί τη διαφορά ανάμεσα σε αυτά που προστάζει η επαγγελματική του ηθική  και σε αυτά που προκύπτουν από τις προσωπικές και πολιτισμικές αξίες των ασθενών/ πελατών </a:t>
            </a:r>
            <a:r>
              <a:rPr lang="en-US" altLang="el-GR" dirty="0"/>
              <a:t>(</a:t>
            </a:r>
            <a:r>
              <a:rPr lang="el-GR" altLang="el-GR" dirty="0" err="1"/>
              <a:t>π.χ</a:t>
            </a:r>
            <a:r>
              <a:rPr lang="el-GR" altLang="el-GR" dirty="0"/>
              <a:t>  διαδικασία ενημέρωσης ασθενών)</a:t>
            </a:r>
            <a:r>
              <a:rPr lang="en-US" altLang="el-GR" dirty="0"/>
              <a:t>;</a:t>
            </a:r>
          </a:p>
          <a:p>
            <a:pPr>
              <a:buFont typeface="Wingdings" panose="05000000000000000000" pitchFamily="2" charset="2"/>
              <a:buChar char="q"/>
            </a:pPr>
            <a:endParaRPr lang="el-GR" altLang="el-GR" dirty="0" smtClean="0"/>
          </a:p>
          <a:p>
            <a:pPr>
              <a:buFont typeface="Wingdings" panose="05000000000000000000" pitchFamily="2" charset="2"/>
              <a:buChar char="q"/>
            </a:pPr>
            <a:endParaRPr lang="el-GR" altLang="el-GR" dirty="0"/>
          </a:p>
          <a:p>
            <a:pPr>
              <a:buFont typeface="Wingdings" panose="05000000000000000000" pitchFamily="2" charset="2"/>
              <a:buChar char="q"/>
            </a:pPr>
            <a:endParaRPr lang="el-GR" altLang="el-GR" dirty="0"/>
          </a:p>
          <a:p>
            <a:pPr>
              <a:buFont typeface="Wingdings" panose="05000000000000000000" pitchFamily="2" charset="2"/>
              <a:buChar char="q"/>
            </a:pPr>
            <a:endParaRPr lang="el-GR" altLang="el-GR" dirty="0"/>
          </a:p>
          <a:p>
            <a:pPr>
              <a:buFont typeface="Wingdings" panose="05000000000000000000" pitchFamily="2" charset="2"/>
              <a:buChar char="q"/>
            </a:pPr>
            <a:endParaRPr lang="el-GR" altLang="el-GR" dirty="0"/>
          </a:p>
          <a:p>
            <a:pPr>
              <a:buFont typeface="Wingdings" panose="05000000000000000000" pitchFamily="2" charset="2"/>
              <a:buChar char="q"/>
            </a:pPr>
            <a:endParaRPr lang="el-GR" dirty="0"/>
          </a:p>
        </p:txBody>
      </p:sp>
    </p:spTree>
    <p:extLst>
      <p:ext uri="{BB962C8B-B14F-4D97-AF65-F5344CB8AC3E}">
        <p14:creationId xmlns:p14="http://schemas.microsoft.com/office/powerpoint/2010/main" val="119433383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a:t>Copyright </a:t>
            </a:r>
            <a:r>
              <a:rPr lang="el-GR" sz="2000" dirty="0" err="1"/>
              <a:t>Εθνικόν</a:t>
            </a:r>
            <a:r>
              <a:rPr lang="el-GR" sz="2000" dirty="0"/>
              <a:t> και </a:t>
            </a:r>
            <a:r>
              <a:rPr lang="el-GR" sz="2000" dirty="0" err="1"/>
              <a:t>Καποδιστριακόν</a:t>
            </a:r>
            <a:r>
              <a:rPr lang="el-GR" sz="2000" dirty="0"/>
              <a:t> </a:t>
            </a:r>
            <a:r>
              <a:rPr lang="el-GR" sz="2000" dirty="0" err="1"/>
              <a:t>Πανεπιστήμιον</a:t>
            </a:r>
            <a:r>
              <a:rPr lang="el-GR" sz="2000" dirty="0"/>
              <a:t> Αθηνών</a:t>
            </a:r>
            <a:r>
              <a:rPr lang="en-US" sz="2000" dirty="0"/>
              <a:t>, </a:t>
            </a:r>
            <a:r>
              <a:rPr lang="el-GR" sz="2000" dirty="0"/>
              <a:t>Αθηνά </a:t>
            </a:r>
            <a:r>
              <a:rPr lang="el-GR" sz="2000" dirty="0" smtClean="0"/>
              <a:t>Καλοκαιρινού</a:t>
            </a:r>
            <a:r>
              <a:rPr lang="en-US" sz="2000" dirty="0" smtClean="0"/>
              <a:t> 2015. </a:t>
            </a:r>
            <a:r>
              <a:rPr lang="el-GR" sz="2000" dirty="0" smtClean="0"/>
              <a:t>Αθηνά Καλοκαιρινού. </a:t>
            </a:r>
            <a:r>
              <a:rPr lang="el-GR" sz="2000" dirty="0"/>
              <a:t>«Κοινοτική Νοσηλευτική Ι. </a:t>
            </a:r>
            <a:r>
              <a:rPr lang="el-GR" sz="2000" dirty="0" smtClean="0"/>
              <a:t>Πολιτισμικ</a:t>
            </a:r>
            <a:r>
              <a:rPr lang="el-GR" sz="2000" dirty="0" smtClean="0"/>
              <a:t>ές Επιδράσεις στη </a:t>
            </a:r>
            <a:r>
              <a:rPr lang="el-GR" sz="2000" dirty="0" smtClean="0"/>
              <a:t>Νοσηλευτική Φροντίδα». </a:t>
            </a:r>
            <a:r>
              <a:rPr lang="el-GR" sz="2000" dirty="0"/>
              <a:t>Έκδοση: 1.0. Αθήνα </a:t>
            </a:r>
            <a:r>
              <a:rPr lang="el-GR" sz="2000" dirty="0" smtClean="0"/>
              <a:t>2015. </a:t>
            </a:r>
            <a:r>
              <a:rPr lang="el-GR" sz="2000" dirty="0"/>
              <a:t>Διαθέσιμο από τη δικτυακή διεύθυνση: </a:t>
            </a:r>
            <a:r>
              <a:rPr lang="en-GB" sz="2000" dirty="0">
                <a:hlinkClick r:id="rId3"/>
              </a:rPr>
              <a:t>http://opencourses.uoa.gr/courses/NURS1/</a:t>
            </a:r>
            <a:r>
              <a:rPr lang="el-GR" sz="2000" dirty="0" smtClean="0"/>
              <a:t>. </a:t>
            </a:r>
            <a:endParaRPr lang="el-GR" sz="2000" dirty="0"/>
          </a:p>
          <a:p>
            <a:endParaRPr lang="el-GR" sz="2000" dirty="0"/>
          </a:p>
        </p:txBody>
      </p:sp>
    </p:spTree>
    <p:extLst>
      <p:ext uri="{BB962C8B-B14F-4D97-AF65-F5344CB8AC3E}">
        <p14:creationId xmlns:p14="http://schemas.microsoft.com/office/powerpoint/2010/main" val="40369514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107504" y="764704"/>
            <a:ext cx="8928992" cy="1440159"/>
          </a:xfrm>
        </p:spPr>
        <p:txBody>
          <a:bodyPr>
            <a:noAutofit/>
          </a:bodyPr>
          <a:lstStyle/>
          <a:p>
            <a:pPr marL="0" indent="0">
              <a:buNone/>
            </a:pPr>
            <a:r>
              <a:rPr lang="el-GR" sz="2000" dirty="0" smtClean="0"/>
              <a:t>Το </a:t>
            </a:r>
            <a:r>
              <a:rPr lang="el-GR" sz="20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2000" dirty="0" err="1"/>
              <a:t>κ.λ.π</a:t>
            </a:r>
            <a:r>
              <a:rPr lang="el-GR" sz="2000" dirty="0"/>
              <a:t>.,  τα οποία εμπεριέχονται σε αυτό και τα οποία αναφέρονται μαζί με τους όρους χρήσης τους στο «Σημείωμα Χρήσης Έργων Τρίτων</a:t>
            </a:r>
            <a:r>
              <a:rPr lang="el-GR" sz="2000" dirty="0" smtClean="0"/>
              <a:t>».                     </a:t>
            </a:r>
          </a:p>
          <a:p>
            <a:pPr marL="0" indent="0">
              <a:buNone/>
            </a:pPr>
            <a:endParaRPr lang="el-GR" sz="20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7670" y="2420888"/>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7504" y="2924944"/>
            <a:ext cx="9036496" cy="3456384"/>
          </a:xfrm>
          <a:prstGeom prst="rect">
            <a:avLst/>
          </a:prstGeom>
        </p:spPr>
        <p:txBody>
          <a:bodyPr vert="horz" wrap="square" lIns="91440" tIns="45720" rIns="91440" bIns="45720" rtlCol="0" anchor="ctr">
            <a:normAutofit/>
          </a:bodyPr>
          <a:lstStyle/>
          <a:p>
            <a:r>
              <a:rPr lang="el-GR" dirty="0"/>
              <a:t>[1] http://creativecommons.org/licenses/by-nc-sa/4.0/ </a:t>
            </a:r>
            <a:endParaRPr lang="en-US" smtClean="0"/>
          </a:p>
          <a:p>
            <a:endParaRPr lang="el-GR" dirty="0"/>
          </a:p>
          <a:p>
            <a:r>
              <a:rPr lang="el-GR" dirty="0"/>
              <a:t>Ως </a:t>
            </a:r>
            <a:r>
              <a:rPr lang="el-GR" b="1" dirty="0"/>
              <a:t>Μη Εμπορική</a:t>
            </a:r>
            <a:r>
              <a:rPr lang="el-GR" dirty="0"/>
              <a:t> ορίζεται η χρήση:</a:t>
            </a:r>
          </a:p>
          <a:p>
            <a:pPr marL="342900" lvl="0" indent="-342900">
              <a:buFont typeface="Arial" panose="020B0604020202020204" pitchFamily="34" charset="0"/>
              <a:buChar char="•"/>
            </a:pPr>
            <a:r>
              <a:rPr lang="el-GR" dirty="0"/>
              <a:t>που δεν περιλαμβάνει άμεσο ή έμμεσο οικονομικό όφελος από την χρήση του έργου, για το διανομέα του έργου και </a:t>
            </a:r>
            <a:r>
              <a:rPr lang="el-GR" dirty="0" err="1"/>
              <a:t>αδειοδόχο</a:t>
            </a:r>
            <a:endParaRPr lang="el-GR" dirty="0"/>
          </a:p>
          <a:p>
            <a:pPr marL="342900" lvl="0" indent="-342900">
              <a:buFont typeface="Arial" panose="020B0604020202020204" pitchFamily="34" charset="0"/>
              <a:buChar char="•"/>
            </a:pPr>
            <a:r>
              <a:rPr lang="el-GR" dirty="0"/>
              <a:t>που</a:t>
            </a:r>
            <a:r>
              <a:rPr lang="en-GB" dirty="0"/>
              <a:t> </a:t>
            </a:r>
            <a:r>
              <a:rPr lang="el-GR" dirty="0"/>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t>που</a:t>
            </a:r>
            <a:r>
              <a:rPr lang="en-GB" dirty="0"/>
              <a:t> </a:t>
            </a:r>
            <a:r>
              <a:rPr lang="el-GR" dirty="0"/>
              <a:t>δεν προσπορίζει στο διανομέα του έργου και</a:t>
            </a:r>
            <a:r>
              <a:rPr lang="en-GB" dirty="0"/>
              <a:t> </a:t>
            </a:r>
            <a:r>
              <a:rPr lang="el-GR" dirty="0" err="1"/>
              <a:t>αδειοδόχο</a:t>
            </a:r>
            <a:r>
              <a:rPr lang="en-GB" dirty="0"/>
              <a:t> </a:t>
            </a:r>
            <a:r>
              <a:rPr lang="el-GR" dirty="0"/>
              <a:t>έμμεσο οικονομικό όφελος (π.χ. διαφημίσεις) από την προβολή του έργου σε διαδικτυακό </a:t>
            </a:r>
            <a:r>
              <a:rPr lang="el-GR" dirty="0" smtClean="0"/>
              <a:t>τόπο</a:t>
            </a:r>
            <a:endParaRPr lang="en-US" dirty="0" smtClean="0"/>
          </a:p>
          <a:p>
            <a:pPr marL="342900" lvl="0" indent="-342900">
              <a:buFont typeface="Arial" panose="020B0604020202020204" pitchFamily="34" charset="0"/>
              <a:buChar char="•"/>
            </a:pPr>
            <a:endParaRPr lang="el-GR" dirty="0"/>
          </a:p>
          <a:p>
            <a:r>
              <a:rPr lang="el-GR" dirty="0" smtClean="0"/>
              <a:t>Ο </a:t>
            </a:r>
            <a:r>
              <a:rPr lang="el-GR" dirty="0"/>
              <a:t>δικαιούχος μπορεί να παρέχει στον </a:t>
            </a:r>
            <a:r>
              <a:rPr lang="el-GR" dirty="0" err="1"/>
              <a:t>αδειοδόχο</a:t>
            </a:r>
            <a:r>
              <a:rPr lang="el-GR" dirty="0"/>
              <a:t> ξεχωριστή άδεια να χρησιμοποιεί το έργο για εμπορική χρήση, εφόσον αυτό του ζητηθεί</a:t>
            </a:r>
            <a:r>
              <a:rPr lang="el-GR" dirty="0" smtClean="0"/>
              <a:t>.</a:t>
            </a:r>
            <a:endParaRPr lang="el-GR" dirty="0"/>
          </a:p>
        </p:txBody>
      </p:sp>
    </p:spTree>
    <p:extLst>
      <p:ext uri="{BB962C8B-B14F-4D97-AF65-F5344CB8AC3E}">
        <p14:creationId xmlns:p14="http://schemas.microsoft.com/office/powerpoint/2010/main" val="150670722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918742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dirty="0"/>
              <a:t>Σημείωμα Χρήσης Έργων </a:t>
            </a:r>
            <a:r>
              <a:rPr lang="el-GR" dirty="0" smtClean="0"/>
              <a:t>Τρίτων</a:t>
            </a:r>
            <a:endParaRPr lang="el-GR" dirty="0"/>
          </a:p>
        </p:txBody>
      </p:sp>
      <p:sp>
        <p:nvSpPr>
          <p:cNvPr id="3" name="Content Placeholder 2"/>
          <p:cNvSpPr>
            <a:spLocks noGrp="1"/>
          </p:cNvSpPr>
          <p:nvPr>
            <p:ph idx="1"/>
          </p:nvPr>
        </p:nvSpPr>
        <p:spPr/>
        <p:txBody>
          <a:bodyPr>
            <a:noAutofit/>
          </a:bodyPr>
          <a:lstStyle/>
          <a:p>
            <a:pPr marL="0" indent="0">
              <a:buNone/>
            </a:pPr>
            <a:r>
              <a:rPr lang="el-GR" sz="2000" dirty="0" smtClean="0"/>
              <a:t>"</a:t>
            </a:r>
            <a:r>
              <a:rPr lang="el-GR" sz="2000" dirty="0"/>
              <a:t>Η δομή και οργάνωση της παρουσίασης, καθώς και το υπόλοιπο περιεχόμενο, αποτελούν πνευματική ιδιοκτησία </a:t>
            </a:r>
            <a:r>
              <a:rPr lang="el-GR" sz="2000" dirty="0" smtClean="0"/>
              <a:t>της συγγραφέως </a:t>
            </a:r>
            <a:r>
              <a:rPr lang="el-GR" sz="2000" dirty="0"/>
              <a:t>και του Πανεπιστημίου Αθηνών και διατίθενται με άδεια </a:t>
            </a:r>
            <a:r>
              <a:rPr lang="el-GR" sz="2000" dirty="0" err="1"/>
              <a:t>Creative</a:t>
            </a:r>
            <a:r>
              <a:rPr lang="el-GR" sz="2000" dirty="0"/>
              <a:t> </a:t>
            </a:r>
            <a:r>
              <a:rPr lang="el-GR" sz="2000" dirty="0" err="1"/>
              <a:t>Commons</a:t>
            </a:r>
            <a:r>
              <a:rPr lang="el-GR" sz="2000" dirty="0"/>
              <a:t> Αναφορά Μη Εμπορική Χρήση Παρόμοια Διανομή Έκδοση 4.0 ή μεταγενέστερη.</a:t>
            </a:r>
          </a:p>
          <a:p>
            <a:pPr marL="0" indent="0">
              <a:spcBef>
                <a:spcPts val="3000"/>
              </a:spcBef>
              <a:buNone/>
            </a:pPr>
            <a:r>
              <a:rPr lang="el-GR" sz="2000" dirty="0"/>
              <a:t>Οι φωτογραφίες που περιέχονται στην παρουσίαση αποτελούν πνευματική ιδιοκτησία τρίτων. Απαγορεύεται η αναπαραγωγή, αναδημοσίευση και διάθεσή τους στο κοινό με οποιονδήποτε τρόπο χωρίς τη λήψη άδειας από τους δικαιούχους. "</a:t>
            </a:r>
            <a:endParaRPr lang="el-GR" sz="2000" dirty="0">
              <a:solidFill>
                <a:srgbClr val="FF0000"/>
              </a:solidFill>
            </a:endParaRPr>
          </a:p>
          <a:p>
            <a:pPr marL="0" indent="0">
              <a:buNone/>
            </a:pPr>
            <a:endParaRPr lang="en-US" sz="2000" dirty="0" smtClean="0">
              <a:solidFill>
                <a:srgbClr val="FF0000"/>
              </a:solidFill>
            </a:endParaRPr>
          </a:p>
          <a:p>
            <a:pPr marL="0" indent="0">
              <a:buNone/>
            </a:pPr>
            <a:endParaRPr lang="el-GR" sz="2000" dirty="0">
              <a:solidFill>
                <a:srgbClr val="FF0000"/>
              </a:solidFill>
            </a:endParaRPr>
          </a:p>
        </p:txBody>
      </p:sp>
    </p:spTree>
    <p:extLst>
      <p:ext uri="{BB962C8B-B14F-4D97-AF65-F5344CB8AC3E}">
        <p14:creationId xmlns:p14="http://schemas.microsoft.com/office/powerpoint/2010/main" val="16853030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Autofit/>
          </a:bodyPr>
          <a:lstStyle/>
          <a:p>
            <a:r>
              <a:rPr lang="el-GR" sz="4000" dirty="0" smtClean="0"/>
              <a:t>[5]</a:t>
            </a:r>
            <a:endParaRPr lang="el-GR" sz="4000" dirty="0"/>
          </a:p>
        </p:txBody>
      </p:sp>
      <p:sp>
        <p:nvSpPr>
          <p:cNvPr id="5" name="Θέση περιεχομένου 4"/>
          <p:cNvSpPr>
            <a:spLocks noGrp="1"/>
          </p:cNvSpPr>
          <p:nvPr>
            <p:ph idx="1"/>
          </p:nvPr>
        </p:nvSpPr>
        <p:spPr/>
        <p:txBody>
          <a:bodyPr>
            <a:noAutofit/>
          </a:bodyPr>
          <a:lstStyle/>
          <a:p>
            <a:pPr>
              <a:buFont typeface="Wingdings" panose="05000000000000000000" pitchFamily="2" charset="2"/>
              <a:buChar char="§"/>
            </a:pPr>
            <a:r>
              <a:rPr lang="el-GR" altLang="el-GR" dirty="0" smtClean="0"/>
              <a:t>Πώς </a:t>
            </a:r>
            <a:r>
              <a:rPr lang="el-GR" altLang="el-GR" dirty="0"/>
              <a:t>πρέπει να ανταποκριθεί ο νοσηλευτής σε περιπτώσεις που οι επιθυμίες που προκύπτουν από τις πολιτισμικές πεποιθήσεις ενός ατόμου έρχονται σε σύγκρουση με τα δικαιώματα και τα συμφέροντα των άλλων(επαγγελματιών υγείας ή χρηστών των υπηρεσιών υγείας);</a:t>
            </a:r>
          </a:p>
          <a:p>
            <a:pPr>
              <a:buFont typeface="Wingdings" panose="05000000000000000000" pitchFamily="2" charset="2"/>
              <a:buChar char="§"/>
            </a:pPr>
            <a:endParaRPr lang="el-GR" altLang="el-GR" dirty="0" smtClean="0"/>
          </a:p>
          <a:p>
            <a:pPr>
              <a:buFont typeface="Wingdings" panose="05000000000000000000" pitchFamily="2" charset="2"/>
              <a:buChar char="§"/>
            </a:pPr>
            <a:endParaRPr lang="el-GR" altLang="el-GR" dirty="0"/>
          </a:p>
          <a:p>
            <a:pPr>
              <a:buFont typeface="Wingdings" panose="05000000000000000000" pitchFamily="2" charset="2"/>
              <a:buChar char="§"/>
            </a:pPr>
            <a:endParaRPr lang="el-GR" altLang="el-GR" dirty="0"/>
          </a:p>
          <a:p>
            <a:pPr>
              <a:buFont typeface="Wingdings" panose="05000000000000000000" pitchFamily="2" charset="2"/>
              <a:buChar char="§"/>
            </a:pPr>
            <a:endParaRPr lang="el-GR" altLang="el-GR" dirty="0"/>
          </a:p>
          <a:p>
            <a:pPr>
              <a:buFont typeface="Wingdings" panose="05000000000000000000" pitchFamily="2" charset="2"/>
              <a:buChar char="§"/>
            </a:pPr>
            <a:endParaRPr lang="el-GR" altLang="el-GR" dirty="0"/>
          </a:p>
          <a:p>
            <a:pPr>
              <a:buFont typeface="Wingdings" panose="05000000000000000000" pitchFamily="2" charset="2"/>
              <a:buChar char="§"/>
            </a:pPr>
            <a:endParaRPr lang="el-GR" dirty="0"/>
          </a:p>
        </p:txBody>
      </p:sp>
    </p:spTree>
    <p:extLst>
      <p:ext uri="{BB962C8B-B14F-4D97-AF65-F5344CB8AC3E}">
        <p14:creationId xmlns:p14="http://schemas.microsoft.com/office/powerpoint/2010/main" val="28719403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Autofit/>
          </a:bodyPr>
          <a:lstStyle/>
          <a:p>
            <a:r>
              <a:rPr lang="el-GR" dirty="0" smtClean="0"/>
              <a:t>Ηθικές </a:t>
            </a:r>
            <a:r>
              <a:rPr lang="el-GR" dirty="0"/>
              <a:t>Επαγγελματικές Αξίες</a:t>
            </a:r>
          </a:p>
        </p:txBody>
      </p:sp>
      <p:sp>
        <p:nvSpPr>
          <p:cNvPr id="5" name="Θέση περιεχομένου 4"/>
          <p:cNvSpPr>
            <a:spLocks noGrp="1"/>
          </p:cNvSpPr>
          <p:nvPr>
            <p:ph idx="1"/>
          </p:nvPr>
        </p:nvSpPr>
        <p:spPr/>
        <p:txBody>
          <a:bodyPr>
            <a:noAutofit/>
          </a:bodyPr>
          <a:lstStyle/>
          <a:p>
            <a:pPr marL="0" indent="0">
              <a:lnSpc>
                <a:spcPct val="90000"/>
              </a:lnSpc>
              <a:buNone/>
            </a:pPr>
            <a:r>
              <a:rPr lang="el-GR" altLang="el-GR" sz="2600" dirty="0" smtClean="0"/>
              <a:t>Διακρίνονται </a:t>
            </a:r>
            <a:r>
              <a:rPr lang="el-GR" altLang="el-GR" sz="2600" dirty="0"/>
              <a:t>σε αξίες που πηγάζουν από:</a:t>
            </a:r>
          </a:p>
          <a:p>
            <a:pPr>
              <a:lnSpc>
                <a:spcPct val="90000"/>
              </a:lnSpc>
            </a:pPr>
            <a:r>
              <a:rPr lang="el-GR" altLang="el-GR" sz="2600" dirty="0"/>
              <a:t>Επαγγελματικά καθήκοντα (προσδιορίζονται από τους επαγγελματικούς κώδικές για τη σωστή άσκηση του επαγγέλματος ως την εκπλήρωση των επαγγελματικών καθηκόντων)</a:t>
            </a:r>
          </a:p>
          <a:p>
            <a:pPr>
              <a:lnSpc>
                <a:spcPct val="90000"/>
              </a:lnSpc>
            </a:pPr>
            <a:r>
              <a:rPr lang="el-GR" altLang="el-GR" sz="2600" dirty="0"/>
              <a:t>Τα ανθρώπινα δικαιώματα</a:t>
            </a:r>
          </a:p>
          <a:p>
            <a:pPr>
              <a:lnSpc>
                <a:spcPct val="90000"/>
              </a:lnSpc>
            </a:pPr>
            <a:r>
              <a:rPr lang="el-GR" altLang="el-GR" sz="2600" dirty="0"/>
              <a:t>Τις πιθανές εκβάσεις  των διαφόρων ενεργειών (στόχος το βέλτιστο αποτέλεσμα)</a:t>
            </a:r>
          </a:p>
          <a:p>
            <a:pPr>
              <a:lnSpc>
                <a:spcPct val="90000"/>
              </a:lnSpc>
            </a:pPr>
            <a:r>
              <a:rPr lang="el-GR" altLang="el-GR" sz="2600" dirty="0"/>
              <a:t>Επαγγελματικές αρχές</a:t>
            </a:r>
          </a:p>
          <a:p>
            <a:endParaRPr lang="el-GR" altLang="el-GR" sz="2600" dirty="0"/>
          </a:p>
          <a:p>
            <a:endParaRPr lang="el-GR" altLang="el-GR" sz="2600" dirty="0" smtClean="0"/>
          </a:p>
          <a:p>
            <a:endParaRPr lang="el-GR" altLang="el-GR" sz="2600" dirty="0"/>
          </a:p>
          <a:p>
            <a:endParaRPr lang="el-GR" altLang="el-GR" sz="2600" dirty="0"/>
          </a:p>
          <a:p>
            <a:endParaRPr lang="el-GR" altLang="el-GR" sz="2600" dirty="0"/>
          </a:p>
          <a:p>
            <a:endParaRPr lang="el-GR" altLang="el-GR" sz="2600" dirty="0"/>
          </a:p>
          <a:p>
            <a:endParaRPr lang="el-GR" sz="2600" dirty="0"/>
          </a:p>
        </p:txBody>
      </p:sp>
    </p:spTree>
    <p:extLst>
      <p:ext uri="{BB962C8B-B14F-4D97-AF65-F5344CB8AC3E}">
        <p14:creationId xmlns:p14="http://schemas.microsoft.com/office/powerpoint/2010/main" val="3019231088"/>
      </p:ext>
    </p:extLst>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2917</TotalTime>
  <Words>2878</Words>
  <Application>Microsoft Office PowerPoint</Application>
  <PresentationFormat>On-screen Show (4:3)</PresentationFormat>
  <Paragraphs>450</Paragraphs>
  <Slides>73</Slides>
  <Notes>68</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73</vt:i4>
      </vt:variant>
    </vt:vector>
  </HeadingPairs>
  <TitlesOfParts>
    <vt:vector size="81" baseType="lpstr">
      <vt:lpstr>Arial</vt:lpstr>
      <vt:lpstr>Calibri</vt:lpstr>
      <vt:lpstr>Monotype Corsiva</vt:lpstr>
      <vt:lpstr>Times New Roman</vt:lpstr>
      <vt:lpstr>Verdana</vt:lpstr>
      <vt:lpstr>Wingdings</vt:lpstr>
      <vt:lpstr>Θέμα του Office</vt:lpstr>
      <vt:lpstr>Photo Editor Photo</vt:lpstr>
      <vt:lpstr>ΚΟΙΝΟΤΙΚΗ ΝΟΣΗΛΕΥΤΙΚΗ Ι</vt:lpstr>
      <vt:lpstr>Διαπολιτισμική Νοσηλευτική (Transcultural Nursing)</vt:lpstr>
      <vt:lpstr>Ηθικά Ζητήματα  κατά την  Παροχή Φροντίδας Υγείας  σε Άτομα με  Πολιτισμικές Διαφορές</vt:lpstr>
      <vt:lpstr>[1]</vt:lpstr>
      <vt:lpstr>[2]</vt:lpstr>
      <vt:lpstr>[3]</vt:lpstr>
      <vt:lpstr>[4]</vt:lpstr>
      <vt:lpstr>[5]</vt:lpstr>
      <vt:lpstr>Ηθικές Επαγγελματικές Αξίες</vt:lpstr>
      <vt:lpstr>Επαγγελματικές Αρχές για τη Νοσηλευτική </vt:lpstr>
      <vt:lpstr>Ηθική, Πολιτισμικές Πρακτικές και  Ανθρώπινα Δικαιώματα </vt:lpstr>
      <vt:lpstr>Πολιτισμικός Σχετικισμός και Ηθική Νοσηλευτική Πρακτική</vt:lpstr>
      <vt:lpstr>Η  Διαδικασία Πληροφόρησης των  Ασθενών</vt:lpstr>
      <vt:lpstr>Η  Διαδικασία Πληροφόρησης των  Ασθενών, 2</vt:lpstr>
      <vt:lpstr>Η  Διαδικασία Πληροφόρησης των  Ασθενών, 3</vt:lpstr>
      <vt:lpstr>PowerPoint Presentation</vt:lpstr>
      <vt:lpstr>PowerPoint Presentation</vt:lpstr>
      <vt:lpstr>Μοντέλα - Θεωρητικές Προσεγγίσεις Διαπολιτισμικής  Νοσηλευτικής </vt:lpstr>
      <vt:lpstr>Θεωρία της Διαπολιτισμικής Νοσηλευτικής της Madeleine Leininger</vt:lpstr>
      <vt:lpstr>Madeleine Leininger</vt:lpstr>
      <vt:lpstr>Στόχος</vt:lpstr>
      <vt:lpstr>Θεμελιώδεις Έννοιες - Ορισμοί </vt:lpstr>
      <vt:lpstr>Θεμελιώδεις Έννοιες</vt:lpstr>
      <vt:lpstr>Το Μοντέλο του «Ήλιου που Ανατέλλει« (The Sunrise Model)</vt:lpstr>
      <vt:lpstr>Σχέση της Θεωρίας  με τη Νοσηλευτική Διεργασία</vt:lpstr>
      <vt:lpstr>Υποθέσεις της Θεωρίας</vt:lpstr>
      <vt:lpstr>Δυνατά Σημεία – Περιορισμοί  της Θεωρίας</vt:lpstr>
      <vt:lpstr>Η Θεωρία της M. Leininger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Διαπολιτισμική Νοσηλευτική το Μοντέλο της Πολιτισμικής</vt:lpstr>
      <vt:lpstr>Πολιτισμική Ικανότητα</vt:lpstr>
      <vt:lpstr>Διαπολιτισμική Υγεία</vt:lpstr>
      <vt:lpstr>Πολιτισμικές Ικανότητες </vt:lpstr>
      <vt:lpstr>Τα Στάδια Του Μοντέλου</vt:lpstr>
      <vt:lpstr>Το Μοντέλο της Πολιτισμικής Ικανότητας</vt:lpstr>
      <vt:lpstr>Το Γενικό και Ειδικό Πολιτισμικό Μοντέλο</vt:lpstr>
      <vt:lpstr>PowerPoint Presentation</vt:lpstr>
      <vt:lpstr>Η βιοπολιτισμική βάση της διαπολιτισμικής νοσηλευτικής “Jody Glittenberg”</vt:lpstr>
      <vt:lpstr>Βιοπολιτισμός- J. Glittenberg</vt:lpstr>
      <vt:lpstr>Αλληλεπιδράσεις με Νοσηλευτικό Ενδιαφέρον</vt:lpstr>
      <vt:lpstr>Στόχοι</vt:lpstr>
      <vt:lpstr>Το Θεωρητικό Μοντέλο της Glittenberg</vt:lpstr>
      <vt:lpstr>Ανθρώπινο Οικοσύστημα</vt:lpstr>
      <vt:lpstr>Διαπολιτισμικοί Νοσηλευτές</vt:lpstr>
      <vt:lpstr>Παράδειγμα 1 (Μακροεπίπεδο)</vt:lpstr>
      <vt:lpstr>Παράδειγμα 2 (το περιβάλλον που φτιάχτηκε από τον άνθρωπο)</vt:lpstr>
      <vt:lpstr>Βιοτεχνολογία και Διαπολιτισμική Νοσηλευτική </vt:lpstr>
      <vt:lpstr>Γενετική και Διαπολιτισμική Νοσηλευτική</vt:lpstr>
      <vt:lpstr>Θέματα Ηθικής της Μελέτης του Γονιδιώματος</vt:lpstr>
      <vt:lpstr>Συμπέρασμα</vt:lpstr>
      <vt:lpstr>Η διαπολιτισμική νοσηλευτική παραμένει ο διανοητικός και μετατρεπτικός σύνδεσμος για τη γνώση, την κατανόηση και την ανταπόκριση στη διαφορετική ανθρώπινη συμπεριφορά, όπως επίσης και για τη διερεύνηση ηθικών λύσεων σε προβλήματα υγείας.  Το θεωρητικό μοντέλο της Glittenberg</vt:lpstr>
      <vt:lpstr>Οι Άνθρωποι με Διαφορετική  Πολιτισμική και Εθνική Ταυτότητα</vt:lpstr>
      <vt:lpstr>Οι Άνθρωποι με Διαφορετική  Πολιτισμική και Εθνική Ταυτότητα (συνέχεια)</vt:lpstr>
      <vt:lpstr>PowerPoint Presentation</vt:lpstr>
      <vt:lpstr>Τέλος Ενότητας</vt:lpstr>
      <vt:lpstr>Χρηματοδότηση</vt:lpstr>
      <vt:lpstr>Σημειώματα</vt:lpstr>
      <vt:lpstr>Σημείωμα Ιστορικού Εκδόσεων Έργου</vt:lpstr>
      <vt:lpstr>Σημείωμα Αναφοράς</vt:lpstr>
      <vt:lpstr>Σημείωμα Αδειοδότησης</vt:lpstr>
      <vt:lpstr>Διατήρηση Σημειωμάτων</vt:lpstr>
      <vt:lpstr>Σημείωμα Χρήσης Έργων Τρίτων</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Uoa</cp:lastModifiedBy>
  <cp:revision>537</cp:revision>
  <dcterms:created xsi:type="dcterms:W3CDTF">2012-09-06T09:03:05Z</dcterms:created>
  <dcterms:modified xsi:type="dcterms:W3CDTF">2016-04-20T12:38:40Z</dcterms:modified>
</cp:coreProperties>
</file>