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1" r:id="rId3"/>
  </p:sldMasterIdLst>
  <p:notesMasterIdLst>
    <p:notesMasterId r:id="rId65"/>
  </p:notesMasterIdLst>
  <p:sldIdLst>
    <p:sldId id="358" r:id="rId4"/>
    <p:sldId id="256" r:id="rId5"/>
    <p:sldId id="258" r:id="rId6"/>
    <p:sldId id="351" r:id="rId7"/>
    <p:sldId id="321" r:id="rId8"/>
    <p:sldId id="275" r:id="rId9"/>
    <p:sldId id="276" r:id="rId10"/>
    <p:sldId id="281" r:id="rId11"/>
    <p:sldId id="342" r:id="rId12"/>
    <p:sldId id="343" r:id="rId13"/>
    <p:sldId id="344" r:id="rId14"/>
    <p:sldId id="282" r:id="rId15"/>
    <p:sldId id="352" r:id="rId16"/>
    <p:sldId id="354" r:id="rId17"/>
    <p:sldId id="355" r:id="rId18"/>
    <p:sldId id="350" r:id="rId19"/>
    <p:sldId id="289" r:id="rId20"/>
    <p:sldId id="283" r:id="rId21"/>
    <p:sldId id="284" r:id="rId22"/>
    <p:sldId id="285" r:id="rId23"/>
    <p:sldId id="286" r:id="rId24"/>
    <p:sldId id="288" r:id="rId25"/>
    <p:sldId id="290" r:id="rId26"/>
    <p:sldId id="291" r:id="rId27"/>
    <p:sldId id="296" r:id="rId28"/>
    <p:sldId id="346" r:id="rId29"/>
    <p:sldId id="292" r:id="rId30"/>
    <p:sldId id="293" r:id="rId31"/>
    <p:sldId id="294" r:id="rId32"/>
    <p:sldId id="295" r:id="rId33"/>
    <p:sldId id="339" r:id="rId34"/>
    <p:sldId id="340" r:id="rId35"/>
    <p:sldId id="299" r:id="rId36"/>
    <p:sldId id="327" r:id="rId37"/>
    <p:sldId id="302" r:id="rId38"/>
    <p:sldId id="305" r:id="rId39"/>
    <p:sldId id="349" r:id="rId40"/>
    <p:sldId id="306" r:id="rId41"/>
    <p:sldId id="310" r:id="rId42"/>
    <p:sldId id="309" r:id="rId43"/>
    <p:sldId id="328" r:id="rId44"/>
    <p:sldId id="329" r:id="rId45"/>
    <p:sldId id="330" r:id="rId46"/>
    <p:sldId id="333" r:id="rId47"/>
    <p:sldId id="348" r:id="rId48"/>
    <p:sldId id="347" r:id="rId49"/>
    <p:sldId id="314" r:id="rId50"/>
    <p:sldId id="287" r:id="rId51"/>
    <p:sldId id="320" r:id="rId52"/>
    <p:sldId id="323" r:id="rId53"/>
    <p:sldId id="315" r:id="rId54"/>
    <p:sldId id="336" r:id="rId55"/>
    <p:sldId id="359" r:id="rId56"/>
    <p:sldId id="360" r:id="rId57"/>
    <p:sldId id="361" r:id="rId58"/>
    <p:sldId id="362" r:id="rId59"/>
    <p:sldId id="363" r:id="rId60"/>
    <p:sldId id="364" r:id="rId61"/>
    <p:sldId id="365" r:id="rId62"/>
    <p:sldId id="366" r:id="rId63"/>
    <p:sldId id="367" r:id="rId6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696" autoAdjust="0"/>
  </p:normalViewPr>
  <p:slideViewPr>
    <p:cSldViewPr>
      <p:cViewPr varScale="1">
        <p:scale>
          <a:sx n="68" d="100"/>
          <a:sy n="68" d="100"/>
        </p:scale>
        <p:origin x="2844"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D5E566-33B8-47A7-9EFF-561AED9D9F92}" type="datetimeFigureOut">
              <a:rPr lang="el-GR" smtClean="0"/>
              <a:pPr/>
              <a:t>7/10/2015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35ADA2-A980-49E7-8D36-261DF2C5F605}" type="slidenum">
              <a:rPr lang="el-GR" smtClean="0"/>
              <a:pPr/>
              <a:t>‹#›</a:t>
            </a:fld>
            <a:endParaRPr lang="el-GR"/>
          </a:p>
        </p:txBody>
      </p:sp>
    </p:spTree>
    <p:extLst>
      <p:ext uri="{BB962C8B-B14F-4D97-AF65-F5344CB8AC3E}">
        <p14:creationId xmlns:p14="http://schemas.microsoft.com/office/powerpoint/2010/main" val="2897022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val="4232432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16</a:t>
            </a:fld>
            <a:endParaRPr lang="el-GR"/>
          </a:p>
        </p:txBody>
      </p:sp>
    </p:spTree>
    <p:extLst>
      <p:ext uri="{BB962C8B-B14F-4D97-AF65-F5344CB8AC3E}">
        <p14:creationId xmlns:p14="http://schemas.microsoft.com/office/powerpoint/2010/main" val="180169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23</a:t>
            </a:fld>
            <a:endParaRPr lang="el-GR"/>
          </a:p>
        </p:txBody>
      </p:sp>
    </p:spTree>
    <p:extLst>
      <p:ext uri="{BB962C8B-B14F-4D97-AF65-F5344CB8AC3E}">
        <p14:creationId xmlns:p14="http://schemas.microsoft.com/office/powerpoint/2010/main" val="3882781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26</a:t>
            </a:fld>
            <a:endParaRPr lang="el-GR"/>
          </a:p>
        </p:txBody>
      </p:sp>
    </p:spTree>
    <p:extLst>
      <p:ext uri="{BB962C8B-B14F-4D97-AF65-F5344CB8AC3E}">
        <p14:creationId xmlns:p14="http://schemas.microsoft.com/office/powerpoint/2010/main" val="1145880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35</a:t>
            </a:fld>
            <a:endParaRPr lang="el-GR"/>
          </a:p>
        </p:txBody>
      </p:sp>
    </p:spTree>
    <p:extLst>
      <p:ext uri="{BB962C8B-B14F-4D97-AF65-F5344CB8AC3E}">
        <p14:creationId xmlns:p14="http://schemas.microsoft.com/office/powerpoint/2010/main" val="121888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7E35ADA2-A980-49E7-8D36-261DF2C5F605}" type="slidenum">
              <a:rPr lang="el-GR" smtClean="0"/>
              <a:pPr/>
              <a:t>49</a:t>
            </a:fld>
            <a:endParaRPr lang="el-GR"/>
          </a:p>
        </p:txBody>
      </p:sp>
    </p:spTree>
    <p:extLst>
      <p:ext uri="{BB962C8B-B14F-4D97-AF65-F5344CB8AC3E}">
        <p14:creationId xmlns:p14="http://schemas.microsoft.com/office/powerpoint/2010/main" val="216242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53</a:t>
            </a:fld>
            <a:endParaRPr lang="el-GR">
              <a:solidFill>
                <a:prstClr val="black"/>
              </a:solidFill>
            </a:endParaRPr>
          </a:p>
        </p:txBody>
      </p:sp>
    </p:spTree>
    <p:extLst>
      <p:ext uri="{BB962C8B-B14F-4D97-AF65-F5344CB8AC3E}">
        <p14:creationId xmlns:p14="http://schemas.microsoft.com/office/powerpoint/2010/main" val="330081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6" name="Slide Number Placeholder 5"/>
          <p:cNvSpPr>
            <a:spLocks noGrp="1"/>
          </p:cNvSpPr>
          <p:nvPr>
            <p:ph type="sldNum" sz="quarter" idx="10"/>
          </p:nvPr>
        </p:nvSpPr>
        <p:spPr/>
        <p:txBody>
          <a:bodyPr/>
          <a:lstStyle/>
          <a:p>
            <a:fld id="{EBA60D4E-153C-481E-9C52-31B1E4926C1F}" type="slidenum">
              <a:rPr lang="el-GR" smtClean="0">
                <a:solidFill>
                  <a:prstClr val="black"/>
                </a:solidFill>
              </a:rPr>
              <a:pPr/>
              <a:t>54</a:t>
            </a:fld>
            <a:endParaRPr lang="el-GR">
              <a:solidFill>
                <a:prstClr val="black"/>
              </a:solidFill>
            </a:endParaRPr>
          </a:p>
        </p:txBody>
      </p:sp>
    </p:spTree>
    <p:extLst>
      <p:ext uri="{BB962C8B-B14F-4D97-AF65-F5344CB8AC3E}">
        <p14:creationId xmlns:p14="http://schemas.microsoft.com/office/powerpoint/2010/main" val="2581401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55</a:t>
            </a:fld>
            <a:endParaRPr lang="el-GR">
              <a:solidFill>
                <a:prstClr val="black"/>
              </a:solidFill>
            </a:endParaRPr>
          </a:p>
        </p:txBody>
      </p:sp>
    </p:spTree>
    <p:extLst>
      <p:ext uri="{BB962C8B-B14F-4D97-AF65-F5344CB8AC3E}">
        <p14:creationId xmlns:p14="http://schemas.microsoft.com/office/powerpoint/2010/main" val="1786840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56</a:t>
            </a:fld>
            <a:endParaRPr lang="el-GR">
              <a:solidFill>
                <a:prstClr val="black"/>
              </a:solidFill>
            </a:endParaRPr>
          </a:p>
        </p:txBody>
      </p:sp>
    </p:spTree>
    <p:extLst>
      <p:ext uri="{BB962C8B-B14F-4D97-AF65-F5344CB8AC3E}">
        <p14:creationId xmlns:p14="http://schemas.microsoft.com/office/powerpoint/2010/main" val="1281660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6" name="Slide Number Placeholder 5"/>
          <p:cNvSpPr>
            <a:spLocks noGrp="1"/>
          </p:cNvSpPr>
          <p:nvPr>
            <p:ph type="sldNum" sz="quarter" idx="10"/>
          </p:nvPr>
        </p:nvSpPr>
        <p:spPr/>
        <p:txBody>
          <a:bodyPr/>
          <a:lstStyle/>
          <a:p>
            <a:fld id="{EBA60D4E-153C-481E-9C52-31B1E4926C1F}" type="slidenum">
              <a:rPr lang="el-GR" smtClean="0">
                <a:solidFill>
                  <a:prstClr val="black"/>
                </a:solidFill>
              </a:rPr>
              <a:pPr/>
              <a:t>57</a:t>
            </a:fld>
            <a:endParaRPr lang="el-GR">
              <a:solidFill>
                <a:prstClr val="black"/>
              </a:solidFill>
            </a:endParaRPr>
          </a:p>
        </p:txBody>
      </p:sp>
    </p:spTree>
    <p:extLst>
      <p:ext uri="{BB962C8B-B14F-4D97-AF65-F5344CB8AC3E}">
        <p14:creationId xmlns:p14="http://schemas.microsoft.com/office/powerpoint/2010/main" val="872904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7E35ADA2-A980-49E7-8D36-261DF2C5F605}" type="slidenum">
              <a:rPr lang="el-GR" smtClean="0"/>
              <a:pPr/>
              <a:t>3</a:t>
            </a:fld>
            <a:endParaRPr lang="el-GR"/>
          </a:p>
        </p:txBody>
      </p:sp>
    </p:spTree>
    <p:extLst>
      <p:ext uri="{BB962C8B-B14F-4D97-AF65-F5344CB8AC3E}">
        <p14:creationId xmlns:p14="http://schemas.microsoft.com/office/powerpoint/2010/main" val="477652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6" name="Slide Number Placeholder 5"/>
          <p:cNvSpPr>
            <a:spLocks noGrp="1"/>
          </p:cNvSpPr>
          <p:nvPr>
            <p:ph type="sldNum" sz="quarter" idx="10"/>
          </p:nvPr>
        </p:nvSpPr>
        <p:spPr/>
        <p:txBody>
          <a:bodyPr/>
          <a:lstStyle/>
          <a:p>
            <a:fld id="{EBA60D4E-153C-481E-9C52-31B1E4926C1F}" type="slidenum">
              <a:rPr lang="el-GR" smtClean="0">
                <a:solidFill>
                  <a:prstClr val="black"/>
                </a:solidFill>
              </a:rPr>
              <a:pPr/>
              <a:t>58</a:t>
            </a:fld>
            <a:endParaRPr lang="el-GR">
              <a:solidFill>
                <a:prstClr val="black"/>
              </a:solidFill>
            </a:endParaRPr>
          </a:p>
        </p:txBody>
      </p:sp>
    </p:spTree>
    <p:extLst>
      <p:ext uri="{BB962C8B-B14F-4D97-AF65-F5344CB8AC3E}">
        <p14:creationId xmlns:p14="http://schemas.microsoft.com/office/powerpoint/2010/main" val="639917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6" name="Slide Number Placeholder 5"/>
          <p:cNvSpPr>
            <a:spLocks noGrp="1"/>
          </p:cNvSpPr>
          <p:nvPr>
            <p:ph type="sldNum" sz="quarter" idx="10"/>
          </p:nvPr>
        </p:nvSpPr>
        <p:spPr/>
        <p:txBody>
          <a:bodyPr/>
          <a:lstStyle/>
          <a:p>
            <a:fld id="{EBA60D4E-153C-481E-9C52-31B1E4926C1F}" type="slidenum">
              <a:rPr lang="el-GR" smtClean="0">
                <a:solidFill>
                  <a:prstClr val="black"/>
                </a:solidFill>
              </a:rPr>
              <a:pPr/>
              <a:t>59</a:t>
            </a:fld>
            <a:endParaRPr lang="el-GR">
              <a:solidFill>
                <a:prstClr val="black"/>
              </a:solidFill>
            </a:endParaRPr>
          </a:p>
        </p:txBody>
      </p:sp>
    </p:spTree>
    <p:extLst>
      <p:ext uri="{BB962C8B-B14F-4D97-AF65-F5344CB8AC3E}">
        <p14:creationId xmlns:p14="http://schemas.microsoft.com/office/powerpoint/2010/main" val="257880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60</a:t>
            </a:fld>
            <a:endParaRPr lang="el-GR">
              <a:solidFill>
                <a:prstClr val="black"/>
              </a:solidFill>
            </a:endParaRPr>
          </a:p>
        </p:txBody>
      </p:sp>
    </p:spTree>
    <p:extLst>
      <p:ext uri="{BB962C8B-B14F-4D97-AF65-F5344CB8AC3E}">
        <p14:creationId xmlns:p14="http://schemas.microsoft.com/office/powerpoint/2010/main" val="2116067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61</a:t>
            </a:fld>
            <a:endParaRPr lang="el-GR">
              <a:solidFill>
                <a:prstClr val="black"/>
              </a:solidFill>
            </a:endParaRPr>
          </a:p>
        </p:txBody>
      </p:sp>
    </p:spTree>
    <p:extLst>
      <p:ext uri="{BB962C8B-B14F-4D97-AF65-F5344CB8AC3E}">
        <p14:creationId xmlns:p14="http://schemas.microsoft.com/office/powerpoint/2010/main" val="1228914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smtClean="0">
                <a:solidFill>
                  <a:schemeClr val="tx1"/>
                </a:solidFill>
                <a:effectLst/>
                <a:latin typeface="+mn-lt"/>
                <a:ea typeface="+mn-ea"/>
                <a:cs typeface="+mn-cs"/>
              </a:rPr>
              <a:t>Το σύγχρονο κουκλοθέατρο συνδυάζει μαριονέτες, </a:t>
            </a:r>
            <a:r>
              <a:rPr lang="el-GR" sz="1200" kern="1200" dirty="0" err="1" smtClean="0">
                <a:solidFill>
                  <a:schemeClr val="tx1"/>
                </a:solidFill>
                <a:effectLst/>
                <a:latin typeface="+mn-lt"/>
                <a:ea typeface="+mn-ea"/>
                <a:cs typeface="+mn-cs"/>
              </a:rPr>
              <a:t>γαντόκουκλες</a:t>
            </a:r>
            <a:r>
              <a:rPr lang="el-GR" sz="1200" kern="1200" dirty="0" smtClean="0">
                <a:solidFill>
                  <a:schemeClr val="tx1"/>
                </a:solidFill>
                <a:effectLst/>
                <a:latin typeface="+mn-lt"/>
                <a:ea typeface="+mn-ea"/>
                <a:cs typeface="+mn-cs"/>
              </a:rPr>
              <a:t>, μια ποικιλία </a:t>
            </a:r>
            <a:r>
              <a:rPr lang="el-GR" sz="1200" kern="1200" dirty="0" err="1" smtClean="0">
                <a:solidFill>
                  <a:schemeClr val="tx1"/>
                </a:solidFill>
                <a:effectLst/>
                <a:latin typeface="+mn-lt"/>
                <a:ea typeface="+mn-ea"/>
                <a:cs typeface="+mn-cs"/>
              </a:rPr>
              <a:t>απο</a:t>
            </a:r>
            <a:r>
              <a:rPr lang="el-GR" sz="1200" kern="1200" dirty="0" smtClean="0">
                <a:solidFill>
                  <a:schemeClr val="tx1"/>
                </a:solidFill>
                <a:effectLst/>
                <a:latin typeface="+mn-lt"/>
                <a:ea typeface="+mn-ea"/>
                <a:cs typeface="+mn-cs"/>
              </a:rPr>
              <a:t> απλές μα και σύνθετες τεχνικές κίνησης, μάσκες, ανθρώπους, ταινίες, διαφάνειες, σκηνικά αντικείμενα, καθημερινά αντικείμενα που όλα μαζί προσπαθούν να δημιουργήσουν οπτικές  εικόνες, με υλικά τη χορογραφία, το δράμα, ακόμα και μικρής κλίμακας μηχανική.</a:t>
            </a:r>
            <a:endParaRPr lang="en-US" sz="1200" kern="1200" dirty="0" smtClean="0">
              <a:solidFill>
                <a:schemeClr val="tx1"/>
              </a:solidFill>
              <a:effectLst/>
              <a:latin typeface="+mn-lt"/>
              <a:ea typeface="+mn-ea"/>
              <a:cs typeface="+mn-cs"/>
            </a:endParaRPr>
          </a:p>
          <a:p>
            <a:r>
              <a:rPr lang="el-GR" sz="1200" kern="1200" dirty="0" smtClean="0">
                <a:solidFill>
                  <a:schemeClr val="tx1"/>
                </a:solidFill>
                <a:effectLst/>
                <a:latin typeface="+mn-lt"/>
                <a:ea typeface="+mn-ea"/>
                <a:cs typeface="+mn-cs"/>
              </a:rPr>
              <a:t>Όλα αυτά στο σχολείο παίρνουν μια άλλη διάσταση, είναι η παιδαγωγική χρήση του κουκλοθέατρου η οποία προάγει τις δημιουργικές δραστηριότητες των παιδιών. Δραστηριότητες που έχουν διαμορφωθεί σύμφωνα με παιδαγωγικές και ψυχολογικές θεωρίες. Στόχο στη παιδαγωγική χρήση του κουκλοθέατρου είναι κυρίως η διαδικασία και όχι το καλλιτεχνικό ή αισθητικό αποτέλεσμα.</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6</a:t>
            </a:fld>
            <a:endParaRPr lang="el-GR"/>
          </a:p>
        </p:txBody>
      </p:sp>
    </p:spTree>
    <p:extLst>
      <p:ext uri="{BB962C8B-B14F-4D97-AF65-F5344CB8AC3E}">
        <p14:creationId xmlns:p14="http://schemas.microsoft.com/office/powerpoint/2010/main" val="1019622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Η κούκλα λειτουργεί συμβολικά, λειτουργεί σαν παιχνίδι. Το παιδί ζει ταυτόχρονα το πραγματικό και το φανταστικό. Είναι η προβολή των ονείρων του, μια ταύτιση των δικών του καταστάσεων στη κούκλα. Η μαγεία για την οποία φημίζεται το κουκλοθέατρο έχει στοιχεία ψυχολογικά που οδηγούν στη κάθαρση, στοιχεία που αναφέρονται στην ίδια τη φύση του κουκλοθέατρου. Για το παιδί όλα αυτά λειτουργούν λυτρωτικά, ενώ παράλληλα η αναμονή της κούκλας για ζωή είναι πρόκληση της δημιουργικής του φαντασίας.</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8</a:t>
            </a:fld>
            <a:endParaRPr lang="el-GR"/>
          </a:p>
        </p:txBody>
      </p:sp>
    </p:spTree>
    <p:extLst>
      <p:ext uri="{BB962C8B-B14F-4D97-AF65-F5344CB8AC3E}">
        <p14:creationId xmlns:p14="http://schemas.microsoft.com/office/powerpoint/2010/main" val="3811098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smtClean="0">
                <a:solidFill>
                  <a:schemeClr val="tx1"/>
                </a:solidFill>
                <a:effectLst/>
                <a:latin typeface="+mn-lt"/>
                <a:ea typeface="+mn-ea"/>
                <a:cs typeface="+mn-cs"/>
              </a:rPr>
              <a:t>Μπορούμε εύκολα να δημιουργήσουμε τη </a:t>
            </a:r>
            <a:r>
              <a:rPr lang="el-GR" sz="1200" b="1" kern="1200" dirty="0" smtClean="0">
                <a:solidFill>
                  <a:schemeClr val="tx1"/>
                </a:solidFill>
                <a:effectLst/>
                <a:latin typeface="+mn-lt"/>
                <a:ea typeface="+mn-ea"/>
                <a:cs typeface="+mn-cs"/>
              </a:rPr>
              <a:t>γωνιά του κουκλοθέατρου</a:t>
            </a:r>
            <a:r>
              <a:rPr lang="el-GR"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l-GR" sz="1200" i="1" kern="1200" dirty="0" smtClean="0">
                <a:solidFill>
                  <a:schemeClr val="tx1"/>
                </a:solidFill>
                <a:effectLst/>
                <a:latin typeface="+mn-lt"/>
                <a:ea typeface="+mn-ea"/>
                <a:cs typeface="+mn-cs"/>
              </a:rPr>
              <a:t>Δεν χρειάζεται τίποτε περισσότερο από το χώρο που πιάνει ένα καλάθι γεμάτο με πάνινες κούκλες για την ώρα του ελεύθερου παιχνιδιού των παιδιών. Τα παιδιά θα βρουν το χώρο τους, το παραβάν δεν είναι απαραίτητο, είναι εφευρετικά και θα βρουν μόνα τους λύσεις να κρυφτούν. Το παιδί ανακαλύπτει γρήγορα πως η αδράνεια της κούκλας του κουκλοθέατρου είναι μια προσωρινή κατάσταση και πως η ζωή της μπορεί να εξαρτηθεί από αυτό το ίδιο. Μέσα από το αυθόρμητο συμβολικό παιχνίδι με τις κούκλες του κουκλοθέατρο λειτουργεί για το παιδί σαν μια διέξοδος όπου όλες οι επιθυμίες του μπορούν να περάσουν από το βαθιά νοητό στο άκρως πραγματικό.</a:t>
            </a:r>
            <a:endParaRPr lang="en-US" sz="1200" kern="1200" dirty="0" smtClean="0">
              <a:solidFill>
                <a:schemeClr val="tx1"/>
              </a:solidFill>
              <a:effectLst/>
              <a:latin typeface="+mn-lt"/>
              <a:ea typeface="+mn-ea"/>
              <a:cs typeface="+mn-cs"/>
            </a:endParaRPr>
          </a:p>
          <a:p>
            <a:r>
              <a:rPr lang="el-GR" sz="1200" kern="1200" dirty="0" smtClean="0">
                <a:solidFill>
                  <a:schemeClr val="tx1"/>
                </a:solidFill>
                <a:effectLst/>
                <a:latin typeface="+mn-lt"/>
                <a:ea typeface="+mn-ea"/>
                <a:cs typeface="+mn-cs"/>
              </a:rPr>
              <a:t>Σημαντική δουλειά του δάσκαλου είναι και η φροντίδα και η ανανέωση της γωνιάς.</a:t>
            </a:r>
            <a:endParaRPr lang="en-US" sz="1200" kern="1200" dirty="0" smtClean="0">
              <a:solidFill>
                <a:schemeClr val="tx1"/>
              </a:solidFill>
              <a:effectLst/>
              <a:latin typeface="+mn-lt"/>
              <a:ea typeface="+mn-ea"/>
              <a:cs typeface="+mn-cs"/>
            </a:endParaRPr>
          </a:p>
          <a:p>
            <a:r>
              <a:rPr lang="el-G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9</a:t>
            </a:fld>
            <a:endParaRPr lang="el-GR"/>
          </a:p>
        </p:txBody>
      </p:sp>
    </p:spTree>
    <p:extLst>
      <p:ext uri="{BB962C8B-B14F-4D97-AF65-F5344CB8AC3E}">
        <p14:creationId xmlns:p14="http://schemas.microsoft.com/office/powerpoint/2010/main" val="1172203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10</a:t>
            </a:fld>
            <a:endParaRPr lang="el-GR"/>
          </a:p>
        </p:txBody>
      </p:sp>
    </p:spTree>
    <p:extLst>
      <p:ext uri="{BB962C8B-B14F-4D97-AF65-F5344CB8AC3E}">
        <p14:creationId xmlns:p14="http://schemas.microsoft.com/office/powerpoint/2010/main" val="2461751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smtClean="0">
                <a:solidFill>
                  <a:schemeClr val="tx1"/>
                </a:solidFill>
                <a:effectLst/>
                <a:latin typeface="+mn-lt"/>
                <a:ea typeface="+mn-ea"/>
                <a:cs typeface="+mn-cs"/>
              </a:rPr>
              <a:t>Για τα παιδιά η εισαγωγή της κούκλας της τάξης μπορεί να δημιουργήσει ένα νέο και δημιουργικό μαθησιακό περιβάλλον. Τα μικρά παιδιά εύκολα δέχονται την κούκλα σαν τον φίλο που μπορούν να του εμπιστευτούν τις σκέψεις και τα συναισθήματά τους χωρίς φόβο. Εδώ σ’ αυτή τη σχέση θα βρει ο δάσκαλος το πιο σημαντικό χαρακτηριστικό που του προσφέρει το θέατρο με κούκλες στη διαδικασία της εκπαίδευσης</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12</a:t>
            </a:fld>
            <a:endParaRPr lang="el-GR"/>
          </a:p>
        </p:txBody>
      </p:sp>
    </p:spTree>
    <p:extLst>
      <p:ext uri="{BB962C8B-B14F-4D97-AF65-F5344CB8AC3E}">
        <p14:creationId xmlns:p14="http://schemas.microsoft.com/office/powerpoint/2010/main" val="3082697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i="0" kern="1200" dirty="0" smtClean="0">
                <a:solidFill>
                  <a:schemeClr val="tx1"/>
                </a:solidFill>
                <a:effectLst/>
                <a:latin typeface="+mn-lt"/>
                <a:ea typeface="+mn-ea"/>
                <a:cs typeface="+mn-cs"/>
              </a:rPr>
              <a:t>Η κούκλα της τάξης μπορεί να έχει μικρά σενάρια βασισμένα στα επιμέρους θέματα που διδάσκονται στο σχολείο. Μπορεί να εμφανισθεί για μια «καλημέρα» ή για ένα αντίο. Η κούκλα της τάξης λειτουργεί ακόμα και με την απουσία της, με την αναφορά και μόνο του ονόματός της. Χρειάζεται όμως προσοχή. Η κούκλα να παραμείνει κούκλα, δεν είναι ο δάσκαλος. Ο ρόλος της κούκλας είναι πρώτα απ’ όλα ψυχαγωγία, πλησίασμα, παράδειγμα για μίμηση, ο καλός φίλος. Τα μικρά σενάρια θα πρέπει να είναι καλά προετοιμασμένα ώστε να δίνουν τον όποιο μαθησιακό στόχο με διασκεδαστικό τρόπο</a:t>
            </a:r>
            <a:r>
              <a:rPr lang="en-US" i="0" dirty="0" smtClean="0">
                <a:effectLst/>
              </a:rPr>
              <a:t> </a:t>
            </a:r>
            <a:endParaRPr lang="en-US" i="0"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14</a:t>
            </a:fld>
            <a:endParaRPr lang="el-GR"/>
          </a:p>
        </p:txBody>
      </p:sp>
    </p:spTree>
    <p:extLst>
      <p:ext uri="{BB962C8B-B14F-4D97-AF65-F5344CB8AC3E}">
        <p14:creationId xmlns:p14="http://schemas.microsoft.com/office/powerpoint/2010/main" val="2011609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15</a:t>
            </a:fld>
            <a:endParaRPr lang="el-GR"/>
          </a:p>
        </p:txBody>
      </p:sp>
    </p:spTree>
    <p:extLst>
      <p:ext uri="{BB962C8B-B14F-4D97-AF65-F5344CB8AC3E}">
        <p14:creationId xmlns:p14="http://schemas.microsoft.com/office/powerpoint/2010/main" val="2733562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E086B0C3-4BC2-4845-9C09-E118A7B3FFD3}" type="datetimeFigureOut">
              <a:rPr lang="el-GR" smtClean="0"/>
              <a:pPr/>
              <a:t>7/10/2015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086B0C3-4BC2-4845-9C09-E118A7B3FFD3}" type="datetimeFigureOut">
              <a:rPr lang="el-GR" smtClean="0"/>
              <a:pPr/>
              <a:t>7/10/2015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086B0C3-4BC2-4845-9C09-E118A7B3FFD3}" type="datetimeFigureOut">
              <a:rPr lang="el-GR" smtClean="0"/>
              <a:pPr/>
              <a:t>7/10/2015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l-GR"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1778F24D-EB19-4AE0-B015-2BEA6D5224F2}" type="datetimeFigureOut">
              <a:rPr lang="en-US" smtClean="0">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2D57B0AA-AC8E-4463-ADAC-E87D09B82E4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885527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54541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l-GR"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l-GR"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1778F24D-EB19-4AE0-B015-2BEA6D5224F2}" type="datetimeFigureOut">
              <a:rPr lang="en-US" smtClean="0">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190D9BD3-E57B-4194-A545-2804EB95D97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6761515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l-GR"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l-GR" smtClean="0"/>
              <a:t>Click to edit Master text styles</a:t>
            </a:r>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13096848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l-GR"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l-GR"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26029005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l-GR" dirty="0" smtClean="0"/>
              <a:t>Click to edit Master title style</a:t>
            </a:r>
            <a:endParaRPr dirty="0"/>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l-GR"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224472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134125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7" name="Date Placeholder 6"/>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1626711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086B0C3-4BC2-4845-9C09-E118A7B3FFD3}" type="datetimeFigureOut">
              <a:rPr lang="el-GR" smtClean="0"/>
              <a:pPr/>
              <a:t>7/10/2015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Tree>
    <p:extLst>
      <p:ext uri="{BB962C8B-B14F-4D97-AF65-F5344CB8AC3E}">
        <p14:creationId xmlns:p14="http://schemas.microsoft.com/office/powerpoint/2010/main" val="3769631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Tree>
    <p:extLst>
      <p:ext uri="{BB962C8B-B14F-4D97-AF65-F5344CB8AC3E}">
        <p14:creationId xmlns:p14="http://schemas.microsoft.com/office/powerpoint/2010/main" val="2476157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Tree>
    <p:extLst>
      <p:ext uri="{BB962C8B-B14F-4D97-AF65-F5344CB8AC3E}">
        <p14:creationId xmlns:p14="http://schemas.microsoft.com/office/powerpoint/2010/main" val="520559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Date Placeholder 2"/>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813979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592477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l-GR"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022960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l-GR"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l-GR" smtClean="0"/>
              <a:t>Drag picture to placeholder or click icon to add</a:t>
            </a:r>
            <a:endParaRPr/>
          </a:p>
        </p:txBody>
      </p:sp>
    </p:spTree>
    <p:extLst>
      <p:ext uri="{BB962C8B-B14F-4D97-AF65-F5344CB8AC3E}">
        <p14:creationId xmlns:p14="http://schemas.microsoft.com/office/powerpoint/2010/main" val="3025194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l-GR"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l-GR"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l-GR"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976516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l-GR"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l-GR" smtClean="0"/>
              <a:t>Drag picture to placeholder or click icon to add</a:t>
            </a:r>
            <a:endParaRPr/>
          </a:p>
        </p:txBody>
      </p:sp>
    </p:spTree>
    <p:extLst>
      <p:ext uri="{BB962C8B-B14F-4D97-AF65-F5344CB8AC3E}">
        <p14:creationId xmlns:p14="http://schemas.microsoft.com/office/powerpoint/2010/main" val="1674780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l-GR"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l-GR"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l-GR"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9676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E086B0C3-4BC2-4845-9C09-E118A7B3FFD3}" type="datetimeFigureOut">
              <a:rPr lang="el-GR" smtClean="0"/>
              <a:pPr/>
              <a:t>7/10/2015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66922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l-GR"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138726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l-GR"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1778F24D-EB19-4AE0-B015-2BEA6D5224F2}" type="datetimeFigureOut">
              <a:rPr lang="en-US" smtClean="0">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2D57B0AA-AC8E-4463-ADAC-E87D09B82E4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489982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727729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l-GR"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l-GR"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1778F24D-EB19-4AE0-B015-2BEA6D5224F2}" type="datetimeFigureOut">
              <a:rPr lang="en-US" smtClean="0">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190D9BD3-E57B-4194-A545-2804EB95D97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58900577"/>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l-GR"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l-GR" smtClean="0"/>
              <a:t>Click to edit Master text styles</a:t>
            </a:r>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184075247"/>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l-GR"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l-GR"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Click to edit Master text styles</a:t>
            </a:r>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16019288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l-GR" dirty="0" smtClean="0"/>
              <a:t>Click to edit Master title style</a:t>
            </a:r>
            <a:endParaRPr dirty="0"/>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l-GR"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825763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3991320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7" name="Date Placeholder 6"/>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3829096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E086B0C3-4BC2-4845-9C09-E118A7B3FFD3}" type="datetimeFigureOut">
              <a:rPr lang="el-GR" smtClean="0"/>
              <a:pPr/>
              <a:t>7/10/2015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Tree>
    <p:extLst>
      <p:ext uri="{BB962C8B-B14F-4D97-AF65-F5344CB8AC3E}">
        <p14:creationId xmlns:p14="http://schemas.microsoft.com/office/powerpoint/2010/main" val="3690416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Tree>
    <p:extLst>
      <p:ext uri="{BB962C8B-B14F-4D97-AF65-F5344CB8AC3E}">
        <p14:creationId xmlns:p14="http://schemas.microsoft.com/office/powerpoint/2010/main" val="17094692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Tree>
    <p:extLst>
      <p:ext uri="{BB962C8B-B14F-4D97-AF65-F5344CB8AC3E}">
        <p14:creationId xmlns:p14="http://schemas.microsoft.com/office/powerpoint/2010/main" val="4235299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Date Placeholder 2"/>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9953816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268737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l-GR"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546652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l-GR"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l-GR" smtClean="0"/>
              <a:t>Drag picture to placeholder or click icon to add</a:t>
            </a:r>
            <a:endParaRPr/>
          </a:p>
        </p:txBody>
      </p:sp>
    </p:spTree>
    <p:extLst>
      <p:ext uri="{BB962C8B-B14F-4D97-AF65-F5344CB8AC3E}">
        <p14:creationId xmlns:p14="http://schemas.microsoft.com/office/powerpoint/2010/main" val="31184560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l-GR"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l-GR"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l-GR"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7947276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l-GR"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l-GR" smtClean="0"/>
              <a:t>Drag picture to placeholder or click icon to add</a:t>
            </a:r>
            <a:endParaRPr/>
          </a:p>
        </p:txBody>
      </p:sp>
    </p:spTree>
    <p:extLst>
      <p:ext uri="{BB962C8B-B14F-4D97-AF65-F5344CB8AC3E}">
        <p14:creationId xmlns:p14="http://schemas.microsoft.com/office/powerpoint/2010/main" val="39388415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l-GR"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l-GR"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l-GR"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703683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E086B0C3-4BC2-4845-9C09-E118A7B3FFD3}" type="datetimeFigureOut">
              <a:rPr lang="el-GR" smtClean="0"/>
              <a:pPr/>
              <a:t>7/10/2015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353300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l-GR"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0391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E086B0C3-4BC2-4845-9C09-E118A7B3FFD3}" type="datetimeFigureOut">
              <a:rPr lang="el-GR" smtClean="0"/>
              <a:pPr/>
              <a:t>7/10/2015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E086B0C3-4BC2-4845-9C09-E118A7B3FFD3}" type="datetimeFigureOut">
              <a:rPr lang="el-GR" smtClean="0"/>
              <a:pPr/>
              <a:t>7/10/2015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086B0C3-4BC2-4845-9C09-E118A7B3FFD3}" type="datetimeFigureOut">
              <a:rPr lang="el-GR" smtClean="0"/>
              <a:pPr/>
              <a:t>7/10/2015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086B0C3-4BC2-4845-9C09-E118A7B3FFD3}" type="datetimeFigureOut">
              <a:rPr lang="el-GR" smtClean="0"/>
              <a:pPr/>
              <a:t>7/10/2015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8.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7.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image" Target="../media/image8.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image" Target="../media/image7.png"/><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86B0C3-4BC2-4845-9C09-E118A7B3FFD3}" type="datetimeFigureOut">
              <a:rPr lang="el-GR" smtClean="0"/>
              <a:pPr/>
              <a:t>7/10/2015</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8CA2D8-9582-43A2-80A5-13B144D4E006}"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l-GR"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1778F24D-EB19-4AE0-B015-2BEA6D5224F2}" type="datetimeFigureOut">
              <a:rPr lang="en-US" smtClean="0">
                <a:solidFill>
                  <a:prstClr val="black"/>
                </a:solidFill>
              </a:rPr>
              <a:pPr/>
              <a:t>10/7/2015</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716650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l-GR"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1778F24D-EB19-4AE0-B015-2BEA6D5224F2}" type="datetimeFigureOut">
              <a:rPr lang="en-US" smtClean="0">
                <a:solidFill>
                  <a:prstClr val="black"/>
                </a:solidFill>
              </a:rPr>
              <a:pPr/>
              <a:t>10/7/2015</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190D9BD3-E57B-4194-A545-2804EB95D97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7147593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slide" Target="slide3.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localhost/Users/user/Desktop/E%CE%BA%CF%80%CE%B1%CE%B9%CE%B4%CE%B5%CF%85%CF%83%CE%B7/%CF%87%CE%B1%CF%81%CF%84%CE%B1%CC%81%CE%BA%CE%B9_0003.wmv" TargetMode="External"/><Relationship Id="rId1" Type="http://schemas.microsoft.com/office/2007/relationships/media" Target="file://localhost/Users/user/Desktop/E%CE%BA%CF%80%CE%B1%CE%B9%CE%B4%CE%B5%CF%85%CF%83%CE%B7/%CF%87%CE%B1%CF%81%CF%84%CE%B1%CC%81%CE%BA%CE%B9_0003.wmv" TargetMode="External"/><Relationship Id="rId5" Type="http://schemas.openxmlformats.org/officeDocument/2006/relationships/image" Target="../media/image69.png"/><Relationship Id="rId4" Type="http://schemas.openxmlformats.org/officeDocument/2006/relationships/notesSlide" Target="../notesSlides/notesSlide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localhost/Users/user/Desktop/E%CE%BA%CF%80%CE%B1%CE%B9%CE%B4%CE%B5%CF%85%CF%83%CE%B7/%CE%BD%CE%B1%CF%85%CF%80%CE%BB%CE%B9%CE%BF%20%CE%B1%CF%86%CF%81%CE%B9%CE%BA%CE%B7%CC%81.wmv" TargetMode="External"/><Relationship Id="rId1" Type="http://schemas.microsoft.com/office/2007/relationships/media" Target="file://localhost/Users/user/Desktop/E%CE%BA%CF%80%CE%B1%CE%B9%CE%B4%CE%B5%CF%85%CF%83%CE%B7/%CE%BD%CE%B1%CF%85%CF%80%CE%BB%CE%B9%CE%BF%20%CE%B1%CF%86%CF%81%CE%B9%CE%BA%CE%B7%CC%81.wmv" TargetMode="Externa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localhost/Users/user/Desktop/E%CE%BA%CF%80%CE%B1%CE%B9%CE%B4%CE%B5%CF%85%CF%83%CE%B7/%CF%87%CE%B1%CF%81%CF%84%CE%B1%CC%81%CE%BA%CE%B9_0002.wmv" TargetMode="External"/><Relationship Id="rId1" Type="http://schemas.microsoft.com/office/2007/relationships/media" Target="file://localhost/Users/user/Desktop/E%CE%BA%CF%80%CE%B1%CE%B9%CE%B4%CE%B5%CF%85%CF%83%CE%B7/%CF%87%CE%B1%CF%81%CF%84%CE%B1%CC%81%CE%BA%CE%B9_0002.wmv" TargetMode="Externa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localhost/Users/user/Desktop/E%CE%BA%CF%80%CE%B1%CE%B9%CE%B4%CE%B5%CF%85%CF%83%CE%B7/%CE%BA%CE%B7%CF%80%CE%BF%CF%82.mpg" TargetMode="External"/><Relationship Id="rId1" Type="http://schemas.microsoft.com/office/2007/relationships/media" Target="file://localhost/Users/user/Desktop/E%CE%BA%CF%80%CE%B1%CE%B9%CE%B4%CE%B5%CF%85%CF%83%CE%B7/%CE%BA%CE%B7%CF%80%CE%BF%CF%82.mpg" TargetMode="Externa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hyperlink" Target="http://trinixy.ru/17100-potrjasajushhie_risunki_na_rukakh_44_shtuk.html" TargetMode="External"/><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Λογότυπο Εθνικόν και Καποδιστριακόν Πανεπιστήμιον Αθηνών"/>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9552" y="506476"/>
            <a:ext cx="4602088" cy="1150522"/>
          </a:xfrm>
          <a:prstGeom prst="rect">
            <a:avLst/>
          </a:prstGeom>
        </p:spPr>
      </p:pic>
      <p:sp>
        <p:nvSpPr>
          <p:cNvPr id="2" name="Τίτλος 1"/>
          <p:cNvSpPr>
            <a:spLocks noGrp="1"/>
          </p:cNvSpPr>
          <p:nvPr>
            <p:ph type="ctrTitle"/>
          </p:nvPr>
        </p:nvSpPr>
        <p:spPr>
          <a:xfrm>
            <a:off x="683568" y="1656997"/>
            <a:ext cx="7772400" cy="895703"/>
          </a:xfrm>
        </p:spPr>
        <p:txBody>
          <a:bodyPr/>
          <a:lstStyle/>
          <a:p>
            <a:r>
              <a:rPr lang="el-GR" dirty="0" smtClean="0">
                <a:latin typeface="Calibri" panose="020F0502020204030204" pitchFamily="34" charset="0"/>
              </a:rPr>
              <a:t>Εισαγωγή στο Κουκλοθέατρο</a:t>
            </a:r>
            <a:endParaRPr lang="el-GR" dirty="0">
              <a:latin typeface="Calibri" panose="020F0502020204030204" pitchFamily="34" charset="0"/>
            </a:endParaRPr>
          </a:p>
        </p:txBody>
      </p:sp>
      <p:sp>
        <p:nvSpPr>
          <p:cNvPr id="3" name="Υπότιτλος 2"/>
          <p:cNvSpPr>
            <a:spLocks noGrp="1"/>
          </p:cNvSpPr>
          <p:nvPr>
            <p:ph type="subTitle" idx="1"/>
          </p:nvPr>
        </p:nvSpPr>
        <p:spPr>
          <a:xfrm>
            <a:off x="751112" y="3064942"/>
            <a:ext cx="7704856" cy="3043758"/>
          </a:xfrm>
        </p:spPr>
        <p:txBody>
          <a:bodyPr>
            <a:normAutofit/>
          </a:bodyPr>
          <a:lstStyle/>
          <a:p>
            <a:pPr lvl="0" algn="ctr"/>
            <a:r>
              <a:rPr lang="el-GR" sz="2800" b="1" dirty="0">
                <a:latin typeface="Calibri" panose="020F0502020204030204" pitchFamily="34" charset="0"/>
              </a:rPr>
              <a:t>Ενότητα </a:t>
            </a:r>
            <a:r>
              <a:rPr lang="en-US" sz="2800" b="1" dirty="0">
                <a:latin typeface="Calibri" panose="020F0502020204030204" pitchFamily="34" charset="0"/>
              </a:rPr>
              <a:t>3</a:t>
            </a:r>
            <a:r>
              <a:rPr lang="el-GR" sz="2800" b="1" dirty="0" smtClean="0">
                <a:latin typeface="Calibri" panose="020F0502020204030204" pitchFamily="34" charset="0"/>
              </a:rPr>
              <a:t>:</a:t>
            </a:r>
            <a:r>
              <a:rPr lang="en-US" sz="2800" dirty="0" smtClean="0">
                <a:latin typeface="Calibri" panose="020F0502020204030204" pitchFamily="34" charset="0"/>
              </a:rPr>
              <a:t> </a:t>
            </a:r>
            <a:r>
              <a:rPr lang="el-GR" sz="2800" u="sng" dirty="0" smtClean="0">
                <a:latin typeface="Calibri" panose="020F0502020204030204" pitchFamily="34" charset="0"/>
              </a:rPr>
              <a:t>Αναλυτική παρουσίαση μιας τεχνικής </a:t>
            </a:r>
          </a:p>
          <a:p>
            <a:pPr lvl="0" algn="ctr"/>
            <a:r>
              <a:rPr lang="el-GR" sz="2800" u="sng" dirty="0" smtClean="0">
                <a:latin typeface="Calibri" panose="020F0502020204030204" pitchFamily="34" charset="0"/>
              </a:rPr>
              <a:t>Χέρια</a:t>
            </a:r>
          </a:p>
          <a:p>
            <a:pPr lvl="0" algn="ctr"/>
            <a:endParaRPr lang="el-GR" sz="2800" dirty="0" smtClean="0">
              <a:latin typeface="Calibri" panose="020F0502020204030204" pitchFamily="34" charset="0"/>
            </a:endParaRPr>
          </a:p>
          <a:p>
            <a:pPr algn="ctr"/>
            <a:r>
              <a:rPr lang="el-GR" sz="2800" dirty="0" smtClean="0">
                <a:latin typeface="Calibri" panose="020F0502020204030204" pitchFamily="34" charset="0"/>
              </a:rPr>
              <a:t>Αντιγόνη Παρούση</a:t>
            </a:r>
          </a:p>
          <a:p>
            <a:pPr algn="ctr"/>
            <a:r>
              <a:rPr lang="el-GR" sz="2800" dirty="0" smtClean="0">
                <a:latin typeface="Calibri" panose="020F0502020204030204" pitchFamily="34" charset="0"/>
              </a:rPr>
              <a:t>Τμήμα Εκπαίδευσης και Αγωγής στην Προσχολική Ηλικία</a:t>
            </a:r>
          </a:p>
        </p:txBody>
      </p:sp>
    </p:spTree>
    <p:extLst>
      <p:ext uri="{BB962C8B-B14F-4D97-AF65-F5344CB8AC3E}">
        <p14:creationId xmlns:p14="http://schemas.microsoft.com/office/powerpoint/2010/main" val="16353484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1\Antigoni\LOCALS~1\Temp\\msotw9_temp0.jpg"/>
          <p:cNvPicPr>
            <a:picLocks noChangeAspect="1" noChangeArrowheads="1"/>
          </p:cNvPicPr>
          <p:nvPr/>
        </p:nvPicPr>
        <p:blipFill rotWithShape="1">
          <a:blip r:embed="rId3" cstate="email">
            <a:duotone>
              <a:prstClr val="black"/>
              <a:schemeClr val="accent6">
                <a:tint val="45000"/>
                <a:satMod val="400000"/>
              </a:schemeClr>
            </a:duotone>
          </a:blip>
          <a:srcRect l="4209"/>
          <a:stretch/>
        </p:blipFill>
        <p:spPr bwMode="auto">
          <a:xfrm>
            <a:off x="0" y="-327795"/>
            <a:ext cx="9144000" cy="7789243"/>
          </a:xfrm>
          <a:prstGeom prst="rect">
            <a:avLst/>
          </a:prstGeom>
          <a:noFill/>
          <a:ln w="9525">
            <a:noFill/>
            <a:miter lim="800000"/>
            <a:headEnd/>
            <a:tailEnd/>
          </a:ln>
        </p:spPr>
      </p:pic>
      <p:sp>
        <p:nvSpPr>
          <p:cNvPr id="3" name="TextBox 2"/>
          <p:cNvSpPr txBox="1"/>
          <p:nvPr/>
        </p:nvSpPr>
        <p:spPr>
          <a:xfrm>
            <a:off x="251520" y="4653136"/>
            <a:ext cx="7421611" cy="1815882"/>
          </a:xfrm>
          <a:prstGeom prst="rect">
            <a:avLst/>
          </a:prstGeom>
          <a:noFill/>
        </p:spPr>
        <p:txBody>
          <a:bodyPr wrap="none" rtlCol="0">
            <a:spAutoFit/>
          </a:bodyPr>
          <a:lstStyle/>
          <a:p>
            <a:r>
              <a:rPr lang="el-GR" sz="2800" i="1" dirty="0" smtClean="0"/>
              <a:t> </a:t>
            </a:r>
            <a:r>
              <a:rPr lang="el-GR" sz="2800" dirty="0"/>
              <a:t>Τα παιδιά θα βρουν το χώρο </a:t>
            </a:r>
            <a:r>
              <a:rPr lang="el-GR" sz="2800" dirty="0" smtClean="0"/>
              <a:t>τους,</a:t>
            </a:r>
          </a:p>
          <a:p>
            <a:r>
              <a:rPr lang="el-GR" sz="2800" dirty="0" smtClean="0"/>
              <a:t> </a:t>
            </a:r>
            <a:r>
              <a:rPr lang="el-GR" sz="2800" dirty="0"/>
              <a:t>το παραβάν δεν είναι απαραίτητο, </a:t>
            </a:r>
            <a:endParaRPr lang="el-GR" sz="2800" dirty="0" smtClean="0"/>
          </a:p>
          <a:p>
            <a:r>
              <a:rPr lang="el-GR" sz="2800" dirty="0" smtClean="0"/>
              <a:t> είναι </a:t>
            </a:r>
            <a:r>
              <a:rPr lang="el-GR" sz="2800" dirty="0"/>
              <a:t>εφευρετικά και θα βρουν μόνα τους </a:t>
            </a:r>
            <a:r>
              <a:rPr lang="el-GR" sz="2800" dirty="0" smtClean="0"/>
              <a:t>λύσεις</a:t>
            </a:r>
          </a:p>
          <a:p>
            <a:r>
              <a:rPr lang="el-GR" sz="2800" dirty="0" smtClean="0"/>
              <a:t> </a:t>
            </a:r>
            <a:r>
              <a:rPr lang="el-GR" sz="2800" dirty="0"/>
              <a:t>να </a:t>
            </a:r>
            <a:r>
              <a:rPr lang="el-GR" sz="2800" dirty="0" smtClean="0"/>
              <a:t>κρυφτούν</a:t>
            </a:r>
            <a:endParaRPr lang="en-US" sz="2800" dirty="0"/>
          </a:p>
        </p:txBody>
      </p:sp>
    </p:spTree>
    <p:extLst>
      <p:ext uri="{BB962C8B-B14F-4D97-AF65-F5344CB8AC3E}">
        <p14:creationId xmlns:p14="http://schemas.microsoft.com/office/powerpoint/2010/main" val="380640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cap0024.bmp"/>
          <p:cNvPicPr>
            <a:picLocks noChangeAspect="1"/>
          </p:cNvPicPr>
          <p:nvPr/>
        </p:nvPicPr>
        <p:blipFill rotWithShape="1">
          <a:blip r:embed="rId2" cstate="email"/>
          <a:srcRect t="3792" r="5983" b="9039"/>
          <a:stretch/>
        </p:blipFill>
        <p:spPr>
          <a:xfrm>
            <a:off x="0" y="0"/>
            <a:ext cx="4636936" cy="6858000"/>
          </a:xfrm>
          <a:prstGeom prst="rect">
            <a:avLst/>
          </a:prstGeom>
          <a:ln>
            <a:noFill/>
          </a:ln>
          <a:effectLst>
            <a:softEdge rad="112500"/>
          </a:effectLst>
        </p:spPr>
      </p:pic>
      <p:pic>
        <p:nvPicPr>
          <p:cNvPr id="6" name="5 - Εικόνα" descr="cap0082.bmp"/>
          <p:cNvPicPr>
            <a:picLocks noChangeAspect="1"/>
          </p:cNvPicPr>
          <p:nvPr/>
        </p:nvPicPr>
        <p:blipFill>
          <a:blip r:embed="rId3" cstate="email"/>
          <a:srcRect/>
          <a:stretch>
            <a:fillRect/>
          </a:stretch>
        </p:blipFill>
        <p:spPr>
          <a:xfrm rot="240000">
            <a:off x="5203219" y="1727206"/>
            <a:ext cx="2952328" cy="3749040"/>
          </a:xfrm>
          <a:prstGeom prst="rect">
            <a:avLst/>
          </a:prstGeom>
          <a:ln>
            <a:noFill/>
          </a:ln>
          <a:effectLst>
            <a:softEdge rad="112500"/>
          </a:effectLst>
        </p:spPr>
      </p:pic>
    </p:spTree>
    <p:extLst>
      <p:ext uri="{BB962C8B-B14F-4D97-AF65-F5344CB8AC3E}">
        <p14:creationId xmlns:p14="http://schemas.microsoft.com/office/powerpoint/2010/main" val="1357223507"/>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1\Antigoni\LOCALS~1\Temp\\msotw9_temp0.jpg"/>
          <p:cNvPicPr>
            <a:picLocks noChangeAspect="1" noChangeArrowheads="1"/>
          </p:cNvPicPr>
          <p:nvPr/>
        </p:nvPicPr>
        <p:blipFill rotWithShape="1">
          <a:blip r:embed="rId3" cstate="print">
            <a:lum bright="-18000" contrast="36000"/>
            <a:grayscl/>
          </a:blip>
          <a:srcRect t="1838" b="731"/>
          <a:stretch/>
        </p:blipFill>
        <p:spPr bwMode="auto">
          <a:xfrm>
            <a:off x="1691680" y="-1"/>
            <a:ext cx="5328592" cy="6858001"/>
          </a:xfrm>
          <a:prstGeom prst="rect">
            <a:avLst/>
          </a:prstGeom>
          <a:ln>
            <a:noFill/>
          </a:ln>
          <a:effectLst>
            <a:softEdge rad="112500"/>
          </a:effectLst>
        </p:spPr>
      </p:pic>
      <p:sp>
        <p:nvSpPr>
          <p:cNvPr id="2" name="TextBox 1"/>
          <p:cNvSpPr txBox="1"/>
          <p:nvPr/>
        </p:nvSpPr>
        <p:spPr>
          <a:xfrm>
            <a:off x="395536" y="5517232"/>
            <a:ext cx="6016616" cy="954107"/>
          </a:xfrm>
          <a:prstGeom prst="rect">
            <a:avLst/>
          </a:prstGeom>
          <a:noFill/>
        </p:spPr>
        <p:txBody>
          <a:bodyPr wrap="none" rtlCol="0">
            <a:spAutoFit/>
          </a:bodyPr>
          <a:lstStyle/>
          <a:p>
            <a:r>
              <a:rPr lang="el-GR" sz="2800" dirty="0"/>
              <a:t>Το παιδί έχει ανάγκη να δει το </a:t>
            </a:r>
            <a:r>
              <a:rPr lang="el-GR" sz="2800" dirty="0" smtClean="0"/>
              <a:t>δάσκαλο</a:t>
            </a:r>
          </a:p>
          <a:p>
            <a:r>
              <a:rPr lang="el-GR" sz="2800" dirty="0" smtClean="0"/>
              <a:t>να </a:t>
            </a:r>
            <a:r>
              <a:rPr lang="el-GR" sz="2800" dirty="0"/>
              <a:t>παίζει κουκλοθέατρο</a:t>
            </a:r>
            <a:r>
              <a:rPr lang="en-US" sz="2800"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404664"/>
            <a:ext cx="3187166" cy="954107"/>
          </a:xfrm>
          <a:prstGeom prst="rect">
            <a:avLst/>
          </a:prstGeom>
          <a:noFill/>
        </p:spPr>
        <p:txBody>
          <a:bodyPr wrap="none" rtlCol="0">
            <a:spAutoFit/>
          </a:bodyPr>
          <a:lstStyle/>
          <a:p>
            <a:pPr lvl="0"/>
            <a:r>
              <a:rPr lang="el-GR" sz="2800" b="1" dirty="0"/>
              <a:t>Η κούκλα της </a:t>
            </a:r>
            <a:r>
              <a:rPr lang="el-GR" sz="2800" b="1" dirty="0" smtClean="0"/>
              <a:t>τάξης:</a:t>
            </a:r>
            <a:endParaRPr lang="en-US" sz="2800" b="1" dirty="0"/>
          </a:p>
          <a:p>
            <a:endParaRPr lang="en-US" sz="2800" dirty="0"/>
          </a:p>
        </p:txBody>
      </p:sp>
      <p:sp>
        <p:nvSpPr>
          <p:cNvPr id="3" name="TextBox 2"/>
          <p:cNvSpPr txBox="1"/>
          <p:nvPr/>
        </p:nvSpPr>
        <p:spPr>
          <a:xfrm>
            <a:off x="683568" y="1124744"/>
            <a:ext cx="6891630" cy="3539431"/>
          </a:xfrm>
          <a:prstGeom prst="rect">
            <a:avLst/>
          </a:prstGeom>
          <a:noFill/>
        </p:spPr>
        <p:txBody>
          <a:bodyPr wrap="none" rtlCol="0">
            <a:spAutoFit/>
          </a:bodyPr>
          <a:lstStyle/>
          <a:p>
            <a:pPr marL="457200" indent="-457200">
              <a:buFont typeface="Arial"/>
              <a:buChar char="•"/>
            </a:pPr>
            <a:r>
              <a:rPr lang="el-GR" sz="2800" dirty="0"/>
              <a:t>Μια κούκλα </a:t>
            </a:r>
            <a:r>
              <a:rPr lang="el-GR" sz="2800" dirty="0" smtClean="0"/>
              <a:t>με </a:t>
            </a:r>
            <a:r>
              <a:rPr lang="el-GR" sz="2800" dirty="0"/>
              <a:t>τα κατάλληλα </a:t>
            </a:r>
            <a:r>
              <a:rPr lang="el-GR" sz="2800" dirty="0" smtClean="0"/>
              <a:t>προσόντα</a:t>
            </a:r>
          </a:p>
          <a:p>
            <a:r>
              <a:rPr lang="el-GR" sz="2800" dirty="0" smtClean="0"/>
              <a:t> </a:t>
            </a:r>
            <a:r>
              <a:rPr lang="el-GR" sz="2800" dirty="0"/>
              <a:t>Να </a:t>
            </a:r>
            <a:r>
              <a:rPr lang="el-GR" sz="2800" dirty="0" err="1"/>
              <a:t>ην</a:t>
            </a:r>
            <a:r>
              <a:rPr lang="el-GR" sz="2800" dirty="0"/>
              <a:t> έχει επιλέξει ο ίδιος, </a:t>
            </a:r>
            <a:endParaRPr lang="el-GR" sz="2800" dirty="0" smtClean="0"/>
          </a:p>
          <a:p>
            <a:r>
              <a:rPr lang="el-GR" sz="2800" dirty="0"/>
              <a:t>Ν</a:t>
            </a:r>
            <a:r>
              <a:rPr lang="el-GR" sz="2800" dirty="0" smtClean="0"/>
              <a:t>α </a:t>
            </a:r>
            <a:r>
              <a:rPr lang="el-GR" sz="2800" dirty="0"/>
              <a:t>του αρέσει, </a:t>
            </a:r>
            <a:endParaRPr lang="el-GR" sz="2800" dirty="0" smtClean="0"/>
          </a:p>
          <a:p>
            <a:pPr marL="457200" indent="-457200">
              <a:buFont typeface="Arial"/>
              <a:buChar char="•"/>
            </a:pPr>
            <a:r>
              <a:rPr lang="el-GR" sz="2800" dirty="0" smtClean="0"/>
              <a:t>Να </a:t>
            </a:r>
            <a:r>
              <a:rPr lang="el-GR" sz="2800" dirty="0"/>
              <a:t>την προσαρμόσει στο χέρι </a:t>
            </a:r>
            <a:r>
              <a:rPr lang="el-GR" sz="2800" dirty="0" smtClean="0"/>
              <a:t>του</a:t>
            </a:r>
          </a:p>
          <a:p>
            <a:r>
              <a:rPr lang="el-GR" sz="2800" dirty="0" smtClean="0"/>
              <a:t> </a:t>
            </a:r>
            <a:r>
              <a:rPr lang="el-GR" sz="2800" dirty="0"/>
              <a:t>έτσι ώστε να μπορεί να την κινεί σωστά</a:t>
            </a:r>
            <a:r>
              <a:rPr lang="el-GR" sz="2800" dirty="0" smtClean="0"/>
              <a:t>.</a:t>
            </a:r>
          </a:p>
          <a:p>
            <a:r>
              <a:rPr lang="el-GR" sz="2800" dirty="0" smtClean="0"/>
              <a:t> </a:t>
            </a:r>
            <a:r>
              <a:rPr lang="el-GR" sz="2800" dirty="0"/>
              <a:t>Θα είναι </a:t>
            </a:r>
            <a:r>
              <a:rPr lang="el-GR" sz="2800" dirty="0" smtClean="0"/>
              <a:t>μία, η κούκλα </a:t>
            </a:r>
            <a:r>
              <a:rPr lang="el-GR" sz="2800" dirty="0"/>
              <a:t>της τάξης του. </a:t>
            </a:r>
            <a:endParaRPr lang="el-GR" sz="2800" dirty="0" smtClean="0"/>
          </a:p>
          <a:p>
            <a:pPr marL="457200" indent="-457200">
              <a:buFont typeface="Arial"/>
              <a:buChar char="•"/>
            </a:pPr>
            <a:r>
              <a:rPr lang="el-GR" sz="2800" dirty="0" smtClean="0"/>
              <a:t> Θα </a:t>
            </a:r>
            <a:r>
              <a:rPr lang="el-GR" sz="2800" dirty="0"/>
              <a:t>της δώσει ταυτότητα, προσωπικότητα</a:t>
            </a:r>
            <a:r>
              <a:rPr lang="el-GR" sz="2800" dirty="0" smtClean="0"/>
              <a:t>,</a:t>
            </a:r>
          </a:p>
          <a:p>
            <a:r>
              <a:rPr lang="el-GR" sz="2800" dirty="0" smtClean="0"/>
              <a:t> </a:t>
            </a:r>
            <a:r>
              <a:rPr lang="el-GR" sz="2800" dirty="0"/>
              <a:t>ιδιαίτερα χαρακτηριστικά, υπόσταση. </a:t>
            </a:r>
            <a:endParaRPr lang="en-US" sz="2800" dirty="0"/>
          </a:p>
        </p:txBody>
      </p:sp>
    </p:spTree>
    <p:extLst>
      <p:ext uri="{BB962C8B-B14F-4D97-AF65-F5344CB8AC3E}">
        <p14:creationId xmlns:p14="http://schemas.microsoft.com/office/powerpoint/2010/main" val="427785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692696"/>
            <a:ext cx="184666" cy="523220"/>
          </a:xfrm>
          <a:prstGeom prst="rect">
            <a:avLst/>
          </a:prstGeom>
          <a:noFill/>
        </p:spPr>
        <p:txBody>
          <a:bodyPr wrap="none" rtlCol="0">
            <a:spAutoFit/>
          </a:bodyPr>
          <a:lstStyle/>
          <a:p>
            <a:endParaRPr lang="en-US" sz="2800" dirty="0"/>
          </a:p>
        </p:txBody>
      </p:sp>
      <p:sp>
        <p:nvSpPr>
          <p:cNvPr id="3" name="TextBox 2"/>
          <p:cNvSpPr txBox="1"/>
          <p:nvPr/>
        </p:nvSpPr>
        <p:spPr>
          <a:xfrm>
            <a:off x="611560" y="2204864"/>
            <a:ext cx="8097088" cy="2677656"/>
          </a:xfrm>
          <a:prstGeom prst="rect">
            <a:avLst/>
          </a:prstGeom>
          <a:noFill/>
        </p:spPr>
        <p:txBody>
          <a:bodyPr wrap="none" rtlCol="0">
            <a:spAutoFit/>
          </a:bodyPr>
          <a:lstStyle/>
          <a:p>
            <a:pPr marL="457200" lvl="0" indent="-457200">
              <a:buFont typeface="Arial"/>
              <a:buChar char="•"/>
            </a:pPr>
            <a:r>
              <a:rPr lang="el-GR" sz="2800" dirty="0"/>
              <a:t>Γνωριμία με την κούκλα της τάξης.</a:t>
            </a:r>
            <a:endParaRPr lang="en-US" sz="2800" dirty="0"/>
          </a:p>
          <a:p>
            <a:pPr marL="457200" lvl="0" indent="-457200">
              <a:buFont typeface="Arial"/>
              <a:buChar char="•"/>
            </a:pPr>
            <a:r>
              <a:rPr lang="el-GR" sz="2800" dirty="0"/>
              <a:t>Η κούκλα προτείνει να εξερευνήσουν το σχολείο.</a:t>
            </a:r>
            <a:endParaRPr lang="en-US" sz="2800" dirty="0"/>
          </a:p>
          <a:p>
            <a:pPr marL="457200" lvl="0" indent="-457200">
              <a:buFont typeface="Arial"/>
              <a:buChar char="•"/>
            </a:pPr>
            <a:r>
              <a:rPr lang="el-GR" sz="2800" dirty="0"/>
              <a:t>Τα παιδιά φτιάχνουν ένα τραγούδι για την κούκλα.</a:t>
            </a:r>
            <a:endParaRPr lang="en-US" sz="2800" dirty="0"/>
          </a:p>
          <a:p>
            <a:pPr marL="457200" lvl="0" indent="-457200">
              <a:buFont typeface="Arial"/>
              <a:buChar char="•"/>
            </a:pPr>
            <a:r>
              <a:rPr lang="el-GR" sz="2800" dirty="0"/>
              <a:t>Διαβάζουν το βιβλίο που τους χάρισε.</a:t>
            </a:r>
            <a:endParaRPr lang="en-US" sz="2800" dirty="0"/>
          </a:p>
          <a:p>
            <a:pPr marL="457200" lvl="0" indent="-457200">
              <a:buFont typeface="Arial"/>
              <a:buChar char="•"/>
            </a:pPr>
            <a:r>
              <a:rPr lang="el-GR" sz="2800" dirty="0"/>
              <a:t>Φυτεύουν τους σπόρους που τους έφερε.</a:t>
            </a:r>
            <a:endParaRPr lang="en-US" sz="2800" dirty="0"/>
          </a:p>
          <a:p>
            <a:pPr marL="457200" indent="-457200">
              <a:buFont typeface="Arial"/>
              <a:buChar char="•"/>
            </a:pPr>
            <a:endParaRPr lang="en-US" sz="2800" dirty="0"/>
          </a:p>
        </p:txBody>
      </p:sp>
      <p:sp>
        <p:nvSpPr>
          <p:cNvPr id="4" name="TextBox 3"/>
          <p:cNvSpPr txBox="1"/>
          <p:nvPr/>
        </p:nvSpPr>
        <p:spPr>
          <a:xfrm>
            <a:off x="179512" y="692696"/>
            <a:ext cx="8964488" cy="954107"/>
          </a:xfrm>
          <a:prstGeom prst="rect">
            <a:avLst/>
          </a:prstGeom>
          <a:noFill/>
        </p:spPr>
        <p:txBody>
          <a:bodyPr wrap="square" rtlCol="0">
            <a:spAutoFit/>
          </a:bodyPr>
          <a:lstStyle/>
          <a:p>
            <a:r>
              <a:rPr lang="el-GR" sz="2800" dirty="0" smtClean="0"/>
              <a:t>Μπορεί </a:t>
            </a:r>
            <a:r>
              <a:rPr lang="el-GR" sz="2800" dirty="0"/>
              <a:t>να έχει μικρά σενάρια </a:t>
            </a:r>
            <a:r>
              <a:rPr lang="el-GR" sz="2800" dirty="0" smtClean="0"/>
              <a:t>βασισμένα </a:t>
            </a:r>
            <a:r>
              <a:rPr lang="el-GR" sz="2800" dirty="0"/>
              <a:t>στα επιμέρους θέματα </a:t>
            </a:r>
            <a:r>
              <a:rPr lang="el-GR" sz="2800" dirty="0" smtClean="0"/>
              <a:t>που </a:t>
            </a:r>
            <a:r>
              <a:rPr lang="el-GR" sz="2800" dirty="0"/>
              <a:t>διδάσκονται στο </a:t>
            </a:r>
            <a:r>
              <a:rPr lang="el-GR" sz="2800" dirty="0" smtClean="0"/>
              <a:t>σχολείο:</a:t>
            </a:r>
            <a:endParaRPr lang="en-US" sz="2800" dirty="0"/>
          </a:p>
        </p:txBody>
      </p:sp>
    </p:spTree>
    <p:extLst>
      <p:ext uri="{BB962C8B-B14F-4D97-AF65-F5344CB8AC3E}">
        <p14:creationId xmlns:p14="http://schemas.microsoft.com/office/powerpoint/2010/main" val="295771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1268760"/>
            <a:ext cx="4066438" cy="954107"/>
          </a:xfrm>
          <a:prstGeom prst="rect">
            <a:avLst/>
          </a:prstGeom>
          <a:noFill/>
        </p:spPr>
        <p:txBody>
          <a:bodyPr wrap="none" rtlCol="0">
            <a:spAutoFit/>
          </a:bodyPr>
          <a:lstStyle/>
          <a:p>
            <a:r>
              <a:rPr lang="el-GR" sz="2800" b="1" dirty="0"/>
              <a:t>Η κατασκευή της κούκλας</a:t>
            </a:r>
            <a:endParaRPr lang="en-US" sz="2800" dirty="0"/>
          </a:p>
          <a:p>
            <a:endParaRPr lang="en-US" sz="2800" dirty="0"/>
          </a:p>
        </p:txBody>
      </p:sp>
      <p:sp>
        <p:nvSpPr>
          <p:cNvPr id="3" name="TextBox 2"/>
          <p:cNvSpPr txBox="1"/>
          <p:nvPr/>
        </p:nvSpPr>
        <p:spPr>
          <a:xfrm>
            <a:off x="755576" y="2492896"/>
            <a:ext cx="7418016" cy="1384995"/>
          </a:xfrm>
          <a:prstGeom prst="rect">
            <a:avLst/>
          </a:prstGeom>
          <a:noFill/>
        </p:spPr>
        <p:txBody>
          <a:bodyPr wrap="none" rtlCol="0">
            <a:spAutoFit/>
          </a:bodyPr>
          <a:lstStyle/>
          <a:p>
            <a:r>
              <a:rPr lang="el-GR" sz="2800" dirty="0"/>
              <a:t>δεν είναι απλά το αποτέλεσμα μιας χειροτεχνίας. </a:t>
            </a:r>
            <a:endParaRPr lang="el-GR" sz="2800" dirty="0" smtClean="0"/>
          </a:p>
          <a:p>
            <a:r>
              <a:rPr lang="el-GR" sz="2800" dirty="0" smtClean="0"/>
              <a:t>Το </a:t>
            </a:r>
            <a:r>
              <a:rPr lang="el-GR" sz="2800" dirty="0"/>
              <a:t>τελείωμα της δημιουργικής κατασκευής </a:t>
            </a:r>
            <a:r>
              <a:rPr lang="el-GR" sz="2800" dirty="0" smtClean="0"/>
              <a:t>της </a:t>
            </a:r>
          </a:p>
          <a:p>
            <a:r>
              <a:rPr lang="el-GR" sz="2800" dirty="0" smtClean="0"/>
              <a:t>είναι </a:t>
            </a:r>
            <a:r>
              <a:rPr lang="el-GR" sz="2800" dirty="0"/>
              <a:t>η αρχή της ζωής της.</a:t>
            </a:r>
            <a:r>
              <a:rPr lang="en-US" sz="2800" dirty="0"/>
              <a:t> </a:t>
            </a:r>
          </a:p>
        </p:txBody>
      </p:sp>
    </p:spTree>
    <p:extLst>
      <p:ext uri="{BB962C8B-B14F-4D97-AF65-F5344CB8AC3E}">
        <p14:creationId xmlns:p14="http://schemas.microsoft.com/office/powerpoint/2010/main" val="7619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TASKEUES PAIDION.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7584" y="548679"/>
            <a:ext cx="7521060" cy="5640795"/>
          </a:xfrm>
          <a:prstGeom prst="rect">
            <a:avLst/>
          </a:prstGeom>
        </p:spPr>
      </p:pic>
    </p:spTree>
    <p:extLst>
      <p:ext uri="{BB962C8B-B14F-4D97-AF65-F5344CB8AC3E}">
        <p14:creationId xmlns:p14="http://schemas.microsoft.com/office/powerpoint/2010/main" val="307774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42938" y="714375"/>
            <a:ext cx="8072437" cy="5494338"/>
          </a:xfrm>
          <a:prstGeom prst="rect">
            <a:avLst/>
          </a:prstGeom>
          <a:noFill/>
          <a:ln w="9525">
            <a:noFill/>
            <a:miter lim="800000"/>
            <a:headEnd/>
            <a:tailEnd/>
          </a:ln>
        </p:spPr>
        <p:txBody>
          <a:bodyPr>
            <a:spAutoFit/>
          </a:bodyPr>
          <a:lstStyle/>
          <a:p>
            <a:r>
              <a:rPr lang="el-GR" dirty="0" smtClean="0"/>
              <a:t>     </a:t>
            </a:r>
            <a:r>
              <a:rPr lang="el-GR" sz="2000" dirty="0" smtClean="0"/>
              <a:t> Το </a:t>
            </a:r>
            <a:r>
              <a:rPr lang="el-GR" sz="2000" dirty="0"/>
              <a:t>παιδί βλέπει, μιμείται, κατασκευάζει, παίζει.</a:t>
            </a:r>
            <a:endParaRPr lang="en-US" sz="2000" dirty="0"/>
          </a:p>
          <a:p>
            <a:endParaRPr lang="en-US" i="1" dirty="0"/>
          </a:p>
          <a:p>
            <a:pPr marL="285750" indent="-285750">
              <a:lnSpc>
                <a:spcPct val="150000"/>
              </a:lnSpc>
              <a:buFont typeface="Arial"/>
              <a:buChar char="•"/>
            </a:pPr>
            <a:r>
              <a:rPr lang="el-GR" dirty="0"/>
              <a:t> Στις μέρες μας οι κούκλες του κουκλοθέατρου κατασκευάζονται με τα πιο απίθανα υλικά, από τα πιο κοινά μέχρι τα πιο παραδοσιακά</a:t>
            </a:r>
            <a:r>
              <a:rPr lang="el-GR" dirty="0" smtClean="0"/>
              <a:t>.</a:t>
            </a:r>
          </a:p>
          <a:p>
            <a:pPr marL="285750" indent="-285750">
              <a:lnSpc>
                <a:spcPct val="150000"/>
              </a:lnSpc>
              <a:buFont typeface="Arial"/>
              <a:buChar char="•"/>
            </a:pPr>
            <a:r>
              <a:rPr lang="el-GR" dirty="0" smtClean="0"/>
              <a:t> </a:t>
            </a:r>
            <a:r>
              <a:rPr lang="el-GR" dirty="0"/>
              <a:t>Η φαντασία προκαλεί το κάθε αντικείμενο της καθημερινής χρήσης να παίξει ένα ρόλο είτε με μια μικρή προσαρμογή είτε ως έχει</a:t>
            </a:r>
            <a:r>
              <a:rPr lang="el-GR" dirty="0" smtClean="0"/>
              <a:t>.</a:t>
            </a:r>
          </a:p>
          <a:p>
            <a:pPr marL="285750" indent="-285750">
              <a:lnSpc>
                <a:spcPct val="150000"/>
              </a:lnSpc>
              <a:buFont typeface="Arial"/>
              <a:buChar char="•"/>
            </a:pPr>
            <a:r>
              <a:rPr lang="el-GR" dirty="0" smtClean="0"/>
              <a:t> </a:t>
            </a:r>
            <a:r>
              <a:rPr lang="el-GR" dirty="0"/>
              <a:t>Η τεχνική της κατασκευής δίνει στα παιδιά τη δυνατότητα να σκεφτούν τρόπους και μέσα για να φτάσουν στο αποτέλεσμα, τους δίνει λοιπόν τη δυνατότητα:</a:t>
            </a:r>
            <a:endParaRPr lang="en-US" dirty="0"/>
          </a:p>
          <a:p>
            <a:endParaRPr lang="el-GR" dirty="0"/>
          </a:p>
          <a:p>
            <a:pPr lvl="1">
              <a:lnSpc>
                <a:spcPct val="150000"/>
              </a:lnSpc>
              <a:buFont typeface="Arial" charset="0"/>
              <a:buChar char="•"/>
            </a:pPr>
            <a:r>
              <a:rPr lang="el-GR" dirty="0"/>
              <a:t>Να παρατηρήσουν.</a:t>
            </a:r>
          </a:p>
          <a:p>
            <a:pPr lvl="1">
              <a:lnSpc>
                <a:spcPct val="150000"/>
              </a:lnSpc>
              <a:buFont typeface="Arial" charset="0"/>
              <a:buChar char="•"/>
            </a:pPr>
            <a:r>
              <a:rPr lang="el-GR" dirty="0"/>
              <a:t>Να κάνουν σχέδια.</a:t>
            </a:r>
          </a:p>
          <a:p>
            <a:pPr lvl="1">
              <a:lnSpc>
                <a:spcPct val="150000"/>
              </a:lnSpc>
              <a:buFont typeface="Arial" charset="0"/>
              <a:buChar char="•"/>
            </a:pPr>
            <a:r>
              <a:rPr lang="el-GR" dirty="0"/>
              <a:t>Να βρουν και να οργανώσουν το υλικό. </a:t>
            </a:r>
          </a:p>
          <a:p>
            <a:pPr lvl="1">
              <a:lnSpc>
                <a:spcPct val="150000"/>
              </a:lnSpc>
              <a:buFont typeface="Arial" charset="0"/>
              <a:buChar char="•"/>
            </a:pPr>
            <a:r>
              <a:rPr lang="el-GR" dirty="0"/>
              <a:t>Να αναλάβουν υπευθυνότητες.</a:t>
            </a:r>
          </a:p>
          <a:p>
            <a:pPr lvl="1">
              <a:lnSpc>
                <a:spcPct val="150000"/>
              </a:lnSpc>
              <a:buFont typeface="Arial" charset="0"/>
              <a:buChar char="•"/>
            </a:pPr>
            <a:r>
              <a:rPr lang="el-GR" dirty="0"/>
              <a:t>Να συνεργαστούν</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down)">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down)">
                                      <p:cBhvr>
                                        <p:cTn id="22" dur="500"/>
                                        <p:tgtEl>
                                          <p:spTgt spid="2">
                                            <p:txEl>
                                              <p:pRg st="4" end="4"/>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down)">
                                      <p:cBhvr>
                                        <p:cTn id="25" dur="500"/>
                                        <p:tgtEl>
                                          <p:spTgt spid="2">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wipe(down)">
                                      <p:cBhvr>
                                        <p:cTn id="28" dur="500"/>
                                        <p:tgtEl>
                                          <p:spTgt spid="2">
                                            <p:txEl>
                                              <p:pRg st="7" end="7"/>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wipe(down)">
                                      <p:cBhvr>
                                        <p:cTn id="31" dur="500"/>
                                        <p:tgtEl>
                                          <p:spTgt spid="2">
                                            <p:txEl>
                                              <p:pRg st="8" end="8"/>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wipe(down)">
                                      <p:cBhvr>
                                        <p:cTn id="34" dur="500"/>
                                        <p:tgtEl>
                                          <p:spTgt spid="2">
                                            <p:txEl>
                                              <p:pRg st="9" end="9"/>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wipe(down)">
                                      <p:cBhvr>
                                        <p:cTn id="3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1 - Εικόνα" descr="Scan10002.jpg"/>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Lst>
          </a:blip>
          <a:srcRect l="11740" r="9176"/>
          <a:stretch/>
        </p:blipFill>
        <p:spPr bwMode="auto">
          <a:xfrm>
            <a:off x="0" y="548680"/>
            <a:ext cx="9144000" cy="5616624"/>
          </a:xfrm>
          <a:prstGeom prst="rect">
            <a:avLst/>
          </a:prstGeom>
          <a:ln>
            <a:noFill/>
          </a:ln>
          <a:effectLst>
            <a:softEdge rad="112500"/>
          </a:effectLst>
        </p:spPr>
      </p:pic>
      <p:sp>
        <p:nvSpPr>
          <p:cNvPr id="10243" name="2 - TextBox"/>
          <p:cNvSpPr txBox="1">
            <a:spLocks noChangeArrowheads="1"/>
          </p:cNvSpPr>
          <p:nvPr/>
        </p:nvSpPr>
        <p:spPr bwMode="auto">
          <a:xfrm>
            <a:off x="1187624" y="6309320"/>
            <a:ext cx="6408737" cy="369887"/>
          </a:xfrm>
          <a:prstGeom prst="rect">
            <a:avLst/>
          </a:prstGeom>
          <a:noFill/>
          <a:ln w="9525">
            <a:noFill/>
            <a:miter lim="800000"/>
            <a:headEnd/>
            <a:tailEnd/>
          </a:ln>
        </p:spPr>
        <p:txBody>
          <a:bodyPr>
            <a:spAutoFit/>
          </a:bodyPr>
          <a:lstStyle/>
          <a:p>
            <a:pPr algn="ctr"/>
            <a:r>
              <a:rPr lang="el-GR"/>
              <a:t>Παιχνίδια με τα χέρια</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31" descr="C:\DOCUME~1\Antigoni\LOCALS~1\Temp\\msotw9_temp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D 2 122.jpg"/>
          <p:cNvPicPr>
            <a:picLocks noChangeAspect="1"/>
          </p:cNvPicPr>
          <p:nvPr/>
        </p:nvPicPr>
        <p:blipFill rotWithShape="1">
          <a:blip r:embed="rId2" cstate="print"/>
          <a:srcRect l="-347" t="-19" r="-104" b="19"/>
          <a:stretch/>
        </p:blipFill>
        <p:spPr>
          <a:xfrm>
            <a:off x="-6067" y="-1"/>
            <a:ext cx="9683988" cy="6856671"/>
          </a:xfrm>
          <a:prstGeom prst="rect">
            <a:avLst/>
          </a:prstGeom>
          <a:ln>
            <a:noFill/>
          </a:ln>
          <a:effectLst>
            <a:softEdge rad="112500"/>
          </a:effectLst>
        </p:spPr>
      </p:pic>
      <p:sp>
        <p:nvSpPr>
          <p:cNvPr id="2" name="1 - Τίτλος"/>
          <p:cNvSpPr>
            <a:spLocks noGrp="1"/>
          </p:cNvSpPr>
          <p:nvPr>
            <p:ph type="ctrTitle"/>
          </p:nvPr>
        </p:nvSpPr>
        <p:spPr>
          <a:xfrm>
            <a:off x="0" y="692696"/>
            <a:ext cx="9324528" cy="1470025"/>
          </a:xfrm>
        </p:spPr>
        <p:txBody>
          <a:bodyPr>
            <a:normAutofit/>
          </a:bodyPr>
          <a:lstStyle/>
          <a:p>
            <a:r>
              <a:rPr lang="el-GR" dirty="0"/>
              <a:t> </a:t>
            </a:r>
            <a:r>
              <a:rPr lang="el-GR" dirty="0" smtClean="0"/>
              <a:t>  </a:t>
            </a:r>
            <a:r>
              <a:rPr lang="en-US" dirty="0" err="1" smtClean="0">
                <a:solidFill>
                  <a:schemeClr val="tx2">
                    <a:tint val="100000"/>
                    <a:shade val="90000"/>
                    <a:satMod val="250000"/>
                    <a:alpha val="100000"/>
                  </a:schemeClr>
                </a:solidFill>
              </a:rPr>
              <a:t>KOYK</a:t>
            </a:r>
            <a:r>
              <a:rPr lang="el-GR" dirty="0" smtClean="0">
                <a:solidFill>
                  <a:schemeClr val="tx2">
                    <a:tint val="100000"/>
                    <a:shade val="90000"/>
                    <a:satMod val="250000"/>
                    <a:alpha val="100000"/>
                  </a:schemeClr>
                </a:solidFill>
              </a:rPr>
              <a:t>ΛΟΘΕΑΤΡΟ</a:t>
            </a:r>
            <a:br>
              <a:rPr lang="el-GR" dirty="0" smtClean="0">
                <a:solidFill>
                  <a:schemeClr val="tx2">
                    <a:tint val="100000"/>
                    <a:shade val="90000"/>
                    <a:satMod val="250000"/>
                    <a:alpha val="100000"/>
                  </a:schemeClr>
                </a:solidFill>
              </a:rPr>
            </a:br>
            <a:r>
              <a:rPr lang="el-GR" dirty="0" smtClean="0">
                <a:solidFill>
                  <a:schemeClr val="tx2">
                    <a:tint val="100000"/>
                    <a:shade val="90000"/>
                    <a:satMod val="250000"/>
                    <a:alpha val="100000"/>
                  </a:schemeClr>
                </a:solidFill>
              </a:rPr>
              <a:t>    ΣΤΗΝ ΕΚΠΑΙΔΕΥΣΗ</a:t>
            </a:r>
            <a:endParaRPr lang="el-GR" dirty="0"/>
          </a:p>
        </p:txBody>
      </p:sp>
      <p:sp>
        <p:nvSpPr>
          <p:cNvPr id="3" name="2 - Υπότιτλος"/>
          <p:cNvSpPr>
            <a:spLocks noGrp="1"/>
          </p:cNvSpPr>
          <p:nvPr>
            <p:ph type="subTitle" idx="1"/>
          </p:nvPr>
        </p:nvSpPr>
        <p:spPr>
          <a:xfrm>
            <a:off x="4499992" y="5661248"/>
            <a:ext cx="4644008" cy="792088"/>
          </a:xfrm>
        </p:spPr>
        <p:txBody>
          <a:bodyPr>
            <a:normAutofit fontScale="92500" lnSpcReduction="20000"/>
          </a:bodyPr>
          <a:lstStyle/>
          <a:p>
            <a:r>
              <a:rPr lang="el-GR" dirty="0" smtClean="0"/>
              <a:t>	</a:t>
            </a:r>
            <a:r>
              <a:rPr lang="el-GR" sz="2400" dirty="0" smtClean="0"/>
              <a:t>		Αντιγόνη Παρούση</a:t>
            </a:r>
            <a:endParaRPr lang="el-G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00"/>
                                        <p:tgtEl>
                                          <p:spTgt spid="6"/>
                                        </p:tgtEl>
                                        <p:attrNameLst>
                                          <p:attrName>ppt_y</p:attrName>
                                        </p:attrNameLst>
                                      </p:cBhvr>
                                      <p:tavLst>
                                        <p:tav tm="0">
                                          <p:val>
                                            <p:strVal val="#ppt_y-#ppt_h*1.125000"/>
                                          </p:val>
                                        </p:tav>
                                        <p:tav tm="100000">
                                          <p:val>
                                            <p:strVal val="#ppt_y"/>
                                          </p:val>
                                        </p:tav>
                                      </p:tavLst>
                                    </p:anim>
                                    <p:animEffect transition="in" filter="wipe(down)">
                                      <p:cBhvr>
                                        <p:cTn id="8"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1 - Εικόνα" descr="δακτυλο.jpg"/>
          <p:cNvPicPr>
            <a:picLocks noChangeAspect="1"/>
          </p:cNvPicPr>
          <p:nvPr/>
        </p:nvPicPr>
        <p:blipFill>
          <a:blip r:embed="rId2" cstate="print"/>
          <a:srcRect/>
          <a:stretch>
            <a:fillRect/>
          </a:stretch>
        </p:blipFill>
        <p:spPr bwMode="auto">
          <a:xfrm>
            <a:off x="0" y="0"/>
            <a:ext cx="5256213" cy="70246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χερ 2.jpg"/>
          <p:cNvPicPr>
            <a:picLocks noChangeAspect="1"/>
          </p:cNvPicPr>
          <p:nvPr/>
        </p:nvPicPr>
        <p:blipFill>
          <a:blip r:embed="rId2" cstate="email"/>
          <a:stretch>
            <a:fillRect/>
          </a:stretch>
        </p:blipFill>
        <p:spPr>
          <a:xfrm>
            <a:off x="0" y="2492896"/>
            <a:ext cx="4064000" cy="3048000"/>
          </a:xfrm>
          <a:prstGeom prst="rect">
            <a:avLst/>
          </a:prstGeom>
          <a:ln>
            <a:noFill/>
          </a:ln>
          <a:effectLst>
            <a:softEdge rad="112500"/>
          </a:effectLst>
          <a:scene3d>
            <a:camera prst="perspectiveContrastingRightFacing"/>
            <a:lightRig rig="threePt" dir="t"/>
          </a:scene3d>
        </p:spPr>
      </p:pic>
      <p:pic>
        <p:nvPicPr>
          <p:cNvPr id="3" name="2 - Εικόνα" descr="IMG_0666.jpg"/>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141484" y="1700808"/>
            <a:ext cx="6839228" cy="6522046"/>
          </a:xfrm>
          <a:prstGeom prst="rect">
            <a:avLst/>
          </a:prstGeom>
          <a:ln>
            <a:noFill/>
          </a:ln>
          <a:effectLst>
            <a:softEdge rad="112500"/>
          </a:effectLst>
          <a:scene3d>
            <a:camera prst="perspectiveContrastingLeftFacing"/>
            <a:lightRig rig="threePt" dir="t"/>
          </a:scene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ap0078.jpg"/>
          <p:cNvPicPr>
            <a:picLocks noChangeAspect="1"/>
          </p:cNvPicPr>
          <p:nvPr/>
        </p:nvPicPr>
        <p:blipFill rotWithShape="1">
          <a:blip r:embed="rId2" cstate="email"/>
          <a:srcRect l="13277" r="10263"/>
          <a:stretch/>
        </p:blipFill>
        <p:spPr>
          <a:xfrm>
            <a:off x="0" y="836712"/>
            <a:ext cx="4771619" cy="4680520"/>
          </a:xfrm>
          <a:prstGeom prst="rect">
            <a:avLst/>
          </a:prstGeom>
          <a:scene3d>
            <a:camera prst="isometricOffAxis1Right"/>
            <a:lightRig rig="threePt" dir="t"/>
          </a:scene3d>
        </p:spPr>
      </p:pic>
      <p:pic>
        <p:nvPicPr>
          <p:cNvPr id="3" name="2 - Εικόνα" descr="cap0080.jpg"/>
          <p:cNvPicPr>
            <a:picLocks noChangeAspect="1"/>
          </p:cNvPicPr>
          <p:nvPr/>
        </p:nvPicPr>
        <p:blipFill rotWithShape="1">
          <a:blip r:embed="rId3" cstate="email"/>
          <a:srcRect l="22083" r="17298"/>
          <a:stretch/>
        </p:blipFill>
        <p:spPr>
          <a:xfrm>
            <a:off x="5637437" y="1418438"/>
            <a:ext cx="2924542" cy="3618402"/>
          </a:xfrm>
          <a:prstGeom prst="rect">
            <a:avLst/>
          </a:prstGeom>
          <a:scene3d>
            <a:camera prst="isometricOffAxis2Left"/>
            <a:lightRig rig="threePt" dir="t"/>
          </a:scene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1\Antigoni\LOCALS~1\Temp\\msotw9_temp0.jpg"/>
          <p:cNvPicPr>
            <a:picLocks noChangeAspect="1" noChangeArrowheads="1"/>
          </p:cNvPicPr>
          <p:nvPr/>
        </p:nvPicPr>
        <p:blipFill rotWithShape="1">
          <a:blip r:embed="rId3" cstate="print">
            <a:lum contrast="6000"/>
          </a:blip>
          <a:srcRect l="1" r="8429"/>
          <a:stretch/>
        </p:blipFill>
        <p:spPr bwMode="auto">
          <a:xfrm>
            <a:off x="0" y="-243408"/>
            <a:ext cx="9144000" cy="4502150"/>
          </a:xfrm>
          <a:prstGeom prst="rect">
            <a:avLst/>
          </a:prstGeom>
          <a:ln>
            <a:noFill/>
          </a:ln>
          <a:effectLst>
            <a:softEdge rad="112500"/>
          </a:effectLst>
        </p:spPr>
      </p:pic>
      <p:pic>
        <p:nvPicPr>
          <p:cNvPr id="43013" name="Picture 5" descr="C:\DOCUME~1\Antigoni\LOCALS~1\Temp\\msotw9_temp0.jpg"/>
          <p:cNvPicPr>
            <a:picLocks noChangeAspect="1" noChangeArrowheads="1"/>
          </p:cNvPicPr>
          <p:nvPr/>
        </p:nvPicPr>
        <p:blipFill>
          <a:blip r:embed="rId4" cstate="print"/>
          <a:srcRect/>
          <a:stretch>
            <a:fillRect/>
          </a:stretch>
        </p:blipFill>
        <p:spPr bwMode="auto">
          <a:xfrm>
            <a:off x="1763688" y="3810000"/>
            <a:ext cx="5400600" cy="3259138"/>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13"/>
                                        </p:tgtEl>
                                        <p:attrNameLst>
                                          <p:attrName>style.visibility</p:attrName>
                                        </p:attrNameLst>
                                      </p:cBhvr>
                                      <p:to>
                                        <p:strVal val="visible"/>
                                      </p:to>
                                    </p:set>
                                    <p:anim calcmode="lin" valueType="num">
                                      <p:cBhvr additive="base">
                                        <p:cTn id="7" dur="500" fill="hold"/>
                                        <p:tgtEl>
                                          <p:spTgt spid="43013"/>
                                        </p:tgtEl>
                                        <p:attrNameLst>
                                          <p:attrName>ppt_x</p:attrName>
                                        </p:attrNameLst>
                                      </p:cBhvr>
                                      <p:tavLst>
                                        <p:tav tm="0">
                                          <p:val>
                                            <p:strVal val="0-#ppt_w/2"/>
                                          </p:val>
                                        </p:tav>
                                        <p:tav tm="100000">
                                          <p:val>
                                            <p:strVal val="#ppt_x"/>
                                          </p:val>
                                        </p:tav>
                                      </p:tavLst>
                                    </p:anim>
                                    <p:anim calcmode="lin" valueType="num">
                                      <p:cBhvr additive="base">
                                        <p:cTn id="8" dur="500" fill="hold"/>
                                        <p:tgtEl>
                                          <p:spTgt spid="430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1\Antigoni\LOCALS~1\Temp\\msotw9_temp0.jpg"/>
          <p:cNvPicPr>
            <a:picLocks noChangeAspect="1" noChangeArrowheads="1"/>
          </p:cNvPicPr>
          <p:nvPr/>
        </p:nvPicPr>
        <p:blipFill rotWithShape="1">
          <a:blip r:embed="rId2" cstate="print"/>
          <a:srcRect l="-323" t="-3666" r="28999"/>
          <a:stretch/>
        </p:blipFill>
        <p:spPr bwMode="auto">
          <a:xfrm>
            <a:off x="-900608" y="-603448"/>
            <a:ext cx="8279588" cy="79467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z.3.jpg"/>
          <p:cNvPicPr>
            <a:picLocks noChangeAspect="1"/>
          </p:cNvPicPr>
          <p:nvPr/>
        </p:nvPicPr>
        <p:blipFill>
          <a:blip r:embed="rId2" cstate="email"/>
          <a:stretch>
            <a:fillRect/>
          </a:stretch>
        </p:blipFill>
        <p:spPr>
          <a:xfrm>
            <a:off x="0" y="3000372"/>
            <a:ext cx="5213459" cy="3857628"/>
          </a:xfrm>
          <a:prstGeom prst="rect">
            <a:avLst/>
          </a:prstGeom>
          <a:ln>
            <a:noFill/>
          </a:ln>
          <a:effectLst>
            <a:softEdge rad="112500"/>
          </a:effectLst>
        </p:spPr>
      </p:pic>
      <p:pic>
        <p:nvPicPr>
          <p:cNvPr id="68611" name="Picture 3" descr="C:\DOCUME~1\Antigoni\LOCALS~1\Temp\\msotw9_temp0.jpg"/>
          <p:cNvPicPr>
            <a:picLocks noChangeAspect="1" noChangeArrowheads="1"/>
          </p:cNvPicPr>
          <p:nvPr/>
        </p:nvPicPr>
        <p:blipFill>
          <a:blip r:embed="rId3" cstate="email"/>
          <a:srcRect/>
          <a:stretch>
            <a:fillRect/>
          </a:stretch>
        </p:blipFill>
        <p:spPr bwMode="auto">
          <a:xfrm>
            <a:off x="3886200" y="-285776"/>
            <a:ext cx="5257800" cy="4365625"/>
          </a:xfrm>
          <a:prstGeom prst="rect">
            <a:avLst/>
          </a:prstGeom>
          <a:ln>
            <a:noFill/>
          </a:ln>
          <a:effectLst>
            <a:softEdge rad="112500"/>
          </a:effectLst>
        </p:spPr>
      </p:pic>
      <p:pic>
        <p:nvPicPr>
          <p:cNvPr id="68612" name="Picture 4" descr="C:\DOCUME~1\Antigoni\LOCALS~1\Temp\\msotw9_temp0.jpg"/>
          <p:cNvPicPr>
            <a:picLocks noChangeAspect="1" noChangeArrowheads="1"/>
          </p:cNvPicPr>
          <p:nvPr/>
        </p:nvPicPr>
        <p:blipFill>
          <a:blip r:embed="rId4" cstate="email">
            <a:lum bright="-6000"/>
          </a:blip>
          <a:srcRect/>
          <a:stretch>
            <a:fillRect/>
          </a:stretch>
        </p:blipFill>
        <p:spPr bwMode="auto">
          <a:xfrm>
            <a:off x="0" y="0"/>
            <a:ext cx="3854450" cy="3813175"/>
          </a:xfrm>
          <a:prstGeom prst="rect">
            <a:avLst/>
          </a:prstGeom>
          <a:ln>
            <a:noFill/>
          </a:ln>
          <a:effectLst>
            <a:softEdge rad="112500"/>
          </a:effectLst>
        </p:spPr>
      </p:pic>
      <p:sp>
        <p:nvSpPr>
          <p:cNvPr id="23557" name="AutoShape 6">
            <a:hlinkClick r:id="rId5" action="ppaction://hlinksldjump" highlightClick="1"/>
          </p:cNvPr>
          <p:cNvSpPr>
            <a:spLocks noChangeArrowheads="1"/>
          </p:cNvSpPr>
          <p:nvPr/>
        </p:nvSpPr>
        <p:spPr bwMode="auto">
          <a:xfrm>
            <a:off x="8305800" y="6019800"/>
            <a:ext cx="609600" cy="533400"/>
          </a:xfrm>
          <a:prstGeom prst="actionButtonBackPrevious">
            <a:avLst/>
          </a:prstGeom>
          <a:solidFill>
            <a:schemeClr val="accent1"/>
          </a:solidFill>
          <a:ln w="9525">
            <a:solidFill>
              <a:schemeClr val="tx1"/>
            </a:solidFill>
            <a:miter lim="800000"/>
            <a:headEnd/>
            <a:tailEnd/>
          </a:ln>
        </p:spPr>
        <p:txBody>
          <a:bodyPr wrap="none" anchor="ctr"/>
          <a:lstStyle/>
          <a:p>
            <a:endParaRPr lang="el-GR"/>
          </a:p>
        </p:txBody>
      </p:sp>
      <p:pic>
        <p:nvPicPr>
          <p:cNvPr id="7" name="Picture 6" descr="tz.5.jpg"/>
          <p:cNvPicPr>
            <a:picLocks noChangeAspect="1"/>
          </p:cNvPicPr>
          <p:nvPr/>
        </p:nvPicPr>
        <p:blipFill>
          <a:blip r:embed="rId6" cstate="email">
            <a:lum contrast="10000"/>
          </a:blip>
          <a:stretch>
            <a:fillRect/>
          </a:stretch>
        </p:blipFill>
        <p:spPr>
          <a:xfrm>
            <a:off x="5139380" y="3714753"/>
            <a:ext cx="4004620" cy="3143248"/>
          </a:xfrm>
          <a:prstGeom prst="rect">
            <a:avLst/>
          </a:prstGeom>
          <a:ln>
            <a:noFill/>
          </a:ln>
          <a:effectLst>
            <a:softEdge rad="112500"/>
          </a:effectLst>
        </p:spPr>
      </p:pic>
      <p:pic>
        <p:nvPicPr>
          <p:cNvPr id="68613" name="Picture 5" descr="C:\DOCUME~1\Antigoni\LOCALS~1\Temp\\msotw9_temp0.jpg"/>
          <p:cNvPicPr>
            <a:picLocks noChangeAspect="1" noChangeArrowheads="1"/>
          </p:cNvPicPr>
          <p:nvPr/>
        </p:nvPicPr>
        <p:blipFill>
          <a:blip r:embed="rId7" cstate="email"/>
          <a:srcRect/>
          <a:stretch>
            <a:fillRect/>
          </a:stretch>
        </p:blipFill>
        <p:spPr bwMode="auto">
          <a:xfrm>
            <a:off x="1643042" y="2143116"/>
            <a:ext cx="3500431" cy="2870060"/>
          </a:xfrm>
          <a:prstGeom prst="rect">
            <a:avLst/>
          </a:prstGeom>
          <a:ln>
            <a:noFill/>
          </a:ln>
          <a:effectLst>
            <a:softEdge rad="112500"/>
          </a:effectLst>
        </p:spPr>
      </p:pic>
      <p:sp>
        <p:nvSpPr>
          <p:cNvPr id="9" name="Action Button: Back or Previous 8">
            <a:hlinkClick r:id="rId5" action="ppaction://hlinksldjump" highlightClick="1"/>
          </p:cNvPr>
          <p:cNvSpPr/>
          <p:nvPr/>
        </p:nvSpPr>
        <p:spPr>
          <a:xfrm>
            <a:off x="8286750" y="6000750"/>
            <a:ext cx="642938" cy="50006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0-#ppt_w/2"/>
                                          </p:val>
                                        </p:tav>
                                        <p:tav tm="100000">
                                          <p:val>
                                            <p:strVal val="#ppt_x"/>
                                          </p:val>
                                        </p:tav>
                                      </p:tavLst>
                                    </p:anim>
                                    <p:anim calcmode="lin" valueType="num">
                                      <p:cBhvr additive="base">
                                        <p:cTn id="8" dur="500" fill="hold"/>
                                        <p:tgtEl>
                                          <p:spTgt spid="686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8612"/>
                                        </p:tgtEl>
                                        <p:attrNameLst>
                                          <p:attrName>style.visibility</p:attrName>
                                        </p:attrNameLst>
                                      </p:cBhvr>
                                      <p:to>
                                        <p:strVal val="visible"/>
                                      </p:to>
                                    </p:set>
                                    <p:anim calcmode="lin" valueType="num">
                                      <p:cBhvr additive="base">
                                        <p:cTn id="13" dur="500" fill="hold"/>
                                        <p:tgtEl>
                                          <p:spTgt spid="68612"/>
                                        </p:tgtEl>
                                        <p:attrNameLst>
                                          <p:attrName>ppt_x</p:attrName>
                                        </p:attrNameLst>
                                      </p:cBhvr>
                                      <p:tavLst>
                                        <p:tav tm="0">
                                          <p:val>
                                            <p:strVal val="0-#ppt_w/2"/>
                                          </p:val>
                                        </p:tav>
                                        <p:tav tm="100000">
                                          <p:val>
                                            <p:strVal val="#ppt_x"/>
                                          </p:val>
                                        </p:tav>
                                      </p:tavLst>
                                    </p:anim>
                                    <p:anim calcmode="lin" valueType="num">
                                      <p:cBhvr additive="base">
                                        <p:cTn id="14" dur="500" fill="hold"/>
                                        <p:tgtEl>
                                          <p:spTgt spid="686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8613"/>
                                        </p:tgtEl>
                                        <p:attrNameLst>
                                          <p:attrName>style.visibility</p:attrName>
                                        </p:attrNameLst>
                                      </p:cBhvr>
                                      <p:to>
                                        <p:strVal val="visible"/>
                                      </p:to>
                                    </p:set>
                                    <p:anim calcmode="lin" valueType="num">
                                      <p:cBhvr additive="base">
                                        <p:cTn id="19" dur="500" fill="hold"/>
                                        <p:tgtEl>
                                          <p:spTgt spid="68613"/>
                                        </p:tgtEl>
                                        <p:attrNameLst>
                                          <p:attrName>ppt_x</p:attrName>
                                        </p:attrNameLst>
                                      </p:cBhvr>
                                      <p:tavLst>
                                        <p:tav tm="0">
                                          <p:val>
                                            <p:strVal val="0-#ppt_w/2"/>
                                          </p:val>
                                        </p:tav>
                                        <p:tav tm="100000">
                                          <p:val>
                                            <p:strVal val="#ppt_x"/>
                                          </p:val>
                                        </p:tav>
                                      </p:tavLst>
                                    </p:anim>
                                    <p:anim calcmode="lin" valueType="num">
                                      <p:cBhvr additive="base">
                                        <p:cTn id="20" dur="500" fill="hold"/>
                                        <p:tgtEl>
                                          <p:spTgt spid="686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686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κ καλτσα.jpg"/>
          <p:cNvPicPr>
            <a:picLocks noChangeAspect="1"/>
          </p:cNvPicPr>
          <p:nvPr/>
        </p:nvPicPr>
        <p:blipFill>
          <a:blip r:embed="rId3" cstate="email"/>
          <a:stretch>
            <a:fillRect/>
          </a:stretch>
        </p:blipFill>
        <p:spPr>
          <a:xfrm>
            <a:off x="251520" y="188640"/>
            <a:ext cx="4456176" cy="2993136"/>
          </a:xfrm>
          <a:prstGeom prst="rect">
            <a:avLst/>
          </a:prstGeom>
          <a:ln>
            <a:noFill/>
          </a:ln>
          <a:effectLst>
            <a:softEdge rad="112500"/>
          </a:effectLst>
        </p:spPr>
      </p:pic>
      <p:pic>
        <p:nvPicPr>
          <p:cNvPr id="3" name="2 - Εικόνα" descr="καλτσα.jpg"/>
          <p:cNvPicPr>
            <a:picLocks noChangeAspect="1"/>
          </p:cNvPicPr>
          <p:nvPr/>
        </p:nvPicPr>
        <p:blipFill>
          <a:blip r:embed="rId4" cstate="email"/>
          <a:stretch>
            <a:fillRect/>
          </a:stretch>
        </p:blipFill>
        <p:spPr>
          <a:xfrm>
            <a:off x="6084168" y="332655"/>
            <a:ext cx="2623944" cy="2736873"/>
          </a:xfrm>
          <a:prstGeom prst="rect">
            <a:avLst/>
          </a:prstGeom>
          <a:ln>
            <a:noFill/>
          </a:ln>
          <a:effectLst>
            <a:softEdge rad="112500"/>
          </a:effectLst>
        </p:spPr>
      </p:pic>
      <p:pic>
        <p:nvPicPr>
          <p:cNvPr id="4" name="3 - Εικόνα" descr="καλτσα 1.jpg"/>
          <p:cNvPicPr>
            <a:picLocks noChangeAspect="1"/>
          </p:cNvPicPr>
          <p:nvPr/>
        </p:nvPicPr>
        <p:blipFill>
          <a:blip r:embed="rId5" cstate="email"/>
          <a:stretch>
            <a:fillRect/>
          </a:stretch>
        </p:blipFill>
        <p:spPr>
          <a:xfrm>
            <a:off x="5436096" y="3645023"/>
            <a:ext cx="3304408" cy="2955495"/>
          </a:xfrm>
          <a:prstGeom prst="rect">
            <a:avLst/>
          </a:prstGeom>
          <a:ln>
            <a:noFill/>
          </a:ln>
          <a:effectLst>
            <a:softEdge rad="112500"/>
          </a:effectLst>
        </p:spPr>
      </p:pic>
      <p:pic>
        <p:nvPicPr>
          <p:cNvPr id="5" name="4 - Εικόνα" descr="υλικά.jpg"/>
          <p:cNvPicPr>
            <a:picLocks noChangeAspect="1"/>
          </p:cNvPicPr>
          <p:nvPr/>
        </p:nvPicPr>
        <p:blipFill>
          <a:blip r:embed="rId6" cstate="email"/>
          <a:stretch>
            <a:fillRect/>
          </a:stretch>
        </p:blipFill>
        <p:spPr>
          <a:xfrm>
            <a:off x="1043608" y="3717032"/>
            <a:ext cx="3600824" cy="2870736"/>
          </a:xfrm>
          <a:prstGeom prst="rect">
            <a:avLst/>
          </a:prstGeom>
          <a:ln>
            <a:noFill/>
          </a:ln>
          <a:effectLst>
            <a:softEdge rad="112500"/>
          </a:effectLst>
        </p:spPr>
      </p:pic>
      <p:sp>
        <p:nvSpPr>
          <p:cNvPr id="6" name="5 - TextBox"/>
          <p:cNvSpPr txBox="1"/>
          <p:nvPr/>
        </p:nvSpPr>
        <p:spPr>
          <a:xfrm>
            <a:off x="683568" y="3140968"/>
            <a:ext cx="3390672" cy="523220"/>
          </a:xfrm>
          <a:prstGeom prst="rect">
            <a:avLst/>
          </a:prstGeom>
          <a:noFill/>
        </p:spPr>
        <p:txBody>
          <a:bodyPr wrap="none" rtlCol="0">
            <a:spAutoFit/>
          </a:bodyPr>
          <a:lstStyle/>
          <a:p>
            <a:r>
              <a:rPr lang="el-GR" sz="2800" dirty="0" smtClean="0"/>
              <a:t>Προετοιμασία υλικών </a:t>
            </a:r>
            <a:endParaRPr lang="el-GR" sz="2800" dirty="0"/>
          </a:p>
        </p:txBody>
      </p:sp>
    </p:spTree>
    <p:extLst>
      <p:ext uri="{BB962C8B-B14F-4D97-AF65-F5344CB8AC3E}">
        <p14:creationId xmlns:p14="http://schemas.microsoft.com/office/powerpoint/2010/main" val="42470778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koykla-koilia.jpg"/>
          <p:cNvPicPr>
            <a:picLocks noChangeAspect="1"/>
          </p:cNvPicPr>
          <p:nvPr/>
        </p:nvPicPr>
        <p:blipFill rotWithShape="1">
          <a:blip r:embed="rId2" cstate="email"/>
          <a:srcRect l="27809" t="53969" r="-374" b="-1121"/>
          <a:stretch/>
        </p:blipFill>
        <p:spPr>
          <a:xfrm>
            <a:off x="1619672" y="751444"/>
            <a:ext cx="6264696" cy="2555577"/>
          </a:xfrm>
          <a:prstGeom prst="rect">
            <a:avLst/>
          </a:prstGeom>
          <a:ln>
            <a:noFill/>
          </a:ln>
          <a:effectLst>
            <a:softEdge rad="112500"/>
          </a:effectLst>
        </p:spPr>
      </p:pic>
      <p:pic>
        <p:nvPicPr>
          <p:cNvPr id="6" name="Picture 2" descr="C:\DOCUME~1\Antigoni\LOCALS~1\Temp\\msotw9_temp0.jpg"/>
          <p:cNvPicPr>
            <a:picLocks noChangeAspect="1" noChangeArrowheads="1"/>
          </p:cNvPicPr>
          <p:nvPr/>
        </p:nvPicPr>
        <p:blipFill rotWithShape="1">
          <a:blip r:embed="rId3" cstate="email"/>
          <a:srcRect l="1" t="17825" r="58404" b="-571"/>
          <a:stretch/>
        </p:blipFill>
        <p:spPr bwMode="auto">
          <a:xfrm>
            <a:off x="2123728" y="3573016"/>
            <a:ext cx="4924496" cy="3522455"/>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9"/>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2 - Εικόνα" descr="IMG_0644.jpg"/>
          <p:cNvPicPr>
            <a:picLocks noChangeAspect="1"/>
          </p:cNvPicPr>
          <p:nvPr/>
        </p:nvPicPr>
        <p:blipFill>
          <a:blip r:embed="rId2" cstate="print"/>
          <a:srcRect/>
          <a:stretch>
            <a:fillRect/>
          </a:stretch>
        </p:blipFill>
        <p:spPr bwMode="auto">
          <a:xfrm>
            <a:off x="5003800" y="0"/>
            <a:ext cx="3600450" cy="6858000"/>
          </a:xfrm>
          <a:prstGeom prst="rect">
            <a:avLst/>
          </a:prstGeom>
          <a:noFill/>
          <a:ln w="9525">
            <a:noFill/>
            <a:miter lim="800000"/>
            <a:headEnd/>
            <a:tailEnd/>
          </a:ln>
        </p:spPr>
      </p:pic>
      <p:pic>
        <p:nvPicPr>
          <p:cNvPr id="20483" name="1 - Εικόνα" descr="IMG_0643.jpg"/>
          <p:cNvPicPr>
            <a:picLocks noChangeAspect="1"/>
          </p:cNvPicPr>
          <p:nvPr/>
        </p:nvPicPr>
        <p:blipFill>
          <a:blip r:embed="rId3" cstate="print"/>
          <a:srcRect/>
          <a:stretch>
            <a:fillRect/>
          </a:stretch>
        </p:blipFill>
        <p:spPr bwMode="auto">
          <a:xfrm>
            <a:off x="539750" y="0"/>
            <a:ext cx="3500438"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p:tgtEl>
                                          <p:spTgt spid="20482"/>
                                        </p:tgtEl>
                                        <p:attrNameLst>
                                          <p:attrName>ppt_x</p:attrName>
                                        </p:attrNameLst>
                                      </p:cBhvr>
                                      <p:tavLst>
                                        <p:tav tm="0">
                                          <p:val>
                                            <p:strVal val="#ppt_x+#ppt_w*1.125000"/>
                                          </p:val>
                                        </p:tav>
                                        <p:tav tm="100000">
                                          <p:val>
                                            <p:strVal val="#ppt_x"/>
                                          </p:val>
                                        </p:tav>
                                      </p:tavLst>
                                    </p:anim>
                                    <p:animEffect transition="in" filter="wipe(left)">
                                      <p:cBhvr>
                                        <p:cTn id="8"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2 - Εικόνα" descr="IMG_0647.jpg"/>
          <p:cNvPicPr>
            <a:picLocks noChangeAspect="1"/>
          </p:cNvPicPr>
          <p:nvPr/>
        </p:nvPicPr>
        <p:blipFill>
          <a:blip r:embed="rId2" cstate="print"/>
          <a:srcRect/>
          <a:stretch>
            <a:fillRect/>
          </a:stretch>
        </p:blipFill>
        <p:spPr bwMode="auto">
          <a:xfrm>
            <a:off x="0" y="0"/>
            <a:ext cx="5329238" cy="6858000"/>
          </a:xfrm>
          <a:prstGeom prst="rect">
            <a:avLst/>
          </a:prstGeom>
          <a:noFill/>
          <a:ln w="9525">
            <a:noFill/>
            <a:miter lim="800000"/>
            <a:headEnd/>
            <a:tailEnd/>
          </a:ln>
        </p:spPr>
      </p:pic>
      <p:pic>
        <p:nvPicPr>
          <p:cNvPr id="4" name="3 - Εικόνα" descr="IMG_0648.jpg"/>
          <p:cNvPicPr>
            <a:picLocks noChangeAspect="1"/>
          </p:cNvPicPr>
          <p:nvPr/>
        </p:nvPicPr>
        <p:blipFill rotWithShape="1">
          <a:blip r:embed="rId3" cstate="print"/>
          <a:srcRect t="12008" r="14511"/>
          <a:stretch/>
        </p:blipFill>
        <p:spPr>
          <a:xfrm>
            <a:off x="5094949" y="764705"/>
            <a:ext cx="4665254" cy="5472608"/>
          </a:xfrm>
          <a:prstGeom prst="rect">
            <a:avLst/>
          </a:prstGeom>
          <a:scene3d>
            <a:camera prst="perspectiveContrastingLeftFacing"/>
            <a:lightRig rig="threePt" dir="t"/>
          </a:scene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899592" y="1628800"/>
            <a:ext cx="7128792" cy="3170099"/>
          </a:xfrm>
          <a:prstGeom prst="rect">
            <a:avLst/>
          </a:prstGeom>
          <a:noFill/>
        </p:spPr>
        <p:txBody>
          <a:bodyPr wrap="square" rtlCol="0">
            <a:spAutoFit/>
          </a:bodyPr>
          <a:lstStyle/>
          <a:p>
            <a:pPr marL="571500" indent="-571500">
              <a:buFont typeface="Arial"/>
              <a:buChar char="•"/>
            </a:pPr>
            <a:r>
              <a:rPr lang="el-GR" sz="4000" dirty="0" smtClean="0"/>
              <a:t>Κουκλοθέατρο επαγγελματικό                                                το παιδί θεατή</a:t>
            </a:r>
          </a:p>
          <a:p>
            <a:endParaRPr lang="el-GR" sz="4000" dirty="0"/>
          </a:p>
          <a:p>
            <a:pPr marL="571500" indent="-571500">
              <a:buFont typeface="Arial"/>
              <a:buChar char="•"/>
            </a:pPr>
            <a:r>
              <a:rPr lang="el-GR" sz="4000" dirty="0" smtClean="0"/>
              <a:t>Κουκλοθέατρο  σχολικό                                                    το παιδί δημιουργό     </a:t>
            </a:r>
            <a:endParaRPr lang="el-GR" sz="4000" dirty="0"/>
          </a:p>
        </p:txBody>
      </p:sp>
      <p:sp>
        <p:nvSpPr>
          <p:cNvPr id="3" name="2 - TextBox"/>
          <p:cNvSpPr txBox="1"/>
          <p:nvPr/>
        </p:nvSpPr>
        <p:spPr>
          <a:xfrm>
            <a:off x="755576" y="620688"/>
            <a:ext cx="5616624" cy="707886"/>
          </a:xfrm>
          <a:prstGeom prst="rect">
            <a:avLst/>
          </a:prstGeom>
          <a:noFill/>
        </p:spPr>
        <p:txBody>
          <a:bodyPr wrap="square" rtlCol="0">
            <a:spAutoFit/>
          </a:bodyPr>
          <a:lstStyle/>
          <a:p>
            <a:r>
              <a:rPr lang="el-GR" sz="4000" dirty="0" smtClean="0"/>
              <a:t>ΕΚΠΑΙΔΕΥΣΗ</a:t>
            </a:r>
            <a:endParaRPr lang="el-GR" sz="4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1 - Εικόνα" descr="IMG_0664.jpg"/>
          <p:cNvPicPr>
            <a:picLocks noChangeAspect="1"/>
          </p:cNvPicPr>
          <p:nvPr/>
        </p:nvPicPr>
        <p:blipFill>
          <a:blip r:embed="rId2" cstate="print"/>
          <a:srcRect/>
          <a:stretch>
            <a:fillRect/>
          </a:stretch>
        </p:blipFill>
        <p:spPr bwMode="auto">
          <a:xfrm>
            <a:off x="595313" y="0"/>
            <a:ext cx="7953375"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25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G_1145.JPG"/>
          <p:cNvPicPr>
            <a:picLocks noChangeAspect="1"/>
          </p:cNvPicPr>
          <p:nvPr/>
        </p:nvPicPr>
        <p:blipFill>
          <a:blip r:embed="rId2" cstate="print"/>
          <a:stretch>
            <a:fillRect/>
          </a:stretch>
        </p:blipFill>
        <p:spPr>
          <a:xfrm>
            <a:off x="-996619" y="-747464"/>
            <a:ext cx="10321147" cy="774086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G_1143.JPG"/>
          <p:cNvPicPr>
            <a:picLocks noChangeAspect="1"/>
          </p:cNvPicPr>
          <p:nvPr/>
        </p:nvPicPr>
        <p:blipFill>
          <a:blip r:embed="rId2" cstate="print"/>
          <a:stretch>
            <a:fillRect/>
          </a:stretch>
        </p:blipFill>
        <p:spPr>
          <a:xfrm>
            <a:off x="-468560" y="0"/>
            <a:ext cx="10153128" cy="761484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1 - Εικόνα" descr="skia-2003 aigina 120.jpg"/>
          <p:cNvPicPr>
            <a:picLocks noChangeAspect="1"/>
          </p:cNvPicPr>
          <p:nvPr/>
        </p:nvPicPr>
        <p:blipFill>
          <a:blip r:embed="rId2" cstate="print"/>
          <a:srcRect l="6654"/>
          <a:stretch>
            <a:fillRect/>
          </a:stretch>
        </p:blipFill>
        <p:spPr bwMode="auto">
          <a:xfrm>
            <a:off x="0" y="1628799"/>
            <a:ext cx="4373094" cy="3513113"/>
          </a:xfrm>
          <a:prstGeom prst="rect">
            <a:avLst/>
          </a:prstGeom>
          <a:noFill/>
          <a:ln w="9525">
            <a:noFill/>
            <a:miter lim="800000"/>
            <a:headEnd/>
            <a:tailEnd/>
          </a:ln>
        </p:spPr>
      </p:pic>
      <p:pic>
        <p:nvPicPr>
          <p:cNvPr id="3" name="2 - Εικόνα" descr="IMG_1035.JPG"/>
          <p:cNvPicPr>
            <a:picLocks noChangeAspect="1"/>
          </p:cNvPicPr>
          <p:nvPr/>
        </p:nvPicPr>
        <p:blipFill rotWithShape="1">
          <a:blip r:embed="rId3" cstate="print"/>
          <a:srcRect l="12600" t="12201" r="50063" b="10100"/>
          <a:stretch/>
        </p:blipFill>
        <p:spPr>
          <a:xfrm>
            <a:off x="4572001" y="0"/>
            <a:ext cx="4394026" cy="6858000"/>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66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G_1291.JPG"/>
          <p:cNvPicPr>
            <a:picLocks noChangeAspect="1"/>
          </p:cNvPicPr>
          <p:nvPr/>
        </p:nvPicPr>
        <p:blipFill rotWithShape="1">
          <a:blip r:embed="rId2" cstate="print"/>
          <a:srcRect l="31352" r="24040"/>
          <a:stretch/>
        </p:blipFill>
        <p:spPr>
          <a:xfrm>
            <a:off x="2866820" y="0"/>
            <a:ext cx="407896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eaLnBrk="1" fontAlgn="auto" hangingPunct="1">
              <a:spcAft>
                <a:spcPts val="0"/>
              </a:spcAft>
              <a:defRPr/>
            </a:pPr>
            <a:r>
              <a:rPr lang="el-GR" dirty="0" smtClean="0">
                <a:solidFill>
                  <a:schemeClr val="tx2">
                    <a:tint val="100000"/>
                    <a:shade val="90000"/>
                    <a:satMod val="250000"/>
                    <a:alpha val="100000"/>
                  </a:schemeClr>
                </a:solidFill>
              </a:rPr>
              <a:t>Για να ανεβάσω μια παράσταση </a:t>
            </a:r>
            <a:endParaRPr lang="el-GR" dirty="0">
              <a:solidFill>
                <a:schemeClr val="tx2">
                  <a:tint val="100000"/>
                  <a:shade val="90000"/>
                  <a:satMod val="250000"/>
                  <a:alpha val="100000"/>
                </a:schemeClr>
              </a:solidFill>
            </a:endParaRPr>
          </a:p>
        </p:txBody>
      </p:sp>
      <p:sp>
        <p:nvSpPr>
          <p:cNvPr id="29699" name="Content Placeholder 2"/>
          <p:cNvSpPr>
            <a:spLocks noGrp="1"/>
          </p:cNvSpPr>
          <p:nvPr>
            <p:ph idx="1"/>
          </p:nvPr>
        </p:nvSpPr>
        <p:spPr>
          <a:xfrm>
            <a:off x="1643063" y="2071688"/>
            <a:ext cx="6357937" cy="3425825"/>
          </a:xfrm>
        </p:spPr>
        <p:txBody>
          <a:bodyPr/>
          <a:lstStyle/>
          <a:p>
            <a:pPr eaLnBrk="1" hangingPunct="1"/>
            <a:r>
              <a:rPr lang="el-GR" smtClean="0"/>
              <a:t>Ιδέα / σενάριο</a:t>
            </a:r>
          </a:p>
          <a:p>
            <a:pPr eaLnBrk="1" hangingPunct="1"/>
            <a:r>
              <a:rPr lang="el-GR" smtClean="0"/>
              <a:t>Κούκλες/ τεχνική</a:t>
            </a:r>
          </a:p>
          <a:p>
            <a:pPr eaLnBrk="1" hangingPunct="1"/>
            <a:r>
              <a:rPr lang="el-GR" smtClean="0"/>
              <a:t>Πρόβες / κίνηση</a:t>
            </a:r>
          </a:p>
          <a:p>
            <a:pPr eaLnBrk="1" hangingPunct="1"/>
            <a:r>
              <a:rPr lang="el-GR" smtClean="0"/>
              <a:t>Μουσική</a:t>
            </a:r>
          </a:p>
          <a:p>
            <a:pPr eaLnBrk="1" hangingPunct="1"/>
            <a:r>
              <a:rPr lang="el-GR" smtClean="0"/>
              <a:t>Φωτισμός </a:t>
            </a:r>
          </a:p>
          <a:p>
            <a:pPr eaLnBrk="1" hangingPunct="1"/>
            <a:endParaRPr lang="el-GR" smtClean="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kipos.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2771" name="TextBox 2"/>
          <p:cNvSpPr txBox="1">
            <a:spLocks noChangeArrowheads="1"/>
          </p:cNvSpPr>
          <p:nvPr/>
        </p:nvSpPr>
        <p:spPr bwMode="auto">
          <a:xfrm>
            <a:off x="5500688" y="928688"/>
            <a:ext cx="2428875" cy="369887"/>
          </a:xfrm>
          <a:prstGeom prst="rect">
            <a:avLst/>
          </a:prstGeom>
          <a:noFill/>
          <a:ln w="9525">
            <a:noFill/>
            <a:miter lim="800000"/>
            <a:headEnd/>
            <a:tailEnd/>
          </a:ln>
        </p:spPr>
        <p:txBody>
          <a:bodyPr>
            <a:spAutoFit/>
          </a:bodyPr>
          <a:lstStyle/>
          <a:p>
            <a:r>
              <a:rPr lang="el-GR"/>
              <a:t>Το σώμα μου σκηνή</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ap0106.bmp"/>
          <p:cNvPicPr>
            <a:picLocks noChangeAspect="1"/>
          </p:cNvPicPr>
          <p:nvPr/>
        </p:nvPicPr>
        <p:blipFill>
          <a:blip r:embed="rId2" cstate="email"/>
          <a:stretch>
            <a:fillRect/>
          </a:stretch>
        </p:blipFill>
        <p:spPr>
          <a:xfrm>
            <a:off x="0" y="-228601"/>
            <a:ext cx="8748464" cy="7086601"/>
          </a:xfrm>
          <a:prstGeom prst="rect">
            <a:avLst/>
          </a:prstGeom>
        </p:spPr>
      </p:pic>
    </p:spTree>
    <p:extLst>
      <p:ext uri="{BB962C8B-B14F-4D97-AF65-F5344CB8AC3E}">
        <p14:creationId xmlns:p14="http://schemas.microsoft.com/office/powerpoint/2010/main" val="3605982478"/>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cap0113.bmp"/>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3795" name="TextBox 2"/>
          <p:cNvSpPr txBox="1">
            <a:spLocks noChangeArrowheads="1"/>
          </p:cNvSpPr>
          <p:nvPr/>
        </p:nvSpPr>
        <p:spPr bwMode="auto">
          <a:xfrm>
            <a:off x="6143625" y="928688"/>
            <a:ext cx="2643188" cy="369887"/>
          </a:xfrm>
          <a:prstGeom prst="rect">
            <a:avLst/>
          </a:prstGeom>
          <a:noFill/>
          <a:ln w="9525">
            <a:noFill/>
            <a:miter lim="800000"/>
            <a:headEnd/>
            <a:tailEnd/>
          </a:ln>
        </p:spPr>
        <p:txBody>
          <a:bodyPr>
            <a:spAutoFit/>
          </a:bodyPr>
          <a:lstStyle/>
          <a:p>
            <a:r>
              <a:rPr lang="el-GR"/>
              <a:t>Κατασκευάζω  τη σκηνή</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Α36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1484784"/>
            <a:ext cx="6984776" cy="2523768"/>
          </a:xfrm>
          <a:prstGeom prst="rect">
            <a:avLst/>
          </a:prstGeom>
          <a:noFill/>
        </p:spPr>
        <p:txBody>
          <a:bodyPr wrap="square" rtlCol="0">
            <a:spAutoFit/>
          </a:bodyPr>
          <a:lstStyle/>
          <a:p>
            <a:r>
              <a:rPr lang="el-GR" sz="2800" dirty="0"/>
              <a:t>Το κουκλοθέατρο είναι ένα θέαμα με καλλιτεχνική ελευθερία και ποιητική ιδιαιτερότητα και οφείλουμε να το προτείνουμε στους μαθητές κάνοντάς τους δημιουργούς μα και ενεργητικούς θεατές.</a:t>
            </a:r>
            <a:endParaRPr lang="en-US" sz="2800" dirty="0"/>
          </a:p>
          <a:p>
            <a:endParaRPr lang="en-US" dirty="0"/>
          </a:p>
        </p:txBody>
      </p:sp>
    </p:spTree>
    <p:extLst>
      <p:ext uri="{BB962C8B-B14F-4D97-AF65-F5344CB8AC3E}">
        <p14:creationId xmlns:p14="http://schemas.microsoft.com/office/powerpoint/2010/main" val="28303663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ap0024.bmp"/>
          <p:cNvPicPr>
            <a:picLocks noChangeAspect="1"/>
          </p:cNvPicPr>
          <p:nvPr/>
        </p:nvPicPr>
        <p:blipFill>
          <a:blip r:embed="rId2" cstate="print"/>
          <a:srcRect/>
          <a:stretch>
            <a:fillRect/>
          </a:stretch>
        </p:blipFill>
        <p:spPr bwMode="auto">
          <a:xfrm>
            <a:off x="714375" y="357188"/>
            <a:ext cx="7929563" cy="6015037"/>
          </a:xfrm>
          <a:prstGeom prst="rect">
            <a:avLst/>
          </a:prstGeom>
          <a:noFill/>
          <a:ln w="9525">
            <a:noFill/>
            <a:miter lim="800000"/>
            <a:headEnd/>
            <a:tailEnd/>
          </a:ln>
        </p:spPr>
      </p:pic>
      <p:sp>
        <p:nvSpPr>
          <p:cNvPr id="36867" name="TextBox 3"/>
          <p:cNvSpPr txBox="1">
            <a:spLocks noChangeArrowheads="1"/>
          </p:cNvSpPr>
          <p:nvPr/>
        </p:nvSpPr>
        <p:spPr bwMode="auto">
          <a:xfrm>
            <a:off x="428625" y="1928813"/>
            <a:ext cx="4214813" cy="369887"/>
          </a:xfrm>
          <a:prstGeom prst="rect">
            <a:avLst/>
          </a:prstGeom>
          <a:noFill/>
          <a:ln w="9525">
            <a:noFill/>
            <a:miter lim="800000"/>
            <a:headEnd/>
            <a:tailEnd/>
          </a:ln>
        </p:spPr>
        <p:txBody>
          <a:bodyPr>
            <a:spAutoFit/>
          </a:bodyPr>
          <a:lstStyle/>
          <a:p>
            <a:r>
              <a:rPr lang="el-GR"/>
              <a:t>Μεταμορφώνοντας τα άχρηστα υλικά</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DSC0026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G_147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IMG_167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G_1630.JPG"/>
          <p:cNvPicPr>
            <a:picLocks noChangeAspect="1"/>
          </p:cNvPicPr>
          <p:nvPr/>
        </p:nvPicPr>
        <p:blipFill>
          <a:blip r:embed="rId2" cstate="print"/>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Xart -19.jpg"/>
          <p:cNvPicPr>
            <a:picLocks noChangeAspect="1"/>
          </p:cNvPicPr>
          <p:nvPr/>
        </p:nvPicPr>
        <p:blipFill>
          <a:blip r:embed="rId2" cstate="email">
            <a:lum bright="-10000"/>
          </a:blip>
          <a:srcRect/>
          <a:stretch>
            <a:fillRect/>
          </a:stretch>
        </p:blipFill>
        <p:spPr>
          <a:xfrm>
            <a:off x="4427984" y="836712"/>
            <a:ext cx="2232248" cy="3085112"/>
          </a:xfrm>
          <a:prstGeom prst="rect">
            <a:avLst/>
          </a:prstGeom>
        </p:spPr>
      </p:pic>
      <p:pic>
        <p:nvPicPr>
          <p:cNvPr id="3" name="2 - Εικόνα" descr="xart-16.jpg"/>
          <p:cNvPicPr>
            <a:picLocks noChangeAspect="1"/>
          </p:cNvPicPr>
          <p:nvPr/>
        </p:nvPicPr>
        <p:blipFill>
          <a:blip r:embed="rId3" cstate="email">
            <a:lum bright="-10000"/>
          </a:blip>
          <a:srcRect/>
          <a:stretch>
            <a:fillRect/>
          </a:stretch>
        </p:blipFill>
        <p:spPr>
          <a:xfrm>
            <a:off x="673848" y="831465"/>
            <a:ext cx="3521039" cy="3101591"/>
          </a:xfrm>
          <a:prstGeom prst="rect">
            <a:avLst/>
          </a:prstGeom>
          <a:noFill/>
          <a:ln>
            <a:noFill/>
          </a:ln>
        </p:spPr>
      </p:pic>
      <p:pic>
        <p:nvPicPr>
          <p:cNvPr id="4" name="3 - Εικόνα" descr="cap0027.bmp"/>
          <p:cNvPicPr>
            <a:picLocks noChangeAspect="1"/>
          </p:cNvPicPr>
          <p:nvPr/>
        </p:nvPicPr>
        <p:blipFill>
          <a:blip r:embed="rId4" cstate="email"/>
          <a:stretch>
            <a:fillRect/>
          </a:stretch>
        </p:blipFill>
        <p:spPr>
          <a:xfrm>
            <a:off x="285750" y="0"/>
            <a:ext cx="8572500" cy="6858000"/>
          </a:xfrm>
          <a:prstGeom prst="rect">
            <a:avLst/>
          </a:prstGeom>
        </p:spPr>
      </p:pic>
    </p:spTree>
    <p:extLst>
      <p:ext uri="{BB962C8B-B14F-4D97-AF65-F5344CB8AC3E}">
        <p14:creationId xmlns:p14="http://schemas.microsoft.com/office/powerpoint/2010/main" val="965941800"/>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cap0164.bmp"/>
          <p:cNvPicPr>
            <a:picLocks noChangeAspect="1"/>
          </p:cNvPicPr>
          <p:nvPr/>
        </p:nvPicPr>
        <p:blipFill>
          <a:blip r:embed="rId2" cstate="email"/>
          <a:srcRect/>
          <a:stretch>
            <a:fillRect/>
          </a:stretch>
        </p:blipFill>
        <p:spPr bwMode="auto">
          <a:xfrm>
            <a:off x="1500188" y="1500188"/>
            <a:ext cx="5905500" cy="4429125"/>
          </a:xfrm>
          <a:prstGeom prst="rect">
            <a:avLst/>
          </a:prstGeom>
          <a:noFill/>
          <a:ln w="9525">
            <a:noFill/>
            <a:miter lim="800000"/>
            <a:headEnd/>
            <a:tailEnd/>
          </a:ln>
        </p:spPr>
      </p:pic>
      <p:sp>
        <p:nvSpPr>
          <p:cNvPr id="23555" name="TextBox 3"/>
          <p:cNvSpPr txBox="1">
            <a:spLocks noChangeArrowheads="1"/>
          </p:cNvSpPr>
          <p:nvPr/>
        </p:nvSpPr>
        <p:spPr bwMode="auto">
          <a:xfrm>
            <a:off x="4357688" y="1000125"/>
            <a:ext cx="2214562" cy="369888"/>
          </a:xfrm>
          <a:prstGeom prst="rect">
            <a:avLst/>
          </a:prstGeom>
          <a:noFill/>
          <a:ln w="9525">
            <a:noFill/>
            <a:miter lim="800000"/>
            <a:headEnd/>
            <a:tailEnd/>
          </a:ln>
        </p:spPr>
        <p:txBody>
          <a:bodyPr>
            <a:spAutoFit/>
          </a:bodyPr>
          <a:lstStyle/>
          <a:p>
            <a:r>
              <a:rPr lang="el-GR"/>
              <a:t>Μαύρο θέατρο</a:t>
            </a:r>
          </a:p>
        </p:txBody>
      </p:sp>
    </p:spTree>
    <p:extLst>
      <p:ext uri="{BB962C8B-B14F-4D97-AF65-F5344CB8AC3E}">
        <p14:creationId xmlns:p14="http://schemas.microsoft.com/office/powerpoint/2010/main" val="1229598933"/>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1143000" y="285750"/>
            <a:ext cx="6643688" cy="523875"/>
          </a:xfrm>
          <a:prstGeom prst="rect">
            <a:avLst/>
          </a:prstGeom>
          <a:noFill/>
          <a:ln w="9525">
            <a:noFill/>
            <a:miter lim="800000"/>
            <a:headEnd/>
            <a:tailEnd/>
          </a:ln>
        </p:spPr>
        <p:txBody>
          <a:bodyPr>
            <a:spAutoFit/>
          </a:bodyPr>
          <a:lstStyle/>
          <a:p>
            <a:r>
              <a:rPr lang="el-GR" sz="2800">
                <a:solidFill>
                  <a:schemeClr val="tx2"/>
                </a:solidFill>
              </a:rPr>
              <a:t>Ενεργός θεατή</a:t>
            </a:r>
          </a:p>
        </p:txBody>
      </p:sp>
      <p:sp>
        <p:nvSpPr>
          <p:cNvPr id="3" name="TextBox 2"/>
          <p:cNvSpPr txBox="1">
            <a:spLocks noChangeArrowheads="1"/>
          </p:cNvSpPr>
          <p:nvPr/>
        </p:nvSpPr>
        <p:spPr bwMode="auto">
          <a:xfrm>
            <a:off x="642938" y="928688"/>
            <a:ext cx="5143500" cy="1508125"/>
          </a:xfrm>
          <a:prstGeom prst="rect">
            <a:avLst/>
          </a:prstGeom>
          <a:noFill/>
          <a:ln w="9525">
            <a:noFill/>
            <a:miter lim="800000"/>
            <a:headEnd/>
            <a:tailEnd/>
          </a:ln>
        </p:spPr>
        <p:txBody>
          <a:bodyPr>
            <a:spAutoFit/>
          </a:bodyPr>
          <a:lstStyle/>
          <a:p>
            <a:r>
              <a:rPr lang="el-GR" sz="2800"/>
              <a:t>παιχνίδια- δραστηριότητες</a:t>
            </a:r>
          </a:p>
          <a:p>
            <a:endParaRPr lang="el-GR" sz="2800"/>
          </a:p>
          <a:p>
            <a:r>
              <a:rPr lang="el-GR" b="1" i="1"/>
              <a:t>η λέξη και οι χρήσεις της</a:t>
            </a:r>
            <a:endParaRPr lang="el-GR"/>
          </a:p>
          <a:p>
            <a:endParaRPr lang="el-GR"/>
          </a:p>
        </p:txBody>
      </p:sp>
      <p:sp>
        <p:nvSpPr>
          <p:cNvPr id="4" name="Rectangle 3"/>
          <p:cNvSpPr>
            <a:spLocks noChangeArrowheads="1"/>
          </p:cNvSpPr>
          <p:nvPr/>
        </p:nvSpPr>
        <p:spPr bwMode="auto">
          <a:xfrm>
            <a:off x="3857625" y="1500188"/>
            <a:ext cx="4572000" cy="1200150"/>
          </a:xfrm>
          <a:prstGeom prst="rect">
            <a:avLst/>
          </a:prstGeom>
          <a:noFill/>
          <a:ln w="9525">
            <a:noFill/>
            <a:miter lim="800000"/>
            <a:headEnd/>
            <a:tailEnd/>
          </a:ln>
        </p:spPr>
        <p:txBody>
          <a:bodyPr>
            <a:spAutoFit/>
          </a:bodyPr>
          <a:lstStyle/>
          <a:p>
            <a:r>
              <a:rPr lang="el-GR"/>
              <a:t>Σκεφτείτε μια πρόταση που να περιλαμβάνει μια καθημερινή χρήση των λέξεων θέατρο, κούκλα, καραγκιόζης, κουκλοθέατρο, μαριονέτα</a:t>
            </a:r>
          </a:p>
        </p:txBody>
      </p:sp>
      <p:sp>
        <p:nvSpPr>
          <p:cNvPr id="5" name="TextBox 4"/>
          <p:cNvSpPr txBox="1">
            <a:spLocks noChangeArrowheads="1"/>
          </p:cNvSpPr>
          <p:nvPr/>
        </p:nvSpPr>
        <p:spPr bwMode="auto">
          <a:xfrm>
            <a:off x="714375" y="2928938"/>
            <a:ext cx="5143500" cy="369887"/>
          </a:xfrm>
          <a:prstGeom prst="rect">
            <a:avLst/>
          </a:prstGeom>
          <a:noFill/>
          <a:ln w="9525">
            <a:noFill/>
            <a:miter lim="800000"/>
            <a:headEnd/>
            <a:tailEnd/>
          </a:ln>
        </p:spPr>
        <p:txBody>
          <a:bodyPr>
            <a:spAutoFit/>
          </a:bodyPr>
          <a:lstStyle/>
          <a:p>
            <a:r>
              <a:rPr lang="el-GR" b="1" i="1"/>
              <a:t>Οι άνθρωποι του θεάτρου-κουκλοθέατρου</a:t>
            </a:r>
          </a:p>
        </p:txBody>
      </p:sp>
      <p:sp>
        <p:nvSpPr>
          <p:cNvPr id="34817" name="Rectangle 1"/>
          <p:cNvSpPr>
            <a:spLocks noChangeArrowheads="1"/>
          </p:cNvSpPr>
          <p:nvPr/>
        </p:nvSpPr>
        <p:spPr bwMode="auto">
          <a:xfrm>
            <a:off x="857250" y="3500438"/>
            <a:ext cx="5429250" cy="1431925"/>
          </a:xfrm>
          <a:prstGeom prst="rect">
            <a:avLst/>
          </a:prstGeom>
          <a:noFill/>
          <a:ln w="9525">
            <a:noFill/>
            <a:miter lim="800000"/>
            <a:headEnd/>
            <a:tailEnd/>
          </a:ln>
        </p:spPr>
        <p:txBody>
          <a:bodyPr lIns="212658" bIns="0" anchor="ctr">
            <a:spAutoFit/>
          </a:bodyPr>
          <a:lstStyle/>
          <a:p>
            <a:pPr indent="212725" eaLnBrk="0" hangingPunct="0"/>
            <a:r>
              <a:rPr lang="el-GR" b="1" i="1" dirty="0"/>
              <a:t>Πάω στο θέατρο</a:t>
            </a:r>
          </a:p>
          <a:p>
            <a:pPr indent="212725" eaLnBrk="0" hangingPunct="0"/>
            <a:r>
              <a:rPr lang="el-GR" dirty="0">
                <a:cs typeface="Times New Roman" pitchFamily="18" charset="0"/>
              </a:rPr>
              <a:t> Φράσεις που να ξεκινούν </a:t>
            </a:r>
            <a:endParaRPr lang="el-GR" dirty="0"/>
          </a:p>
          <a:p>
            <a:pPr indent="212725" eaLnBrk="0" hangingPunct="0"/>
            <a:r>
              <a:rPr lang="el-GR" dirty="0">
                <a:cs typeface="Times New Roman" pitchFamily="18" charset="0"/>
              </a:rPr>
              <a:t>« Πάω στο θέατρο </a:t>
            </a:r>
            <a:r>
              <a:rPr lang="el-GR" dirty="0" smtClean="0">
                <a:cs typeface="Times New Roman" pitchFamily="18" charset="0"/>
              </a:rPr>
              <a:t>για </a:t>
            </a:r>
            <a:r>
              <a:rPr lang="el-GR" dirty="0">
                <a:cs typeface="Times New Roman" pitchFamily="18" charset="0"/>
              </a:rPr>
              <a:t>να  .......................»</a:t>
            </a:r>
            <a:endParaRPr lang="el-GR" dirty="0"/>
          </a:p>
          <a:p>
            <a:pPr indent="212725" eaLnBrk="0" hangingPunct="0"/>
            <a:r>
              <a:rPr lang="el-GR" dirty="0">
                <a:cs typeface="Times New Roman" pitchFamily="18" charset="0"/>
              </a:rPr>
              <a:t>«Όταν πάω στο θέατρο, περιμένω να.............»</a:t>
            </a:r>
          </a:p>
          <a:p>
            <a:pPr indent="212725" eaLnBrk="0" hangingPunct="0"/>
            <a:endParaRPr lang="el-GR" dirty="0"/>
          </a:p>
        </p:txBody>
      </p:sp>
      <p:sp>
        <p:nvSpPr>
          <p:cNvPr id="34818" name="Rectangle 2"/>
          <p:cNvSpPr>
            <a:spLocks noChangeArrowheads="1"/>
          </p:cNvSpPr>
          <p:nvPr/>
        </p:nvSpPr>
        <p:spPr bwMode="auto">
          <a:xfrm>
            <a:off x="928688" y="4786313"/>
            <a:ext cx="7358062" cy="877887"/>
          </a:xfrm>
          <a:prstGeom prst="rect">
            <a:avLst/>
          </a:prstGeom>
          <a:noFill/>
          <a:ln w="9525">
            <a:noFill/>
            <a:miter lim="800000"/>
            <a:headEnd/>
            <a:tailEnd/>
          </a:ln>
        </p:spPr>
        <p:txBody>
          <a:bodyPr bIns="0" anchor="ctr">
            <a:spAutoFit/>
          </a:bodyPr>
          <a:lstStyle/>
          <a:p>
            <a:pPr indent="212725" eaLnBrk="0" hangingPunct="0"/>
            <a:r>
              <a:rPr lang="el-GR">
                <a:cs typeface="Times New Roman" pitchFamily="18" charset="0"/>
              </a:rPr>
              <a:t>Πότε πήγα για πρώτη φορά στο θέατρο τι θυμάμαι, και γιατί;</a:t>
            </a:r>
            <a:endParaRPr lang="el-GR"/>
          </a:p>
          <a:p>
            <a:pPr indent="212725" eaLnBrk="0" hangingPunct="0"/>
            <a:r>
              <a:rPr lang="el-GR">
                <a:cs typeface="Times New Roman" pitchFamily="18" charset="0"/>
              </a:rPr>
              <a:t>Ποια είναι η τελευταία παράσταση που είδα, τι παρατήρησα;</a:t>
            </a:r>
            <a:endParaRPr lang="el-GR"/>
          </a:p>
          <a:p>
            <a:pPr indent="212725" eaLnBrk="0" hangingPunct="0"/>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2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20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817">
                                            <p:txEl>
                                              <p:pRg st="0" end="0"/>
                                            </p:txEl>
                                          </p:spTgt>
                                        </p:tgtEl>
                                        <p:attrNameLst>
                                          <p:attrName>style.visibility</p:attrName>
                                        </p:attrNameLst>
                                      </p:cBhvr>
                                      <p:to>
                                        <p:strVal val="visible"/>
                                      </p:to>
                                    </p:set>
                                    <p:animEffect transition="in" filter="fade">
                                      <p:cBhvr>
                                        <p:cTn id="25" dur="2000"/>
                                        <p:tgtEl>
                                          <p:spTgt spid="34817">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817">
                                            <p:txEl>
                                              <p:pRg st="1" end="1"/>
                                            </p:txEl>
                                          </p:spTgt>
                                        </p:tgtEl>
                                        <p:attrNameLst>
                                          <p:attrName>style.visibility</p:attrName>
                                        </p:attrNameLst>
                                      </p:cBhvr>
                                      <p:to>
                                        <p:strVal val="visible"/>
                                      </p:to>
                                    </p:set>
                                    <p:animEffect transition="in" filter="fade">
                                      <p:cBhvr>
                                        <p:cTn id="28" dur="2000"/>
                                        <p:tgtEl>
                                          <p:spTgt spid="34817">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817">
                                            <p:txEl>
                                              <p:pRg st="2" end="2"/>
                                            </p:txEl>
                                          </p:spTgt>
                                        </p:tgtEl>
                                        <p:attrNameLst>
                                          <p:attrName>style.visibility</p:attrName>
                                        </p:attrNameLst>
                                      </p:cBhvr>
                                      <p:to>
                                        <p:strVal val="visible"/>
                                      </p:to>
                                    </p:set>
                                    <p:animEffect transition="in" filter="fade">
                                      <p:cBhvr>
                                        <p:cTn id="31" dur="2000"/>
                                        <p:tgtEl>
                                          <p:spTgt spid="34817">
                                            <p:txEl>
                                              <p:pRg st="2" end="2"/>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817">
                                            <p:txEl>
                                              <p:pRg st="3" end="3"/>
                                            </p:txEl>
                                          </p:spTgt>
                                        </p:tgtEl>
                                        <p:attrNameLst>
                                          <p:attrName>style.visibility</p:attrName>
                                        </p:attrNameLst>
                                      </p:cBhvr>
                                      <p:to>
                                        <p:strVal val="visible"/>
                                      </p:to>
                                    </p:set>
                                    <p:animEffect transition="in" filter="fade">
                                      <p:cBhvr>
                                        <p:cTn id="34" dur="2000"/>
                                        <p:tgtEl>
                                          <p:spTgt spid="34817">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818">
                                            <p:txEl>
                                              <p:pRg st="0" end="0"/>
                                            </p:txEl>
                                          </p:spTgt>
                                        </p:tgtEl>
                                        <p:attrNameLst>
                                          <p:attrName>style.visibility</p:attrName>
                                        </p:attrNameLst>
                                      </p:cBhvr>
                                      <p:to>
                                        <p:strVal val="visible"/>
                                      </p:to>
                                    </p:set>
                                    <p:animEffect transition="in" filter="fade">
                                      <p:cBhvr>
                                        <p:cTn id="39" dur="2000"/>
                                        <p:tgtEl>
                                          <p:spTgt spid="34818">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4818">
                                            <p:txEl>
                                              <p:pRg st="1" end="1"/>
                                            </p:txEl>
                                          </p:spTgt>
                                        </p:tgtEl>
                                        <p:attrNameLst>
                                          <p:attrName>style.visibility</p:attrName>
                                        </p:attrNameLst>
                                      </p:cBhvr>
                                      <p:to>
                                        <p:strVal val="visible"/>
                                      </p:to>
                                    </p:set>
                                    <p:animEffect transition="in" filter="fade">
                                      <p:cBhvr>
                                        <p:cTn id="42" dur="2000"/>
                                        <p:tgtEl>
                                          <p:spTgt spid="348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build="allAtOnce"/>
      <p:bldP spid="5" grpId="0" build="allAtOnce"/>
      <p:bldP spid="34817" grpId="0" build="allAtOnce"/>
      <p:bldP spid="34818"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1 - Εικόνα" descr="CIMG0100.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6156176" y="4797152"/>
            <a:ext cx="2679515" cy="400110"/>
          </a:xfrm>
          <a:prstGeom prst="rect">
            <a:avLst/>
          </a:prstGeom>
          <a:noFill/>
        </p:spPr>
        <p:txBody>
          <a:bodyPr wrap="none" rtlCol="0">
            <a:spAutoFit/>
          </a:bodyPr>
          <a:lstStyle/>
          <a:p>
            <a:r>
              <a:rPr lang="el-GR" sz="2000" dirty="0" smtClean="0"/>
              <a:t>Ήταν ένα μικρό χαρτάκι</a:t>
            </a:r>
            <a:endParaRPr lang="en-US" sz="2000"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χαρτάκι_0003.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1828800" y="1235075"/>
            <a:ext cx="5486400" cy="4389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ναυπλιο αφρική.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1828800" y="1235075"/>
            <a:ext cx="5486400" cy="4389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χαρτάκι_0002.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1965920" y="1271810"/>
            <a:ext cx="5486400" cy="4389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285750" y="428625"/>
            <a:ext cx="8572500" cy="754063"/>
          </a:xfrm>
          <a:prstGeom prst="rect">
            <a:avLst/>
          </a:prstGeom>
          <a:noFill/>
          <a:ln w="9525">
            <a:noFill/>
            <a:miter lim="800000"/>
            <a:headEnd/>
            <a:tailEnd/>
          </a:ln>
          <a:effectLst/>
        </p:spPr>
        <p:txBody>
          <a:bodyPr bIns="0" anchor="ctr">
            <a:spAutoFit/>
          </a:bodyPr>
          <a:lstStyle/>
          <a:p>
            <a:pPr indent="212725" eaLnBrk="0" hangingPunct="0">
              <a:defRPr/>
            </a:pPr>
            <a:r>
              <a:rPr lang="el-GR" sz="2800" b="1" dirty="0">
                <a:latin typeface="+mj-lt"/>
                <a:cs typeface="Arial" pitchFamily="34" charset="0"/>
              </a:rPr>
              <a:t>Αξιολόγηση μιας παράστασης</a:t>
            </a:r>
            <a:endParaRPr lang="el-GR" sz="2800" dirty="0">
              <a:latin typeface="+mj-lt"/>
              <a:cs typeface="Arial" pitchFamily="34" charset="0"/>
            </a:endParaRPr>
          </a:p>
          <a:p>
            <a:pPr indent="212725" eaLnBrk="0" hangingPunct="0">
              <a:defRPr/>
            </a:pPr>
            <a:endParaRPr lang="el-GR" dirty="0">
              <a:latin typeface="Arial" pitchFamily="34" charset="0"/>
              <a:cs typeface="Arial" pitchFamily="34" charset="0"/>
            </a:endParaRPr>
          </a:p>
        </p:txBody>
      </p:sp>
      <p:sp>
        <p:nvSpPr>
          <p:cNvPr id="4" name="TextBox 3"/>
          <p:cNvSpPr txBox="1">
            <a:spLocks noChangeArrowheads="1"/>
          </p:cNvSpPr>
          <p:nvPr/>
        </p:nvSpPr>
        <p:spPr bwMode="auto">
          <a:xfrm>
            <a:off x="285750" y="1357313"/>
            <a:ext cx="5500688" cy="1200150"/>
          </a:xfrm>
          <a:prstGeom prst="rect">
            <a:avLst/>
          </a:prstGeom>
          <a:noFill/>
          <a:ln w="9525">
            <a:noFill/>
            <a:miter lim="800000"/>
            <a:headEnd/>
            <a:tailEnd/>
          </a:ln>
        </p:spPr>
        <p:txBody>
          <a:bodyPr>
            <a:spAutoFit/>
          </a:bodyPr>
          <a:lstStyle/>
          <a:p>
            <a:pPr algn="ctr"/>
            <a:r>
              <a:rPr lang="el-GR"/>
              <a:t>Πριν τη παράσταση οι προσδοκίες με αφορμή :</a:t>
            </a:r>
          </a:p>
          <a:p>
            <a:endParaRPr lang="el-GR"/>
          </a:p>
          <a:p>
            <a:endParaRPr lang="el-GR"/>
          </a:p>
          <a:p>
            <a:endParaRPr lang="el-GR"/>
          </a:p>
        </p:txBody>
      </p:sp>
      <p:sp>
        <p:nvSpPr>
          <p:cNvPr id="6" name="TextBox 5"/>
          <p:cNvSpPr txBox="1">
            <a:spLocks noChangeArrowheads="1"/>
          </p:cNvSpPr>
          <p:nvPr/>
        </p:nvSpPr>
        <p:spPr bwMode="auto">
          <a:xfrm>
            <a:off x="5643563" y="1071563"/>
            <a:ext cx="3357562" cy="1754187"/>
          </a:xfrm>
          <a:prstGeom prst="rect">
            <a:avLst/>
          </a:prstGeom>
          <a:noFill/>
          <a:ln w="9525">
            <a:noFill/>
            <a:miter lim="800000"/>
            <a:headEnd/>
            <a:tailEnd/>
          </a:ln>
        </p:spPr>
        <p:txBody>
          <a:bodyPr>
            <a:spAutoFit/>
          </a:bodyPr>
          <a:lstStyle/>
          <a:p>
            <a:r>
              <a:rPr lang="el-GR"/>
              <a:t>τον τίτλο (τι σου λεει το έργο), </a:t>
            </a:r>
          </a:p>
          <a:p>
            <a:r>
              <a:rPr lang="el-GR"/>
              <a:t>τον συγγραφέα, </a:t>
            </a:r>
          </a:p>
          <a:p>
            <a:r>
              <a:rPr lang="el-GR"/>
              <a:t>τον σκηνοθέτη, </a:t>
            </a:r>
          </a:p>
          <a:p>
            <a:r>
              <a:rPr lang="el-GR"/>
              <a:t>τους ηθοποιούς </a:t>
            </a:r>
          </a:p>
          <a:p>
            <a:r>
              <a:rPr lang="el-GR"/>
              <a:t> </a:t>
            </a:r>
          </a:p>
          <a:p>
            <a:endParaRPr lang="el-GR"/>
          </a:p>
        </p:txBody>
      </p:sp>
      <p:sp>
        <p:nvSpPr>
          <p:cNvPr id="7" name="TextBox 6"/>
          <p:cNvSpPr txBox="1">
            <a:spLocks noChangeArrowheads="1"/>
          </p:cNvSpPr>
          <p:nvPr/>
        </p:nvSpPr>
        <p:spPr bwMode="auto">
          <a:xfrm>
            <a:off x="0" y="2857500"/>
            <a:ext cx="3714750" cy="646113"/>
          </a:xfrm>
          <a:prstGeom prst="rect">
            <a:avLst/>
          </a:prstGeom>
          <a:noFill/>
          <a:ln w="9525">
            <a:noFill/>
            <a:miter lim="800000"/>
            <a:headEnd/>
            <a:tailEnd/>
          </a:ln>
        </p:spPr>
        <p:txBody>
          <a:bodyPr>
            <a:spAutoFit/>
          </a:bodyPr>
          <a:lstStyle/>
          <a:p>
            <a:pPr algn="ctr"/>
            <a:r>
              <a:rPr lang="el-GR" b="1"/>
              <a:t>Μετά την παράσταση:</a:t>
            </a:r>
          </a:p>
          <a:p>
            <a:endParaRPr lang="el-GR"/>
          </a:p>
        </p:txBody>
      </p:sp>
      <p:sp>
        <p:nvSpPr>
          <p:cNvPr id="8" name="TextBox 7"/>
          <p:cNvSpPr txBox="1">
            <a:spLocks noChangeArrowheads="1"/>
          </p:cNvSpPr>
          <p:nvPr/>
        </p:nvSpPr>
        <p:spPr bwMode="auto">
          <a:xfrm>
            <a:off x="3357563" y="2333625"/>
            <a:ext cx="5500687" cy="4524375"/>
          </a:xfrm>
          <a:prstGeom prst="rect">
            <a:avLst/>
          </a:prstGeom>
          <a:noFill/>
          <a:ln w="9525">
            <a:noFill/>
            <a:miter lim="800000"/>
            <a:headEnd/>
            <a:tailEnd/>
          </a:ln>
        </p:spPr>
        <p:txBody>
          <a:bodyPr>
            <a:spAutoFit/>
          </a:bodyPr>
          <a:lstStyle/>
          <a:p>
            <a:r>
              <a:rPr lang="el-GR"/>
              <a:t>για το περιεχόμενο </a:t>
            </a:r>
          </a:p>
          <a:p>
            <a:r>
              <a:rPr lang="el-GR"/>
              <a:t>για τη μορφή     </a:t>
            </a:r>
          </a:p>
          <a:p>
            <a:r>
              <a:rPr lang="el-GR"/>
              <a:t>είδος σκηνοθετική άποψη ( τεχνικές που χρησιμοποιήθηκαν)</a:t>
            </a:r>
          </a:p>
          <a:p>
            <a:r>
              <a:rPr lang="el-GR"/>
              <a:t>τεχνικές κίνησης κούκλας</a:t>
            </a:r>
          </a:p>
          <a:p>
            <a:r>
              <a:rPr lang="el-GR"/>
              <a:t>ο ρυθμός της παράστασης</a:t>
            </a:r>
          </a:p>
          <a:p>
            <a:r>
              <a:rPr lang="el-GR"/>
              <a:t>τα δυνατά ή αδύνατα σημεία της παράστασης</a:t>
            </a:r>
          </a:p>
          <a:p>
            <a:r>
              <a:rPr lang="el-GR"/>
              <a:t>πως χρησιμοποιούνται τα διάφορα επίπεδα της σκηνής</a:t>
            </a:r>
          </a:p>
          <a:p>
            <a:r>
              <a:rPr lang="el-GR"/>
              <a:t>πως αξιοποιείται το φως </a:t>
            </a:r>
          </a:p>
          <a:p>
            <a:r>
              <a:rPr lang="el-GR"/>
              <a:t>η μουσική επηρεάζει την ατμόσφαιρα</a:t>
            </a:r>
          </a:p>
          <a:p>
            <a:r>
              <a:rPr lang="el-GR"/>
              <a:t>ο χειριστής της κούκλας ή ο ηθοποιός (ο στόχος του, η συναισθηματική του κατάσταση, οι εκφράσεις η κίνησή του στο χώρο, η φωνή του)</a:t>
            </a:r>
          </a:p>
          <a:p>
            <a:r>
              <a:rPr lang="el-GR"/>
              <a:t>το κείμενο </a:t>
            </a:r>
          </a:p>
          <a:p>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2000"/>
                                        <p:tgtEl>
                                          <p:spTgt spid="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2000"/>
                                        <p:tgtEl>
                                          <p:spTgt spid="6">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2000"/>
                                        <p:tgtEl>
                                          <p:spTgt spid="6">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2000"/>
                                        <p:tgtEl>
                                          <p:spTgt spid="6">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20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2000"/>
                                        <p:tgtEl>
                                          <p:spTgt spid="8">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2000"/>
                                        <p:tgtEl>
                                          <p:spTgt spid="8">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2000"/>
                                        <p:tgtEl>
                                          <p:spTgt spid="8">
                                            <p:txEl>
                                              <p:pRg st="2" end="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Effect transition="in" filter="fade">
                                      <p:cBhvr>
                                        <p:cTn id="43" dur="2000"/>
                                        <p:tgtEl>
                                          <p:spTgt spid="8">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Effect transition="in" filter="fade">
                                      <p:cBhvr>
                                        <p:cTn id="46" dur="2000"/>
                                        <p:tgtEl>
                                          <p:spTgt spid="8">
                                            <p:txEl>
                                              <p:pRg st="4" end="4"/>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fade">
                                      <p:cBhvr>
                                        <p:cTn id="49" dur="2000"/>
                                        <p:tgtEl>
                                          <p:spTgt spid="8">
                                            <p:txEl>
                                              <p:pRg st="5" end="5"/>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txEl>
                                              <p:pRg st="6" end="6"/>
                                            </p:txEl>
                                          </p:spTgt>
                                        </p:tgtEl>
                                        <p:attrNameLst>
                                          <p:attrName>style.visibility</p:attrName>
                                        </p:attrNameLst>
                                      </p:cBhvr>
                                      <p:to>
                                        <p:strVal val="visible"/>
                                      </p:to>
                                    </p:set>
                                    <p:animEffect transition="in" filter="fade">
                                      <p:cBhvr>
                                        <p:cTn id="52" dur="2000"/>
                                        <p:tgtEl>
                                          <p:spTgt spid="8">
                                            <p:txEl>
                                              <p:pRg st="6" end="6"/>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txEl>
                                              <p:pRg st="7" end="7"/>
                                            </p:txEl>
                                          </p:spTgt>
                                        </p:tgtEl>
                                        <p:attrNameLst>
                                          <p:attrName>style.visibility</p:attrName>
                                        </p:attrNameLst>
                                      </p:cBhvr>
                                      <p:to>
                                        <p:strVal val="visible"/>
                                      </p:to>
                                    </p:set>
                                    <p:animEffect transition="in" filter="fade">
                                      <p:cBhvr>
                                        <p:cTn id="55" dur="2000"/>
                                        <p:tgtEl>
                                          <p:spTgt spid="8">
                                            <p:txEl>
                                              <p:pRg st="7" end="7"/>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
                                            <p:txEl>
                                              <p:pRg st="8" end="8"/>
                                            </p:txEl>
                                          </p:spTgt>
                                        </p:tgtEl>
                                        <p:attrNameLst>
                                          <p:attrName>style.visibility</p:attrName>
                                        </p:attrNameLst>
                                      </p:cBhvr>
                                      <p:to>
                                        <p:strVal val="visible"/>
                                      </p:to>
                                    </p:set>
                                    <p:animEffect transition="in" filter="fade">
                                      <p:cBhvr>
                                        <p:cTn id="58" dur="2000"/>
                                        <p:tgtEl>
                                          <p:spTgt spid="8">
                                            <p:txEl>
                                              <p:pRg st="8" end="8"/>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
                                            <p:txEl>
                                              <p:pRg st="9" end="9"/>
                                            </p:txEl>
                                          </p:spTgt>
                                        </p:tgtEl>
                                        <p:attrNameLst>
                                          <p:attrName>style.visibility</p:attrName>
                                        </p:attrNameLst>
                                      </p:cBhvr>
                                      <p:to>
                                        <p:strVal val="visible"/>
                                      </p:to>
                                    </p:set>
                                    <p:animEffect transition="in" filter="fade">
                                      <p:cBhvr>
                                        <p:cTn id="61" dur="2000"/>
                                        <p:tgtEl>
                                          <p:spTgt spid="8">
                                            <p:txEl>
                                              <p:pRg st="9" end="9"/>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
                                            <p:txEl>
                                              <p:pRg st="10" end="10"/>
                                            </p:txEl>
                                          </p:spTgt>
                                        </p:tgtEl>
                                        <p:attrNameLst>
                                          <p:attrName>style.visibility</p:attrName>
                                        </p:attrNameLst>
                                      </p:cBhvr>
                                      <p:to>
                                        <p:strVal val="visible"/>
                                      </p:to>
                                    </p:set>
                                    <p:animEffect transition="in" filter="fade">
                                      <p:cBhvr>
                                        <p:cTn id="64" dur="20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allAtOnce"/>
      <p:bldP spid="7" grpId="0" build="allAtOnce"/>
      <p:bldP spid="8" grpId="0"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κηπος.mpg">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1403649" y="720308"/>
            <a:ext cx="6480720" cy="52996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2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pPr algn="ctr"/>
            <a:r>
              <a:rPr lang="el-GR" dirty="0" smtClean="0">
                <a:latin typeface="Calibri" panose="020F0502020204030204" pitchFamily="34" charset="0"/>
              </a:rPr>
              <a:t>Τέλος</a:t>
            </a:r>
            <a:r>
              <a:rPr lang="en-US" dirty="0" smtClean="0">
                <a:latin typeface="Calibri" panose="020F0502020204030204" pitchFamily="34" charset="0"/>
              </a:rPr>
              <a:t> </a:t>
            </a:r>
            <a:r>
              <a:rPr lang="el-GR" dirty="0" smtClean="0">
                <a:latin typeface="Calibri" panose="020F0502020204030204" pitchFamily="34" charset="0"/>
              </a:rPr>
              <a:t>Ενότητας</a:t>
            </a:r>
            <a:endParaRPr lang="el-GR" dirty="0">
              <a:latin typeface="Calibri" panose="020F0502020204030204" pitchFamily="34" charset="0"/>
            </a:endParaRPr>
          </a:p>
        </p:txBody>
      </p:sp>
    </p:spTree>
    <p:extLst>
      <p:ext uri="{BB962C8B-B14F-4D97-AF65-F5344CB8AC3E}">
        <p14:creationId xmlns:p14="http://schemas.microsoft.com/office/powerpoint/2010/main" val="37329097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Calibri" panose="020F0502020204030204" pitchFamily="34" charset="0"/>
              </a:rPr>
              <a:t>Χρηματοδότηση</a:t>
            </a:r>
            <a:endParaRPr lang="el-GR" dirty="0">
              <a:latin typeface="Calibri" panose="020F0502020204030204" pitchFamily="34" charset="0"/>
            </a:endParaRPr>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latin typeface="Calibri" panose="020F0502020204030204" pitchFamily="34" charset="0"/>
              </a:rPr>
              <a:t>Το παρόν εκπαιδευτικό υλικό έχει αναπτυχθεί στο πλαίσιο του εκπαιδευτικού έργου του διδάσκοντα.</a:t>
            </a:r>
            <a:endParaRPr lang="en-US" sz="2000" dirty="0" smtClean="0">
              <a:latin typeface="Calibri" panose="020F0502020204030204" pitchFamily="34" charset="0"/>
            </a:endParaRPr>
          </a:p>
          <a:p>
            <a:r>
              <a:rPr lang="el-GR" sz="2000" dirty="0" smtClean="0">
                <a:latin typeface="Calibri" panose="020F0502020204030204" pitchFamily="34" charset="0"/>
              </a:rPr>
              <a:t>Το έργο «</a:t>
            </a:r>
            <a:r>
              <a:rPr lang="el-GR" sz="2000" b="1" dirty="0" smtClean="0">
                <a:latin typeface="Calibri" panose="020F0502020204030204" pitchFamily="34" charset="0"/>
              </a:rPr>
              <a:t>Ανοικτά Ακαδημαϊκά Μαθήματα στο Πανεπιστήμιο Αθηνών</a:t>
            </a:r>
            <a:r>
              <a:rPr lang="el-GR" sz="2000" dirty="0" smtClean="0">
                <a:latin typeface="Calibri" panose="020F0502020204030204" pitchFamily="34" charset="0"/>
              </a:rPr>
              <a:t>» έχει χρηματοδοτήσει μόνο την αναδιαμόρφωση του εκπαιδευτικού υλικού. </a:t>
            </a:r>
            <a:endParaRPr lang="en-US" sz="2000" dirty="0" smtClean="0">
              <a:latin typeface="Calibri" panose="020F0502020204030204" pitchFamily="34" charset="0"/>
            </a:endParaRPr>
          </a:p>
          <a:p>
            <a:r>
              <a:rPr lang="el-GR" sz="2000" dirty="0" smtClean="0">
                <a:latin typeface="Calibri" panose="020F0502020204030204" pitchFamily="34" charset="0"/>
              </a:rPr>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85248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latin typeface="Calibri" panose="020F0502020204030204" pitchFamily="34" charset="0"/>
              </a:rPr>
              <a:t>Σημειώματα</a:t>
            </a:r>
            <a:endParaRPr lang="el-GR" sz="4400" dirty="0">
              <a:latin typeface="Calibri" panose="020F0502020204030204" pitchFamily="34" charset="0"/>
            </a:endParaRPr>
          </a:p>
        </p:txBody>
      </p:sp>
      <p:sp>
        <p:nvSpPr>
          <p:cNvPr id="5" name="Text Placeholder 4"/>
          <p:cNvSpPr>
            <a:spLocks noGrp="1"/>
          </p:cNvSpPr>
          <p:nvPr>
            <p:ph type="body" idx="1"/>
          </p:nvPr>
        </p:nvSpPr>
        <p:spPr/>
        <p:txBody>
          <a:bodyPr/>
          <a:lstStyle/>
          <a:p>
            <a:endParaRPr lang="el-GR">
              <a:latin typeface="Calibri" panose="020F0502020204030204" pitchFamily="34" charset="0"/>
            </a:endParaRPr>
          </a:p>
        </p:txBody>
      </p:sp>
    </p:spTree>
    <p:extLst>
      <p:ext uri="{BB962C8B-B14F-4D97-AF65-F5344CB8AC3E}">
        <p14:creationId xmlns:p14="http://schemas.microsoft.com/office/powerpoint/2010/main" val="36149832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latin typeface="Calibri" panose="020F0502020204030204" pitchFamily="34" charset="0"/>
              </a:rPr>
              <a:t>Σημείωμα Ιστορικού </a:t>
            </a:r>
            <a:r>
              <a:rPr lang="el-GR" dirty="0" smtClean="0">
                <a:latin typeface="Calibri" panose="020F0502020204030204" pitchFamily="34" charset="0"/>
              </a:rPr>
              <a:t>Εκδόσεων</a:t>
            </a:r>
            <a:r>
              <a:rPr lang="en-US" dirty="0" smtClean="0">
                <a:latin typeface="Calibri" panose="020F0502020204030204" pitchFamily="34" charset="0"/>
              </a:rPr>
              <a:t> </a:t>
            </a:r>
            <a:r>
              <a:rPr lang="el-GR" dirty="0" smtClean="0">
                <a:latin typeface="Calibri" panose="020F0502020204030204" pitchFamily="34" charset="0"/>
              </a:rPr>
              <a:t>Έργου</a:t>
            </a:r>
            <a:endParaRPr lang="el-GR" dirty="0">
              <a:latin typeface="Calibri" panose="020F0502020204030204" pitchFamily="34" charset="0"/>
            </a:endParaRPr>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latin typeface="Calibri" panose="020F0502020204030204" pitchFamily="34" charset="0"/>
              </a:rPr>
              <a:t>Το </a:t>
            </a:r>
            <a:r>
              <a:rPr lang="el-GR" sz="2000" dirty="0">
                <a:latin typeface="Calibri" panose="020F0502020204030204" pitchFamily="34" charset="0"/>
              </a:rPr>
              <a:t>παρόν έργο αποτελεί την έκδοση </a:t>
            </a:r>
            <a:r>
              <a:rPr lang="el-GR" sz="2000" dirty="0" smtClean="0">
                <a:latin typeface="Calibri" panose="020F0502020204030204" pitchFamily="34" charset="0"/>
              </a:rPr>
              <a:t>1.0.  </a:t>
            </a:r>
            <a:endParaRPr lang="el-GR" sz="2000" dirty="0">
              <a:latin typeface="Calibri" panose="020F0502020204030204" pitchFamily="34" charset="0"/>
            </a:endParaRPr>
          </a:p>
        </p:txBody>
      </p:sp>
    </p:spTree>
    <p:extLst>
      <p:ext uri="{BB962C8B-B14F-4D97-AF65-F5344CB8AC3E}">
        <p14:creationId xmlns:p14="http://schemas.microsoft.com/office/powerpoint/2010/main" val="33921370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latin typeface="Calibri" panose="020F0502020204030204" pitchFamily="34" charset="0"/>
              </a:rPr>
              <a:t>Σημείωμα </a:t>
            </a:r>
            <a:r>
              <a:rPr lang="el-GR" dirty="0" smtClean="0">
                <a:latin typeface="Calibri" panose="020F0502020204030204" pitchFamily="34" charset="0"/>
              </a:rPr>
              <a:t>Αναφοράς</a:t>
            </a:r>
            <a:endParaRPr lang="el-GR" dirty="0">
              <a:latin typeface="Calibri" panose="020F0502020204030204" pitchFamily="34" charset="0"/>
            </a:endParaRPr>
          </a:p>
        </p:txBody>
      </p:sp>
      <p:sp>
        <p:nvSpPr>
          <p:cNvPr id="3" name="Content Placeholder 2"/>
          <p:cNvSpPr>
            <a:spLocks noGrp="1"/>
          </p:cNvSpPr>
          <p:nvPr>
            <p:ph idx="1"/>
          </p:nvPr>
        </p:nvSpPr>
        <p:spPr/>
        <p:txBody>
          <a:bodyPr>
            <a:normAutofit/>
          </a:bodyPr>
          <a:lstStyle/>
          <a:p>
            <a:pPr marL="0" lvl="0" indent="0">
              <a:spcBef>
                <a:spcPts val="0"/>
              </a:spcBef>
              <a:buNone/>
            </a:pPr>
            <a:r>
              <a:rPr lang="el-GR" sz="2000" dirty="0" smtClean="0">
                <a:latin typeface="Calibri" panose="020F0502020204030204" pitchFamily="34" charset="0"/>
              </a:rPr>
              <a:t>Copyright </a:t>
            </a:r>
            <a:r>
              <a:rPr lang="el-GR" sz="2000" dirty="0" err="1" smtClean="0">
                <a:latin typeface="Calibri" panose="020F0502020204030204" pitchFamily="34" charset="0"/>
              </a:rPr>
              <a:t>Εθνικόν</a:t>
            </a:r>
            <a:r>
              <a:rPr lang="el-GR" sz="2000" dirty="0" smtClean="0">
                <a:latin typeface="Calibri" panose="020F0502020204030204" pitchFamily="34" charset="0"/>
              </a:rPr>
              <a:t> και </a:t>
            </a:r>
            <a:r>
              <a:rPr lang="el-GR" sz="2000" dirty="0" err="1" smtClean="0">
                <a:latin typeface="Calibri" panose="020F0502020204030204" pitchFamily="34" charset="0"/>
              </a:rPr>
              <a:t>Καποδιστριακόν</a:t>
            </a:r>
            <a:r>
              <a:rPr lang="el-GR" sz="2000" dirty="0" smtClean="0">
                <a:latin typeface="Calibri" panose="020F0502020204030204" pitchFamily="34" charset="0"/>
              </a:rPr>
              <a:t> </a:t>
            </a:r>
            <a:r>
              <a:rPr lang="el-GR" sz="2000" dirty="0" err="1" smtClean="0">
                <a:latin typeface="Calibri" panose="020F0502020204030204" pitchFamily="34" charset="0"/>
              </a:rPr>
              <a:t>Πανεπιστήμιον</a:t>
            </a:r>
            <a:r>
              <a:rPr lang="el-GR" sz="2000" dirty="0" smtClean="0">
                <a:latin typeface="Calibri" panose="020F0502020204030204" pitchFamily="34" charset="0"/>
              </a:rPr>
              <a:t> Αθηνών</a:t>
            </a:r>
            <a:r>
              <a:rPr lang="en-US" sz="2000" dirty="0" smtClean="0">
                <a:latin typeface="Calibri" panose="020F0502020204030204" pitchFamily="34" charset="0"/>
              </a:rPr>
              <a:t>, </a:t>
            </a:r>
            <a:r>
              <a:rPr lang="el-GR" sz="2000" dirty="0" smtClean="0">
                <a:latin typeface="Calibri" panose="020F0502020204030204" pitchFamily="34" charset="0"/>
              </a:rPr>
              <a:t>Αντιγόνη Παρούση. «Εισαγωγή στο Κουκλοθέατρο</a:t>
            </a:r>
            <a:r>
              <a:rPr lang="en-US" sz="2000" dirty="0" smtClean="0">
                <a:latin typeface="Calibri" panose="020F0502020204030204" pitchFamily="34" charset="0"/>
              </a:rPr>
              <a:t>. </a:t>
            </a:r>
            <a:r>
              <a:rPr lang="el-GR" sz="2000" dirty="0">
                <a:latin typeface="Calibri" panose="020F0502020204030204" pitchFamily="34" charset="0"/>
              </a:rPr>
              <a:t>Ενότητα </a:t>
            </a:r>
            <a:r>
              <a:rPr lang="el-GR" sz="2000" dirty="0" smtClean="0">
                <a:latin typeface="Calibri" panose="020F0502020204030204" pitchFamily="34" charset="0"/>
              </a:rPr>
              <a:t>4:</a:t>
            </a:r>
            <a:r>
              <a:rPr lang="en-US" sz="2000" dirty="0" smtClean="0">
                <a:latin typeface="Calibri" panose="020F0502020204030204" pitchFamily="34" charset="0"/>
              </a:rPr>
              <a:t> </a:t>
            </a:r>
            <a:r>
              <a:rPr lang="el-GR" sz="2000" dirty="0" smtClean="0">
                <a:latin typeface="Calibri" panose="020F0502020204030204" pitchFamily="34" charset="0"/>
              </a:rPr>
              <a:t>Εφαρμογές στην Εκπαίδευση Κουκλοθέατρο στην Εκπαίδευση» Έκδοση</a:t>
            </a:r>
            <a:r>
              <a:rPr lang="el-GR" sz="2000" dirty="0">
                <a:latin typeface="Calibri" panose="020F0502020204030204" pitchFamily="34" charset="0"/>
              </a:rPr>
              <a:t>: 1.0. Αθήνα 2015. Διαθέσιμο από τη δικτυακή διεύθυνση: </a:t>
            </a:r>
          </a:p>
        </p:txBody>
      </p:sp>
    </p:spTree>
    <p:extLst>
      <p:ext uri="{BB962C8B-B14F-4D97-AF65-F5344CB8AC3E}">
        <p14:creationId xmlns:p14="http://schemas.microsoft.com/office/powerpoint/2010/main" val="37282422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latin typeface="Calibri" panose="020F0502020204030204" pitchFamily="34" charset="0"/>
              </a:rPr>
              <a:t>Σημείωμα </a:t>
            </a:r>
            <a:r>
              <a:rPr lang="el-GR" dirty="0" smtClean="0">
                <a:latin typeface="Calibri" panose="020F0502020204030204" pitchFamily="34" charset="0"/>
              </a:rPr>
              <a:t>Αδειοδότησης</a:t>
            </a:r>
            <a:endParaRPr lang="el-GR" dirty="0">
              <a:latin typeface="Calibri" panose="020F0502020204030204" pitchFamily="34" charset="0"/>
            </a:endParaRPr>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latin typeface="Calibri" panose="020F0502020204030204" pitchFamily="34" charset="0"/>
              </a:rPr>
              <a:t>Το </a:t>
            </a:r>
            <a:r>
              <a:rPr lang="el-GR" sz="2000" dirty="0">
                <a:latin typeface="Calibri" panose="020F0502020204030204" pitchFamily="34" charset="0"/>
              </a:rPr>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latin typeface="Calibri" panose="020F0502020204030204" pitchFamily="34" charset="0"/>
              </a:rPr>
              <a:t>κ.λ.π</a:t>
            </a:r>
            <a:r>
              <a:rPr lang="el-GR" sz="2000" dirty="0">
                <a:latin typeface="Calibri" panose="020F0502020204030204" pitchFamily="34" charset="0"/>
              </a:rPr>
              <a:t>.,  τα οποία εμπεριέχονται σε αυτό και τα οποία αναφέρονται μαζί με τους όρους χρήσης τους στο «Σημείωμα Χρήσης Έργων Τρίτων</a:t>
            </a:r>
            <a:r>
              <a:rPr lang="el-GR" sz="2000" dirty="0" smtClean="0">
                <a:latin typeface="Calibri" panose="020F0502020204030204" pitchFamily="34" charset="0"/>
              </a:rPr>
              <a:t>».                     </a:t>
            </a:r>
          </a:p>
          <a:p>
            <a:pPr marL="0" indent="0">
              <a:buNone/>
            </a:pPr>
            <a:endParaRPr lang="el-GR" sz="2000" dirty="0">
              <a:latin typeface="Calibri" panose="020F0502020204030204" pitchFamily="34" charset="0"/>
            </a:endParaRP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solidFill>
                  <a:prstClr val="black"/>
                </a:solidFill>
                <a:latin typeface="Calibri" panose="020F0502020204030204" pitchFamily="34" charset="0"/>
              </a:rPr>
              <a:t>[1] http://creativecommons.org/licenses/by-nc-sa/4.0/ </a:t>
            </a:r>
            <a:endParaRPr lang="en-US" dirty="0" smtClean="0">
              <a:solidFill>
                <a:prstClr val="black"/>
              </a:solidFill>
              <a:latin typeface="Calibri" panose="020F0502020204030204" pitchFamily="34" charset="0"/>
            </a:endParaRPr>
          </a:p>
          <a:p>
            <a:endParaRPr lang="el-GR" dirty="0">
              <a:solidFill>
                <a:prstClr val="black"/>
              </a:solidFill>
              <a:latin typeface="Calibri" panose="020F0502020204030204" pitchFamily="34" charset="0"/>
            </a:endParaRPr>
          </a:p>
          <a:p>
            <a:r>
              <a:rPr lang="el-GR" dirty="0">
                <a:solidFill>
                  <a:prstClr val="black"/>
                </a:solidFill>
                <a:latin typeface="Calibri" panose="020F0502020204030204" pitchFamily="34" charset="0"/>
              </a:rPr>
              <a:t>Ως </a:t>
            </a:r>
            <a:r>
              <a:rPr lang="el-GR" b="1" dirty="0">
                <a:solidFill>
                  <a:prstClr val="black"/>
                </a:solidFill>
                <a:latin typeface="Calibri" panose="020F0502020204030204" pitchFamily="34" charset="0"/>
              </a:rPr>
              <a:t>Μη Εμπορική</a:t>
            </a:r>
            <a:r>
              <a:rPr lang="el-GR" dirty="0">
                <a:solidFill>
                  <a:prstClr val="black"/>
                </a:solidFill>
                <a:latin typeface="Calibri" panose="020F0502020204030204" pitchFamily="34" charset="0"/>
              </a:rPr>
              <a:t> ορίζεται η χρήση:</a:t>
            </a:r>
          </a:p>
          <a:p>
            <a:pPr marL="342900" indent="-342900">
              <a:buFont typeface="Arial" panose="020B0604020202020204" pitchFamily="34" charset="0"/>
              <a:buChar char="•"/>
            </a:pPr>
            <a:r>
              <a:rPr lang="el-GR" dirty="0">
                <a:solidFill>
                  <a:prstClr val="black"/>
                </a:solidFill>
                <a:latin typeface="Calibri" panose="020F0502020204030204" pitchFamily="34" charset="0"/>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latin typeface="Calibri" panose="020F0502020204030204" pitchFamily="34" charset="0"/>
              </a:rPr>
              <a:t>αδειοδόχο</a:t>
            </a:r>
            <a:endParaRPr lang="el-GR" dirty="0">
              <a:solidFill>
                <a:prstClr val="black"/>
              </a:solidFill>
              <a:latin typeface="Calibri" panose="020F0502020204030204" pitchFamily="34" charset="0"/>
            </a:endParaRPr>
          </a:p>
          <a:p>
            <a:pPr marL="342900" indent="-342900">
              <a:buFont typeface="Arial" panose="020B0604020202020204" pitchFamily="34" charset="0"/>
              <a:buChar char="•"/>
            </a:pPr>
            <a:r>
              <a:rPr lang="el-GR" dirty="0">
                <a:solidFill>
                  <a:prstClr val="black"/>
                </a:solidFill>
                <a:latin typeface="Calibri" panose="020F0502020204030204" pitchFamily="34" charset="0"/>
              </a:rPr>
              <a:t>που</a:t>
            </a:r>
            <a:r>
              <a:rPr lang="en-GB" dirty="0">
                <a:solidFill>
                  <a:prstClr val="black"/>
                </a:solidFill>
                <a:latin typeface="Calibri" panose="020F0502020204030204" pitchFamily="34" charset="0"/>
              </a:rPr>
              <a:t> </a:t>
            </a:r>
            <a:r>
              <a:rPr lang="el-GR" dirty="0">
                <a:solidFill>
                  <a:prstClr val="black"/>
                </a:solidFill>
                <a:latin typeface="Calibri" panose="020F0502020204030204" pitchFamily="34" charset="0"/>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pPr>
            <a:r>
              <a:rPr lang="el-GR" dirty="0">
                <a:solidFill>
                  <a:prstClr val="black"/>
                </a:solidFill>
                <a:latin typeface="Calibri" panose="020F0502020204030204" pitchFamily="34" charset="0"/>
              </a:rPr>
              <a:t>που</a:t>
            </a:r>
            <a:r>
              <a:rPr lang="en-GB" dirty="0">
                <a:solidFill>
                  <a:prstClr val="black"/>
                </a:solidFill>
                <a:latin typeface="Calibri" panose="020F0502020204030204" pitchFamily="34" charset="0"/>
              </a:rPr>
              <a:t> </a:t>
            </a:r>
            <a:r>
              <a:rPr lang="el-GR" dirty="0">
                <a:solidFill>
                  <a:prstClr val="black"/>
                </a:solidFill>
                <a:latin typeface="Calibri" panose="020F0502020204030204" pitchFamily="34" charset="0"/>
              </a:rPr>
              <a:t>δεν προσπορίζει στο διανομέα του έργου και</a:t>
            </a:r>
            <a:r>
              <a:rPr lang="en-GB" dirty="0">
                <a:solidFill>
                  <a:prstClr val="black"/>
                </a:solidFill>
                <a:latin typeface="Calibri" panose="020F0502020204030204" pitchFamily="34" charset="0"/>
              </a:rPr>
              <a:t> </a:t>
            </a:r>
            <a:r>
              <a:rPr lang="el-GR" dirty="0" err="1">
                <a:solidFill>
                  <a:prstClr val="black"/>
                </a:solidFill>
                <a:latin typeface="Calibri" panose="020F0502020204030204" pitchFamily="34" charset="0"/>
              </a:rPr>
              <a:t>αδειοδόχο</a:t>
            </a:r>
            <a:r>
              <a:rPr lang="en-GB" dirty="0">
                <a:solidFill>
                  <a:prstClr val="black"/>
                </a:solidFill>
                <a:latin typeface="Calibri" panose="020F0502020204030204" pitchFamily="34" charset="0"/>
              </a:rPr>
              <a:t> </a:t>
            </a:r>
            <a:r>
              <a:rPr lang="el-GR" dirty="0">
                <a:solidFill>
                  <a:prstClr val="black"/>
                </a:solidFill>
                <a:latin typeface="Calibri" panose="020F0502020204030204" pitchFamily="34" charset="0"/>
              </a:rPr>
              <a:t>έμμεσο οικονομικό όφελος (π.χ. διαφημίσεις) από την προβολή του έργου σε διαδικτυακό </a:t>
            </a:r>
            <a:r>
              <a:rPr lang="el-GR" dirty="0" smtClean="0">
                <a:solidFill>
                  <a:prstClr val="black"/>
                </a:solidFill>
                <a:latin typeface="Calibri" panose="020F0502020204030204" pitchFamily="34" charset="0"/>
              </a:rPr>
              <a:t>τόπο</a:t>
            </a:r>
            <a:endParaRPr lang="en-US" dirty="0" smtClean="0">
              <a:solidFill>
                <a:prstClr val="black"/>
              </a:solidFill>
              <a:latin typeface="Calibri" panose="020F0502020204030204" pitchFamily="34" charset="0"/>
            </a:endParaRPr>
          </a:p>
          <a:p>
            <a:pPr marL="342900" indent="-342900">
              <a:buFont typeface="Arial" panose="020B0604020202020204" pitchFamily="34" charset="0"/>
              <a:buChar char="•"/>
            </a:pPr>
            <a:endParaRPr lang="el-GR" dirty="0">
              <a:solidFill>
                <a:prstClr val="black"/>
              </a:solidFill>
              <a:latin typeface="Calibri" panose="020F0502020204030204" pitchFamily="34" charset="0"/>
            </a:endParaRPr>
          </a:p>
          <a:p>
            <a:r>
              <a:rPr lang="el-GR" dirty="0" smtClean="0">
                <a:solidFill>
                  <a:prstClr val="black"/>
                </a:solidFill>
                <a:latin typeface="Calibri" panose="020F0502020204030204" pitchFamily="34" charset="0"/>
              </a:rPr>
              <a:t>Ο </a:t>
            </a:r>
            <a:r>
              <a:rPr lang="el-GR" dirty="0">
                <a:solidFill>
                  <a:prstClr val="black"/>
                </a:solidFill>
                <a:latin typeface="Calibri" panose="020F0502020204030204" pitchFamily="34" charset="0"/>
              </a:rPr>
              <a:t>δικαιούχος μπορεί να παρέχει στον </a:t>
            </a:r>
            <a:r>
              <a:rPr lang="el-GR" dirty="0" err="1">
                <a:solidFill>
                  <a:prstClr val="black"/>
                </a:solidFill>
                <a:latin typeface="Calibri" panose="020F0502020204030204" pitchFamily="34" charset="0"/>
              </a:rPr>
              <a:t>αδειοδόχο</a:t>
            </a:r>
            <a:r>
              <a:rPr lang="el-GR" dirty="0">
                <a:solidFill>
                  <a:prstClr val="black"/>
                </a:solidFill>
                <a:latin typeface="Calibri" panose="020F0502020204030204" pitchFamily="34" charset="0"/>
              </a:rPr>
              <a:t> ξεχωριστή άδεια να χρησιμοποιεί το έργο για εμπορική χρήση, εφόσον αυτό του ζητηθεί</a:t>
            </a:r>
            <a:r>
              <a:rPr lang="el-GR" dirty="0" smtClean="0">
                <a:solidFill>
                  <a:prstClr val="black"/>
                </a:solidFill>
                <a:latin typeface="Calibri" panose="020F0502020204030204" pitchFamily="34" charset="0"/>
              </a:rPr>
              <a:t>.</a:t>
            </a:r>
            <a:endParaRPr lang="el-GR" dirty="0">
              <a:solidFill>
                <a:prstClr val="black"/>
              </a:solidFill>
              <a:latin typeface="Calibri" panose="020F0502020204030204" pitchFamily="34" charset="0"/>
            </a:endParaRPr>
          </a:p>
        </p:txBody>
      </p:sp>
    </p:spTree>
    <p:extLst>
      <p:ext uri="{BB962C8B-B14F-4D97-AF65-F5344CB8AC3E}">
        <p14:creationId xmlns:p14="http://schemas.microsoft.com/office/powerpoint/2010/main" val="23452448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latin typeface="Calibri" panose="020F0502020204030204" pitchFamily="34" charset="0"/>
              </a:rPr>
              <a:t>Διατήρηση </a:t>
            </a:r>
            <a:r>
              <a:rPr lang="el-GR" dirty="0" smtClean="0">
                <a:latin typeface="Calibri" panose="020F0502020204030204" pitchFamily="34" charset="0"/>
              </a:rPr>
              <a:t>Σημειωμάτων</a:t>
            </a:r>
            <a:endParaRPr lang="el-GR" dirty="0">
              <a:latin typeface="Calibri" panose="020F0502020204030204" pitchFamily="34" charset="0"/>
            </a:endParaRPr>
          </a:p>
        </p:txBody>
      </p:sp>
      <p:sp>
        <p:nvSpPr>
          <p:cNvPr id="3" name="Content Placeholder 2"/>
          <p:cNvSpPr>
            <a:spLocks noGrp="1"/>
          </p:cNvSpPr>
          <p:nvPr>
            <p:ph idx="1"/>
          </p:nvPr>
        </p:nvSpPr>
        <p:spPr/>
        <p:txBody>
          <a:bodyPr>
            <a:normAutofit/>
          </a:bodyPr>
          <a:lstStyle/>
          <a:p>
            <a:pPr marL="0" indent="0">
              <a:buNone/>
            </a:pPr>
            <a:r>
              <a:rPr lang="el-GR" sz="2400" dirty="0" smtClean="0">
                <a:latin typeface="Calibri" panose="020F0502020204030204" pitchFamily="34" charset="0"/>
              </a:rPr>
              <a:t>Οποιαδήποτε </a:t>
            </a:r>
            <a:r>
              <a:rPr lang="el-GR" sz="2400" dirty="0">
                <a:latin typeface="Calibri" panose="020F0502020204030204" pitchFamily="34" charset="0"/>
              </a:rPr>
              <a:t>αναπαραγωγή ή διασκευή του υλικού θα πρέπει να συμπεριλαμβάνει:</a:t>
            </a:r>
          </a:p>
          <a:p>
            <a:pPr lvl="1">
              <a:buFont typeface="Wingdings" panose="05000000000000000000" pitchFamily="2" charset="2"/>
              <a:buChar char="§"/>
            </a:pPr>
            <a:r>
              <a:rPr lang="el-GR" sz="2000" dirty="0" err="1">
                <a:latin typeface="Calibri" panose="020F0502020204030204" pitchFamily="34" charset="0"/>
              </a:rPr>
              <a:t>τ</a:t>
            </a:r>
            <a:r>
              <a:rPr lang="en-US" sz="2000" dirty="0" smtClean="0">
                <a:latin typeface="Calibri" panose="020F0502020204030204" pitchFamily="34" charset="0"/>
              </a:rPr>
              <a:t>ο </a:t>
            </a:r>
            <a:r>
              <a:rPr lang="en-US" sz="2000" dirty="0" err="1">
                <a:latin typeface="Calibri" panose="020F0502020204030204" pitchFamily="34" charset="0"/>
              </a:rPr>
              <a:t>Σημείωμ</a:t>
            </a:r>
            <a:r>
              <a:rPr lang="en-US" sz="2000" dirty="0">
                <a:latin typeface="Calibri" panose="020F0502020204030204" pitchFamily="34" charset="0"/>
              </a:rPr>
              <a:t>α Αναφοράς</a:t>
            </a:r>
            <a:endParaRPr lang="el-GR" sz="2000" dirty="0">
              <a:latin typeface="Calibri" panose="020F0502020204030204" pitchFamily="34" charset="0"/>
            </a:endParaRPr>
          </a:p>
          <a:p>
            <a:pPr lvl="1">
              <a:buFont typeface="Wingdings" panose="05000000000000000000" pitchFamily="2" charset="2"/>
              <a:buChar char="§"/>
            </a:pPr>
            <a:r>
              <a:rPr lang="el-GR" sz="2000" dirty="0" err="1">
                <a:latin typeface="Calibri" panose="020F0502020204030204" pitchFamily="34" charset="0"/>
              </a:rPr>
              <a:t>τ</a:t>
            </a:r>
            <a:r>
              <a:rPr lang="en-US" sz="2000" dirty="0" smtClean="0">
                <a:latin typeface="Calibri" panose="020F0502020204030204" pitchFamily="34" charset="0"/>
              </a:rPr>
              <a:t>ο </a:t>
            </a:r>
            <a:r>
              <a:rPr lang="en-US" sz="2000" dirty="0" err="1">
                <a:latin typeface="Calibri" panose="020F0502020204030204" pitchFamily="34" charset="0"/>
              </a:rPr>
              <a:t>Σημείωμ</a:t>
            </a:r>
            <a:r>
              <a:rPr lang="en-US" sz="2000" dirty="0">
                <a:latin typeface="Calibri" panose="020F0502020204030204" pitchFamily="34" charset="0"/>
              </a:rPr>
              <a:t>α Αδειοδότησης</a:t>
            </a:r>
            <a:endParaRPr lang="el-GR" sz="2000" dirty="0">
              <a:latin typeface="Calibri" panose="020F0502020204030204" pitchFamily="34" charset="0"/>
            </a:endParaRPr>
          </a:p>
          <a:p>
            <a:pPr lvl="1">
              <a:buFont typeface="Wingdings" panose="05000000000000000000" pitchFamily="2" charset="2"/>
              <a:buChar char="§"/>
            </a:pPr>
            <a:r>
              <a:rPr lang="el-GR" sz="2000" dirty="0" err="1">
                <a:latin typeface="Calibri" panose="020F0502020204030204" pitchFamily="34" charset="0"/>
              </a:rPr>
              <a:t>τ</a:t>
            </a:r>
            <a:r>
              <a:rPr lang="en-US" sz="2000" dirty="0" smtClean="0">
                <a:latin typeface="Calibri" panose="020F0502020204030204" pitchFamily="34" charset="0"/>
              </a:rPr>
              <a:t>η </a:t>
            </a:r>
            <a:r>
              <a:rPr lang="en-US" sz="2000" dirty="0" err="1">
                <a:latin typeface="Calibri" panose="020F0502020204030204" pitchFamily="34" charset="0"/>
              </a:rPr>
              <a:t>δήλωση</a:t>
            </a:r>
            <a:r>
              <a:rPr lang="en-US" sz="2000" dirty="0">
                <a:latin typeface="Calibri" panose="020F0502020204030204" pitchFamily="34" charset="0"/>
              </a:rPr>
              <a:t> </a:t>
            </a:r>
            <a:r>
              <a:rPr lang="el-GR" sz="2000" dirty="0" err="1">
                <a:latin typeface="Calibri" panose="020F0502020204030204" pitchFamily="34" charset="0"/>
              </a:rPr>
              <a:t>Δ</a:t>
            </a:r>
            <a:r>
              <a:rPr lang="en-US" sz="2000" dirty="0" smtClean="0">
                <a:latin typeface="Calibri" panose="020F0502020204030204" pitchFamily="34" charset="0"/>
              </a:rPr>
              <a:t>ια</a:t>
            </a:r>
            <a:r>
              <a:rPr lang="en-US" sz="2000" dirty="0" err="1" smtClean="0">
                <a:latin typeface="Calibri" panose="020F0502020204030204" pitchFamily="34" charset="0"/>
              </a:rPr>
              <a:t>τήρησης</a:t>
            </a:r>
            <a:r>
              <a:rPr lang="en-US" sz="2000" dirty="0" smtClean="0">
                <a:latin typeface="Calibri" panose="020F0502020204030204" pitchFamily="34" charset="0"/>
              </a:rPr>
              <a:t> </a:t>
            </a:r>
            <a:r>
              <a:rPr lang="en-US" sz="2000" dirty="0">
                <a:latin typeface="Calibri" panose="020F0502020204030204" pitchFamily="34" charset="0"/>
              </a:rPr>
              <a:t>Σημειωμάτων</a:t>
            </a:r>
            <a:endParaRPr lang="el-GR" sz="2000" dirty="0">
              <a:latin typeface="Calibri" panose="020F0502020204030204" pitchFamily="34" charset="0"/>
            </a:endParaRPr>
          </a:p>
          <a:p>
            <a:pPr lvl="1">
              <a:buFont typeface="Wingdings" panose="05000000000000000000" pitchFamily="2" charset="2"/>
              <a:buChar char="§"/>
            </a:pPr>
            <a:r>
              <a:rPr lang="el-GR" sz="2000" dirty="0">
                <a:latin typeface="Calibri" panose="020F0502020204030204" pitchFamily="34" charset="0"/>
              </a:rPr>
              <a:t>τ</a:t>
            </a:r>
            <a:r>
              <a:rPr lang="el-GR" sz="2000" dirty="0" smtClean="0">
                <a:latin typeface="Calibri" panose="020F0502020204030204" pitchFamily="34" charset="0"/>
              </a:rPr>
              <a:t>ο Σημείωμα Χρήσης Έργων Τρίτων </a:t>
            </a:r>
            <a:r>
              <a:rPr lang="el-GR" sz="2000" dirty="0">
                <a:latin typeface="Calibri" panose="020F0502020204030204" pitchFamily="34" charset="0"/>
              </a:rPr>
              <a:t>(εφόσον υπάρχει)</a:t>
            </a:r>
          </a:p>
          <a:p>
            <a:pPr marL="0" indent="0">
              <a:buNone/>
            </a:pPr>
            <a:r>
              <a:rPr lang="el-GR" sz="2400" dirty="0">
                <a:latin typeface="Calibri" panose="020F0502020204030204" pitchFamily="34" charset="0"/>
              </a:rPr>
              <a:t>μαζί με τους συνοδευόμενους </a:t>
            </a:r>
            <a:r>
              <a:rPr lang="el-GR" sz="2400" dirty="0" err="1">
                <a:latin typeface="Calibri" panose="020F0502020204030204" pitchFamily="34" charset="0"/>
              </a:rPr>
              <a:t>υπερσυνδέσμους</a:t>
            </a:r>
            <a:r>
              <a:rPr lang="el-GR" sz="2400" dirty="0">
                <a:latin typeface="Calibri" panose="020F0502020204030204" pitchFamily="34" charset="0"/>
              </a:rPr>
              <a:t>.</a:t>
            </a:r>
          </a:p>
          <a:p>
            <a:endParaRPr lang="el-GR" sz="2000" dirty="0">
              <a:latin typeface="Calibri" panose="020F0502020204030204" pitchFamily="34" charset="0"/>
            </a:endParaRPr>
          </a:p>
        </p:txBody>
      </p:sp>
    </p:spTree>
    <p:extLst>
      <p:ext uri="{BB962C8B-B14F-4D97-AF65-F5344CB8AC3E}">
        <p14:creationId xmlns:p14="http://schemas.microsoft.com/office/powerpoint/2010/main" val="33342580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effectLst>
            <a:outerShdw blurRad="50800" dist="38100" dir="10800000" algn="r" rotWithShape="0">
              <a:prstClr val="black">
                <a:alpha val="40000"/>
              </a:prstClr>
            </a:outerShdw>
          </a:effectLst>
          <a:scene3d>
            <a:camera prst="orthographicFront"/>
            <a:lightRig rig="freezing" dir="t"/>
          </a:scene3d>
          <a:sp3d extrusionH="76200" prstMaterial="matte">
            <a:extrusionClr>
              <a:schemeClr val="bg2">
                <a:lumMod val="50000"/>
              </a:schemeClr>
            </a:extrusionClr>
          </a:sp3d>
        </p:spPr>
        <p:txBody>
          <a:bodyPr/>
          <a:lstStyle/>
          <a:p>
            <a:pPr marL="54864" eaLnBrk="1" fontAlgn="auto" hangingPunct="1">
              <a:spcAft>
                <a:spcPts val="0"/>
              </a:spcAft>
              <a:defRPr/>
            </a:pPr>
            <a:r>
              <a:rPr lang="el-GR" dirty="0" smtClean="0">
                <a:solidFill>
                  <a:schemeClr val="tx2">
                    <a:tint val="100000"/>
                    <a:shade val="90000"/>
                    <a:satMod val="250000"/>
                    <a:alpha val="100000"/>
                  </a:schemeClr>
                </a:solidFill>
              </a:rPr>
              <a:t>Το κουκλοθέατρο</a:t>
            </a:r>
            <a:r>
              <a:rPr lang="en-US" dirty="0" smtClean="0">
                <a:solidFill>
                  <a:schemeClr val="tx2">
                    <a:tint val="100000"/>
                    <a:shade val="90000"/>
                    <a:satMod val="250000"/>
                    <a:alpha val="100000"/>
                  </a:schemeClr>
                </a:solidFill>
              </a:rPr>
              <a:t> </a:t>
            </a:r>
            <a:r>
              <a:rPr lang="el-GR" dirty="0" smtClean="0">
                <a:solidFill>
                  <a:schemeClr val="tx2">
                    <a:tint val="100000"/>
                    <a:shade val="90000"/>
                    <a:satMod val="250000"/>
                    <a:alpha val="100000"/>
                  </a:schemeClr>
                </a:solidFill>
                <a:cs typeface="Arial" pitchFamily="34" charset="0"/>
              </a:rPr>
              <a:t>στο σχολείο</a:t>
            </a:r>
            <a:r>
              <a:rPr lang="el-GR" dirty="0" smtClean="0">
                <a:solidFill>
                  <a:schemeClr val="tx2">
                    <a:tint val="100000"/>
                    <a:shade val="90000"/>
                    <a:satMod val="250000"/>
                    <a:alpha val="100000"/>
                  </a:schemeClr>
                </a:solidFill>
              </a:rPr>
              <a:t> </a:t>
            </a:r>
            <a:endParaRPr lang="el-GR" dirty="0">
              <a:solidFill>
                <a:schemeClr val="tx2">
                  <a:tint val="100000"/>
                  <a:shade val="90000"/>
                  <a:satMod val="250000"/>
                  <a:alpha val="100000"/>
                </a:schemeClr>
              </a:solidFill>
            </a:endParaRPr>
          </a:p>
        </p:txBody>
      </p:sp>
      <p:pic>
        <p:nvPicPr>
          <p:cNvPr id="2052" name="4 - Εικόνα" descr="Sequence 02.Still008.jpg"/>
          <p:cNvPicPr>
            <a:picLocks noChangeAspect="1"/>
          </p:cNvPicPr>
          <p:nvPr/>
        </p:nvPicPr>
        <p:blipFill>
          <a:blip r:embed="rId3" cstate="print"/>
          <a:srcRect/>
          <a:stretch>
            <a:fillRect/>
          </a:stretch>
        </p:blipFill>
        <p:spPr bwMode="auto">
          <a:xfrm>
            <a:off x="1828800" y="1235075"/>
            <a:ext cx="5486400" cy="4387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82706"/>
            <a:ext cx="6858000" cy="857250"/>
          </a:xfrm>
        </p:spPr>
        <p:txBody>
          <a:bodyPr>
            <a:noAutofit/>
          </a:bodyPr>
          <a:lstStyle/>
          <a:p>
            <a:r>
              <a:rPr lang="el-GR" sz="3600" dirty="0">
                <a:latin typeface="Calibri" panose="020F0502020204030204" pitchFamily="34" charset="0"/>
              </a:rPr>
              <a:t>Σημείωμα Χρήσης Έργων </a:t>
            </a:r>
            <a:r>
              <a:rPr lang="el-GR" sz="3600" dirty="0" smtClean="0">
                <a:latin typeface="Calibri" panose="020F0502020204030204" pitchFamily="34" charset="0"/>
              </a:rPr>
              <a:t>Τρίτων</a:t>
            </a:r>
            <a:r>
              <a:rPr lang="en-US" sz="3600" dirty="0" smtClean="0">
                <a:latin typeface="Calibri" panose="020F0502020204030204" pitchFamily="34" charset="0"/>
              </a:rPr>
              <a:t> (1/2)</a:t>
            </a:r>
            <a:endParaRPr lang="el-GR" sz="3600" dirty="0">
              <a:latin typeface="Calibri" panose="020F0502020204030204" pitchFamily="34" charset="0"/>
            </a:endParaRPr>
          </a:p>
        </p:txBody>
      </p:sp>
      <p:sp>
        <p:nvSpPr>
          <p:cNvPr id="3" name="Content Placeholder 2"/>
          <p:cNvSpPr>
            <a:spLocks noGrp="1"/>
          </p:cNvSpPr>
          <p:nvPr>
            <p:ph idx="1"/>
          </p:nvPr>
        </p:nvSpPr>
        <p:spPr>
          <a:xfrm>
            <a:off x="1238815" y="1700808"/>
            <a:ext cx="6642738" cy="4299942"/>
          </a:xfrm>
        </p:spPr>
        <p:txBody>
          <a:bodyPr>
            <a:noAutofit/>
          </a:bodyPr>
          <a:lstStyle/>
          <a:p>
            <a:pPr marL="0" indent="0">
              <a:buNone/>
            </a:pPr>
            <a:r>
              <a:rPr lang="el-GR" sz="1500" dirty="0">
                <a:latin typeface="Calibri" panose="020F0502020204030204" pitchFamily="34" charset="0"/>
              </a:rPr>
              <a:t>Το Έργο αυτό κάνει χρήση των ακόλουθων έργων:</a:t>
            </a:r>
          </a:p>
          <a:p>
            <a:pPr marL="0" indent="0">
              <a:buNone/>
            </a:pPr>
            <a:r>
              <a:rPr lang="el-GR" sz="1500" b="1" dirty="0">
                <a:latin typeface="Calibri" panose="020F0502020204030204" pitchFamily="34" charset="0"/>
              </a:rPr>
              <a:t>Εικόνες/Σχήματα/Διαγράμματα</a:t>
            </a:r>
            <a:r>
              <a:rPr lang="en-US" sz="1500" b="1" dirty="0">
                <a:latin typeface="Calibri" panose="020F0502020204030204" pitchFamily="34" charset="0"/>
              </a:rPr>
              <a:t>/</a:t>
            </a:r>
            <a:r>
              <a:rPr lang="el-GR" sz="1500" b="1" dirty="0">
                <a:latin typeface="Calibri" panose="020F0502020204030204" pitchFamily="34" charset="0"/>
              </a:rPr>
              <a:t>Φωτογραφίες</a:t>
            </a:r>
          </a:p>
          <a:p>
            <a:pPr marL="0" indent="0">
              <a:buNone/>
            </a:pPr>
            <a:r>
              <a:rPr lang="el-GR" sz="1500" b="1" dirty="0" smtClean="0">
                <a:latin typeface="Calibri" panose="020F0502020204030204" pitchFamily="34" charset="0"/>
              </a:rPr>
              <a:t>Εικόνες 11</a:t>
            </a:r>
            <a:r>
              <a:rPr lang="en-US" sz="1500" b="1" dirty="0" smtClean="0">
                <a:latin typeface="Calibri" panose="020F0502020204030204" pitchFamily="34" charset="0"/>
              </a:rPr>
              <a:t>: </a:t>
            </a:r>
            <a:r>
              <a:rPr lang="el-GR" sz="1500" b="1" dirty="0" smtClean="0">
                <a:latin typeface="Calibri" panose="020F0502020204030204" pitchFamily="34" charset="0"/>
              </a:rPr>
              <a:t>Μάριο </a:t>
            </a:r>
            <a:r>
              <a:rPr lang="el-GR" sz="1500" b="1" dirty="0" err="1" smtClean="0">
                <a:latin typeface="Calibri" panose="020F0502020204030204" pitchFamily="34" charset="0"/>
              </a:rPr>
              <a:t>Μαριότι</a:t>
            </a:r>
            <a:r>
              <a:rPr lang="el-GR" sz="1500" b="1" dirty="0" smtClean="0">
                <a:latin typeface="Calibri" panose="020F0502020204030204" pitchFamily="34" charset="0"/>
              </a:rPr>
              <a:t>. </a:t>
            </a:r>
            <a:r>
              <a:rPr lang="en-US" sz="1500" b="1" dirty="0">
                <a:latin typeface="Calibri" panose="020F0502020204030204" pitchFamily="34" charset="0"/>
              </a:rPr>
              <a:t>http://www.centostorie.it/public/wordpress/wp-content/uploads/2013/06/130619_mariotti2.jpg</a:t>
            </a:r>
            <a:r>
              <a:rPr lang="el-GR" sz="1500" b="1" dirty="0" smtClean="0">
                <a:latin typeface="Calibri" panose="020F0502020204030204" pitchFamily="34" charset="0"/>
              </a:rPr>
              <a:t>.</a:t>
            </a:r>
            <a:r>
              <a:rPr lang="en-US" sz="1500" b="1" dirty="0" smtClean="0">
                <a:latin typeface="Calibri" panose="020F0502020204030204" pitchFamily="34" charset="0"/>
              </a:rPr>
              <a:t> </a:t>
            </a:r>
            <a:r>
              <a:rPr lang="en-US" sz="1500" b="1" dirty="0">
                <a:latin typeface="Calibri" panose="020F0502020204030204" pitchFamily="34" charset="0"/>
              </a:rPr>
              <a:t>Copyrighted</a:t>
            </a:r>
          </a:p>
          <a:p>
            <a:pPr marL="0" indent="0">
              <a:buNone/>
            </a:pPr>
            <a:r>
              <a:rPr lang="el-GR" sz="1500" b="1" dirty="0">
                <a:latin typeface="Calibri" panose="020F0502020204030204" pitchFamily="34" charset="0"/>
              </a:rPr>
              <a:t>Εικόνα </a:t>
            </a:r>
            <a:r>
              <a:rPr lang="el-GR" sz="1500" b="1" dirty="0" smtClean="0">
                <a:latin typeface="Calibri" panose="020F0502020204030204" pitchFamily="34" charset="0"/>
              </a:rPr>
              <a:t>12: Μάριο </a:t>
            </a:r>
            <a:r>
              <a:rPr lang="el-GR" sz="1500" b="1" dirty="0" err="1" smtClean="0">
                <a:latin typeface="Calibri" panose="020F0502020204030204" pitchFamily="34" charset="0"/>
              </a:rPr>
              <a:t>Μαρίοτι</a:t>
            </a:r>
            <a:r>
              <a:rPr lang="el-GR" sz="1500" b="1" dirty="0" smtClean="0">
                <a:latin typeface="Calibri" panose="020F0502020204030204" pitchFamily="34" charset="0"/>
              </a:rPr>
              <a:t>. </a:t>
            </a:r>
            <a:r>
              <a:rPr lang="en-US" sz="1500" b="1" dirty="0">
                <a:latin typeface="Calibri" panose="020F0502020204030204" pitchFamily="34" charset="0"/>
              </a:rPr>
              <a:t>http://www.cretears.it/wp-content/uploads/2012/01/mario-mariotti.jpg</a:t>
            </a:r>
            <a:r>
              <a:rPr lang="el-GR" sz="1500" b="1" dirty="0" smtClean="0">
                <a:latin typeface="Calibri" panose="020F0502020204030204" pitchFamily="34" charset="0"/>
              </a:rPr>
              <a:t>. </a:t>
            </a:r>
            <a:r>
              <a:rPr lang="en-US" sz="1500" b="1" dirty="0">
                <a:latin typeface="Calibri" panose="020F0502020204030204" pitchFamily="34" charset="0"/>
              </a:rPr>
              <a:t>Copyrighted</a:t>
            </a:r>
          </a:p>
          <a:p>
            <a:pPr marL="0" indent="0">
              <a:buNone/>
            </a:pPr>
            <a:r>
              <a:rPr lang="el-GR" sz="1500" b="1" dirty="0">
                <a:latin typeface="Calibri" panose="020F0502020204030204" pitchFamily="34" charset="0"/>
              </a:rPr>
              <a:t>Εικόνα </a:t>
            </a:r>
            <a:r>
              <a:rPr lang="el-GR" sz="1500" b="1" dirty="0" smtClean="0">
                <a:latin typeface="Calibri" panose="020F0502020204030204" pitchFamily="34" charset="0"/>
              </a:rPr>
              <a:t>13: Εξώφυλλο </a:t>
            </a:r>
            <a:r>
              <a:rPr lang="en-US" sz="1500" b="1" dirty="0" err="1" smtClean="0">
                <a:latin typeface="Calibri" panose="020F0502020204030204" pitchFamily="34" charset="0"/>
              </a:rPr>
              <a:t>Humages</a:t>
            </a:r>
            <a:r>
              <a:rPr lang="en-US" sz="1500" b="1" dirty="0" smtClean="0">
                <a:latin typeface="Calibri" panose="020F0502020204030204" pitchFamily="34" charset="0"/>
              </a:rPr>
              <a:t> </a:t>
            </a:r>
            <a:r>
              <a:rPr lang="el-GR" sz="1500" b="1" dirty="0" smtClean="0">
                <a:latin typeface="Calibri" panose="020F0502020204030204" pitchFamily="34" charset="0"/>
              </a:rPr>
              <a:t>του Μάριο </a:t>
            </a:r>
            <a:r>
              <a:rPr lang="el-GR" sz="1500" b="1" dirty="0" err="1" smtClean="0">
                <a:latin typeface="Calibri" panose="020F0502020204030204" pitchFamily="34" charset="0"/>
              </a:rPr>
              <a:t>Μαριότι</a:t>
            </a:r>
            <a:r>
              <a:rPr lang="en-US" sz="1500" b="1" dirty="0">
                <a:latin typeface="Calibri" panose="020F0502020204030204" pitchFamily="34" charset="0"/>
              </a:rPr>
              <a:t>. http://ecx.images-amazon.com/images/I/51OOGxPykNL._SL500_SY497_BO1,204,203,200_.jpg. </a:t>
            </a:r>
            <a:r>
              <a:rPr lang="en-US" sz="1500" b="1" dirty="0" smtClean="0">
                <a:latin typeface="Calibri" panose="020F0502020204030204" pitchFamily="34" charset="0"/>
              </a:rPr>
              <a:t>Copyrighted</a:t>
            </a:r>
            <a:endParaRPr lang="en-US" sz="1500" b="1" dirty="0">
              <a:latin typeface="Calibri" panose="020F0502020204030204" pitchFamily="34" charset="0"/>
            </a:endParaRPr>
          </a:p>
        </p:txBody>
      </p:sp>
    </p:spTree>
    <p:extLst>
      <p:ext uri="{BB962C8B-B14F-4D97-AF65-F5344CB8AC3E}">
        <p14:creationId xmlns:p14="http://schemas.microsoft.com/office/powerpoint/2010/main" val="2887921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82706"/>
            <a:ext cx="6858000" cy="857250"/>
          </a:xfrm>
        </p:spPr>
        <p:txBody>
          <a:bodyPr>
            <a:noAutofit/>
          </a:bodyPr>
          <a:lstStyle/>
          <a:p>
            <a:r>
              <a:rPr lang="el-GR" sz="3600" dirty="0">
                <a:latin typeface="Calibri" panose="020F0502020204030204" pitchFamily="34" charset="0"/>
              </a:rPr>
              <a:t>Σημείωμα Χρήσης Έργων </a:t>
            </a:r>
            <a:r>
              <a:rPr lang="el-GR" sz="3600" dirty="0" smtClean="0">
                <a:latin typeface="Calibri" panose="020F0502020204030204" pitchFamily="34" charset="0"/>
              </a:rPr>
              <a:t>Τρίτων</a:t>
            </a:r>
            <a:r>
              <a:rPr lang="en-US" sz="3600" dirty="0" smtClean="0">
                <a:latin typeface="Calibri" panose="020F0502020204030204" pitchFamily="34" charset="0"/>
              </a:rPr>
              <a:t> (2/2)</a:t>
            </a:r>
            <a:r>
              <a:rPr lang="el-GR" sz="3600" dirty="0" smtClean="0">
                <a:latin typeface="Calibri" panose="020F0502020204030204" pitchFamily="34" charset="0"/>
              </a:rPr>
              <a:t> </a:t>
            </a:r>
            <a:endParaRPr lang="el-GR" sz="3600" dirty="0">
              <a:latin typeface="Calibri" panose="020F0502020204030204" pitchFamily="34" charset="0"/>
            </a:endParaRPr>
          </a:p>
        </p:txBody>
      </p:sp>
      <p:sp>
        <p:nvSpPr>
          <p:cNvPr id="3" name="Content Placeholder 2"/>
          <p:cNvSpPr>
            <a:spLocks noGrp="1"/>
          </p:cNvSpPr>
          <p:nvPr>
            <p:ph idx="1"/>
          </p:nvPr>
        </p:nvSpPr>
        <p:spPr>
          <a:xfrm>
            <a:off x="1277634" y="1700808"/>
            <a:ext cx="6534726" cy="4245936"/>
          </a:xfrm>
        </p:spPr>
        <p:txBody>
          <a:bodyPr>
            <a:normAutofit/>
          </a:bodyPr>
          <a:lstStyle/>
          <a:p>
            <a:pPr marL="0" indent="0">
              <a:buNone/>
            </a:pPr>
            <a:r>
              <a:rPr lang="el-GR" sz="1500" b="1" dirty="0">
                <a:latin typeface="Calibri" panose="020F0502020204030204" pitchFamily="34" charset="0"/>
              </a:rPr>
              <a:t>Εικόνα </a:t>
            </a:r>
            <a:r>
              <a:rPr lang="el-GR" sz="1500" b="1" dirty="0" smtClean="0">
                <a:latin typeface="Calibri" panose="020F0502020204030204" pitchFamily="34" charset="0"/>
              </a:rPr>
              <a:t>14: Μάριο </a:t>
            </a:r>
            <a:r>
              <a:rPr lang="el-GR" sz="1500" b="1" dirty="0" err="1" smtClean="0">
                <a:latin typeface="Calibri" panose="020F0502020204030204" pitchFamily="34" charset="0"/>
              </a:rPr>
              <a:t>Μαριότι</a:t>
            </a:r>
            <a:r>
              <a:rPr lang="el-GR" sz="1500" b="1" dirty="0" smtClean="0">
                <a:latin typeface="Calibri" panose="020F0502020204030204" pitchFamily="34" charset="0"/>
              </a:rPr>
              <a:t>. </a:t>
            </a:r>
            <a:r>
              <a:rPr lang="en-US" sz="1500" b="1" dirty="0">
                <a:latin typeface="Calibri" panose="020F0502020204030204" pitchFamily="34" charset="0"/>
              </a:rPr>
              <a:t>http://www.artribune.com/wp-content/uploads/2012/01/Img51.jpg</a:t>
            </a:r>
            <a:r>
              <a:rPr lang="el-GR" sz="1500" b="1" dirty="0" smtClean="0">
                <a:latin typeface="Calibri" panose="020F0502020204030204" pitchFamily="34" charset="0"/>
              </a:rPr>
              <a:t>. </a:t>
            </a:r>
            <a:r>
              <a:rPr lang="en-US" sz="1500" b="1" dirty="0">
                <a:latin typeface="Calibri" panose="020F0502020204030204" pitchFamily="34" charset="0"/>
              </a:rPr>
              <a:t>Copyrighted</a:t>
            </a:r>
          </a:p>
          <a:p>
            <a:pPr marL="0" indent="0">
              <a:buNone/>
            </a:pPr>
            <a:r>
              <a:rPr lang="el-GR" sz="1500" b="1" dirty="0">
                <a:latin typeface="Calibri" panose="020F0502020204030204" pitchFamily="34" charset="0"/>
              </a:rPr>
              <a:t>Εικόνα </a:t>
            </a:r>
            <a:r>
              <a:rPr lang="el-GR" sz="1500" b="1" dirty="0" smtClean="0">
                <a:latin typeface="Calibri" panose="020F0502020204030204" pitchFamily="34" charset="0"/>
              </a:rPr>
              <a:t>15-16: Εξώφυλλα έργων Μάριο </a:t>
            </a:r>
            <a:r>
              <a:rPr lang="el-GR" sz="1500" b="1" dirty="0" err="1" smtClean="0">
                <a:latin typeface="Calibri" panose="020F0502020204030204" pitchFamily="34" charset="0"/>
              </a:rPr>
              <a:t>Μαριότι</a:t>
            </a:r>
            <a:r>
              <a:rPr lang="el-GR" sz="1500" b="1" dirty="0" smtClean="0">
                <a:latin typeface="Calibri" panose="020F0502020204030204" pitchFamily="34" charset="0"/>
              </a:rPr>
              <a:t>. </a:t>
            </a:r>
            <a:r>
              <a:rPr lang="en-US" sz="1500" b="1" dirty="0">
                <a:latin typeface="Calibri" panose="020F0502020204030204" pitchFamily="34" charset="0"/>
              </a:rPr>
              <a:t>http://sdz.aiap.it/notizie/7384</a:t>
            </a:r>
            <a:r>
              <a:rPr lang="el-GR" sz="1500" b="1" dirty="0" smtClean="0">
                <a:latin typeface="Calibri" panose="020F0502020204030204" pitchFamily="34" charset="0"/>
              </a:rPr>
              <a:t>. </a:t>
            </a:r>
            <a:r>
              <a:rPr lang="en-US" sz="1500" b="1" dirty="0">
                <a:latin typeface="Calibri" panose="020F0502020204030204" pitchFamily="34" charset="0"/>
              </a:rPr>
              <a:t>Copyrighted</a:t>
            </a:r>
            <a:endParaRPr lang="el-GR" sz="1500" b="1" dirty="0">
              <a:latin typeface="Calibri" panose="020F0502020204030204" pitchFamily="34" charset="0"/>
            </a:endParaRPr>
          </a:p>
          <a:p>
            <a:pPr marL="0" indent="0">
              <a:buNone/>
            </a:pPr>
            <a:r>
              <a:rPr lang="el-GR" sz="1500" b="1" dirty="0" smtClean="0">
                <a:latin typeface="Calibri" panose="020F0502020204030204" pitchFamily="34" charset="0"/>
              </a:rPr>
              <a:t>Εικόνα 17-18-19-20-21-23-24-25-26-27-28-29-33: Ζωγραφισμένα χέρια. </a:t>
            </a:r>
            <a:r>
              <a:rPr lang="en-US" sz="1500" b="1" dirty="0">
                <a:latin typeface="Calibri" panose="020F0502020204030204" pitchFamily="34" charset="0"/>
                <a:hlinkClick r:id="rId3"/>
              </a:rPr>
              <a:t>http://</a:t>
            </a:r>
            <a:r>
              <a:rPr lang="en-US" sz="1500" b="1" dirty="0" smtClean="0">
                <a:latin typeface="Calibri" panose="020F0502020204030204" pitchFamily="34" charset="0"/>
                <a:hlinkClick r:id="rId3"/>
              </a:rPr>
              <a:t>trinixy.ru/17100-potrjasajushhie_risunki_na_rukakh_44_shtuk.html</a:t>
            </a:r>
            <a:r>
              <a:rPr lang="el-GR" sz="1500" b="1" dirty="0" smtClean="0">
                <a:latin typeface="Calibri" panose="020F0502020204030204" pitchFamily="34" charset="0"/>
              </a:rPr>
              <a:t>. </a:t>
            </a:r>
            <a:r>
              <a:rPr lang="en-US" sz="1500" b="1" dirty="0" smtClean="0">
                <a:latin typeface="Calibri" panose="020F0502020204030204" pitchFamily="34" charset="0"/>
              </a:rPr>
              <a:t>Copyrighted</a:t>
            </a:r>
            <a:endParaRPr lang="en-US" sz="1500" b="1" dirty="0">
              <a:latin typeface="Calibri" panose="020F0502020204030204" pitchFamily="34" charset="0"/>
            </a:endParaRPr>
          </a:p>
        </p:txBody>
      </p:sp>
    </p:spTree>
    <p:extLst>
      <p:ext uri="{BB962C8B-B14F-4D97-AF65-F5344CB8AC3E}">
        <p14:creationId xmlns:p14="http://schemas.microsoft.com/office/powerpoint/2010/main" val="1586794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2"/>
          <p:cNvSpPr txBox="1">
            <a:spLocks noChangeArrowheads="1"/>
          </p:cNvSpPr>
          <p:nvPr/>
        </p:nvSpPr>
        <p:spPr bwMode="auto">
          <a:xfrm>
            <a:off x="1285875" y="1000125"/>
            <a:ext cx="6715125" cy="5940425"/>
          </a:xfrm>
          <a:prstGeom prst="rect">
            <a:avLst/>
          </a:prstGeom>
          <a:noFill/>
          <a:ln w="9525">
            <a:noFill/>
            <a:miter lim="800000"/>
            <a:headEnd/>
            <a:tailEnd/>
          </a:ln>
        </p:spPr>
        <p:txBody>
          <a:bodyPr>
            <a:spAutoFit/>
          </a:bodyPr>
          <a:lstStyle/>
          <a:p>
            <a:pPr>
              <a:lnSpc>
                <a:spcPct val="200000"/>
              </a:lnSpc>
              <a:buFont typeface="Arial" charset="0"/>
              <a:buChar char="•"/>
            </a:pPr>
            <a:r>
              <a:rPr lang="el-GR" sz="3200">
                <a:latin typeface="Cambria" pitchFamily="18" charset="0"/>
              </a:rPr>
              <a:t>Δημιουργώ μια ελκυστική γωνιά</a:t>
            </a:r>
          </a:p>
          <a:p>
            <a:pPr>
              <a:lnSpc>
                <a:spcPct val="200000"/>
              </a:lnSpc>
              <a:buFont typeface="Arial" charset="0"/>
              <a:buChar char="•"/>
            </a:pPr>
            <a:r>
              <a:rPr lang="el-GR" sz="3200">
                <a:latin typeface="Cambria" pitchFamily="18" charset="0"/>
              </a:rPr>
              <a:t>Παίζω με μια κούκλα</a:t>
            </a:r>
          </a:p>
          <a:p>
            <a:pPr>
              <a:lnSpc>
                <a:spcPct val="200000"/>
              </a:lnSpc>
              <a:buFont typeface="Arial" charset="0"/>
              <a:buChar char="•"/>
            </a:pPr>
            <a:r>
              <a:rPr lang="el-GR" sz="3200">
                <a:latin typeface="Cambria" pitchFamily="18" charset="0"/>
              </a:rPr>
              <a:t>Κατασκευάζω κούκλες με τα παιδιά</a:t>
            </a:r>
          </a:p>
          <a:p>
            <a:pPr>
              <a:lnSpc>
                <a:spcPct val="200000"/>
              </a:lnSpc>
              <a:buFont typeface="Arial" charset="0"/>
              <a:buChar char="•"/>
            </a:pPr>
            <a:r>
              <a:rPr lang="el-GR" sz="3200">
                <a:latin typeface="Cambria" pitchFamily="18" charset="0"/>
              </a:rPr>
              <a:t>Στήνω μια μικρή παράσταση</a:t>
            </a:r>
          </a:p>
          <a:p>
            <a:pPr>
              <a:lnSpc>
                <a:spcPct val="200000"/>
              </a:lnSpc>
              <a:buFont typeface="Arial" charset="0"/>
              <a:buChar char="•"/>
            </a:pPr>
            <a:r>
              <a:rPr lang="el-GR" sz="3200">
                <a:latin typeface="Cambria" pitchFamily="18" charset="0"/>
              </a:rPr>
              <a:t>Παρακολουθούν μια παράσταση </a:t>
            </a:r>
            <a:endParaRPr lang="el-GR" sz="3200">
              <a:latin typeface="Times New Roman" pitchFamily="18" charset="0"/>
            </a:endParaRPr>
          </a:p>
          <a:p>
            <a:pPr>
              <a:lnSpc>
                <a:spcPct val="200000"/>
              </a:lnSpc>
              <a:buFont typeface="Arial" charset="0"/>
              <a:buNone/>
            </a:pPr>
            <a:endParaRPr lang="el-GR" sz="3200">
              <a:latin typeface="Cambria" pitchFamily="18" charset="0"/>
            </a:endParaRPr>
          </a:p>
        </p:txBody>
      </p:sp>
      <p:pic>
        <p:nvPicPr>
          <p:cNvPr id="3075" name="Picture 3" descr="C:\DOCUME~1\Antigoni\LOCALS~1\Temp\\msotw9_temp0.jpg"/>
          <p:cNvPicPr>
            <a:picLocks noChangeAspect="1" noChangeArrowheads="1"/>
          </p:cNvPicPr>
          <p:nvPr/>
        </p:nvPicPr>
        <p:blipFill>
          <a:blip r:embed="rId2" cstate="print">
            <a:lum bright="-24000" contrast="-6000"/>
            <a:grayscl/>
          </a:blip>
          <a:srcRect/>
          <a:stretch>
            <a:fillRect/>
          </a:stretch>
        </p:blipFill>
        <p:spPr bwMode="auto">
          <a:xfrm>
            <a:off x="762000" y="457200"/>
            <a:ext cx="585788" cy="91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1 - Εικόνα" descr="Scan10003.jpg"/>
          <p:cNvPicPr>
            <a:picLocks noChangeAspect="1"/>
          </p:cNvPicPr>
          <p:nvPr/>
        </p:nvPicPr>
        <p:blipFill>
          <a:blip r:embed="rId3" cstate="print"/>
          <a:srcRect/>
          <a:stretch>
            <a:fillRect/>
          </a:stretch>
        </p:blipFill>
        <p:spPr bwMode="auto">
          <a:xfrm>
            <a:off x="0" y="-387424"/>
            <a:ext cx="9144000" cy="7494588"/>
          </a:xfrm>
          <a:prstGeom prst="rect">
            <a:avLst/>
          </a:prstGeom>
          <a:noFill/>
          <a:ln w="9525">
            <a:noFill/>
            <a:miter lim="800000"/>
            <a:headEnd/>
            <a:tailEnd/>
          </a:ln>
        </p:spPr>
      </p:pic>
      <p:sp>
        <p:nvSpPr>
          <p:cNvPr id="2" name="TextBox 1"/>
          <p:cNvSpPr txBox="1"/>
          <p:nvPr/>
        </p:nvSpPr>
        <p:spPr>
          <a:xfrm>
            <a:off x="251520" y="3140968"/>
            <a:ext cx="8533105" cy="523220"/>
          </a:xfrm>
          <a:prstGeom prst="rect">
            <a:avLst/>
          </a:prstGeom>
          <a:noFill/>
        </p:spPr>
        <p:txBody>
          <a:bodyPr wrap="none" rtlCol="0">
            <a:spAutoFit/>
          </a:bodyPr>
          <a:lstStyle/>
          <a:p>
            <a:r>
              <a:rPr lang="el-GR" sz="2800" dirty="0"/>
              <a:t>Η κούκλα λειτουργεί συμβολικά, λειτουργεί σαν παιχνίδι</a:t>
            </a:r>
            <a:endParaRPr lang="en-US" sz="2800" dirty="0"/>
          </a:p>
        </p:txBody>
      </p:sp>
      <p:sp>
        <p:nvSpPr>
          <p:cNvPr id="4" name="TextBox 3"/>
          <p:cNvSpPr txBox="1"/>
          <p:nvPr/>
        </p:nvSpPr>
        <p:spPr>
          <a:xfrm>
            <a:off x="251520" y="3789040"/>
            <a:ext cx="8709486" cy="523220"/>
          </a:xfrm>
          <a:prstGeom prst="rect">
            <a:avLst/>
          </a:prstGeom>
          <a:noFill/>
        </p:spPr>
        <p:txBody>
          <a:bodyPr wrap="none" rtlCol="0">
            <a:spAutoFit/>
          </a:bodyPr>
          <a:lstStyle/>
          <a:p>
            <a:r>
              <a:rPr lang="el-GR" sz="2800" dirty="0"/>
              <a:t>Το παιδί ζει ταυτόχρονα το πραγματικό και το φανταστικό</a:t>
            </a:r>
            <a:endParaRPr lang="en-US" sz="2800" dirty="0"/>
          </a:p>
        </p:txBody>
      </p:sp>
      <p:sp>
        <p:nvSpPr>
          <p:cNvPr id="5" name="TextBox 4"/>
          <p:cNvSpPr txBox="1"/>
          <p:nvPr/>
        </p:nvSpPr>
        <p:spPr>
          <a:xfrm>
            <a:off x="323528" y="4437112"/>
            <a:ext cx="7158829" cy="523220"/>
          </a:xfrm>
          <a:prstGeom prst="rect">
            <a:avLst/>
          </a:prstGeom>
          <a:noFill/>
        </p:spPr>
        <p:txBody>
          <a:bodyPr wrap="square" rtlCol="0">
            <a:spAutoFit/>
          </a:bodyPr>
          <a:lstStyle/>
          <a:p>
            <a:r>
              <a:rPr lang="el-GR" sz="2800" dirty="0" smtClean="0"/>
              <a:t>Για </a:t>
            </a:r>
            <a:r>
              <a:rPr lang="el-GR" sz="2800" dirty="0"/>
              <a:t>το παιδί όλα αυτά λειτουργούν λυτρωτικά</a:t>
            </a:r>
            <a:endParaRPr lang="en-US" sz="2800" dirty="0"/>
          </a:p>
        </p:txBody>
      </p:sp>
      <p:sp>
        <p:nvSpPr>
          <p:cNvPr id="6" name="TextBox 5"/>
          <p:cNvSpPr txBox="1"/>
          <p:nvPr/>
        </p:nvSpPr>
        <p:spPr>
          <a:xfrm>
            <a:off x="323528" y="5085184"/>
            <a:ext cx="7473245" cy="1384995"/>
          </a:xfrm>
          <a:prstGeom prst="rect">
            <a:avLst/>
          </a:prstGeom>
          <a:noFill/>
        </p:spPr>
        <p:txBody>
          <a:bodyPr wrap="none" rtlCol="0">
            <a:spAutoFit/>
          </a:bodyPr>
          <a:lstStyle/>
          <a:p>
            <a:r>
              <a:rPr lang="el-GR" sz="2800" dirty="0"/>
              <a:t>παράλληλα η αναμονή της κούκλας για ζωή </a:t>
            </a:r>
            <a:endParaRPr lang="el-GR" sz="2800" dirty="0" smtClean="0"/>
          </a:p>
          <a:p>
            <a:r>
              <a:rPr lang="el-GR" sz="2800" dirty="0" smtClean="0"/>
              <a:t>είναι </a:t>
            </a:r>
            <a:r>
              <a:rPr lang="el-GR" sz="2800" dirty="0"/>
              <a:t>πρόκληση της δημιουργικής του φαντασίας.</a:t>
            </a:r>
            <a:endParaRPr lang="en-US" sz="2800" dirty="0"/>
          </a:p>
          <a:p>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 Εικόνα" descr="Scan10001.jpg"/>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3000"/>
                    </a14:imgEffect>
                  </a14:imgLayer>
                </a14:imgProps>
              </a:ext>
            </a:extLst>
          </a:blip>
          <a:srcRect l="4418" r="15625"/>
          <a:stretch/>
        </p:blipFill>
        <p:spPr>
          <a:xfrm>
            <a:off x="2408712" y="-74018"/>
            <a:ext cx="6735288" cy="6917661"/>
          </a:xfrm>
          <a:prstGeom prst="rect">
            <a:avLst/>
          </a:prstGeom>
        </p:spPr>
      </p:pic>
      <p:sp>
        <p:nvSpPr>
          <p:cNvPr id="3" name="TextBox 2"/>
          <p:cNvSpPr txBox="1"/>
          <p:nvPr/>
        </p:nvSpPr>
        <p:spPr>
          <a:xfrm>
            <a:off x="179512" y="4509120"/>
            <a:ext cx="8568952" cy="3108544"/>
          </a:xfrm>
          <a:prstGeom prst="rect">
            <a:avLst/>
          </a:prstGeom>
          <a:noFill/>
        </p:spPr>
        <p:txBody>
          <a:bodyPr wrap="square" rtlCol="0">
            <a:spAutoFit/>
          </a:bodyPr>
          <a:lstStyle/>
          <a:p>
            <a:endParaRPr lang="el-GR" sz="2800" dirty="0" smtClean="0"/>
          </a:p>
          <a:p>
            <a:endParaRPr lang="el-GR" sz="2800" dirty="0"/>
          </a:p>
          <a:p>
            <a:r>
              <a:rPr lang="el-GR" sz="2800" dirty="0" smtClean="0"/>
              <a:t>Σημαντική </a:t>
            </a:r>
            <a:r>
              <a:rPr lang="el-GR" sz="2800" dirty="0"/>
              <a:t>δουλειά του δάσκαλου </a:t>
            </a:r>
            <a:endParaRPr lang="el-GR" sz="2800" dirty="0" smtClean="0"/>
          </a:p>
          <a:p>
            <a:r>
              <a:rPr lang="el-GR" sz="2800" dirty="0" smtClean="0"/>
              <a:t>είναι </a:t>
            </a:r>
            <a:r>
              <a:rPr lang="el-GR" sz="2800" dirty="0"/>
              <a:t>και η </a:t>
            </a:r>
            <a:r>
              <a:rPr lang="el-GR" sz="2800" dirty="0" smtClean="0"/>
              <a:t>φροντίδα</a:t>
            </a:r>
          </a:p>
          <a:p>
            <a:r>
              <a:rPr lang="el-GR" sz="2800" dirty="0" smtClean="0"/>
              <a:t> </a:t>
            </a:r>
            <a:r>
              <a:rPr lang="el-GR" sz="2800" dirty="0"/>
              <a:t>και η ανανέωση της γωνιάς.</a:t>
            </a:r>
            <a:endParaRPr lang="en-US" sz="2800" dirty="0"/>
          </a:p>
          <a:p>
            <a:r>
              <a:rPr lang="el-GR" sz="2800" dirty="0"/>
              <a:t> </a:t>
            </a:r>
            <a:endParaRPr lang="en-US" sz="2800" dirty="0"/>
          </a:p>
          <a:p>
            <a:endParaRPr lang="en-US" sz="2800" dirty="0"/>
          </a:p>
        </p:txBody>
      </p:sp>
    </p:spTree>
    <p:extLst>
      <p:ext uri="{BB962C8B-B14F-4D97-AF65-F5344CB8AC3E}">
        <p14:creationId xmlns:p14="http://schemas.microsoft.com/office/powerpoint/2010/main" val="78365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_rels/them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Θέμα του Office">
  <a:themeElements>
    <a:clrScheme name="Άποψη">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1052</TotalTime>
  <Words>1538</Words>
  <Application>Microsoft Office PowerPoint</Application>
  <PresentationFormat>On-screen Show (4:3)</PresentationFormat>
  <Paragraphs>180</Paragraphs>
  <Slides>61</Slides>
  <Notes>23</Notes>
  <HiddenSlides>1</HiddenSlides>
  <MMClips>5</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61</vt:i4>
      </vt:variant>
    </vt:vector>
  </HeadingPairs>
  <TitlesOfParts>
    <vt:vector size="72" baseType="lpstr">
      <vt:lpstr>Arial</vt:lpstr>
      <vt:lpstr>Calibri</vt:lpstr>
      <vt:lpstr>Cambria</vt:lpstr>
      <vt:lpstr>Goudy Old Style</vt:lpstr>
      <vt:lpstr>Impact</vt:lpstr>
      <vt:lpstr>Rockwell</vt:lpstr>
      <vt:lpstr>Times New Roman</vt:lpstr>
      <vt:lpstr>Wingdings</vt:lpstr>
      <vt:lpstr>Θέμα του Office</vt:lpstr>
      <vt:lpstr>Inkwell</vt:lpstr>
      <vt:lpstr>1_Inkwell</vt:lpstr>
      <vt:lpstr>Εισαγωγή στο Κουκλοθέατρο</vt:lpstr>
      <vt:lpstr>   KOYKΛΟΘΕΑΤΡΟ     ΣΤΗΝ ΕΚΠΑΙΔΕΥΣΗ</vt:lpstr>
      <vt:lpstr>PowerPoint Presentation</vt:lpstr>
      <vt:lpstr>PowerPoint Presentation</vt:lpstr>
      <vt:lpstr>PowerPoint Presentation</vt:lpstr>
      <vt:lpstr>Το κουκλοθέατρο στο σχολείο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Για να ανεβάσω μια παράσταση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(1/2)</vt:lpstr>
      <vt:lpstr>Σημείωμα Χρήσης Έργων Τρίτων (2/2)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ΚΟΥΚΛΟΘΕΑΤΡΟ</dc:title>
  <dc:creator>aparous</dc:creator>
  <cp:lastModifiedBy>Viklo</cp:lastModifiedBy>
  <cp:revision>93</cp:revision>
  <dcterms:created xsi:type="dcterms:W3CDTF">2012-11-26T07:25:10Z</dcterms:created>
  <dcterms:modified xsi:type="dcterms:W3CDTF">2015-10-07T09:53:11Z</dcterms:modified>
</cp:coreProperties>
</file>