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62" r:id="rId3"/>
    <p:sldId id="261" r:id="rId4"/>
    <p:sldId id="266" r:id="rId5"/>
    <p:sldId id="296" r:id="rId6"/>
    <p:sldId id="297" r:id="rId7"/>
    <p:sldId id="298" r:id="rId8"/>
    <p:sldId id="299" r:id="rId9"/>
    <p:sldId id="300" r:id="rId10"/>
    <p:sldId id="301" r:id="rId11"/>
    <p:sldId id="280" r:id="rId12"/>
    <p:sldId id="290" r:id="rId13"/>
    <p:sldId id="295" r:id="rId14"/>
    <p:sldId id="302" r:id="rId15"/>
    <p:sldId id="292" r:id="rId16"/>
    <p:sldId id="291" r:id="rId17"/>
    <p:sldId id="294" r:id="rId18"/>
    <p:sldId id="293" r:id="rId1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 id="262"/>
            <p14:sldId id="261"/>
            <p14:sldId id="266"/>
            <p14:sldId id="296"/>
            <p14:sldId id="297"/>
            <p14:sldId id="298"/>
            <p14:sldId id="299"/>
            <p14:sldId id="300"/>
            <p14:sldId id="301"/>
            <p14:sldId id="280"/>
            <p14:sldId id="290"/>
            <p14:sldId id="295"/>
            <p14:sldId id="302"/>
            <p14:sldId id="292"/>
            <p14:sldId id="291"/>
            <p14:sldId id="294"/>
          </p14:sldIdLst>
        </p14:section>
        <p14:section name="Untitled Section" id="{0F1CB131-A6BD-43D0-B8D4-1F27CEF7A05E}">
          <p14:sldIdLst>
            <p14:sldId id="293"/>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618" autoAdjust="0"/>
    <p:restoredTop sz="86355" autoAdjust="0"/>
  </p:normalViewPr>
  <p:slideViewPr>
    <p:cSldViewPr>
      <p:cViewPr varScale="1">
        <p:scale>
          <a:sx n="74" d="100"/>
          <a:sy n="74" d="100"/>
        </p:scale>
        <p:origin x="102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6/7/2015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dirty="0"/>
          </a:p>
        </p:txBody>
      </p:sp>
    </p:spTree>
    <p:extLst>
      <p:ext uri="{BB962C8B-B14F-4D97-AF65-F5344CB8AC3E}">
        <p14:creationId xmlns:p14="http://schemas.microsoft.com/office/powerpoint/2010/main" val="753798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dirty="0"/>
          </a:p>
        </p:txBody>
      </p:sp>
    </p:spTree>
    <p:extLst>
      <p:ext uri="{BB962C8B-B14F-4D97-AF65-F5344CB8AC3E}">
        <p14:creationId xmlns:p14="http://schemas.microsoft.com/office/powerpoint/2010/main" val="4156830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dirty="0"/>
          </a:p>
        </p:txBody>
      </p:sp>
    </p:spTree>
    <p:extLst>
      <p:ext uri="{BB962C8B-B14F-4D97-AF65-F5344CB8AC3E}">
        <p14:creationId xmlns:p14="http://schemas.microsoft.com/office/powerpoint/2010/main" val="3629968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1655388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1537509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7"/>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5" y="6441973"/>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z="1200" smtClean="0">
                <a:solidFill>
                  <a:srgbClr val="5075BC"/>
                </a:solidFill>
              </a:rPr>
              <a:pPr algn="ctr"/>
              <a:t>‹#›</a:t>
            </a:fld>
            <a:endParaRPr lang="el-GR" sz="1200" dirty="0">
              <a:solidFill>
                <a:srgbClr val="5075BC"/>
              </a:solidFill>
            </a:endParaRPr>
          </a:p>
        </p:txBody>
      </p:sp>
      <p:sp>
        <p:nvSpPr>
          <p:cNvPr id="5" name="2 - Θέση υποσέλιδου"/>
          <p:cNvSpPr txBox="1">
            <a:spLocks/>
          </p:cNvSpPr>
          <p:nvPr userDrawn="1"/>
        </p:nvSpPr>
        <p:spPr bwMode="auto">
          <a:xfrm>
            <a:off x="539553" y="6441602"/>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mn-ea"/>
                <a:cs typeface="+mn-cs"/>
              </a:rPr>
              <a:t>Μαθηματικά</a:t>
            </a:r>
            <a:r>
              <a:rPr lang="el-GR" sz="1000" baseline="0" dirty="0" smtClean="0">
                <a:solidFill>
                  <a:srgbClr val="5075BC"/>
                </a:solidFill>
                <a:ea typeface="+mn-ea"/>
                <a:cs typeface="+mn-cs"/>
              </a:rPr>
              <a:t> στη Μεσαιωνική Ευρώπη</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40"/>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40"/>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4"/>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5" y="6441973"/>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z="1200" smtClean="0">
                <a:solidFill>
                  <a:srgbClr val="5075BC"/>
                </a:solidFill>
              </a:rPr>
              <a:pPr algn="ctr"/>
              <a:t>‹#›</a:t>
            </a:fld>
            <a:endParaRPr lang="el-GR" sz="1200" dirty="0">
              <a:solidFill>
                <a:srgbClr val="5075BC"/>
              </a:solidFill>
            </a:endParaRPr>
          </a:p>
        </p:txBody>
      </p:sp>
      <p:sp>
        <p:nvSpPr>
          <p:cNvPr id="5" name="2 - Θέση υποσέλιδου"/>
          <p:cNvSpPr txBox="1">
            <a:spLocks/>
          </p:cNvSpPr>
          <p:nvPr userDrawn="1"/>
        </p:nvSpPr>
        <p:spPr bwMode="auto">
          <a:xfrm>
            <a:off x="539553" y="6441602"/>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mn-ea"/>
                <a:cs typeface="+mn-cs"/>
              </a:rPr>
              <a:t>Μαθηματικά</a:t>
            </a:r>
            <a:r>
              <a:rPr lang="el-GR" sz="1000" baseline="0" dirty="0" smtClean="0">
                <a:solidFill>
                  <a:srgbClr val="5075BC"/>
                </a:solidFill>
                <a:ea typeface="+mn-ea"/>
                <a:cs typeface="+mn-cs"/>
              </a:rPr>
              <a:t> στη Μεσαιωνική Ευρώπη</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2"/>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5" y="6441973"/>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z="1200" smtClean="0">
                <a:solidFill>
                  <a:srgbClr val="5075BC"/>
                </a:solidFill>
              </a:rPr>
              <a:pPr algn="ctr"/>
              <a:t>‹#›</a:t>
            </a:fld>
            <a:endParaRPr lang="el-GR" sz="1200" dirty="0">
              <a:solidFill>
                <a:srgbClr val="5075BC"/>
              </a:solidFill>
            </a:endParaRPr>
          </a:p>
        </p:txBody>
      </p:sp>
      <p:sp>
        <p:nvSpPr>
          <p:cNvPr id="6" name="2 - Θέση υποσέλιδου"/>
          <p:cNvSpPr txBox="1">
            <a:spLocks/>
          </p:cNvSpPr>
          <p:nvPr userDrawn="1"/>
        </p:nvSpPr>
        <p:spPr bwMode="auto">
          <a:xfrm>
            <a:off x="539553" y="6441602"/>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mn-ea"/>
                <a:cs typeface="+mn-cs"/>
              </a:rPr>
              <a:t>Μαθηματικά</a:t>
            </a:r>
            <a:r>
              <a:rPr lang="el-GR" sz="1000" baseline="0" dirty="0" smtClean="0">
                <a:solidFill>
                  <a:srgbClr val="5075BC"/>
                </a:solidFill>
                <a:ea typeface="+mn-ea"/>
                <a:cs typeface="+mn-cs"/>
              </a:rPr>
              <a:t> στη Μεσαιωνική Ευρώπη</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5" y="6441973"/>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z="1200" smtClean="0">
                <a:solidFill>
                  <a:srgbClr val="5075BC"/>
                </a:solidFill>
              </a:rPr>
              <a:pPr algn="ctr"/>
              <a:t>‹#›</a:t>
            </a:fld>
            <a:endParaRPr lang="el-GR" sz="1200" dirty="0">
              <a:solidFill>
                <a:srgbClr val="5075BC"/>
              </a:solidFill>
            </a:endParaRPr>
          </a:p>
        </p:txBody>
      </p:sp>
      <p:sp>
        <p:nvSpPr>
          <p:cNvPr id="8" name="2 - Θέση υποσέλιδου"/>
          <p:cNvSpPr txBox="1">
            <a:spLocks/>
          </p:cNvSpPr>
          <p:nvPr userDrawn="1"/>
        </p:nvSpPr>
        <p:spPr bwMode="auto">
          <a:xfrm>
            <a:off x="539553" y="6441602"/>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mn-ea"/>
                <a:cs typeface="+mn-cs"/>
              </a:rPr>
              <a:t>Μαθηματικά</a:t>
            </a:r>
            <a:r>
              <a:rPr lang="el-GR" sz="1000" baseline="0" dirty="0" smtClean="0">
                <a:solidFill>
                  <a:srgbClr val="5075BC"/>
                </a:solidFill>
                <a:ea typeface="+mn-ea"/>
                <a:cs typeface="+mn-cs"/>
              </a:rPr>
              <a:t> στη Μεσαιωνική Ευρώπη</a:t>
            </a:r>
            <a:endParaRPr lang="en-US" sz="1000" dirty="0">
              <a:solidFill>
                <a:srgbClr val="5075BC"/>
              </a:solidFill>
              <a:ea typeface="ＭＳ Ｐゴシック" pitchFamily="34" charset="-128"/>
              <a:cs typeface="+mn-cs"/>
            </a:endParaRP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5" y="6441973"/>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z="1200" smtClean="0">
                <a:solidFill>
                  <a:srgbClr val="5075BC"/>
                </a:solidFill>
              </a:rPr>
              <a:pPr algn="ctr"/>
              <a:t>‹#›</a:t>
            </a:fld>
            <a:endParaRPr lang="el-GR" sz="1200" dirty="0">
              <a:solidFill>
                <a:srgbClr val="5075BC"/>
              </a:solidFill>
            </a:endParaRPr>
          </a:p>
        </p:txBody>
      </p:sp>
      <p:sp>
        <p:nvSpPr>
          <p:cNvPr id="4" name="2 - Θέση υποσέλιδου"/>
          <p:cNvSpPr txBox="1">
            <a:spLocks/>
          </p:cNvSpPr>
          <p:nvPr userDrawn="1"/>
        </p:nvSpPr>
        <p:spPr bwMode="auto">
          <a:xfrm>
            <a:off x="539553" y="6441602"/>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mn-ea"/>
                <a:cs typeface="+mn-cs"/>
              </a:rPr>
              <a:t>Μαθηματικά</a:t>
            </a:r>
            <a:r>
              <a:rPr lang="el-GR" sz="1000" baseline="0" dirty="0" smtClean="0">
                <a:solidFill>
                  <a:srgbClr val="5075BC"/>
                </a:solidFill>
                <a:ea typeface="+mn-ea"/>
                <a:cs typeface="+mn-cs"/>
              </a:rPr>
              <a:t> στη Μεσαιωνική Ευρώπη</a:t>
            </a:r>
            <a:endParaRPr lang="en-US" sz="1000" dirty="0">
              <a:solidFill>
                <a:srgbClr val="5075BC"/>
              </a:solidFill>
              <a:ea typeface="ＭＳ Ｐゴシック" pitchFamily="34" charset="-128"/>
              <a:cs typeface="+mn-cs"/>
            </a:endParaRP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5" y="6441973"/>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z="1200" smtClean="0">
                <a:solidFill>
                  <a:srgbClr val="5075BC"/>
                </a:solidFill>
              </a:rPr>
              <a:pPr algn="ctr"/>
              <a:t>‹#›</a:t>
            </a:fld>
            <a:endParaRPr lang="el-GR" sz="1200" dirty="0">
              <a:solidFill>
                <a:srgbClr val="5075BC"/>
              </a:solidFill>
            </a:endParaRPr>
          </a:p>
        </p:txBody>
      </p:sp>
      <p:sp>
        <p:nvSpPr>
          <p:cNvPr id="7" name="2 - Θέση υποσέλιδου"/>
          <p:cNvSpPr txBox="1">
            <a:spLocks/>
          </p:cNvSpPr>
          <p:nvPr userDrawn="1"/>
        </p:nvSpPr>
        <p:spPr bwMode="auto">
          <a:xfrm>
            <a:off x="539553" y="6441602"/>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mn-ea"/>
                <a:cs typeface="+mn-cs"/>
              </a:rPr>
              <a:t>Μαθηματικά</a:t>
            </a:r>
            <a:r>
              <a:rPr lang="el-GR" sz="1000" baseline="0" dirty="0" smtClean="0">
                <a:solidFill>
                  <a:srgbClr val="5075BC"/>
                </a:solidFill>
                <a:ea typeface="+mn-ea"/>
                <a:cs typeface="+mn-cs"/>
              </a:rPr>
              <a:t> στη Μεσαιωνική Ευρώπη</a:t>
            </a:r>
            <a:endParaRPr lang="en-US" sz="1000" dirty="0">
              <a:solidFill>
                <a:srgbClr val="5075BC"/>
              </a:solidFill>
              <a:ea typeface="ＭＳ Ｐゴシック" pitchFamily="34" charset="-128"/>
              <a:cs typeface="+mn-cs"/>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5" y="6441973"/>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z="1200" smtClean="0">
                <a:solidFill>
                  <a:srgbClr val="5075BC"/>
                </a:solidFill>
              </a:rPr>
              <a:pPr algn="ctr"/>
              <a:t>‹#›</a:t>
            </a:fld>
            <a:endParaRPr lang="el-GR" sz="1200" dirty="0">
              <a:solidFill>
                <a:srgbClr val="5075BC"/>
              </a:solidFill>
            </a:endParaRPr>
          </a:p>
        </p:txBody>
      </p:sp>
      <p:sp>
        <p:nvSpPr>
          <p:cNvPr id="6" name="2 - Θέση υποσέλιδου"/>
          <p:cNvSpPr txBox="1">
            <a:spLocks/>
          </p:cNvSpPr>
          <p:nvPr userDrawn="1"/>
        </p:nvSpPr>
        <p:spPr bwMode="auto">
          <a:xfrm>
            <a:off x="539553" y="6441602"/>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mn-ea"/>
                <a:cs typeface="+mn-cs"/>
              </a:rPr>
              <a:t>Μαθηματικά</a:t>
            </a:r>
            <a:r>
              <a:rPr lang="el-GR" sz="1000" baseline="0" dirty="0" smtClean="0">
                <a:solidFill>
                  <a:srgbClr val="5075BC"/>
                </a:solidFill>
                <a:ea typeface="+mn-ea"/>
                <a:cs typeface="+mn-cs"/>
              </a:rPr>
              <a:t> στη Μεσαιωνική Ευρώπη</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2006577"/>
            <a:ext cx="7772400" cy="1470025"/>
          </a:xfrm>
        </p:spPr>
        <p:txBody>
          <a:bodyPr/>
          <a:lstStyle/>
          <a:p>
            <a:r>
              <a:rPr lang="el-GR" dirty="0" smtClean="0">
                <a:solidFill>
                  <a:srgbClr val="5075BC"/>
                </a:solidFill>
              </a:rPr>
              <a:t>Ιστορία νεότερων Μαθηματικών</a:t>
            </a:r>
            <a:endParaRPr lang="el-GR" dirty="0">
              <a:solidFill>
                <a:srgbClr val="5075BC"/>
              </a:solidFill>
            </a:endParaRPr>
          </a:p>
        </p:txBody>
      </p:sp>
      <p:sp>
        <p:nvSpPr>
          <p:cNvPr id="3" name="Υπότιτλος 2"/>
          <p:cNvSpPr>
            <a:spLocks noGrp="1"/>
          </p:cNvSpPr>
          <p:nvPr>
            <p:ph type="subTitle" idx="1"/>
          </p:nvPr>
        </p:nvSpPr>
        <p:spPr>
          <a:xfrm>
            <a:off x="683568" y="3384823"/>
            <a:ext cx="7776864" cy="1752600"/>
          </a:xfrm>
        </p:spPr>
        <p:txBody>
          <a:bodyPr>
            <a:noAutofit/>
          </a:bodyPr>
          <a:lstStyle/>
          <a:p>
            <a:r>
              <a:rPr lang="el-GR" sz="2800" dirty="0">
                <a:solidFill>
                  <a:srgbClr val="5075BC"/>
                </a:solidFill>
                <a:latin typeface="+mj-lt"/>
                <a:ea typeface="+mj-ea"/>
                <a:cs typeface="+mj-cs"/>
              </a:rPr>
              <a:t>Ενότητα </a:t>
            </a:r>
            <a:r>
              <a:rPr lang="en-US" sz="2800" dirty="0">
                <a:solidFill>
                  <a:srgbClr val="5075BC"/>
                </a:solidFill>
                <a:latin typeface="+mj-lt"/>
                <a:ea typeface="+mj-ea"/>
                <a:cs typeface="+mj-cs"/>
              </a:rPr>
              <a:t>3</a:t>
            </a:r>
            <a:r>
              <a:rPr lang="el-GR" sz="2800" dirty="0">
                <a:solidFill>
                  <a:srgbClr val="5075BC"/>
                </a:solidFill>
                <a:latin typeface="+mj-lt"/>
                <a:ea typeface="+mj-ea"/>
                <a:cs typeface="+mj-cs"/>
              </a:rPr>
              <a:t>:</a:t>
            </a:r>
            <a:r>
              <a:rPr lang="en-US" sz="2800" dirty="0">
                <a:solidFill>
                  <a:srgbClr val="5075BC"/>
                </a:solidFill>
                <a:latin typeface="+mj-lt"/>
                <a:ea typeface="+mj-ea"/>
                <a:cs typeface="+mj-cs"/>
              </a:rPr>
              <a:t> </a:t>
            </a:r>
            <a:r>
              <a:rPr lang="el-GR" sz="2800" dirty="0">
                <a:latin typeface="+mj-lt"/>
                <a:ea typeface="+mj-ea"/>
                <a:cs typeface="+mj-cs"/>
              </a:rPr>
              <a:t>Μαθηματικά στη Μεσαιωνική Ευρώπη</a:t>
            </a:r>
            <a:endParaRPr lang="en-US" sz="2800" dirty="0"/>
          </a:p>
          <a:p>
            <a:endParaRPr lang="el-GR" sz="2800" dirty="0"/>
          </a:p>
          <a:p>
            <a:r>
              <a:rPr lang="el-GR" sz="2800" dirty="0"/>
              <a:t>Παπασταυρίδης Σταύρος</a:t>
            </a:r>
          </a:p>
          <a:p>
            <a:r>
              <a:rPr lang="el-GR" sz="2800" dirty="0"/>
              <a:t>Σχολή Θετικών </a:t>
            </a:r>
            <a:r>
              <a:rPr lang="el-GR" sz="2800" dirty="0"/>
              <a:t>Επιστημών</a:t>
            </a:r>
          </a:p>
          <a:p>
            <a:r>
              <a:rPr lang="el-GR" sz="2800" dirty="0"/>
              <a:t>Τμήμα Μαθηματικών</a:t>
            </a:r>
            <a:endParaRPr lang="en-US" sz="2800" dirty="0"/>
          </a:p>
          <a:p>
            <a:endParaRPr lang="el-GR" sz="2800" dirty="0"/>
          </a:p>
        </p:txBody>
      </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a:t>Acceptance </a:t>
            </a:r>
            <a:r>
              <a:rPr lang="en-US" dirty="0" smtClean="0"/>
              <a:t>of </a:t>
            </a:r>
            <a:r>
              <a:rPr lang="en-US" dirty="0"/>
              <a:t>The Decimal Number, David Osborn</a:t>
            </a:r>
            <a:r>
              <a:rPr lang="el-GR" dirty="0"/>
              <a:t> </a:t>
            </a:r>
            <a:r>
              <a:rPr lang="el-GR" dirty="0" smtClean="0"/>
              <a:t>(</a:t>
            </a:r>
            <a:r>
              <a:rPr lang="en-US" dirty="0"/>
              <a:t>4</a:t>
            </a:r>
            <a:r>
              <a:rPr lang="el-GR" dirty="0" smtClean="0"/>
              <a:t>/</a:t>
            </a:r>
            <a:r>
              <a:rPr lang="en-US" dirty="0" smtClean="0"/>
              <a:t>4</a:t>
            </a:r>
            <a:r>
              <a:rPr lang="el-GR" dirty="0" smtClean="0"/>
              <a:t>)</a:t>
            </a:r>
            <a:endParaRPr lang="el-GR" dirty="0"/>
          </a:p>
        </p:txBody>
      </p:sp>
      <p:sp>
        <p:nvSpPr>
          <p:cNvPr id="3" name="Θέση περιεχομένου 2"/>
          <p:cNvSpPr>
            <a:spLocks noGrp="1"/>
          </p:cNvSpPr>
          <p:nvPr>
            <p:ph idx="1"/>
          </p:nvPr>
        </p:nvSpPr>
        <p:spPr/>
        <p:txBody>
          <a:bodyPr>
            <a:normAutofit fontScale="62500" lnSpcReduction="20000"/>
          </a:bodyPr>
          <a:lstStyle/>
          <a:p>
            <a:r>
              <a:rPr lang="en-US" dirty="0" smtClean="0"/>
              <a:t>… </a:t>
            </a:r>
            <a:r>
              <a:rPr lang="en-US" dirty="0"/>
              <a:t>During this time counting tables were used by "bankers" in medieval Italian cities for exchanging currencies. If they cheated their table would be broken and this banker was then know as </a:t>
            </a:r>
            <a:r>
              <a:rPr lang="en-US" i="1" dirty="0" err="1"/>
              <a:t>rukta</a:t>
            </a:r>
            <a:r>
              <a:rPr lang="en-US" dirty="0"/>
              <a:t> or broken </a:t>
            </a:r>
            <a:r>
              <a:rPr lang="en-US" i="1" dirty="0"/>
              <a:t>(</a:t>
            </a:r>
            <a:r>
              <a:rPr lang="en-US" i="1" dirty="0" err="1"/>
              <a:t>banka-rukta</a:t>
            </a:r>
            <a:r>
              <a:rPr lang="en-US" i="1" dirty="0"/>
              <a:t>)</a:t>
            </a:r>
            <a:r>
              <a:rPr lang="en-US" dirty="0"/>
              <a:t>, an early version of the modern word</a:t>
            </a:r>
            <a:r>
              <a:rPr lang="en-US" i="1" dirty="0"/>
              <a:t> 'bankrupt</a:t>
            </a:r>
            <a:r>
              <a:rPr lang="en-US" i="1" dirty="0" smtClean="0"/>
              <a:t>.‘</a:t>
            </a:r>
            <a:endParaRPr lang="el-GR" dirty="0"/>
          </a:p>
          <a:p>
            <a:r>
              <a:rPr lang="en-US" dirty="0"/>
              <a:t>That the European monks depicted Indian numerals in a variety of orientations is clear evidence that they did not understand the usefulness of place-value number systems. Calculations in Europe were still made on calculation boards. Among the first uses of the Indian system in Europe was the introduction of Indian numerals for checker board calculations by </a:t>
            </a:r>
            <a:r>
              <a:rPr lang="en-US" dirty="0" err="1"/>
              <a:t>Gerbert</a:t>
            </a:r>
            <a:r>
              <a:rPr lang="en-US" dirty="0"/>
              <a:t> </a:t>
            </a:r>
            <a:r>
              <a:rPr lang="en-US" dirty="0" err="1"/>
              <a:t>d'Aurillac</a:t>
            </a:r>
            <a:r>
              <a:rPr lang="en-US" dirty="0"/>
              <a:t>, who became </a:t>
            </a:r>
            <a:r>
              <a:rPr lang="en-US" b="1" dirty="0"/>
              <a:t>Pope Sylvester II </a:t>
            </a:r>
            <a:r>
              <a:rPr lang="en-US" dirty="0"/>
              <a:t>in 999. When he encountered Indian numerals in Arabic manuscripts held in a Spanish monastery, he introduced round tokens with Indian numerals to his calculation board. </a:t>
            </a:r>
          </a:p>
          <a:p>
            <a:r>
              <a:rPr lang="el-GR" dirty="0" smtClean="0"/>
              <a:t>Σχόλιο. </a:t>
            </a:r>
            <a:r>
              <a:rPr lang="en-US" b="1" dirty="0"/>
              <a:t>Sylvester </a:t>
            </a:r>
            <a:r>
              <a:rPr lang="el-GR" b="1" dirty="0"/>
              <a:t>, </a:t>
            </a:r>
            <a:r>
              <a:rPr lang="en-US" dirty="0"/>
              <a:t>from Latin </a:t>
            </a:r>
            <a:r>
              <a:rPr lang="en-US" i="1" dirty="0" err="1"/>
              <a:t>silvestris</a:t>
            </a:r>
            <a:r>
              <a:rPr lang="en-US" dirty="0"/>
              <a:t>, literally "of a wood, of a forest, woody, rural, pastoral," </a:t>
            </a:r>
          </a:p>
        </p:txBody>
      </p:sp>
    </p:spTree>
    <p:extLst>
      <p:ext uri="{BB962C8B-B14F-4D97-AF65-F5344CB8AC3E}">
        <p14:creationId xmlns:p14="http://schemas.microsoft.com/office/powerpoint/2010/main" val="26803267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a:t>
            </a:r>
            <a:r>
              <a:rPr lang="el-GR" dirty="0" err="1" smtClean="0"/>
              <a:t>Υποενότητας</a:t>
            </a:r>
            <a:endParaRPr lang="el-GR" dirty="0"/>
          </a:p>
        </p:txBody>
      </p:sp>
      <p:sp>
        <p:nvSpPr>
          <p:cNvPr id="8" name="Υπότιτλος 7"/>
          <p:cNvSpPr>
            <a:spLocks noGrp="1"/>
          </p:cNvSpPr>
          <p:nvPr>
            <p:ph type="subTitle" idx="1"/>
          </p:nvPr>
        </p:nvSpPr>
        <p:spPr/>
        <p:txBody>
          <a:bodyPr/>
          <a:lstStyle/>
          <a:p>
            <a:r>
              <a:rPr lang="el-GR" dirty="0"/>
              <a:t>Άλγεβρα</a:t>
            </a:r>
            <a:r>
              <a:rPr lang="en-US" dirty="0"/>
              <a:t> </a:t>
            </a:r>
            <a:r>
              <a:rPr lang="el-GR" dirty="0"/>
              <a:t>στον </a:t>
            </a:r>
            <a:r>
              <a:rPr lang="el-GR" dirty="0" smtClean="0"/>
              <a:t>Μεσαίωνα</a:t>
            </a:r>
            <a:endParaRPr lang="el-GR" dirty="0"/>
          </a:p>
        </p:txBody>
      </p:sp>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70"/>
            <a:ext cx="8229600" cy="4525963"/>
          </a:xfrm>
        </p:spPr>
        <p:txBody>
          <a:bodyPr>
            <a:normAutofit/>
          </a:bodyPr>
          <a:lstStyle/>
          <a:p>
            <a:r>
              <a:rPr lang="el-GR" sz="2000" dirty="0"/>
              <a:t>Το παρόν εκπαιδευτικό υλικό έχει αναπτυχθεί </a:t>
            </a:r>
            <a:r>
              <a:rPr lang="el-GR" sz="2000" dirty="0" err="1"/>
              <a:t>στ</a:t>
            </a:r>
            <a:r>
              <a:rPr lang="en-US" sz="2000" dirty="0"/>
              <a:t>o</a:t>
            </a:r>
            <a:r>
              <a:rPr lang="el-GR" sz="2000" dirty="0"/>
              <a:t> </a:t>
            </a:r>
            <a:r>
              <a:rPr lang="el-GR" sz="2000" dirty="0" err="1"/>
              <a:t>πλαίσι</a:t>
            </a:r>
            <a:r>
              <a:rPr lang="en-US" sz="2000" dirty="0"/>
              <a:t>o</a:t>
            </a:r>
            <a:r>
              <a:rPr lang="el-GR" sz="2000" dirty="0"/>
              <a:t> του εκπαιδευτικού έργου του διδάσκοντα.</a:t>
            </a:r>
            <a:endParaRPr lang="en-US" sz="2000" dirty="0"/>
          </a:p>
          <a:p>
            <a:r>
              <a:rPr lang="el-GR" sz="2000" dirty="0"/>
              <a:t>Το έργο «</a:t>
            </a:r>
            <a:r>
              <a:rPr lang="el-GR" sz="2000" b="1" dirty="0"/>
              <a:t>Ανοικτά Ακαδημαϊκά Μαθήματα στο Πανεπιστήμιο Αθηνών</a:t>
            </a:r>
            <a:r>
              <a:rPr lang="el-GR" sz="2000" dirty="0"/>
              <a:t>» έχει χρηματοδοτήσει μόνο την αναδιαμόρφωση του εκπαιδευτικού υλικού. </a:t>
            </a:r>
            <a:endParaRPr lang="en-US" sz="2000" dirty="0"/>
          </a:p>
          <a:p>
            <a:r>
              <a:rPr lang="el-GR" sz="2000" dirty="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a:t>Σημειώματα</a:t>
            </a:r>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a:t>Το παρόν έργο αποτελεί την έκδοση 1.0</a:t>
            </a:r>
            <a:r>
              <a:rPr lang="el-GR" sz="2000" dirty="0" smtClean="0"/>
              <a:t>.  </a:t>
            </a:r>
            <a:endParaRPr lang="el-GR" sz="2000" dirty="0"/>
          </a:p>
          <a:p>
            <a:pPr marL="0" indent="0">
              <a:buNone/>
            </a:pPr>
            <a:endParaRPr lang="el-GR" sz="2000" dirty="0"/>
          </a:p>
        </p:txBody>
      </p:sp>
    </p:spTree>
    <p:extLst>
      <p:ext uri="{BB962C8B-B14F-4D97-AF65-F5344CB8AC3E}">
        <p14:creationId xmlns:p14="http://schemas.microsoft.com/office/powerpoint/2010/main" val="21693442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a:t>Copyright </a:t>
            </a:r>
            <a:r>
              <a:rPr lang="el-GR" sz="2000" dirty="0" err="1"/>
              <a:t>Εθνικόν</a:t>
            </a:r>
            <a:r>
              <a:rPr lang="el-GR" sz="2000" dirty="0"/>
              <a:t> και </a:t>
            </a:r>
            <a:r>
              <a:rPr lang="el-GR" sz="2000" dirty="0" err="1"/>
              <a:t>Καποδιστριακόν</a:t>
            </a:r>
            <a:r>
              <a:rPr lang="el-GR" sz="2000" dirty="0"/>
              <a:t> </a:t>
            </a:r>
            <a:r>
              <a:rPr lang="el-GR" sz="2000" dirty="0" err="1"/>
              <a:t>Πανεπιστήμιον</a:t>
            </a:r>
            <a:r>
              <a:rPr lang="el-GR" sz="2000" dirty="0"/>
              <a:t> Αθηνών</a:t>
            </a:r>
            <a:r>
              <a:rPr lang="en-US" sz="2000" dirty="0"/>
              <a:t>, </a:t>
            </a:r>
            <a:r>
              <a:rPr lang="el-GR" sz="2000" dirty="0"/>
              <a:t>Παπασταυρίδης Σταύρος. </a:t>
            </a:r>
            <a:r>
              <a:rPr lang="el-GR" sz="2000" dirty="0"/>
              <a:t>«Ιστορία Νεότερων Μαθηματικών, </a:t>
            </a:r>
            <a:r>
              <a:rPr lang="el-GR" sz="2000" dirty="0"/>
              <a:t>Μαθηματικά στη Μεσαιωνική </a:t>
            </a:r>
            <a:r>
              <a:rPr lang="el-GR" sz="2000" dirty="0" smtClean="0"/>
              <a:t>Ευρώπη». </a:t>
            </a:r>
            <a:r>
              <a:rPr lang="el-GR" sz="2000" dirty="0"/>
              <a:t>Έκδοση: 1.0. </a:t>
            </a:r>
            <a:r>
              <a:rPr lang="el-GR" sz="2000" dirty="0"/>
              <a:t>Αθήνα </a:t>
            </a:r>
            <a:r>
              <a:rPr lang="el-GR" sz="2000" dirty="0" smtClean="0"/>
              <a:t>201</a:t>
            </a:r>
            <a:r>
              <a:rPr lang="en-US" sz="2000" dirty="0" smtClean="0"/>
              <a:t>5</a:t>
            </a:r>
            <a:r>
              <a:rPr lang="el-GR" sz="2000" dirty="0" smtClean="0"/>
              <a:t>. </a:t>
            </a:r>
            <a:r>
              <a:rPr lang="el-GR" sz="2000" dirty="0"/>
              <a:t>Διαθέσιμο από τη δικτυακή διεύθυνση: </a:t>
            </a:r>
            <a:r>
              <a:rPr lang="en-US" sz="2000" dirty="0"/>
              <a:t>http://opencourses.uoa.gr/courses/MATH113/</a:t>
            </a:r>
            <a:r>
              <a:rPr lang="el-GR" sz="2000" dirty="0"/>
              <a:t>.</a:t>
            </a:r>
            <a:endParaRPr lang="el-GR" sz="2000" dirty="0"/>
          </a:p>
          <a:p>
            <a:endParaRPr lang="el-GR" sz="2000" dirty="0"/>
          </a:p>
        </p:txBody>
      </p:sp>
    </p:spTree>
    <p:extLst>
      <p:ext uri="{BB962C8B-B14F-4D97-AF65-F5344CB8AC3E}">
        <p14:creationId xmlns:p14="http://schemas.microsoft.com/office/powerpoint/2010/main" val="12082530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6"/>
            <a:ext cx="8928992" cy="1440159"/>
          </a:xfrm>
        </p:spPr>
        <p:txBody>
          <a:bodyPr>
            <a:noAutofit/>
          </a:bodyPr>
          <a:lstStyle/>
          <a:p>
            <a:pPr marL="0" indent="0">
              <a:buNone/>
            </a:pPr>
            <a:r>
              <a:rPr lang="el-GR" sz="2000" dirty="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a:p>
          <a:p>
            <a:endParaRPr lang="el-GR" dirty="0"/>
          </a:p>
          <a:p>
            <a:r>
              <a:rPr lang="el-GR" dirty="0"/>
              <a:t>Ως </a:t>
            </a:r>
            <a:r>
              <a:rPr lang="el-GR" b="1" dirty="0"/>
              <a:t>Μη Εμπορική</a:t>
            </a:r>
            <a:r>
              <a:rPr lang="el-GR" dirty="0"/>
              <a:t> ορίζεται η χρήση:</a:t>
            </a:r>
          </a:p>
          <a:p>
            <a:pPr marL="34290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τόπο</a:t>
            </a:r>
            <a:endParaRPr lang="en-US" dirty="0"/>
          </a:p>
          <a:p>
            <a:pPr marL="342900" indent="-342900">
              <a:buFont typeface="Arial" panose="020B0604020202020204" pitchFamily="34" charset="0"/>
              <a:buChar char="•"/>
            </a:pPr>
            <a:endParaRPr lang="el-GR" dirty="0"/>
          </a:p>
          <a:p>
            <a:r>
              <a:rPr lang="el-GR" dirty="0"/>
              <a:t>Ο 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p>
        </p:txBody>
      </p:sp>
    </p:spTree>
    <p:extLst>
      <p:ext uri="{BB962C8B-B14F-4D97-AF65-F5344CB8AC3E}">
        <p14:creationId xmlns:p14="http://schemas.microsoft.com/office/powerpoint/2010/main" val="26236483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a:t>Οποιαδήποτε 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a:t>η </a:t>
            </a:r>
            <a:r>
              <a:rPr lang="en-US" sz="2000" dirty="0" err="1"/>
              <a:t>δήλωση</a:t>
            </a:r>
            <a:r>
              <a:rPr lang="en-US" sz="2000" dirty="0"/>
              <a:t> </a:t>
            </a:r>
            <a:r>
              <a:rPr lang="el-GR" sz="2000" dirty="0" err="1"/>
              <a:t>Δ</a:t>
            </a:r>
            <a:r>
              <a:rPr lang="en-US" sz="2000" dirty="0"/>
              <a:t>ια</a:t>
            </a:r>
            <a:r>
              <a:rPr lang="en-US" sz="2000" dirty="0" err="1"/>
              <a:t>τήρησης</a:t>
            </a:r>
            <a:r>
              <a:rPr lang="en-US" sz="2000" dirty="0"/>
              <a:t> Σημειωμάτων</a:t>
            </a:r>
            <a:endParaRPr lang="el-GR" sz="2000" dirty="0"/>
          </a:p>
          <a:p>
            <a:pPr lvl="1">
              <a:buFont typeface="Wingdings" panose="05000000000000000000" pitchFamily="2" charset="2"/>
              <a:buChar char="§"/>
            </a:pPr>
            <a:r>
              <a:rPr lang="el-GR" sz="2000" dirty="0"/>
              <a:t>το Σημείωμα Χρήσης Έργων Τρίτων (εφόσον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247519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a:xfrm>
            <a:off x="179512" y="1556794"/>
            <a:ext cx="8856984" cy="4525963"/>
          </a:xfrm>
        </p:spPr>
        <p:txBody>
          <a:bodyPr>
            <a:noAutofit/>
          </a:bodyPr>
          <a:lstStyle/>
          <a:p>
            <a:pPr marL="0" indent="0">
              <a:buNone/>
            </a:pPr>
            <a:r>
              <a:rPr lang="el-GR" sz="2000" dirty="0"/>
              <a:t>Το Έργο αυτό κάνει χρήση των ακόλουθων έργων:</a:t>
            </a:r>
          </a:p>
          <a:p>
            <a:pPr marL="0" indent="0">
              <a:buNone/>
            </a:pPr>
            <a:r>
              <a:rPr lang="el-GR" sz="2000" b="1" dirty="0"/>
              <a:t>Εικόνες/Σχήματα/Διαγράμματα</a:t>
            </a:r>
            <a:r>
              <a:rPr lang="en-US" sz="2000" b="1" dirty="0"/>
              <a:t>/</a:t>
            </a:r>
            <a:r>
              <a:rPr lang="el-GR" sz="2000" b="1" dirty="0"/>
              <a:t>Φωτογραφίες</a:t>
            </a:r>
          </a:p>
          <a:p>
            <a:pPr marL="0" indent="0">
              <a:buNone/>
            </a:pPr>
            <a:endParaRPr lang="el-GR" sz="2000" dirty="0"/>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Περιγραφή </a:t>
            </a:r>
            <a:r>
              <a:rPr lang="el-GR" dirty="0"/>
              <a:t>Ε</a:t>
            </a:r>
            <a:r>
              <a:rPr lang="el-GR" dirty="0" smtClean="0"/>
              <a:t>νότητας</a:t>
            </a:r>
            <a:endParaRPr lang="el-GR" dirty="0"/>
          </a:p>
        </p:txBody>
      </p:sp>
      <p:sp>
        <p:nvSpPr>
          <p:cNvPr id="3" name="Content Placeholder 2"/>
          <p:cNvSpPr>
            <a:spLocks noGrp="1"/>
          </p:cNvSpPr>
          <p:nvPr>
            <p:ph idx="1"/>
          </p:nvPr>
        </p:nvSpPr>
        <p:spPr/>
        <p:txBody>
          <a:bodyPr>
            <a:normAutofit/>
          </a:bodyPr>
          <a:lstStyle/>
          <a:p>
            <a:pPr marL="0" indent="0">
              <a:buNone/>
            </a:pPr>
            <a:r>
              <a:rPr lang="el-GR" dirty="0"/>
              <a:t>Σκιαγραφία της Ευρώπης </a:t>
            </a:r>
            <a:r>
              <a:rPr lang="el-GR" dirty="0" smtClean="0"/>
              <a:t>1000-1500 </a:t>
            </a:r>
            <a:r>
              <a:rPr lang="el-GR" dirty="0"/>
              <a:t>μ.Χ. </a:t>
            </a:r>
            <a:r>
              <a:rPr lang="el-GR" dirty="0" smtClean="0"/>
              <a:t>Συνδυαστική </a:t>
            </a:r>
            <a:r>
              <a:rPr lang="el-GR" dirty="0"/>
              <a:t>στον Μεσαίωνα. </a:t>
            </a:r>
            <a:r>
              <a:rPr lang="el-GR" dirty="0" smtClean="0"/>
              <a:t>Άλγεβρα </a:t>
            </a:r>
            <a:r>
              <a:rPr lang="el-GR" dirty="0"/>
              <a:t>στον </a:t>
            </a:r>
            <a:r>
              <a:rPr lang="el-GR" dirty="0" smtClean="0"/>
              <a:t>Μεσαίωνα.</a:t>
            </a:r>
            <a:endParaRPr lang="el-GR" dirty="0"/>
          </a:p>
        </p:txBody>
      </p:sp>
    </p:spTree>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 </a:t>
            </a:r>
            <a:r>
              <a:rPr lang="el-GR" dirty="0" err="1" smtClean="0"/>
              <a:t>Υποενότητας</a:t>
            </a:r>
            <a:endParaRPr lang="el-GR" dirty="0"/>
          </a:p>
        </p:txBody>
      </p:sp>
      <p:sp>
        <p:nvSpPr>
          <p:cNvPr id="3" name="Content Placeholder 2"/>
          <p:cNvSpPr>
            <a:spLocks noGrp="1"/>
          </p:cNvSpPr>
          <p:nvPr>
            <p:ph idx="1"/>
          </p:nvPr>
        </p:nvSpPr>
        <p:spPr/>
        <p:txBody>
          <a:bodyPr>
            <a:normAutofit/>
          </a:bodyPr>
          <a:lstStyle/>
          <a:p>
            <a:r>
              <a:rPr lang="en-US" dirty="0"/>
              <a:t>Leonardo of Pisa’s </a:t>
            </a:r>
            <a:r>
              <a:rPr lang="en-US" i="1" dirty="0"/>
              <a:t>Liber </a:t>
            </a:r>
            <a:r>
              <a:rPr lang="en-US" i="1" dirty="0" err="1" smtClean="0"/>
              <a:t>Abbaci</a:t>
            </a:r>
            <a:endParaRPr lang="en-US" i="1" dirty="0" smtClean="0"/>
          </a:p>
          <a:p>
            <a:r>
              <a:rPr lang="el-GR" dirty="0" smtClean="0"/>
              <a:t>Αποδοχή δεκαδικού αριθμού, </a:t>
            </a:r>
            <a:r>
              <a:rPr lang="en-US" smtClean="0"/>
              <a:t>David Osborn</a:t>
            </a:r>
            <a:endParaRPr lang="el-GR" dirty="0" smtClean="0"/>
          </a:p>
        </p:txBody>
      </p:sp>
    </p:spTree>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p:txBody>
          <a:bodyPr>
            <a:normAutofit/>
          </a:bodyPr>
          <a:lstStyle/>
          <a:p>
            <a:pPr algn="l"/>
            <a:r>
              <a:rPr lang="el-GR" dirty="0" smtClean="0"/>
              <a:t>Μαθηματικά στην Μεσαιωνική Ευρώπη</a:t>
            </a:r>
            <a:endParaRPr lang="el-GR" dirty="0"/>
          </a:p>
        </p:txBody>
      </p:sp>
      <p:sp>
        <p:nvSpPr>
          <p:cNvPr id="5" name="Υπότιτλος 4"/>
          <p:cNvSpPr>
            <a:spLocks noGrp="1"/>
          </p:cNvSpPr>
          <p:nvPr>
            <p:ph type="subTitle" idx="1"/>
          </p:nvPr>
        </p:nvSpPr>
        <p:spPr/>
        <p:txBody>
          <a:bodyPr/>
          <a:lstStyle/>
          <a:p>
            <a:pPr algn="l"/>
            <a:r>
              <a:rPr lang="el-GR" dirty="0" smtClean="0"/>
              <a:t>Άλγεβρα</a:t>
            </a:r>
            <a:r>
              <a:rPr lang="en-US" dirty="0" smtClean="0"/>
              <a:t> </a:t>
            </a:r>
            <a:r>
              <a:rPr lang="el-GR" dirty="0" smtClean="0"/>
              <a:t>στον Μεσαίωνα</a:t>
            </a:r>
            <a:endParaRPr lang="el-GR" dirty="0"/>
          </a:p>
        </p:txBody>
      </p:sp>
    </p:spTree>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Medieval Algebra</a:t>
            </a:r>
            <a:r>
              <a:rPr lang="el-GR" dirty="0"/>
              <a:t>, </a:t>
            </a:r>
            <a:r>
              <a:rPr lang="el-GR" dirty="0" smtClean="0"/>
              <a:t>Εισαγωγή</a:t>
            </a:r>
            <a:endParaRPr lang="el-GR" dirty="0"/>
          </a:p>
        </p:txBody>
      </p:sp>
      <p:sp>
        <p:nvSpPr>
          <p:cNvPr id="3" name="Θέση περιεχομένου 2"/>
          <p:cNvSpPr>
            <a:spLocks noGrp="1"/>
          </p:cNvSpPr>
          <p:nvPr>
            <p:ph idx="1"/>
          </p:nvPr>
        </p:nvSpPr>
        <p:spPr/>
        <p:txBody>
          <a:bodyPr/>
          <a:lstStyle/>
          <a:p>
            <a:pPr fontAlgn="base"/>
            <a:r>
              <a:rPr lang="en-US" smtClean="0"/>
              <a:t>Katz., </a:t>
            </a:r>
            <a:r>
              <a:rPr lang="en-US" dirty="0"/>
              <a:t>the writers on algebra in medieval Europe were direct heirs to Islamic work</a:t>
            </a:r>
            <a:endParaRPr lang="el-GR" dirty="0"/>
          </a:p>
          <a:p>
            <a:pPr fontAlgn="base"/>
            <a:endParaRPr lang="en-US" dirty="0"/>
          </a:p>
        </p:txBody>
      </p:sp>
    </p:spTree>
    <p:extLst>
      <p:ext uri="{BB962C8B-B14F-4D97-AF65-F5344CB8AC3E}">
        <p14:creationId xmlns:p14="http://schemas.microsoft.com/office/powerpoint/2010/main" val="8319922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Leonardo of Pisa’s </a:t>
            </a:r>
            <a:r>
              <a:rPr lang="en-US" i="1" dirty="0"/>
              <a:t>Liber </a:t>
            </a:r>
            <a:r>
              <a:rPr lang="en-US" i="1" dirty="0" err="1"/>
              <a:t>Abbaci</a:t>
            </a:r>
            <a:endParaRPr lang="el-GR" dirty="0"/>
          </a:p>
        </p:txBody>
      </p:sp>
      <p:sp>
        <p:nvSpPr>
          <p:cNvPr id="3" name="Θέση περιεχομένου 2"/>
          <p:cNvSpPr>
            <a:spLocks noGrp="1"/>
          </p:cNvSpPr>
          <p:nvPr>
            <p:ph idx="1"/>
          </p:nvPr>
        </p:nvSpPr>
        <p:spPr/>
        <p:txBody>
          <a:bodyPr>
            <a:normAutofit fontScale="55000" lnSpcReduction="20000"/>
          </a:bodyPr>
          <a:lstStyle/>
          <a:p>
            <a:r>
              <a:rPr lang="en-US" i="1" dirty="0"/>
              <a:t>Liber </a:t>
            </a:r>
            <a:r>
              <a:rPr lang="en-US" i="1" dirty="0" err="1"/>
              <a:t>abbaci</a:t>
            </a:r>
            <a:r>
              <a:rPr lang="en-US" i="1" dirty="0"/>
              <a:t>, or Book of Calculation</a:t>
            </a:r>
            <a:endParaRPr lang="el-GR" i="1" dirty="0"/>
          </a:p>
          <a:p>
            <a:r>
              <a:rPr lang="en-US" dirty="0"/>
              <a:t>Leonardo, often known today by the name Fibonacci (son </a:t>
            </a:r>
            <a:r>
              <a:rPr lang="en-US" dirty="0" smtClean="0"/>
              <a:t>of</a:t>
            </a:r>
            <a:r>
              <a:rPr lang="el-GR" dirty="0" smtClean="0"/>
              <a:t> </a:t>
            </a:r>
            <a:r>
              <a:rPr lang="en-US" dirty="0" err="1" smtClean="0"/>
              <a:t>Bonaccio</a:t>
            </a:r>
            <a:r>
              <a:rPr lang="en-US" dirty="0"/>
              <a:t>) given to him by </a:t>
            </a:r>
            <a:r>
              <a:rPr lang="en-US" dirty="0" err="1"/>
              <a:t>Baldassarre</a:t>
            </a:r>
            <a:r>
              <a:rPr lang="en-US" dirty="0"/>
              <a:t> </a:t>
            </a:r>
            <a:r>
              <a:rPr lang="en-US" dirty="0" err="1"/>
              <a:t>Boncompagni</a:t>
            </a:r>
            <a:r>
              <a:rPr lang="en-US" dirty="0"/>
              <a:t>, </a:t>
            </a:r>
            <a:r>
              <a:rPr lang="en-US" dirty="0" smtClean="0"/>
              <a:t>the</a:t>
            </a:r>
            <a:r>
              <a:rPr lang="el-GR" dirty="0" smtClean="0"/>
              <a:t> </a:t>
            </a:r>
            <a:r>
              <a:rPr lang="en-US" dirty="0" smtClean="0"/>
              <a:t>nineteenth-century </a:t>
            </a:r>
            <a:r>
              <a:rPr lang="en-US" dirty="0"/>
              <a:t>editor of his works, was born around 1170.</a:t>
            </a:r>
            <a:r>
              <a:rPr lang="el-GR" dirty="0"/>
              <a:t> </a:t>
            </a:r>
            <a:r>
              <a:rPr lang="en-US" dirty="0"/>
              <a:t>His father was a </a:t>
            </a:r>
            <a:r>
              <a:rPr lang="en-US" dirty="0" err="1"/>
              <a:t>Pisan</a:t>
            </a:r>
            <a:r>
              <a:rPr lang="en-US" dirty="0"/>
              <a:t> merchant who had extensive commercial</a:t>
            </a:r>
            <a:r>
              <a:rPr lang="el-GR" dirty="0"/>
              <a:t> </a:t>
            </a:r>
            <a:r>
              <a:rPr lang="en-US" dirty="0"/>
              <a:t>dealings in </a:t>
            </a:r>
            <a:r>
              <a:rPr lang="en-US" dirty="0" err="1"/>
              <a:t>Bugia</a:t>
            </a:r>
            <a:r>
              <a:rPr lang="en-US" dirty="0"/>
              <a:t> on the North African coast (now </a:t>
            </a:r>
            <a:r>
              <a:rPr lang="en-US" dirty="0" err="1"/>
              <a:t>Bejaia</a:t>
            </a:r>
            <a:r>
              <a:rPr lang="en-US" dirty="0"/>
              <a:t>,</a:t>
            </a:r>
            <a:r>
              <a:rPr lang="el-GR" dirty="0"/>
              <a:t> </a:t>
            </a:r>
            <a:r>
              <a:rPr lang="en-US" dirty="0"/>
              <a:t>Algeria). Leonardo spent much of his early life there learning</a:t>
            </a:r>
            <a:r>
              <a:rPr lang="el-GR" dirty="0"/>
              <a:t> </a:t>
            </a:r>
            <a:r>
              <a:rPr lang="en-US" dirty="0"/>
              <a:t>Arabic and studying mathematics under Moslem teachers.</a:t>
            </a:r>
            <a:r>
              <a:rPr lang="el-GR" dirty="0"/>
              <a:t> </a:t>
            </a:r>
            <a:endParaRPr lang="el-GR" dirty="0" smtClean="0"/>
          </a:p>
          <a:p>
            <a:r>
              <a:rPr lang="en-US" dirty="0" smtClean="0"/>
              <a:t>Later </a:t>
            </a:r>
            <a:r>
              <a:rPr lang="en-US" dirty="0"/>
              <a:t>he traveled throughout the Mediterranean, probably on</a:t>
            </a:r>
            <a:r>
              <a:rPr lang="el-GR" dirty="0"/>
              <a:t> </a:t>
            </a:r>
            <a:r>
              <a:rPr lang="en-US" dirty="0"/>
              <a:t>business for his father. At each location, he met with </a:t>
            </a:r>
            <a:r>
              <a:rPr lang="en-US" dirty="0" smtClean="0"/>
              <a:t>Islamic</a:t>
            </a:r>
            <a:r>
              <a:rPr lang="el-GR" dirty="0" smtClean="0"/>
              <a:t> </a:t>
            </a:r>
            <a:r>
              <a:rPr lang="en-US" dirty="0"/>
              <a:t>scholars and absorbed the mathematical knowledge of the Islamic</a:t>
            </a:r>
            <a:r>
              <a:rPr lang="el-GR" dirty="0"/>
              <a:t> </a:t>
            </a:r>
            <a:r>
              <a:rPr lang="en-US" dirty="0" smtClean="0"/>
              <a:t>world.</a:t>
            </a:r>
            <a:endParaRPr lang="el-GR" dirty="0" smtClean="0"/>
          </a:p>
          <a:p>
            <a:r>
              <a:rPr lang="en-US" dirty="0" smtClean="0"/>
              <a:t>After </a:t>
            </a:r>
            <a:r>
              <a:rPr lang="en-US" dirty="0"/>
              <a:t>his return to Pisa in about 1200, he spent</a:t>
            </a:r>
            <a:r>
              <a:rPr lang="el-GR" dirty="0"/>
              <a:t> </a:t>
            </a:r>
            <a:r>
              <a:rPr lang="en-US" dirty="0"/>
              <a:t>the next 25 years writing works in which he incorporated what</a:t>
            </a:r>
            <a:r>
              <a:rPr lang="el-GR" dirty="0"/>
              <a:t> </a:t>
            </a:r>
            <a:r>
              <a:rPr lang="en-US" dirty="0"/>
              <a:t>he had learned. The ones that have been preserved include the</a:t>
            </a:r>
            <a:r>
              <a:rPr lang="el-GR" dirty="0"/>
              <a:t> </a:t>
            </a:r>
            <a:r>
              <a:rPr lang="en-US" i="1" dirty="0"/>
              <a:t>Liber </a:t>
            </a:r>
            <a:r>
              <a:rPr lang="en-US" i="1" dirty="0" err="1"/>
              <a:t>abbaci</a:t>
            </a:r>
            <a:r>
              <a:rPr lang="en-US" i="1" dirty="0"/>
              <a:t> (1202, 1228), the </a:t>
            </a:r>
            <a:r>
              <a:rPr lang="en-US" i="1" dirty="0" err="1"/>
              <a:t>Practica</a:t>
            </a:r>
            <a:r>
              <a:rPr lang="en-US" i="1" dirty="0"/>
              <a:t> </a:t>
            </a:r>
            <a:r>
              <a:rPr lang="en-US" i="1" dirty="0" err="1"/>
              <a:t>geometriae</a:t>
            </a:r>
            <a:r>
              <a:rPr lang="en-US" i="1" dirty="0"/>
              <a:t> (1220),</a:t>
            </a:r>
            <a:r>
              <a:rPr lang="el-GR" i="1" dirty="0"/>
              <a:t> </a:t>
            </a:r>
            <a:r>
              <a:rPr lang="en-US" dirty="0" smtClean="0"/>
              <a:t>and </a:t>
            </a:r>
            <a:r>
              <a:rPr lang="en-US" dirty="0"/>
              <a:t>the </a:t>
            </a:r>
            <a:r>
              <a:rPr lang="en-US" i="1" dirty="0"/>
              <a:t>Liber </a:t>
            </a:r>
            <a:r>
              <a:rPr lang="en-US" i="1" dirty="0" err="1"/>
              <a:t>quadratorum</a:t>
            </a:r>
            <a:r>
              <a:rPr lang="en-US" i="1" dirty="0"/>
              <a:t> (1225). </a:t>
            </a:r>
            <a:endParaRPr lang="el-GR" i="1" dirty="0" smtClean="0"/>
          </a:p>
          <a:p>
            <a:r>
              <a:rPr lang="en-US" i="1" dirty="0" smtClean="0"/>
              <a:t>Leonardo’s </a:t>
            </a:r>
            <a:r>
              <a:rPr lang="en-US" i="1" dirty="0"/>
              <a:t>importance was</a:t>
            </a:r>
            <a:r>
              <a:rPr lang="el-GR" i="1" dirty="0"/>
              <a:t>  </a:t>
            </a:r>
            <a:r>
              <a:rPr lang="en-US" dirty="0"/>
              <a:t>recognized both at the court of Frederick II, as noted in the</a:t>
            </a:r>
            <a:r>
              <a:rPr lang="el-GR" dirty="0"/>
              <a:t>  </a:t>
            </a:r>
            <a:r>
              <a:rPr lang="en-US" dirty="0"/>
              <a:t>opening story, and also in the city of Pisa, which in 1240</a:t>
            </a:r>
            <a:r>
              <a:rPr lang="el-GR" dirty="0"/>
              <a:t>  </a:t>
            </a:r>
            <a:r>
              <a:rPr lang="en-US" dirty="0"/>
              <a:t>granted him a yearly stipend  in thanks for his teaching and</a:t>
            </a:r>
            <a:r>
              <a:rPr lang="el-GR" dirty="0"/>
              <a:t> </a:t>
            </a:r>
            <a:r>
              <a:rPr lang="en-US" dirty="0"/>
              <a:t>other services to the community</a:t>
            </a:r>
            <a:r>
              <a:rPr lang="en-US" dirty="0" smtClean="0"/>
              <a:t>.</a:t>
            </a:r>
            <a:endParaRPr lang="en-US" dirty="0"/>
          </a:p>
        </p:txBody>
      </p:sp>
    </p:spTree>
    <p:extLst>
      <p:ext uri="{BB962C8B-B14F-4D97-AF65-F5344CB8AC3E}">
        <p14:creationId xmlns:p14="http://schemas.microsoft.com/office/powerpoint/2010/main" val="30228267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smtClean="0"/>
              <a:t>Acceptance of The Decimal Number, David Osborn</a:t>
            </a:r>
            <a:r>
              <a:rPr lang="el-GR" dirty="0" smtClean="0"/>
              <a:t> (</a:t>
            </a:r>
            <a:r>
              <a:rPr lang="el-GR" dirty="0" smtClean="0"/>
              <a:t>1/</a:t>
            </a:r>
            <a:r>
              <a:rPr lang="en-US" dirty="0" smtClean="0"/>
              <a:t>4</a:t>
            </a:r>
            <a:r>
              <a:rPr lang="el-GR" dirty="0" smtClean="0"/>
              <a:t>)</a:t>
            </a:r>
            <a:endParaRPr lang="el-GR" dirty="0"/>
          </a:p>
        </p:txBody>
      </p:sp>
      <p:sp>
        <p:nvSpPr>
          <p:cNvPr id="3" name="Θέση περιεχομένου 2"/>
          <p:cNvSpPr>
            <a:spLocks noGrp="1"/>
          </p:cNvSpPr>
          <p:nvPr>
            <p:ph idx="1"/>
          </p:nvPr>
        </p:nvSpPr>
        <p:spPr/>
        <p:txBody>
          <a:bodyPr>
            <a:normAutofit fontScale="62500" lnSpcReduction="20000"/>
          </a:bodyPr>
          <a:lstStyle/>
          <a:p>
            <a:r>
              <a:rPr lang="en-US" dirty="0"/>
              <a:t>The Indian numerals and the positional number system were introduced to the Islamic civilization by Al-Khwarizmi, the founder of several branches and basic concepts of mathematics. </a:t>
            </a:r>
            <a:endParaRPr lang="el-GR" dirty="0" smtClean="0"/>
          </a:p>
          <a:p>
            <a:r>
              <a:rPr lang="en-US" b="1" dirty="0" smtClean="0"/>
              <a:t>Al-Khwarizmi's </a:t>
            </a:r>
            <a:r>
              <a:rPr lang="en-US" b="1" dirty="0"/>
              <a:t>book on arithmetic synthesized Greek and Indian</a:t>
            </a:r>
            <a:r>
              <a:rPr lang="en-US" dirty="0">
                <a:solidFill>
                  <a:srgbClr val="FF0000"/>
                </a:solidFill>
              </a:rPr>
              <a:t> </a:t>
            </a:r>
            <a:r>
              <a:rPr lang="en-US" dirty="0"/>
              <a:t>knowledge and also contained his own fundamental contribution to mathematics and science including an explanation of the use of zero. </a:t>
            </a:r>
            <a:endParaRPr lang="el-GR" dirty="0" smtClean="0"/>
          </a:p>
          <a:p>
            <a:r>
              <a:rPr lang="en-US" dirty="0" smtClean="0"/>
              <a:t>It </a:t>
            </a:r>
            <a:r>
              <a:rPr lang="en-US" dirty="0"/>
              <a:t>was only centuries later, in the 12th century, that the Indian numeral system was introduced to the Western world through Latin translations of his arithmetic.</a:t>
            </a:r>
          </a:p>
          <a:p>
            <a:r>
              <a:rPr lang="en-US" dirty="0"/>
              <a:t>Michel de Montaigne, Mayor of Bordeaux (France) and one of the most learned men of his day, confessed in 1588 (prior to the widespread adoption of decimal arithmetic in Europe), that in spite of his great education and erudition, </a:t>
            </a:r>
            <a:r>
              <a:rPr lang="en-US" i="1" dirty="0"/>
              <a:t>"I cannot yet cast account either with penne or counters."</a:t>
            </a:r>
            <a:r>
              <a:rPr lang="en-US" dirty="0"/>
              <a:t> That is, he could not do basic </a:t>
            </a:r>
            <a:r>
              <a:rPr lang="en-US" dirty="0" smtClean="0"/>
              <a:t>arithmetic...</a:t>
            </a:r>
          </a:p>
          <a:p>
            <a:pPr marL="0" indent="0">
              <a:buNone/>
            </a:pPr>
            <a:endParaRPr lang="el-GR" dirty="0"/>
          </a:p>
        </p:txBody>
      </p:sp>
    </p:spTree>
    <p:extLst>
      <p:ext uri="{BB962C8B-B14F-4D97-AF65-F5344CB8AC3E}">
        <p14:creationId xmlns:p14="http://schemas.microsoft.com/office/powerpoint/2010/main" val="42407738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a:t>Acceptance </a:t>
            </a:r>
            <a:r>
              <a:rPr lang="en-US" dirty="0" smtClean="0"/>
              <a:t>of </a:t>
            </a:r>
            <a:r>
              <a:rPr lang="en-US" dirty="0"/>
              <a:t>The Decimal Number, David Osborn</a:t>
            </a:r>
            <a:r>
              <a:rPr lang="el-GR" dirty="0"/>
              <a:t> </a:t>
            </a:r>
            <a:r>
              <a:rPr lang="el-GR" dirty="0" smtClean="0"/>
              <a:t>(</a:t>
            </a:r>
            <a:r>
              <a:rPr lang="el-GR" dirty="0" smtClean="0"/>
              <a:t>2/</a:t>
            </a:r>
            <a:r>
              <a:rPr lang="en-US" dirty="0" smtClean="0"/>
              <a:t>4</a:t>
            </a:r>
            <a:r>
              <a:rPr lang="el-GR" dirty="0" smtClean="0"/>
              <a:t>)</a:t>
            </a:r>
            <a:endParaRPr lang="el-GR" dirty="0"/>
          </a:p>
        </p:txBody>
      </p:sp>
      <p:sp>
        <p:nvSpPr>
          <p:cNvPr id="3" name="Θέση περιεχομένου 2"/>
          <p:cNvSpPr>
            <a:spLocks noGrp="1"/>
          </p:cNvSpPr>
          <p:nvPr>
            <p:ph idx="1"/>
          </p:nvPr>
        </p:nvSpPr>
        <p:spPr/>
        <p:txBody>
          <a:bodyPr>
            <a:normAutofit fontScale="55000" lnSpcReduction="20000"/>
          </a:bodyPr>
          <a:lstStyle/>
          <a:p>
            <a:r>
              <a:rPr lang="en-US" dirty="0"/>
              <a:t>Pierre-Simon Laplace, the famous 19th century mathematician, explained: </a:t>
            </a:r>
            <a:r>
              <a:rPr lang="en-US" i="1" dirty="0"/>
              <a:t>"The ingenious method of expressing every possible number using a set of ten symbols (each symbol having a place value and an absolute value) emerged from India. The idea seems so simple nowadays that it's significance and profound importance is no longer appreciated. It's simplicity lies in the way it facilitated calculation and places arithmetic foremost amongst useful inventions. </a:t>
            </a:r>
            <a:endParaRPr lang="el-GR" i="1" dirty="0" smtClean="0"/>
          </a:p>
          <a:p>
            <a:r>
              <a:rPr lang="en-US" b="1" i="1" dirty="0" smtClean="0"/>
              <a:t>The </a:t>
            </a:r>
            <a:r>
              <a:rPr lang="en-US" b="1" i="1" dirty="0"/>
              <a:t>importance of this invention is more readily appreciated when one considers that it was beyond the two greatest men of Antiquity, Archimedes and Apollonius.”  </a:t>
            </a:r>
            <a:r>
              <a:rPr lang="en-US" i="1" dirty="0" smtClean="0"/>
              <a:t>…</a:t>
            </a:r>
            <a:endParaRPr lang="el-GR" i="1" dirty="0" smtClean="0"/>
          </a:p>
          <a:p>
            <a:r>
              <a:rPr lang="en-US" dirty="0"/>
              <a:t>… On the other hand, the Europeans response to the extraordinary cultural and scientific achievements of India during the British occupation of India</a:t>
            </a:r>
            <a:r>
              <a:rPr lang="en-US" dirty="0" smtClean="0"/>
              <a:t>, </a:t>
            </a:r>
            <a:r>
              <a:rPr lang="en-US" b="1" dirty="0" smtClean="0"/>
              <a:t>was to postulate the Aryan Invasion Theory</a:t>
            </a:r>
            <a:r>
              <a:rPr lang="en-US" dirty="0" smtClean="0"/>
              <a:t> </a:t>
            </a:r>
            <a:r>
              <a:rPr lang="el-GR" dirty="0" smtClean="0"/>
              <a:t>- </a:t>
            </a:r>
            <a:r>
              <a:rPr lang="en-US" dirty="0" smtClean="0"/>
              <a:t>that </a:t>
            </a:r>
            <a:r>
              <a:rPr lang="en-US" dirty="0"/>
              <a:t>India's wondrous heritage came from Europe. </a:t>
            </a:r>
            <a:r>
              <a:rPr lang="en-US" dirty="0" smtClean="0"/>
              <a:t>Although </a:t>
            </a:r>
            <a:r>
              <a:rPr lang="en-US" dirty="0"/>
              <a:t>this theory remains a controversial issue, more recent archaeological, linguistic, genetic and other evidence has effectively shown that there is no substantiation for this Aryan Invasion Theory. The earliest known use of the Indian decimal number system in Europe is in a Sicilian coin of 1134; in Britain the first use is in </a:t>
            </a:r>
            <a:r>
              <a:rPr lang="en-US" dirty="0" smtClean="0"/>
              <a:t>1490</a:t>
            </a:r>
            <a:r>
              <a:rPr lang="en-US" dirty="0" smtClean="0"/>
              <a:t>…</a:t>
            </a:r>
            <a:endParaRPr lang="en-US" dirty="0"/>
          </a:p>
        </p:txBody>
      </p:sp>
    </p:spTree>
    <p:extLst>
      <p:ext uri="{BB962C8B-B14F-4D97-AF65-F5344CB8AC3E}">
        <p14:creationId xmlns:p14="http://schemas.microsoft.com/office/powerpoint/2010/main" val="27136084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a:t>Acceptance </a:t>
            </a:r>
            <a:r>
              <a:rPr lang="en-US" dirty="0" smtClean="0"/>
              <a:t>of </a:t>
            </a:r>
            <a:r>
              <a:rPr lang="en-US" dirty="0"/>
              <a:t>The Decimal Number, David Osborn</a:t>
            </a:r>
            <a:r>
              <a:rPr lang="el-GR" dirty="0"/>
              <a:t> </a:t>
            </a:r>
            <a:r>
              <a:rPr lang="el-GR" dirty="0" smtClean="0"/>
              <a:t>(</a:t>
            </a:r>
            <a:r>
              <a:rPr lang="el-GR" dirty="0" smtClean="0"/>
              <a:t>3/</a:t>
            </a:r>
            <a:r>
              <a:rPr lang="en-US" dirty="0" smtClean="0"/>
              <a:t>4</a:t>
            </a:r>
            <a:r>
              <a:rPr lang="el-GR" dirty="0" smtClean="0"/>
              <a:t>)</a:t>
            </a:r>
            <a:endParaRPr lang="el-GR" dirty="0"/>
          </a:p>
        </p:txBody>
      </p:sp>
      <p:sp>
        <p:nvSpPr>
          <p:cNvPr id="3" name="Θέση περιεχομένου 2"/>
          <p:cNvSpPr>
            <a:spLocks noGrp="1"/>
          </p:cNvSpPr>
          <p:nvPr>
            <p:ph idx="1"/>
          </p:nvPr>
        </p:nvSpPr>
        <p:spPr/>
        <p:txBody>
          <a:bodyPr>
            <a:normAutofit fontScale="62500" lnSpcReduction="20000"/>
          </a:bodyPr>
          <a:lstStyle/>
          <a:p>
            <a:r>
              <a:rPr lang="en-US" dirty="0"/>
              <a:t>… On the other hand, the Europeans response to the extraordinary cultural and scientific achievements of India during the British occupation of India, </a:t>
            </a:r>
            <a:r>
              <a:rPr lang="en-US" b="1" dirty="0"/>
              <a:t>was to postulate the Aryan Invasion Theory</a:t>
            </a:r>
            <a:r>
              <a:rPr lang="en-US" dirty="0"/>
              <a:t> </a:t>
            </a:r>
            <a:r>
              <a:rPr lang="el-GR" dirty="0"/>
              <a:t>- </a:t>
            </a:r>
            <a:r>
              <a:rPr lang="en-US" dirty="0"/>
              <a:t>that India's wondrous heritage came from Europe. Although this theory remains a controversial issue, more recent archaeological, linguistic, genetic and other evidence has effectively shown that there is no substantiation for this Aryan Invasion Theory. The earliest known use of the Indian decimal number system in Europe is in a Sicilian coin of 1134; in Britain the first use is in 1490</a:t>
            </a:r>
            <a:r>
              <a:rPr lang="en-US" dirty="0" smtClean="0"/>
              <a:t>…</a:t>
            </a:r>
            <a:endParaRPr lang="en-US" dirty="0" smtClean="0"/>
          </a:p>
          <a:p>
            <a:r>
              <a:rPr lang="en-US" dirty="0" smtClean="0"/>
              <a:t>It </a:t>
            </a:r>
            <a:r>
              <a:rPr lang="en-US" dirty="0"/>
              <a:t>is astonishing how many years passed before the Indian numeral system finally gained full acceptance in the rest of the world. There are indications that it reached southern Europe perhaps as early as 500 CE, but with Europe mired in the Dark Ages, few paid any attention. The first surviving example of the Indian numerals in document form in Europe was, however, long before the time of al-</a:t>
            </a:r>
            <a:r>
              <a:rPr lang="en-US" dirty="0" err="1"/>
              <a:t>Banna</a:t>
            </a:r>
            <a:r>
              <a:rPr lang="en-US" dirty="0"/>
              <a:t> in the fourteenth century. The Indian numerals appear in the </a:t>
            </a:r>
            <a:r>
              <a:rPr lang="en-US" i="1" dirty="0"/>
              <a:t>Codex </a:t>
            </a:r>
            <a:r>
              <a:rPr lang="en-US" i="1" dirty="0" err="1"/>
              <a:t>Vigilanus</a:t>
            </a:r>
            <a:r>
              <a:rPr lang="en-US" dirty="0"/>
              <a:t> copied by a monk in Spain in 976. </a:t>
            </a:r>
            <a:r>
              <a:rPr lang="en-US" dirty="0" smtClean="0"/>
              <a:t>….</a:t>
            </a:r>
            <a:endParaRPr lang="en-US" dirty="0"/>
          </a:p>
        </p:txBody>
      </p:sp>
    </p:spTree>
    <p:extLst>
      <p:ext uri="{BB962C8B-B14F-4D97-AF65-F5344CB8AC3E}">
        <p14:creationId xmlns:p14="http://schemas.microsoft.com/office/powerpoint/2010/main" val="627422540"/>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2475</TotalTime>
  <Words>1352</Words>
  <Application>Microsoft Office PowerPoint</Application>
  <PresentationFormat>Προβολή στην οθόνη (4:3)</PresentationFormat>
  <Paragraphs>83</Paragraphs>
  <Slides>18</Slides>
  <Notes>12</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18</vt:i4>
      </vt:variant>
    </vt:vector>
  </HeadingPairs>
  <TitlesOfParts>
    <vt:vector size="23" baseType="lpstr">
      <vt:lpstr>ＭＳ Ｐゴシック</vt:lpstr>
      <vt:lpstr>Arial</vt:lpstr>
      <vt:lpstr>Calibri</vt:lpstr>
      <vt:lpstr>Wingdings</vt:lpstr>
      <vt:lpstr>Θέμα του Office</vt:lpstr>
      <vt:lpstr>Ιστορία νεότερων Μαθηματικών</vt:lpstr>
      <vt:lpstr>Περιγραφή Ενότητας</vt:lpstr>
      <vt:lpstr>Περιεχόμενα Υποενότητας</vt:lpstr>
      <vt:lpstr>Μαθηματικά στην Μεσαιωνική Ευρώπη</vt:lpstr>
      <vt:lpstr>Medieval Algebra, Εισαγωγή</vt:lpstr>
      <vt:lpstr>Leonardo of Pisa’s Liber Abbaci</vt:lpstr>
      <vt:lpstr>Acceptance of The Decimal Number, David Osborn (1/4)</vt:lpstr>
      <vt:lpstr>Acceptance of The Decimal Number, David Osborn (2/4)</vt:lpstr>
      <vt:lpstr>Acceptance of The Decimal Number, David Osborn (3/4)</vt:lpstr>
      <vt:lpstr>Acceptance of The Decimal Number, David Osborn (4/4)</vt:lpstr>
      <vt:lpstr>Τέλος Υποενότητας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slim</cp:lastModifiedBy>
  <cp:revision>294</cp:revision>
  <dcterms:created xsi:type="dcterms:W3CDTF">2012-09-06T09:03:05Z</dcterms:created>
  <dcterms:modified xsi:type="dcterms:W3CDTF">2015-07-06T09:57:11Z</dcterms:modified>
</cp:coreProperties>
</file>