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417" r:id="rId2"/>
    <p:sldId id="419" r:id="rId3"/>
    <p:sldId id="418" r:id="rId4"/>
    <p:sldId id="420" r:id="rId5"/>
    <p:sldId id="421" r:id="rId6"/>
    <p:sldId id="422" r:id="rId7"/>
    <p:sldId id="423" r:id="rId8"/>
    <p:sldId id="410" r:id="rId9"/>
    <p:sldId id="411" r:id="rId10"/>
    <p:sldId id="412" r:id="rId11"/>
    <p:sldId id="424" r:id="rId12"/>
    <p:sldId id="425" r:id="rId13"/>
    <p:sldId id="414" r:id="rId14"/>
    <p:sldId id="415" r:id="rId15"/>
    <p:sldId id="41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CC"/>
    <a:srgbClr val="006699"/>
    <a:srgbClr val="F2F1E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21" autoAdjust="0"/>
    <p:restoredTop sz="89408" autoAdjust="0"/>
  </p:normalViewPr>
  <p:slideViewPr>
    <p:cSldViewPr snapToGrid="0"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806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A15CB-E518-42D0-B086-3B1AF5864A87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DB2FB-1A1E-483C-8906-5BB705B55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365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DB2FB-1A1E-483C-8906-5BB705B5523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0445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813255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fld id="{73908917-2446-4259-9BC3-C9BF895637E1}" type="slidenum">
              <a:rPr lang="el-GR" altLang="en-US" sz="1200"/>
              <a:pPr eaLnBrk="1" hangingPunct="1"/>
              <a:t>6</a:t>
            </a:fld>
            <a:endParaRPr lang="el-GR" altLang="en-US" sz="1200"/>
          </a:p>
        </p:txBody>
      </p:sp>
    </p:spTree>
    <p:extLst>
      <p:ext uri="{BB962C8B-B14F-4D97-AF65-F5344CB8AC3E}">
        <p14:creationId xmlns:p14="http://schemas.microsoft.com/office/powerpoint/2010/main" xmlns="" val="3578560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DB2FB-1A1E-483C-8906-5BB705B5523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6522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DB2FB-1A1E-483C-8906-5BB705B5523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6297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39302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02242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DB2FB-1A1E-483C-8906-5BB705B5523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9451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315576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873006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1819"/>
            <a:ext cx="7772400" cy="1415846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99" y="3602037"/>
            <a:ext cx="6894871" cy="2710273"/>
          </a:xfrm>
        </p:spPr>
        <p:txBody>
          <a:bodyPr/>
          <a:lstStyle>
            <a:lvl1pPr marL="0" indent="0" algn="ctr">
              <a:buNone/>
              <a:defRPr lang="en-US" sz="2400" b="1" smtClean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l-GR" sz="2800" dirty="0" smtClean="0"/>
          </a:p>
        </p:txBody>
      </p:sp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5800" y="621594"/>
            <a:ext cx="4147938" cy="81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5361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12"/>
          </p:nvPr>
        </p:nvSpPr>
        <p:spPr>
          <a:xfrm>
            <a:off x="3790950" y="1828800"/>
            <a:ext cx="4724400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8" name="Θέση κειμένου 7"/>
          <p:cNvSpPr>
            <a:spLocks noGrp="1"/>
          </p:cNvSpPr>
          <p:nvPr>
            <p:ph type="body" sz="quarter" idx="13"/>
          </p:nvPr>
        </p:nvSpPr>
        <p:spPr>
          <a:xfrm>
            <a:off x="628650" y="1798638"/>
            <a:ext cx="3101975" cy="4410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0118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4022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Θέση κειμένου 5"/>
          <p:cNvSpPr>
            <a:spLocks noGrp="1"/>
          </p:cNvSpPr>
          <p:nvPr>
            <p:ph type="body" sz="quarter" idx="12"/>
          </p:nvPr>
        </p:nvSpPr>
        <p:spPr>
          <a:xfrm>
            <a:off x="628650" y="1855788"/>
            <a:ext cx="7886700" cy="230505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8" name="Θέση εικόνας 7"/>
          <p:cNvSpPr>
            <a:spLocks noGrp="1"/>
          </p:cNvSpPr>
          <p:nvPr>
            <p:ph type="pic" sz="quarter" idx="13"/>
          </p:nvPr>
        </p:nvSpPr>
        <p:spPr>
          <a:xfrm>
            <a:off x="628650" y="4214813"/>
            <a:ext cx="7886700" cy="194786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9479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4624388" y="1853430"/>
            <a:ext cx="3890962" cy="206928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624388" y="4048124"/>
            <a:ext cx="3890962" cy="211455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28650" y="1854200"/>
            <a:ext cx="3890963" cy="4308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2668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4624388" y="1853430"/>
            <a:ext cx="3890962" cy="206928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624388" y="4048124"/>
            <a:ext cx="3890962" cy="211455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628650" y="1853430"/>
            <a:ext cx="3836988" cy="43092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154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30238" y="2160588"/>
            <a:ext cx="2949575" cy="370046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2833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7393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2"/>
          </p:nvPr>
        </p:nvSpPr>
        <p:spPr>
          <a:xfrm>
            <a:off x="628650" y="1854200"/>
            <a:ext cx="7886700" cy="3860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1476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6"/>
          </p:nvPr>
        </p:nvSpPr>
        <p:spPr>
          <a:xfrm>
            <a:off x="628650" y="1866900"/>
            <a:ext cx="3778250" cy="203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7"/>
          </p:nvPr>
        </p:nvSpPr>
        <p:spPr>
          <a:xfrm>
            <a:off x="628650" y="4060595"/>
            <a:ext cx="3778250" cy="203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9"/>
          <p:cNvSpPr>
            <a:spLocks noGrp="1"/>
          </p:cNvSpPr>
          <p:nvPr>
            <p:ph sz="quarter" idx="18"/>
          </p:nvPr>
        </p:nvSpPr>
        <p:spPr>
          <a:xfrm>
            <a:off x="4724400" y="1848335"/>
            <a:ext cx="3778250" cy="203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9"/>
          <p:cNvSpPr>
            <a:spLocks noGrp="1"/>
          </p:cNvSpPr>
          <p:nvPr>
            <p:ph sz="quarter" idx="19"/>
          </p:nvPr>
        </p:nvSpPr>
        <p:spPr>
          <a:xfrm>
            <a:off x="4737100" y="4060595"/>
            <a:ext cx="3778250" cy="203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86030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8650" y="1866900"/>
            <a:ext cx="3778250" cy="2032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37100" y="1854200"/>
            <a:ext cx="3778250" cy="20447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2682875" y="4075111"/>
            <a:ext cx="3778250" cy="2032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402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3919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527050" y="2311400"/>
            <a:ext cx="2520950" cy="31877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3302000" y="2311400"/>
            <a:ext cx="2501900" cy="31877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076950" y="2311400"/>
            <a:ext cx="2495550" cy="31877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72522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0661458">
            <a:off x="858904" y="3912368"/>
            <a:ext cx="864017" cy="571191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0661458">
            <a:off x="858904" y="3912368"/>
            <a:ext cx="864017" cy="571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65753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0713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378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415" y="3386622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2953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08622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79135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Θέση εικόνας 6"/>
          <p:cNvSpPr>
            <a:spLocks noGrp="1"/>
          </p:cNvSpPr>
          <p:nvPr>
            <p:ph type="pic" sz="quarter" idx="13"/>
          </p:nvPr>
        </p:nvSpPr>
        <p:spPr>
          <a:xfrm>
            <a:off x="628651" y="1794694"/>
            <a:ext cx="7886699" cy="383693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l-GR" dirty="0"/>
          </a:p>
        </p:txBody>
      </p:sp>
      <p:sp>
        <p:nvSpPr>
          <p:cNvPr id="9" name="Θέση κειμένου 8"/>
          <p:cNvSpPr>
            <a:spLocks noGrp="1"/>
          </p:cNvSpPr>
          <p:nvPr>
            <p:ph type="body" sz="quarter" idx="14"/>
          </p:nvPr>
        </p:nvSpPr>
        <p:spPr>
          <a:xfrm>
            <a:off x="628650" y="5735636"/>
            <a:ext cx="7940675" cy="485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89660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Θέση SmartArt 5"/>
          <p:cNvSpPr>
            <a:spLocks noGrp="1"/>
          </p:cNvSpPr>
          <p:nvPr>
            <p:ph type="dgm" sz="quarter" idx="12"/>
          </p:nvPr>
        </p:nvSpPr>
        <p:spPr>
          <a:xfrm>
            <a:off x="628650" y="1858963"/>
            <a:ext cx="7886700" cy="4261618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1513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Θέση εικόνας 5"/>
          <p:cNvSpPr>
            <a:spLocks noGrp="1"/>
          </p:cNvSpPr>
          <p:nvPr>
            <p:ph type="pic" sz="quarter" idx="12"/>
          </p:nvPr>
        </p:nvSpPr>
        <p:spPr>
          <a:xfrm>
            <a:off x="628650" y="1843088"/>
            <a:ext cx="5300663" cy="426243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l-GR"/>
          </a:p>
        </p:txBody>
      </p:sp>
      <p:sp>
        <p:nvSpPr>
          <p:cNvPr id="8" name="Θέση κειμένου 7"/>
          <p:cNvSpPr>
            <a:spLocks noGrp="1"/>
          </p:cNvSpPr>
          <p:nvPr>
            <p:ph type="body" sz="quarter" idx="13"/>
          </p:nvPr>
        </p:nvSpPr>
        <p:spPr>
          <a:xfrm>
            <a:off x="6091238" y="1843088"/>
            <a:ext cx="2595562" cy="4233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30882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3889" y="6325416"/>
            <a:ext cx="6830668" cy="2809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64557" y="6325416"/>
            <a:ext cx="550793" cy="2809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56277-EA16-4AF5-BFB5-E5ECBBB3949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 userDrawn="1"/>
        </p:nvPicPr>
        <p:blipFill rotWithShape="1">
          <a:blip r:embed="rId23" cstate="print"/>
          <a:srcRect l="1" r="85167"/>
          <a:stretch/>
        </p:blipFill>
        <p:spPr>
          <a:xfrm>
            <a:off x="628650" y="6164722"/>
            <a:ext cx="505239" cy="622325"/>
          </a:xfrm>
          <a:prstGeom prst="rect">
            <a:avLst/>
          </a:prstGeom>
        </p:spPr>
      </p:pic>
      <p:cxnSp>
        <p:nvCxnSpPr>
          <p:cNvPr id="18" name="Straight Connector 17"/>
          <p:cNvCxnSpPr/>
          <p:nvPr userDrawn="1"/>
        </p:nvCxnSpPr>
        <p:spPr>
          <a:xfrm>
            <a:off x="1133889" y="6261916"/>
            <a:ext cx="7381461" cy="0"/>
          </a:xfrm>
          <a:prstGeom prst="line">
            <a:avLst/>
          </a:prstGeom>
          <a:ln w="381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3585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79" r:id="rId5"/>
    <p:sldLayoutId id="2147483686" r:id="rId6"/>
    <p:sldLayoutId id="2147483666" r:id="rId7"/>
    <p:sldLayoutId id="2147483671" r:id="rId8"/>
    <p:sldLayoutId id="2147483672" r:id="rId9"/>
    <p:sldLayoutId id="2147483673" r:id="rId10"/>
    <p:sldLayoutId id="2147483674" r:id="rId11"/>
    <p:sldLayoutId id="2147483685" r:id="rId12"/>
    <p:sldLayoutId id="2147483681" r:id="rId13"/>
    <p:sldLayoutId id="2147483682" r:id="rId14"/>
    <p:sldLayoutId id="2147483680" r:id="rId15"/>
    <p:sldLayoutId id="2147483669" r:id="rId16"/>
    <p:sldLayoutId id="2147483675" r:id="rId17"/>
    <p:sldLayoutId id="2147483676" r:id="rId18"/>
    <p:sldLayoutId id="2147483678" r:id="rId19"/>
    <p:sldLayoutId id="2147483677" r:id="rId20"/>
    <p:sldLayoutId id="2147483683" r:id="rId2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66CC"/>
          </a:solidFill>
          <a:latin typeface="+mn-lt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1.jpeg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Ιχθυολογία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292" y="3485363"/>
            <a:ext cx="8792308" cy="2710273"/>
          </a:xfrm>
        </p:spPr>
        <p:txBody>
          <a:bodyPr>
            <a:normAutofit fontScale="92500" lnSpcReduction="20000"/>
          </a:bodyPr>
          <a:lstStyle/>
          <a:p>
            <a:r>
              <a:rPr lang="el-GR" sz="3000" dirty="0">
                <a:solidFill>
                  <a:srgbClr val="006699"/>
                </a:solidFill>
              </a:rPr>
              <a:t>Ενότητα  </a:t>
            </a:r>
            <a:r>
              <a:rPr lang="en-US" sz="3000" dirty="0" smtClean="0">
                <a:solidFill>
                  <a:srgbClr val="006699"/>
                </a:solidFill>
              </a:rPr>
              <a:t>4</a:t>
            </a:r>
            <a:r>
              <a:rPr lang="el-GR" sz="3000" baseline="30000" dirty="0" smtClean="0">
                <a:solidFill>
                  <a:srgbClr val="006699"/>
                </a:solidFill>
              </a:rPr>
              <a:t>η</a:t>
            </a:r>
            <a:r>
              <a:rPr lang="en-US" sz="3000" dirty="0" smtClean="0">
                <a:solidFill>
                  <a:srgbClr val="006699"/>
                </a:solidFill>
              </a:rPr>
              <a:t>. E</a:t>
            </a:r>
            <a:r>
              <a:rPr lang="el-GR" sz="3000" dirty="0" smtClean="0">
                <a:solidFill>
                  <a:srgbClr val="006699"/>
                </a:solidFill>
              </a:rPr>
              <a:t>ργαστηριακή Άσκηση</a:t>
            </a:r>
          </a:p>
          <a:p>
            <a:r>
              <a:rPr lang="el-GR" sz="3000" dirty="0" smtClean="0">
                <a:solidFill>
                  <a:srgbClr val="006699"/>
                </a:solidFill>
              </a:rPr>
              <a:t> Εκτίμηση Παραμέτρων Ανάπτυξης,</a:t>
            </a:r>
          </a:p>
          <a:p>
            <a:r>
              <a:rPr lang="el-GR" sz="3000" dirty="0" smtClean="0">
                <a:solidFill>
                  <a:srgbClr val="006699"/>
                </a:solidFill>
              </a:rPr>
              <a:t>Εξίσωση </a:t>
            </a:r>
            <a:r>
              <a:rPr lang="en-US" sz="3000" dirty="0" smtClean="0">
                <a:solidFill>
                  <a:srgbClr val="006699"/>
                </a:solidFill>
              </a:rPr>
              <a:t>Von </a:t>
            </a:r>
            <a:r>
              <a:rPr lang="en-US" sz="3000" dirty="0" err="1" smtClean="0">
                <a:solidFill>
                  <a:srgbClr val="006699"/>
                </a:solidFill>
              </a:rPr>
              <a:t>Bertalanfy</a:t>
            </a:r>
            <a:endParaRPr lang="en-US" sz="3000" dirty="0" smtClean="0">
              <a:solidFill>
                <a:srgbClr val="006699"/>
              </a:solidFill>
            </a:endParaRPr>
          </a:p>
          <a:p>
            <a:endParaRPr lang="el-GR" dirty="0">
              <a:solidFill>
                <a:srgbClr val="006699"/>
              </a:solidFill>
            </a:endParaRPr>
          </a:p>
          <a:p>
            <a:r>
              <a:rPr lang="el-GR" dirty="0"/>
              <a:t>Περσεφόνη Μεγαλοφώνου, </a:t>
            </a:r>
            <a:r>
              <a:rPr lang="el-GR" dirty="0" smtClean="0"/>
              <a:t>Αναπλ. </a:t>
            </a:r>
            <a:r>
              <a:rPr lang="el-GR" dirty="0"/>
              <a:t>Καθηγήτρια</a:t>
            </a:r>
          </a:p>
          <a:p>
            <a:r>
              <a:rPr lang="el-GR" dirty="0"/>
              <a:t>Σχολή Θετικών Επιστημών</a:t>
            </a:r>
          </a:p>
          <a:p>
            <a:r>
              <a:rPr lang="el-GR" dirty="0"/>
              <a:t>Τμήμα Βιολογίας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274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162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4000" smtClean="0"/>
              <a:t>Σημείωμα Ιστορικού Εκδόσεων</a:t>
            </a:r>
            <a:r>
              <a:rPr lang="en-US" altLang="en-US" sz="4000" smtClean="0"/>
              <a:t> </a:t>
            </a:r>
            <a:r>
              <a:rPr lang="el-GR" altLang="en-US" sz="4000" smtClean="0"/>
              <a:t>Έργου</a:t>
            </a:r>
            <a:endParaRPr lang="en-US" altLang="en-US" sz="4000" smtClean="0"/>
          </a:p>
        </p:txBody>
      </p:sp>
      <p:sp useBgFill="1">
        <p:nvSpPr>
          <p:cNvPr id="112643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l-GR" altLang="en-US" sz="2000" smtClean="0"/>
              <a:t>Το παρόν έργο αποτελεί την έκδοση 1.0.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l-GR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t>Ενότητα  . Εργαστηριακή Άσκηση Εκτίμησης Παραμέτρων Αύξησης Ιχθύων</a:t>
            </a:r>
            <a:endParaRPr lang="el-GR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11F546-0C8F-4432-ACA8-6C0ADB8BBB42}" type="slidenum">
              <a:rPr lang="el-GR" smtClean="0"/>
              <a:pPr>
                <a:defRPr/>
              </a:pPr>
              <a:t>11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4000" smtClean="0"/>
              <a:t>Σημείωμα Αναφοράς</a:t>
            </a:r>
            <a:endParaRPr lang="en-US" altLang="en-US" sz="4000" smtClean="0"/>
          </a:p>
        </p:txBody>
      </p:sp>
      <p:sp useBgFill="1">
        <p:nvSpPr>
          <p:cNvPr id="11366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altLang="en-US" sz="2000" dirty="0" err="1" smtClean="0"/>
              <a:t>Copyright</a:t>
            </a:r>
            <a:r>
              <a:rPr lang="el-GR" altLang="en-US" sz="2000" dirty="0" smtClean="0"/>
              <a:t> </a:t>
            </a:r>
            <a:r>
              <a:rPr lang="el-GR" altLang="en-US" sz="2000" dirty="0" err="1" smtClean="0"/>
              <a:t>Εθνικόν</a:t>
            </a:r>
            <a:r>
              <a:rPr lang="el-GR" altLang="en-US" sz="2000" dirty="0" smtClean="0"/>
              <a:t> και </a:t>
            </a:r>
            <a:r>
              <a:rPr lang="el-GR" altLang="en-US" sz="2000" dirty="0" err="1" smtClean="0"/>
              <a:t>Καποδιστριακόν</a:t>
            </a:r>
            <a:r>
              <a:rPr lang="el-GR" altLang="en-US" sz="2000" dirty="0" smtClean="0"/>
              <a:t> </a:t>
            </a:r>
            <a:r>
              <a:rPr lang="el-GR" altLang="en-US" sz="2000" dirty="0" err="1" smtClean="0"/>
              <a:t>Πανεπιστήμιον</a:t>
            </a:r>
            <a:r>
              <a:rPr lang="el-GR" altLang="en-US" sz="2000" dirty="0" smtClean="0"/>
              <a:t> Αθηνών</a:t>
            </a:r>
            <a:r>
              <a:rPr lang="en-US" altLang="en-US" sz="2000" dirty="0" smtClean="0"/>
              <a:t>, </a:t>
            </a:r>
            <a:r>
              <a:rPr lang="el-GR" altLang="en-US" sz="2000" dirty="0" smtClean="0"/>
              <a:t>Περσεφόνη Μεγαλοφώνου, Επίκουρη Καθηγήτρια. «Ιχθυολογία.</a:t>
            </a:r>
            <a:r>
              <a:rPr lang="el-GR" altLang="en-US" sz="2000" dirty="0" smtClean="0">
                <a:solidFill>
                  <a:srgbClr val="FF0000"/>
                </a:solidFill>
              </a:rPr>
              <a:t> </a:t>
            </a:r>
            <a:r>
              <a:rPr lang="el-GR" altLang="en-US" sz="2000" dirty="0" smtClean="0"/>
              <a:t>Ενότητα . Εργαστηριακή Άσκηση Εκτίμησης Παραμέτρων Αύξησης Ιχθύων». Έκδοση: 1.0. Αθήνα 201</a:t>
            </a:r>
            <a:r>
              <a:rPr lang="en-US" altLang="en-US" sz="2000" dirty="0" smtClean="0"/>
              <a:t>5</a:t>
            </a:r>
            <a:r>
              <a:rPr lang="el-GR" altLang="en-US" sz="2000" dirty="0" smtClean="0"/>
              <a:t>. Διαθέσιμο από τη δικτυακή διεύθυνση: </a:t>
            </a:r>
            <a:r>
              <a:rPr lang="en-GB" altLang="en-US" sz="2000" dirty="0"/>
              <a:t>http://</a:t>
            </a:r>
            <a:r>
              <a:rPr lang="en-GB" altLang="en-US" sz="2000" dirty="0" smtClean="0"/>
              <a:t>opencourses.uoa.gr/courses/BIOL1</a:t>
            </a:r>
            <a:r>
              <a:rPr lang="el-GR" altLang="en-US" sz="2000" dirty="0" smtClean="0"/>
              <a:t>01</a:t>
            </a:r>
            <a:r>
              <a:rPr lang="en-GB" altLang="en-US" sz="2000" dirty="0" smtClean="0"/>
              <a:t>/</a:t>
            </a:r>
            <a:r>
              <a:rPr lang="el-GR" altLang="en-US" sz="2000" dirty="0" smtClean="0"/>
              <a:t>.</a:t>
            </a:r>
          </a:p>
          <a:p>
            <a:pPr marL="0" indent="0"/>
            <a:endParaRPr lang="el-GR" altLang="en-US" dirty="0" smtClean="0"/>
          </a:p>
          <a:p>
            <a:pPr marL="0" indent="0"/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l-GR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t>Ενότητα  . Εργαστηριακή Άσκηση Εκτίμησης Παραμέτρων Αύξησης Ιχθύων</a:t>
            </a:r>
            <a:endParaRPr lang="el-GR" altLang="en-US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1EBA9A-717F-4E81-A601-969B4396BD57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550" y="9850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l-GR" b="1" dirty="0"/>
              <a:t>Σημείωμα </a:t>
            </a:r>
            <a:r>
              <a:rPr lang="el-GR" b="1" dirty="0" smtClean="0"/>
              <a:t>Αδειοδότησης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224" y="1066800"/>
            <a:ext cx="8305801" cy="21108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4320" y="2776024"/>
            <a:ext cx="1405355" cy="49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0025" y="3267074"/>
            <a:ext cx="8543926" cy="293370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92500" lnSpcReduction="10000"/>
          </a:bodyPr>
          <a:lstStyle/>
          <a:p>
            <a:r>
              <a:rPr lang="el-GR" dirty="0"/>
              <a:t>[1] http://creativecommons.org/licenses/by-nc-sa/4.0/ </a:t>
            </a:r>
            <a:endParaRPr lang="en-US" dirty="0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1010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b="1" dirty="0"/>
              <a:t>Διατήρηση </a:t>
            </a:r>
            <a:r>
              <a:rPr lang="el-GR" b="1" dirty="0" smtClean="0"/>
              <a:t>Σημειωμάτων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/>
          </a:p>
        </p:txBody>
      </p:sp>
      <p:sp>
        <p:nvSpPr>
          <p:cNvPr id="8" name="Θέση αριθμού διαφάνειας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169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2462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l-GR" sz="4000" b="1" dirty="0"/>
              <a:t>Σημείωμα </a:t>
            </a:r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4000" b="1" dirty="0" smtClean="0"/>
              <a:t>Χρήσης </a:t>
            </a:r>
            <a:r>
              <a:rPr lang="el-GR" sz="4000" b="1" dirty="0"/>
              <a:t>Έργων </a:t>
            </a:r>
            <a:r>
              <a:rPr lang="el-GR" sz="4000" b="1" dirty="0" smtClean="0"/>
              <a:t>Τρίτων</a:t>
            </a:r>
            <a:endParaRPr lang="el-GR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Εικόνες</a:t>
            </a:r>
          </a:p>
          <a:p>
            <a:pPr>
              <a:spcBef>
                <a:spcPts val="600"/>
              </a:spcBef>
            </a:pPr>
            <a:r>
              <a:rPr lang="el-GR" sz="1600" b="1" dirty="0" smtClean="0"/>
              <a:t>Εικόνα 1. </a:t>
            </a:r>
            <a:r>
              <a:rPr lang="el-GR" sz="1600" dirty="0"/>
              <a:t>Σύνδεσμος: http://workjournal.archipelago.gr/author/marine/. Πηγή: http://workjournal.archipelago.gr.</a:t>
            </a:r>
          </a:p>
          <a:p>
            <a:pPr>
              <a:spcBef>
                <a:spcPts val="600"/>
              </a:spcBef>
            </a:pPr>
            <a:r>
              <a:rPr lang="el-GR" sz="1600" b="1" dirty="0" smtClean="0"/>
              <a:t>Εικόνα </a:t>
            </a:r>
            <a:r>
              <a:rPr lang="el-GR" sz="1600" b="1" dirty="0"/>
              <a:t>2. </a:t>
            </a:r>
            <a:r>
              <a:rPr lang="el-GR" sz="1600" dirty="0"/>
              <a:t>Ανάλυση Non </a:t>
            </a:r>
            <a:r>
              <a:rPr lang="el-GR" sz="1600" dirty="0" err="1"/>
              <a:t>Linear</a:t>
            </a:r>
            <a:r>
              <a:rPr lang="el-GR" sz="1600" dirty="0"/>
              <a:t> </a:t>
            </a:r>
            <a:r>
              <a:rPr lang="el-GR" sz="1600" dirty="0" err="1"/>
              <a:t>Regression</a:t>
            </a:r>
            <a:r>
              <a:rPr lang="el-GR" sz="1600" dirty="0"/>
              <a:t> στο στατιστικό πρόγραμμα </a:t>
            </a:r>
            <a:r>
              <a:rPr lang="el-GR" sz="1600" dirty="0" err="1"/>
              <a:t>Statgraphics</a:t>
            </a:r>
            <a:r>
              <a:rPr lang="el-GR" sz="1600" dirty="0"/>
              <a:t>.</a:t>
            </a:r>
          </a:p>
          <a:p>
            <a:pPr>
              <a:spcBef>
                <a:spcPts val="600"/>
              </a:spcBef>
            </a:pPr>
            <a:r>
              <a:rPr lang="el-GR" sz="1600" b="1" dirty="0" smtClean="0"/>
              <a:t>Εικόνα </a:t>
            </a:r>
            <a:r>
              <a:rPr lang="el-GR" sz="1600" b="1" dirty="0"/>
              <a:t>3. </a:t>
            </a:r>
            <a:r>
              <a:rPr lang="el-GR" sz="1600" dirty="0"/>
              <a:t>Σύνδεσμος: http://tubaroes.c.om.sapo.pt/tubpor.html. Πηγή: http://</a:t>
            </a:r>
            <a:r>
              <a:rPr lang="el-GR" sz="1600" dirty="0" smtClean="0"/>
              <a:t>tubaroes.com.sapo.pt.</a:t>
            </a:r>
            <a:endParaRPr lang="el-GR" sz="1600" dirty="0"/>
          </a:p>
          <a:p>
            <a:pPr>
              <a:spcBef>
                <a:spcPts val="600"/>
              </a:spcBef>
            </a:pPr>
            <a:endParaRPr lang="el-GR" sz="160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307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02236" y="2235932"/>
            <a:ext cx="7632700" cy="46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defRPr/>
            </a:pPr>
            <a:r>
              <a:rPr lang="en-US" sz="1800" dirty="0">
                <a:latin typeface="+mn-lt"/>
              </a:rPr>
              <a:t>	</a:t>
            </a:r>
            <a:endParaRPr lang="el-GR" sz="1800" dirty="0">
              <a:latin typeface="+mn-lt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Εκτίμηση παραμέτρων αύξησης</a:t>
            </a:r>
            <a:br>
              <a:rPr lang="el-GR" sz="4000" dirty="0" smtClean="0"/>
            </a:br>
            <a:r>
              <a:rPr lang="el-GR" sz="4000" dirty="0" smtClean="0"/>
              <a:t>Εξίσωση </a:t>
            </a:r>
            <a:r>
              <a:rPr lang="en-US" sz="4000" dirty="0" smtClean="0"/>
              <a:t>von </a:t>
            </a:r>
            <a:r>
              <a:rPr lang="en-US" sz="4000" dirty="0" err="1" smtClean="0"/>
              <a:t>Bertalanfy</a:t>
            </a:r>
            <a:r>
              <a:rPr lang="en-US" sz="4000" dirty="0" smtClean="0"/>
              <a:t> 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28650" y="1954579"/>
            <a:ext cx="7612673" cy="384834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defRPr/>
            </a:pPr>
            <a:r>
              <a:rPr lang="el-GR" sz="2400" dirty="0"/>
              <a:t>Η μελέτη του ρυθμού αύξησης των ψαριών έγκειται στο να προσδιοριστεί το μέγεθος του ζώου σαν συνάρτηση της ηλικίας του. </a:t>
            </a:r>
            <a:endParaRPr lang="en-US" sz="2400" dirty="0"/>
          </a:p>
          <a:p>
            <a:pPr>
              <a:lnSpc>
                <a:spcPct val="110000"/>
              </a:lnSpc>
              <a:spcBef>
                <a:spcPts val="1200"/>
              </a:spcBef>
              <a:defRPr/>
            </a:pPr>
            <a:r>
              <a:rPr lang="el-GR" sz="2400" dirty="0"/>
              <a:t>Μία από τις πιο διαδεδομένες μεθόδους εκτίμησης του ρυθμού αύξησης ζωντανών οργανισμών αποτελεί η αυξητική εξίσωση του </a:t>
            </a:r>
            <a:r>
              <a:rPr lang="el-GR" sz="2400" dirty="0" err="1"/>
              <a:t>von</a:t>
            </a:r>
            <a:r>
              <a:rPr lang="el-GR" sz="2400" dirty="0"/>
              <a:t> </a:t>
            </a:r>
            <a:r>
              <a:rPr lang="el-GR" sz="2400" dirty="0" err="1"/>
              <a:t>Bertalanffy</a:t>
            </a:r>
            <a:r>
              <a:rPr lang="el-GR" sz="2400" dirty="0"/>
              <a:t> (1934). </a:t>
            </a:r>
            <a:endParaRPr lang="en-US" sz="2400" dirty="0"/>
          </a:p>
          <a:p>
            <a:pPr>
              <a:lnSpc>
                <a:spcPct val="110000"/>
              </a:lnSpc>
              <a:spcBef>
                <a:spcPts val="1200"/>
              </a:spcBef>
              <a:defRPr/>
            </a:pPr>
            <a:r>
              <a:rPr lang="el-GR" sz="2400" dirty="0"/>
              <a:t>Αποτέλεσε τον ακρογωνιαίο λίθο στην δυναμική των ιχθυοπληθυσμών για πολλά έτη και ακόμα και σήμερα αποτελεί στοιχειώδες κομμάτι πιο πολύπλοκων και εξελιγμένων μοντέλων.</a:t>
            </a:r>
          </a:p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Ενότητα 4η.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435" y="444013"/>
            <a:ext cx="7886700" cy="1325563"/>
          </a:xfrm>
        </p:spPr>
        <p:txBody>
          <a:bodyPr>
            <a:normAutofit/>
          </a:bodyPr>
          <a:lstStyle/>
          <a:p>
            <a:r>
              <a:rPr lang="el-GR" sz="4000" dirty="0" smtClean="0"/>
              <a:t>Διάγραμμα </a:t>
            </a:r>
            <a:r>
              <a:rPr lang="el-GR" sz="4000" dirty="0"/>
              <a:t>αύξησης</a:t>
            </a:r>
            <a:br>
              <a:rPr lang="el-GR" sz="4000" dirty="0"/>
            </a:br>
            <a:r>
              <a:rPr lang="el-GR" sz="4000" dirty="0"/>
              <a:t>Εξίσωση </a:t>
            </a:r>
            <a:r>
              <a:rPr lang="en-US" sz="4000" dirty="0"/>
              <a:t>von </a:t>
            </a:r>
            <a:r>
              <a:rPr lang="en-US" sz="4000" dirty="0" err="1" smtClean="0"/>
              <a:t>Bertalanfy</a:t>
            </a:r>
            <a:endParaRPr lang="el-GR" sz="4000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33717" y="1769576"/>
            <a:ext cx="6464136" cy="3831358"/>
          </a:xfrm>
        </p:spPr>
      </p:pic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045569" y="532393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l-G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628650" y="426397"/>
            <a:ext cx="7886700" cy="1325563"/>
          </a:xfrm>
        </p:spPr>
        <p:txBody>
          <a:bodyPr>
            <a:normAutofit/>
          </a:bodyPr>
          <a:lstStyle/>
          <a:p>
            <a:r>
              <a:rPr lang="el-GR" sz="4000" dirty="0" smtClean="0"/>
              <a:t>Εξίσωση </a:t>
            </a:r>
            <a:r>
              <a:rPr lang="en-US" sz="4000" dirty="0"/>
              <a:t>von </a:t>
            </a:r>
            <a:r>
              <a:rPr lang="en-US" sz="4000" dirty="0" err="1" smtClean="0"/>
              <a:t>Bertalanfy</a:t>
            </a:r>
            <a:r>
              <a:rPr lang="en-US" sz="4000" dirty="0" smtClean="0"/>
              <a:t> </a:t>
            </a:r>
            <a:endParaRPr lang="el-GR" sz="4000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2"/>
          </p:nvPr>
        </p:nvSpPr>
        <p:spPr>
          <a:xfrm>
            <a:off x="3911844" y="1863971"/>
            <a:ext cx="4841632" cy="427892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el-GR" b="1" dirty="0" err="1"/>
              <a:t>L</a:t>
            </a:r>
            <a:r>
              <a:rPr lang="el-GR" b="1" baseline="-25000" dirty="0" err="1"/>
              <a:t>t</a:t>
            </a:r>
            <a:r>
              <a:rPr lang="el-GR" b="1" dirty="0"/>
              <a:t> :</a:t>
            </a:r>
            <a:r>
              <a:rPr lang="el-GR" dirty="0"/>
              <a:t>	Το μήκος του ψαριού στην ηλικία t</a:t>
            </a:r>
          </a:p>
          <a:p>
            <a:pPr>
              <a:lnSpc>
                <a:spcPct val="150000"/>
              </a:lnSpc>
              <a:defRPr/>
            </a:pPr>
            <a:r>
              <a:rPr lang="el-GR" b="1" dirty="0"/>
              <a:t>L</a:t>
            </a:r>
            <a:r>
              <a:rPr lang="el-GR" b="1" baseline="-25000" dirty="0"/>
              <a:t>∞</a:t>
            </a:r>
            <a:r>
              <a:rPr lang="el-GR" b="1" dirty="0"/>
              <a:t> :</a:t>
            </a:r>
            <a:r>
              <a:rPr lang="el-GR" dirty="0"/>
              <a:t>	το μέσο μήκος που θα προσέγγιζαν τα άτομα άπειρης ηλικίας, αν συνέχιζαν </a:t>
            </a:r>
            <a:r>
              <a:rPr lang="en-US" dirty="0"/>
              <a:t>	</a:t>
            </a:r>
            <a:r>
              <a:rPr lang="el-GR" dirty="0"/>
              <a:t>να μεγαλώνουν επ’ αόριστο</a:t>
            </a:r>
          </a:p>
          <a:p>
            <a:pPr>
              <a:lnSpc>
                <a:spcPct val="150000"/>
              </a:lnSpc>
              <a:defRPr/>
            </a:pPr>
            <a:r>
              <a:rPr lang="el-GR" b="1" dirty="0"/>
              <a:t>k  :</a:t>
            </a:r>
            <a:r>
              <a:rPr lang="el-GR" dirty="0"/>
              <a:t>	ο ρυθμός με τον οποίο το ψάρι προσεγγίζει το  L</a:t>
            </a:r>
            <a:r>
              <a:rPr lang="el-GR" baseline="-25000" dirty="0"/>
              <a:t>∞</a:t>
            </a:r>
          </a:p>
          <a:p>
            <a:pPr>
              <a:lnSpc>
                <a:spcPct val="150000"/>
              </a:lnSpc>
              <a:defRPr/>
            </a:pPr>
            <a:r>
              <a:rPr lang="el-GR" b="1" dirty="0"/>
              <a:t>t</a:t>
            </a:r>
            <a:r>
              <a:rPr lang="el-GR" b="1" baseline="-25000" dirty="0"/>
              <a:t>0</a:t>
            </a:r>
            <a:r>
              <a:rPr lang="el-GR" b="1" dirty="0"/>
              <a:t> :	</a:t>
            </a:r>
            <a:r>
              <a:rPr lang="el-GR" dirty="0"/>
              <a:t>η στιγμή στον χρόνο όπου το ψάρι θα έχει μηδενικό μήκος </a:t>
            </a:r>
          </a:p>
          <a:p>
            <a:pPr>
              <a:lnSpc>
                <a:spcPct val="150000"/>
              </a:lnSpc>
              <a:defRPr/>
            </a:pPr>
            <a:r>
              <a:rPr lang="el-GR" b="1" dirty="0"/>
              <a:t>e :	</a:t>
            </a:r>
            <a:r>
              <a:rPr lang="el-GR" dirty="0"/>
              <a:t>ο αριθμός </a:t>
            </a:r>
            <a:r>
              <a:rPr lang="el-GR" dirty="0" err="1"/>
              <a:t>Euler</a:t>
            </a:r>
            <a:r>
              <a:rPr lang="el-GR" dirty="0"/>
              <a:t> (2,71828…)</a:t>
            </a:r>
          </a:p>
          <a:p>
            <a:endParaRPr lang="el-GR" dirty="0"/>
          </a:p>
        </p:txBody>
      </p:sp>
      <p:graphicFrame>
        <p:nvGraphicFramePr>
          <p:cNvPr id="12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746940547"/>
              </p:ext>
            </p:extLst>
          </p:nvPr>
        </p:nvGraphicFramePr>
        <p:xfrm>
          <a:off x="499696" y="2249720"/>
          <a:ext cx="3157052" cy="569694"/>
        </p:xfrm>
        <a:graphic>
          <a:graphicData uri="http://schemas.openxmlformats.org/presentationml/2006/ole">
            <p:oleObj spid="_x0000_s1042" name="Equation" r:id="rId3" imgW="1688367" imgH="304668" progId="Equation.3">
              <p:embed/>
            </p:oleObj>
          </a:graphicData>
        </a:graphic>
      </p:graphicFrame>
      <p:sp>
        <p:nvSpPr>
          <p:cNvPr id="7" name="Θέση υποσέλιδου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/>
          </a:p>
        </p:txBody>
      </p:sp>
      <p:sp>
        <p:nvSpPr>
          <p:cNvPr id="8" name="Θέση αριθμού διαφάνειας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1634236"/>
              </p:ext>
            </p:extLst>
          </p:nvPr>
        </p:nvGraphicFramePr>
        <p:xfrm>
          <a:off x="323851" y="1906589"/>
          <a:ext cx="2808287" cy="504825"/>
        </p:xfrm>
        <a:graphic>
          <a:graphicData uri="http://schemas.openxmlformats.org/presentationml/2006/ole">
            <p:oleObj spid="_x0000_s2082" name="Equation" r:id="rId3" imgW="1688367" imgH="304668" progId="Equation.3">
              <p:embed/>
            </p:oleObj>
          </a:graphicData>
        </a:graphic>
      </p:graphicFrame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245217" y="1773665"/>
            <a:ext cx="1728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lnSpc>
                <a:spcPct val="75000"/>
              </a:lnSpc>
              <a:buFontTx/>
              <a:buChar char="•"/>
            </a:pPr>
            <a:r>
              <a:rPr lang="en-US" altLang="en-US" sz="1600" dirty="0">
                <a:latin typeface="+mn-lt"/>
              </a:rPr>
              <a:t> </a:t>
            </a:r>
            <a:r>
              <a:rPr lang="el-GR" altLang="en-US" sz="1600" dirty="0">
                <a:latin typeface="+mn-lt"/>
              </a:rPr>
              <a:t>L</a:t>
            </a:r>
            <a:r>
              <a:rPr lang="el-GR" altLang="en-US" sz="1600" baseline="-25000" dirty="0">
                <a:latin typeface="+mn-lt"/>
              </a:rPr>
              <a:t>∞</a:t>
            </a:r>
            <a:r>
              <a:rPr lang="el-GR" altLang="en-US" sz="1600" dirty="0">
                <a:latin typeface="+mn-lt"/>
              </a:rPr>
              <a:t>= 35cm</a:t>
            </a:r>
          </a:p>
          <a:p>
            <a:pPr eaLnBrk="1" hangingPunct="1">
              <a:lnSpc>
                <a:spcPct val="75000"/>
              </a:lnSpc>
              <a:buFontTx/>
              <a:buChar char="•"/>
            </a:pPr>
            <a:r>
              <a:rPr lang="el-GR" altLang="en-US" sz="1600" dirty="0">
                <a:latin typeface="+mn-lt"/>
              </a:rPr>
              <a:t> k  = 0.3 </a:t>
            </a:r>
            <a:endParaRPr lang="en-US" altLang="en-US" sz="1600" dirty="0">
              <a:latin typeface="+mn-lt"/>
            </a:endParaRPr>
          </a:p>
          <a:p>
            <a:pPr eaLnBrk="1" hangingPunct="1">
              <a:lnSpc>
                <a:spcPct val="75000"/>
              </a:lnSpc>
              <a:buFontTx/>
              <a:buChar char="•"/>
            </a:pPr>
            <a:r>
              <a:rPr lang="en-US" altLang="en-US" sz="1600" dirty="0">
                <a:latin typeface="+mn-lt"/>
              </a:rPr>
              <a:t> </a:t>
            </a:r>
            <a:r>
              <a:rPr lang="el-GR" altLang="en-US" sz="1600" dirty="0">
                <a:latin typeface="+mn-lt"/>
              </a:rPr>
              <a:t>t</a:t>
            </a:r>
            <a:r>
              <a:rPr lang="el-GR" altLang="en-US" sz="1600" baseline="-25000" dirty="0">
                <a:latin typeface="+mn-lt"/>
              </a:rPr>
              <a:t>0  </a:t>
            </a:r>
            <a:r>
              <a:rPr lang="el-GR" altLang="en-US" sz="1600" dirty="0">
                <a:latin typeface="+mn-lt"/>
              </a:rPr>
              <a:t>= -0.2</a:t>
            </a:r>
            <a:r>
              <a:rPr lang="en-US" altLang="en-US" sz="1600" dirty="0">
                <a:latin typeface="+mn-lt"/>
              </a:rPr>
              <a:t> </a:t>
            </a:r>
            <a:r>
              <a:rPr lang="el-GR" altLang="en-US" sz="1600" dirty="0">
                <a:latin typeface="+mn-lt"/>
              </a:rPr>
              <a:t>έτη</a:t>
            </a:r>
          </a:p>
          <a:p>
            <a:pPr eaLnBrk="1" hangingPunct="1">
              <a:lnSpc>
                <a:spcPct val="75000"/>
              </a:lnSpc>
            </a:pPr>
            <a:r>
              <a:rPr lang="el-GR" altLang="en-US" sz="1600" dirty="0">
                <a:latin typeface="+mn-lt"/>
              </a:rPr>
              <a:t> </a:t>
            </a:r>
            <a:r>
              <a:rPr lang="el-GR" altLang="en-US" sz="1600" dirty="0">
                <a:latin typeface="+mn-lt"/>
                <a:sym typeface="Wingdings" panose="05000000000000000000" pitchFamily="2" charset="2"/>
              </a:rPr>
              <a:t> </a:t>
            </a:r>
            <a:r>
              <a:rPr lang="en-US" altLang="en-US" sz="1600" dirty="0">
                <a:latin typeface="+mn-lt"/>
              </a:rPr>
              <a:t>t </a:t>
            </a:r>
            <a:r>
              <a:rPr lang="el-GR" altLang="en-US" sz="1600" dirty="0">
                <a:latin typeface="+mn-lt"/>
              </a:rPr>
              <a:t> </a:t>
            </a:r>
            <a:r>
              <a:rPr lang="en-US" altLang="en-US" sz="1600" dirty="0">
                <a:latin typeface="+mn-lt"/>
              </a:rPr>
              <a:t>= </a:t>
            </a:r>
            <a:r>
              <a:rPr lang="el-GR" altLang="en-US" sz="1600" dirty="0">
                <a:latin typeface="+mn-lt"/>
              </a:rPr>
              <a:t> </a:t>
            </a:r>
            <a:r>
              <a:rPr lang="en-US" altLang="en-US" sz="1600" dirty="0">
                <a:latin typeface="+mn-lt"/>
              </a:rPr>
              <a:t>2 </a:t>
            </a:r>
            <a:r>
              <a:rPr lang="el-GR" altLang="en-US" sz="1600" dirty="0">
                <a:latin typeface="+mn-lt"/>
              </a:rPr>
              <a:t>έτη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05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84245469"/>
              </p:ext>
            </p:extLst>
          </p:nvPr>
        </p:nvGraphicFramePr>
        <p:xfrm>
          <a:off x="4676775" y="1943785"/>
          <a:ext cx="3990975" cy="447675"/>
        </p:xfrm>
        <a:graphic>
          <a:graphicData uri="http://schemas.openxmlformats.org/presentationml/2006/ole">
            <p:oleObj spid="_x0000_s2083" name="Equation" r:id="rId4" imgW="2705100" imgH="304800" progId="Equation.3">
              <p:embed/>
            </p:oleObj>
          </a:graphicData>
        </a:graphic>
      </p:graphicFrame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4391" y="3012172"/>
            <a:ext cx="4846393" cy="3110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8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2448" y="3772694"/>
            <a:ext cx="1700212" cy="1800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AutoShape 184"/>
          <p:cNvSpPr>
            <a:spLocks noChangeArrowheads="1"/>
          </p:cNvSpPr>
          <p:nvPr/>
        </p:nvSpPr>
        <p:spPr bwMode="auto">
          <a:xfrm>
            <a:off x="2432660" y="4496473"/>
            <a:ext cx="1223962" cy="360363"/>
          </a:xfrm>
          <a:prstGeom prst="rightArrow">
            <a:avLst>
              <a:gd name="adj1" fmla="val 50000"/>
              <a:gd name="adj2" fmla="val 84912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8" name="Text Box 185"/>
          <p:cNvSpPr txBox="1">
            <a:spLocks noChangeArrowheads="1"/>
          </p:cNvSpPr>
          <p:nvPr/>
        </p:nvSpPr>
        <p:spPr bwMode="auto">
          <a:xfrm>
            <a:off x="4007522" y="3123089"/>
            <a:ext cx="2497607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l-GR" altLang="en-US" sz="1400" dirty="0" err="1">
                <a:latin typeface="+mn-lt"/>
              </a:rPr>
              <a:t>Στικτόγραμμα</a:t>
            </a:r>
            <a:r>
              <a:rPr lang="el-GR" altLang="en-US" sz="1400" dirty="0">
                <a:latin typeface="+mn-lt"/>
              </a:rPr>
              <a:t> Ηλικίας-Μήκους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8650" y="355324"/>
            <a:ext cx="7886700" cy="1325563"/>
          </a:xfrm>
        </p:spPr>
        <p:txBody>
          <a:bodyPr>
            <a:normAutofit/>
          </a:bodyPr>
          <a:lstStyle/>
          <a:p>
            <a:r>
              <a:rPr lang="el-GR" sz="4000" dirty="0"/>
              <a:t>Εκτίμηση παραμέτρων </a:t>
            </a:r>
            <a:r>
              <a:rPr lang="el-GR" sz="4000" dirty="0" smtClean="0"/>
              <a:t>αύξησης</a:t>
            </a:r>
            <a:endParaRPr lang="el-GR" sz="4000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Χρήση λογισμικών στην</a:t>
            </a:r>
            <a:br>
              <a:rPr lang="el-GR" sz="4000" dirty="0" smtClean="0"/>
            </a:br>
            <a:r>
              <a:rPr lang="el-GR" sz="4000" dirty="0" smtClean="0"/>
              <a:t>Εκτίμηση παραμέτρων αύξησης</a:t>
            </a:r>
            <a:endParaRPr lang="el-GR" sz="4000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8" y="1825625"/>
            <a:ext cx="5896443" cy="4351338"/>
          </a:xfrm>
        </p:spPr>
      </p:pic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20221" y="589996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</a:t>
            </a:r>
            <a:endParaRPr lang="el-G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7579" y="1701318"/>
            <a:ext cx="3713681" cy="154655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59365" y="3247871"/>
            <a:ext cx="4919123" cy="3035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0970" b="10823"/>
          <a:stretch>
            <a:fillRect/>
          </a:stretch>
        </p:blipFill>
        <p:spPr bwMode="auto">
          <a:xfrm>
            <a:off x="5164204" y="2188300"/>
            <a:ext cx="2915586" cy="928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739228" y="2862635"/>
            <a:ext cx="150633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r>
              <a:rPr lang="en-US" altLang="en-US" sz="1400" i="1" dirty="0" err="1">
                <a:solidFill>
                  <a:srgbClr val="00FFFF"/>
                </a:solidFill>
                <a:latin typeface="+mn-lt"/>
              </a:rPr>
              <a:t>Prionace</a:t>
            </a:r>
            <a:r>
              <a:rPr lang="en-US" altLang="en-US" sz="1400" i="1" dirty="0">
                <a:solidFill>
                  <a:srgbClr val="00FFFF"/>
                </a:solidFill>
                <a:latin typeface="+mn-lt"/>
              </a:rPr>
              <a:t> </a:t>
            </a:r>
            <a:r>
              <a:rPr lang="en-US" altLang="en-US" sz="1400" i="1" dirty="0" err="1">
                <a:solidFill>
                  <a:srgbClr val="00FFFF"/>
                </a:solidFill>
                <a:latin typeface="+mn-lt"/>
              </a:rPr>
              <a:t>glauca</a:t>
            </a:r>
            <a:endParaRPr lang="el-GR" altLang="en-US" sz="1400" i="1" dirty="0">
              <a:solidFill>
                <a:srgbClr val="00FFFF"/>
              </a:solidFill>
              <a:latin typeface="+mn-lt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8204" y="281655"/>
            <a:ext cx="7886700" cy="1325563"/>
          </a:xfrm>
        </p:spPr>
        <p:txBody>
          <a:bodyPr>
            <a:normAutofit/>
          </a:bodyPr>
          <a:lstStyle/>
          <a:p>
            <a:r>
              <a:rPr lang="el-GR" sz="4000" smtClean="0"/>
              <a:t>Σύγκριση παραμέτρων </a:t>
            </a:r>
            <a:r>
              <a:rPr lang="el-GR" sz="4000" dirty="0" smtClean="0"/>
              <a:t>αύξησης</a:t>
            </a:r>
            <a:endParaRPr lang="el-GR" sz="4000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078420" y="286263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3</a:t>
            </a:r>
            <a:endParaRPr lang="el-G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Τέλος Παρουσίασης</a:t>
            </a:r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816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Ενότητα  . Εργαστηριακή Άσκηση Εκτίμησης Παραμέτρων Αύξησης Ιχθύων</a:t>
            </a:r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277-EA16-4AF5-BFB5-E5ECBBB39490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047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Πρασινοκίτρινο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Θέμα του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PLATE1.pptx" id="{384095AA-3FED-4702-B384-88A1E9625162}" vid="{8E3B2130-187F-4ED6-B635-B15099330E8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</TotalTime>
  <Words>603</Words>
  <Application>Microsoft Office PowerPoint</Application>
  <PresentationFormat>On-screen Show (4:3)</PresentationFormat>
  <Paragraphs>103</Paragraphs>
  <Slides>15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Θέμα του Office</vt:lpstr>
      <vt:lpstr>Equation</vt:lpstr>
      <vt:lpstr>Ιχθυολογία</vt:lpstr>
      <vt:lpstr>Εκτίμηση παραμέτρων αύξησης Εξίσωση von Bertalanfy </vt:lpstr>
      <vt:lpstr>Διάγραμμα αύξησης Εξίσωση von Bertalanfy</vt:lpstr>
      <vt:lpstr>Εξίσωση von Bertalanfy </vt:lpstr>
      <vt:lpstr>Εκτίμηση παραμέτρων αύξησης</vt:lpstr>
      <vt:lpstr>Χρήση λογισμικών στην Εκτίμηση παραμέτρων αύξησης</vt:lpstr>
      <vt:lpstr>Σύγκριση παραμέτρων αύξησης</vt:lpstr>
      <vt:lpstr>Τέλος Παρουσίασης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 Χρήσης Έργων Τρίτων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Vassiliki Siafaka</dc:creator>
  <cp:lastModifiedBy>Πανεπιστημιο</cp:lastModifiedBy>
  <cp:revision>219</cp:revision>
  <dcterms:created xsi:type="dcterms:W3CDTF">2015-03-24T06:43:16Z</dcterms:created>
  <dcterms:modified xsi:type="dcterms:W3CDTF">2016-10-18T02:37:29Z</dcterms:modified>
</cp:coreProperties>
</file>