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5" r:id="rId1"/>
  </p:sldMasterIdLst>
  <p:notesMasterIdLst>
    <p:notesMasterId r:id="rId20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0077450" cy="7562850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540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409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l-GR" noProof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fld id="{982091D8-B7C7-4544-A4AD-E17E506C14E9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076973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0350" cy="400685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23792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eaLnBrk="1"/>
            <a:fld id="{4B3317BC-C194-4649-83CA-CCD3463D1C60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eaLnBrk="1"/>
              <a:t>10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5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193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061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0350" cy="400685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97806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0350" cy="400685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54218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035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63931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035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9858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035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79578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035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38088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035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54483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035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9602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eaLnBrk="1"/>
            <a:fld id="{77C57A1C-78ED-45EF-A390-4CE2E2F77B0D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eaLnBrk="1"/>
              <a:t>2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33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193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476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eaLnBrk="1"/>
            <a:fld id="{F362D700-E993-4B7C-8724-92D219B501BF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eaLnBrk="1"/>
              <a:t>3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3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193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85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eaLnBrk="1"/>
            <a:fld id="{E1B74069-507C-4FBA-A977-B041E93420FB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eaLnBrk="1"/>
              <a:t>4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3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193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544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eaLnBrk="1"/>
            <a:fld id="{A2944D69-20BE-4AD0-8AEC-4CE3BC94A8AA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eaLnBrk="1"/>
              <a:t>5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193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957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eaLnBrk="1"/>
            <a:fld id="{C5C445BD-35C3-493D-A2F1-E23311CE1C1B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eaLnBrk="1"/>
              <a:t>6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193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746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eaLnBrk="1"/>
            <a:fld id="{132555E2-0D1F-40E5-BAC4-2A3D9D882365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eaLnBrk="1"/>
              <a:t>7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193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236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eaLnBrk="1"/>
            <a:fld id="{190CE22F-6DBD-49BC-815B-C6A736CB02A5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eaLnBrk="1"/>
              <a:t>8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8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193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118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eaLnBrk="1"/>
            <a:fld id="{D3661675-0BE2-4F1A-B2F2-8435931AEE8F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eaLnBrk="1"/>
              <a:t>9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193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666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809" y="2349386"/>
            <a:ext cx="8565832" cy="162111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3349" y="4285616"/>
            <a:ext cx="8570753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3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5812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9527350" y="7104062"/>
            <a:ext cx="477058" cy="2956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94632" y="7103653"/>
            <a:ext cx="8808828" cy="2956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128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Η εθνική συγκρότηση και τα αγροτικά ζητήματα</a:t>
            </a:r>
            <a:endParaRPr lang="en-US" sz="1102" kern="1200" dirty="0" smtClean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8" y="6898388"/>
            <a:ext cx="475917" cy="6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844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06151" y="302866"/>
            <a:ext cx="2267427" cy="6452932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03873" y="302866"/>
            <a:ext cx="6634321" cy="64529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7038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080" y="301752"/>
            <a:ext cx="9066531" cy="12610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080" y="6889468"/>
            <a:ext cx="2345586" cy="51933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6964" y="6889468"/>
            <a:ext cx="3193044" cy="51933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5612" y="6889468"/>
            <a:ext cx="2345586" cy="51933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B49BE83-C58F-4250-8AB7-FCA11B040742}" type="slidenum">
              <a:rPr lang="el-GR" altLang="el-GR" smtClean="0"/>
              <a:pPr/>
              <a:t>‹#›</a:t>
            </a:fld>
            <a:r>
              <a:rPr lang="el-GR" altLang="el-GR" smtClean="0"/>
              <a:t> / 9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88013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92163" y="4105275"/>
            <a:ext cx="8562975" cy="143827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503238" y="6888163"/>
            <a:ext cx="2346325" cy="5191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446463" y="6888163"/>
            <a:ext cx="3192462" cy="5191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xfrm>
            <a:off x="7224713" y="6888163"/>
            <a:ext cx="2346325" cy="5191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7240E66-7BE6-4522-8185-847E69A93A7D}" type="slidenum">
              <a:rPr lang="el-GR" altLang="el-GR"/>
              <a:pPr/>
              <a:t>‹#›</a:t>
            </a:fld>
            <a:r>
              <a:rPr lang="el-GR" altLang="el-GR"/>
              <a:t> / 9</a:t>
            </a:r>
          </a:p>
        </p:txBody>
      </p:sp>
    </p:spTree>
    <p:extLst>
      <p:ext uri="{BB962C8B-B14F-4D97-AF65-F5344CB8AC3E}">
        <p14:creationId xmlns:p14="http://schemas.microsoft.com/office/powerpoint/2010/main" val="3418824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1540" y="1716796"/>
            <a:ext cx="9069705" cy="4991131"/>
          </a:xfrm>
        </p:spPr>
        <p:txBody>
          <a:bodyPr/>
          <a:lstStyle>
            <a:lvl1pPr>
              <a:spcBef>
                <a:spcPts val="1323"/>
              </a:spcBef>
              <a:defRPr/>
            </a:lvl1pPr>
            <a:lvl2pPr>
              <a:spcBef>
                <a:spcPts val="1323"/>
              </a:spcBef>
              <a:defRPr/>
            </a:lvl2pPr>
            <a:lvl3pPr>
              <a:spcBef>
                <a:spcPts val="1323"/>
              </a:spcBef>
              <a:defRPr/>
            </a:lvl3pPr>
            <a:lvl4pPr>
              <a:spcBef>
                <a:spcPts val="1323"/>
              </a:spcBef>
              <a:defRPr/>
            </a:lvl4pPr>
            <a:lvl5pPr>
              <a:spcBef>
                <a:spcPts val="1323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9527350" y="7104062"/>
            <a:ext cx="477058" cy="2956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94632" y="7103653"/>
            <a:ext cx="8808828" cy="2956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Η εθνική συγκρότηση και τα αγροτικά ζητήματα</a:t>
            </a:r>
            <a:endParaRPr lang="en-US" sz="1102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8" y="6898388"/>
            <a:ext cx="475917" cy="6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300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96050" y="4859833"/>
            <a:ext cx="8565832" cy="1502066"/>
          </a:xfrm>
        </p:spPr>
        <p:txBody>
          <a:bodyPr anchor="t"/>
          <a:lstStyle>
            <a:lvl1pPr algn="l">
              <a:defRPr sz="4408" b="0" cap="none" baseline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96050" y="3205459"/>
            <a:ext cx="8565832" cy="1654373"/>
          </a:xfrm>
        </p:spPr>
        <p:txBody>
          <a:bodyPr anchor="b"/>
          <a:lstStyle>
            <a:lvl1pPr marL="0" indent="0">
              <a:buNone/>
              <a:defRPr sz="2204">
                <a:solidFill>
                  <a:schemeClr val="tx1"/>
                </a:solidFill>
              </a:defRPr>
            </a:lvl1pPr>
            <a:lvl2pPr marL="503821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641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46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28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10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92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7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56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6215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03872" y="1764666"/>
            <a:ext cx="4450874" cy="4991131"/>
          </a:xfrm>
        </p:spPr>
        <p:txBody>
          <a:bodyPr/>
          <a:lstStyle>
            <a:lvl1pPr>
              <a:defRPr sz="3085"/>
            </a:lvl1pPr>
            <a:lvl2pPr>
              <a:defRPr sz="2645"/>
            </a:lvl2pPr>
            <a:lvl3pPr>
              <a:defRPr sz="2204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22704" y="1764666"/>
            <a:ext cx="4450874" cy="4991131"/>
          </a:xfrm>
        </p:spPr>
        <p:txBody>
          <a:bodyPr/>
          <a:lstStyle>
            <a:lvl1pPr>
              <a:defRPr sz="3085"/>
            </a:lvl1pPr>
            <a:lvl2pPr>
              <a:defRPr sz="2645"/>
            </a:lvl2pPr>
            <a:lvl3pPr>
              <a:defRPr sz="2204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27350" y="7104062"/>
            <a:ext cx="477058" cy="2956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94632" y="7103653"/>
            <a:ext cx="8808828" cy="2956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128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Η εθνική συγκρότηση και τα αγροτικά ζητήματα</a:t>
            </a:r>
            <a:endParaRPr lang="en-US" sz="1102" kern="1200" dirty="0" smtClean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8" y="6898388"/>
            <a:ext cx="475917" cy="6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26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3873" y="1736053"/>
            <a:ext cx="4452624" cy="705515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821" indent="0">
              <a:buNone/>
              <a:defRPr sz="2204" b="1"/>
            </a:lvl2pPr>
            <a:lvl3pPr marL="1007641" indent="0">
              <a:buNone/>
              <a:defRPr sz="1983" b="1"/>
            </a:lvl3pPr>
            <a:lvl4pPr marL="1511461" indent="0">
              <a:buNone/>
              <a:defRPr sz="1763" b="1"/>
            </a:lvl4pPr>
            <a:lvl5pPr marL="2015281" indent="0">
              <a:buNone/>
              <a:defRPr sz="1763" b="1"/>
            </a:lvl5pPr>
            <a:lvl6pPr marL="2519102" indent="0">
              <a:buNone/>
              <a:defRPr sz="1763" b="1"/>
            </a:lvl6pPr>
            <a:lvl7pPr marL="3022922" indent="0">
              <a:buNone/>
              <a:defRPr sz="1763" b="1"/>
            </a:lvl7pPr>
            <a:lvl8pPr marL="3526743" indent="0">
              <a:buNone/>
              <a:defRPr sz="1763" b="1"/>
            </a:lvl8pPr>
            <a:lvl9pPr marL="4030562" indent="0">
              <a:buNone/>
              <a:defRPr sz="17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03873" y="2441568"/>
            <a:ext cx="4452624" cy="4277984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5119205" y="1736053"/>
            <a:ext cx="4454373" cy="705515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821" indent="0">
              <a:buNone/>
              <a:defRPr sz="2204" b="1"/>
            </a:lvl2pPr>
            <a:lvl3pPr marL="1007641" indent="0">
              <a:buNone/>
              <a:defRPr sz="1983" b="1"/>
            </a:lvl3pPr>
            <a:lvl4pPr marL="1511461" indent="0">
              <a:buNone/>
              <a:defRPr sz="1763" b="1"/>
            </a:lvl4pPr>
            <a:lvl5pPr marL="2015281" indent="0">
              <a:buNone/>
              <a:defRPr sz="1763" b="1"/>
            </a:lvl5pPr>
            <a:lvl6pPr marL="2519102" indent="0">
              <a:buNone/>
              <a:defRPr sz="1763" b="1"/>
            </a:lvl6pPr>
            <a:lvl7pPr marL="3022922" indent="0">
              <a:buNone/>
              <a:defRPr sz="1763" b="1"/>
            </a:lvl7pPr>
            <a:lvl8pPr marL="3526743" indent="0">
              <a:buNone/>
              <a:defRPr sz="1763" b="1"/>
            </a:lvl8pPr>
            <a:lvl9pPr marL="4030562" indent="0">
              <a:buNone/>
              <a:defRPr sz="17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5119205" y="2441568"/>
            <a:ext cx="4454373" cy="4277984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9527350" y="7104062"/>
            <a:ext cx="477058" cy="2956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94632" y="7103653"/>
            <a:ext cx="8808828" cy="2956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128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Η εθνική συγκρότηση και τα αγροτικά ζητήματα</a:t>
            </a:r>
            <a:endParaRPr lang="en-US" sz="1102" kern="1200" dirty="0" smtClean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8" y="6898388"/>
            <a:ext cx="475917" cy="6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25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9527350" y="7104062"/>
            <a:ext cx="477058" cy="2956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94632" y="7103653"/>
            <a:ext cx="8808828" cy="2956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128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Η εθνική συγκρότηση και τα αγροτικά ζητήματα</a:t>
            </a:r>
            <a:endParaRPr lang="en-US" sz="1102" kern="1200" dirty="0" smtClean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8" y="6898388"/>
            <a:ext cx="475917" cy="6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267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158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40004" y="1716796"/>
            <a:ext cx="5633574" cy="5082165"/>
          </a:xfrm>
        </p:spPr>
        <p:txBody>
          <a:bodyPr/>
          <a:lstStyle>
            <a:lvl1pPr>
              <a:defRPr sz="3526"/>
            </a:lvl1pPr>
            <a:lvl2pPr>
              <a:defRPr sz="3085"/>
            </a:lvl2pPr>
            <a:lvl3pPr>
              <a:defRPr sz="2645"/>
            </a:lvl3pPr>
            <a:lvl4pPr>
              <a:defRPr sz="2204"/>
            </a:lvl4pPr>
            <a:lvl5pPr>
              <a:defRPr sz="2204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03873" y="1716796"/>
            <a:ext cx="3315411" cy="5082165"/>
          </a:xfrm>
        </p:spPr>
        <p:txBody>
          <a:bodyPr>
            <a:normAutofit/>
          </a:bodyPr>
          <a:lstStyle>
            <a:lvl1pPr marL="0" indent="0">
              <a:buNone/>
              <a:defRPr sz="2204"/>
            </a:lvl1pPr>
            <a:lvl2pPr marL="503821" indent="0">
              <a:buNone/>
              <a:defRPr sz="1323"/>
            </a:lvl2pPr>
            <a:lvl3pPr marL="1007641" indent="0">
              <a:buNone/>
              <a:defRPr sz="1102"/>
            </a:lvl3pPr>
            <a:lvl4pPr marL="1511461" indent="0">
              <a:buNone/>
              <a:defRPr sz="992"/>
            </a:lvl4pPr>
            <a:lvl5pPr marL="2015281" indent="0">
              <a:buNone/>
              <a:defRPr sz="992"/>
            </a:lvl5pPr>
            <a:lvl6pPr marL="2519102" indent="0">
              <a:buNone/>
              <a:defRPr sz="992"/>
            </a:lvl6pPr>
            <a:lvl7pPr marL="3022922" indent="0">
              <a:buNone/>
              <a:defRPr sz="992"/>
            </a:lvl7pPr>
            <a:lvl8pPr marL="3526743" indent="0">
              <a:buNone/>
              <a:defRPr sz="992"/>
            </a:lvl8pPr>
            <a:lvl9pPr marL="4030562" indent="0">
              <a:buNone/>
              <a:defRPr sz="9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503873" y="301720"/>
            <a:ext cx="9069705" cy="126246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27350" y="7104062"/>
            <a:ext cx="477058" cy="2956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94632" y="7103653"/>
            <a:ext cx="8808828" cy="2956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128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Η εθνική συγκρότηση και τα αγροτικά ζητήματα</a:t>
            </a:r>
            <a:endParaRPr lang="en-US" sz="1102" kern="1200" dirty="0" smtClean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8" y="6898388"/>
            <a:ext cx="475917" cy="6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95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975251" y="1716796"/>
            <a:ext cx="6046470" cy="3811623"/>
          </a:xfrm>
        </p:spPr>
        <p:txBody>
          <a:bodyPr/>
          <a:lstStyle>
            <a:lvl1pPr marL="0" indent="0">
              <a:buNone/>
              <a:defRPr sz="3526"/>
            </a:lvl1pPr>
            <a:lvl2pPr marL="503821" indent="0">
              <a:buNone/>
              <a:defRPr sz="3085"/>
            </a:lvl2pPr>
            <a:lvl3pPr marL="1007641" indent="0">
              <a:buNone/>
              <a:defRPr sz="2645"/>
            </a:lvl3pPr>
            <a:lvl4pPr marL="1511461" indent="0">
              <a:buNone/>
              <a:defRPr sz="2204"/>
            </a:lvl4pPr>
            <a:lvl5pPr marL="2015281" indent="0">
              <a:buNone/>
              <a:defRPr sz="2204"/>
            </a:lvl5pPr>
            <a:lvl6pPr marL="2519102" indent="0">
              <a:buNone/>
              <a:defRPr sz="2204"/>
            </a:lvl6pPr>
            <a:lvl7pPr marL="3022922" indent="0">
              <a:buNone/>
              <a:defRPr sz="2204"/>
            </a:lvl7pPr>
            <a:lvl8pPr marL="3526743" indent="0">
              <a:buNone/>
              <a:defRPr sz="2204"/>
            </a:lvl8pPr>
            <a:lvl9pPr marL="4030562" indent="0">
              <a:buNone/>
              <a:defRPr sz="2204"/>
            </a:lvl9pPr>
          </a:lstStyle>
          <a:p>
            <a:r>
              <a:rPr lang="en-US" smtClean="0"/>
              <a:t>Click icon to add picture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975251" y="5687237"/>
            <a:ext cx="6046470" cy="1119328"/>
          </a:xfrm>
        </p:spPr>
        <p:txBody>
          <a:bodyPr>
            <a:normAutofit/>
          </a:bodyPr>
          <a:lstStyle>
            <a:lvl1pPr marL="0" indent="0">
              <a:buNone/>
              <a:defRPr sz="2204"/>
            </a:lvl1pPr>
            <a:lvl2pPr marL="503821" indent="0">
              <a:buNone/>
              <a:defRPr sz="1323"/>
            </a:lvl2pPr>
            <a:lvl3pPr marL="1007641" indent="0">
              <a:buNone/>
              <a:defRPr sz="1102"/>
            </a:lvl3pPr>
            <a:lvl4pPr marL="1511461" indent="0">
              <a:buNone/>
              <a:defRPr sz="992"/>
            </a:lvl4pPr>
            <a:lvl5pPr marL="2015281" indent="0">
              <a:buNone/>
              <a:defRPr sz="992"/>
            </a:lvl5pPr>
            <a:lvl6pPr marL="2519102" indent="0">
              <a:buNone/>
              <a:defRPr sz="992"/>
            </a:lvl6pPr>
            <a:lvl7pPr marL="3022922" indent="0">
              <a:buNone/>
              <a:defRPr sz="992"/>
            </a:lvl7pPr>
            <a:lvl8pPr marL="3526743" indent="0">
              <a:buNone/>
              <a:defRPr sz="992"/>
            </a:lvl8pPr>
            <a:lvl9pPr marL="4030562" indent="0">
              <a:buNone/>
              <a:defRPr sz="9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503873" y="301720"/>
            <a:ext cx="9069705" cy="126246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27350" y="7104062"/>
            <a:ext cx="477058" cy="2956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94632" y="7103653"/>
            <a:ext cx="8808828" cy="2956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128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Η εθνική συγκρότηση και τα αγροτικά ζητήματα</a:t>
            </a:r>
            <a:endParaRPr lang="en-US" sz="1102" kern="1200" dirty="0" smtClean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8" y="6898388"/>
            <a:ext cx="475917" cy="6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133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503873" y="302864"/>
            <a:ext cx="9069705" cy="1260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3873" y="1764666"/>
            <a:ext cx="9069705" cy="4991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7315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</p:sldLayoutIdLst>
  <p:timing>
    <p:tnLst>
      <p:par>
        <p:cTn id="1" dur="indefinite" restart="never" nodeType="tmRoot"/>
      </p:par>
    </p:tnLst>
  </p:timing>
  <p:txStyles>
    <p:titleStyle>
      <a:lvl1pPr algn="ctr" defTabSz="1007641" rtl="0" eaLnBrk="1" latinLnBrk="0" hangingPunct="1">
        <a:spcBef>
          <a:spcPct val="0"/>
        </a:spcBef>
        <a:buNone/>
        <a:defRPr sz="4849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77866" indent="-377866" algn="l" defTabSz="1007641" rtl="0" eaLnBrk="1" latinLnBrk="0" hangingPunct="1">
        <a:spcBef>
          <a:spcPct val="20000"/>
        </a:spcBef>
        <a:buFont typeface="Arial" pitchFamily="34" charset="0"/>
        <a:buChar char="•"/>
        <a:defRPr sz="3526" kern="1200">
          <a:solidFill>
            <a:schemeClr val="tx1"/>
          </a:solidFill>
          <a:latin typeface="+mn-lt"/>
          <a:ea typeface="+mn-ea"/>
          <a:cs typeface="+mn-cs"/>
        </a:defRPr>
      </a:lvl1pPr>
      <a:lvl2pPr marL="818708" indent="-314888" algn="l" defTabSz="1007641" rtl="0" eaLnBrk="1" latinLnBrk="0" hangingPunct="1">
        <a:spcBef>
          <a:spcPct val="20000"/>
        </a:spcBef>
        <a:buFont typeface="Arial" pitchFamily="34" charset="0"/>
        <a:buChar char="–"/>
        <a:defRPr sz="3085" kern="1200">
          <a:solidFill>
            <a:schemeClr val="tx1"/>
          </a:solidFill>
          <a:latin typeface="+mn-lt"/>
          <a:ea typeface="+mn-ea"/>
          <a:cs typeface="+mn-cs"/>
        </a:defRPr>
      </a:lvl2pPr>
      <a:lvl3pPr marL="1259551" indent="-251910" algn="l" defTabSz="1007641" rtl="0" eaLnBrk="1" latinLnBrk="0" hangingPunct="1">
        <a:spcBef>
          <a:spcPct val="20000"/>
        </a:spcBef>
        <a:buFont typeface="Arial" pitchFamily="34" charset="0"/>
        <a:buChar char="•"/>
        <a:defRPr sz="2645" kern="1200">
          <a:solidFill>
            <a:schemeClr val="tx1"/>
          </a:solidFill>
          <a:latin typeface="+mn-lt"/>
          <a:ea typeface="+mn-ea"/>
          <a:cs typeface="+mn-cs"/>
        </a:defRPr>
      </a:lvl3pPr>
      <a:lvl4pPr marL="1763371" indent="-251910" algn="l" defTabSz="1007641" rtl="0" eaLnBrk="1" latinLnBrk="0" hangingPunct="1">
        <a:spcBef>
          <a:spcPct val="20000"/>
        </a:spcBef>
        <a:buFont typeface="Arial" pitchFamily="34" charset="0"/>
        <a:buChar char="–"/>
        <a:defRPr sz="2204" kern="1200">
          <a:solidFill>
            <a:schemeClr val="tx1"/>
          </a:solidFill>
          <a:latin typeface="+mn-lt"/>
          <a:ea typeface="+mn-ea"/>
          <a:cs typeface="+mn-cs"/>
        </a:defRPr>
      </a:lvl4pPr>
      <a:lvl5pPr marL="2267192" indent="-251910" algn="l" defTabSz="1007641" rtl="0" eaLnBrk="1" latinLnBrk="0" hangingPunct="1">
        <a:spcBef>
          <a:spcPct val="20000"/>
        </a:spcBef>
        <a:buFont typeface="Arial" pitchFamily="34" charset="0"/>
        <a:buChar char="»"/>
        <a:defRPr sz="2204" kern="1200">
          <a:solidFill>
            <a:schemeClr val="tx1"/>
          </a:solidFill>
          <a:latin typeface="+mn-lt"/>
          <a:ea typeface="+mn-ea"/>
          <a:cs typeface="+mn-cs"/>
        </a:defRPr>
      </a:lvl5pPr>
      <a:lvl6pPr marL="2771012" indent="-251910" algn="l" defTabSz="1007641" rtl="0" eaLnBrk="1" latinLnBrk="0" hangingPunct="1">
        <a:spcBef>
          <a:spcPct val="20000"/>
        </a:spcBef>
        <a:buFont typeface="Arial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6pPr>
      <a:lvl7pPr marL="3274832" indent="-251910" algn="l" defTabSz="1007641" rtl="0" eaLnBrk="1" latinLnBrk="0" hangingPunct="1">
        <a:spcBef>
          <a:spcPct val="20000"/>
        </a:spcBef>
        <a:buFont typeface="Arial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7pPr>
      <a:lvl8pPr marL="3778653" indent="-251910" algn="l" defTabSz="1007641" rtl="0" eaLnBrk="1" latinLnBrk="0" hangingPunct="1">
        <a:spcBef>
          <a:spcPct val="20000"/>
        </a:spcBef>
        <a:buFont typeface="Arial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8pPr>
      <a:lvl9pPr marL="4282473" indent="-251910" algn="l" defTabSz="1007641" rtl="0" eaLnBrk="1" latinLnBrk="0" hangingPunct="1">
        <a:spcBef>
          <a:spcPct val="20000"/>
        </a:spcBef>
        <a:buFont typeface="Arial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07641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821" algn="l" defTabSz="1007641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641" algn="l" defTabSz="1007641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461" algn="l" defTabSz="1007641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281" algn="l" defTabSz="1007641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9102" algn="l" defTabSz="1007641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922" algn="l" defTabSz="1007641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743" algn="l" defTabSz="1007641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562" algn="l" defTabSz="1007641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ARCH1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vidrumsey.com/luna/servlet/detail/RUMSEY~8~1~24773~950037:Hellas,-Ionischen-Inseln-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vidrumsey.com/luna/servlet/detail/RUMSEY~8~1~24773~950037:Hellas,-Ionischen-Inseln-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345" y="448706"/>
            <a:ext cx="4570894" cy="900735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6258" y="2213960"/>
            <a:ext cx="8564934" cy="161992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5075BC"/>
                </a:solidFill>
              </a:rPr>
              <a:t>Νεότερη Ελληνική Ιστορία Α'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3799" y="3732744"/>
            <a:ext cx="8569852" cy="1931309"/>
          </a:xfrm>
        </p:spPr>
        <p:txBody>
          <a:bodyPr>
            <a:noAutofit/>
          </a:bodyPr>
          <a:lstStyle/>
          <a:p>
            <a:r>
              <a:rPr lang="el-GR" sz="3085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3085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</a:t>
            </a:r>
            <a:r>
              <a:rPr lang="el-GR" sz="3085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3085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085" dirty="0"/>
              <a:t>Η εθνική συγκρότηση και τα </a:t>
            </a:r>
            <a:r>
              <a:rPr lang="el-GR" sz="3085" dirty="0" smtClean="0"/>
              <a:t>αγροτικά </a:t>
            </a:r>
            <a:r>
              <a:rPr lang="el-GR" sz="3085" dirty="0"/>
              <a:t>ζητήματα</a:t>
            </a:r>
            <a:endParaRPr lang="en-US" sz="3085" dirty="0"/>
          </a:p>
          <a:p>
            <a:endParaRPr lang="en-US" sz="3085" dirty="0"/>
          </a:p>
          <a:p>
            <a:r>
              <a:rPr lang="el-GR" sz="3085" dirty="0"/>
              <a:t>Κατερίνα </a:t>
            </a:r>
            <a:r>
              <a:rPr lang="el-GR" sz="3085" dirty="0" err="1"/>
              <a:t>Γαρδίκα</a:t>
            </a:r>
            <a:endParaRPr lang="en-US" sz="3085" dirty="0"/>
          </a:p>
          <a:p>
            <a:r>
              <a:rPr lang="el-GR" sz="3085" dirty="0"/>
              <a:t>Φιλοσοφική Σχολή</a:t>
            </a:r>
          </a:p>
          <a:p>
            <a:r>
              <a:rPr lang="el-GR" sz="3085" dirty="0"/>
              <a:t>Τμήμα Ιστορίας και Αρχαιολογίας</a:t>
            </a:r>
            <a:endParaRPr lang="en-US" sz="3085" dirty="0"/>
          </a:p>
          <a:p>
            <a:endParaRPr lang="el-GR" sz="3085" dirty="0"/>
          </a:p>
        </p:txBody>
      </p:sp>
    </p:spTree>
    <p:extLst>
      <p:ext uri="{BB962C8B-B14F-4D97-AF65-F5344CB8AC3E}">
        <p14:creationId xmlns:p14="http://schemas.microsoft.com/office/powerpoint/2010/main" val="324607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ΝΟΜΟΘΕΣΙΑ ΓΙΑ ΤΗ ΔΙΑΝΟΜΗ ΤΩΝ ΤΣΙΦΛΙΚΙΩΝ (2259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1907 </a:t>
            </a:r>
            <a:r>
              <a:rPr lang="el-GR" dirty="0"/>
              <a:t>Διανομή </a:t>
            </a:r>
            <a:r>
              <a:rPr lang="el-GR" dirty="0" err="1"/>
              <a:t>Στεφανοβικείων</a:t>
            </a:r>
            <a:r>
              <a:rPr lang="el-GR" dirty="0"/>
              <a:t> κτημάτων</a:t>
            </a:r>
          </a:p>
          <a:p>
            <a:r>
              <a:rPr lang="el-GR" dirty="0"/>
              <a:t>1911 Συνταγματική αναθεώρηση </a:t>
            </a:r>
          </a:p>
          <a:p>
            <a:r>
              <a:rPr lang="el-GR" dirty="0"/>
              <a:t>1917 Νόμος αναγκαστικής απαλλοτρίωσης (συνεταιρισμοί)</a:t>
            </a:r>
          </a:p>
          <a:p>
            <a:r>
              <a:rPr lang="el-GR" dirty="0"/>
              <a:t>1919 Νόμος Καφαντάρη</a:t>
            </a:r>
          </a:p>
          <a:p>
            <a:r>
              <a:rPr lang="el-GR" dirty="0"/>
              <a:t>1923 ΝΔ 15/2 Επαναστατική νομοθεσία (642 τσιφλίκια)</a:t>
            </a:r>
          </a:p>
          <a:p>
            <a:r>
              <a:rPr lang="el-GR" dirty="0"/>
              <a:t>1923 </a:t>
            </a:r>
            <a:r>
              <a:rPr lang="el-GR" dirty="0" err="1"/>
              <a:t>Σεπτ</a:t>
            </a:r>
            <a:r>
              <a:rPr lang="el-GR" dirty="0"/>
              <a:t>. Ίδρυση ΕΑΠ</a:t>
            </a:r>
          </a:p>
          <a:p>
            <a:r>
              <a:rPr lang="el-GR" dirty="0"/>
              <a:t>1924 ΝΔ 4/9 Α. Μυλωνά </a:t>
            </a:r>
          </a:p>
          <a:p>
            <a:r>
              <a:rPr lang="el-GR" dirty="0"/>
              <a:t>1924 Δεκ. Δάνειο Κοινωνία των Εθνών</a:t>
            </a:r>
          </a:p>
          <a:p>
            <a:r>
              <a:rPr lang="el-GR" dirty="0"/>
              <a:t>1925 ΝΔ </a:t>
            </a:r>
            <a:r>
              <a:rPr lang="el-GR" dirty="0" smtClean="0"/>
              <a:t>24/11</a:t>
            </a:r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</a:t>
            </a:r>
            <a:r>
              <a:rPr lang="en-US" dirty="0" err="1"/>
              <a:t>Ενότητ</a:t>
            </a:r>
            <a:r>
              <a:rPr lang="en-US" dirty="0"/>
              <a:t>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3599" dirty="0"/>
              <a:t>Η εθνική συγκρότηση και τα αγροτικά ζητήματα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738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49" y="1480262"/>
            <a:ext cx="9068753" cy="4987465"/>
          </a:xfrm>
        </p:spPr>
        <p:txBody>
          <a:bodyPr>
            <a:normAutofit/>
          </a:bodyPr>
          <a:lstStyle/>
          <a:p>
            <a:r>
              <a:rPr lang="el-GR" sz="2204" dirty="0"/>
              <a:t>Το παρόν εκπαιδευτικό υλικό έχει αναπτυχθεί </a:t>
            </a:r>
            <a:r>
              <a:rPr lang="el-GR" sz="2204" dirty="0" err="1"/>
              <a:t>στ</a:t>
            </a:r>
            <a:r>
              <a:rPr lang="en-US" sz="2204" dirty="0"/>
              <a:t>o</a:t>
            </a:r>
            <a:r>
              <a:rPr lang="el-GR" sz="2204" dirty="0"/>
              <a:t> </a:t>
            </a:r>
            <a:r>
              <a:rPr lang="el-GR" sz="2204" dirty="0" err="1"/>
              <a:t>πλαίσι</a:t>
            </a:r>
            <a:r>
              <a:rPr lang="en-US" sz="2204" dirty="0"/>
              <a:t>o</a:t>
            </a:r>
            <a:r>
              <a:rPr lang="el-GR" sz="2204" dirty="0"/>
              <a:t> του εκπαιδευτικού έργου του διδάσκοντα.</a:t>
            </a:r>
            <a:endParaRPr lang="en-US" sz="2204" dirty="0"/>
          </a:p>
          <a:p>
            <a:r>
              <a:rPr lang="el-GR" sz="2204" dirty="0"/>
              <a:t>Το έργο «</a:t>
            </a:r>
            <a:r>
              <a:rPr lang="el-GR" sz="2204" b="1" dirty="0"/>
              <a:t>Ανοικτά Ακαδημαϊκά Μαθήματα στο Πανεπιστήμιο Αθηνών</a:t>
            </a:r>
            <a:r>
              <a:rPr lang="el-GR" sz="2204" dirty="0"/>
              <a:t>» έχει χρηματοδοτήσει μόνο την αναδιαμόρφωση του εκπαιδευτικού υλικού. </a:t>
            </a:r>
            <a:endParaRPr lang="en-US" sz="2204" dirty="0"/>
          </a:p>
          <a:p>
            <a:r>
              <a:rPr lang="el-GR" sz="2204" dirty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355" y="5130383"/>
            <a:ext cx="6062629" cy="152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46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49" dirty="0"/>
              <a:t>Σημειώματα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740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0" y="305420"/>
            <a:ext cx="10076392" cy="1259549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633" y="1718313"/>
            <a:ext cx="9461772" cy="4987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204" dirty="0"/>
              <a:t>Το παρόν έργο αποτελεί την έκδοση 1.0.</a:t>
            </a:r>
          </a:p>
        </p:txBody>
      </p:sp>
    </p:spTree>
    <p:extLst>
      <p:ext uri="{BB962C8B-B14F-4D97-AF65-F5344CB8AC3E}">
        <p14:creationId xmlns:p14="http://schemas.microsoft.com/office/powerpoint/2010/main" val="151256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204" dirty="0" err="1"/>
              <a:t>Copyright</a:t>
            </a:r>
            <a:r>
              <a:rPr lang="el-GR" sz="2204" dirty="0"/>
              <a:t> </a:t>
            </a:r>
            <a:r>
              <a:rPr lang="el-GR" sz="2204" dirty="0" err="1"/>
              <a:t>Εθνικόν</a:t>
            </a:r>
            <a:r>
              <a:rPr lang="el-GR" sz="2204" dirty="0"/>
              <a:t> και </a:t>
            </a:r>
            <a:r>
              <a:rPr lang="el-GR" sz="2204" dirty="0" err="1"/>
              <a:t>Καποδιστριακόν</a:t>
            </a:r>
            <a:r>
              <a:rPr lang="el-GR" sz="2204" dirty="0"/>
              <a:t> </a:t>
            </a:r>
            <a:r>
              <a:rPr lang="el-GR" sz="2204" dirty="0" err="1"/>
              <a:t>Πανεπιστήμιον</a:t>
            </a:r>
            <a:r>
              <a:rPr lang="el-GR" sz="2204" dirty="0"/>
              <a:t> Αθηνών</a:t>
            </a:r>
            <a:r>
              <a:rPr lang="en-US" sz="2204" dirty="0"/>
              <a:t>, </a:t>
            </a:r>
            <a:r>
              <a:rPr lang="el-GR" sz="2204" dirty="0"/>
              <a:t>Κατερίνα </a:t>
            </a:r>
            <a:r>
              <a:rPr lang="el-GR" sz="2204" dirty="0" err="1"/>
              <a:t>Γαρδίκα</a:t>
            </a:r>
            <a:r>
              <a:rPr lang="el-GR" sz="2204" dirty="0"/>
              <a:t>, 2015. «ΙΙ 18. Νεότερη Ελληνική Ιστορία Α'. Ενότητα </a:t>
            </a:r>
            <a:r>
              <a:rPr lang="el-GR" sz="2204" dirty="0" smtClean="0"/>
              <a:t>1</a:t>
            </a:r>
            <a:r>
              <a:rPr lang="en-US" sz="2204" dirty="0" smtClean="0"/>
              <a:t>3</a:t>
            </a:r>
            <a:r>
              <a:rPr lang="el-GR" sz="2204" dirty="0" smtClean="0"/>
              <a:t>: </a:t>
            </a:r>
            <a:r>
              <a:rPr lang="el-GR" sz="2204" dirty="0"/>
              <a:t>Η εθνική συγκρότηση και τα αγροτικά ζητήματα.». Έκδοση: 1.0. Αθήνα 2015. Διαθέσιμο από τη δικτυακή διεύθυνση: </a:t>
            </a:r>
            <a:r>
              <a:rPr lang="en-US" sz="2204" dirty="0">
                <a:hlinkClick r:id="rId3"/>
              </a:rPr>
              <a:t>http://opencourses.uoa.gr/courses/ARCH1</a:t>
            </a:r>
            <a:r>
              <a:rPr lang="el-GR" sz="2204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716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349" y="-176040"/>
            <a:ext cx="9068753" cy="1259549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995" y="845458"/>
            <a:ext cx="9839460" cy="15870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204" dirty="0"/>
              <a:t>Το 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204" dirty="0" err="1"/>
              <a:t>κ.λ.π</a:t>
            </a:r>
            <a:r>
              <a:rPr lang="el-GR" sz="2204" dirty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None/>
            </a:pPr>
            <a:endParaRPr lang="el-GR" sz="2204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340" y="2670518"/>
            <a:ext cx="1816770" cy="6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8995" y="3225972"/>
            <a:ext cx="9957926" cy="3808823"/>
          </a:xfrm>
          <a:prstGeom prst="rect">
            <a:avLst/>
          </a:prstGeom>
        </p:spPr>
        <p:txBody>
          <a:bodyPr vert="horz" wrap="square" lIns="100764" tIns="50382" rIns="100764" bIns="50382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77866" indent="-377866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77866" indent="-377866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77866" indent="-377866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77866" indent="-377866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8004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645" dirty="0"/>
              <a:t>Οποιαδήποτε 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4" dirty="0" err="1"/>
              <a:t>τ</a:t>
            </a:r>
            <a:r>
              <a:rPr lang="en-US" sz="2204" dirty="0"/>
              <a:t>ο </a:t>
            </a:r>
            <a:r>
              <a:rPr lang="en-US" sz="2204" dirty="0" err="1"/>
              <a:t>Σημείωμ</a:t>
            </a:r>
            <a:r>
              <a:rPr lang="en-US" sz="2204" dirty="0"/>
              <a:t>α Αναφοράς</a:t>
            </a:r>
            <a:endParaRPr lang="el-GR" sz="2204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4" dirty="0" err="1"/>
              <a:t>τ</a:t>
            </a:r>
            <a:r>
              <a:rPr lang="en-US" sz="2204" dirty="0"/>
              <a:t>ο </a:t>
            </a:r>
            <a:r>
              <a:rPr lang="en-US" sz="2204" dirty="0" err="1"/>
              <a:t>Σημείωμ</a:t>
            </a:r>
            <a:r>
              <a:rPr lang="en-US" sz="2204" dirty="0"/>
              <a:t>α Αδειοδότησης</a:t>
            </a:r>
            <a:endParaRPr lang="el-GR" sz="2204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4" dirty="0" err="1"/>
              <a:t>τ</a:t>
            </a:r>
            <a:r>
              <a:rPr lang="en-US" sz="2204" dirty="0"/>
              <a:t>η </a:t>
            </a:r>
            <a:r>
              <a:rPr lang="en-US" sz="2204" dirty="0" err="1"/>
              <a:t>δήλωση</a:t>
            </a:r>
            <a:r>
              <a:rPr lang="en-US" sz="2204" dirty="0"/>
              <a:t> </a:t>
            </a:r>
            <a:r>
              <a:rPr lang="el-GR" sz="2204" dirty="0" err="1"/>
              <a:t>Δ</a:t>
            </a:r>
            <a:r>
              <a:rPr lang="en-US" sz="2204" dirty="0"/>
              <a:t>ια</a:t>
            </a:r>
            <a:r>
              <a:rPr lang="en-US" sz="2204" dirty="0" err="1"/>
              <a:t>τήρησης</a:t>
            </a:r>
            <a:r>
              <a:rPr lang="en-US" sz="2204" dirty="0"/>
              <a:t> Σημειωμάτων</a:t>
            </a:r>
            <a:endParaRPr lang="el-GR" sz="2204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4" dirty="0"/>
              <a:t>το Σημείωμα Χρήσης Έργων Τρίτων (εφόσον υπάρχει)</a:t>
            </a:r>
          </a:p>
          <a:p>
            <a:pPr marL="0" indent="0">
              <a:buNone/>
            </a:pPr>
            <a:r>
              <a:rPr lang="el-GR" sz="2645" dirty="0"/>
              <a:t>μαζί με τους συνοδευόμενους </a:t>
            </a:r>
            <a:r>
              <a:rPr lang="el-GR" sz="2645" dirty="0" err="1"/>
              <a:t>υπερσυνδέσμους</a:t>
            </a:r>
            <a:r>
              <a:rPr lang="el-GR" sz="2645" dirty="0"/>
              <a:t>.</a:t>
            </a:r>
          </a:p>
          <a:p>
            <a:endParaRPr lang="el-GR" sz="2204" dirty="0"/>
          </a:p>
        </p:txBody>
      </p:sp>
    </p:spTree>
    <p:extLst>
      <p:ext uri="{BB962C8B-B14F-4D97-AF65-F5344CB8AC3E}">
        <p14:creationId xmlns:p14="http://schemas.microsoft.com/office/powerpoint/2010/main" val="408714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" y="-106749"/>
            <a:ext cx="10076392" cy="1259549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345" y="1718313"/>
            <a:ext cx="9760110" cy="49874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999" dirty="0"/>
              <a:t>Το Έργο αυτό κάνει χρήση των ακόλουθων εικόνων/φωτογραφιών :</a:t>
            </a:r>
          </a:p>
          <a:p>
            <a:pPr marL="0" indent="0">
              <a:buNone/>
            </a:pPr>
            <a:r>
              <a:rPr lang="en-US" sz="1999" dirty="0"/>
              <a:t>1. David Rumsey Historical Map </a:t>
            </a:r>
            <a:r>
              <a:rPr lang="en-US" sz="1999" dirty="0" smtClean="0"/>
              <a:t>Collection, </a:t>
            </a:r>
            <a:r>
              <a:rPr lang="en-US" sz="1999" dirty="0" smtClean="0">
                <a:hlinkClick r:id="rId3"/>
              </a:rPr>
              <a:t>http</a:t>
            </a:r>
            <a:r>
              <a:rPr lang="en-US" sz="1999" dirty="0">
                <a:hlinkClick r:id="rId3"/>
              </a:rPr>
              <a:t>://www.davidrumsey.com/luna/servlet/detail/RUMSEY~8~1~24773~950037:Hellas,-</a:t>
            </a:r>
            <a:r>
              <a:rPr lang="en-US" sz="1999" dirty="0" smtClean="0">
                <a:hlinkClick r:id="rId3"/>
              </a:rPr>
              <a:t>Ionischen-Inseln-</a:t>
            </a:r>
            <a:r>
              <a:rPr lang="en-US" sz="1999" dirty="0" smtClean="0"/>
              <a:t>  </a:t>
            </a:r>
            <a:endParaRPr lang="en-US" sz="1999" dirty="0"/>
          </a:p>
          <a:p>
            <a:pPr marL="0" indent="0">
              <a:buNone/>
            </a:pPr>
            <a:endParaRPr lang="el-GR" sz="1999" dirty="0"/>
          </a:p>
        </p:txBody>
      </p:sp>
    </p:spTree>
    <p:extLst>
      <p:ext uri="{BB962C8B-B14F-4D97-AF65-F5344CB8AC3E}">
        <p14:creationId xmlns:p14="http://schemas.microsoft.com/office/powerpoint/2010/main" val="375801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3151188"/>
            <a:ext cx="9069705" cy="1260475"/>
          </a:xfrm>
        </p:spPr>
        <p:txBody>
          <a:bodyPr>
            <a:normAutofit fontScale="90000"/>
          </a:bodyPr>
          <a:lstStyle/>
          <a:p>
            <a:r>
              <a:rPr lang="el-GR" dirty="0"/>
              <a:t>Αγροτικά ζητήματα στην </a:t>
            </a:r>
            <a:r>
              <a:rPr lang="el-GR" dirty="0" smtClean="0"/>
              <a:t>Ελλάδα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1821-1923</a:t>
            </a:r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Ελλάδα </a:t>
            </a:r>
            <a:r>
              <a:rPr lang="el-GR" sz="3200" dirty="0" smtClean="0"/>
              <a:t>1830-1832</a:t>
            </a:r>
            <a:r>
              <a:rPr lang="el-GR" sz="3200" dirty="0"/>
              <a:t>	</a:t>
            </a:r>
            <a:r>
              <a:rPr lang="el-GR" sz="3200" dirty="0" smtClean="0"/>
              <a:t>Εθνικές </a:t>
            </a:r>
            <a:r>
              <a:rPr lang="el-GR" sz="3200" dirty="0"/>
              <a:t>γαίες</a:t>
            </a:r>
          </a:p>
          <a:p>
            <a:r>
              <a:rPr lang="el-GR" sz="3200" dirty="0"/>
              <a:t>Ιόνια νησιά </a:t>
            </a:r>
            <a:r>
              <a:rPr lang="el-GR" sz="3200" dirty="0" smtClean="0"/>
              <a:t>1864</a:t>
            </a:r>
            <a:r>
              <a:rPr lang="el-GR" sz="3200" dirty="0"/>
              <a:t>	</a:t>
            </a:r>
            <a:r>
              <a:rPr lang="el-GR" sz="3200" dirty="0" smtClean="0"/>
              <a:t>Τιμαριωτικοί </a:t>
            </a:r>
            <a:r>
              <a:rPr lang="el-GR" sz="3200" dirty="0"/>
              <a:t>θεσμοί</a:t>
            </a:r>
          </a:p>
          <a:p>
            <a:r>
              <a:rPr lang="el-GR" sz="3200" dirty="0"/>
              <a:t>Θεσσαλία, </a:t>
            </a:r>
            <a:r>
              <a:rPr lang="el-GR" sz="3200" dirty="0" smtClean="0"/>
              <a:t>1881</a:t>
            </a:r>
            <a:r>
              <a:rPr lang="el-GR" sz="3200" dirty="0"/>
              <a:t>	</a:t>
            </a:r>
            <a:r>
              <a:rPr lang="el-GR" sz="3200" dirty="0" smtClean="0"/>
              <a:t>Μεγάλες γαιοκτησίες</a:t>
            </a:r>
            <a:endParaRPr lang="el-GR" sz="3200" dirty="0"/>
          </a:p>
          <a:p>
            <a:r>
              <a:rPr lang="el-GR" sz="3200" dirty="0"/>
              <a:t>Μακεδονία 1912-13	Μεγάλες γαιοκτησίες</a:t>
            </a:r>
          </a:p>
          <a:p>
            <a:endParaRPr lang="el-GR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Χάρτης </a:t>
            </a:r>
            <a:r>
              <a:rPr lang="en-US" dirty="0"/>
              <a:t>H. </a:t>
            </a:r>
            <a:r>
              <a:rPr lang="en-US" dirty="0" err="1"/>
              <a:t>Kiepert</a:t>
            </a:r>
            <a:r>
              <a:rPr lang="en-US" dirty="0"/>
              <a:t> </a:t>
            </a:r>
            <a:r>
              <a:rPr lang="en-US" dirty="0" smtClean="0"/>
              <a:t>1853</a:t>
            </a:r>
            <a:endParaRPr lang="el-GR" dirty="0"/>
          </a:p>
        </p:txBody>
      </p:sp>
      <p:pic>
        <p:nvPicPr>
          <p:cNvPr id="7" name="Content Placeholder 6" title="Χάρτης H. Kiepert 1853">
            <a:hlinkClick r:id="rId3"/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269" y="1716088"/>
            <a:ext cx="6707200" cy="4991100"/>
          </a:xfrm>
          <a:prstGeom prst="rect">
            <a:avLst/>
          </a:prstGeom>
        </p:spPr>
      </p:pic>
      <p:sp>
        <p:nvSpPr>
          <p:cNvPr id="8" name="3 - TextBox"/>
          <p:cNvSpPr txBox="1"/>
          <p:nvPr/>
        </p:nvSpPr>
        <p:spPr>
          <a:xfrm>
            <a:off x="8393112" y="6604743"/>
            <a:ext cx="9640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US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el-GR" sz="1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Συνταγματικές ρυθμίσεις</a:t>
            </a:r>
          </a:p>
          <a:p>
            <a:r>
              <a:rPr lang="el-GR" dirty="0"/>
              <a:t>Εθνικά δάνεια</a:t>
            </a:r>
          </a:p>
          <a:p>
            <a:r>
              <a:rPr lang="el-GR" dirty="0"/>
              <a:t>Ενοικιαστές φόρων</a:t>
            </a:r>
          </a:p>
          <a:p>
            <a:r>
              <a:rPr lang="el-GR" dirty="0"/>
              <a:t>Εθνικές γαίες</a:t>
            </a:r>
          </a:p>
          <a:p>
            <a:r>
              <a:rPr lang="el-GR" dirty="0"/>
              <a:t>Ιδιωτικές γαίες</a:t>
            </a:r>
          </a:p>
          <a:p>
            <a:r>
              <a:rPr lang="el-GR" dirty="0" err="1"/>
              <a:t>Εθνικοϊδιόκτητα</a:t>
            </a:r>
            <a:r>
              <a:rPr lang="el-GR" dirty="0"/>
              <a:t> κτήματα</a:t>
            </a:r>
          </a:p>
          <a:p>
            <a:r>
              <a:rPr lang="el-GR" dirty="0"/>
              <a:t>Φθαρτά κτήματα</a:t>
            </a:r>
          </a:p>
          <a:p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Εκτιμήσεις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Έκταση εθνικών γαιών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5,432,323 </a:t>
            </a:r>
            <a:r>
              <a:rPr lang="el-GR" dirty="0" err="1"/>
              <a:t>στρ</a:t>
            </a:r>
            <a:r>
              <a:rPr lang="el-GR" dirty="0"/>
              <a:t> (1828) – 3,605,8000 </a:t>
            </a:r>
            <a:r>
              <a:rPr lang="el-GR" dirty="0" err="1"/>
              <a:t>στρ</a:t>
            </a:r>
            <a:r>
              <a:rPr lang="el-GR" dirty="0"/>
              <a:t>. (1835)</a:t>
            </a:r>
          </a:p>
          <a:p>
            <a:r>
              <a:rPr lang="el-GR" dirty="0"/>
              <a:t>Αξία εθνικών γαιών 220,000,000 </a:t>
            </a:r>
            <a:r>
              <a:rPr lang="el-GR" dirty="0" err="1"/>
              <a:t>δρχ</a:t>
            </a:r>
            <a:r>
              <a:rPr lang="el-GR" dirty="0"/>
              <a:t> (1858</a:t>
            </a:r>
            <a:r>
              <a:rPr lang="el-GR" dirty="0" smtClean="0"/>
              <a:t>)</a:t>
            </a:r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ΝΟΜΟΘΕΣΙΑ ΓΙΑ ΤΗ ΔΙΑΝΟΜΗ ΤΩΝ ΕΘΝΙΚΩΝ </a:t>
            </a:r>
            <a:r>
              <a:rPr lang="el-GR" dirty="0" smtClean="0"/>
              <a:t>ΓΑΙΩΝ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40000"/>
              </a:lnSpc>
            </a:pPr>
            <a:r>
              <a:rPr lang="el-GR" altLang="el-GR" sz="3600" dirty="0">
                <a:solidFill>
                  <a:srgbClr val="000000"/>
                </a:solidFill>
              </a:rPr>
              <a:t>Εποικισμοί προσφύγων – </a:t>
            </a:r>
            <a:r>
              <a:rPr lang="el-GR" altLang="el-GR" sz="3600" dirty="0" err="1">
                <a:solidFill>
                  <a:srgbClr val="000000"/>
                </a:solidFill>
              </a:rPr>
              <a:t>νεοφύτων</a:t>
            </a:r>
            <a:r>
              <a:rPr lang="el-GR" altLang="el-GR" sz="3600" dirty="0">
                <a:solidFill>
                  <a:srgbClr val="000000"/>
                </a:solidFill>
              </a:rPr>
              <a:t> κλπ.</a:t>
            </a:r>
          </a:p>
          <a:p>
            <a:pPr>
              <a:lnSpc>
                <a:spcPct val="140000"/>
              </a:lnSpc>
            </a:pPr>
            <a:r>
              <a:rPr lang="el-GR" altLang="el-GR" sz="3600" dirty="0">
                <a:solidFill>
                  <a:srgbClr val="000000"/>
                </a:solidFill>
              </a:rPr>
              <a:t>1834 Μάϊος	</a:t>
            </a:r>
            <a:r>
              <a:rPr lang="en-US" altLang="el-GR" sz="3600" dirty="0" smtClean="0">
                <a:solidFill>
                  <a:srgbClr val="000000"/>
                </a:solidFill>
              </a:rPr>
              <a:t>	</a:t>
            </a:r>
            <a:r>
              <a:rPr lang="el-GR" altLang="el-GR" sz="3600" dirty="0" smtClean="0">
                <a:solidFill>
                  <a:srgbClr val="000000"/>
                </a:solidFill>
              </a:rPr>
              <a:t>Διανομή </a:t>
            </a:r>
            <a:r>
              <a:rPr lang="el-GR" altLang="el-GR" sz="3600" dirty="0">
                <a:solidFill>
                  <a:srgbClr val="000000"/>
                </a:solidFill>
              </a:rPr>
              <a:t>στους αγωνιστές</a:t>
            </a:r>
          </a:p>
          <a:p>
            <a:pPr>
              <a:lnSpc>
                <a:spcPct val="140000"/>
              </a:lnSpc>
            </a:pPr>
            <a:r>
              <a:rPr lang="el-GR" altLang="el-GR" sz="3600" dirty="0">
                <a:solidFill>
                  <a:srgbClr val="000000"/>
                </a:solidFill>
              </a:rPr>
              <a:t>1835 Μάϊος </a:t>
            </a:r>
            <a:r>
              <a:rPr lang="en-US" altLang="el-GR" sz="3600" dirty="0" smtClean="0">
                <a:solidFill>
                  <a:srgbClr val="000000"/>
                </a:solidFill>
              </a:rPr>
              <a:t>		</a:t>
            </a:r>
            <a:r>
              <a:rPr lang="el-GR" altLang="el-GR" sz="3600" dirty="0" smtClean="0">
                <a:solidFill>
                  <a:srgbClr val="000000"/>
                </a:solidFill>
              </a:rPr>
              <a:t>Προικοδότηση </a:t>
            </a:r>
            <a:r>
              <a:rPr lang="el-GR" altLang="el-GR" sz="3600" dirty="0">
                <a:solidFill>
                  <a:srgbClr val="000000"/>
                </a:solidFill>
              </a:rPr>
              <a:t>Ελληνικών οικογενειών </a:t>
            </a:r>
            <a:r>
              <a:rPr lang="en-US" altLang="el-GR" sz="3600" dirty="0" smtClean="0">
                <a:solidFill>
                  <a:srgbClr val="000000"/>
                </a:solidFill>
              </a:rPr>
              <a:t>				</a:t>
            </a:r>
            <a:r>
              <a:rPr lang="el-GR" altLang="el-GR" sz="3600" dirty="0" smtClean="0">
                <a:solidFill>
                  <a:srgbClr val="000000"/>
                </a:solidFill>
              </a:rPr>
              <a:t>(</a:t>
            </a:r>
            <a:r>
              <a:rPr lang="el-GR" altLang="el-GR" sz="3600" dirty="0">
                <a:solidFill>
                  <a:srgbClr val="000000"/>
                </a:solidFill>
              </a:rPr>
              <a:t>γραμμάτια, 36 δόσεις)</a:t>
            </a:r>
          </a:p>
          <a:p>
            <a:pPr>
              <a:lnSpc>
                <a:spcPct val="140000"/>
              </a:lnSpc>
            </a:pPr>
            <a:r>
              <a:rPr lang="el-GR" altLang="el-GR" sz="3600" dirty="0">
                <a:solidFill>
                  <a:srgbClr val="000000"/>
                </a:solidFill>
              </a:rPr>
              <a:t>1838 Ιανουάριος	Προικοδότηση Φαλαγγιτών</a:t>
            </a:r>
          </a:p>
          <a:p>
            <a:pPr>
              <a:lnSpc>
                <a:spcPct val="140000"/>
              </a:lnSpc>
            </a:pPr>
            <a:r>
              <a:rPr lang="el-GR" altLang="el-GR" sz="3600" dirty="0">
                <a:solidFill>
                  <a:srgbClr val="000000"/>
                </a:solidFill>
              </a:rPr>
              <a:t>1843 Μάρτιος	</a:t>
            </a:r>
            <a:r>
              <a:rPr lang="el-GR" altLang="el-GR" sz="3600" dirty="0" smtClean="0">
                <a:solidFill>
                  <a:srgbClr val="000000"/>
                </a:solidFill>
              </a:rPr>
              <a:t>Απαγόρευση </a:t>
            </a:r>
            <a:r>
              <a:rPr lang="el-GR" altLang="el-GR" sz="3600" dirty="0">
                <a:solidFill>
                  <a:srgbClr val="000000"/>
                </a:solidFill>
              </a:rPr>
              <a:t>εξώσεων</a:t>
            </a:r>
          </a:p>
          <a:p>
            <a:pPr>
              <a:lnSpc>
                <a:spcPct val="140000"/>
              </a:lnSpc>
            </a:pPr>
            <a:r>
              <a:rPr lang="el-GR" altLang="el-GR" sz="3600" dirty="0">
                <a:solidFill>
                  <a:srgbClr val="000000"/>
                </a:solidFill>
              </a:rPr>
              <a:t>1871 Μάρτιος	Διανομή εθνικών γαιών (δύο νόμοι) 26 </a:t>
            </a:r>
            <a:r>
              <a:rPr lang="en-US" altLang="el-GR" sz="3600" dirty="0" smtClean="0">
                <a:solidFill>
                  <a:srgbClr val="000000"/>
                </a:solidFill>
              </a:rPr>
              <a:t>			</a:t>
            </a:r>
            <a:r>
              <a:rPr lang="el-GR" altLang="el-GR" sz="3600" dirty="0" smtClean="0">
                <a:solidFill>
                  <a:srgbClr val="000000"/>
                </a:solidFill>
              </a:rPr>
              <a:t>δόσεις</a:t>
            </a:r>
            <a:endParaRPr lang="el-GR" altLang="el-GR" sz="360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Αγροτικό ζήτημα </a:t>
            </a:r>
            <a:r>
              <a:rPr lang="el-GR" dirty="0" smtClean="0"/>
              <a:t>Κέρκυρας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Τιμαριούχοι και Εγχώρια Διαχείριση</a:t>
            </a:r>
          </a:p>
          <a:p>
            <a:r>
              <a:rPr lang="el-GR" dirty="0"/>
              <a:t>1866 δημοσιότητα υποθηκών</a:t>
            </a:r>
          </a:p>
          <a:p>
            <a:r>
              <a:rPr lang="el-GR" dirty="0"/>
              <a:t>1867 κατάργηση τιμαρίων</a:t>
            </a:r>
          </a:p>
          <a:p>
            <a:r>
              <a:rPr lang="el-GR" dirty="0"/>
              <a:t>1894 Ταμείο υπέρ οφειλετών αγροτών</a:t>
            </a:r>
          </a:p>
          <a:p>
            <a:r>
              <a:rPr lang="el-GR" dirty="0"/>
              <a:t>1925 κατάργηση όλων των </a:t>
            </a:r>
            <a:r>
              <a:rPr lang="el-GR" dirty="0" smtClean="0"/>
              <a:t>βαρών</a:t>
            </a:r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 hidden="1"/>
          <p:cNvSpPr txBox="1">
            <a:spLocks noChangeArrowheads="1"/>
          </p:cNvSpPr>
          <p:nvPr/>
        </p:nvSpPr>
        <p:spPr bwMode="auto">
          <a:xfrm>
            <a:off x="1079500" y="900113"/>
            <a:ext cx="6840538" cy="517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77004" rIns="90000" bIns="45000"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ctr" eaLnBrk="1"/>
            <a:r>
              <a:rPr lang="el-GR" altLang="el-GR" sz="3600" dirty="0">
                <a:solidFill>
                  <a:srgbClr val="000000"/>
                </a:solidFill>
              </a:rPr>
              <a:t>Μετά το 1881</a:t>
            </a:r>
          </a:p>
          <a:p>
            <a:pPr algn="ctr" eaLnBrk="1"/>
            <a:r>
              <a:rPr lang="el-GR" altLang="el-GR" sz="3600" dirty="0">
                <a:solidFill>
                  <a:srgbClr val="000000"/>
                </a:solidFill>
              </a:rPr>
              <a:t> 	</a:t>
            </a:r>
            <a:r>
              <a:rPr lang="el-GR" altLang="el-GR" sz="2600" dirty="0">
                <a:solidFill>
                  <a:srgbClr val="000000"/>
                </a:solidFill>
              </a:rPr>
              <a:t>Τσιφλίκια </a:t>
            </a:r>
          </a:p>
          <a:p>
            <a:pPr eaLnBrk="1"/>
            <a:endParaRPr lang="el-GR" altLang="el-GR" sz="2600" dirty="0">
              <a:solidFill>
                <a:srgbClr val="000000"/>
              </a:solidFill>
            </a:endParaRPr>
          </a:p>
          <a:p>
            <a:pPr eaLnBrk="1">
              <a:lnSpc>
                <a:spcPct val="187000"/>
              </a:lnSpc>
            </a:pPr>
            <a:r>
              <a:rPr lang="el-GR" altLang="el-GR" sz="2600" dirty="0">
                <a:solidFill>
                  <a:srgbClr val="000000"/>
                </a:solidFill>
              </a:rPr>
              <a:t>Θεσσαλία 	 	</a:t>
            </a:r>
            <a:r>
              <a:rPr lang="en-US" altLang="el-GR" sz="2600" dirty="0">
                <a:solidFill>
                  <a:srgbClr val="000000"/>
                </a:solidFill>
              </a:rPr>
              <a:t>  </a:t>
            </a:r>
            <a:r>
              <a:rPr lang="el-GR" altLang="el-GR" sz="2600" dirty="0">
                <a:solidFill>
                  <a:srgbClr val="000000"/>
                </a:solidFill>
              </a:rPr>
              <a:t>584</a:t>
            </a:r>
          </a:p>
          <a:p>
            <a:pPr eaLnBrk="1">
              <a:lnSpc>
                <a:spcPct val="187000"/>
              </a:lnSpc>
            </a:pPr>
            <a:r>
              <a:rPr lang="el-GR" altLang="el-GR" sz="2600" dirty="0">
                <a:solidFill>
                  <a:srgbClr val="000000"/>
                </a:solidFill>
              </a:rPr>
              <a:t>Μακεδονία 		</a:t>
            </a:r>
            <a:r>
              <a:rPr lang="en-US" altLang="el-GR" sz="2600" dirty="0">
                <a:solidFill>
                  <a:srgbClr val="000000"/>
                </a:solidFill>
              </a:rPr>
              <a:t>  </a:t>
            </a:r>
            <a:r>
              <a:rPr lang="el-GR" altLang="el-GR" sz="2600" dirty="0">
                <a:solidFill>
                  <a:srgbClr val="000000"/>
                </a:solidFill>
              </a:rPr>
              <a:t>818</a:t>
            </a:r>
          </a:p>
          <a:p>
            <a:pPr eaLnBrk="1">
              <a:lnSpc>
                <a:spcPct val="187000"/>
              </a:lnSpc>
            </a:pPr>
            <a:r>
              <a:rPr lang="el-GR" altLang="el-GR" sz="2600" dirty="0">
                <a:solidFill>
                  <a:srgbClr val="000000"/>
                </a:solidFill>
              </a:rPr>
              <a:t>Ήπειρος 		</a:t>
            </a:r>
            <a:r>
              <a:rPr lang="en-US" altLang="el-GR" sz="2600" dirty="0">
                <a:solidFill>
                  <a:srgbClr val="000000"/>
                </a:solidFill>
              </a:rPr>
              <a:t>       </a:t>
            </a:r>
            <a:r>
              <a:rPr lang="el-GR" altLang="el-GR" sz="2600" dirty="0">
                <a:solidFill>
                  <a:srgbClr val="000000"/>
                </a:solidFill>
              </a:rPr>
              <a:t>410</a:t>
            </a:r>
          </a:p>
          <a:p>
            <a:pPr eaLnBrk="1">
              <a:lnSpc>
                <a:spcPct val="187000"/>
              </a:lnSpc>
            </a:pPr>
            <a:r>
              <a:rPr lang="el-GR" altLang="el-GR" sz="2600" dirty="0">
                <a:solidFill>
                  <a:srgbClr val="000000"/>
                </a:solidFill>
              </a:rPr>
              <a:t>Θράκη			</a:t>
            </a:r>
            <a:r>
              <a:rPr lang="en-US" altLang="el-GR" sz="2600" dirty="0">
                <a:solidFill>
                  <a:srgbClr val="000000"/>
                </a:solidFill>
              </a:rPr>
              <a:t>    </a:t>
            </a:r>
            <a:r>
              <a:rPr lang="el-GR" altLang="el-GR" sz="2600" dirty="0">
                <a:solidFill>
                  <a:srgbClr val="000000"/>
                </a:solidFill>
              </a:rPr>
              <a:t>84</a:t>
            </a:r>
          </a:p>
          <a:p>
            <a:pPr eaLnBrk="1">
              <a:lnSpc>
                <a:spcPct val="187000"/>
              </a:lnSpc>
            </a:pPr>
            <a:r>
              <a:rPr lang="el-GR" altLang="el-GR" sz="2600" dirty="0">
                <a:solidFill>
                  <a:srgbClr val="000000"/>
                </a:solidFill>
              </a:rPr>
              <a:t>Παλαιά Ελλάδα</a:t>
            </a:r>
            <a:r>
              <a:rPr lang="en-US" altLang="el-GR" sz="2600" dirty="0">
                <a:solidFill>
                  <a:srgbClr val="000000"/>
                </a:solidFill>
              </a:rPr>
              <a:t>  </a:t>
            </a:r>
            <a:r>
              <a:rPr lang="el-GR" altLang="el-GR" sz="2600" dirty="0">
                <a:solidFill>
                  <a:srgbClr val="000000"/>
                </a:solidFill>
              </a:rPr>
              <a:t>363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Μετά το 1881</a:t>
            </a:r>
            <a:br>
              <a:rPr lang="el-GR" dirty="0"/>
            </a:br>
            <a:r>
              <a:rPr lang="el-GR" sz="4000" dirty="0" smtClean="0"/>
              <a:t>Τσιφλίκια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Θεσσαλία</a:t>
            </a:r>
            <a:r>
              <a:rPr lang="en-US" dirty="0" smtClean="0"/>
              <a:t>		</a:t>
            </a:r>
            <a:r>
              <a:rPr lang="el-GR" dirty="0" smtClean="0"/>
              <a:t>584</a:t>
            </a:r>
            <a:endParaRPr lang="el-GR" dirty="0"/>
          </a:p>
          <a:p>
            <a:r>
              <a:rPr lang="el-GR" dirty="0" smtClean="0"/>
              <a:t>Μακεδονία</a:t>
            </a:r>
            <a:r>
              <a:rPr lang="en-US" dirty="0" smtClean="0"/>
              <a:t>		</a:t>
            </a:r>
            <a:r>
              <a:rPr lang="el-GR" dirty="0" smtClean="0"/>
              <a:t>818</a:t>
            </a:r>
            <a:endParaRPr lang="el-GR" dirty="0"/>
          </a:p>
          <a:p>
            <a:r>
              <a:rPr lang="el-GR" dirty="0" smtClean="0"/>
              <a:t>Ήπειρος</a:t>
            </a:r>
            <a:r>
              <a:rPr lang="en-US" dirty="0" smtClean="0"/>
              <a:t>			</a:t>
            </a:r>
            <a:r>
              <a:rPr lang="el-GR" dirty="0" smtClean="0"/>
              <a:t>410</a:t>
            </a:r>
            <a:endParaRPr lang="el-GR" dirty="0"/>
          </a:p>
          <a:p>
            <a:r>
              <a:rPr lang="el-GR" dirty="0" smtClean="0"/>
              <a:t>Θράκη</a:t>
            </a:r>
            <a:r>
              <a:rPr lang="en-US" dirty="0" smtClean="0"/>
              <a:t>			</a:t>
            </a:r>
            <a:r>
              <a:rPr lang="el-GR" dirty="0" smtClean="0"/>
              <a:t>84</a:t>
            </a:r>
            <a:endParaRPr lang="el-GR" dirty="0"/>
          </a:p>
          <a:p>
            <a:r>
              <a:rPr lang="el-GR" dirty="0"/>
              <a:t>Παλαιά </a:t>
            </a:r>
            <a:r>
              <a:rPr lang="el-GR" dirty="0" smtClean="0"/>
              <a:t>Ελλάδα</a:t>
            </a:r>
            <a:r>
              <a:rPr lang="en-US" dirty="0" smtClean="0"/>
              <a:t>	</a:t>
            </a:r>
            <a:r>
              <a:rPr lang="el-GR" dirty="0" smtClean="0"/>
              <a:t>363</a:t>
            </a:r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484</Words>
  <Application>Microsoft Office PowerPoint</Application>
  <PresentationFormat>Custom</PresentationFormat>
  <Paragraphs>109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 Unicode MS</vt:lpstr>
      <vt:lpstr>ＭＳ Ｐゴシック</vt:lpstr>
      <vt:lpstr>Arial</vt:lpstr>
      <vt:lpstr>Calibri</vt:lpstr>
      <vt:lpstr>Times New Roman</vt:lpstr>
      <vt:lpstr>Wingdings</vt:lpstr>
      <vt:lpstr>2_Θέμα του Office</vt:lpstr>
      <vt:lpstr>Νεότερη Ελληνική Ιστορία Α'</vt:lpstr>
      <vt:lpstr>Αγροτικά ζητήματα στην Ελλάδα 1821-1923</vt:lpstr>
      <vt:lpstr>PowerPoint Presentation</vt:lpstr>
      <vt:lpstr>Χάρτης H. Kiepert 1853</vt:lpstr>
      <vt:lpstr>PowerPoint Presentation</vt:lpstr>
      <vt:lpstr>Εκτιμήσεις</vt:lpstr>
      <vt:lpstr>ΝΟΜΟΘΕΣΙΑ ΓΙΑ ΤΗ ΔΙΑΝΟΜΗ ΤΩΝ ΕΘΝΙΚΩΝ ΓΑΙΩΝ</vt:lpstr>
      <vt:lpstr>Αγροτικό ζήτημα Κέρκυρας</vt:lpstr>
      <vt:lpstr>Μετά το 1881 Τσιφλίκια </vt:lpstr>
      <vt:lpstr>ΝΟΜΟΘΕΣΙΑ ΓΙΑ ΤΗ ΔΙΑΝΟΜΗ ΤΩΝ ΤΣΙΦΛΙΚΙΩΝ (2259)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subject/>
  <dc:creator>Katerina Gardikas</dc:creator>
  <cp:keywords/>
  <dc:description/>
  <cp:lastModifiedBy>Yannis</cp:lastModifiedBy>
  <cp:revision>46</cp:revision>
  <cp:lastPrinted>1601-01-01T00:00:00Z</cp:lastPrinted>
  <dcterms:created xsi:type="dcterms:W3CDTF">2009-06-15T05:15:41Z</dcterms:created>
  <dcterms:modified xsi:type="dcterms:W3CDTF">2015-11-30T09:43:55Z</dcterms:modified>
</cp:coreProperties>
</file>