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01" r:id="rId2"/>
    <p:sldId id="264" r:id="rId3"/>
    <p:sldId id="261" r:id="rId4"/>
    <p:sldId id="262" r:id="rId5"/>
    <p:sldId id="266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280" r:id="rId24"/>
    <p:sldId id="290" r:id="rId25"/>
    <p:sldId id="295" r:id="rId26"/>
    <p:sldId id="299" r:id="rId27"/>
    <p:sldId id="292" r:id="rId28"/>
    <p:sldId id="291" r:id="rId29"/>
    <p:sldId id="294" r:id="rId30"/>
    <p:sldId id="293" r:id="rId31"/>
    <p:sldId id="336" r:id="rId3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264"/>
            <p14:sldId id="261"/>
            <p14:sldId id="262"/>
            <p14:sldId id="266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7"/>
            <p14:sldId id="338"/>
            <p14:sldId id="339"/>
            <p14:sldId id="340"/>
            <p14:sldId id="341"/>
            <p14:sldId id="342"/>
            <p14:sldId id="343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3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53" autoAdjust="0"/>
    <p:restoredTop sz="99309" autoAdjust="0"/>
  </p:normalViewPr>
  <p:slideViewPr>
    <p:cSldViewPr>
      <p:cViewPr varScale="1">
        <p:scale>
          <a:sx n="116" d="100"/>
          <a:sy n="116" d="100"/>
        </p:scale>
        <p:origin x="426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27/10/2015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30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9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3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4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103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educo.org/wp-content/uploads/2015/07/vuelta2-1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deeplearning.edublogs.org/files/2014/03/755fcb5cfb8d1cd35454eaa682cbda3c-22jxwf8-604x1024.jpg" TargetMode="External"/><Relationship Id="rId4" Type="http://schemas.openxmlformats.org/officeDocument/2006/relationships/hyperlink" Target="http://www.roshida.com/wp-content/uploads/2012/01/Fears-Children.jpg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ikuzo.com/wp-content/uploads/2011/10/b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1628800"/>
            <a:ext cx="9144000" cy="2232248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Διδακτική </a:t>
            </a:r>
            <a:r>
              <a:rPr lang="el-GR" dirty="0"/>
              <a:t>των </a:t>
            </a:r>
            <a:r>
              <a:rPr lang="el-GR" dirty="0" smtClean="0"/>
              <a:t>εικαστικών τεχνών</a:t>
            </a:r>
            <a:br>
              <a:rPr lang="el-GR" dirty="0" smtClean="0"/>
            </a:br>
            <a:r>
              <a:rPr lang="el-GR" sz="3600" dirty="0" smtClean="0"/>
              <a:t>Ενότητα 2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861048"/>
            <a:ext cx="8712968" cy="2448272"/>
          </a:xfrm>
        </p:spPr>
        <p:txBody>
          <a:bodyPr>
            <a:normAutofit/>
          </a:bodyPr>
          <a:lstStyle/>
          <a:p>
            <a:r>
              <a:rPr lang="el-GR" dirty="0" smtClean="0"/>
              <a:t>Ουρανία </a:t>
            </a:r>
            <a:r>
              <a:rPr lang="el-GR" dirty="0" err="1" smtClean="0"/>
              <a:t>Κούβου</a:t>
            </a:r>
            <a:endParaRPr lang="el-GR" dirty="0" smtClean="0"/>
          </a:p>
          <a:p>
            <a:r>
              <a:rPr lang="el-GR" dirty="0" smtClean="0">
                <a:sym typeface="Helvetica" pitchFamily="2" charset="0"/>
              </a:rPr>
              <a:t>Ε</a:t>
            </a:r>
            <a:r>
              <a:rPr lang="en-US" dirty="0" err="1" smtClean="0">
                <a:sym typeface="Helvetica" pitchFamily="2" charset="0"/>
              </a:rPr>
              <a:t>θνικὸ</a:t>
            </a:r>
            <a:r>
              <a:rPr lang="en-US" dirty="0" smtClean="0">
                <a:sym typeface="Helvetica" pitchFamily="2" charset="0"/>
              </a:rPr>
              <a:t> κα</a:t>
            </a:r>
            <a:r>
              <a:rPr lang="en-US" dirty="0" err="1" smtClean="0">
                <a:sym typeface="Helvetica" pitchFamily="2" charset="0"/>
              </a:rPr>
              <a:t>i</a:t>
            </a:r>
            <a:r>
              <a:rPr lang="en-US" dirty="0" smtClean="0">
                <a:sym typeface="Helvetica" pitchFamily="2" charset="0"/>
              </a:rPr>
              <a:t> </a:t>
            </a:r>
            <a:r>
              <a:rPr lang="en-US" dirty="0">
                <a:sym typeface="Helvetica" pitchFamily="2" charset="0"/>
              </a:rPr>
              <a:t>Καπ</a:t>
            </a:r>
            <a:r>
              <a:rPr lang="en-US" dirty="0" err="1">
                <a:sym typeface="Helvetica" pitchFamily="2" charset="0"/>
              </a:rPr>
              <a:t>οδιστρι</a:t>
            </a:r>
            <a:r>
              <a:rPr lang="en-US" dirty="0">
                <a:sym typeface="Helvetica" pitchFamily="2" charset="0"/>
              </a:rPr>
              <a:t>ακὸ Πανεπιστήμιο </a:t>
            </a:r>
            <a:r>
              <a:rPr lang="el-GR" dirty="0" smtClean="0">
                <a:sym typeface="Helvetica" pitchFamily="2" charset="0"/>
              </a:rPr>
              <a:t>Α</a:t>
            </a:r>
            <a:r>
              <a:rPr lang="en-US" dirty="0" err="1" smtClean="0">
                <a:sym typeface="Helvetica" pitchFamily="2" charset="0"/>
              </a:rPr>
              <a:t>θην</a:t>
            </a:r>
            <a:r>
              <a:rPr lang="el-GR" dirty="0" smtClean="0">
                <a:sym typeface="Helvetica" pitchFamily="2" charset="0"/>
              </a:rPr>
              <a:t>ώ</a:t>
            </a:r>
            <a:r>
              <a:rPr lang="en-US" dirty="0" smtClean="0">
                <a:sym typeface="Helvetica" pitchFamily="2" charset="0"/>
              </a:rPr>
              <a:t>ν</a:t>
            </a:r>
            <a:endParaRPr lang="en-US" dirty="0">
              <a:sym typeface="Helvetica" pitchFamily="2" charset="0"/>
            </a:endParaRPr>
          </a:p>
          <a:p>
            <a:r>
              <a:rPr lang="el-GR" dirty="0" smtClean="0">
                <a:sym typeface="Helvetica" pitchFamily="2" charset="0"/>
              </a:rPr>
              <a:t>Τ</a:t>
            </a:r>
            <a:r>
              <a:rPr lang="en-US" dirty="0" smtClean="0">
                <a:sym typeface="Helvetica" pitchFamily="2" charset="0"/>
              </a:rPr>
              <a:t>μ</a:t>
            </a:r>
            <a:r>
              <a:rPr lang="el-GR" dirty="0">
                <a:sym typeface="Helvetica" pitchFamily="2" charset="0"/>
              </a:rPr>
              <a:t>ή</a:t>
            </a:r>
            <a:r>
              <a:rPr lang="en-US" dirty="0" smtClean="0">
                <a:sym typeface="Helvetica" pitchFamily="2" charset="0"/>
              </a:rPr>
              <a:t>μα </a:t>
            </a:r>
            <a:r>
              <a:rPr lang="el-GR" dirty="0"/>
              <a:t>Εκπαίδευσης και Αγωγής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στην </a:t>
            </a:r>
            <a:r>
              <a:rPr lang="el-GR" dirty="0"/>
              <a:t>Προσχολική Ηλικία</a:t>
            </a:r>
          </a:p>
        </p:txBody>
      </p:sp>
      <p:pic>
        <p:nvPicPr>
          <p:cNvPr id="4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5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0"/>
            <a:ext cx="3857682" cy="6400640"/>
          </a:xfrm>
        </p:spPr>
      </p:pic>
    </p:spTree>
    <p:extLst>
      <p:ext uri="{BB962C8B-B14F-4D97-AF65-F5344CB8AC3E}">
        <p14:creationId xmlns:p14="http://schemas.microsoft.com/office/powerpoint/2010/main" val="410050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96752"/>
            <a:ext cx="7164288" cy="5209277"/>
          </a:xfrm>
        </p:spPr>
      </p:pic>
    </p:spTree>
    <p:extLst>
      <p:ext uri="{BB962C8B-B14F-4D97-AF65-F5344CB8AC3E}">
        <p14:creationId xmlns:p14="http://schemas.microsoft.com/office/powerpoint/2010/main" val="245104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68760"/>
            <a:ext cx="7055966" cy="5143714"/>
          </a:xfrm>
        </p:spPr>
      </p:pic>
    </p:spTree>
    <p:extLst>
      <p:ext uri="{BB962C8B-B14F-4D97-AF65-F5344CB8AC3E}">
        <p14:creationId xmlns:p14="http://schemas.microsoft.com/office/powerpoint/2010/main" val="316321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4624"/>
            <a:ext cx="4647072" cy="6391091"/>
          </a:xfrm>
        </p:spPr>
      </p:pic>
    </p:spTree>
    <p:extLst>
      <p:ext uri="{BB962C8B-B14F-4D97-AF65-F5344CB8AC3E}">
        <p14:creationId xmlns:p14="http://schemas.microsoft.com/office/powerpoint/2010/main" val="133110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352" y="44624"/>
            <a:ext cx="5748883" cy="6384509"/>
          </a:xfrm>
        </p:spPr>
      </p:pic>
    </p:spTree>
    <p:extLst>
      <p:ext uri="{BB962C8B-B14F-4D97-AF65-F5344CB8AC3E}">
        <p14:creationId xmlns:p14="http://schemas.microsoft.com/office/powerpoint/2010/main" val="228327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5345"/>
            <a:ext cx="4814567" cy="6437991"/>
          </a:xfrm>
        </p:spPr>
      </p:pic>
    </p:spTree>
    <p:extLst>
      <p:ext uri="{BB962C8B-B14F-4D97-AF65-F5344CB8AC3E}">
        <p14:creationId xmlns:p14="http://schemas.microsoft.com/office/powerpoint/2010/main" val="252897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68760"/>
            <a:ext cx="7199982" cy="5160155"/>
          </a:xfrm>
        </p:spPr>
      </p:pic>
    </p:spTree>
    <p:extLst>
      <p:ext uri="{BB962C8B-B14F-4D97-AF65-F5344CB8AC3E}">
        <p14:creationId xmlns:p14="http://schemas.microsoft.com/office/powerpoint/2010/main" val="19260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05595"/>
            <a:ext cx="4032448" cy="6182629"/>
          </a:xfrm>
        </p:spPr>
      </p:pic>
    </p:spTree>
    <p:extLst>
      <p:ext uri="{BB962C8B-B14F-4D97-AF65-F5344CB8AC3E}">
        <p14:creationId xmlns:p14="http://schemas.microsoft.com/office/powerpoint/2010/main" val="188213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4860"/>
            <a:ext cx="3744416" cy="6346468"/>
          </a:xfrm>
        </p:spPr>
      </p:pic>
    </p:spTree>
    <p:extLst>
      <p:ext uri="{BB962C8B-B14F-4D97-AF65-F5344CB8AC3E}">
        <p14:creationId xmlns:p14="http://schemas.microsoft.com/office/powerpoint/2010/main" val="411500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68760"/>
            <a:ext cx="7271990" cy="5193271"/>
          </a:xfrm>
        </p:spPr>
      </p:pic>
    </p:spTree>
    <p:extLst>
      <p:ext uri="{BB962C8B-B14F-4D97-AF65-F5344CB8AC3E}">
        <p14:creationId xmlns:p14="http://schemas.microsoft.com/office/powerpoint/2010/main" val="130238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3" y="2906714"/>
            <a:ext cx="7772400" cy="2862262"/>
          </a:xfrm>
        </p:spPr>
        <p:txBody>
          <a:bodyPr>
            <a:normAutofit/>
          </a:bodyPr>
          <a:lstStyle/>
          <a:p>
            <a:pPr lvl="0"/>
            <a:r>
              <a:rPr lang="el-GR" sz="4400" dirty="0"/>
              <a:t>Ενότητα </a:t>
            </a:r>
            <a:r>
              <a:rPr lang="el-GR" sz="4400" dirty="0" smtClean="0"/>
              <a:t>2. </a:t>
            </a:r>
            <a:br>
              <a:rPr lang="el-GR" sz="4400" dirty="0" smtClean="0"/>
            </a:br>
            <a:r>
              <a:rPr lang="el-GR" sz="4400" dirty="0"/>
              <a:t>Το παιδικό σχέδιο ως γνωστική διεργασία: αναπαραστατικές ικανότητες.</a:t>
            </a:r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96752"/>
            <a:ext cx="6119862" cy="5247622"/>
          </a:xfrm>
        </p:spPr>
      </p:pic>
    </p:spTree>
    <p:extLst>
      <p:ext uri="{BB962C8B-B14F-4D97-AF65-F5344CB8AC3E}">
        <p14:creationId xmlns:p14="http://schemas.microsoft.com/office/powerpoint/2010/main" val="202190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-38123"/>
            <a:ext cx="3096344" cy="6491459"/>
          </a:xfrm>
        </p:spPr>
      </p:pic>
    </p:spTree>
    <p:extLst>
      <p:ext uri="{BB962C8B-B14F-4D97-AF65-F5344CB8AC3E}">
        <p14:creationId xmlns:p14="http://schemas.microsoft.com/office/powerpoint/2010/main" val="63386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81673"/>
            <a:ext cx="8928992" cy="4185977"/>
          </a:xfrm>
        </p:spPr>
      </p:pic>
    </p:spTree>
    <p:extLst>
      <p:ext uri="{BB962C8B-B14F-4D97-AF65-F5344CB8AC3E}">
        <p14:creationId xmlns:p14="http://schemas.microsoft.com/office/powerpoint/2010/main" val="126340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6ο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Ουρανία </a:t>
            </a:r>
            <a:r>
              <a:rPr lang="el-GR" sz="2000" dirty="0" err="1" smtClean="0"/>
              <a:t>Κούβου</a:t>
            </a:r>
            <a:r>
              <a:rPr lang="el-GR" sz="2000" dirty="0" smtClean="0"/>
              <a:t>. </a:t>
            </a:r>
            <a:r>
              <a:rPr lang="el-GR" sz="2000" dirty="0"/>
              <a:t>«Διδακτική των εικαστικών </a:t>
            </a:r>
            <a:r>
              <a:rPr lang="el-GR" sz="2000" dirty="0" smtClean="0"/>
              <a:t>τεχνών - </a:t>
            </a:r>
            <a:r>
              <a:rPr lang="el-GR" sz="2000" dirty="0"/>
              <a:t>Ενότητα </a:t>
            </a:r>
            <a:r>
              <a:rPr lang="el-GR" sz="2000" dirty="0" smtClean="0"/>
              <a:t>2</a:t>
            </a:r>
            <a:r>
              <a:rPr lang="el-GR" sz="2000" dirty="0"/>
              <a:t>. Το παιδικό σχέδιο ως γνωστική διεργασία: αναπαραστατικές </a:t>
            </a:r>
            <a:r>
              <a:rPr lang="el-GR" sz="2000" dirty="0" smtClean="0"/>
              <a:t>ικανότητες».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hlinkClick r:id="rId3"/>
              </a:rPr>
              <a:t>http://opencourses.uoa.gr/courses/ECD103/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l-GR" dirty="0"/>
              <a:t>Ικανότητα αναγνώρισης και περιγραφής των αναπαραστατικών ικανοτήτων του παιδιού όπως αυτές αναφαίνονται μέσα στο σχέδιό του χρησιμοποιώντας την σχετική βιβλιογραφία.</a:t>
            </a:r>
          </a:p>
          <a:p>
            <a:pPr lvl="0"/>
            <a:r>
              <a:rPr lang="el-GR" dirty="0"/>
              <a:t>Κριτική θεώρηση των διαφορετικών προσεγγίσεων στην ανάλυση του παιδικού σχεδίου και των ποικίλων θεωριών στην διδακτική της τέχνης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/>
              <a:t>Εικόνα </a:t>
            </a:r>
            <a:r>
              <a:rPr lang="en-US" sz="2000" b="1" dirty="0" smtClean="0"/>
              <a:t>1</a:t>
            </a:r>
            <a:r>
              <a:rPr lang="el-GR" sz="2000" b="1" dirty="0" smtClean="0"/>
              <a:t>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r>
              <a:rPr lang="en-US" sz="2000" b="1" dirty="0">
                <a:hlinkClick r:id="rId3"/>
              </a:rPr>
              <a:t>http://blog.educo.org/wp-content/uploads/2015/07/vuelta2-1.jpg</a:t>
            </a:r>
            <a:r>
              <a:rPr lang="el-GR" sz="2000" b="1" dirty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 smtClean="0"/>
              <a:t>Εικόνες 2-8: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 smtClean="0"/>
              <a:t>Εικόνα 9: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4"/>
              </a:rPr>
              <a:t>http://</a:t>
            </a:r>
            <a:r>
              <a:rPr lang="en-US" sz="2000" b="1" dirty="0" smtClean="0">
                <a:hlinkClick r:id="rId4"/>
              </a:rPr>
              <a:t>www.roshida.com/wp-content/uploads/2012/01/Fears-Children.jpg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10-12: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 smtClean="0"/>
              <a:t>Εικόνα 13: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</a:t>
            </a:r>
            <a:r>
              <a:rPr lang="el-GR" sz="2000" b="1" dirty="0"/>
              <a:t>Πηγή: </a:t>
            </a:r>
            <a:r>
              <a:rPr lang="en-US" sz="2000" b="1" dirty="0">
                <a:hlinkClick r:id="rId5"/>
              </a:rPr>
              <a:t>http://</a:t>
            </a:r>
            <a:r>
              <a:rPr lang="en-US" sz="2000" b="1" dirty="0" smtClean="0">
                <a:hlinkClick r:id="rId5"/>
              </a:rPr>
              <a:t>deeplearning.edublogs.org/files/2014/03/755fcb5cfb8d1cd35454eaa682cbda3c-22jxwf8-604x1024.jpg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 smtClean="0"/>
              <a:t>                      </a:t>
            </a:r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2</a:t>
            </a:r>
            <a:r>
              <a:rPr lang="en-US" dirty="0" smtClean="0"/>
              <a:t>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14-15: </a:t>
            </a:r>
            <a:r>
              <a:rPr lang="en-US" sz="2000" b="1" dirty="0" smtClean="0"/>
              <a:t>Copyrighted</a:t>
            </a:r>
            <a:endParaRPr lang="el-GR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16: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</a:t>
            </a:r>
            <a:r>
              <a:rPr lang="el-GR" sz="2000" b="1" dirty="0"/>
              <a:t>Πηγή: </a:t>
            </a:r>
            <a:r>
              <a:rPr lang="en-US" sz="2000" b="1" dirty="0">
                <a:hlinkClick r:id="rId3"/>
              </a:rPr>
              <a:t>http://</a:t>
            </a:r>
            <a:r>
              <a:rPr lang="en-US" sz="2000" b="1" dirty="0" smtClean="0">
                <a:hlinkClick r:id="rId3"/>
              </a:rPr>
              <a:t>www.goikuzo.com/wp-content/uploads/2011/10/b.jpg</a:t>
            </a:r>
            <a:r>
              <a:rPr lang="el-GR" sz="2000" b="1" dirty="0" smtClean="0"/>
              <a:t> </a:t>
            </a:r>
            <a:endParaRPr lang="en-US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/>
              <a:t>16: </a:t>
            </a:r>
            <a:r>
              <a:rPr lang="en-US" sz="2000" b="1" smtClean="0"/>
              <a:t>Copyrighted</a:t>
            </a:r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35828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640960" cy="55172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Η τάση των μικρών παιδιών να κάνουν σημάδια σε μία επίπεδη επιφάνεια εξετάζεται έως η απαρχή της αναπαραστατικής διαδικασίας, αλλά και της ικανότητας για συμβολική και αφαιρετική σκέψη. Αναγνωρίζονται στάδια στην αναδίπλωση αυτών των ικανοτήτων και συσχετίζονται με την </a:t>
            </a:r>
            <a:r>
              <a:rPr lang="el-GR" dirty="0" smtClean="0"/>
              <a:t>διανοητική </a:t>
            </a:r>
            <a:r>
              <a:rPr lang="el-GR" dirty="0"/>
              <a:t>και αντιληπτική ανάπτυξη του παιδιού. Πιο συγκεκριμένα, το σχέδιο του μικρού παιδιού δεν θεωρείται ως μία προσπάθεια ρεαλιστικής </a:t>
            </a:r>
            <a:r>
              <a:rPr lang="el-GR" dirty="0" smtClean="0"/>
              <a:t>αναπαράστασης </a:t>
            </a:r>
            <a:r>
              <a:rPr lang="el-GR" dirty="0"/>
              <a:t>του κόσμου, αλλά ως η δημιουργία συμβόλων και γραφιστικών στερεοτύπων που θα το  βοηθήσουν να αντιληφθεί και να κατανοήσει τον κόσμο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Εκπαιδευτικό Υλικό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6ο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96752"/>
            <a:ext cx="7296472" cy="5165902"/>
          </a:xfrm>
        </p:spPr>
      </p:pic>
    </p:spTree>
    <p:extLst>
      <p:ext uri="{BB962C8B-B14F-4D97-AF65-F5344CB8AC3E}">
        <p14:creationId xmlns:p14="http://schemas.microsoft.com/office/powerpoint/2010/main" val="67659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68760"/>
            <a:ext cx="7234834" cy="5181382"/>
          </a:xfrm>
        </p:spPr>
      </p:pic>
    </p:spTree>
    <p:extLst>
      <p:ext uri="{BB962C8B-B14F-4D97-AF65-F5344CB8AC3E}">
        <p14:creationId xmlns:p14="http://schemas.microsoft.com/office/powerpoint/2010/main" val="14649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68760"/>
            <a:ext cx="7085882" cy="5152266"/>
          </a:xfrm>
        </p:spPr>
      </p:pic>
    </p:spTree>
    <p:extLst>
      <p:ext uri="{BB962C8B-B14F-4D97-AF65-F5344CB8AC3E}">
        <p14:creationId xmlns:p14="http://schemas.microsoft.com/office/powerpoint/2010/main" val="343290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548680"/>
            <a:ext cx="7308304" cy="5855690"/>
          </a:xfr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237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2047</TotalTime>
  <Words>576</Words>
  <Application>Microsoft Office PowerPoint</Application>
  <PresentationFormat>Προβολή στην οθόνη (4:3)</PresentationFormat>
  <Paragraphs>88</Paragraphs>
  <Slides>31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6" baseType="lpstr">
      <vt:lpstr>Arial</vt:lpstr>
      <vt:lpstr>Calibri</vt:lpstr>
      <vt:lpstr>Helvetica</vt:lpstr>
      <vt:lpstr>Wingdings</vt:lpstr>
      <vt:lpstr>Θέμα του Office</vt:lpstr>
      <vt:lpstr>Διδακτική των εικαστικών τεχνών Ενότητα 2</vt:lpstr>
      <vt:lpstr>Ενότητα 2.  Το παιδικό σχέδιο ως γνωστική διεργασία: αναπαραστατικές ικανότητες.</vt:lpstr>
      <vt:lpstr>Σκοποί  ενότητας</vt:lpstr>
      <vt:lpstr>Περιγραφή ενότητας</vt:lpstr>
      <vt:lpstr>Εκπαιδευτικό Υλικό</vt:lpstr>
      <vt:lpstr>Εικόνα 1</vt:lpstr>
      <vt:lpstr>Εικόνα 2</vt:lpstr>
      <vt:lpstr>Εικόνα 3</vt:lpstr>
      <vt:lpstr>Εικόνα 4</vt:lpstr>
      <vt:lpstr>Εικόνα 5</vt:lpstr>
      <vt:lpstr>Εικόνα 6</vt:lpstr>
      <vt:lpstr>Εικόνα 7</vt:lpstr>
      <vt:lpstr>Εικόνα 8</vt:lpstr>
      <vt:lpstr>Εικόνα 9</vt:lpstr>
      <vt:lpstr>Εικόνα 10</vt:lpstr>
      <vt:lpstr>Εικόνα 11</vt:lpstr>
      <vt:lpstr>Εικόνα 12</vt:lpstr>
      <vt:lpstr>Εικόνα 13</vt:lpstr>
      <vt:lpstr>Εικόνα 14</vt:lpstr>
      <vt:lpstr>Εικόνα 15</vt:lpstr>
      <vt:lpstr>Εικόνα 16</vt:lpstr>
      <vt:lpstr>Εικόνα 17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(2/2)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Risispa</cp:lastModifiedBy>
  <cp:revision>209</cp:revision>
  <dcterms:created xsi:type="dcterms:W3CDTF">2012-09-06T09:03:05Z</dcterms:created>
  <dcterms:modified xsi:type="dcterms:W3CDTF">2015-10-27T08:53:50Z</dcterms:modified>
</cp:coreProperties>
</file>