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302" r:id="rId3"/>
    <p:sldId id="306" r:id="rId4"/>
    <p:sldId id="307" r:id="rId5"/>
    <p:sldId id="308" r:id="rId6"/>
    <p:sldId id="309" r:id="rId7"/>
    <p:sldId id="310" r:id="rId8"/>
    <p:sldId id="311" r:id="rId9"/>
    <p:sldId id="312" r:id="rId10"/>
    <p:sldId id="313" r:id="rId11"/>
    <p:sldId id="314" r:id="rId12"/>
    <p:sldId id="315" r:id="rId13"/>
    <p:sldId id="318" r:id="rId14"/>
    <p:sldId id="319" r:id="rId15"/>
    <p:sldId id="321" r:id="rId16"/>
    <p:sldId id="322" r:id="rId17"/>
    <p:sldId id="323" r:id="rId18"/>
    <p:sldId id="280" r:id="rId19"/>
    <p:sldId id="290" r:id="rId20"/>
    <p:sldId id="295" r:id="rId21"/>
    <p:sldId id="299" r:id="rId22"/>
    <p:sldId id="292" r:id="rId23"/>
    <p:sldId id="291" r:id="rId24"/>
    <p:sldId id="294" r:id="rId25"/>
    <p:sldId id="293" r:id="rId2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302"/>
            <p14:sldId id="306"/>
            <p14:sldId id="307"/>
            <p14:sldId id="308"/>
            <p14:sldId id="309"/>
            <p14:sldId id="310"/>
            <p14:sldId id="311"/>
            <p14:sldId id="312"/>
            <p14:sldId id="313"/>
            <p14:sldId id="314"/>
            <p14:sldId id="315"/>
            <p14:sldId id="318"/>
            <p14:sldId id="319"/>
            <p14:sldId id="321"/>
            <p14:sldId id="322"/>
            <p14:sldId id="323"/>
            <p14:sldId id="280"/>
            <p14:sldId id="290"/>
            <p14:sldId id="295"/>
            <p14:sldId id="299"/>
            <p14:sldId id="292"/>
            <p14:sldId id="291"/>
            <p14:sldId id="294"/>
          </p14:sldIdLst>
        </p14:section>
        <p14:section name="Untitled Section" id="{0F1CB131-A6BD-43D0-B8D4-1F27CEF7A05E}">
          <p14:sldIdLst>
            <p14:sldId id="29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77" autoAdjust="0"/>
    <p:restoredTop sz="99309" autoAdjust="0"/>
  </p:normalViewPr>
  <p:slideViewPr>
    <p:cSldViewPr>
      <p:cViewPr varScale="1">
        <p:scale>
          <a:sx n="80" d="100"/>
          <a:sy n="80" d="100"/>
        </p:scale>
        <p:origin x="108" y="82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t>2/11/2015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10</a:t>
            </a:fld>
            <a:endParaRPr lang="el-GR"/>
          </a:p>
        </p:txBody>
      </p:sp>
    </p:spTree>
    <p:extLst>
      <p:ext uri="{BB962C8B-B14F-4D97-AF65-F5344CB8AC3E}">
        <p14:creationId xmlns:p14="http://schemas.microsoft.com/office/powerpoint/2010/main" val="21925657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11</a:t>
            </a:fld>
            <a:endParaRPr lang="el-GR"/>
          </a:p>
        </p:txBody>
      </p:sp>
    </p:spTree>
    <p:extLst>
      <p:ext uri="{BB962C8B-B14F-4D97-AF65-F5344CB8AC3E}">
        <p14:creationId xmlns:p14="http://schemas.microsoft.com/office/powerpoint/2010/main" val="2228499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12</a:t>
            </a:fld>
            <a:endParaRPr lang="el-GR"/>
          </a:p>
        </p:txBody>
      </p:sp>
    </p:spTree>
    <p:extLst>
      <p:ext uri="{BB962C8B-B14F-4D97-AF65-F5344CB8AC3E}">
        <p14:creationId xmlns:p14="http://schemas.microsoft.com/office/powerpoint/2010/main" val="14935534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13</a:t>
            </a:fld>
            <a:endParaRPr lang="el-GR"/>
          </a:p>
        </p:txBody>
      </p:sp>
    </p:spTree>
    <p:extLst>
      <p:ext uri="{BB962C8B-B14F-4D97-AF65-F5344CB8AC3E}">
        <p14:creationId xmlns:p14="http://schemas.microsoft.com/office/powerpoint/2010/main" val="6100232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14</a:t>
            </a:fld>
            <a:endParaRPr lang="el-GR"/>
          </a:p>
        </p:txBody>
      </p:sp>
    </p:spTree>
    <p:extLst>
      <p:ext uri="{BB962C8B-B14F-4D97-AF65-F5344CB8AC3E}">
        <p14:creationId xmlns:p14="http://schemas.microsoft.com/office/powerpoint/2010/main" val="4592384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15</a:t>
            </a:fld>
            <a:endParaRPr lang="el-GR"/>
          </a:p>
        </p:txBody>
      </p:sp>
    </p:spTree>
    <p:extLst>
      <p:ext uri="{BB962C8B-B14F-4D97-AF65-F5344CB8AC3E}">
        <p14:creationId xmlns:p14="http://schemas.microsoft.com/office/powerpoint/2010/main" val="34604364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16</a:t>
            </a:fld>
            <a:endParaRPr lang="el-GR"/>
          </a:p>
        </p:txBody>
      </p:sp>
    </p:spTree>
    <p:extLst>
      <p:ext uri="{BB962C8B-B14F-4D97-AF65-F5344CB8AC3E}">
        <p14:creationId xmlns:p14="http://schemas.microsoft.com/office/powerpoint/2010/main" val="5594000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17</a:t>
            </a:fld>
            <a:endParaRPr lang="el-GR"/>
          </a:p>
        </p:txBody>
      </p:sp>
    </p:spTree>
    <p:extLst>
      <p:ext uri="{BB962C8B-B14F-4D97-AF65-F5344CB8AC3E}">
        <p14:creationId xmlns:p14="http://schemas.microsoft.com/office/powerpoint/2010/main" val="23628292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18</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19</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a:t>
            </a:fld>
            <a:endParaRPr lang="el-GR"/>
          </a:p>
        </p:txBody>
      </p:sp>
    </p:spTree>
    <p:extLst>
      <p:ext uri="{BB962C8B-B14F-4D97-AF65-F5344CB8AC3E}">
        <p14:creationId xmlns:p14="http://schemas.microsoft.com/office/powerpoint/2010/main" val="16235836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20</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21</a:t>
            </a:fld>
            <a:endParaRPr lang="el-GR"/>
          </a:p>
        </p:txBody>
      </p:sp>
    </p:spTree>
    <p:extLst>
      <p:ext uri="{BB962C8B-B14F-4D97-AF65-F5344CB8AC3E}">
        <p14:creationId xmlns:p14="http://schemas.microsoft.com/office/powerpoint/2010/main" val="4051807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22</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23</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24</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25</a:t>
            </a:fld>
            <a:endParaRPr lang="el-GR"/>
          </a:p>
        </p:txBody>
      </p:sp>
    </p:spTree>
    <p:extLst>
      <p:ext uri="{BB962C8B-B14F-4D97-AF65-F5344CB8AC3E}">
        <p14:creationId xmlns:p14="http://schemas.microsoft.com/office/powerpoint/2010/main" val="21451231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a:t>
            </a:fld>
            <a:endParaRPr lang="el-GR"/>
          </a:p>
        </p:txBody>
      </p:sp>
    </p:spTree>
    <p:extLst>
      <p:ext uri="{BB962C8B-B14F-4D97-AF65-F5344CB8AC3E}">
        <p14:creationId xmlns:p14="http://schemas.microsoft.com/office/powerpoint/2010/main" val="38376681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a:t>
            </a:fld>
            <a:endParaRPr lang="el-GR"/>
          </a:p>
        </p:txBody>
      </p:sp>
    </p:spTree>
    <p:extLst>
      <p:ext uri="{BB962C8B-B14F-4D97-AF65-F5344CB8AC3E}">
        <p14:creationId xmlns:p14="http://schemas.microsoft.com/office/powerpoint/2010/main" val="1332328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a:t>
            </a:fld>
            <a:endParaRPr lang="el-GR"/>
          </a:p>
        </p:txBody>
      </p:sp>
    </p:spTree>
    <p:extLst>
      <p:ext uri="{BB962C8B-B14F-4D97-AF65-F5344CB8AC3E}">
        <p14:creationId xmlns:p14="http://schemas.microsoft.com/office/powerpoint/2010/main" val="1449554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6</a:t>
            </a:fld>
            <a:endParaRPr lang="el-GR"/>
          </a:p>
        </p:txBody>
      </p:sp>
    </p:spTree>
    <p:extLst>
      <p:ext uri="{BB962C8B-B14F-4D97-AF65-F5344CB8AC3E}">
        <p14:creationId xmlns:p14="http://schemas.microsoft.com/office/powerpoint/2010/main" val="39172671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7</a:t>
            </a:fld>
            <a:endParaRPr lang="el-GR"/>
          </a:p>
        </p:txBody>
      </p:sp>
    </p:spTree>
    <p:extLst>
      <p:ext uri="{BB962C8B-B14F-4D97-AF65-F5344CB8AC3E}">
        <p14:creationId xmlns:p14="http://schemas.microsoft.com/office/powerpoint/2010/main" val="266589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8</a:t>
            </a:fld>
            <a:endParaRPr lang="el-GR"/>
          </a:p>
        </p:txBody>
      </p:sp>
    </p:spTree>
    <p:extLst>
      <p:ext uri="{BB962C8B-B14F-4D97-AF65-F5344CB8AC3E}">
        <p14:creationId xmlns:p14="http://schemas.microsoft.com/office/powerpoint/2010/main" val="16817529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9</a:t>
            </a:fld>
            <a:endParaRPr lang="el-GR"/>
          </a:p>
        </p:txBody>
      </p:sp>
    </p:spTree>
    <p:extLst>
      <p:ext uri="{BB962C8B-B14F-4D97-AF65-F5344CB8AC3E}">
        <p14:creationId xmlns:p14="http://schemas.microsoft.com/office/powerpoint/2010/main" val="10388762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n-US" sz="1000" kern="1200" dirty="0" smtClean="0">
                <a:solidFill>
                  <a:srgbClr val="5075BC"/>
                </a:solidFill>
                <a:latin typeface="+mn-lt"/>
                <a:ea typeface="+mn-ea"/>
                <a:cs typeface="+mn-cs"/>
              </a:rPr>
              <a:t>Το πεδίο της επικοινωνίας</a:t>
            </a: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n-US" sz="1000" kern="1200" dirty="0" smtClean="0">
                <a:solidFill>
                  <a:srgbClr val="5075BC"/>
                </a:solidFill>
                <a:latin typeface="+mn-lt"/>
                <a:ea typeface="+mn-ea"/>
                <a:cs typeface="+mn-cs"/>
              </a:rPr>
              <a:t>Το πεδίο της επικοινωνίας</a:t>
            </a: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n-US" sz="1000" kern="1200" dirty="0" smtClean="0">
                <a:solidFill>
                  <a:srgbClr val="5075BC"/>
                </a:solidFill>
                <a:latin typeface="+mn-lt"/>
                <a:ea typeface="+mn-ea"/>
                <a:cs typeface="+mn-cs"/>
              </a:rPr>
              <a:t>Το πεδίο της επικοινωνίας</a:t>
            </a: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n-US" sz="1000" kern="1200" dirty="0" smtClean="0">
                <a:solidFill>
                  <a:srgbClr val="5075BC"/>
                </a:solidFill>
                <a:latin typeface="+mn-lt"/>
                <a:ea typeface="+mn-ea"/>
                <a:cs typeface="+mn-cs"/>
              </a:rPr>
              <a:t>Το πεδίο της επικοινωνίας</a:t>
            </a:r>
          </a:p>
        </p:txBody>
      </p:sp>
      <p:pic>
        <p:nvPicPr>
          <p:cNvPr id="9" name="Picture 8"/>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n-US" sz="1000" kern="1200" dirty="0" smtClean="0">
                <a:solidFill>
                  <a:srgbClr val="5075BC"/>
                </a:solidFill>
                <a:latin typeface="+mn-lt"/>
                <a:ea typeface="+mn-ea"/>
                <a:cs typeface="+mn-cs"/>
              </a:rPr>
              <a:t>Το πεδίο της επικοινωνίας</a:t>
            </a:r>
          </a:p>
        </p:txBody>
      </p:sp>
      <p:pic>
        <p:nvPicPr>
          <p:cNvPr id="5" name="Picture 4"/>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n-US" sz="1000" kern="1200" dirty="0" smtClean="0">
                <a:solidFill>
                  <a:srgbClr val="5075BC"/>
                </a:solidFill>
                <a:latin typeface="+mn-lt"/>
                <a:ea typeface="+mn-ea"/>
                <a:cs typeface="+mn-cs"/>
              </a:rPr>
              <a:t>Το πεδίο της επικοινωνίας</a:t>
            </a:r>
          </a:p>
        </p:txBody>
      </p:sp>
      <p:pic>
        <p:nvPicPr>
          <p:cNvPr id="8" name="Picture 7"/>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n-US" sz="1000" kern="1200" dirty="0" smtClean="0">
                <a:solidFill>
                  <a:srgbClr val="5075BC"/>
                </a:solidFill>
                <a:latin typeface="+mn-lt"/>
                <a:ea typeface="+mn-ea"/>
                <a:cs typeface="+mn-cs"/>
              </a:rPr>
              <a:t>Το πεδίο της επικοινωνίας</a:t>
            </a: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pi-schools.gr/structure/departments/tetet/ereynes.ht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avasil@ecd.uoa.gr"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hyperlink" Target="http://eclass.uoa.gr/courses/ENL131/"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opencourses.uoa.gr/courses/ECD105/"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thefullwiki.org/Basil_Bernstein"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www.alexandria-publ.gr/" TargetMode="External"/><Relationship Id="rId5" Type="http://schemas.openxmlformats.org/officeDocument/2006/relationships/hyperlink" Target="http://www.alexandria-publ.gr/book.php?id=147" TargetMode="External"/><Relationship Id="rId4" Type="http://schemas.openxmlformats.org/officeDocument/2006/relationships/hyperlink" Target="http://www.thefullwiki.org/"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en.wikipedia.org/wiki/File:Basil_bernstein_by_LGdL.jp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Λογότυπο Εθνικόν και Καποδιστριακόν Πανεπιστήμιον Αθηνών"/>
          <p:cNvPicPr>
            <a:picLocks noChangeAspect="1"/>
          </p:cNvPicPr>
          <p:nvPr/>
        </p:nvPicPr>
        <p:blipFill>
          <a:blip r:embed="rId3"/>
          <a:stretch>
            <a:fillRect/>
          </a:stretch>
        </p:blipFill>
        <p:spPr>
          <a:xfrm>
            <a:off x="179512" y="404664"/>
            <a:ext cx="4147938" cy="817388"/>
          </a:xfrm>
          <a:prstGeom prst="rect">
            <a:avLst/>
          </a:prstGeom>
        </p:spPr>
      </p:pic>
      <p:sp>
        <p:nvSpPr>
          <p:cNvPr id="2" name="Τίτλος 1"/>
          <p:cNvSpPr>
            <a:spLocks noGrp="1"/>
          </p:cNvSpPr>
          <p:nvPr>
            <p:ph type="ctrTitle"/>
          </p:nvPr>
        </p:nvSpPr>
        <p:spPr/>
        <p:txBody>
          <a:bodyPr>
            <a:normAutofit/>
          </a:bodyPr>
          <a:lstStyle/>
          <a:p>
            <a:r>
              <a:rPr lang="el-GR" altLang="en-US" dirty="0" smtClean="0">
                <a:solidFill>
                  <a:srgbClr val="5075BC"/>
                </a:solidFill>
              </a:rPr>
              <a:t>Οι </a:t>
            </a:r>
            <a:r>
              <a:rPr lang="el-GR" altLang="en-US" dirty="0">
                <a:solidFill>
                  <a:srgbClr val="5075BC"/>
                </a:solidFill>
              </a:rPr>
              <a:t>κοινωνικές παράμετροι </a:t>
            </a:r>
            <a:r>
              <a:rPr lang="en-US" altLang="en-US" dirty="0">
                <a:solidFill>
                  <a:srgbClr val="5075BC"/>
                </a:solidFill>
              </a:rPr>
              <a:t/>
            </a:r>
            <a:br>
              <a:rPr lang="en-US" altLang="en-US" dirty="0">
                <a:solidFill>
                  <a:srgbClr val="5075BC"/>
                </a:solidFill>
              </a:rPr>
            </a:br>
            <a:r>
              <a:rPr lang="el-GR" altLang="en-US" dirty="0">
                <a:solidFill>
                  <a:srgbClr val="5075BC"/>
                </a:solidFill>
              </a:rPr>
              <a:t>της εκπαιδευτικής διαδικασίας </a:t>
            </a:r>
            <a:endParaRPr lang="el-GR" dirty="0">
              <a:solidFill>
                <a:srgbClr val="5075BC"/>
              </a:solidFill>
            </a:endParaRPr>
          </a:p>
        </p:txBody>
      </p:sp>
      <p:sp>
        <p:nvSpPr>
          <p:cNvPr id="3" name="Υπότιτλος 2"/>
          <p:cNvSpPr>
            <a:spLocks noGrp="1"/>
          </p:cNvSpPr>
          <p:nvPr>
            <p:ph type="subTitle" idx="1"/>
          </p:nvPr>
        </p:nvSpPr>
        <p:spPr/>
        <p:txBody>
          <a:bodyPr>
            <a:noAutofit/>
          </a:bodyPr>
          <a:lstStyle/>
          <a:p>
            <a:r>
              <a:rPr lang="el-GR" sz="2800" dirty="0">
                <a:solidFill>
                  <a:srgbClr val="5075BC"/>
                </a:solidFill>
                <a:latin typeface="+mj-lt"/>
                <a:ea typeface="+mj-ea"/>
                <a:cs typeface="+mj-cs"/>
              </a:rPr>
              <a:t>Ενότητα 6</a:t>
            </a:r>
            <a:r>
              <a:rPr lang="el-GR" sz="2800" dirty="0" smtClean="0">
                <a:solidFill>
                  <a:srgbClr val="5075BC"/>
                </a:solidFill>
                <a:latin typeface="+mj-lt"/>
                <a:ea typeface="+mj-ea"/>
                <a:cs typeface="+mj-cs"/>
              </a:rPr>
              <a:t>:</a:t>
            </a:r>
            <a:r>
              <a:rPr lang="en-US" sz="2800" dirty="0" smtClean="0">
                <a:solidFill>
                  <a:srgbClr val="5075BC"/>
                </a:solidFill>
                <a:latin typeface="+mj-lt"/>
                <a:ea typeface="+mj-ea"/>
                <a:cs typeface="+mj-cs"/>
              </a:rPr>
              <a:t> </a:t>
            </a:r>
            <a:r>
              <a:rPr lang="el-GR" altLang="en-US" sz="2800" dirty="0"/>
              <a:t>Το πεδίο της επικοινωνίας </a:t>
            </a:r>
            <a:endParaRPr lang="en-US" altLang="en-US" sz="2800" dirty="0"/>
          </a:p>
          <a:p>
            <a:pPr>
              <a:lnSpc>
                <a:spcPct val="80000"/>
              </a:lnSpc>
            </a:pPr>
            <a:endParaRPr lang="el-GR" altLang="en-US" sz="2800" dirty="0" smtClean="0"/>
          </a:p>
          <a:p>
            <a:pPr>
              <a:lnSpc>
                <a:spcPct val="80000"/>
              </a:lnSpc>
            </a:pPr>
            <a:r>
              <a:rPr lang="el-GR" altLang="en-US" sz="2800" dirty="0" smtClean="0"/>
              <a:t>Αλεξάνδρα </a:t>
            </a:r>
            <a:r>
              <a:rPr lang="el-GR" altLang="en-US" sz="2800" dirty="0"/>
              <a:t>Βασιλοπούλου</a:t>
            </a:r>
          </a:p>
          <a:p>
            <a:r>
              <a:rPr lang="el-GR" sz="2800" dirty="0" smtClean="0"/>
              <a:t>Σχολή</a:t>
            </a:r>
            <a:r>
              <a:rPr lang="en-US" sz="2800" dirty="0" smtClean="0"/>
              <a:t> </a:t>
            </a:r>
            <a:r>
              <a:rPr lang="el-GR" sz="2800" dirty="0" smtClean="0"/>
              <a:t>Επιστημών της Αγωγής</a:t>
            </a:r>
          </a:p>
          <a:p>
            <a:r>
              <a:rPr lang="el-GR" sz="2800" dirty="0" smtClean="0"/>
              <a:t>Τμήμα </a:t>
            </a:r>
            <a:r>
              <a:rPr lang="el-GR" sz="2800" dirty="0"/>
              <a:t>Εκπαίδευσης και Αγωγής στην Προσχολική Ηλικία</a:t>
            </a:r>
            <a:endParaRPr lang="en-US" sz="2800" dirty="0" smtClean="0"/>
          </a:p>
          <a:p>
            <a:endParaRPr lang="el-GR" sz="2800" dirty="0" smtClean="0"/>
          </a:p>
        </p:txBody>
      </p:sp>
    </p:spTree>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n-US" dirty="0"/>
              <a:t>Εξειδικευμένες διεπιδραστικές πρακτικές (</a:t>
            </a:r>
            <a:r>
              <a:rPr lang="en-US" altLang="en-US" dirty="0"/>
              <a:t>Bernstein</a:t>
            </a:r>
            <a:r>
              <a:rPr lang="el-GR" altLang="en-US" dirty="0"/>
              <a:t> 1990: 34)</a:t>
            </a:r>
            <a:endParaRPr lang="el-GR" dirty="0"/>
          </a:p>
        </p:txBody>
      </p:sp>
      <p:sp>
        <p:nvSpPr>
          <p:cNvPr id="5" name="Θέση περιεχομένου 4"/>
          <p:cNvSpPr>
            <a:spLocks noGrp="1"/>
          </p:cNvSpPr>
          <p:nvPr>
            <p:ph idx="1"/>
          </p:nvPr>
        </p:nvSpPr>
        <p:spPr/>
        <p:txBody>
          <a:bodyPr>
            <a:noAutofit/>
          </a:bodyPr>
          <a:lstStyle/>
          <a:p>
            <a:r>
              <a:rPr lang="el-GR" altLang="en-US" dirty="0"/>
              <a:t>Αρχή αλληλεπίδρασης</a:t>
            </a:r>
          </a:p>
          <a:p>
            <a:pPr marL="400050" lvl="1" indent="0">
              <a:buNone/>
            </a:pPr>
            <a:r>
              <a:rPr lang="el-GR" altLang="en-US" dirty="0"/>
              <a:t>Ρυθμίζει την επιλογή, την οργάνωση, τα κριτήρια διαδοχής και τον βηματισμό της επικοινωνίας, τη θέση, στάση και ενδυμασία των επικοινωνούντων.</a:t>
            </a:r>
          </a:p>
          <a:p>
            <a:r>
              <a:rPr lang="el-GR" altLang="en-US" dirty="0"/>
              <a:t>Αρχή τόπου</a:t>
            </a:r>
          </a:p>
          <a:p>
            <a:pPr marL="400050" lvl="1" indent="0">
              <a:buNone/>
            </a:pPr>
            <a:r>
              <a:rPr lang="el-GR" altLang="en-US" dirty="0"/>
              <a:t>Ρυθμίζει τον φυσικό τόπο και τη μορφή της πραγμάτωσής του.</a:t>
            </a:r>
          </a:p>
          <a:p>
            <a:pPr marL="0" indent="0">
              <a:buNone/>
            </a:pPr>
            <a:endParaRPr lang="el-GR" dirty="0"/>
          </a:p>
        </p:txBody>
      </p:sp>
    </p:spTree>
    <p:extLst>
      <p:ext uri="{BB962C8B-B14F-4D97-AF65-F5344CB8AC3E}">
        <p14:creationId xmlns:p14="http://schemas.microsoft.com/office/powerpoint/2010/main" val="19630230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n-US" dirty="0"/>
              <a:t>Εφαρμογές στη μελέτη της ομιλίας στη σχολική τάξη</a:t>
            </a:r>
            <a:endParaRPr lang="el-GR" dirty="0"/>
          </a:p>
        </p:txBody>
      </p:sp>
      <p:sp>
        <p:nvSpPr>
          <p:cNvPr id="5" name="Θέση περιεχομένου 4"/>
          <p:cNvSpPr>
            <a:spLocks noGrp="1"/>
          </p:cNvSpPr>
          <p:nvPr>
            <p:ph idx="1"/>
          </p:nvPr>
        </p:nvSpPr>
        <p:spPr/>
        <p:txBody>
          <a:bodyPr>
            <a:noAutofit/>
          </a:bodyPr>
          <a:lstStyle/>
          <a:p>
            <a:r>
              <a:rPr lang="en-US" altLang="en-US" dirty="0" err="1"/>
              <a:t>Chouliaraki</a:t>
            </a:r>
            <a:r>
              <a:rPr lang="en-US" altLang="en-US" dirty="0"/>
              <a:t> (1996) </a:t>
            </a:r>
            <a:endParaRPr lang="el-GR" altLang="en-US" dirty="0"/>
          </a:p>
          <a:p>
            <a:r>
              <a:rPr lang="en-US" altLang="en-US" dirty="0" err="1"/>
              <a:t>Iedema</a:t>
            </a:r>
            <a:r>
              <a:rPr lang="en-US" altLang="en-US" dirty="0"/>
              <a:t> (1996) </a:t>
            </a:r>
            <a:endParaRPr lang="el-GR" altLang="en-US" dirty="0"/>
          </a:p>
          <a:p>
            <a:r>
              <a:rPr lang="de-DE" altLang="en-US" dirty="0"/>
              <a:t>Dooley (2001) </a:t>
            </a:r>
            <a:endParaRPr lang="el-GR" altLang="en-US" dirty="0"/>
          </a:p>
          <a:p>
            <a:r>
              <a:rPr lang="en-GB" altLang="en-US" dirty="0"/>
              <a:t>Christie (1995)</a:t>
            </a:r>
            <a:endParaRPr lang="el-GR" altLang="en-US" dirty="0"/>
          </a:p>
          <a:p>
            <a:r>
              <a:rPr lang="en-GB" altLang="en-US" dirty="0"/>
              <a:t>Christie</a:t>
            </a:r>
            <a:r>
              <a:rPr lang="el-GR" altLang="en-US" dirty="0"/>
              <a:t> </a:t>
            </a:r>
            <a:r>
              <a:rPr lang="en-US" altLang="en-US" dirty="0"/>
              <a:t>(</a:t>
            </a:r>
            <a:r>
              <a:rPr lang="en-GB" altLang="en-US" dirty="0"/>
              <a:t>2002)</a:t>
            </a:r>
            <a:endParaRPr lang="el-GR" altLang="en-US" i="1" dirty="0"/>
          </a:p>
        </p:txBody>
      </p:sp>
    </p:spTree>
    <p:extLst>
      <p:ext uri="{BB962C8B-B14F-4D97-AF65-F5344CB8AC3E}">
        <p14:creationId xmlns:p14="http://schemas.microsoft.com/office/powerpoint/2010/main" val="26871088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n-US" dirty="0"/>
              <a:t>Έλεγχος της διεπίδρασης και </a:t>
            </a:r>
            <a:br>
              <a:rPr lang="el-GR" altLang="en-US" dirty="0"/>
            </a:br>
            <a:r>
              <a:rPr lang="el-GR" altLang="en-US" dirty="0"/>
              <a:t>τα όρια καθημερινής-σχολικής γνώσης</a:t>
            </a:r>
            <a:endParaRPr lang="el-GR" dirty="0"/>
          </a:p>
        </p:txBody>
      </p:sp>
      <p:sp>
        <p:nvSpPr>
          <p:cNvPr id="3" name="Θέση περιεχομένου 2"/>
          <p:cNvSpPr>
            <a:spLocks noGrp="1"/>
          </p:cNvSpPr>
          <p:nvPr>
            <p:ph idx="1"/>
          </p:nvPr>
        </p:nvSpPr>
        <p:spPr/>
        <p:txBody>
          <a:bodyPr>
            <a:normAutofit/>
          </a:bodyPr>
          <a:lstStyle/>
          <a:p>
            <a:pPr marL="0" indent="0">
              <a:buNone/>
            </a:pPr>
            <a:r>
              <a:rPr lang="el-GR" altLang="en-US" sz="2800" dirty="0"/>
              <a:t>Όσο πιο προβλέψιμο/τυποποιημένο </a:t>
            </a:r>
            <a:r>
              <a:rPr lang="el-GR" altLang="en-US" sz="2800" dirty="0" smtClean="0"/>
              <a:t>είναι </a:t>
            </a:r>
            <a:r>
              <a:rPr lang="el-GR" altLang="en-US" sz="2800" dirty="0"/>
              <a:t>ένα σύστημα ομιλίας, τόσο λιγότερα περιθώρια έχουν οι μαθητές</a:t>
            </a:r>
            <a:r>
              <a:rPr lang="el-GR" altLang="en-US" sz="2800" dirty="0" smtClean="0"/>
              <a:t>:</a:t>
            </a:r>
          </a:p>
          <a:p>
            <a:r>
              <a:rPr lang="el-GR" altLang="en-US" sz="2800" dirty="0" smtClean="0"/>
              <a:t>να </a:t>
            </a:r>
            <a:r>
              <a:rPr lang="el-GR" altLang="en-US" sz="2800" dirty="0"/>
              <a:t>εισάγουν στοιχεία καθημερινής γνώσης  +Π </a:t>
            </a:r>
            <a:r>
              <a:rPr lang="el-GR" altLang="en-US" sz="2800" dirty="0">
                <a:sym typeface="Symbol" panose="05050102010706020507" pitchFamily="18" charset="2"/>
              </a:rPr>
              <a:t> +Τ</a:t>
            </a:r>
            <a:r>
              <a:rPr lang="el-GR" altLang="en-US" sz="2800" dirty="0"/>
              <a:t> </a:t>
            </a:r>
          </a:p>
          <a:p>
            <a:r>
              <a:rPr lang="el-GR" altLang="en-US" sz="2800" dirty="0"/>
              <a:t>να διατυπώσουν προσωπικές θέσεις</a:t>
            </a:r>
          </a:p>
          <a:p>
            <a:r>
              <a:rPr lang="el-GR" altLang="en-US" sz="2800" dirty="0"/>
              <a:t>να προχωρήσουν σε λιγότερο προβλέψιμες δομές σκέψης</a:t>
            </a:r>
          </a:p>
          <a:p>
            <a:pPr marL="0" indent="0">
              <a:buNone/>
            </a:pPr>
            <a:endParaRPr lang="el-GR" sz="2800" dirty="0"/>
          </a:p>
        </p:txBody>
      </p:sp>
    </p:spTree>
    <p:extLst>
      <p:ext uri="{BB962C8B-B14F-4D97-AF65-F5344CB8AC3E}">
        <p14:creationId xmlns:p14="http://schemas.microsoft.com/office/powerpoint/2010/main" val="36186103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n-US" dirty="0"/>
              <a:t>Απόσπασμα φυσικού λόγου νηπιαγωγού-παιδιών [Α</a:t>
            </a:r>
            <a:r>
              <a:rPr lang="en-US" altLang="en-US" dirty="0"/>
              <a:t>V9:11:172</a:t>
            </a:r>
            <a:r>
              <a:rPr lang="el-GR" altLang="en-US" dirty="0"/>
              <a:t>]</a:t>
            </a:r>
            <a:endParaRPr lang="el-GR" dirty="0"/>
          </a:p>
        </p:txBody>
      </p:sp>
      <p:sp>
        <p:nvSpPr>
          <p:cNvPr id="3" name="Θέση περιεχομένου 2"/>
          <p:cNvSpPr>
            <a:spLocks noGrp="1"/>
          </p:cNvSpPr>
          <p:nvPr>
            <p:ph idx="1"/>
          </p:nvPr>
        </p:nvSpPr>
        <p:spPr/>
        <p:txBody>
          <a:bodyPr>
            <a:normAutofit/>
          </a:bodyPr>
          <a:lstStyle/>
          <a:p>
            <a:pPr marL="0" indent="0">
              <a:buNone/>
            </a:pPr>
            <a:r>
              <a:rPr lang="el-GR" altLang="en-US" sz="2200" dirty="0"/>
              <a:t>Δραστηριότητα στο νηπιαγωγείο με θέμα τα ζώα. Εδώ ερώτηση: Τι φοράνε τα άλογα στα πόδια τους.</a:t>
            </a:r>
            <a:endParaRPr lang="en-US" altLang="en-US" sz="2200" dirty="0"/>
          </a:p>
          <a:p>
            <a:pPr marL="0" indent="0">
              <a:buNone/>
            </a:pPr>
            <a:endParaRPr lang="en-US" altLang="en-US" sz="2200" dirty="0"/>
          </a:p>
          <a:p>
            <a:pPr marL="0" indent="0">
              <a:buNone/>
            </a:pPr>
            <a:r>
              <a:rPr lang="el-GR" altLang="en-US" sz="2200" dirty="0"/>
              <a:t>Από σώμα συνομιλιακών δεδομένων Α. Βασιλοπούλου (χρήση ψευδωνύμων) (ηχογράφηση με άδεια από Παιδαγωγικό Ινστιτούτο </a:t>
            </a:r>
            <a:r>
              <a:rPr lang="en-US" altLang="en-US" sz="2200" u="sng" dirty="0">
                <a:hlinkClick r:id="rId3"/>
              </a:rPr>
              <a:t>http</a:t>
            </a:r>
            <a:r>
              <a:rPr lang="el-GR" altLang="en-US" sz="2200" u="sng" dirty="0">
                <a:hlinkClick r:id="rId3"/>
              </a:rPr>
              <a:t>://</a:t>
            </a:r>
            <a:r>
              <a:rPr lang="en-US" altLang="en-US" sz="2200" u="sng" dirty="0">
                <a:hlinkClick r:id="rId3"/>
              </a:rPr>
              <a:t>www</a:t>
            </a:r>
            <a:r>
              <a:rPr lang="el-GR" altLang="en-US" sz="2200" u="sng" dirty="0">
                <a:hlinkClick r:id="rId3"/>
              </a:rPr>
              <a:t>.</a:t>
            </a:r>
            <a:r>
              <a:rPr lang="en-US" altLang="en-US" sz="2200" u="sng" dirty="0">
                <a:hlinkClick r:id="rId3"/>
              </a:rPr>
              <a:t>pi</a:t>
            </a:r>
            <a:r>
              <a:rPr lang="el-GR" altLang="en-US" sz="2200" u="sng" dirty="0">
                <a:hlinkClick r:id="rId3"/>
              </a:rPr>
              <a:t>-</a:t>
            </a:r>
            <a:r>
              <a:rPr lang="en-US" altLang="en-US" sz="2200" u="sng" dirty="0">
                <a:hlinkClick r:id="rId3"/>
              </a:rPr>
              <a:t>schools</a:t>
            </a:r>
            <a:r>
              <a:rPr lang="el-GR" altLang="en-US" sz="2200" u="sng" dirty="0">
                <a:hlinkClick r:id="rId3"/>
              </a:rPr>
              <a:t>.</a:t>
            </a:r>
            <a:r>
              <a:rPr lang="en-US" altLang="en-US" sz="2200" u="sng" dirty="0">
                <a:hlinkClick r:id="rId3"/>
              </a:rPr>
              <a:t>gr</a:t>
            </a:r>
            <a:r>
              <a:rPr lang="el-GR" altLang="en-US" sz="2200" u="sng" dirty="0">
                <a:hlinkClick r:id="rId3"/>
              </a:rPr>
              <a:t>/</a:t>
            </a:r>
            <a:r>
              <a:rPr lang="en-US" altLang="en-US" sz="2200" u="sng" dirty="0">
                <a:hlinkClick r:id="rId3"/>
              </a:rPr>
              <a:t>structure</a:t>
            </a:r>
            <a:r>
              <a:rPr lang="el-GR" altLang="en-US" sz="2200" u="sng" dirty="0">
                <a:hlinkClick r:id="rId3"/>
              </a:rPr>
              <a:t>/</a:t>
            </a:r>
            <a:r>
              <a:rPr lang="en-US" altLang="en-US" sz="2200" u="sng" dirty="0">
                <a:hlinkClick r:id="rId3"/>
              </a:rPr>
              <a:t>departments</a:t>
            </a:r>
            <a:r>
              <a:rPr lang="el-GR" altLang="en-US" sz="2200" u="sng" dirty="0">
                <a:hlinkClick r:id="rId3"/>
              </a:rPr>
              <a:t>/</a:t>
            </a:r>
            <a:r>
              <a:rPr lang="en-US" altLang="en-US" sz="2200" u="sng" dirty="0" err="1">
                <a:hlinkClick r:id="rId3"/>
              </a:rPr>
              <a:t>tetet</a:t>
            </a:r>
            <a:r>
              <a:rPr lang="el-GR" altLang="en-US" sz="2200" u="sng" dirty="0">
                <a:hlinkClick r:id="rId3"/>
              </a:rPr>
              <a:t>/</a:t>
            </a:r>
            <a:r>
              <a:rPr lang="en-US" altLang="en-US" sz="2200" u="sng" dirty="0" err="1">
                <a:hlinkClick r:id="rId3"/>
              </a:rPr>
              <a:t>ereynes</a:t>
            </a:r>
            <a:r>
              <a:rPr lang="el-GR" altLang="en-US" sz="2200" u="sng" dirty="0">
                <a:hlinkClick r:id="rId3"/>
              </a:rPr>
              <a:t>.</a:t>
            </a:r>
            <a:r>
              <a:rPr lang="en-US" altLang="en-US" sz="2200" u="sng" dirty="0" err="1">
                <a:hlinkClick r:id="rId3"/>
              </a:rPr>
              <a:t>htm</a:t>
            </a:r>
            <a:r>
              <a:rPr lang="el-GR" altLang="en-US" sz="2200" u="sng" dirty="0"/>
              <a:t>, </a:t>
            </a:r>
            <a:r>
              <a:rPr lang="el-GR" altLang="en-US" sz="2200" dirty="0"/>
              <a:t>αρ. πράξης 2/01 Πρόταση</a:t>
            </a:r>
            <a:r>
              <a:rPr lang="en-US" altLang="en-US" sz="2200" dirty="0"/>
              <a:t> </a:t>
            </a:r>
            <a:r>
              <a:rPr lang="el-GR" altLang="en-US" sz="2200" dirty="0"/>
              <a:t>κωδ. 1062 «Γλωσσική κοινωνικοποίηση - επικοινωνιακοί κανόνες και ασύμμετρη κοινωνική μάθηση στο ελληνικό νηπιαγωγείο» 22/12/00, συλλογή πρωτογενών δεδομένων στο πλαίσιο εκπόνησης διδακτορικής διατριβής, Πανεπιστήμιο </a:t>
            </a:r>
            <a:r>
              <a:rPr lang="en-US" altLang="en-US" sz="2200" dirty="0"/>
              <a:t>Essex</a:t>
            </a:r>
            <a:r>
              <a:rPr lang="el-GR" altLang="en-US" sz="2200" dirty="0"/>
              <a:t>)</a:t>
            </a:r>
          </a:p>
        </p:txBody>
      </p:sp>
    </p:spTree>
    <p:extLst>
      <p:ext uri="{BB962C8B-B14F-4D97-AF65-F5344CB8AC3E}">
        <p14:creationId xmlns:p14="http://schemas.microsoft.com/office/powerpoint/2010/main" val="33495919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11560" y="548680"/>
            <a:ext cx="8229600" cy="5632311"/>
          </a:xfrm>
          <a:prstGeom prst="rect">
            <a:avLst/>
          </a:prstGeom>
        </p:spPr>
        <p:txBody>
          <a:bodyPr wrap="square">
            <a:spAutoFit/>
          </a:bodyPr>
          <a:lstStyle/>
          <a:p>
            <a:pPr>
              <a:buFontTx/>
              <a:buAutoNum type="arabicPeriod"/>
            </a:pPr>
            <a:r>
              <a:rPr lang="el-GR" altLang="en-US" dirty="0" smtClean="0"/>
              <a:t>Νηπιαγωγός</a:t>
            </a:r>
            <a:r>
              <a:rPr lang="en-US" altLang="en-US" dirty="0"/>
              <a:t>: </a:t>
            </a:r>
            <a:r>
              <a:rPr lang="el-GR" altLang="en-US" dirty="0"/>
              <a:t>      Τα πόδια</a:t>
            </a:r>
            <a:r>
              <a:rPr lang="en-US" altLang="en-US" dirty="0"/>
              <a:t> – </a:t>
            </a:r>
            <a:r>
              <a:rPr lang="el-GR" altLang="en-US" dirty="0"/>
              <a:t>στα ποδαράκια</a:t>
            </a:r>
            <a:r>
              <a:rPr lang="en-US" altLang="en-US" dirty="0"/>
              <a:t> </a:t>
            </a:r>
          </a:p>
          <a:p>
            <a:pPr>
              <a:buFontTx/>
              <a:buAutoNum type="arabicPeriod"/>
            </a:pPr>
            <a:r>
              <a:rPr lang="en-US" altLang="en-US" dirty="0"/>
              <a:t> 	</a:t>
            </a:r>
            <a:r>
              <a:rPr lang="el-GR" altLang="en-US" dirty="0"/>
              <a:t>              </a:t>
            </a:r>
            <a:r>
              <a:rPr lang="en-US" altLang="en-US" dirty="0"/>
              <a:t>    </a:t>
            </a:r>
            <a:r>
              <a:rPr lang="en-US" altLang="en-US" dirty="0">
                <a:sym typeface="Symbol" panose="05050102010706020507" pitchFamily="18" charset="2"/>
              </a:rPr>
              <a:t></a:t>
            </a:r>
            <a:r>
              <a:rPr lang="el-GR" altLang="en-US" dirty="0"/>
              <a:t>τι φοράει λέτε παιδάκια</a:t>
            </a:r>
            <a:r>
              <a:rPr lang="en-US" altLang="en-US" dirty="0"/>
              <a:t>? (0.7)</a:t>
            </a:r>
            <a:endParaRPr lang="el-GR" altLang="en-US" dirty="0"/>
          </a:p>
          <a:p>
            <a:pPr>
              <a:buFontTx/>
              <a:buAutoNum type="arabicPeriod"/>
            </a:pPr>
            <a:r>
              <a:rPr lang="el-GR" altLang="en-US" dirty="0"/>
              <a:t>Ηλίας</a:t>
            </a:r>
            <a:r>
              <a:rPr lang="en-US" altLang="en-US" dirty="0"/>
              <a:t>:                  </a:t>
            </a:r>
            <a:r>
              <a:rPr lang="el-GR" altLang="en-US" dirty="0"/>
              <a:t>παπ</a:t>
            </a:r>
            <a:r>
              <a:rPr lang="en-US" altLang="en-US" dirty="0"/>
              <a:t>[</a:t>
            </a:r>
            <a:r>
              <a:rPr lang="el-GR" altLang="en-US" dirty="0"/>
              <a:t>ούτσια</a:t>
            </a:r>
            <a:r>
              <a:rPr lang="en-US" altLang="en-US" dirty="0"/>
              <a:t>]</a:t>
            </a:r>
            <a:endParaRPr lang="el-GR" altLang="en-US" dirty="0"/>
          </a:p>
          <a:p>
            <a:pPr>
              <a:buFontTx/>
              <a:buAutoNum type="arabicPeriod"/>
            </a:pPr>
            <a:r>
              <a:rPr lang="el-GR" altLang="en-US" dirty="0"/>
              <a:t>Εύα</a:t>
            </a:r>
            <a:r>
              <a:rPr lang="en-US" altLang="en-US" dirty="0"/>
              <a:t>:  </a:t>
            </a:r>
            <a:r>
              <a:rPr lang="el-GR" altLang="en-US" dirty="0"/>
              <a:t> </a:t>
            </a:r>
            <a:r>
              <a:rPr lang="en-US" altLang="en-US" dirty="0"/>
              <a:t>            </a:t>
            </a:r>
            <a:r>
              <a:rPr lang="el-GR" altLang="en-US" dirty="0"/>
              <a:t>            [παπού</a:t>
            </a:r>
            <a:r>
              <a:rPr lang="en-US" altLang="en-US" dirty="0"/>
              <a:t>]</a:t>
            </a:r>
            <a:r>
              <a:rPr lang="el-GR" altLang="en-US" dirty="0"/>
              <a:t>τσια</a:t>
            </a:r>
          </a:p>
          <a:p>
            <a:pPr>
              <a:buFontTx/>
              <a:buAutoNum type="arabicPeriod"/>
            </a:pPr>
            <a:r>
              <a:rPr lang="el-GR" altLang="en-US" dirty="0"/>
              <a:t>Νηπιαγωγός</a:t>
            </a:r>
            <a:r>
              <a:rPr lang="en-US" altLang="en-US" dirty="0"/>
              <a:t>: 	     </a:t>
            </a:r>
            <a:r>
              <a:rPr lang="el-GR" altLang="en-US" dirty="0"/>
              <a:t>φοράει παπουτσάκια</a:t>
            </a:r>
            <a:r>
              <a:rPr lang="en-US" altLang="en-US" dirty="0"/>
              <a:t>, </a:t>
            </a:r>
          </a:p>
          <a:p>
            <a:pPr>
              <a:buFontTx/>
              <a:buAutoNum type="arabicPeriod"/>
            </a:pPr>
            <a:r>
              <a:rPr lang="en-US" altLang="en-US" dirty="0"/>
              <a:t> 	 	     </a:t>
            </a:r>
            <a:r>
              <a:rPr lang="el-GR" altLang="en-US" dirty="0"/>
              <a:t>ποια είν’τα παπουτσάκια [του αλόγου?</a:t>
            </a:r>
            <a:endParaRPr lang="en-US" altLang="en-US" dirty="0"/>
          </a:p>
          <a:p>
            <a:pPr>
              <a:buFontTx/>
              <a:buAutoNum type="arabicPeriod"/>
            </a:pPr>
            <a:r>
              <a:rPr lang="el-GR" altLang="en-US" dirty="0"/>
              <a:t>Άννα</a:t>
            </a:r>
            <a:r>
              <a:rPr lang="en-US" altLang="en-US" dirty="0"/>
              <a:t>: 	 			   [</a:t>
            </a:r>
            <a:r>
              <a:rPr lang="el-GR" altLang="en-US" dirty="0"/>
              <a:t>τα πέταλα</a:t>
            </a:r>
          </a:p>
          <a:p>
            <a:pPr>
              <a:buFontTx/>
              <a:buAutoNum type="arabicPeriod"/>
            </a:pPr>
            <a:r>
              <a:rPr lang="el-GR" altLang="en-US" dirty="0"/>
              <a:t>Νηπιαγωγός:  	</a:t>
            </a:r>
            <a:r>
              <a:rPr lang="en-US" altLang="en-US" dirty="0"/>
              <a:t>     </a:t>
            </a:r>
            <a:r>
              <a:rPr lang="el-GR" altLang="en-US" dirty="0"/>
              <a:t>τα πεταλάκια, τα πέταλα </a:t>
            </a:r>
          </a:p>
          <a:p>
            <a:pPr>
              <a:buFontTx/>
              <a:buAutoNum type="arabicPeriod"/>
            </a:pPr>
            <a:r>
              <a:rPr lang="el-GR" altLang="en-US" dirty="0"/>
              <a:t>	                    που πηγαίνουν και του βάζουνε? </a:t>
            </a:r>
            <a:r>
              <a:rPr lang="en-US" altLang="en-US" dirty="0"/>
              <a:t>(.) </a:t>
            </a:r>
          </a:p>
          <a:p>
            <a:pPr>
              <a:buFontTx/>
              <a:buAutoNum type="arabicPeriod"/>
            </a:pPr>
            <a:r>
              <a:rPr lang="el-GR" altLang="en-US" dirty="0"/>
              <a:t>     </a:t>
            </a:r>
            <a:r>
              <a:rPr lang="en-US" altLang="en-US" dirty="0"/>
              <a:t>	</a:t>
            </a:r>
            <a:r>
              <a:rPr lang="el-GR" altLang="en-US" dirty="0"/>
              <a:t>                    για να μην</a:t>
            </a:r>
            <a:r>
              <a:rPr lang="en-US" altLang="en-US" dirty="0"/>
              <a:t>? </a:t>
            </a:r>
          </a:p>
          <a:p>
            <a:pPr>
              <a:buFontTx/>
              <a:buAutoNum type="arabicPeriod"/>
            </a:pPr>
            <a:r>
              <a:rPr lang="en-US" altLang="en-US" dirty="0"/>
              <a:t>		</a:t>
            </a:r>
            <a:r>
              <a:rPr lang="el-GR" altLang="en-US" dirty="0"/>
              <a:t>     </a:t>
            </a:r>
            <a:r>
              <a:rPr lang="en-US" altLang="en-US" dirty="0"/>
              <a:t>[</a:t>
            </a:r>
            <a:r>
              <a:rPr lang="el-GR" altLang="en-US" dirty="0"/>
              <a:t>γιατί τα φοράνε</a:t>
            </a:r>
            <a:r>
              <a:rPr lang="en-US" altLang="en-US" dirty="0"/>
              <a:t>?</a:t>
            </a:r>
            <a:endParaRPr lang="el-GR" altLang="en-US" dirty="0"/>
          </a:p>
          <a:p>
            <a:pPr>
              <a:buFontTx/>
              <a:buAutoNum type="arabicPeriod"/>
            </a:pPr>
            <a:r>
              <a:rPr lang="el-GR" altLang="en-US" dirty="0"/>
              <a:t>Ηλίας</a:t>
            </a:r>
            <a:r>
              <a:rPr lang="en-US" altLang="en-US" dirty="0"/>
              <a:t>:  	</a:t>
            </a:r>
            <a:r>
              <a:rPr lang="el-GR" altLang="en-US" dirty="0"/>
              <a:t>     </a:t>
            </a:r>
            <a:r>
              <a:rPr lang="en-US" altLang="en-US" dirty="0"/>
              <a:t>[</a:t>
            </a:r>
            <a:r>
              <a:rPr lang="el-GR" altLang="en-US" dirty="0"/>
              <a:t>εμείς έχουμε</a:t>
            </a:r>
            <a:r>
              <a:rPr lang="en-US" altLang="en-US" dirty="0"/>
              <a:t>, </a:t>
            </a:r>
            <a:endParaRPr lang="el-GR" altLang="en-US" dirty="0"/>
          </a:p>
          <a:p>
            <a:pPr>
              <a:buFontTx/>
              <a:buAutoNum type="arabicPeriod"/>
            </a:pPr>
            <a:r>
              <a:rPr lang="el-GR" altLang="en-US" dirty="0"/>
              <a:t>Άννα : 	      </a:t>
            </a:r>
            <a:r>
              <a:rPr lang="en-US" altLang="en-US" dirty="0">
                <a:sym typeface="Symbol" panose="05050102010706020507" pitchFamily="18" charset="2"/>
              </a:rPr>
              <a:t></a:t>
            </a:r>
            <a:r>
              <a:rPr lang="el-GR" altLang="en-US" dirty="0"/>
              <a:t>για να μην γλι[στράει</a:t>
            </a:r>
            <a:r>
              <a:rPr lang="en-US" altLang="en-US" dirty="0">
                <a:sym typeface="Symbol" panose="05050102010706020507" pitchFamily="18" charset="2"/>
              </a:rPr>
              <a:t></a:t>
            </a:r>
            <a:r>
              <a:rPr lang="el-GR" altLang="en-US" dirty="0"/>
              <a:t> </a:t>
            </a:r>
          </a:p>
          <a:p>
            <a:pPr>
              <a:buFontTx/>
              <a:buAutoNum type="arabicPeriod"/>
            </a:pPr>
            <a:r>
              <a:rPr lang="el-GR" altLang="en-US" dirty="0"/>
              <a:t>Ηλίας</a:t>
            </a:r>
            <a:r>
              <a:rPr lang="en-US" altLang="en-US" dirty="0"/>
              <a:t>: 	                     </a:t>
            </a:r>
            <a:r>
              <a:rPr lang="el-GR" altLang="en-US" dirty="0"/>
              <a:t>           </a:t>
            </a:r>
            <a:r>
              <a:rPr lang="en-US" altLang="en-US" dirty="0"/>
              <a:t> [</a:t>
            </a:r>
            <a:r>
              <a:rPr lang="el-GR" altLang="en-US" dirty="0"/>
              <a:t>δύο πέταλα</a:t>
            </a:r>
            <a:r>
              <a:rPr lang="en-US" altLang="en-US" dirty="0"/>
              <a:t> </a:t>
            </a:r>
          </a:p>
          <a:p>
            <a:pPr>
              <a:buFontTx/>
              <a:buAutoNum type="arabicPeriod"/>
            </a:pPr>
            <a:r>
              <a:rPr lang="en-US" altLang="en-US" dirty="0"/>
              <a:t>		</a:t>
            </a:r>
            <a:r>
              <a:rPr lang="el-GR" altLang="en-US" dirty="0"/>
              <a:t>      στο σπί</a:t>
            </a:r>
            <a:r>
              <a:rPr lang="en-US" altLang="en-US" dirty="0"/>
              <a:t>[</a:t>
            </a:r>
            <a:r>
              <a:rPr lang="el-GR" altLang="en-US" dirty="0"/>
              <a:t>τι μας</a:t>
            </a:r>
          </a:p>
          <a:p>
            <a:pPr>
              <a:buFontTx/>
              <a:buAutoNum type="arabicPeriod"/>
            </a:pPr>
            <a:r>
              <a:rPr lang="el-GR" altLang="en-US" dirty="0"/>
              <a:t>Νηπιαγωγός: 	                  [για να μη γλιστράει </a:t>
            </a:r>
          </a:p>
          <a:p>
            <a:pPr>
              <a:buFontTx/>
              <a:buAutoNum type="arabicPeriod"/>
            </a:pPr>
            <a:r>
              <a:rPr lang="el-GR" altLang="en-US" dirty="0"/>
              <a:t>	                     και για τι άλλο όμως?</a:t>
            </a:r>
          </a:p>
          <a:p>
            <a:pPr>
              <a:buFontTx/>
              <a:buAutoNum type="arabicPeriod"/>
            </a:pPr>
            <a:r>
              <a:rPr lang="el-GR" altLang="en-US" dirty="0"/>
              <a:t> Άννα : 	       </a:t>
            </a:r>
            <a:r>
              <a:rPr lang="en-US" altLang="en-US" dirty="0">
                <a:sym typeface="Symbol" panose="05050102010706020507" pitchFamily="18" charset="2"/>
              </a:rPr>
              <a:t></a:t>
            </a:r>
            <a:r>
              <a:rPr lang="el-GR" altLang="en-US" dirty="0"/>
              <a:t>για να μην του καρφώνουνε</a:t>
            </a:r>
            <a:r>
              <a:rPr lang="en-US" altLang="en-US" dirty="0">
                <a:sym typeface="Symbol" panose="05050102010706020507" pitchFamily="18" charset="2"/>
              </a:rPr>
              <a:t></a:t>
            </a:r>
            <a:endParaRPr lang="en-US" altLang="en-US" dirty="0"/>
          </a:p>
          <a:p>
            <a:pPr>
              <a:buFontTx/>
              <a:buAutoNum type="arabicPeriod"/>
            </a:pPr>
            <a:r>
              <a:rPr lang="en-US" altLang="en-US" dirty="0"/>
              <a:t>(	   ): 	</a:t>
            </a:r>
            <a:r>
              <a:rPr lang="el-GR" altLang="en-US" dirty="0"/>
              <a:t>      ε ένα</a:t>
            </a:r>
          </a:p>
          <a:p>
            <a:pPr>
              <a:buFontTx/>
              <a:buAutoNum type="arabicPeriod"/>
            </a:pPr>
            <a:r>
              <a:rPr lang="el-GR" altLang="en-US" dirty="0"/>
              <a:t>Νηπιαγωγός: 	      να μην του καρφώνονται τι? </a:t>
            </a:r>
            <a:r>
              <a:rPr lang="en-US" altLang="en-US" dirty="0"/>
              <a:t>(1.5</a:t>
            </a:r>
            <a:r>
              <a:rPr lang="en-US" altLang="en-US" dirty="0" smtClean="0"/>
              <a:t>)</a:t>
            </a:r>
            <a:endParaRPr lang="el-GR" altLang="en-US" dirty="0"/>
          </a:p>
        </p:txBody>
      </p:sp>
    </p:spTree>
    <p:extLst>
      <p:ext uri="{BB962C8B-B14F-4D97-AF65-F5344CB8AC3E}">
        <p14:creationId xmlns:p14="http://schemas.microsoft.com/office/powerpoint/2010/main" val="33712506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11560" y="476672"/>
            <a:ext cx="8229600" cy="5909310"/>
          </a:xfrm>
          <a:prstGeom prst="rect">
            <a:avLst/>
          </a:prstGeom>
        </p:spPr>
        <p:txBody>
          <a:bodyPr wrap="square">
            <a:spAutoFit/>
          </a:bodyPr>
          <a:lstStyle/>
          <a:p>
            <a:pPr>
              <a:buFontTx/>
              <a:buAutoNum type="arabicPeriod" startAt="21"/>
            </a:pPr>
            <a:r>
              <a:rPr lang="en-US" altLang="en-US" dirty="0"/>
              <a:t>		T</a:t>
            </a:r>
            <a:r>
              <a:rPr lang="el-GR" altLang="en-US" dirty="0"/>
              <a:t>α πετραδάκια</a:t>
            </a:r>
            <a:r>
              <a:rPr lang="en-US" altLang="en-US" dirty="0"/>
              <a:t>, </a:t>
            </a:r>
            <a:r>
              <a:rPr lang="el-GR" altLang="en-US" dirty="0"/>
              <a:t>οι αγκαθούλες</a:t>
            </a:r>
            <a:r>
              <a:rPr lang="en-US" altLang="en-US" dirty="0"/>
              <a:t>, </a:t>
            </a:r>
          </a:p>
          <a:p>
            <a:pPr>
              <a:buFontTx/>
              <a:buAutoNum type="arabicPeriod" startAt="21"/>
            </a:pPr>
            <a:r>
              <a:rPr lang="en-US" altLang="en-US" dirty="0"/>
              <a:t>		</a:t>
            </a:r>
            <a:r>
              <a:rPr lang="el-GR" altLang="en-US" dirty="0"/>
              <a:t>στο δρόμο που περπατάει</a:t>
            </a:r>
            <a:r>
              <a:rPr lang="en-US" altLang="en-US" dirty="0"/>
              <a:t>, (0.8)</a:t>
            </a:r>
            <a:endParaRPr lang="el-GR" altLang="en-US" dirty="0"/>
          </a:p>
          <a:p>
            <a:pPr>
              <a:buFontTx/>
              <a:buAutoNum type="arabicPeriod" startAt="21"/>
            </a:pPr>
            <a:r>
              <a:rPr lang="el-GR" altLang="en-US" dirty="0"/>
              <a:t>Ηλίας</a:t>
            </a:r>
            <a:r>
              <a:rPr lang="en-US" altLang="en-US" dirty="0"/>
              <a:t>: 	</a:t>
            </a:r>
            <a:r>
              <a:rPr lang="el-GR" altLang="en-US" dirty="0"/>
              <a:t>κυρία</a:t>
            </a:r>
            <a:r>
              <a:rPr lang="en-US" altLang="en-US" dirty="0"/>
              <a:t> [(</a:t>
            </a:r>
            <a:r>
              <a:rPr lang="el-GR" altLang="en-US" dirty="0"/>
              <a:t> </a:t>
            </a:r>
            <a:r>
              <a:rPr lang="en-US" altLang="en-US" dirty="0"/>
              <a:t>  )</a:t>
            </a:r>
            <a:endParaRPr lang="el-GR" altLang="en-US" dirty="0"/>
          </a:p>
          <a:p>
            <a:pPr>
              <a:buFontTx/>
              <a:buAutoNum type="arabicPeriod" startAt="21"/>
            </a:pPr>
            <a:r>
              <a:rPr lang="el-GR" altLang="en-US" dirty="0"/>
              <a:t>Νηπιαγωγός: 	          [τα παλιά τα χρόνια, </a:t>
            </a:r>
          </a:p>
          <a:p>
            <a:pPr>
              <a:buFontTx/>
              <a:buAutoNum type="arabicPeriod" startAt="21"/>
            </a:pPr>
            <a:r>
              <a:rPr lang="el-GR" altLang="en-US" dirty="0"/>
              <a:t>		</a:t>
            </a:r>
            <a:r>
              <a:rPr lang="en-US" altLang="en-US" dirty="0"/>
              <a:t>o </a:t>
            </a:r>
            <a:r>
              <a:rPr lang="el-GR" altLang="en-US" dirty="0"/>
              <a:t>γεωργός, είχε και το γαιδουράκι </a:t>
            </a:r>
          </a:p>
          <a:p>
            <a:pPr>
              <a:buFontTx/>
              <a:buAutoNum type="arabicPeriod" startAt="21"/>
            </a:pPr>
            <a:r>
              <a:rPr lang="el-GR" altLang="en-US" dirty="0"/>
              <a:t>		αλλά και το άλογο, </a:t>
            </a:r>
            <a:r>
              <a:rPr lang="en-US" altLang="en-US" dirty="0"/>
              <a:t>k</a:t>
            </a:r>
            <a:r>
              <a:rPr lang="el-GR" altLang="en-US" dirty="0"/>
              <a:t>ι έκανε πολλές </a:t>
            </a:r>
            <a:r>
              <a:rPr lang="en-US" altLang="en-US" dirty="0">
                <a:sym typeface="Symbol" panose="05050102010706020507" pitchFamily="18" charset="2"/>
              </a:rPr>
              <a:t></a:t>
            </a:r>
            <a:r>
              <a:rPr lang="el-GR" altLang="en-US" dirty="0"/>
              <a:t>δουλειές. </a:t>
            </a:r>
          </a:p>
          <a:p>
            <a:pPr>
              <a:buFontTx/>
              <a:buAutoNum type="arabicPeriod" startAt="21"/>
            </a:pPr>
            <a:r>
              <a:rPr lang="el-GR" altLang="en-US" dirty="0"/>
              <a:t>		 </a:t>
            </a:r>
            <a:r>
              <a:rPr lang="en-US" altLang="en-US" dirty="0"/>
              <a:t>[</a:t>
            </a:r>
            <a:r>
              <a:rPr lang="el-GR" altLang="en-US" dirty="0"/>
              <a:t>πήγαινε στη πόλη</a:t>
            </a:r>
            <a:r>
              <a:rPr lang="en-US" altLang="en-US" dirty="0"/>
              <a:t>]</a:t>
            </a:r>
          </a:p>
          <a:p>
            <a:pPr>
              <a:buFontTx/>
              <a:buAutoNum type="arabicPeriod" startAt="21"/>
            </a:pPr>
            <a:r>
              <a:rPr lang="en-US" altLang="en-US" dirty="0"/>
              <a:t>(	   ): </a:t>
            </a:r>
            <a:r>
              <a:rPr lang="el-GR" altLang="en-US" dirty="0"/>
              <a:t>         </a:t>
            </a:r>
            <a:r>
              <a:rPr lang="en-US" altLang="en-US" dirty="0"/>
              <a:t>[</a:t>
            </a:r>
            <a:r>
              <a:rPr lang="el-GR" altLang="en-US" dirty="0"/>
              <a:t>κυρία</a:t>
            </a:r>
            <a:r>
              <a:rPr lang="en-US" altLang="en-US" dirty="0"/>
              <a:t>   </a:t>
            </a:r>
            <a:r>
              <a:rPr lang="el-GR" altLang="en-US" dirty="0"/>
              <a:t>να</a:t>
            </a:r>
            <a:r>
              <a:rPr lang="en-US" altLang="en-US" dirty="0"/>
              <a:t>    </a:t>
            </a:r>
            <a:r>
              <a:rPr lang="el-GR" altLang="en-US" dirty="0"/>
              <a:t>πω</a:t>
            </a:r>
            <a:r>
              <a:rPr lang="en-US" altLang="en-US" dirty="0"/>
              <a:t>?]</a:t>
            </a:r>
            <a:endParaRPr lang="el-GR" altLang="en-US" dirty="0"/>
          </a:p>
          <a:p>
            <a:pPr>
              <a:buFontTx/>
              <a:buAutoNum type="arabicPeriod" startAt="21"/>
            </a:pPr>
            <a:r>
              <a:rPr lang="el-GR" altLang="en-US" dirty="0"/>
              <a:t>Νηπιαγωγός: 	ένα λεπτό να τελειώσω </a:t>
            </a:r>
          </a:p>
          <a:p>
            <a:pPr>
              <a:buFontTx/>
              <a:buAutoNum type="arabicPeriod" startAt="21"/>
            </a:pPr>
            <a:r>
              <a:rPr lang="el-GR" altLang="en-US" dirty="0"/>
              <a:t>		στην πόλη, πήγαινε </a:t>
            </a:r>
            <a:r>
              <a:rPr lang="en-US" altLang="en-US" dirty="0">
                <a:sym typeface="Symbol" panose="05050102010706020507" pitchFamily="18" charset="2"/>
              </a:rPr>
              <a:t></a:t>
            </a:r>
            <a:r>
              <a:rPr lang="el-GR" altLang="en-US" dirty="0"/>
              <a:t>με το άλογο. </a:t>
            </a:r>
          </a:p>
          <a:p>
            <a:pPr>
              <a:buFontTx/>
              <a:buAutoNum type="arabicPeriod" startAt="21"/>
            </a:pPr>
            <a:r>
              <a:rPr lang="el-GR" altLang="en-US" dirty="0"/>
              <a:t>		Γιατί δεν υπήρχανε τότε</a:t>
            </a:r>
            <a:r>
              <a:rPr lang="en-US" altLang="en-US" dirty="0"/>
              <a:t> </a:t>
            </a:r>
          </a:p>
          <a:p>
            <a:pPr>
              <a:buFontTx/>
              <a:buAutoNum type="arabicPeriod" startAt="21"/>
            </a:pPr>
            <a:r>
              <a:rPr lang="en-US" altLang="en-US" dirty="0"/>
              <a:t>		</a:t>
            </a:r>
            <a:r>
              <a:rPr lang="el-GR" altLang="en-US" dirty="0"/>
              <a:t>που δεν υπήρχανε αυτοκινητάκια</a:t>
            </a:r>
            <a:r>
              <a:rPr lang="en-US" altLang="en-US" dirty="0"/>
              <a:t>? (3.3)</a:t>
            </a:r>
          </a:p>
          <a:p>
            <a:pPr>
              <a:buFontTx/>
              <a:buAutoNum type="arabicPeriod" startAt="21"/>
            </a:pPr>
            <a:r>
              <a:rPr lang="en-US" altLang="en-US" dirty="0"/>
              <a:t>		</a:t>
            </a:r>
            <a:r>
              <a:rPr lang="el-GR" altLang="en-US" dirty="0"/>
              <a:t>πήγαινε με το άλογο του. </a:t>
            </a:r>
          </a:p>
          <a:p>
            <a:pPr>
              <a:buFontTx/>
              <a:buAutoNum type="arabicPeriod" startAt="21"/>
            </a:pPr>
            <a:r>
              <a:rPr lang="el-GR" altLang="en-US" dirty="0"/>
              <a:t>		</a:t>
            </a:r>
            <a:r>
              <a:rPr lang="en-US" altLang="en-US" dirty="0"/>
              <a:t>K</a:t>
            </a:r>
            <a:r>
              <a:rPr lang="el-GR" altLang="en-US" dirty="0"/>
              <a:t>αι έπρεπε να το προσέχει, </a:t>
            </a:r>
          </a:p>
          <a:p>
            <a:pPr>
              <a:buFontTx/>
              <a:buAutoNum type="arabicPeriod" startAt="21"/>
            </a:pPr>
            <a:r>
              <a:rPr lang="el-GR" altLang="en-US" dirty="0"/>
              <a:t>		να του φοράει και τα παπουτσάκια του. </a:t>
            </a:r>
            <a:br>
              <a:rPr lang="el-GR" altLang="en-US" dirty="0"/>
            </a:br>
            <a:r>
              <a:rPr lang="el-GR" altLang="en-US" dirty="0"/>
              <a:t>		Λοιπόν, (1.4) </a:t>
            </a:r>
            <a:r>
              <a:rPr lang="en-US" altLang="en-US" dirty="0">
                <a:sym typeface="Symbol" panose="05050102010706020507" pitchFamily="18" charset="2"/>
              </a:rPr>
              <a:t></a:t>
            </a:r>
            <a:r>
              <a:rPr lang="el-GR" altLang="en-US" dirty="0"/>
              <a:t>τι τρώει τώρα το άλογο, </a:t>
            </a:r>
          </a:p>
          <a:p>
            <a:pPr>
              <a:buFontTx/>
              <a:buAutoNum type="arabicPeriod" startAt="21"/>
            </a:pPr>
            <a:r>
              <a:rPr lang="el-GR" altLang="en-US" dirty="0"/>
              <a:t>		να σηκώσει παιδάκι </a:t>
            </a:r>
            <a:r>
              <a:rPr lang="en-US" altLang="en-US" dirty="0"/>
              <a:t>o</a:t>
            </a:r>
            <a:r>
              <a:rPr lang="el-GR" altLang="en-US" dirty="0"/>
              <a:t> - χεράκι </a:t>
            </a:r>
          </a:p>
          <a:p>
            <a:pPr>
              <a:buFontTx/>
              <a:buAutoNum type="arabicPeriod" startAt="21"/>
            </a:pPr>
            <a:r>
              <a:rPr lang="el-GR" altLang="en-US" dirty="0"/>
              <a:t>		όποιο παιδάκι θάλει να μας πει. </a:t>
            </a:r>
          </a:p>
          <a:p>
            <a:pPr>
              <a:buFontTx/>
              <a:buAutoNum type="arabicPeriod" startAt="21"/>
            </a:pPr>
            <a:r>
              <a:rPr lang="el-GR" altLang="en-US" dirty="0"/>
              <a:t>		Η Δήμητρα. </a:t>
            </a:r>
            <a:r>
              <a:rPr lang="en-US" altLang="en-US" dirty="0"/>
              <a:t>T</a:t>
            </a:r>
            <a:r>
              <a:rPr lang="el-GR" altLang="en-US" dirty="0"/>
              <a:t>ί τρώει [ το        ]αλογάκι?</a:t>
            </a:r>
          </a:p>
          <a:p>
            <a:pPr>
              <a:buFontTx/>
              <a:buAutoNum type="arabicPeriod" startAt="21"/>
            </a:pPr>
            <a:r>
              <a:rPr lang="el-GR" altLang="en-US" dirty="0"/>
              <a:t>Δήμητρα </a:t>
            </a:r>
            <a:r>
              <a:rPr lang="en-US" altLang="en-US" dirty="0"/>
              <a:t>:    		         </a:t>
            </a:r>
            <a:r>
              <a:rPr lang="el-GR" altLang="en-US" dirty="0"/>
              <a:t>         </a:t>
            </a:r>
            <a:r>
              <a:rPr lang="en-US" altLang="en-US" dirty="0"/>
              <a:t> [</a:t>
            </a:r>
            <a:r>
              <a:rPr lang="en-US" altLang="en-US" dirty="0">
                <a:sym typeface="Symbol" panose="05050102010706020507" pitchFamily="18" charset="2"/>
              </a:rPr>
              <a:t></a:t>
            </a:r>
            <a:r>
              <a:rPr lang="el-GR" altLang="en-US" dirty="0"/>
              <a:t>σανό</a:t>
            </a:r>
            <a:r>
              <a:rPr lang="en-US" altLang="en-US" dirty="0">
                <a:sym typeface="Symbol" panose="05050102010706020507" pitchFamily="18" charset="2"/>
              </a:rPr>
              <a:t></a:t>
            </a:r>
            <a:r>
              <a:rPr lang="en-US" altLang="en-US" dirty="0"/>
              <a:t>]</a:t>
            </a:r>
            <a:endParaRPr lang="el-GR" altLang="en-US" dirty="0"/>
          </a:p>
          <a:p>
            <a:pPr>
              <a:buFontTx/>
              <a:buAutoNum type="arabicPeriod" startAt="21"/>
            </a:pPr>
            <a:r>
              <a:rPr lang="el-GR" altLang="en-US" dirty="0"/>
              <a:t>Νηπιαγωγός</a:t>
            </a:r>
            <a:r>
              <a:rPr lang="en-US" altLang="en-US" dirty="0"/>
              <a:t>: 	</a:t>
            </a:r>
            <a:r>
              <a:rPr lang="el-GR" altLang="en-US" dirty="0"/>
              <a:t>σανό</a:t>
            </a:r>
            <a:r>
              <a:rPr lang="en-US" altLang="en-US" dirty="0"/>
              <a:t>. </a:t>
            </a:r>
            <a:endParaRPr lang="el-GR" altLang="en-US" dirty="0"/>
          </a:p>
        </p:txBody>
      </p:sp>
    </p:spTree>
    <p:extLst>
      <p:ext uri="{BB962C8B-B14F-4D97-AF65-F5344CB8AC3E}">
        <p14:creationId xmlns:p14="http://schemas.microsoft.com/office/powerpoint/2010/main" val="30839343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Τίτλος 7"/>
          <p:cNvSpPr>
            <a:spLocks noGrp="1"/>
          </p:cNvSpPr>
          <p:nvPr>
            <p:ph type="title"/>
          </p:nvPr>
        </p:nvSpPr>
        <p:spPr/>
        <p:txBody>
          <a:bodyPr>
            <a:normAutofit fontScale="90000"/>
          </a:bodyPr>
          <a:lstStyle/>
          <a:p>
            <a:r>
              <a:rPr lang="el-GR" altLang="en-US" dirty="0"/>
              <a:t>Σύμβολα μεταγραφής  (</a:t>
            </a:r>
            <a:r>
              <a:rPr lang="en-GB" altLang="en-US" dirty="0"/>
              <a:t>Jefferson</a:t>
            </a:r>
            <a:r>
              <a:rPr lang="el-GR" altLang="en-US" dirty="0"/>
              <a:t>, 1989, 2004, Παυλίδου 2002</a:t>
            </a:r>
            <a:r>
              <a:rPr lang="el-GR" altLang="en-US" dirty="0" smtClean="0"/>
              <a:t>)</a:t>
            </a:r>
            <a:endParaRPr lang="el-GR" dirty="0"/>
          </a:p>
        </p:txBody>
      </p:sp>
      <p:sp>
        <p:nvSpPr>
          <p:cNvPr id="2" name="Rectangle 1"/>
          <p:cNvSpPr/>
          <p:nvPr/>
        </p:nvSpPr>
        <p:spPr>
          <a:xfrm>
            <a:off x="611560" y="1628800"/>
            <a:ext cx="8075240" cy="4577856"/>
          </a:xfrm>
          <a:prstGeom prst="rect">
            <a:avLst/>
          </a:prstGeom>
        </p:spPr>
        <p:txBody>
          <a:bodyPr wrap="square">
            <a:spAutoFit/>
          </a:bodyPr>
          <a:lstStyle/>
          <a:p>
            <a:pPr>
              <a:lnSpc>
                <a:spcPct val="80000"/>
              </a:lnSpc>
              <a:buFontTx/>
              <a:buNone/>
            </a:pPr>
            <a:r>
              <a:rPr lang="el-GR" altLang="en-US" sz="1400" dirty="0"/>
              <a:t>[                </a:t>
            </a:r>
            <a:r>
              <a:rPr lang="en-US" altLang="en-US" sz="1400" dirty="0"/>
              <a:t>  </a:t>
            </a:r>
            <a:r>
              <a:rPr lang="el-GR" altLang="en-US" sz="1400" dirty="0"/>
              <a:t>έναρξη επικάλυψης</a:t>
            </a:r>
            <a:endParaRPr lang="en-US" altLang="en-US" sz="1400" dirty="0"/>
          </a:p>
          <a:p>
            <a:pPr>
              <a:lnSpc>
                <a:spcPct val="80000"/>
              </a:lnSpc>
              <a:buFontTx/>
              <a:buNone/>
            </a:pPr>
            <a:r>
              <a:rPr lang="el-GR" altLang="en-US" sz="1400" dirty="0"/>
              <a:t>]</a:t>
            </a:r>
            <a:r>
              <a:rPr lang="en-US" altLang="en-US" sz="1400" dirty="0"/>
              <a:t> </a:t>
            </a:r>
            <a:r>
              <a:rPr lang="el-GR" altLang="en-US" sz="1400" dirty="0"/>
              <a:t>              </a:t>
            </a:r>
            <a:r>
              <a:rPr lang="en-US" altLang="en-US" sz="1400" dirty="0"/>
              <a:t>   </a:t>
            </a:r>
            <a:r>
              <a:rPr lang="el-GR" altLang="en-US" sz="1400" dirty="0"/>
              <a:t>λήξη της επικάλυψης</a:t>
            </a:r>
            <a:endParaRPr lang="en-US" altLang="en-US" sz="1400" dirty="0"/>
          </a:p>
          <a:p>
            <a:pPr>
              <a:lnSpc>
                <a:spcPct val="80000"/>
              </a:lnSpc>
              <a:buFontTx/>
              <a:buNone/>
            </a:pPr>
            <a:r>
              <a:rPr lang="el-GR" altLang="en-US" sz="1400" dirty="0"/>
              <a:t>=</a:t>
            </a:r>
            <a:r>
              <a:rPr lang="en-US" altLang="en-US" sz="1400" dirty="0"/>
              <a:t>        </a:t>
            </a:r>
            <a:r>
              <a:rPr lang="el-GR" altLang="en-US" sz="1400" dirty="0"/>
              <a:t>       </a:t>
            </a:r>
            <a:r>
              <a:rPr lang="en-US" altLang="en-US" sz="1400" dirty="0"/>
              <a:t>  </a:t>
            </a:r>
            <a:r>
              <a:rPr lang="el-GR" altLang="en-US" sz="1400" dirty="0"/>
              <a:t>συγκόλληση εκφωνημάτων</a:t>
            </a:r>
            <a:endParaRPr lang="en-US" altLang="en-US" sz="1400" dirty="0"/>
          </a:p>
          <a:p>
            <a:pPr>
              <a:lnSpc>
                <a:spcPct val="80000"/>
              </a:lnSpc>
              <a:buFontTx/>
              <a:buNone/>
            </a:pPr>
            <a:r>
              <a:rPr lang="el-GR" altLang="en-US" sz="1400" dirty="0"/>
              <a:t>(0.0)</a:t>
            </a:r>
            <a:r>
              <a:rPr lang="en-US" altLang="en-US" sz="1400" dirty="0"/>
              <a:t> </a:t>
            </a:r>
            <a:r>
              <a:rPr lang="el-GR" altLang="en-US" sz="1400" dirty="0"/>
              <a:t>         </a:t>
            </a:r>
            <a:r>
              <a:rPr lang="en-US" altLang="en-US" sz="1400" dirty="0"/>
              <a:t>  </a:t>
            </a:r>
            <a:r>
              <a:rPr lang="el-GR" altLang="en-US" sz="1400" dirty="0"/>
              <a:t>παύση με ακρίβεια δεκάτου του δευτερολέπτου</a:t>
            </a:r>
            <a:endParaRPr lang="en-US" altLang="en-US" sz="1400" dirty="0"/>
          </a:p>
          <a:p>
            <a:pPr>
              <a:lnSpc>
                <a:spcPct val="80000"/>
              </a:lnSpc>
              <a:buFontTx/>
              <a:buNone/>
            </a:pPr>
            <a:r>
              <a:rPr lang="el-GR" altLang="en-US" sz="1400" dirty="0"/>
              <a:t>(.)</a:t>
            </a:r>
            <a:r>
              <a:rPr lang="en-US" altLang="en-US" sz="1400" dirty="0"/>
              <a:t> </a:t>
            </a:r>
            <a:r>
              <a:rPr lang="el-GR" altLang="en-US" sz="1400" dirty="0"/>
              <a:t>              </a:t>
            </a:r>
            <a:r>
              <a:rPr lang="en-US" altLang="en-US" sz="1400" dirty="0"/>
              <a:t> </a:t>
            </a:r>
            <a:r>
              <a:rPr lang="el-GR" altLang="en-US" sz="1400" dirty="0"/>
              <a:t>μικρή παύση (συνήθως μικρότερη του μισού δευτερολέπτου).</a:t>
            </a:r>
            <a:endParaRPr lang="en-US" altLang="en-US" sz="1400" dirty="0"/>
          </a:p>
          <a:p>
            <a:pPr>
              <a:lnSpc>
                <a:spcPct val="80000"/>
              </a:lnSpc>
              <a:buFontTx/>
              <a:buNone/>
            </a:pPr>
            <a:r>
              <a:rPr lang="el-GR" altLang="en-US" sz="1400" u="sng" dirty="0"/>
              <a:t>λέξη</a:t>
            </a:r>
            <a:r>
              <a:rPr lang="el-GR" altLang="en-US" sz="1400" dirty="0"/>
              <a:t>  </a:t>
            </a:r>
            <a:r>
              <a:rPr lang="en-US" altLang="en-US" sz="1400" dirty="0"/>
              <a:t>  </a:t>
            </a:r>
            <a:r>
              <a:rPr lang="el-GR" altLang="en-US" sz="1400" dirty="0"/>
              <a:t>       </a:t>
            </a:r>
            <a:r>
              <a:rPr lang="en-US" altLang="en-US" sz="1400" dirty="0"/>
              <a:t> </a:t>
            </a:r>
            <a:r>
              <a:rPr lang="el-GR" altLang="en-US" sz="1400" dirty="0"/>
              <a:t>έμφαση, με αύξηση τόνου ή έντασης</a:t>
            </a:r>
            <a:endParaRPr lang="en-US" altLang="en-US" sz="1400" dirty="0"/>
          </a:p>
          <a:p>
            <a:pPr>
              <a:lnSpc>
                <a:spcPct val="80000"/>
              </a:lnSpc>
              <a:buFontTx/>
              <a:buNone/>
            </a:pPr>
            <a:r>
              <a:rPr lang="el-GR" altLang="en-US" sz="1400" dirty="0"/>
              <a:t>::</a:t>
            </a:r>
            <a:r>
              <a:rPr lang="en-US" altLang="en-US" sz="1400" dirty="0"/>
              <a:t>       </a:t>
            </a:r>
            <a:r>
              <a:rPr lang="el-GR" altLang="en-US" sz="1400" dirty="0"/>
              <a:t>    </a:t>
            </a:r>
            <a:r>
              <a:rPr lang="en-US" altLang="en-US" sz="1400" dirty="0"/>
              <a:t>  </a:t>
            </a:r>
            <a:r>
              <a:rPr lang="el-GR" altLang="en-US" sz="1400" dirty="0"/>
              <a:t>   </a:t>
            </a:r>
            <a:r>
              <a:rPr lang="en-US" altLang="en-US" sz="1400" dirty="0"/>
              <a:t> </a:t>
            </a:r>
            <a:r>
              <a:rPr lang="el-GR" altLang="en-US" sz="1400" dirty="0"/>
              <a:t>ποσότητα του αμέσως προηγούμενου  ήχου </a:t>
            </a:r>
          </a:p>
          <a:p>
            <a:pPr>
              <a:lnSpc>
                <a:spcPct val="80000"/>
              </a:lnSpc>
              <a:buFontTx/>
              <a:buChar char="-"/>
            </a:pPr>
            <a:r>
              <a:rPr lang="el-GR" altLang="en-US" sz="1400" dirty="0"/>
              <a:t>            </a:t>
            </a:r>
            <a:r>
              <a:rPr lang="en-US" altLang="en-US" sz="1400" dirty="0"/>
              <a:t> </a:t>
            </a:r>
            <a:r>
              <a:rPr lang="el-GR" altLang="en-US" sz="1400" dirty="0"/>
              <a:t>ο/η ομιλητής/τρια κόβει τη φράση του/της</a:t>
            </a:r>
          </a:p>
          <a:p>
            <a:pPr>
              <a:lnSpc>
                <a:spcPct val="80000"/>
              </a:lnSpc>
              <a:buFontTx/>
              <a:buNone/>
            </a:pPr>
            <a:r>
              <a:rPr lang="el-GR" altLang="en-US" sz="1400" dirty="0"/>
              <a:t>.                 </a:t>
            </a:r>
            <a:r>
              <a:rPr lang="en-US" altLang="en-US" sz="1400" dirty="0"/>
              <a:t> </a:t>
            </a:r>
            <a:r>
              <a:rPr lang="el-GR" altLang="en-US" sz="1400" dirty="0"/>
              <a:t>τελική επιτόνιση           </a:t>
            </a:r>
            <a:endParaRPr lang="en-US" altLang="en-US" sz="1400" dirty="0"/>
          </a:p>
          <a:p>
            <a:pPr>
              <a:lnSpc>
                <a:spcPct val="80000"/>
              </a:lnSpc>
              <a:buFontTx/>
              <a:buNone/>
            </a:pPr>
            <a:r>
              <a:rPr lang="el-GR" altLang="en-US" sz="1400" dirty="0"/>
              <a:t>,</a:t>
            </a:r>
            <a:r>
              <a:rPr lang="en-US" altLang="en-US" sz="1400" dirty="0"/>
              <a:t>         </a:t>
            </a:r>
            <a:r>
              <a:rPr lang="el-GR" altLang="en-US" sz="1400" dirty="0"/>
              <a:t>       </a:t>
            </a:r>
            <a:r>
              <a:rPr lang="en-US" altLang="en-US" sz="1400" dirty="0"/>
              <a:t>  </a:t>
            </a:r>
            <a:r>
              <a:rPr lang="el-GR" altLang="en-US" sz="1400" dirty="0"/>
              <a:t>μη τελική επιτόνιση    </a:t>
            </a:r>
            <a:endParaRPr lang="en-US" altLang="en-US" sz="1400" dirty="0"/>
          </a:p>
          <a:p>
            <a:pPr>
              <a:lnSpc>
                <a:spcPct val="80000"/>
              </a:lnSpc>
              <a:buFontTx/>
              <a:buNone/>
            </a:pPr>
            <a:r>
              <a:rPr lang="el-GR" altLang="en-US" sz="1400" dirty="0"/>
              <a:t>;</a:t>
            </a:r>
            <a:r>
              <a:rPr lang="en-US" altLang="en-US" sz="1400" dirty="0"/>
              <a:t> </a:t>
            </a:r>
            <a:r>
              <a:rPr lang="el-GR" altLang="en-US" sz="1400" dirty="0"/>
              <a:t>                </a:t>
            </a:r>
            <a:r>
              <a:rPr lang="en-US" altLang="en-US" sz="1400" dirty="0"/>
              <a:t> </a:t>
            </a:r>
            <a:r>
              <a:rPr lang="el-GR" altLang="en-US" sz="1400" dirty="0"/>
              <a:t>ανοδική επιτόνιση στο τέλος</a:t>
            </a:r>
            <a:endParaRPr lang="en-US" altLang="en-US" sz="1400" dirty="0"/>
          </a:p>
          <a:p>
            <a:pPr>
              <a:lnSpc>
                <a:spcPct val="80000"/>
              </a:lnSpc>
              <a:buFontTx/>
              <a:buNone/>
            </a:pPr>
            <a:r>
              <a:rPr lang="en-GB" altLang="en-US" sz="1400" dirty="0">
                <a:sym typeface="Symbol" panose="05050102010706020507" pitchFamily="18" charset="2"/>
              </a:rPr>
              <a:t>      </a:t>
            </a:r>
            <a:r>
              <a:rPr lang="el-GR" altLang="en-US" sz="1400" dirty="0">
                <a:sym typeface="Symbol" panose="05050102010706020507" pitchFamily="18" charset="2"/>
              </a:rPr>
              <a:t>     </a:t>
            </a:r>
            <a:r>
              <a:rPr lang="en-GB" altLang="en-US" sz="1400" dirty="0">
                <a:sym typeface="Symbol" panose="05050102010706020507" pitchFamily="18" charset="2"/>
              </a:rPr>
              <a:t> </a:t>
            </a:r>
            <a:r>
              <a:rPr lang="el-GR" altLang="en-US" sz="1400" dirty="0">
                <a:sym typeface="Symbol" panose="05050102010706020507" pitchFamily="18" charset="2"/>
              </a:rPr>
              <a:t>  </a:t>
            </a:r>
            <a:r>
              <a:rPr lang="en-US" altLang="en-US" sz="1400" dirty="0">
                <a:sym typeface="Symbol" panose="05050102010706020507" pitchFamily="18" charset="2"/>
              </a:rPr>
              <a:t> </a:t>
            </a:r>
            <a:r>
              <a:rPr lang="el-GR" altLang="en-US" sz="1400" dirty="0"/>
              <a:t>ανοδική ή καθοδική επιτόνιση</a:t>
            </a:r>
            <a:endParaRPr lang="en-US" altLang="en-US" sz="1400" dirty="0"/>
          </a:p>
          <a:p>
            <a:pPr>
              <a:lnSpc>
                <a:spcPct val="80000"/>
              </a:lnSpc>
              <a:buFontTx/>
              <a:buNone/>
            </a:pPr>
            <a:r>
              <a:rPr lang="el-GR" altLang="en-US" sz="1400" dirty="0"/>
              <a:t>ΛΕΞΗ         </a:t>
            </a:r>
            <a:r>
              <a:rPr lang="en-US" altLang="en-US" sz="1400" dirty="0"/>
              <a:t> </a:t>
            </a:r>
            <a:r>
              <a:rPr lang="el-GR" altLang="en-US" sz="1400" dirty="0"/>
              <a:t>ιδιαίτερα δυνατό ήχο σε σχέση με την υπόλοιπη συνομιλία</a:t>
            </a:r>
            <a:endParaRPr lang="en-US" altLang="en-US" sz="1400" dirty="0"/>
          </a:p>
          <a:p>
            <a:pPr>
              <a:lnSpc>
                <a:spcPct val="80000"/>
              </a:lnSpc>
              <a:buFontTx/>
              <a:buNone/>
            </a:pPr>
            <a:r>
              <a:rPr lang="el-GR" altLang="en-US" sz="1400" dirty="0">
                <a:sym typeface="Symbol" panose="05050102010706020507" pitchFamily="18" charset="2"/>
              </a:rPr>
              <a:t></a:t>
            </a:r>
            <a:r>
              <a:rPr lang="el-GR" altLang="en-US" sz="1400" dirty="0"/>
              <a:t>λέξη</a:t>
            </a:r>
            <a:r>
              <a:rPr lang="el-GR" altLang="en-US" sz="1400" dirty="0">
                <a:sym typeface="Symbol" panose="05050102010706020507" pitchFamily="18" charset="2"/>
              </a:rPr>
              <a:t></a:t>
            </a:r>
            <a:r>
              <a:rPr lang="en-US" altLang="en-US" sz="1400" dirty="0">
                <a:sym typeface="Symbol" panose="05050102010706020507" pitchFamily="18" charset="2"/>
              </a:rPr>
              <a:t> </a:t>
            </a:r>
            <a:r>
              <a:rPr lang="el-GR" altLang="en-US" sz="1400" dirty="0">
                <a:sym typeface="Symbol" panose="05050102010706020507" pitchFamily="18" charset="2"/>
              </a:rPr>
              <a:t>        </a:t>
            </a:r>
            <a:r>
              <a:rPr lang="en-US" altLang="en-US" sz="1400" dirty="0">
                <a:sym typeface="Symbol" panose="05050102010706020507" pitchFamily="18" charset="2"/>
              </a:rPr>
              <a:t> </a:t>
            </a:r>
            <a:r>
              <a:rPr lang="el-GR" altLang="en-US" sz="1400" dirty="0"/>
              <a:t>μείωση έντασης της φωνής στο εκφώνημα (ή μέρος του)</a:t>
            </a:r>
            <a:endParaRPr lang="en-US" altLang="en-US" sz="1400" dirty="0"/>
          </a:p>
          <a:p>
            <a:pPr>
              <a:lnSpc>
                <a:spcPct val="80000"/>
              </a:lnSpc>
              <a:buFontTx/>
              <a:buNone/>
            </a:pPr>
            <a:r>
              <a:rPr lang="en-GB" altLang="en-US" sz="1400" dirty="0">
                <a:sym typeface="Symbol" panose="05050102010706020507" pitchFamily="18" charset="2"/>
              </a:rPr>
              <a:t></a:t>
            </a:r>
            <a:r>
              <a:rPr lang="en-GB" altLang="en-US" sz="1400" dirty="0"/>
              <a:t> </a:t>
            </a:r>
            <a:r>
              <a:rPr lang="en-GB" altLang="en-US" sz="1400" dirty="0">
                <a:sym typeface="Symbol" panose="05050102010706020507" pitchFamily="18" charset="2"/>
              </a:rPr>
              <a:t>      </a:t>
            </a:r>
            <a:r>
              <a:rPr lang="el-GR" altLang="en-US" sz="1400" dirty="0">
                <a:sym typeface="Symbol" panose="05050102010706020507" pitchFamily="18" charset="2"/>
              </a:rPr>
              <a:t>        </a:t>
            </a:r>
            <a:r>
              <a:rPr lang="en-US" altLang="en-US" sz="1400" dirty="0">
                <a:sym typeface="Symbol" panose="05050102010706020507" pitchFamily="18" charset="2"/>
              </a:rPr>
              <a:t> </a:t>
            </a:r>
            <a:r>
              <a:rPr lang="el-GR" altLang="en-US" sz="1400" dirty="0"/>
              <a:t>επιτάχυνση ενός εκφωνήματος ή ενός μέρος του</a:t>
            </a:r>
            <a:endParaRPr lang="en-US" altLang="en-US" sz="1400" dirty="0"/>
          </a:p>
          <a:p>
            <a:pPr>
              <a:lnSpc>
                <a:spcPct val="80000"/>
              </a:lnSpc>
              <a:buFont typeface="Symbol" panose="05050102010706020507" pitchFamily="18" charset="2"/>
              <a:buNone/>
            </a:pPr>
            <a:r>
              <a:rPr lang="en-GB" altLang="en-US" sz="1400" dirty="0">
                <a:sym typeface="Symbol" panose="05050102010706020507" pitchFamily="18" charset="2"/>
              </a:rPr>
              <a:t>&lt; &gt;     </a:t>
            </a:r>
            <a:r>
              <a:rPr lang="el-GR" altLang="en-US" sz="1400" dirty="0">
                <a:sym typeface="Symbol" panose="05050102010706020507" pitchFamily="18" charset="2"/>
              </a:rPr>
              <a:t>         </a:t>
            </a:r>
            <a:r>
              <a:rPr lang="el-GR" altLang="en-US" sz="1400" dirty="0"/>
              <a:t>επιβράδυνση ενός εκφωνήματος ή ενός μέρος του</a:t>
            </a:r>
            <a:endParaRPr lang="en-US" altLang="en-US" sz="1400" dirty="0"/>
          </a:p>
          <a:p>
            <a:pPr>
              <a:lnSpc>
                <a:spcPct val="80000"/>
              </a:lnSpc>
              <a:buFont typeface="Symbol" panose="05050102010706020507" pitchFamily="18" charset="2"/>
              <a:buNone/>
            </a:pPr>
            <a:r>
              <a:rPr lang="el-GR" altLang="en-US" sz="1400" i="1" dirty="0"/>
              <a:t>Λέ ξη</a:t>
            </a:r>
            <a:r>
              <a:rPr lang="en-US" altLang="en-US" sz="1400" i="1" dirty="0"/>
              <a:t>  </a:t>
            </a:r>
            <a:r>
              <a:rPr lang="el-GR" altLang="en-US" sz="1400" i="1" dirty="0"/>
              <a:t>         </a:t>
            </a:r>
            <a:r>
              <a:rPr lang="el-GR" altLang="en-US" sz="1400" dirty="0"/>
              <a:t>λέξεις που προφέρονται αργά.</a:t>
            </a:r>
            <a:endParaRPr lang="en-US" altLang="en-US" sz="1400" dirty="0"/>
          </a:p>
          <a:p>
            <a:pPr>
              <a:lnSpc>
                <a:spcPct val="80000"/>
              </a:lnSpc>
              <a:buFont typeface="Symbol" panose="05050102010706020507" pitchFamily="18" charset="2"/>
              <a:buNone/>
            </a:pPr>
            <a:r>
              <a:rPr lang="el-GR" altLang="en-US" sz="1400" i="1" dirty="0"/>
              <a:t>•</a:t>
            </a:r>
            <a:r>
              <a:rPr lang="el-GR" altLang="en-US" sz="1400" dirty="0"/>
              <a:t> </a:t>
            </a:r>
            <a:r>
              <a:rPr lang="en-US" altLang="en-US" sz="1400" i="1" dirty="0" err="1"/>
              <a:t>hhh</a:t>
            </a:r>
            <a:r>
              <a:rPr lang="en-US" altLang="en-US" sz="1400" i="1" dirty="0"/>
              <a:t>  </a:t>
            </a:r>
            <a:r>
              <a:rPr lang="el-GR" altLang="en-US" sz="1400" i="1" dirty="0"/>
              <a:t>         </a:t>
            </a:r>
            <a:r>
              <a:rPr lang="el-GR" altLang="en-US" sz="1400" dirty="0"/>
              <a:t>εισπνοή. Άνω τελεία χωρίς </a:t>
            </a:r>
            <a:r>
              <a:rPr lang="en-US" altLang="en-US" sz="1400" i="1" dirty="0"/>
              <a:t>h </a:t>
            </a:r>
            <a:r>
              <a:rPr lang="el-GR" altLang="en-US" sz="1400" dirty="0"/>
              <a:t>δηλώνει εκπνοή.</a:t>
            </a:r>
            <a:endParaRPr lang="en-US" altLang="en-US" sz="1400" dirty="0"/>
          </a:p>
          <a:p>
            <a:pPr>
              <a:lnSpc>
                <a:spcPct val="80000"/>
              </a:lnSpc>
              <a:buFont typeface="Symbol" panose="05050102010706020507" pitchFamily="18" charset="2"/>
              <a:buNone/>
            </a:pPr>
            <a:r>
              <a:rPr lang="el-GR" altLang="en-US" sz="1400" dirty="0"/>
              <a:t>λέ(</a:t>
            </a:r>
            <a:r>
              <a:rPr lang="en-US" altLang="en-US" sz="1400" dirty="0"/>
              <a:t>h</a:t>
            </a:r>
            <a:r>
              <a:rPr lang="el-GR" altLang="en-US" sz="1400" dirty="0"/>
              <a:t>)ξη </a:t>
            </a:r>
          </a:p>
          <a:p>
            <a:pPr>
              <a:lnSpc>
                <a:spcPct val="80000"/>
              </a:lnSpc>
              <a:buFont typeface="Symbol" panose="05050102010706020507" pitchFamily="18" charset="2"/>
              <a:buNone/>
            </a:pPr>
            <a:r>
              <a:rPr lang="el-GR" altLang="en-US" sz="1400" dirty="0"/>
              <a:t>λέ</a:t>
            </a:r>
            <a:r>
              <a:rPr lang="en-US" altLang="en-US" sz="1400" dirty="0" err="1"/>
              <a:t>hhh</a:t>
            </a:r>
            <a:r>
              <a:rPr lang="el-GR" altLang="en-US" sz="1400" dirty="0"/>
              <a:t>ξη     </a:t>
            </a:r>
            <a:r>
              <a:rPr lang="en-US" altLang="en-US" sz="1400" dirty="0"/>
              <a:t> </a:t>
            </a:r>
            <a:r>
              <a:rPr lang="el-GR" altLang="en-US" sz="1400" dirty="0"/>
              <a:t> εισπνοές κατά τη διάρκεια γέλιου, κλάματος κλπ.</a:t>
            </a:r>
            <a:endParaRPr lang="en-US" altLang="en-US" sz="1400" dirty="0"/>
          </a:p>
          <a:p>
            <a:pPr>
              <a:lnSpc>
                <a:spcPct val="80000"/>
              </a:lnSpc>
              <a:buFont typeface="Symbol" panose="05050102010706020507" pitchFamily="18" charset="2"/>
              <a:buNone/>
            </a:pPr>
            <a:r>
              <a:rPr lang="el-GR" altLang="en-US" sz="1400" dirty="0"/>
              <a:t>(</a:t>
            </a:r>
            <a:r>
              <a:rPr lang="en-US" altLang="en-US" sz="1400" dirty="0"/>
              <a:t> </a:t>
            </a:r>
            <a:r>
              <a:rPr lang="el-GR" altLang="en-US" sz="1400" dirty="0"/>
              <a:t> )</a:t>
            </a:r>
            <a:r>
              <a:rPr lang="en-US" altLang="en-US" sz="1400" dirty="0"/>
              <a:t> </a:t>
            </a:r>
            <a:r>
              <a:rPr lang="el-GR" altLang="en-US" sz="1400" dirty="0"/>
              <a:t>              ακατανόητο εκφώνημα με κενό διάστημα  ανάλογο με το χρονικό διάστημα εκφοράς.  </a:t>
            </a:r>
            <a:endParaRPr lang="en-US" altLang="en-US" sz="1400" dirty="0"/>
          </a:p>
          <a:p>
            <a:pPr>
              <a:lnSpc>
                <a:spcPct val="80000"/>
              </a:lnSpc>
              <a:buFont typeface="Symbol" panose="05050102010706020507" pitchFamily="18" charset="2"/>
              <a:buNone/>
            </a:pPr>
            <a:r>
              <a:rPr lang="el-GR" altLang="en-US" sz="1400" dirty="0"/>
              <a:t>(λέξη)</a:t>
            </a:r>
            <a:r>
              <a:rPr lang="en-US" altLang="en-US" sz="1400" dirty="0"/>
              <a:t> </a:t>
            </a:r>
            <a:r>
              <a:rPr lang="el-GR" altLang="en-US" sz="1400" dirty="0"/>
              <a:t>         </a:t>
            </a:r>
            <a:r>
              <a:rPr lang="en-US" altLang="en-US" sz="1400" dirty="0"/>
              <a:t> </a:t>
            </a:r>
            <a:r>
              <a:rPr lang="el-GR" altLang="en-US" sz="1400" dirty="0"/>
              <a:t>εκφώνημα ή μέρος του που δεν είναι αναγνωρίσιμο με βεβαιότητα</a:t>
            </a:r>
            <a:endParaRPr lang="en-US" altLang="en-US" sz="1400" dirty="0"/>
          </a:p>
          <a:p>
            <a:pPr>
              <a:lnSpc>
                <a:spcPct val="80000"/>
              </a:lnSpc>
              <a:buFont typeface="Symbol" panose="05050102010706020507" pitchFamily="18" charset="2"/>
              <a:buNone/>
            </a:pPr>
            <a:r>
              <a:rPr lang="el-GR" altLang="en-US" sz="1400" dirty="0"/>
              <a:t>(Όνομα):</a:t>
            </a:r>
            <a:r>
              <a:rPr lang="en-US" altLang="en-US" sz="1400" dirty="0"/>
              <a:t>      </a:t>
            </a:r>
            <a:r>
              <a:rPr lang="el-GR" altLang="en-US" sz="1400" dirty="0"/>
              <a:t>ταυτότητα ομιλητή (ψευδώνυμο) που δεν είναι αναγνωρίσιμη με βεβαιότητα. </a:t>
            </a:r>
            <a:endParaRPr lang="en-US" altLang="en-US" sz="1400" dirty="0"/>
          </a:p>
          <a:p>
            <a:pPr>
              <a:lnSpc>
                <a:spcPct val="80000"/>
              </a:lnSpc>
              <a:buFont typeface="Symbol" panose="05050102010706020507" pitchFamily="18" charset="2"/>
              <a:buNone/>
            </a:pPr>
            <a:r>
              <a:rPr lang="el-GR" altLang="en-US" sz="1400" dirty="0"/>
              <a:t>(1όνομαΑ):</a:t>
            </a:r>
            <a:r>
              <a:rPr lang="en-US" altLang="en-US" sz="1400" dirty="0"/>
              <a:t>  </a:t>
            </a:r>
            <a:r>
              <a:rPr lang="el-GR" altLang="en-US" sz="1400" dirty="0"/>
              <a:t>ομιλητής αρσενικού γένους αλλά μη αναγνωρίσιμης ταυτότητας.</a:t>
            </a:r>
            <a:endParaRPr lang="en-US" altLang="en-US" sz="1400" dirty="0"/>
          </a:p>
          <a:p>
            <a:pPr>
              <a:lnSpc>
                <a:spcPct val="80000"/>
              </a:lnSpc>
              <a:buFont typeface="Symbol" panose="05050102010706020507" pitchFamily="18" charset="2"/>
              <a:buNone/>
            </a:pPr>
            <a:r>
              <a:rPr lang="el-GR" altLang="en-US" sz="1400" dirty="0"/>
              <a:t>(1όνομαΘ):</a:t>
            </a:r>
            <a:r>
              <a:rPr lang="en-US" altLang="en-US" sz="1400" dirty="0"/>
              <a:t>  </a:t>
            </a:r>
            <a:r>
              <a:rPr lang="el-GR" altLang="en-US" sz="1400" dirty="0"/>
              <a:t>ομιλήτρια θηλυκού γένους αλλά μη αναγνωρίσιμης ταυτότητας.</a:t>
            </a:r>
            <a:endParaRPr lang="en-US" altLang="en-US" sz="1400" dirty="0"/>
          </a:p>
          <a:p>
            <a:pPr>
              <a:lnSpc>
                <a:spcPct val="80000"/>
              </a:lnSpc>
              <a:buFont typeface="Symbol" panose="05050102010706020507" pitchFamily="18" charset="2"/>
              <a:buNone/>
            </a:pPr>
            <a:r>
              <a:rPr lang="el-GR" altLang="en-US" sz="1400" dirty="0"/>
              <a:t>(------)</a:t>
            </a:r>
            <a:r>
              <a:rPr lang="en-US" altLang="en-US" sz="1400" dirty="0"/>
              <a:t>           </a:t>
            </a:r>
            <a:r>
              <a:rPr lang="el-GR" altLang="en-US" sz="1400" dirty="0"/>
              <a:t>απόκρυψη ταυτοτήτων/γεωγραφικών περιοχών στα λεγόμενα των ομιλητών. </a:t>
            </a:r>
          </a:p>
        </p:txBody>
      </p:sp>
    </p:spTree>
    <p:extLst>
      <p:ext uri="{BB962C8B-B14F-4D97-AF65-F5344CB8AC3E}">
        <p14:creationId xmlns:p14="http://schemas.microsoft.com/office/powerpoint/2010/main" val="42773591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n-US" dirty="0"/>
              <a:t>Βιβλιογραφία</a:t>
            </a:r>
            <a:endParaRPr lang="el-GR" dirty="0"/>
          </a:p>
        </p:txBody>
      </p:sp>
      <p:sp>
        <p:nvSpPr>
          <p:cNvPr id="5" name="Θέση περιεχομένου 4"/>
          <p:cNvSpPr>
            <a:spLocks noGrp="1"/>
          </p:cNvSpPr>
          <p:nvPr>
            <p:ph idx="1"/>
          </p:nvPr>
        </p:nvSpPr>
        <p:spPr/>
        <p:txBody>
          <a:bodyPr>
            <a:noAutofit/>
          </a:bodyPr>
          <a:lstStyle/>
          <a:p>
            <a:pPr>
              <a:lnSpc>
                <a:spcPct val="80000"/>
              </a:lnSpc>
            </a:pPr>
            <a:r>
              <a:rPr lang="en-US" altLang="en-US" sz="1400" dirty="0" err="1"/>
              <a:t>Chouliaraki</a:t>
            </a:r>
            <a:r>
              <a:rPr lang="en-US" altLang="en-US" sz="1400" dirty="0"/>
              <a:t> 1996 “Regulative practices in a “</a:t>
            </a:r>
            <a:r>
              <a:rPr lang="en-US" altLang="en-US" sz="1400" dirty="0" err="1"/>
              <a:t>progressivist</a:t>
            </a:r>
            <a:r>
              <a:rPr lang="en-US" altLang="en-US" sz="1400" dirty="0"/>
              <a:t>” classroom..” </a:t>
            </a:r>
            <a:r>
              <a:rPr lang="en-US" altLang="en-US" sz="1400" i="1" dirty="0"/>
              <a:t>Language and Education</a:t>
            </a:r>
            <a:r>
              <a:rPr lang="en-US" altLang="en-US" sz="1400" dirty="0"/>
              <a:t> 10: 103-118. </a:t>
            </a:r>
          </a:p>
          <a:p>
            <a:pPr>
              <a:lnSpc>
                <a:spcPct val="80000"/>
              </a:lnSpc>
            </a:pPr>
            <a:r>
              <a:rPr lang="en-GB" altLang="en-US" sz="1400" dirty="0"/>
              <a:t>Christie , F. (1995) Pedagogic Discourse in the primary school, </a:t>
            </a:r>
            <a:r>
              <a:rPr lang="en-GB" altLang="en-US" sz="1400" i="1" dirty="0"/>
              <a:t>Linguistics and Education</a:t>
            </a:r>
            <a:r>
              <a:rPr lang="en-GB" altLang="en-US" sz="1400" dirty="0"/>
              <a:t> 7: 221-242.</a:t>
            </a:r>
          </a:p>
          <a:p>
            <a:pPr>
              <a:lnSpc>
                <a:spcPct val="80000"/>
              </a:lnSpc>
            </a:pPr>
            <a:r>
              <a:rPr lang="en-GB" altLang="en-US" sz="1400" dirty="0"/>
              <a:t>Christie, F. (2002) </a:t>
            </a:r>
            <a:r>
              <a:rPr lang="en-GB" altLang="en-US" sz="1400" i="1" dirty="0"/>
              <a:t>Classroom discourse analysis: a functional perspective</a:t>
            </a:r>
            <a:r>
              <a:rPr lang="en-GB" altLang="en-US" sz="1400" dirty="0"/>
              <a:t>, London: Continuum.</a:t>
            </a:r>
            <a:endParaRPr lang="el-GR" altLang="en-US" sz="1400" dirty="0"/>
          </a:p>
          <a:p>
            <a:pPr>
              <a:lnSpc>
                <a:spcPct val="80000"/>
              </a:lnSpc>
            </a:pPr>
            <a:r>
              <a:rPr lang="en-GB" altLang="en-US" sz="1400" dirty="0"/>
              <a:t>Jefferson, G. (1989) Preliminary Notes on a Possible Metric Which Provides for a “Standard Maximum” Silence of Approximately One Second in Conversation </a:t>
            </a:r>
            <a:r>
              <a:rPr lang="fr-FR" altLang="en-US" sz="1400" dirty="0" err="1"/>
              <a:t>στο</a:t>
            </a:r>
            <a:r>
              <a:rPr lang="en-GB" altLang="en-US" sz="1400" dirty="0"/>
              <a:t> D. Roger &amp; P. Bull (</a:t>
            </a:r>
            <a:r>
              <a:rPr lang="fr-FR" altLang="en-US" sz="1400" dirty="0"/>
              <a:t>επ</a:t>
            </a:r>
            <a:r>
              <a:rPr lang="fr-FR" altLang="en-US" sz="1400" dirty="0" err="1"/>
              <a:t>ιμ</a:t>
            </a:r>
            <a:r>
              <a:rPr lang="en-GB" altLang="en-US" sz="1400" dirty="0"/>
              <a:t>.), </a:t>
            </a:r>
            <a:r>
              <a:rPr lang="en-GB" altLang="en-US" sz="1400" i="1" dirty="0"/>
              <a:t>Conversation: An Interdisciplinary Perspective</a:t>
            </a:r>
            <a:r>
              <a:rPr lang="en-GB" altLang="en-US" sz="1400" dirty="0"/>
              <a:t>, Clevedon: Multilingual Matters, </a:t>
            </a:r>
            <a:r>
              <a:rPr lang="fr-FR" altLang="en-US" sz="1400" dirty="0" err="1"/>
              <a:t>σσ</a:t>
            </a:r>
            <a:r>
              <a:rPr lang="en-GB" altLang="en-US" sz="1400" dirty="0"/>
              <a:t>. 166-196.</a:t>
            </a:r>
          </a:p>
          <a:p>
            <a:pPr>
              <a:lnSpc>
                <a:spcPct val="80000"/>
              </a:lnSpc>
            </a:pPr>
            <a:r>
              <a:rPr lang="en-US" altLang="en-US" sz="1400" dirty="0" err="1"/>
              <a:t>Iedema</a:t>
            </a:r>
            <a:r>
              <a:rPr lang="en-US" altLang="en-US" sz="1400" dirty="0"/>
              <a:t>, R. (1996) “Save the talk for after the listening”: the realization of regulative discourse in teacher talk, </a:t>
            </a:r>
            <a:r>
              <a:rPr lang="en-US" altLang="en-US" sz="1400" i="1" dirty="0"/>
              <a:t>Language and Education,</a:t>
            </a:r>
            <a:r>
              <a:rPr lang="en-US" altLang="en-US" sz="1400" dirty="0"/>
              <a:t> 10:82-102.</a:t>
            </a:r>
            <a:endParaRPr lang="de-DE" altLang="en-US" sz="1400" dirty="0"/>
          </a:p>
          <a:p>
            <a:pPr>
              <a:lnSpc>
                <a:spcPct val="80000"/>
              </a:lnSpc>
            </a:pPr>
            <a:r>
              <a:rPr lang="en-GB" altLang="en-US" sz="1400" dirty="0"/>
              <a:t>Jefferson, G. (2004) Glossary of Transcript Symbols with an Introduction. In G.H. Lerner (Ed.), </a:t>
            </a:r>
            <a:r>
              <a:rPr lang="en-GB" altLang="en-US" sz="1400" i="1" dirty="0"/>
              <a:t>Conversation Analysis: Studies from the First Generation</a:t>
            </a:r>
            <a:r>
              <a:rPr lang="en-GB" altLang="en-US" sz="1400" dirty="0"/>
              <a:t>, Amsterdam/Philadelphia: John </a:t>
            </a:r>
            <a:r>
              <a:rPr lang="en-GB" altLang="en-US" sz="1400" dirty="0" err="1"/>
              <a:t>Benjamins</a:t>
            </a:r>
            <a:r>
              <a:rPr lang="en-GB" altLang="en-US" sz="1400" dirty="0"/>
              <a:t>, </a:t>
            </a:r>
            <a:r>
              <a:rPr lang="el-GR" altLang="en-US" sz="1400" dirty="0"/>
              <a:t>σσ</a:t>
            </a:r>
            <a:r>
              <a:rPr lang="en-GB" altLang="en-US" sz="1400" dirty="0"/>
              <a:t>.  </a:t>
            </a:r>
            <a:r>
              <a:rPr lang="el-GR" altLang="en-US" sz="1400" dirty="0"/>
              <a:t>13-31. </a:t>
            </a:r>
          </a:p>
          <a:p>
            <a:pPr>
              <a:lnSpc>
                <a:spcPct val="80000"/>
              </a:lnSpc>
            </a:pPr>
            <a:r>
              <a:rPr lang="en-GB" altLang="en-US" sz="1400" dirty="0" err="1"/>
              <a:t>Morais</a:t>
            </a:r>
            <a:r>
              <a:rPr lang="en-GB" altLang="en-US" sz="1400" dirty="0"/>
              <a:t>, </a:t>
            </a:r>
            <a:r>
              <a:rPr lang="en-US" altLang="en-US" sz="1400" dirty="0"/>
              <a:t>A. M. (2002) “Basil Bernstein at the Micro Level of the Classroom”</a:t>
            </a:r>
            <a:r>
              <a:rPr lang="en-GB" altLang="en-US" sz="1400" dirty="0"/>
              <a:t>, </a:t>
            </a:r>
            <a:r>
              <a:rPr lang="en-US" altLang="en-US" sz="1400" i="1" dirty="0"/>
              <a:t>British Journal of Sociology of Education</a:t>
            </a:r>
            <a:r>
              <a:rPr lang="en-US" altLang="en-US" sz="1400" dirty="0"/>
              <a:t>, 23(4):</a:t>
            </a:r>
            <a:r>
              <a:rPr lang="en-GB" altLang="en-US" sz="1400" dirty="0"/>
              <a:t> 559-569. </a:t>
            </a:r>
          </a:p>
          <a:p>
            <a:pPr>
              <a:lnSpc>
                <a:spcPct val="80000"/>
              </a:lnSpc>
            </a:pPr>
            <a:r>
              <a:rPr lang="en-US" altLang="en-US" sz="1400" dirty="0" err="1"/>
              <a:t>Morais</a:t>
            </a:r>
            <a:r>
              <a:rPr lang="en-US" altLang="en-US" sz="1400" dirty="0"/>
              <a:t> and </a:t>
            </a:r>
            <a:r>
              <a:rPr lang="en-US" altLang="en-US" sz="1400" dirty="0" err="1"/>
              <a:t>Neves</a:t>
            </a:r>
            <a:r>
              <a:rPr lang="en-US" altLang="en-US" sz="1400" dirty="0"/>
              <a:t> (2001) “Pedagogic social contexts: studies for a sociology of learning” in </a:t>
            </a:r>
            <a:r>
              <a:rPr lang="en-US" altLang="en-US" sz="1400" i="1" dirty="0"/>
              <a:t>Towards a Sociology of Pedagogy.</a:t>
            </a:r>
            <a:endParaRPr lang="en-GB" altLang="en-US" sz="1400" dirty="0"/>
          </a:p>
          <a:p>
            <a:pPr>
              <a:lnSpc>
                <a:spcPct val="80000"/>
              </a:lnSpc>
            </a:pPr>
            <a:r>
              <a:rPr lang="en-GB" altLang="en-US" sz="1400" dirty="0" err="1"/>
              <a:t>Morais</a:t>
            </a:r>
            <a:r>
              <a:rPr lang="en-GB" altLang="en-US" sz="1400" dirty="0"/>
              <a:t>, A., </a:t>
            </a:r>
            <a:r>
              <a:rPr lang="en-GB" altLang="en-US" sz="1400" dirty="0" err="1"/>
              <a:t>Neves</a:t>
            </a:r>
            <a:r>
              <a:rPr lang="en-GB" altLang="en-US" sz="1400" dirty="0"/>
              <a:t>, I. &amp; D. </a:t>
            </a:r>
            <a:r>
              <a:rPr lang="en-GB" altLang="en-US" sz="1400" dirty="0" err="1"/>
              <a:t>Pires</a:t>
            </a:r>
            <a:r>
              <a:rPr lang="en-GB" altLang="en-US" sz="1400" dirty="0"/>
              <a:t> (2004) The </a:t>
            </a:r>
            <a:r>
              <a:rPr lang="en-GB" altLang="en-US" sz="1400" i="1" dirty="0"/>
              <a:t>what</a:t>
            </a:r>
            <a:r>
              <a:rPr lang="en-GB" altLang="en-US" sz="1400" dirty="0"/>
              <a:t> and the </a:t>
            </a:r>
            <a:r>
              <a:rPr lang="en-GB" altLang="en-US" sz="1400" i="1" dirty="0"/>
              <a:t>how</a:t>
            </a:r>
            <a:r>
              <a:rPr lang="en-GB" altLang="en-US" sz="1400" dirty="0"/>
              <a:t> of teaching and learning: going deeper into sociological analysis and intervention, in J. Muller, B. Davies, &amp; A. </a:t>
            </a:r>
            <a:r>
              <a:rPr lang="en-GB" altLang="en-US" sz="1400" dirty="0" err="1"/>
              <a:t>Morais</a:t>
            </a:r>
            <a:r>
              <a:rPr lang="en-GB" altLang="en-US" sz="1400" dirty="0"/>
              <a:t> (</a:t>
            </a:r>
            <a:r>
              <a:rPr lang="en-US" altLang="en-US" sz="1400" dirty="0" err="1"/>
              <a:t>eds</a:t>
            </a:r>
            <a:r>
              <a:rPr lang="en-GB" altLang="en-US" sz="1400" dirty="0"/>
              <a:t>.) </a:t>
            </a:r>
            <a:r>
              <a:rPr lang="en-GB" altLang="en-US" sz="1400" i="1" dirty="0"/>
              <a:t>Reading Bernstein, Researching Bernstein</a:t>
            </a:r>
            <a:r>
              <a:rPr lang="en-GB" altLang="en-US" sz="1400" dirty="0"/>
              <a:t>, London: </a:t>
            </a:r>
            <a:r>
              <a:rPr lang="en-GB" altLang="en-US" sz="1400" dirty="0" err="1"/>
              <a:t>RoutledgeFalmer</a:t>
            </a:r>
            <a:r>
              <a:rPr lang="en-GB" altLang="en-US" sz="1400" dirty="0"/>
              <a:t>.</a:t>
            </a:r>
            <a:endParaRPr lang="el-GR" altLang="en-US" sz="1400" dirty="0"/>
          </a:p>
          <a:p>
            <a:pPr>
              <a:lnSpc>
                <a:spcPct val="80000"/>
              </a:lnSpc>
            </a:pPr>
            <a:r>
              <a:rPr lang="el-GR" altLang="en-US" sz="1400" dirty="0"/>
              <a:t>Παυλίδου, Θ.-Σ. (2002) (επιμ.), </a:t>
            </a:r>
            <a:r>
              <a:rPr lang="el-GR" altLang="en-US" sz="1400" i="1" dirty="0"/>
              <a:t> Γλώσσα-Γένος-Φύλο</a:t>
            </a:r>
            <a:r>
              <a:rPr lang="el-GR" altLang="en-US" sz="1400" dirty="0"/>
              <a:t>, Θεσσαλονίκη: Παρατηρητής </a:t>
            </a:r>
            <a:endParaRPr lang="en-US" altLang="en-US" sz="1400" dirty="0"/>
          </a:p>
        </p:txBody>
      </p:sp>
    </p:spTree>
    <p:extLst>
      <p:ext uri="{BB962C8B-B14F-4D97-AF65-F5344CB8AC3E}">
        <p14:creationId xmlns:p14="http://schemas.microsoft.com/office/powerpoint/2010/main" val="11313891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212802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38064584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n-US" dirty="0" smtClean="0"/>
              <a:t>Οι κοινωνικές παράμετροι </a:t>
            </a:r>
            <a:r>
              <a:rPr lang="en-US" altLang="en-US" dirty="0" smtClean="0"/>
              <a:t/>
            </a:r>
            <a:br>
              <a:rPr lang="en-US" altLang="en-US" dirty="0" smtClean="0"/>
            </a:br>
            <a:r>
              <a:rPr lang="el-GR" altLang="en-US" dirty="0" smtClean="0"/>
              <a:t>της εκπαιδευτικής διαδικασίας</a:t>
            </a:r>
            <a:endParaRPr lang="el-GR" dirty="0"/>
          </a:p>
        </p:txBody>
      </p:sp>
      <p:sp>
        <p:nvSpPr>
          <p:cNvPr id="5" name="Θέση περιεχομένου 4"/>
          <p:cNvSpPr>
            <a:spLocks noGrp="1"/>
          </p:cNvSpPr>
          <p:nvPr>
            <p:ph idx="1"/>
          </p:nvPr>
        </p:nvSpPr>
        <p:spPr/>
        <p:txBody>
          <a:bodyPr>
            <a:noAutofit/>
          </a:bodyPr>
          <a:lstStyle/>
          <a:p>
            <a:pPr marL="0" indent="0">
              <a:lnSpc>
                <a:spcPct val="80000"/>
              </a:lnSpc>
              <a:buNone/>
            </a:pPr>
            <a:endParaRPr lang="el-GR" altLang="en-US" sz="2800" dirty="0" smtClean="0"/>
          </a:p>
          <a:p>
            <a:pPr marL="0" indent="0">
              <a:lnSpc>
                <a:spcPct val="80000"/>
              </a:lnSpc>
              <a:buNone/>
            </a:pPr>
            <a:r>
              <a:rPr lang="el-GR" altLang="en-US" sz="2800" dirty="0"/>
              <a:t>Χειμερινό εξάμηνο 201</a:t>
            </a:r>
            <a:r>
              <a:rPr lang="en-US" altLang="en-US" sz="2800" dirty="0"/>
              <a:t>5</a:t>
            </a:r>
            <a:endParaRPr lang="el-GR" altLang="en-US" sz="2800" dirty="0"/>
          </a:p>
          <a:p>
            <a:pPr marL="0" indent="0">
              <a:lnSpc>
                <a:spcPct val="80000"/>
              </a:lnSpc>
              <a:buNone/>
            </a:pPr>
            <a:endParaRPr lang="el-GR" altLang="en-US" sz="2800" dirty="0"/>
          </a:p>
          <a:p>
            <a:pPr marL="0" indent="0">
              <a:lnSpc>
                <a:spcPct val="80000"/>
              </a:lnSpc>
              <a:buNone/>
            </a:pPr>
            <a:r>
              <a:rPr lang="el-GR" altLang="en-US" sz="2800" dirty="0"/>
              <a:t>Διδάσκουσα: Αλεξάνδρα Βασιλοπούλου</a:t>
            </a:r>
          </a:p>
          <a:p>
            <a:pPr marL="0" indent="0">
              <a:lnSpc>
                <a:spcPct val="80000"/>
              </a:lnSpc>
              <a:buNone/>
            </a:pPr>
            <a:r>
              <a:rPr lang="en-US" altLang="en-US" sz="2800" dirty="0">
                <a:hlinkClick r:id="rId3"/>
              </a:rPr>
              <a:t>avasil@ecd.uoa.gr</a:t>
            </a:r>
            <a:endParaRPr lang="en-US" altLang="en-US" sz="2800" dirty="0"/>
          </a:p>
          <a:p>
            <a:pPr marL="0" indent="0">
              <a:lnSpc>
                <a:spcPct val="80000"/>
              </a:lnSpc>
              <a:buNone/>
            </a:pPr>
            <a:endParaRPr lang="el-GR" altLang="en-US" sz="2800" dirty="0"/>
          </a:p>
          <a:p>
            <a:pPr marL="0" indent="0">
              <a:lnSpc>
                <a:spcPct val="80000"/>
              </a:lnSpc>
              <a:buNone/>
            </a:pPr>
            <a:r>
              <a:rPr lang="el-GR" altLang="en-US" sz="2800" dirty="0"/>
              <a:t>Μάθημα </a:t>
            </a:r>
            <a:r>
              <a:rPr lang="el-GR" altLang="en-US" sz="2800" dirty="0" smtClean="0"/>
              <a:t>6</a:t>
            </a:r>
            <a:r>
              <a:rPr lang="el-GR" altLang="en-US" sz="2800" baseline="30000" dirty="0" smtClean="0"/>
              <a:t>ο</a:t>
            </a:r>
            <a:r>
              <a:rPr lang="el-GR" altLang="en-US" sz="2800" dirty="0"/>
              <a:t>: Πρακτική και θεωρητική εισαγωγή</a:t>
            </a:r>
            <a:endParaRPr lang="en-US" altLang="en-US" sz="2800" dirty="0"/>
          </a:p>
          <a:p>
            <a:pPr marL="0" indent="0">
              <a:lnSpc>
                <a:spcPct val="80000"/>
              </a:lnSpc>
              <a:buNone/>
            </a:pPr>
            <a:endParaRPr lang="en-US" altLang="en-US" sz="2800" dirty="0"/>
          </a:p>
        </p:txBody>
      </p:sp>
    </p:spTree>
    <p:extLst>
      <p:ext uri="{BB962C8B-B14F-4D97-AF65-F5344CB8AC3E}">
        <p14:creationId xmlns:p14="http://schemas.microsoft.com/office/powerpoint/2010/main" val="18739418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4400" dirty="0" smtClean="0"/>
              <a:t>Σημειώματα</a:t>
            </a:r>
            <a:endParaRPr lang="el-GR" sz="4400" dirty="0"/>
          </a:p>
        </p:txBody>
      </p:sp>
      <p:sp>
        <p:nvSpPr>
          <p:cNvPr id="5" name="Text Placeholder 4"/>
          <p:cNvSpPr>
            <a:spLocks noGrp="1"/>
          </p:cNvSpPr>
          <p:nvPr>
            <p:ph type="body" idx="1"/>
          </p:nvPr>
        </p:nvSpPr>
        <p:spPr/>
        <p:txBody>
          <a:bodyPr/>
          <a:lstStyle/>
          <a:p>
            <a:endParaRPr lang="el-GR"/>
          </a:p>
        </p:txBody>
      </p:sp>
    </p:spTree>
    <p:extLst>
      <p:ext uri="{BB962C8B-B14F-4D97-AF65-F5344CB8AC3E}">
        <p14:creationId xmlns:p14="http://schemas.microsoft.com/office/powerpoint/2010/main" val="22485747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9144000" cy="1143000"/>
          </a:xfrm>
        </p:spPr>
        <p:txBody>
          <a:bodyPr>
            <a:noAutofit/>
          </a:bodyPr>
          <a:lstStyle/>
          <a:p>
            <a:r>
              <a:rPr lang="el-GR" dirty="0"/>
              <a:t>Σημείωμα Ιστορικού </a:t>
            </a:r>
            <a:r>
              <a:rPr lang="el-GR" dirty="0" smtClean="0"/>
              <a:t>Εκδόσεων</a:t>
            </a:r>
            <a:r>
              <a:rPr lang="en-US" dirty="0" smtClean="0"/>
              <a:t> </a:t>
            </a:r>
            <a:r>
              <a:rPr lang="el-GR" dirty="0" smtClean="0"/>
              <a:t>Έργου</a:t>
            </a:r>
            <a:endParaRPr lang="el-GR" dirty="0"/>
          </a:p>
        </p:txBody>
      </p:sp>
      <p:sp>
        <p:nvSpPr>
          <p:cNvPr id="5" name="Content Placeholder 4"/>
          <p:cNvSpPr>
            <a:spLocks noGrp="1"/>
          </p:cNvSpPr>
          <p:nvPr>
            <p:ph idx="1"/>
          </p:nvPr>
        </p:nvSpPr>
        <p:spPr>
          <a:xfrm>
            <a:off x="234220" y="1556792"/>
            <a:ext cx="8586252" cy="4525963"/>
          </a:xfrm>
        </p:spPr>
        <p:txBody>
          <a:bodyPr>
            <a:normAutofit/>
          </a:bodyPr>
          <a:lstStyle/>
          <a:p>
            <a:pPr marL="0" indent="0">
              <a:buNone/>
            </a:pPr>
            <a:r>
              <a:rPr lang="el-GR" sz="2000" dirty="0" smtClean="0"/>
              <a:t>Το </a:t>
            </a:r>
            <a:r>
              <a:rPr lang="el-GR" sz="2000" dirty="0"/>
              <a:t>παρόν έργο αποτελεί την έκδοση </a:t>
            </a:r>
            <a:r>
              <a:rPr lang="en-US" sz="2000" dirty="0" smtClean="0"/>
              <a:t>1.0</a:t>
            </a:r>
            <a:r>
              <a:rPr lang="el-GR" sz="2000" dirty="0" smtClean="0"/>
              <a:t>.  </a:t>
            </a:r>
            <a:endParaRPr lang="el-GR" sz="2000" dirty="0"/>
          </a:p>
          <a:p>
            <a:pPr marL="0" indent="0">
              <a:buNone/>
            </a:pPr>
            <a:r>
              <a:rPr lang="el-GR" sz="2000" dirty="0"/>
              <a:t>Έχουν προηγηθεί οι κάτωθι εκδόσεις:</a:t>
            </a:r>
          </a:p>
          <a:p>
            <a:r>
              <a:rPr lang="el-GR" sz="2000" dirty="0" smtClean="0"/>
              <a:t>Έκδοση διαθέσιμη </a:t>
            </a:r>
            <a:r>
              <a:rPr lang="el-GR" sz="2000" dirty="0">
                <a:hlinkClick r:id="rId3"/>
              </a:rPr>
              <a:t>εδώ</a:t>
            </a:r>
            <a:r>
              <a:rPr lang="el-GR" sz="2000" dirty="0"/>
              <a:t>. </a:t>
            </a:r>
          </a:p>
        </p:txBody>
      </p:sp>
    </p:spTree>
    <p:extLst>
      <p:ext uri="{BB962C8B-B14F-4D97-AF65-F5344CB8AC3E}">
        <p14:creationId xmlns:p14="http://schemas.microsoft.com/office/powerpoint/2010/main" val="11605714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smtClean="0"/>
              <a:t>Copyright </a:t>
            </a:r>
            <a:r>
              <a:rPr lang="el-GR" sz="2000" dirty="0" err="1" smtClean="0"/>
              <a:t>Εθνικόν</a:t>
            </a:r>
            <a:r>
              <a:rPr lang="el-GR" sz="2000" dirty="0" smtClean="0"/>
              <a:t> και </a:t>
            </a:r>
            <a:r>
              <a:rPr lang="el-GR" sz="2000" dirty="0" err="1" smtClean="0"/>
              <a:t>Καποδιστριακόν</a:t>
            </a:r>
            <a:r>
              <a:rPr lang="el-GR" sz="2000" dirty="0" smtClean="0"/>
              <a:t> </a:t>
            </a:r>
            <a:r>
              <a:rPr lang="el-GR" sz="2000" dirty="0" err="1" smtClean="0"/>
              <a:t>Πανεπιστήμιον</a:t>
            </a:r>
            <a:r>
              <a:rPr lang="el-GR" sz="2000" dirty="0" smtClean="0"/>
              <a:t> Αθηνών</a:t>
            </a:r>
            <a:r>
              <a:rPr lang="en-US" sz="2000" dirty="0" smtClean="0"/>
              <a:t>, </a:t>
            </a:r>
            <a:r>
              <a:rPr lang="el-GR" sz="2000" dirty="0" smtClean="0"/>
              <a:t>Αλεξάνδρα Βασιλοπούλου </a:t>
            </a:r>
            <a:r>
              <a:rPr lang="en-US" sz="2000" dirty="0" smtClean="0"/>
              <a:t>2015</a:t>
            </a:r>
            <a:r>
              <a:rPr lang="el-GR" sz="2000" dirty="0" smtClean="0"/>
              <a:t>. Αλεξάνδρα Βασιλοπούλου. «</a:t>
            </a:r>
            <a:r>
              <a:rPr lang="el-GR" sz="2000" dirty="0"/>
              <a:t>Οι κοινωνικές παράμετροι </a:t>
            </a:r>
            <a:br>
              <a:rPr lang="el-GR" sz="2000" dirty="0"/>
            </a:br>
            <a:r>
              <a:rPr lang="el-GR" sz="2000" dirty="0"/>
              <a:t>της εκπαιδευτικής διαδικασίας. Εισαγωγή</a:t>
            </a:r>
            <a:r>
              <a:rPr lang="el-GR" sz="2000" dirty="0" smtClean="0"/>
              <a:t>». </a:t>
            </a:r>
            <a:r>
              <a:rPr lang="el-GR" sz="2000" dirty="0"/>
              <a:t>Έκδοση: </a:t>
            </a:r>
            <a:r>
              <a:rPr lang="el-GR" sz="2000" dirty="0" smtClean="0"/>
              <a:t>1.0</a:t>
            </a:r>
            <a:r>
              <a:rPr lang="el-GR" sz="2000" dirty="0"/>
              <a:t>. Αθήνα </a:t>
            </a:r>
            <a:r>
              <a:rPr lang="el-GR" sz="2000" dirty="0" smtClean="0"/>
              <a:t>2015. </a:t>
            </a:r>
            <a:r>
              <a:rPr lang="el-GR" sz="2000" dirty="0"/>
              <a:t>Διαθέσιμο από τη δικτυακή </a:t>
            </a:r>
            <a:r>
              <a:rPr lang="el-GR" sz="2000" dirty="0" smtClean="0"/>
              <a:t>διεύθυνση: </a:t>
            </a:r>
            <a:r>
              <a:rPr lang="en-GB" sz="2000" dirty="0" smtClean="0">
                <a:hlinkClick r:id="rId3"/>
              </a:rPr>
              <a:t>opencourses.uoa.gr/courses/ECD105</a:t>
            </a:r>
            <a:r>
              <a:rPr lang="el-GR" sz="2000" dirty="0" smtClean="0"/>
              <a:t>.</a:t>
            </a:r>
            <a:endParaRPr lang="el-GR" sz="2000" dirty="0"/>
          </a:p>
          <a:p>
            <a:endParaRPr lang="el-GR" sz="2000" dirty="0"/>
          </a:p>
        </p:txBody>
      </p:sp>
    </p:spTree>
    <p:extLst>
      <p:ext uri="{BB962C8B-B14F-4D97-AF65-F5344CB8AC3E}">
        <p14:creationId xmlns:p14="http://schemas.microsoft.com/office/powerpoint/2010/main" val="12082530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107504" y="764704"/>
            <a:ext cx="8928992" cy="1440159"/>
          </a:xfrm>
        </p:spPr>
        <p:txBody>
          <a:bodyPr>
            <a:noAutofit/>
          </a:bodyPr>
          <a:lstStyle/>
          <a:p>
            <a:pPr marL="0" indent="0">
              <a:buNone/>
            </a:pPr>
            <a:r>
              <a:rPr lang="el-GR" sz="2000" dirty="0" smtClean="0"/>
              <a:t>Το </a:t>
            </a:r>
            <a:r>
              <a:rPr lang="el-GR" sz="20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a:t>
            </a:r>
            <a:r>
              <a:rPr lang="el-GR" dirty="0" err="1"/>
              <a:t>αδειοδόχο</a:t>
            </a:r>
            <a:endParaRPr lang="el-GR" dirty="0"/>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err="1"/>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a:t>
            </a:r>
            <a:r>
              <a:rPr lang="el-GR" dirty="0" err="1"/>
              <a:t>αδειοδόχο</a:t>
            </a:r>
            <a:r>
              <a:rPr lang="el-GR" dirty="0"/>
              <a:t>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26236483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247519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9392"/>
            <a:ext cx="9144000" cy="1143000"/>
          </a:xfrm>
        </p:spPr>
        <p:txBody>
          <a:bodyPr>
            <a:noAutofit/>
          </a:bodyPr>
          <a:lstStyle/>
          <a:p>
            <a:r>
              <a:rPr lang="el-GR" dirty="0"/>
              <a:t>Σημείωμα Χρήσης Έργων </a:t>
            </a:r>
            <a:r>
              <a:rPr lang="el-GR" dirty="0" smtClean="0"/>
              <a:t>Τρίτων</a:t>
            </a:r>
            <a:endParaRPr lang="el-GR" dirty="0"/>
          </a:p>
        </p:txBody>
      </p:sp>
      <p:sp>
        <p:nvSpPr>
          <p:cNvPr id="3" name="Content Placeholder 2"/>
          <p:cNvSpPr>
            <a:spLocks noGrp="1"/>
          </p:cNvSpPr>
          <p:nvPr>
            <p:ph idx="1"/>
          </p:nvPr>
        </p:nvSpPr>
        <p:spPr>
          <a:xfrm>
            <a:off x="179512" y="1556792"/>
            <a:ext cx="8856984" cy="4525963"/>
          </a:xfrm>
        </p:spPr>
        <p:txBody>
          <a:bodyPr>
            <a:noAutofit/>
          </a:bodyPr>
          <a:lstStyle/>
          <a:p>
            <a:pPr marL="0" indent="0">
              <a:buNone/>
            </a:pPr>
            <a:r>
              <a:rPr lang="el-GR" sz="2000" dirty="0" smtClean="0"/>
              <a:t>Το </a:t>
            </a:r>
            <a:r>
              <a:rPr lang="el-GR" sz="2000" dirty="0"/>
              <a:t>Έργο αυτό κάνει χρήση των ακόλουθων έργων:</a:t>
            </a:r>
          </a:p>
          <a:p>
            <a:pPr marL="0" indent="0">
              <a:buNone/>
            </a:pPr>
            <a:r>
              <a:rPr lang="el-GR" sz="2000" b="1" dirty="0" smtClean="0"/>
              <a:t>Εικόνες/Σχήματα/Διαγράμματα</a:t>
            </a:r>
            <a:r>
              <a:rPr lang="en-US" sz="2000" b="1" dirty="0" smtClean="0"/>
              <a:t>/</a:t>
            </a:r>
            <a:r>
              <a:rPr lang="el-GR" sz="2000" b="1" dirty="0" smtClean="0"/>
              <a:t>Φωτογραφίες</a:t>
            </a:r>
          </a:p>
          <a:p>
            <a:pPr marL="0" indent="0">
              <a:buNone/>
            </a:pPr>
            <a:r>
              <a:rPr lang="el-GR" sz="2000" dirty="0"/>
              <a:t>Εικόνα 1: ΜΠΑΖΙΛ ΜΠΕΡΝΣΤΑΪΝ. </a:t>
            </a:r>
            <a:r>
              <a:rPr lang="en-US" sz="2000" dirty="0"/>
              <a:t>Copyrighted. </a:t>
            </a:r>
            <a:r>
              <a:rPr lang="el-GR" sz="2000" dirty="0"/>
              <a:t>Σύνδεσμος</a:t>
            </a:r>
            <a:r>
              <a:rPr lang="en-US" sz="2000" dirty="0"/>
              <a:t>: </a:t>
            </a:r>
            <a:r>
              <a:rPr lang="en-US" sz="2000" dirty="0">
                <a:hlinkClick r:id="rId3"/>
              </a:rPr>
              <a:t>http://www.thefullwiki.org/Basil_Bernstein</a:t>
            </a:r>
            <a:r>
              <a:rPr lang="el-GR" sz="2000" dirty="0"/>
              <a:t>. Πηγή</a:t>
            </a:r>
            <a:r>
              <a:rPr lang="en-US" sz="2000" dirty="0"/>
              <a:t>: </a:t>
            </a:r>
            <a:r>
              <a:rPr lang="en-US" sz="2000" dirty="0">
                <a:hlinkClick r:id="rId4"/>
              </a:rPr>
              <a:t>www.thefullwiki.org</a:t>
            </a:r>
            <a:r>
              <a:rPr lang="el-GR" sz="2000" dirty="0"/>
              <a:t>.</a:t>
            </a:r>
          </a:p>
          <a:p>
            <a:pPr marL="0" indent="0">
              <a:buNone/>
            </a:pPr>
            <a:r>
              <a:rPr lang="el-GR" sz="2000"/>
              <a:t>Εικόνα </a:t>
            </a:r>
            <a:r>
              <a:rPr lang="el-GR" sz="2000" smtClean="0"/>
              <a:t>2: </a:t>
            </a:r>
            <a:r>
              <a:rPr lang="el-GR" sz="2000" dirty="0"/>
              <a:t>ΜΠΑΖΙΛ ΜΠΕΡΝΣΤΑΪΝ, Παιδαγωγικοί κώδικες και κοινωνικός έλεγχος</a:t>
            </a:r>
            <a:r>
              <a:rPr lang="en-US" sz="2000" dirty="0"/>
              <a:t>.</a:t>
            </a:r>
            <a:r>
              <a:rPr lang="el-GR" sz="2000" dirty="0"/>
              <a:t> </a:t>
            </a:r>
            <a:r>
              <a:rPr lang="en-US" sz="2000" dirty="0"/>
              <a:t>Copyright 2015 Alexandria Publications</a:t>
            </a:r>
            <a:r>
              <a:rPr lang="el-GR" sz="2000" dirty="0"/>
              <a:t>. Σύνδεσμος</a:t>
            </a:r>
            <a:r>
              <a:rPr lang="en-US" sz="2000" dirty="0"/>
              <a:t>: </a:t>
            </a:r>
            <a:r>
              <a:rPr lang="en-US" sz="2000" dirty="0">
                <a:hlinkClick r:id="rId5"/>
              </a:rPr>
              <a:t>http://www.alexandria-publ.gr/book.php?id=147</a:t>
            </a:r>
            <a:r>
              <a:rPr lang="el-GR" sz="2000" dirty="0"/>
              <a:t>. Πηγή</a:t>
            </a:r>
            <a:r>
              <a:rPr lang="en-US" sz="2000" dirty="0"/>
              <a:t>: </a:t>
            </a:r>
            <a:r>
              <a:rPr lang="en-US" sz="2000" dirty="0">
                <a:hlinkClick r:id="rId6"/>
              </a:rPr>
              <a:t>www.alexandria-publ.gr</a:t>
            </a:r>
            <a:r>
              <a:rPr lang="el-GR" sz="2000" dirty="0" smtClean="0"/>
              <a:t>.</a:t>
            </a:r>
            <a:endParaRPr lang="el-GR" sz="2000" dirty="0"/>
          </a:p>
        </p:txBody>
      </p:sp>
    </p:spTree>
    <p:extLst>
      <p:ext uri="{BB962C8B-B14F-4D97-AF65-F5344CB8AC3E}">
        <p14:creationId xmlns:p14="http://schemas.microsoft.com/office/powerpoint/2010/main" val="23530459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dirty="0"/>
          </a:p>
        </p:txBody>
      </p:sp>
      <p:sp>
        <p:nvSpPr>
          <p:cNvPr id="3" name="Θέση περιεχομένου 2"/>
          <p:cNvSpPr>
            <a:spLocks noGrp="1"/>
          </p:cNvSpPr>
          <p:nvPr>
            <p:ph idx="1"/>
          </p:nvPr>
        </p:nvSpPr>
        <p:spPr/>
        <p:txBody>
          <a:bodyPr>
            <a:normAutofit/>
          </a:bodyPr>
          <a:lstStyle/>
          <a:p>
            <a:pPr marL="0" indent="0">
              <a:buNone/>
            </a:pPr>
            <a:r>
              <a:rPr lang="el-GR" altLang="en-US" b="1" dirty="0"/>
              <a:t> </a:t>
            </a:r>
            <a:r>
              <a:rPr lang="el-GR" altLang="en-US" dirty="0"/>
              <a:t>Πώς παιδαγωγικοποιείται η γνώση – πώς μετατρέπεται σε αντικείμενο παιδαγωγικής επικοινωνίας;</a:t>
            </a:r>
            <a:endParaRPr lang="el-GR" dirty="0"/>
          </a:p>
        </p:txBody>
      </p:sp>
    </p:spTree>
    <p:extLst>
      <p:ext uri="{BB962C8B-B14F-4D97-AF65-F5344CB8AC3E}">
        <p14:creationId xmlns:p14="http://schemas.microsoft.com/office/powerpoint/2010/main" val="41467284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pPr marL="609600" indent="-609600">
              <a:lnSpc>
                <a:spcPct val="80000"/>
              </a:lnSpc>
            </a:pPr>
            <a:r>
              <a:rPr lang="en-US" altLang="en-US" dirty="0"/>
              <a:t>Basil Bernstein</a:t>
            </a:r>
            <a:endParaRPr lang="el-GR" altLang="en-US" dirty="0"/>
          </a:p>
        </p:txBody>
      </p:sp>
      <p:sp>
        <p:nvSpPr>
          <p:cNvPr id="5" name="Θέση περιεχομένου 4"/>
          <p:cNvSpPr>
            <a:spLocks noGrp="1"/>
          </p:cNvSpPr>
          <p:nvPr>
            <p:ph idx="1"/>
          </p:nvPr>
        </p:nvSpPr>
        <p:spPr/>
        <p:txBody>
          <a:bodyPr>
            <a:noAutofit/>
          </a:bodyPr>
          <a:lstStyle/>
          <a:p>
            <a:pPr marL="609600" indent="-609600">
              <a:lnSpc>
                <a:spcPct val="90000"/>
              </a:lnSpc>
              <a:buFontTx/>
              <a:buNone/>
            </a:pPr>
            <a:endParaRPr lang="el-GR" altLang="en-US" sz="2000" dirty="0"/>
          </a:p>
          <a:p>
            <a:pPr marL="609600" indent="-609600">
              <a:lnSpc>
                <a:spcPct val="90000"/>
              </a:lnSpc>
              <a:buFontTx/>
              <a:buNone/>
            </a:pPr>
            <a:r>
              <a:rPr lang="el-GR" altLang="en-US" sz="2000" dirty="0"/>
              <a:t>Θεωρία των παιδαγωγικών πρακτικών</a:t>
            </a:r>
          </a:p>
          <a:p>
            <a:pPr marL="609600" indent="-609600">
              <a:lnSpc>
                <a:spcPct val="90000"/>
              </a:lnSpc>
              <a:buFontTx/>
              <a:buNone/>
            </a:pPr>
            <a:endParaRPr lang="el-GR" altLang="en-US" sz="2000" dirty="0"/>
          </a:p>
          <a:p>
            <a:pPr marL="609600" indent="-609600">
              <a:lnSpc>
                <a:spcPct val="90000"/>
              </a:lnSpc>
            </a:pPr>
            <a:r>
              <a:rPr lang="en-US" altLang="en-US" sz="2000" dirty="0"/>
              <a:t>Bernstein, Β. (1975) </a:t>
            </a:r>
            <a:r>
              <a:rPr lang="en-US" altLang="en-US" sz="2000" i="1" dirty="0"/>
              <a:t>Class</a:t>
            </a:r>
            <a:r>
              <a:rPr lang="en-GB" altLang="en-US" sz="2000" i="1" dirty="0"/>
              <a:t>, </a:t>
            </a:r>
            <a:r>
              <a:rPr lang="en-US" altLang="en-US" sz="2000" i="1" dirty="0"/>
              <a:t>codes and control</a:t>
            </a:r>
            <a:r>
              <a:rPr lang="en-US" altLang="en-US" sz="2000" dirty="0"/>
              <a:t>, Vol. </a:t>
            </a:r>
            <a:r>
              <a:rPr lang="en-GB" altLang="en-US" sz="2000" dirty="0"/>
              <a:t>3</a:t>
            </a:r>
            <a:r>
              <a:rPr lang="en-US" altLang="en-US" sz="2000" dirty="0"/>
              <a:t>, London: Routledge &amp; Kegan Paul.              </a:t>
            </a:r>
          </a:p>
          <a:p>
            <a:pPr marL="609600" indent="-609600">
              <a:lnSpc>
                <a:spcPct val="90000"/>
              </a:lnSpc>
            </a:pPr>
            <a:r>
              <a:rPr lang="en-US" altLang="en-US" sz="2000" dirty="0"/>
              <a:t>Bernstein</a:t>
            </a:r>
            <a:r>
              <a:rPr lang="el-GR" altLang="en-US" sz="2000" dirty="0"/>
              <a:t>, Β. [1989,1991](2000) </a:t>
            </a:r>
            <a:r>
              <a:rPr lang="el-GR" altLang="en-US" sz="2000" i="1" dirty="0"/>
              <a:t>Παιδαγωγικοί Κώδικες και Κοινωνικός Έλεγχος</a:t>
            </a:r>
            <a:r>
              <a:rPr lang="el-GR" altLang="en-US" sz="2000" dirty="0"/>
              <a:t>, (εισαγωγή-μετάφραση Ι. Σολομών), Αθήνα: Αλεξάνδρεια. </a:t>
            </a:r>
            <a:endParaRPr lang="el-GR" altLang="en-US" sz="2000" dirty="0" smtClean="0"/>
          </a:p>
          <a:p>
            <a:pPr marL="609600" indent="-609600">
              <a:lnSpc>
                <a:spcPct val="90000"/>
              </a:lnSpc>
            </a:pPr>
            <a:r>
              <a:rPr lang="en-US" altLang="en-US" sz="2000" dirty="0" smtClean="0"/>
              <a:t>Bernstein</a:t>
            </a:r>
            <a:r>
              <a:rPr lang="en-US" altLang="en-US" sz="2000" dirty="0"/>
              <a:t>, Β. (19</a:t>
            </a:r>
            <a:r>
              <a:rPr lang="en-GB" altLang="en-US" sz="2000" dirty="0"/>
              <a:t>90</a:t>
            </a:r>
            <a:r>
              <a:rPr lang="en-US" altLang="en-US" sz="2000" dirty="0"/>
              <a:t>) </a:t>
            </a:r>
            <a:r>
              <a:rPr lang="en-US" altLang="en-US" sz="2000" i="1" dirty="0"/>
              <a:t>The Structuring of Pedagogic Discourse</a:t>
            </a:r>
            <a:r>
              <a:rPr lang="en-GB" altLang="en-US" sz="2000" dirty="0"/>
              <a:t>,</a:t>
            </a:r>
            <a:r>
              <a:rPr lang="en-US" altLang="en-US" sz="2000" i="1" dirty="0"/>
              <a:t> Class</a:t>
            </a:r>
            <a:r>
              <a:rPr lang="en-GB" altLang="en-US" sz="2000" i="1" dirty="0"/>
              <a:t>, </a:t>
            </a:r>
            <a:r>
              <a:rPr lang="en-US" altLang="en-US" sz="2000" i="1" dirty="0"/>
              <a:t>codes and control</a:t>
            </a:r>
            <a:r>
              <a:rPr lang="en-US" altLang="en-US" sz="2000" dirty="0"/>
              <a:t>, Vol. </a:t>
            </a:r>
            <a:r>
              <a:rPr lang="en-GB" altLang="en-US" sz="2000" dirty="0"/>
              <a:t>4</a:t>
            </a:r>
            <a:r>
              <a:rPr lang="en-US" altLang="en-US" sz="2000" dirty="0"/>
              <a:t>,  London: Routledge.</a:t>
            </a:r>
          </a:p>
          <a:p>
            <a:pPr marL="609600" indent="-609600">
              <a:lnSpc>
                <a:spcPct val="90000"/>
              </a:lnSpc>
            </a:pPr>
            <a:r>
              <a:rPr lang="en-US" altLang="en-US" sz="2000" dirty="0"/>
              <a:t>Bernstein, Β. [</a:t>
            </a:r>
            <a:r>
              <a:rPr lang="en-GB" altLang="en-US" sz="2000" dirty="0"/>
              <a:t>1996](</a:t>
            </a:r>
            <a:r>
              <a:rPr lang="en-US" altLang="en-US" sz="2000" dirty="0"/>
              <a:t>2000 </a:t>
            </a:r>
            <a:r>
              <a:rPr lang="el-GR" altLang="en-US" sz="2000" dirty="0"/>
              <a:t>αναθεωρημένη</a:t>
            </a:r>
            <a:r>
              <a:rPr lang="en-GB" altLang="en-US" sz="2000" dirty="0"/>
              <a:t> </a:t>
            </a:r>
            <a:r>
              <a:rPr lang="el-GR" altLang="en-US" sz="2000" dirty="0"/>
              <a:t>έκδοση</a:t>
            </a:r>
            <a:r>
              <a:rPr lang="en-GB" altLang="en-US" sz="2000" dirty="0"/>
              <a:t>) </a:t>
            </a:r>
            <a:r>
              <a:rPr lang="en-US" altLang="en-US" sz="2000" i="1" dirty="0"/>
              <a:t>Pedagogy, Symbolic Control and Identity: Theory, Research, Critique</a:t>
            </a:r>
            <a:r>
              <a:rPr lang="en-US" altLang="en-US" sz="2000" dirty="0"/>
              <a:t>, Oxford: </a:t>
            </a:r>
            <a:r>
              <a:rPr lang="en-US" altLang="en-US" sz="2000" dirty="0" err="1"/>
              <a:t>Rowman</a:t>
            </a:r>
            <a:r>
              <a:rPr lang="en-US" altLang="en-US" sz="2000" dirty="0"/>
              <a:t> &amp; Littlefield.</a:t>
            </a:r>
            <a:endParaRPr lang="el-GR" altLang="en-US" sz="2000" dirty="0"/>
          </a:p>
        </p:txBody>
      </p:sp>
      <p:pic>
        <p:nvPicPr>
          <p:cNvPr id="6" name="Picture 4" descr="180px-Basil_bernstein_by_LGdL">
            <a:hlinkClick r:id="rId3" tooltip="Basil Bernstein."/>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72300" y="502310"/>
            <a:ext cx="1714500" cy="202882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8373616" y="2232100"/>
            <a:ext cx="313184" cy="240020"/>
          </a:xfrm>
          <a:prstGeom prst="rect">
            <a:avLst/>
          </a:prstGeom>
        </p:spPr>
        <p:txBody>
          <a:bodyPr vert="horz" wrap="square" lIns="91440" tIns="45720" rIns="91440" bIns="45720" rtlCol="0" anchor="ctr">
            <a:normAutofit fontScale="62500" lnSpcReduction="20000"/>
          </a:bodyPr>
          <a:lstStyle/>
          <a:p>
            <a:r>
              <a:rPr lang="el-GR" dirty="0" smtClean="0">
                <a:solidFill>
                  <a:schemeClr val="bg1"/>
                </a:solidFill>
              </a:rPr>
              <a:t>1</a:t>
            </a:r>
          </a:p>
        </p:txBody>
      </p:sp>
    </p:spTree>
    <p:extLst>
      <p:ext uri="{BB962C8B-B14F-4D97-AF65-F5344CB8AC3E}">
        <p14:creationId xmlns:p14="http://schemas.microsoft.com/office/powerpoint/2010/main" val="42151372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dirty="0"/>
          </a:p>
        </p:txBody>
      </p:sp>
      <p:sp>
        <p:nvSpPr>
          <p:cNvPr id="3" name="Θέση περιεχομένου 2"/>
          <p:cNvSpPr>
            <a:spLocks noGrp="1"/>
          </p:cNvSpPr>
          <p:nvPr>
            <p:ph idx="1"/>
          </p:nvPr>
        </p:nvSpPr>
        <p:spPr/>
        <p:txBody>
          <a:bodyPr>
            <a:normAutofit/>
          </a:bodyPr>
          <a:lstStyle/>
          <a:p>
            <a:pPr marL="0" indent="0">
              <a:buNone/>
            </a:pPr>
            <a:r>
              <a:rPr lang="el-GR" sz="2800" b="1" dirty="0"/>
              <a:t>Κείμενο αναφοράς</a:t>
            </a:r>
          </a:p>
          <a:p>
            <a:pPr marL="0" indent="0">
              <a:buNone/>
            </a:pPr>
            <a:r>
              <a:rPr lang="el-GR" sz="2800" dirty="0"/>
              <a:t>Bernstein Β. [1991γ](2000γ) «Κώδικες, τροπές και διαδικασία πολιτισμικής αναπαραγωγής» στο Παιδαγωγικοί Κώδικες και Κοινωνικός Έλεγχος, (εισαγωγή-μετάφραση Ι. Σολομών), Αθήνα: Αλεξάνδρεια. </a:t>
            </a:r>
          </a:p>
        </p:txBody>
      </p:sp>
      <p:pic>
        <p:nvPicPr>
          <p:cNvPr id="4" name="Picture 5" descr="149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9756" y="3796755"/>
            <a:ext cx="1524000" cy="22860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8296714" y="5780640"/>
            <a:ext cx="313184" cy="240020"/>
          </a:xfrm>
          <a:prstGeom prst="rect">
            <a:avLst/>
          </a:prstGeom>
        </p:spPr>
        <p:txBody>
          <a:bodyPr vert="horz" wrap="square" lIns="91440" tIns="45720" rIns="91440" bIns="45720" rtlCol="0" anchor="ctr">
            <a:normAutofit fontScale="62500" lnSpcReduction="20000"/>
          </a:bodyPr>
          <a:lstStyle/>
          <a:p>
            <a:r>
              <a:rPr lang="el-GR" dirty="0">
                <a:solidFill>
                  <a:schemeClr val="bg1"/>
                </a:solidFill>
              </a:rPr>
              <a:t>2</a:t>
            </a:r>
            <a:endParaRPr lang="el-GR" dirty="0" smtClean="0">
              <a:solidFill>
                <a:schemeClr val="bg1"/>
              </a:solidFill>
            </a:endParaRPr>
          </a:p>
        </p:txBody>
      </p:sp>
    </p:spTree>
    <p:extLst>
      <p:ext uri="{BB962C8B-B14F-4D97-AF65-F5344CB8AC3E}">
        <p14:creationId xmlns:p14="http://schemas.microsoft.com/office/powerpoint/2010/main" val="27730305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n-US" dirty="0"/>
              <a:t>Έννοιες</a:t>
            </a:r>
            <a:endParaRPr lang="el-GR" dirty="0"/>
          </a:p>
        </p:txBody>
      </p:sp>
      <p:sp>
        <p:nvSpPr>
          <p:cNvPr id="5" name="Θέση περιεχομένου 4"/>
          <p:cNvSpPr>
            <a:spLocks noGrp="1"/>
          </p:cNvSpPr>
          <p:nvPr>
            <p:ph idx="1"/>
          </p:nvPr>
        </p:nvSpPr>
        <p:spPr/>
        <p:txBody>
          <a:bodyPr>
            <a:noAutofit/>
          </a:bodyPr>
          <a:lstStyle/>
          <a:p>
            <a:r>
              <a:rPr lang="el-GR" altLang="en-US" sz="2800" dirty="0"/>
              <a:t>Κώδικες: «πολιτισμικά προσδιορισμένοι μηχανισμοί τοποθέτησης» (</a:t>
            </a:r>
            <a:r>
              <a:rPr lang="en-US" altLang="en-US" sz="2800" dirty="0"/>
              <a:t>Bernstein</a:t>
            </a:r>
            <a:r>
              <a:rPr lang="el-GR" altLang="en-US" sz="2800" dirty="0"/>
              <a:t> 1991γ: 162</a:t>
            </a:r>
            <a:r>
              <a:rPr lang="el-GR" altLang="en-US" sz="2800" dirty="0" smtClean="0"/>
              <a:t>)</a:t>
            </a:r>
            <a:endParaRPr lang="el-GR" altLang="en-US" sz="2800" dirty="0"/>
          </a:p>
          <a:p>
            <a:r>
              <a:rPr lang="el-GR" altLang="en-US" sz="2800" dirty="0"/>
              <a:t>Τροπές</a:t>
            </a:r>
            <a:r>
              <a:rPr lang="en-US" altLang="en-US" sz="2800" dirty="0"/>
              <a:t> </a:t>
            </a:r>
            <a:r>
              <a:rPr lang="el-GR" altLang="en-US" sz="2800" dirty="0"/>
              <a:t>(</a:t>
            </a:r>
            <a:r>
              <a:rPr lang="en-US" altLang="en-US" sz="2800" dirty="0"/>
              <a:t>modalities</a:t>
            </a:r>
            <a:r>
              <a:rPr lang="el-GR" altLang="en-US" sz="2800" dirty="0"/>
              <a:t>): οι συγκεκριμένες τιμές ενός κώδικα (τιμές ταξινόμησης και περιχάραξης) (</a:t>
            </a:r>
            <a:r>
              <a:rPr lang="en-US" altLang="en-US" sz="2800" dirty="0"/>
              <a:t>Bernstein</a:t>
            </a:r>
            <a:r>
              <a:rPr lang="el-GR" altLang="en-US" sz="2800" dirty="0"/>
              <a:t> 2000γ</a:t>
            </a:r>
            <a:r>
              <a:rPr lang="el-GR" altLang="en-US" sz="2800" dirty="0" smtClean="0"/>
              <a:t>)</a:t>
            </a:r>
            <a:endParaRPr lang="el-GR" altLang="en-US" sz="2800" dirty="0"/>
          </a:p>
        </p:txBody>
      </p:sp>
    </p:spTree>
    <p:extLst>
      <p:ext uri="{BB962C8B-B14F-4D97-AF65-F5344CB8AC3E}">
        <p14:creationId xmlns:p14="http://schemas.microsoft.com/office/powerpoint/2010/main" val="40833852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dirty="0"/>
          </a:p>
        </p:txBody>
      </p:sp>
      <p:sp>
        <p:nvSpPr>
          <p:cNvPr id="3" name="Θέση περιεχομένου 2"/>
          <p:cNvSpPr>
            <a:spLocks noGrp="1"/>
          </p:cNvSpPr>
          <p:nvPr>
            <p:ph idx="1"/>
          </p:nvPr>
        </p:nvSpPr>
        <p:spPr/>
        <p:txBody>
          <a:bodyPr>
            <a:normAutofit/>
          </a:bodyPr>
          <a:lstStyle/>
          <a:p>
            <a:pPr marL="0" indent="0">
              <a:buNone/>
            </a:pPr>
            <a:r>
              <a:rPr lang="el-GR" altLang="en-US" sz="2800" dirty="0" smtClean="0"/>
              <a:t>«</a:t>
            </a:r>
            <a:r>
              <a:rPr lang="el-GR" altLang="en-US" sz="2800" dirty="0"/>
              <a:t>Το ερώτημα που μας απασχολεί εδώ είναι πώς η κατανομή εξουσίας και οι αρχές ελέγχου μετασχηματίζονται, στο επίπεδο του υποκειμένου, σε διαφορετικές, ανταγωνιστικά συσχετισμένες οργανωτικές αρχές, με τέτοιο τρόπο ώστε αφενός να τοποθετούν τα υποκείμενα, αφετέρου να δημιουργούν τη δυνατότητα αλλαγής μιας τέτοιας τοποθέτησης (</a:t>
            </a:r>
            <a:r>
              <a:rPr lang="en-US" altLang="en-US" sz="2800" dirty="0"/>
              <a:t>positioning</a:t>
            </a:r>
            <a:r>
              <a:rPr lang="el-GR" altLang="en-US" sz="2800" dirty="0"/>
              <a:t>)» (</a:t>
            </a:r>
            <a:r>
              <a:rPr lang="en-US" altLang="en-US" sz="2800" dirty="0"/>
              <a:t>Bernstein</a:t>
            </a:r>
            <a:r>
              <a:rPr lang="el-GR" altLang="en-US" sz="2800" dirty="0"/>
              <a:t> 1991γ: 161)</a:t>
            </a:r>
            <a:endParaRPr lang="el-GR" sz="2800" dirty="0"/>
          </a:p>
        </p:txBody>
      </p:sp>
    </p:spTree>
    <p:extLst>
      <p:ext uri="{BB962C8B-B14F-4D97-AF65-F5344CB8AC3E}">
        <p14:creationId xmlns:p14="http://schemas.microsoft.com/office/powerpoint/2010/main" val="873368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endParaRPr lang="el-GR" dirty="0"/>
          </a:p>
        </p:txBody>
      </p:sp>
      <p:sp>
        <p:nvSpPr>
          <p:cNvPr id="5" name="Θέση περιεχομένου 4"/>
          <p:cNvSpPr>
            <a:spLocks noGrp="1"/>
          </p:cNvSpPr>
          <p:nvPr>
            <p:ph idx="1"/>
          </p:nvPr>
        </p:nvSpPr>
        <p:spPr/>
        <p:txBody>
          <a:bodyPr>
            <a:noAutofit/>
          </a:bodyPr>
          <a:lstStyle/>
          <a:p>
            <a:pPr>
              <a:buFontTx/>
              <a:buNone/>
            </a:pPr>
            <a:r>
              <a:rPr lang="el-GR" altLang="en-US" sz="2800" b="1" dirty="0"/>
              <a:t>Κώδικας</a:t>
            </a:r>
            <a:r>
              <a:rPr lang="el-GR" altLang="en-US" sz="2800" dirty="0"/>
              <a:t> ως ρυθμιστική αρχή που αφορά:</a:t>
            </a:r>
          </a:p>
          <a:p>
            <a:pPr>
              <a:buFontTx/>
              <a:buNone/>
            </a:pPr>
            <a:r>
              <a:rPr lang="el-GR" altLang="en-US" sz="2800" dirty="0"/>
              <a:t>α) Νοηματικούς προσανατολισμούς (</a:t>
            </a:r>
            <a:r>
              <a:rPr lang="en-US" altLang="en-US" sz="2800" dirty="0"/>
              <a:t>orientations to meanings</a:t>
            </a:r>
            <a:r>
              <a:rPr lang="el-GR" altLang="en-US" sz="2800" dirty="0"/>
              <a:t>)</a:t>
            </a:r>
          </a:p>
          <a:p>
            <a:pPr>
              <a:buFontTx/>
              <a:buNone/>
            </a:pPr>
            <a:r>
              <a:rPr lang="el-GR" altLang="en-US" sz="2800" dirty="0"/>
              <a:t>β) Παραγωγές κειμένου (</a:t>
            </a:r>
            <a:r>
              <a:rPr lang="en-US" altLang="en-US" sz="2800" dirty="0"/>
              <a:t>textual productions</a:t>
            </a:r>
            <a:r>
              <a:rPr lang="el-GR" altLang="en-US" sz="2800" dirty="0"/>
              <a:t>)</a:t>
            </a:r>
          </a:p>
          <a:p>
            <a:pPr>
              <a:buFontTx/>
              <a:buNone/>
            </a:pPr>
            <a:r>
              <a:rPr lang="el-GR" altLang="en-US" sz="2800" dirty="0"/>
              <a:t>γ) Εξειδικευμένες πρακτικές αλληλεπίδρασης (</a:t>
            </a:r>
            <a:r>
              <a:rPr lang="en-US" altLang="en-US" sz="2800" dirty="0"/>
              <a:t>specialized interactional practices</a:t>
            </a:r>
            <a:r>
              <a:rPr lang="el-GR" altLang="en-US" sz="2800" dirty="0"/>
              <a:t>)  (</a:t>
            </a:r>
            <a:r>
              <a:rPr lang="en-US" altLang="en-US" sz="2800" dirty="0"/>
              <a:t>Bernstein</a:t>
            </a:r>
            <a:r>
              <a:rPr lang="el-GR" altLang="en-US" sz="2800" dirty="0"/>
              <a:t> 1991γ: 164-5)</a:t>
            </a:r>
          </a:p>
          <a:p>
            <a:endParaRPr lang="el-GR" sz="2800" dirty="0"/>
          </a:p>
        </p:txBody>
      </p:sp>
    </p:spTree>
    <p:extLst>
      <p:ext uri="{BB962C8B-B14F-4D97-AF65-F5344CB8AC3E}">
        <p14:creationId xmlns:p14="http://schemas.microsoft.com/office/powerpoint/2010/main" val="5190385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a:bodyPr>
          <a:lstStyle/>
          <a:p>
            <a:r>
              <a:rPr lang="en-US" altLang="en-US" dirty="0"/>
              <a:t>N</a:t>
            </a:r>
            <a:r>
              <a:rPr lang="el-GR" altLang="en-US" dirty="0"/>
              <a:t>οηματικοί </a:t>
            </a:r>
            <a:r>
              <a:rPr lang="el-GR" altLang="en-US" dirty="0" smtClean="0"/>
              <a:t>προσανατολισμοί</a:t>
            </a:r>
            <a:endParaRPr lang="el-GR" dirty="0"/>
          </a:p>
        </p:txBody>
      </p:sp>
      <p:sp>
        <p:nvSpPr>
          <p:cNvPr id="5" name="Θέση περιεχομένου 4"/>
          <p:cNvSpPr>
            <a:spLocks noGrp="1"/>
          </p:cNvSpPr>
          <p:nvPr>
            <p:ph idx="1"/>
          </p:nvPr>
        </p:nvSpPr>
        <p:spPr/>
        <p:txBody>
          <a:bodyPr>
            <a:noAutofit/>
          </a:bodyPr>
          <a:lstStyle/>
          <a:p>
            <a:pPr>
              <a:lnSpc>
                <a:spcPct val="80000"/>
              </a:lnSpc>
            </a:pPr>
            <a:r>
              <a:rPr lang="el-GR" altLang="en-US" sz="2400" dirty="0"/>
              <a:t>Παραπέμπουν σε «προνομιούχες» και «προνομιοδοτούσες» αναφορικές σχέσεις.</a:t>
            </a:r>
          </a:p>
          <a:p>
            <a:pPr>
              <a:lnSpc>
                <a:spcPct val="80000"/>
              </a:lnSpc>
            </a:pPr>
            <a:r>
              <a:rPr lang="el-GR" altLang="en-US" sz="2400" dirty="0" smtClean="0"/>
              <a:t>«</a:t>
            </a:r>
            <a:r>
              <a:rPr lang="el-GR" altLang="en-US" sz="2400" dirty="0"/>
              <a:t>Προνομιούχες»:  Κάποια νοήματα έχουν προτεραιότητα έναντι άλλων σε συγκεκριμένα πλαίσια. –σχέσεις εντός πλαισίου-«Προνομιοδοτούσες»: εξουσία του ομιλητή (που κατά τον </a:t>
            </a:r>
            <a:r>
              <a:rPr lang="en-US" altLang="en-US" sz="2400" dirty="0"/>
              <a:t>Bernstein </a:t>
            </a:r>
            <a:r>
              <a:rPr lang="el-GR" altLang="en-US" sz="2400" dirty="0"/>
              <a:t>δεν προέρχεται από τις κοινωνικές σχέσεις στο εσωτερικό του πλαισίου) –σχέσεις μεταξύ πλαισίων-</a:t>
            </a:r>
          </a:p>
          <a:p>
            <a:pPr>
              <a:lnSpc>
                <a:spcPct val="80000"/>
              </a:lnSpc>
            </a:pPr>
            <a:r>
              <a:rPr lang="el-GR" altLang="en-US" sz="2400" dirty="0"/>
              <a:t>Η εξουσία της ενδο-πλαισιακής επικοινωνίας σε μια παιδαγωγική σχέση όπως αυτή μεταξύ δασκάλου-μαθητών είναι εξω-πλαισιακή. </a:t>
            </a:r>
          </a:p>
          <a:p>
            <a:pPr>
              <a:lnSpc>
                <a:spcPct val="80000"/>
              </a:lnSpc>
            </a:pPr>
            <a:r>
              <a:rPr lang="el-GR" altLang="en-US" sz="2400" dirty="0"/>
              <a:t>«Πώς αυτή η εξουσία εκδηλώνεται μέσα σε κάθε πλαίσιο, η τοπική ρύθμιση δηλαδή της επικοινωνίας, εξαρτάται από ενδο-πλαισιακούς ελέγχους πάνω στην επικοινωνία (αρχές περιχάραξης).» (</a:t>
            </a:r>
            <a:r>
              <a:rPr lang="en-US" altLang="en-US" sz="2400" dirty="0"/>
              <a:t>Bernstein</a:t>
            </a:r>
            <a:r>
              <a:rPr lang="el-GR" altLang="en-US" sz="2400" dirty="0"/>
              <a:t> 1991γ: 165</a:t>
            </a:r>
            <a:r>
              <a:rPr lang="el-GR" altLang="en-US" sz="2400" dirty="0" smtClean="0"/>
              <a:t>)</a:t>
            </a:r>
            <a:endParaRPr lang="el-GR" altLang="en-US" sz="2400" dirty="0"/>
          </a:p>
        </p:txBody>
      </p:sp>
    </p:spTree>
    <p:extLst>
      <p:ext uri="{BB962C8B-B14F-4D97-AF65-F5344CB8AC3E}">
        <p14:creationId xmlns:p14="http://schemas.microsoft.com/office/powerpoint/2010/main" val="660801798"/>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1745</TotalTime>
  <Words>1576</Words>
  <Application>Microsoft Office PowerPoint</Application>
  <PresentationFormat>On-screen Show (4:3)</PresentationFormat>
  <Paragraphs>213</Paragraphs>
  <Slides>25</Slides>
  <Notes>25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Symbol</vt:lpstr>
      <vt:lpstr>Wingdings</vt:lpstr>
      <vt:lpstr>Θέμα του Office</vt:lpstr>
      <vt:lpstr>Οι κοινωνικές παράμετροι  της εκπαιδευτικής διαδικασίας </vt:lpstr>
      <vt:lpstr>Οι κοινωνικές παράμετροι  της εκπαιδευτικής διαδικασίας</vt:lpstr>
      <vt:lpstr>PowerPoint Presentation</vt:lpstr>
      <vt:lpstr>Basil Bernstein</vt:lpstr>
      <vt:lpstr>PowerPoint Presentation</vt:lpstr>
      <vt:lpstr>Έννοιες</vt:lpstr>
      <vt:lpstr>PowerPoint Presentation</vt:lpstr>
      <vt:lpstr>PowerPoint Presentation</vt:lpstr>
      <vt:lpstr>Nοηματικοί προσανατολισμοί</vt:lpstr>
      <vt:lpstr>Εξειδικευμένες διεπιδραστικές πρακτικές (Bernstein 1990: 34)</vt:lpstr>
      <vt:lpstr>Εφαρμογές στη μελέτη της ομιλίας στη σχολική τάξη</vt:lpstr>
      <vt:lpstr>Έλεγχος της διεπίδρασης και  τα όρια καθημερινής-σχολικής γνώσης</vt:lpstr>
      <vt:lpstr>Απόσπασμα φυσικού λόγου νηπιαγωγού-παιδιών [ΑV9:11:172]</vt:lpstr>
      <vt:lpstr>PowerPoint Presentation</vt:lpstr>
      <vt:lpstr>PowerPoint Presentation</vt:lpstr>
      <vt:lpstr>Σύμβολα μεταγραφής  (Jefferson, 1989, 2004, Παυλίδου 2002)</vt:lpstr>
      <vt:lpstr>Βιβλιογραφία</vt:lpstr>
      <vt:lpstr>Τέλος Ενότητας</vt:lpstr>
      <vt:lpstr>Χρηματοδότηση</vt:lpstr>
      <vt:lpstr>Σημειώματα</vt:lpstr>
      <vt:lpstr>Σημείωμα Ιστορικού Εκδόσεων Έργου</vt:lpstr>
      <vt:lpstr>Σημείωμα Αναφοράς</vt:lpstr>
      <vt:lpstr>Σημείωμα Αδειοδότησης</vt:lpstr>
      <vt:lpstr>Διατήρηση Σημειωμάτων</vt:lpstr>
      <vt:lpstr>Σημείωμα Χρήσης Έργων Τρίτων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giannis</cp:lastModifiedBy>
  <cp:revision>203</cp:revision>
  <dcterms:created xsi:type="dcterms:W3CDTF">2012-09-06T09:03:05Z</dcterms:created>
  <dcterms:modified xsi:type="dcterms:W3CDTF">2015-11-02T16:25:04Z</dcterms:modified>
</cp:coreProperties>
</file>