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51" r:id="rId3"/>
    <p:sldId id="353" r:id="rId4"/>
    <p:sldId id="352" r:id="rId5"/>
    <p:sldId id="354" r:id="rId6"/>
    <p:sldId id="355" r:id="rId7"/>
    <p:sldId id="357" r:id="rId8"/>
    <p:sldId id="373" r:id="rId9"/>
    <p:sldId id="358" r:id="rId10"/>
    <p:sldId id="359" r:id="rId11"/>
    <p:sldId id="360" r:id="rId12"/>
    <p:sldId id="361" r:id="rId13"/>
    <p:sldId id="374" r:id="rId14"/>
    <p:sldId id="365" r:id="rId15"/>
    <p:sldId id="366" r:id="rId16"/>
    <p:sldId id="367" r:id="rId17"/>
    <p:sldId id="362" r:id="rId18"/>
    <p:sldId id="368" r:id="rId19"/>
    <p:sldId id="369" r:id="rId20"/>
    <p:sldId id="370" r:id="rId21"/>
    <p:sldId id="371" r:id="rId22"/>
    <p:sldId id="372" r:id="rId23"/>
    <p:sldId id="375" r:id="rId24"/>
    <p:sldId id="376" r:id="rId25"/>
    <p:sldId id="377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51"/>
            <p14:sldId id="353"/>
            <p14:sldId id="352"/>
            <p14:sldId id="354"/>
            <p14:sldId id="355"/>
            <p14:sldId id="357"/>
            <p14:sldId id="373"/>
            <p14:sldId id="358"/>
            <p14:sldId id="359"/>
            <p14:sldId id="360"/>
            <p14:sldId id="361"/>
            <p14:sldId id="374"/>
            <p14:sldId id="365"/>
            <p14:sldId id="366"/>
            <p14:sldId id="367"/>
            <p14:sldId id="362"/>
            <p14:sldId id="368"/>
            <p14:sldId id="369"/>
            <p14:sldId id="370"/>
            <p14:sldId id="371"/>
            <p14:sldId id="372"/>
            <p14:sldId id="375"/>
            <p14:sldId id="376"/>
            <p14:sldId id="377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0" autoAdjust="0"/>
    <p:restoredTop sz="94141" autoAdjust="0"/>
  </p:normalViewPr>
  <p:slideViewPr>
    <p:cSldViewPr>
      <p:cViewPr varScale="1">
        <p:scale>
          <a:sx n="123" d="100"/>
          <a:sy n="123" d="100"/>
        </p:scale>
        <p:origin x="24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15/2/18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065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838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83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476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936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314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413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98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EB6D-8C53-3B42-BCF6-4050E0A70726}" type="datetimeFigureOut">
              <a:rPr lang="fr-FR" smtClean="0"/>
              <a:t>15/02/2018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2A02-7C24-3B4B-82EE-258DAAC67B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3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monarchie bicéphale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monarchie bicéphale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monarchie bicéphale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monarchie bicéphale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monarchie bicéphale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monarchie bicéphale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FRL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776864" cy="2664296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5075BC"/>
                </a:solidFill>
              </a:rPr>
              <a:t>Section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7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dirty="0"/>
              <a:t>La monarchie bicéphale  (1624-1642) </a:t>
            </a:r>
          </a:p>
          <a:p>
            <a:r>
              <a:rPr lang="en-GB" sz="2800" dirty="0"/>
              <a:t> </a:t>
            </a:r>
            <a:endParaRPr lang="en-US" sz="2800" dirty="0"/>
          </a:p>
          <a:p>
            <a:r>
              <a:rPr lang="fr-FR" sz="2800" dirty="0" err="1"/>
              <a:t>Irini</a:t>
            </a:r>
            <a:r>
              <a:rPr lang="fr-FR" sz="2800" dirty="0"/>
              <a:t> </a:t>
            </a:r>
            <a:r>
              <a:rPr lang="fr-FR" sz="2800" dirty="0" err="1"/>
              <a:t>Apostolou</a:t>
            </a:r>
            <a:endParaRPr lang="fr-FR" sz="2800" dirty="0"/>
          </a:p>
          <a:p>
            <a:r>
              <a:rPr lang="fr-FR" sz="2800" dirty="0"/>
              <a:t>Faculté des Lettres </a:t>
            </a:r>
          </a:p>
          <a:p>
            <a:r>
              <a:rPr lang="fr-FR" sz="2800" dirty="0"/>
              <a:t>Département de Langue et de Littérature françaises</a:t>
            </a:r>
            <a:endParaRPr lang="el-GR" sz="2800" dirty="0"/>
          </a:p>
          <a:p>
            <a:endParaRPr lang="el-GR" sz="2800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rgbClr val="5075BC"/>
                </a:solidFill>
              </a:rPr>
              <a:t>De </a:t>
            </a:r>
            <a:r>
              <a:rPr lang="el-GR" sz="3200" b="1" dirty="0" err="1">
                <a:solidFill>
                  <a:srgbClr val="5075BC"/>
                </a:solidFill>
              </a:rPr>
              <a:t>la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féodalité</a:t>
            </a:r>
            <a:r>
              <a:rPr lang="el-GR" sz="3200" b="1" dirty="0">
                <a:solidFill>
                  <a:srgbClr val="5075BC"/>
                </a:solidFill>
              </a:rPr>
              <a:t> à </a:t>
            </a:r>
            <a:r>
              <a:rPr lang="el-GR" sz="3200" b="1" dirty="0" err="1">
                <a:solidFill>
                  <a:srgbClr val="5075BC"/>
                </a:solidFill>
              </a:rPr>
              <a:t>la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monarchie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absolue</a:t>
            </a:r>
            <a:r>
              <a:rPr lang="el-GR" sz="3200" b="1" dirty="0">
                <a:solidFill>
                  <a:srgbClr val="5075BC"/>
                </a:solidFill>
              </a:rPr>
              <a:t> : </a:t>
            </a:r>
            <a:br>
              <a:rPr lang="el-GR" sz="3200" b="1" dirty="0">
                <a:solidFill>
                  <a:srgbClr val="5075BC"/>
                </a:solidFill>
              </a:rPr>
            </a:br>
            <a:r>
              <a:rPr lang="el-GR" sz="3200" b="1" dirty="0" err="1">
                <a:solidFill>
                  <a:srgbClr val="5075BC"/>
                </a:solidFill>
              </a:rPr>
              <a:t>institutions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politiques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et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mutations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sociales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en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France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du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Moyen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fr-FR" sz="3200" b="1" dirty="0">
                <a:solidFill>
                  <a:srgbClr val="5075BC"/>
                </a:solidFill>
              </a:rPr>
              <a:t>Âge au XVII</a:t>
            </a:r>
            <a:r>
              <a:rPr lang="fr-FR" sz="3200" b="1" baseline="30000" dirty="0">
                <a:solidFill>
                  <a:srgbClr val="5075BC"/>
                </a:solidFill>
              </a:rPr>
              <a:t>e </a:t>
            </a:r>
            <a:r>
              <a:rPr lang="fr-FR" sz="3200" b="1" dirty="0">
                <a:solidFill>
                  <a:srgbClr val="5075BC"/>
                </a:solidFill>
              </a:rPr>
              <a:t>siècle</a:t>
            </a:r>
            <a:endParaRPr lang="el-GR" sz="3200" dirty="0">
              <a:solidFill>
                <a:srgbClr val="5075BC"/>
              </a:solidFill>
            </a:endParaRPr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title="Le comte de Chalais est exécuté le 19 août 16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04615" y="1557337"/>
            <a:ext cx="3379753" cy="478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/>
              <a:t>Les conspirateurs </a:t>
            </a:r>
          </a:p>
          <a:p>
            <a:endParaRPr lang="fr-FR" dirty="0"/>
          </a:p>
          <a:p>
            <a:pPr marL="285750" lvl="0" indent="-285750">
              <a:buFont typeface="Arial"/>
              <a:buChar char="•"/>
            </a:pPr>
            <a:r>
              <a:rPr lang="fr-FR" dirty="0"/>
              <a:t>Henri de Talleyrand-Périgord comte de Chalais (1599-1626)</a:t>
            </a:r>
          </a:p>
          <a:p>
            <a:pPr marL="285750" lvl="0" indent="-285750">
              <a:buFont typeface="Arial"/>
              <a:buChar char="•"/>
            </a:pPr>
            <a:r>
              <a:rPr lang="fr-FR" dirty="0"/>
              <a:t>Gaston duc d’Orléans</a:t>
            </a:r>
          </a:p>
          <a:p>
            <a:pPr marL="285750" lvl="0" indent="-285750">
              <a:buFont typeface="Arial"/>
              <a:buChar char="•"/>
            </a:pPr>
            <a:r>
              <a:rPr lang="fr-FR" dirty="0"/>
              <a:t>Louis de Bourbon comte de Soissons</a:t>
            </a:r>
          </a:p>
          <a:p>
            <a:pPr marL="285750" lvl="0" indent="-285750">
              <a:buFont typeface="Arial"/>
              <a:buChar char="•"/>
            </a:pPr>
            <a:r>
              <a:rPr lang="fr-FR" dirty="0"/>
              <a:t>Henri II duc de Longueville</a:t>
            </a:r>
          </a:p>
          <a:p>
            <a:pPr marL="285750" lvl="0" indent="-285750">
              <a:buFont typeface="Arial"/>
              <a:buChar char="•"/>
            </a:pPr>
            <a:r>
              <a:rPr lang="fr-FR" dirty="0"/>
              <a:t>amiral Henri II duc de Montmorency  </a:t>
            </a:r>
          </a:p>
          <a:p>
            <a:pPr marL="285750" lvl="0" indent="-285750">
              <a:buFont typeface="Arial"/>
              <a:buChar char="•"/>
            </a:pPr>
            <a:r>
              <a:rPr lang="fr-FR" dirty="0"/>
              <a:t>les frères Vendôme (arrêtés le 13 juin 1626)</a:t>
            </a:r>
          </a:p>
          <a:p>
            <a:pPr marL="285750" lvl="0" indent="-285750">
              <a:buFont typeface="Arial"/>
              <a:buChar char="•"/>
            </a:pPr>
            <a:endParaRPr lang="fr-FR" dirty="0"/>
          </a:p>
          <a:p>
            <a:pPr lvl="0"/>
            <a:r>
              <a:rPr lang="fr-FR" dirty="0"/>
              <a:t>Le comte de Chalais est exécuté le 19 août 1626</a:t>
            </a:r>
          </a:p>
          <a:p>
            <a:pPr marL="285750" lvl="0" indent="-285750">
              <a:buFont typeface="Arial"/>
              <a:buChar char="•"/>
            </a:pPr>
            <a:endParaRPr lang="fr-FR" dirty="0"/>
          </a:p>
          <a:p>
            <a:pPr marL="285750" lvl="0" indent="-285750">
              <a:buFont typeface="Arial"/>
              <a:buChar char="•"/>
            </a:pPr>
            <a:endParaRPr lang="fr-FR" dirty="0"/>
          </a:p>
          <a:p>
            <a:pPr marL="285750" lvl="0" indent="-285750">
              <a:buFont typeface="Arial"/>
              <a:buChar char="•"/>
            </a:pPr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Conspiration de Chalais (1626) </a:t>
            </a:r>
          </a:p>
        </p:txBody>
      </p:sp>
    </p:spTree>
    <p:extLst>
      <p:ext uri="{BB962C8B-B14F-4D97-AF65-F5344CB8AC3E}">
        <p14:creationId xmlns:p14="http://schemas.microsoft.com/office/powerpoint/2010/main" val="400852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title="Henri de Montmorency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24608" y="1557338"/>
            <a:ext cx="381263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178696" cy="4608512"/>
          </a:xfrm>
        </p:spPr>
        <p:txBody>
          <a:bodyPr>
            <a:normAutofit fontScale="92500"/>
          </a:bodyPr>
          <a:lstStyle/>
          <a:p>
            <a:r>
              <a:rPr lang="fr-FR" sz="2200" dirty="0"/>
              <a:t>Amiral de France, vice-roi de la Nouvelle France et gouverneur de Languedoc</a:t>
            </a:r>
          </a:p>
          <a:p>
            <a:r>
              <a:rPr lang="fr-FR" dirty="0"/>
              <a:t> </a:t>
            </a:r>
          </a:p>
          <a:p>
            <a:pPr marL="285750" lvl="0" indent="-285750">
              <a:buFont typeface="Arial"/>
              <a:buChar char="•"/>
            </a:pPr>
            <a:r>
              <a:rPr lang="fr-FR" sz="2200" dirty="0"/>
              <a:t>Soutenu par Gaston d’Orléans, il soulève sa province contre Louis XIII</a:t>
            </a:r>
          </a:p>
          <a:p>
            <a:pPr marL="285750" lvl="0" indent="-285750">
              <a:buFont typeface="Arial"/>
              <a:buChar char="•"/>
            </a:pPr>
            <a:r>
              <a:rPr lang="fr-FR" sz="2200" dirty="0"/>
              <a:t>Les révoltés sont défaits à Castelnaudary le 1</a:t>
            </a:r>
            <a:r>
              <a:rPr lang="fr-FR" sz="2200" baseline="30000" dirty="0"/>
              <a:t>er</a:t>
            </a:r>
            <a:r>
              <a:rPr lang="fr-FR" sz="2200" dirty="0"/>
              <a:t> Septembre 1632</a:t>
            </a:r>
          </a:p>
          <a:p>
            <a:pPr marL="285750" lvl="0" indent="-285750">
              <a:buFont typeface="Arial"/>
              <a:buChar char="•"/>
            </a:pPr>
            <a:r>
              <a:rPr lang="fr-FR" sz="2200" dirty="0"/>
              <a:t>Le duc de Montmorency est décapité à Toulouse le 30 octobre 1632 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000" dirty="0"/>
              <a:t>La conspiration de Henri duc de Montmorency </a:t>
            </a:r>
          </a:p>
        </p:txBody>
      </p:sp>
    </p:spTree>
    <p:extLst>
      <p:ext uri="{BB962C8B-B14F-4D97-AF65-F5344CB8AC3E}">
        <p14:creationId xmlns:p14="http://schemas.microsoft.com/office/powerpoint/2010/main" val="134693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/>
              <a:t>La conspiration de Cinq-mars (1642)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39552" y="2132856"/>
            <a:ext cx="3957836" cy="43204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Les conspirateurs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384376"/>
          </a:xfrm>
        </p:spPr>
        <p:txBody>
          <a:bodyPr>
            <a:normAutofit/>
          </a:bodyPr>
          <a:lstStyle/>
          <a:p>
            <a:r>
              <a:rPr lang="fr-FR" dirty="0"/>
              <a:t>Le marquis de Cinq-Mars (1620-1642) </a:t>
            </a:r>
          </a:p>
          <a:p>
            <a:r>
              <a:rPr lang="fr-FR" dirty="0"/>
              <a:t>Gaston duc d’Orléans</a:t>
            </a:r>
          </a:p>
          <a:p>
            <a:r>
              <a:rPr lang="fr-FR" dirty="0"/>
              <a:t>Duc de Bouillon</a:t>
            </a:r>
          </a:p>
          <a:p>
            <a:r>
              <a:rPr lang="fr-FR" dirty="0"/>
              <a:t>Duchesse de Chevreuse</a:t>
            </a:r>
          </a:p>
          <a:p>
            <a:r>
              <a:rPr lang="fr-FR" dirty="0"/>
              <a:t>Anne d’Autriche ?</a:t>
            </a:r>
          </a:p>
          <a:p>
            <a:r>
              <a:rPr lang="fr-FR" dirty="0" err="1"/>
              <a:t>Olivarez</a:t>
            </a:r>
            <a:r>
              <a:rPr lang="fr-FR" dirty="0"/>
              <a:t>, premier ministre d'Espagne</a:t>
            </a:r>
          </a:p>
          <a:p>
            <a:endParaRPr lang="fr-FR" dirty="0"/>
          </a:p>
          <a:p>
            <a:endParaRPr lang="fr-FR" dirty="0"/>
          </a:p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1547665" y="1124744"/>
            <a:ext cx="5760639" cy="72008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Traité secret avec Philippe IV, roi d’Espagne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932040" y="3429000"/>
            <a:ext cx="3754760" cy="2664296"/>
          </a:xfrm>
        </p:spPr>
        <p:txBody>
          <a:bodyPr/>
          <a:lstStyle/>
          <a:p>
            <a:r>
              <a:rPr lang="fr-FR" dirty="0"/>
              <a:t>Exécution du marquis de Cinq-Mars </a:t>
            </a:r>
          </a:p>
          <a:p>
            <a:r>
              <a:rPr lang="fr-FR" dirty="0"/>
              <a:t>et de son ami François Auguste de Thou </a:t>
            </a:r>
          </a:p>
          <a:p>
            <a:pPr marL="0" indent="0">
              <a:buNone/>
            </a:pPr>
            <a:r>
              <a:rPr lang="fr-FR" dirty="0"/>
              <a:t>le 12 septembre 1642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55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title="Henri Coiffier de Ruzé, marquis de Cinq-Mars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493626" y="1484784"/>
            <a:ext cx="4156748" cy="441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000" dirty="0"/>
              <a:t>Henri </a:t>
            </a:r>
            <a:r>
              <a:rPr lang="fr-FR" sz="3000" dirty="0" err="1"/>
              <a:t>Coiffier</a:t>
            </a:r>
            <a:r>
              <a:rPr lang="fr-FR" sz="3000" dirty="0"/>
              <a:t> de </a:t>
            </a:r>
            <a:r>
              <a:rPr lang="fr-FR" sz="3000" dirty="0" err="1"/>
              <a:t>Ruzé</a:t>
            </a:r>
            <a:br>
              <a:rPr lang="fr-FR" sz="3000" dirty="0"/>
            </a:br>
            <a:r>
              <a:rPr lang="fr-FR" sz="3200" dirty="0"/>
              <a:t>marquis de Cinq-Mars </a:t>
            </a:r>
            <a:br>
              <a:rPr lang="fr-FR" sz="3200" dirty="0"/>
            </a:br>
            <a:r>
              <a:rPr lang="fr-FR" sz="3200" dirty="0"/>
              <a:t>(1620-1642) </a:t>
            </a:r>
            <a:br>
              <a:rPr lang="fr-FR" sz="3200" dirty="0"/>
            </a:b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457898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politique royale contre les protestants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Le roi veut rétablir le culte catholique en Béarn et imposer le catholicisme à ses sujets</a:t>
            </a:r>
          </a:p>
          <a:p>
            <a:r>
              <a:rPr lang="fr-FR" dirty="0"/>
              <a:t>Les protestants se soulèvent  </a:t>
            </a:r>
          </a:p>
          <a:p>
            <a:pPr lvl="1"/>
            <a:r>
              <a:rPr lang="fr-FR" dirty="0"/>
              <a:t>à la Rochelle </a:t>
            </a:r>
          </a:p>
          <a:p>
            <a:pPr lvl="1"/>
            <a:r>
              <a:rPr lang="fr-FR" dirty="0"/>
              <a:t>dans les Cévennes</a:t>
            </a:r>
          </a:p>
          <a:p>
            <a:pPr lvl="1"/>
            <a:r>
              <a:rPr lang="fr-FR" dirty="0"/>
              <a:t>dans le Haut-Languedoc</a:t>
            </a:r>
          </a:p>
          <a:p>
            <a:endParaRPr lang="fr-FR" dirty="0"/>
          </a:p>
          <a:p>
            <a:r>
              <a:rPr lang="fr-FR" dirty="0"/>
              <a:t>La Rochelle capitule après plus d’un an de siège (28 octobre 1628) </a:t>
            </a:r>
          </a:p>
          <a:p>
            <a:r>
              <a:rPr lang="fr-FR" dirty="0"/>
              <a:t>La population estimée à 25000 habitants est réduite à 6000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355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L’édit de grâce de Nîmes </a:t>
            </a:r>
            <a:br>
              <a:rPr lang="fr-FR" dirty="0"/>
            </a:br>
            <a:r>
              <a:rPr lang="fr-FR" dirty="0"/>
              <a:t>dit « Paix d’Alès » (1629)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Met fin aux rebellions protestantes </a:t>
            </a:r>
          </a:p>
          <a:p>
            <a:pPr lvl="1"/>
            <a:r>
              <a:rPr lang="fr-FR" dirty="0"/>
              <a:t>L’édit de Nantes est confirmé pour ce qui est du respect de la Religion Prétendue Réformée (RPR)</a:t>
            </a:r>
          </a:p>
          <a:p>
            <a:pPr lvl="1"/>
            <a:r>
              <a:rPr lang="fr-FR" dirty="0"/>
              <a:t>Les protestants sont amnistiés </a:t>
            </a:r>
          </a:p>
          <a:p>
            <a:r>
              <a:rPr lang="fr-FR" dirty="0"/>
              <a:t>Néanmoins : </a:t>
            </a:r>
          </a:p>
          <a:p>
            <a:pPr lvl="1"/>
            <a:r>
              <a:rPr lang="fr-FR" dirty="0"/>
              <a:t>Les places fortes sont retirées aux protestants </a:t>
            </a:r>
          </a:p>
          <a:p>
            <a:pPr lvl="1"/>
            <a:r>
              <a:rPr lang="fr-FR" dirty="0"/>
              <a:t>Les fortifications de 38 villes sont démantelées </a:t>
            </a:r>
          </a:p>
          <a:p>
            <a:pPr lvl="1"/>
            <a:r>
              <a:rPr lang="fr-FR" dirty="0"/>
              <a:t>Les assemblées politiques protestantes sont interdites</a:t>
            </a:r>
          </a:p>
          <a:p>
            <a:pPr lvl="1"/>
            <a:r>
              <a:rPr lang="fr-FR" dirty="0"/>
              <a:t>Le culte catholique est restauré dans les régions dominées par les protestants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3975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300" dirty="0"/>
              <a:t>La politique extérieure </a:t>
            </a:r>
            <a:br>
              <a:rPr lang="fr-FR" dirty="0"/>
            </a:br>
            <a:r>
              <a:rPr lang="fr-FR" dirty="0"/>
              <a:t>La guerre de Trente ans (1618-1648)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6212" cy="4021907"/>
          </a:xfrm>
        </p:spPr>
        <p:txBody>
          <a:bodyPr/>
          <a:lstStyle/>
          <a:p>
            <a:r>
              <a:rPr lang="fr-FR" dirty="0"/>
              <a:t>Guerre qui oppose les princes protestants et la maison des Habsbourg</a:t>
            </a:r>
          </a:p>
          <a:p>
            <a:r>
              <a:rPr lang="fr-FR" dirty="0"/>
              <a:t>Dégénère en guerre européenne</a:t>
            </a:r>
          </a:p>
          <a:p>
            <a:r>
              <a:rPr lang="fr-FR" dirty="0"/>
              <a:t>Intervention de la Suède et de la France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2476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57606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dirty="0"/>
              <a:t>Scène historique </a:t>
            </a:r>
          </a:p>
          <a:p>
            <a:pPr algn="ctr"/>
            <a:r>
              <a:rPr lang="fr-FR" dirty="0"/>
              <a:t>peinte par Claude Lorrain (1630-1639)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Times New Roman" charset="0"/>
                <a:ea typeface="ＭＳ Ｐゴシック" charset="0"/>
                <a:cs typeface="ＭＳ Ｐゴシック" charset="0"/>
              </a:rPr>
              <a:t>Le Pas-de-Suze forcé par Louis XIII </a:t>
            </a:r>
            <a:br>
              <a:rPr lang="fr-FR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fr-FR" dirty="0">
                <a:latin typeface="Times New Roman" charset="0"/>
                <a:ea typeface="ＭＳ Ｐゴシック" charset="0"/>
                <a:cs typeface="ＭＳ Ｐゴシック" charset="0"/>
              </a:rPr>
              <a:t>en 1629</a:t>
            </a:r>
            <a:endParaRPr lang="fr-FR" dirty="0"/>
          </a:p>
        </p:txBody>
      </p:sp>
      <p:pic>
        <p:nvPicPr>
          <p:cNvPr id="7" name="Espace réservé pour une image  4" descr="Scène historique &#10;peinte par Claude Lorrain (1630-1639)&#10;" title="Le Pas-de-Suze forcé par Louis XIII 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7" b="9247"/>
          <a:stretch>
            <a:fillRect/>
          </a:stretch>
        </p:blipFill>
        <p:spPr bwMode="auto">
          <a:xfrm>
            <a:off x="1187624" y="1556791"/>
            <a:ext cx="6662564" cy="419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49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guerre de Trente Ans </a:t>
            </a:r>
            <a:br>
              <a:rPr lang="fr-FR" dirty="0"/>
            </a:br>
            <a:r>
              <a:rPr lang="fr-FR" dirty="0"/>
              <a:t>sous Louis XIII (suite)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156" y="1556792"/>
            <a:ext cx="8356316" cy="4525963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/>
              <a:t>La guerre couverte </a:t>
            </a:r>
            <a:r>
              <a:rPr lang="fr-FR" dirty="0"/>
              <a:t>1630-1635</a:t>
            </a:r>
          </a:p>
          <a:p>
            <a:pPr lvl="1"/>
            <a:r>
              <a:rPr lang="fr-FR" dirty="0"/>
              <a:t>Louis XIII finance la guerre du roi de Suède pour son intervention en Allemagne (1631)</a:t>
            </a:r>
          </a:p>
          <a:p>
            <a:pPr lvl="1"/>
            <a:r>
              <a:rPr lang="fr-FR" dirty="0"/>
              <a:t>Traité d’alliance défensive entre la France et la Bavière signée le 30 mai 1631</a:t>
            </a:r>
          </a:p>
          <a:p>
            <a:endParaRPr lang="fr-FR" dirty="0"/>
          </a:p>
          <a:p>
            <a:r>
              <a:rPr lang="fr-FR" dirty="0"/>
              <a:t>La </a:t>
            </a:r>
            <a:r>
              <a:rPr lang="fr-FR" b="1" dirty="0"/>
              <a:t>guerre ouverte </a:t>
            </a:r>
            <a:r>
              <a:rPr lang="fr-FR" dirty="0"/>
              <a:t>aux côtés des protestants </a:t>
            </a:r>
            <a:br>
              <a:rPr lang="fr-FR" dirty="0"/>
            </a:br>
            <a:r>
              <a:rPr lang="fr-FR" dirty="0"/>
              <a:t>Politique offensive de Richelieu en Europe </a:t>
            </a:r>
          </a:p>
          <a:p>
            <a:pPr lvl="1"/>
            <a:r>
              <a:rPr lang="fr-FR" dirty="0"/>
              <a:t>La France déclare la guerre à l’Espagne (1635)</a:t>
            </a:r>
          </a:p>
          <a:p>
            <a:pPr lvl="1"/>
            <a:r>
              <a:rPr lang="fr-FR" dirty="0"/>
              <a:t>L’empereur Ferdinand II déclare la guerre à la France (1636)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5855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guerre de Trente Ans (suite)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L’Alsace passe sous contrôle français (1638-1639) </a:t>
            </a:r>
          </a:p>
          <a:p>
            <a:r>
              <a:rPr lang="fr-FR" dirty="0"/>
              <a:t>Hesdin (Nord-Pas-de-Calais) tombe en 1639</a:t>
            </a:r>
          </a:p>
          <a:p>
            <a:r>
              <a:rPr lang="fr-FR" dirty="0"/>
              <a:t>Arras (Nord d’Amiens) en 1640 </a:t>
            </a:r>
          </a:p>
          <a:p>
            <a:r>
              <a:rPr lang="fr-FR" dirty="0"/>
              <a:t>Bapaume (Nord-Pas-de-Calais) en 1641</a:t>
            </a:r>
          </a:p>
          <a:p>
            <a:r>
              <a:rPr lang="fr-FR" dirty="0"/>
              <a:t>Perpignan en 1642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333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monarchie bicéphale  (1624-1642)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608512"/>
          </a:xfrm>
        </p:spPr>
        <p:txBody>
          <a:bodyPr/>
          <a:lstStyle/>
          <a:p>
            <a:r>
              <a:rPr lang="fr-FR" dirty="0"/>
              <a:t>Le ministériat de Louis XIII et de Richelieu est fondé sur le lien personnel du monarque et de son ministre principal. </a:t>
            </a:r>
            <a:endParaRPr lang="el-GR" dirty="0"/>
          </a:p>
          <a:p>
            <a:r>
              <a:rPr lang="fr-FR" dirty="0"/>
              <a:t>Le ministériat est un système de</a:t>
            </a:r>
            <a:r>
              <a:rPr lang="el-GR" dirty="0"/>
              <a:t> </a:t>
            </a:r>
            <a:r>
              <a:rPr lang="fr-FR" dirty="0"/>
              <a:t>gouvernement, qui favorise  du « Premier » ou « Principal ministre » conduit les affaires de l’Etat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1157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  5" descr="« Map Thirty Years War-fr » par historicair — Création personnelle. Image renommée depuis Image:La guerre de Trente Ans.svg. Sous licence CC BY-SA 3.0 via Wikimedia Commons - https://commons.wikimedia.org/wiki/File:Map_Thirty_Years_War-fr.svg#/media/File:Map_Thirty_Years_War-fr.svg&#10;" title="Carte de la Guerre de Trente ans 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980" r="-52943" b="-17"/>
          <a:stretch/>
        </p:blipFill>
        <p:spPr>
          <a:xfrm>
            <a:off x="649288" y="1556792"/>
            <a:ext cx="7451104" cy="469413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Carte de la Guerre de Trente ans </a:t>
            </a:r>
          </a:p>
        </p:txBody>
      </p:sp>
    </p:spTree>
    <p:extLst>
      <p:ext uri="{BB962C8B-B14F-4D97-AF65-F5344CB8AC3E}">
        <p14:creationId xmlns:p14="http://schemas.microsoft.com/office/powerpoint/2010/main" val="1884044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Victoire de Rocroi (1643)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Philippe IV d’Espagne lance à partir des Pays-Bas espagnols une armée de 25000 hommes qui assiège Rocroi (vallée de l’Oise)</a:t>
            </a:r>
          </a:p>
          <a:p>
            <a:r>
              <a:rPr lang="fr-FR" dirty="0"/>
              <a:t>Le duc d’Enghien (futur prince de Condé)  écrase les Espagnols à  Rocroi le 19 mai 1643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9379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000" dirty="0"/>
              <a:t>Louis II de Bourbon dit le Grand Condé : </a:t>
            </a:r>
            <a:br>
              <a:rPr lang="fr-FR" sz="3000" dirty="0"/>
            </a:br>
            <a:r>
              <a:rPr lang="fr-FR" sz="3000" dirty="0"/>
              <a:t>Vainqueur de la bataille de Rocroi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 bataille de Rocroi (1643) </a:t>
            </a:r>
            <a:endParaRPr lang="el-GR" dirty="0"/>
          </a:p>
        </p:txBody>
      </p:sp>
      <p:pic>
        <p:nvPicPr>
          <p:cNvPr id="6" name="Image 4" title="La bataille de Rocroi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898733"/>
            <a:ext cx="4040188" cy="250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fr-FR" dirty="0"/>
              <a:t>Louis II de Bourbon</a:t>
            </a:r>
            <a:br>
              <a:rPr lang="fr-FR" dirty="0"/>
            </a:br>
            <a:r>
              <a:rPr lang="fr-FR" dirty="0"/>
              <a:t>dit le Grand Condé (1621-1686)</a:t>
            </a:r>
            <a:endParaRPr lang="el-GR" dirty="0"/>
          </a:p>
        </p:txBody>
      </p:sp>
      <p:pic>
        <p:nvPicPr>
          <p:cNvPr id="5" name="Image 3" title="Louis II de Bourbon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8855" y="2214563"/>
            <a:ext cx="2834114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788024" y="6165304"/>
            <a:ext cx="3744416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85000" lnSpcReduction="10000"/>
          </a:bodyPr>
          <a:lstStyle/>
          <a:p>
            <a:r>
              <a:rPr lang="fr-FR" dirty="0"/>
              <a:t>Portrait du Grand Condé devant une évocation</a:t>
            </a:r>
          </a:p>
          <a:p>
            <a:r>
              <a:rPr lang="fr-FR" dirty="0"/>
              <a:t> de la bataille de Rocroi par Juste d’Egmont  </a:t>
            </a:r>
          </a:p>
        </p:txBody>
      </p:sp>
    </p:spTree>
    <p:extLst>
      <p:ext uri="{BB962C8B-B14F-4D97-AF65-F5344CB8AC3E}">
        <p14:creationId xmlns:p14="http://schemas.microsoft.com/office/powerpoint/2010/main" val="4286575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Fin de la Guerre des Trente ans </a:t>
            </a:r>
            <a:r>
              <a:rPr lang="fr-FR" dirty="0">
                <a:solidFill>
                  <a:schemeClr val="tx1"/>
                </a:solidFill>
              </a:rPr>
              <a:t>I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7022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Les traités de Westphalie (1648)</a:t>
            </a:r>
          </a:p>
          <a:p>
            <a:r>
              <a:rPr lang="fr-FR" dirty="0"/>
              <a:t>La France </a:t>
            </a:r>
          </a:p>
          <a:p>
            <a:pPr lvl="1"/>
            <a:r>
              <a:rPr lang="fr-FR" dirty="0"/>
              <a:t>est confirmée dans la possession des Trois-Évêchés de Metz, Toul et Verdun</a:t>
            </a:r>
          </a:p>
          <a:p>
            <a:pPr lvl="1"/>
            <a:r>
              <a:rPr lang="fr-FR" dirty="0"/>
              <a:t>reçoit l’Alsace (à l’exception de Strasbourg)  </a:t>
            </a:r>
          </a:p>
          <a:p>
            <a:pPr marL="514350" indent="-457200"/>
            <a:r>
              <a:rPr lang="fr-FR" dirty="0"/>
              <a:t>La Suède et la France sont garantes des </a:t>
            </a:r>
            <a:endParaRPr lang="el-GR" dirty="0"/>
          </a:p>
          <a:p>
            <a:pPr marL="57150" indent="0">
              <a:buNone/>
            </a:pPr>
            <a:r>
              <a:rPr lang="fr-FR" dirty="0"/>
              <a:t>«</a:t>
            </a:r>
            <a:r>
              <a:rPr lang="el-GR" dirty="0"/>
              <a:t> </a:t>
            </a:r>
            <a:r>
              <a:rPr lang="fr-FR" dirty="0"/>
              <a:t>libertés germaniques »</a:t>
            </a:r>
          </a:p>
        </p:txBody>
      </p:sp>
    </p:spTree>
    <p:extLst>
      <p:ext uri="{BB962C8B-B14F-4D97-AF65-F5344CB8AC3E}">
        <p14:creationId xmlns:p14="http://schemas.microsoft.com/office/powerpoint/2010/main" val="2028437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Fin de la Guerre des Trente ans </a:t>
            </a:r>
            <a:r>
              <a:rPr lang="fr-FR" dirty="0">
                <a:solidFill>
                  <a:schemeClr val="tx1"/>
                </a:solidFill>
              </a:rPr>
              <a:t>II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 paix des Pyrénées (1659)</a:t>
            </a:r>
          </a:p>
          <a:p>
            <a:pPr lvl="1"/>
            <a:r>
              <a:rPr lang="fr-FR" dirty="0"/>
              <a:t>La France reçoit l’Artois et le Roussillon et des places forts sur la frontière du Nord-Est</a:t>
            </a:r>
          </a:p>
          <a:p>
            <a:pPr lvl="1"/>
            <a:r>
              <a:rPr lang="fr-FR" dirty="0"/>
              <a:t>Mariage de Louis XIV avec Marie-Thérèse (fille de Philippe IV) </a:t>
            </a:r>
          </a:p>
          <a:p>
            <a:pPr lvl="1"/>
            <a:r>
              <a:rPr lang="fr-FR" dirty="0"/>
              <a:t>Condé rentre en France </a:t>
            </a:r>
          </a:p>
        </p:txBody>
      </p:sp>
    </p:spTree>
    <p:extLst>
      <p:ext uri="{BB962C8B-B14F-4D97-AF65-F5344CB8AC3E}">
        <p14:creationId xmlns:p14="http://schemas.microsoft.com/office/powerpoint/2010/main" val="2176494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fr-FR" dirty="0"/>
              <a:t>La Fin de la Guerre des Trente ans </a:t>
            </a:r>
            <a:r>
              <a:rPr lang="fr-FR" dirty="0">
                <a:solidFill>
                  <a:schemeClr val="tx1"/>
                </a:solidFill>
              </a:rPr>
              <a:t>III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56" y="1556792"/>
            <a:ext cx="8368444" cy="4536504"/>
          </a:xfrm>
        </p:spPr>
        <p:txBody>
          <a:bodyPr>
            <a:normAutofit/>
          </a:bodyPr>
          <a:lstStyle/>
          <a:p>
            <a:r>
              <a:rPr lang="fr-FR" dirty="0"/>
              <a:t>Le traité de Vincennes (1661)</a:t>
            </a:r>
          </a:p>
          <a:p>
            <a:pPr marL="0" indent="0">
              <a:buNone/>
            </a:pPr>
            <a:r>
              <a:rPr lang="fr-FR" dirty="0"/>
              <a:t>Charles IV, duc de Lorraine reçoit le duché de Bar et cède </a:t>
            </a:r>
          </a:p>
          <a:p>
            <a:pPr marL="914400" lvl="1" indent="-514350">
              <a:buFont typeface="+mj-lt"/>
              <a:buAutoNum type="alphaLcParenR"/>
            </a:pPr>
            <a:r>
              <a:rPr lang="fr-FR" dirty="0"/>
              <a:t>des territoires (</a:t>
            </a:r>
            <a:r>
              <a:rPr lang="fr-FR" dirty="0" err="1"/>
              <a:t>Moyenvic</a:t>
            </a:r>
            <a:r>
              <a:rPr lang="fr-FR" dirty="0"/>
              <a:t>, Stenay, Dun-sur Meuse, </a:t>
            </a:r>
            <a:r>
              <a:rPr lang="fr-FR" dirty="0" err="1"/>
              <a:t>Jametz</a:t>
            </a:r>
            <a:r>
              <a:rPr lang="fr-FR" dirty="0"/>
              <a:t>, Clermont en Argonne) à Louis</a:t>
            </a:r>
            <a:r>
              <a:rPr lang="el-GR" dirty="0"/>
              <a:t> </a:t>
            </a:r>
            <a:r>
              <a:rPr lang="fr-FR" dirty="0"/>
              <a:t>XIV</a:t>
            </a:r>
          </a:p>
          <a:p>
            <a:pPr marL="914400" lvl="1" indent="-514350">
              <a:buFont typeface="+mj-lt"/>
              <a:buAutoNum type="alphaLcParenR"/>
            </a:pPr>
            <a:r>
              <a:rPr lang="fr-FR" dirty="0"/>
              <a:t>un droit de passage de 7,5 km pour que les troupes françaises puissent rejoindre l’Alsace </a:t>
            </a:r>
          </a:p>
        </p:txBody>
      </p:sp>
    </p:spTree>
    <p:extLst>
      <p:ext uri="{BB962C8B-B14F-4D97-AF65-F5344CB8AC3E}">
        <p14:creationId xmlns:p14="http://schemas.microsoft.com/office/powerpoint/2010/main" val="2598840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Τέλος Ενότητας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5807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0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737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Εκδόσεων</a:t>
            </a:r>
            <a:r>
              <a:rPr lang="en-US" dirty="0"/>
              <a:t> </a:t>
            </a:r>
            <a:r>
              <a:rPr lang="el-GR" dirty="0"/>
              <a:t>Έργου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GB" sz="2000" dirty="0"/>
              <a:t>1</a:t>
            </a:r>
            <a:r>
              <a:rPr lang="el-GR" sz="2000" dirty="0"/>
              <a:t>.</a:t>
            </a:r>
            <a:r>
              <a:rPr lang="en-GB" sz="2000" dirty="0"/>
              <a:t>0</a:t>
            </a:r>
            <a:r>
              <a:rPr lang="el-GR" sz="2000" dirty="0"/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2765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Louis XIII et Richelieu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971600" y="1484784"/>
            <a:ext cx="3525788" cy="729232"/>
          </a:xfrm>
        </p:spPr>
        <p:txBody>
          <a:bodyPr>
            <a:normAutofit fontScale="92500" lnSpcReduction="20000"/>
          </a:bodyPr>
          <a:lstStyle/>
          <a:p>
            <a:r>
              <a:rPr lang="fr-FR" i="1" dirty="0"/>
              <a:t>Louis XIII  </a:t>
            </a:r>
            <a:r>
              <a:rPr lang="fr-FR" dirty="0"/>
              <a:t>par Philippe de Champaigne et son atelier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i="1" dirty="0"/>
              <a:t>Triple portrait de Richelieu</a:t>
            </a:r>
            <a:r>
              <a:rPr lang="fr-FR" dirty="0"/>
              <a:t> par Philippe de Champaigne (v.1640)</a:t>
            </a:r>
          </a:p>
        </p:txBody>
      </p:sp>
      <p:pic>
        <p:nvPicPr>
          <p:cNvPr id="12" name="Image 4" title="Louis XIII par Philippe de Champaign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009" y="2214563"/>
            <a:ext cx="2654569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4" title="Triple portrait de Richelieu par Philippe de Champaigne (v.1640)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534285"/>
            <a:ext cx="4041775" cy="323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72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/>
              <a:t>Ειρήνη Αποστόλου 2015. Ειρήνη Αποστόλου. «Εκφάνσεις της Πολιτισμικής Ζωής στη Σύγχρονη Γαλλία. Ενότητα </a:t>
            </a:r>
            <a:r>
              <a:rPr lang="fr-FR" sz="2000" dirty="0"/>
              <a:t>7: La monarchie bicéphale  (1624-1642)</a:t>
            </a:r>
            <a:r>
              <a:rPr lang="el-GR" sz="2000" dirty="0"/>
              <a:t>». Έκδοση: 1.0. Αθήνα 2015. Διαθέσιμο από τη δικτυακή διεύθυνση: </a:t>
            </a:r>
            <a:r>
              <a:rPr lang="fr-FR" sz="2000" dirty="0">
                <a:hlinkClick r:id="rId3"/>
              </a:rPr>
              <a:t>http://opencourses.uoa.gr/courses/FRL5</a:t>
            </a:r>
            <a:r>
              <a:rPr lang="el-GR" sz="2000" dirty="0"/>
              <a:t>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32120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2142366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86172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Τρίτων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της συγγραφέως 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Οι φωτογραφίες που περιέχονται στην παρουσίαση προέρχονται από τους </a:t>
            </a:r>
            <a:r>
              <a:rPr lang="el-GR" sz="2000" dirty="0" err="1"/>
              <a:t>ιστοχώρους</a:t>
            </a:r>
            <a:r>
              <a:rPr lang="el-GR" sz="2000" dirty="0"/>
              <a:t> </a:t>
            </a:r>
            <a:r>
              <a:rPr lang="en-GB" sz="2000" dirty="0"/>
              <a:t>commons.wikimedia.org </a:t>
            </a:r>
            <a:r>
              <a:rPr lang="el-GR" sz="2000" dirty="0"/>
              <a:t>/</a:t>
            </a:r>
            <a:r>
              <a:rPr lang="en-US" sz="2000" dirty="0"/>
              <a:t> wikipedia.com</a:t>
            </a:r>
            <a:r>
              <a:rPr lang="en-GB" sz="2000" dirty="0"/>
              <a:t> </a:t>
            </a:r>
            <a:r>
              <a:rPr lang="el-GR" sz="2000" dirty="0"/>
              <a:t>και είναι ελεύθερα διαθέσιμες με άδεια κοινού κτήματος (</a:t>
            </a:r>
            <a:r>
              <a:rPr lang="el-GR" sz="2000" dirty="0" err="1"/>
              <a:t>Public</a:t>
            </a:r>
            <a:r>
              <a:rPr lang="el-GR" sz="2000" dirty="0"/>
              <a:t> </a:t>
            </a:r>
            <a:r>
              <a:rPr lang="el-GR" sz="2000" dirty="0" err="1"/>
              <a:t>Domain</a:t>
            </a:r>
            <a:r>
              <a:rPr lang="el-GR" sz="2000" dirty="0"/>
              <a:t>)."</a:t>
            </a:r>
          </a:p>
        </p:txBody>
      </p:sp>
    </p:spTree>
    <p:extLst>
      <p:ext uri="{BB962C8B-B14F-4D97-AF65-F5344CB8AC3E}">
        <p14:creationId xmlns:p14="http://schemas.microsoft.com/office/powerpoint/2010/main" val="222671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journée des Dupes </a:t>
            </a:r>
            <a:br>
              <a:rPr lang="fr-FR" dirty="0"/>
            </a:br>
            <a:r>
              <a:rPr lang="fr-FR" dirty="0"/>
              <a:t>(10-12 novembre 1630)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Marie de Médicis demande au roi de remplacer Richelieu par le chancelier Michel de Marillac (1563-1632), chef du « parti dévot » </a:t>
            </a:r>
          </a:p>
          <a:p>
            <a:r>
              <a:rPr lang="fr-FR" dirty="0"/>
              <a:t>Michel de Marillac réclame l’alliance espagnole et la lutte contre les protestants  </a:t>
            </a:r>
          </a:p>
          <a:p>
            <a:r>
              <a:rPr lang="fr-FR" dirty="0"/>
              <a:t>Louis XIII opte pour Richelieu </a:t>
            </a:r>
          </a:p>
          <a:p>
            <a:r>
              <a:rPr lang="fr-FR" dirty="0"/>
              <a:t>Michel de Marillac meurt en prison </a:t>
            </a:r>
          </a:p>
          <a:p>
            <a:r>
              <a:rPr lang="fr-FR" dirty="0"/>
              <a:t>Le maréchal Louis de Marillac (1573-1632) est exécuté sur la place de Grève le 10 mai 1632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85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politique royale sous Louis XIII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situation du royaume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fr-FR" dirty="0"/>
              <a:t>Noblesse mécontente </a:t>
            </a:r>
          </a:p>
          <a:p>
            <a:pPr lvl="0"/>
            <a:r>
              <a:rPr lang="fr-FR" dirty="0"/>
              <a:t>protestants agités</a:t>
            </a:r>
          </a:p>
          <a:p>
            <a:pPr lvl="0"/>
            <a:r>
              <a:rPr lang="fr-FR" dirty="0"/>
              <a:t>Finances ruinées </a:t>
            </a:r>
          </a:p>
          <a:p>
            <a:pPr lvl="0"/>
            <a:r>
              <a:rPr lang="fr-FR" dirty="0"/>
              <a:t>Population misérable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fr-FR" dirty="0"/>
              <a:t>La triple politique </a:t>
            </a:r>
          </a:p>
          <a:p>
            <a:pPr algn="ctr"/>
            <a:r>
              <a:rPr lang="fr-FR" dirty="0"/>
              <a:t>de Louis XIII et de Richelieu</a:t>
            </a: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fr-FR" dirty="0"/>
              <a:t>Forcer les Grands à obéir au roi</a:t>
            </a:r>
          </a:p>
          <a:p>
            <a:pPr lvl="0"/>
            <a:r>
              <a:rPr lang="fr-FR" dirty="0"/>
              <a:t>Ruiner le parti protestant </a:t>
            </a:r>
          </a:p>
          <a:p>
            <a:pPr lvl="0"/>
            <a:r>
              <a:rPr lang="fr-FR" dirty="0"/>
              <a:t>Lutter contre la dynastie des Habsbourg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739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435280" cy="2016224"/>
          </a:xfrm>
        </p:spPr>
        <p:txBody>
          <a:bodyPr>
            <a:normAutofit/>
          </a:bodyPr>
          <a:lstStyle/>
          <a:p>
            <a:r>
              <a:rPr lang="fr-FR" dirty="0"/>
              <a:t>Les complots des Grands</a:t>
            </a:r>
            <a:br>
              <a:rPr lang="fr-FR" dirty="0"/>
            </a:br>
            <a:r>
              <a:rPr lang="fr-FR" dirty="0"/>
              <a:t>sous Louis XIII</a:t>
            </a:r>
          </a:p>
        </p:txBody>
      </p:sp>
    </p:spTree>
    <p:extLst>
      <p:ext uri="{BB962C8B-B14F-4D97-AF65-F5344CB8AC3E}">
        <p14:creationId xmlns:p14="http://schemas.microsoft.com/office/powerpoint/2010/main" val="285588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3" title="La duchesse de Chevreuse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78088" y="2178952"/>
            <a:ext cx="2505673" cy="3365284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Marie de Rohan, duchesse de Chevreuse est la veuve du duc de Luynes </a:t>
            </a:r>
          </a:p>
          <a:p>
            <a:r>
              <a:rPr lang="fr-FR" dirty="0"/>
              <a:t>Intrigante politique et conspiratrice, la duchesse de Chevreuse essaie de rapprocher Anne d’Autriche du duc de Buckingham</a:t>
            </a:r>
            <a:br>
              <a:rPr lang="fr-FR" dirty="0"/>
            </a:br>
            <a:endParaRPr lang="fr-FR" dirty="0"/>
          </a:p>
          <a:p>
            <a:r>
              <a:rPr lang="fr-FR" dirty="0"/>
              <a:t>La Rochefoucauld :</a:t>
            </a:r>
          </a:p>
          <a:p>
            <a:r>
              <a:rPr lang="fr-FR" i="1" dirty="0"/>
              <a:t>« La reine parut à Buckingham encore plus aimable que </a:t>
            </a:r>
            <a:endParaRPr lang="fr-FR" dirty="0"/>
          </a:p>
          <a:p>
            <a:r>
              <a:rPr lang="fr-FR" i="1" dirty="0"/>
              <a:t>son imagination ne lui avait représentée, </a:t>
            </a:r>
            <a:endParaRPr lang="fr-FR" dirty="0"/>
          </a:p>
          <a:p>
            <a:r>
              <a:rPr lang="fr-FR" i="1" dirty="0"/>
              <a:t>et lui parut à la reine l’homme du monde le plus digne de l’aimer »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/>
              <a:t>L’affaire Buckingham - </a:t>
            </a:r>
            <a:r>
              <a:rPr lang="fr-FR" sz="3200" dirty="0"/>
              <a:t>Marie de Rohan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04219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title="Georges Villiers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36290" y="1407269"/>
            <a:ext cx="2471420" cy="348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fr-FR" dirty="0"/>
              <a:t>Georges Villiers, </a:t>
            </a:r>
          </a:p>
          <a:p>
            <a:pPr algn="ctr"/>
            <a:r>
              <a:rPr lang="fr-FR" dirty="0"/>
              <a:t>comte puis duc de Buckingham</a:t>
            </a:r>
          </a:p>
          <a:p>
            <a:pPr algn="ctr"/>
            <a:r>
              <a:rPr lang="fr-FR" dirty="0"/>
              <a:t> (1592-1628)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/>
              <a:t>L’affaire Buckingham - </a:t>
            </a:r>
            <a:r>
              <a:rPr lang="fr-FR" sz="3200" dirty="0"/>
              <a:t>Georges Villiers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76265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title="Gaston de Fra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49271" y="1557338"/>
            <a:ext cx="276330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178696" cy="4608512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dirty="0">
                <a:latin typeface="Times New Roman" charset="0"/>
                <a:ea typeface="ＭＳ Ｐゴシック" charset="0"/>
                <a:cs typeface="ＭＳ Ｐゴシック" charset="0"/>
              </a:rPr>
              <a:t>Héritier du trône jusqu’en 1638</a:t>
            </a:r>
            <a:br>
              <a:rPr lang="fr-FR" dirty="0"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fr-FR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</a:pPr>
            <a:r>
              <a:rPr lang="fr-FR" dirty="0">
                <a:latin typeface="Times New Roman" charset="0"/>
                <a:ea typeface="ＭＳ Ｐゴシック" charset="0"/>
                <a:cs typeface="ＭＳ Ｐゴシック" charset="0"/>
              </a:rPr>
              <a:t>rejoint sa mère dans ses révoltes contre Louis XIII (1619-1620) </a:t>
            </a:r>
            <a:br>
              <a:rPr lang="fr-FR" dirty="0"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fr-FR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</a:pPr>
            <a:r>
              <a:rPr lang="fr-FR" dirty="0">
                <a:latin typeface="Times New Roman" charset="0"/>
                <a:ea typeface="ＭＳ Ｐゴシック" charset="0"/>
                <a:cs typeface="ＭＳ Ｐゴシック" charset="0"/>
              </a:rPr>
              <a:t>soutient le complot de Chalais </a:t>
            </a:r>
            <a:br>
              <a:rPr lang="fr-FR" dirty="0"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fr-FR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</a:pPr>
            <a:r>
              <a:rPr lang="fr-FR" dirty="0">
                <a:latin typeface="Times New Roman" charset="0"/>
                <a:ea typeface="ＭＳ Ｐゴシック" charset="0"/>
                <a:cs typeface="ＭＳ Ｐゴシック" charset="0"/>
              </a:rPr>
              <a:t>organise une révolte avec l’appui de l’Espagne et du duc de Montmorency</a:t>
            </a:r>
            <a:br>
              <a:rPr lang="fr-FR" dirty="0"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Gaston de France, </a:t>
            </a:r>
            <a:br>
              <a:rPr lang="fr-FR" dirty="0"/>
            </a:br>
            <a:r>
              <a:rPr lang="fr-FR" dirty="0"/>
              <a:t>duc d’Orléans  (1608-1660)</a:t>
            </a:r>
          </a:p>
        </p:txBody>
      </p:sp>
    </p:spTree>
    <p:extLst>
      <p:ext uri="{BB962C8B-B14F-4D97-AF65-F5344CB8AC3E}">
        <p14:creationId xmlns:p14="http://schemas.microsoft.com/office/powerpoint/2010/main" val="260615525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6364</TotalTime>
  <Words>1317</Words>
  <Application>Microsoft Macintosh PowerPoint</Application>
  <PresentationFormat>Affichage à l'écran (4:3)</PresentationFormat>
  <Paragraphs>184</Paragraphs>
  <Slides>33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Times New Roman</vt:lpstr>
      <vt:lpstr>Wingdings</vt:lpstr>
      <vt:lpstr>Θέμα του Office</vt:lpstr>
      <vt:lpstr>De la féodalité à la monarchie absolue :  institutions politiques et mutations sociales en France du Moyen Âge au XVIIe siècle</vt:lpstr>
      <vt:lpstr>La monarchie bicéphale  (1624-1642) </vt:lpstr>
      <vt:lpstr>Louis XIII et Richelieu</vt:lpstr>
      <vt:lpstr>La journée des Dupes  (10-12 novembre 1630)</vt:lpstr>
      <vt:lpstr>La politique royale sous Louis XIII</vt:lpstr>
      <vt:lpstr>Les complots des Grands sous Louis XIII</vt:lpstr>
      <vt:lpstr>L’affaire Buckingham - Marie de Rohan</vt:lpstr>
      <vt:lpstr>L’affaire Buckingham - Georges Villiers</vt:lpstr>
      <vt:lpstr>Gaston de France,  duc d’Orléans  (1608-1660)</vt:lpstr>
      <vt:lpstr>La Conspiration de Chalais (1626) </vt:lpstr>
      <vt:lpstr>La conspiration de Henri duc de Montmorency </vt:lpstr>
      <vt:lpstr>La conspiration de Cinq-mars (1642)</vt:lpstr>
      <vt:lpstr>Henri Coiffier de Ruzé marquis de Cinq-Mars  (1620-1642)  </vt:lpstr>
      <vt:lpstr>La politique royale contre les protestants</vt:lpstr>
      <vt:lpstr>L’édit de grâce de Nîmes  dit « Paix d’Alès » (1629)</vt:lpstr>
      <vt:lpstr>La politique extérieure  La guerre de Trente ans (1618-1648)</vt:lpstr>
      <vt:lpstr>Le Pas-de-Suze forcé par Louis XIII  en 1629</vt:lpstr>
      <vt:lpstr>La guerre de Trente Ans  sous Louis XIII (suite)</vt:lpstr>
      <vt:lpstr>La guerre de Trente Ans (suite)</vt:lpstr>
      <vt:lpstr>Carte de la Guerre de Trente ans </vt:lpstr>
      <vt:lpstr>Victoire de Rocroi (1643)</vt:lpstr>
      <vt:lpstr>Louis II de Bourbon dit le Grand Condé :  Vainqueur de la bataille de Rocroi</vt:lpstr>
      <vt:lpstr>La Fin de la Guerre des Trente ans I</vt:lpstr>
      <vt:lpstr>La Fin de la Guerre des Trente ans II</vt:lpstr>
      <vt:lpstr>La Fin de la Guerre des Trente ans III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Eric Burgayran</cp:lastModifiedBy>
  <cp:revision>251</cp:revision>
  <dcterms:created xsi:type="dcterms:W3CDTF">2012-09-06T09:03:05Z</dcterms:created>
  <dcterms:modified xsi:type="dcterms:W3CDTF">2018-02-14T23:37:25Z</dcterms:modified>
</cp:coreProperties>
</file>