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301" r:id="rId2"/>
    <p:sldId id="302" r:id="rId3"/>
    <p:sldId id="311" r:id="rId4"/>
    <p:sldId id="313" r:id="rId5"/>
    <p:sldId id="338" r:id="rId6"/>
    <p:sldId id="314" r:id="rId7"/>
    <p:sldId id="304" r:id="rId8"/>
    <p:sldId id="339" r:id="rId9"/>
    <p:sldId id="340" r:id="rId10"/>
    <p:sldId id="341" r:id="rId11"/>
    <p:sldId id="306" r:id="rId12"/>
    <p:sldId id="307" r:id="rId13"/>
    <p:sldId id="308" r:id="rId14"/>
    <p:sldId id="309" r:id="rId15"/>
    <p:sldId id="310" r:id="rId16"/>
    <p:sldId id="321" r:id="rId17"/>
    <p:sldId id="322" r:id="rId18"/>
    <p:sldId id="323" r:id="rId19"/>
    <p:sldId id="324" r:id="rId20"/>
    <p:sldId id="319" r:id="rId21"/>
    <p:sldId id="342" r:id="rId22"/>
    <p:sldId id="343" r:id="rId23"/>
    <p:sldId id="344" r:id="rId24"/>
    <p:sldId id="345" r:id="rId25"/>
    <p:sldId id="346" r:id="rId26"/>
    <p:sldId id="347" r:id="rId27"/>
    <p:sldId id="348" r:id="rId28"/>
    <p:sldId id="349" r:id="rId2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01"/>
            <p14:sldId id="302"/>
            <p14:sldId id="311"/>
            <p14:sldId id="313"/>
            <p14:sldId id="338"/>
            <p14:sldId id="314"/>
            <p14:sldId id="304"/>
            <p14:sldId id="339"/>
            <p14:sldId id="340"/>
            <p14:sldId id="341"/>
            <p14:sldId id="306"/>
            <p14:sldId id="307"/>
            <p14:sldId id="308"/>
            <p14:sldId id="309"/>
            <p14:sldId id="310"/>
            <p14:sldId id="321"/>
            <p14:sldId id="322"/>
            <p14:sldId id="323"/>
            <p14:sldId id="324"/>
            <p14:sldId id="319"/>
            <p14:sldId id="342"/>
            <p14:sldId id="343"/>
            <p14:sldId id="344"/>
            <p14:sldId id="345"/>
            <p14:sldId id="346"/>
            <p14:sldId id="347"/>
            <p14:sldId id="348"/>
            <p14:sldId id="349"/>
          </p14:sldIdLst>
        </p14:section>
        <p14:section name="Untitled Section" id="{0F1CB131-A6BD-43D0-B8D4-1F27CEF7A05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67" d="100"/>
          <a:sy n="67" d="100"/>
        </p:scale>
        <p:origin x="77" y="39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18/4/2016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1925195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10055607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9494179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1523955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36004440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8901181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1774100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5726485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12221895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0071061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269631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10509787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24156683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4614342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35435968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42614851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6422283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39169753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10319379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3303343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3013034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3494351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823315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1100745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312456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7672124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820973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Το κατά </a:t>
            </a:r>
            <a:r>
              <a:rPr lang="el-GR" sz="1000" dirty="0" err="1" smtClean="0">
                <a:solidFill>
                  <a:srgbClr val="5075BC"/>
                </a:solidFill>
              </a:rPr>
              <a:t>Ματθαίον</a:t>
            </a:r>
            <a:r>
              <a:rPr lang="el-GR" sz="1000" dirty="0" smtClean="0">
                <a:solidFill>
                  <a:srgbClr val="5075BC"/>
                </a:solidFill>
              </a:rPr>
              <a:t> Ευαγγέλιο</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Το κατά </a:t>
            </a:r>
            <a:r>
              <a:rPr lang="el-GR" sz="1000" dirty="0" err="1" smtClean="0">
                <a:solidFill>
                  <a:srgbClr val="5075BC"/>
                </a:solidFill>
              </a:rPr>
              <a:t>Ματθαίον</a:t>
            </a:r>
            <a:r>
              <a:rPr lang="el-GR" sz="1000" dirty="0" smtClean="0">
                <a:solidFill>
                  <a:srgbClr val="5075BC"/>
                </a:solidFill>
              </a:rPr>
              <a:t> Ευαγγέλιο</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Το κατά </a:t>
            </a:r>
            <a:r>
              <a:rPr lang="el-GR" sz="1000" dirty="0" err="1" smtClean="0">
                <a:solidFill>
                  <a:srgbClr val="5075BC"/>
                </a:solidFill>
              </a:rPr>
              <a:t>Ματθαίον</a:t>
            </a:r>
            <a:r>
              <a:rPr lang="el-GR" sz="1000" dirty="0" smtClean="0">
                <a:solidFill>
                  <a:srgbClr val="5075BC"/>
                </a:solidFill>
              </a:rPr>
              <a:t> Ευαγγέλιο</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Το κατά </a:t>
            </a:r>
            <a:r>
              <a:rPr lang="el-GR" sz="1000" dirty="0" err="1" smtClean="0">
                <a:solidFill>
                  <a:srgbClr val="5075BC"/>
                </a:solidFill>
              </a:rPr>
              <a:t>Ματθαίον</a:t>
            </a:r>
            <a:r>
              <a:rPr lang="el-GR" sz="1000" dirty="0" smtClean="0">
                <a:solidFill>
                  <a:srgbClr val="5075BC"/>
                </a:solidFill>
              </a:rPr>
              <a:t> Ευαγγέλιο</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Το κατά </a:t>
            </a:r>
            <a:r>
              <a:rPr lang="el-GR" sz="1000" dirty="0" err="1" smtClean="0">
                <a:solidFill>
                  <a:srgbClr val="5075BC"/>
                </a:solidFill>
              </a:rPr>
              <a:t>Ματθαίον</a:t>
            </a:r>
            <a:r>
              <a:rPr lang="el-GR" sz="1000" dirty="0" smtClean="0">
                <a:solidFill>
                  <a:srgbClr val="5075BC"/>
                </a:solidFill>
              </a:rPr>
              <a:t> Ευαγγέλιο</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Το κατά </a:t>
            </a:r>
            <a:r>
              <a:rPr lang="el-GR" sz="1000" dirty="0" err="1" smtClean="0">
                <a:solidFill>
                  <a:srgbClr val="5075BC"/>
                </a:solidFill>
              </a:rPr>
              <a:t>Ματθαίον</a:t>
            </a:r>
            <a:r>
              <a:rPr lang="el-GR" sz="1000" dirty="0" smtClean="0">
                <a:solidFill>
                  <a:srgbClr val="5075BC"/>
                </a:solidFill>
              </a:rPr>
              <a:t> Ευαγγέλιο</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Το κατά </a:t>
            </a:r>
            <a:r>
              <a:rPr lang="el-GR" sz="1000" dirty="0" err="1" smtClean="0">
                <a:solidFill>
                  <a:srgbClr val="5075BC"/>
                </a:solidFill>
              </a:rPr>
              <a:t>Ματθαίον</a:t>
            </a:r>
            <a:r>
              <a:rPr lang="el-GR" sz="1000" dirty="0" smtClean="0">
                <a:solidFill>
                  <a:srgbClr val="5075BC"/>
                </a:solidFill>
              </a:rPr>
              <a:t> Ευαγγέλιο</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eclass.uoa.gr/courses/SOCTHEOL100/"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opencourses.uoa.gr/courses/SOCTHEOL1"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Δημήτριος\Desktop\amatej_e.jpg"/>
          <p:cNvPicPr>
            <a:picLocks noChangeAspect="1" noChangeArrowheads="1"/>
          </p:cNvPicPr>
          <p:nvPr/>
        </p:nvPicPr>
        <p:blipFill>
          <a:blip r:embed="rId2" cstate="print"/>
          <a:srcRect/>
          <a:stretch>
            <a:fillRect/>
          </a:stretch>
        </p:blipFill>
        <p:spPr bwMode="auto">
          <a:xfrm>
            <a:off x="0" y="1"/>
            <a:ext cx="9144000" cy="6857999"/>
          </a:xfrm>
          <a:prstGeom prst="rect">
            <a:avLst/>
          </a:prstGeom>
          <a:noFill/>
        </p:spPr>
      </p:pic>
    </p:spTree>
    <p:extLst>
      <p:ext uri="{BB962C8B-B14F-4D97-AF65-F5344CB8AC3E}">
        <p14:creationId xmlns:p14="http://schemas.microsoft.com/office/powerpoint/2010/main" val="36430065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Τίτλος 3"/>
          <p:cNvSpPr>
            <a:spLocks noGrp="1"/>
          </p:cNvSpPr>
          <p:nvPr>
            <p:ph type="title"/>
          </p:nvPr>
        </p:nvSpPr>
        <p:spPr>
          <a:xfrm>
            <a:off x="457200" y="274638"/>
            <a:ext cx="8229600" cy="1143000"/>
          </a:xfrm>
        </p:spPr>
        <p:txBody>
          <a:bodyPr>
            <a:normAutofit/>
          </a:bodyPr>
          <a:lstStyle/>
          <a:p>
            <a:r>
              <a:rPr lang="el-GR" dirty="0" smtClean="0"/>
              <a:t>Σκοπός</a:t>
            </a:r>
            <a:endParaRPr lang="el-GR" dirty="0"/>
          </a:p>
        </p:txBody>
      </p:sp>
      <p:sp>
        <p:nvSpPr>
          <p:cNvPr id="8" name="Rectangle 1"/>
          <p:cNvSpPr>
            <a:spLocks noChangeArrowheads="1"/>
          </p:cNvSpPr>
          <p:nvPr/>
        </p:nvSpPr>
        <p:spPr bwMode="auto">
          <a:xfrm>
            <a:off x="323528" y="1538153"/>
            <a:ext cx="8568952" cy="4699159"/>
          </a:xfrm>
          <a:prstGeom prst="round2DiagRect">
            <a:avLst/>
          </a:prstGeom>
          <a:noFill/>
          <a:ln w="9525">
            <a:solidFill>
              <a:srgbClr val="5075BC"/>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b="0" i="0" u="none" strike="noStrike" cap="none" normalizeH="0" baseline="0" dirty="0" smtClean="0">
                <a:ln>
                  <a:noFill/>
                </a:ln>
                <a:solidFill>
                  <a:srgbClr val="000000"/>
                </a:solidFill>
                <a:effectLst/>
                <a:ea typeface="Times New Roman" pitchFamily="18" charset="0"/>
                <a:cs typeface="Times New Roman" pitchFamily="18" charset="0"/>
              </a:rPr>
              <a:t>Ο</a:t>
            </a:r>
            <a:r>
              <a:rPr kumimoji="0" lang="el-GR" b="0" i="0" u="none" strike="noStrike" cap="none" normalizeH="0" dirty="0" smtClean="0">
                <a:ln>
                  <a:noFill/>
                </a:ln>
                <a:solidFill>
                  <a:srgbClr val="000000"/>
                </a:solidFill>
                <a:effectLst/>
                <a:ea typeface="Times New Roman" pitchFamily="18" charset="0"/>
                <a:cs typeface="Times New Roman" pitchFamily="18" charset="0"/>
              </a:rPr>
              <a:t> </a:t>
            </a:r>
            <a:r>
              <a:rPr kumimoji="0" lang="el-GR" b="0" i="0" u="none" strike="noStrike" cap="none" normalizeH="0" baseline="0" dirty="0" smtClean="0">
                <a:ln>
                  <a:noFill/>
                </a:ln>
                <a:solidFill>
                  <a:srgbClr val="000000"/>
                </a:solidFill>
                <a:effectLst/>
                <a:ea typeface="Times New Roman" pitchFamily="18" charset="0"/>
                <a:cs typeface="Times New Roman" pitchFamily="18" charset="0"/>
              </a:rPr>
              <a:t>Ιησούς είναι υπέρτερος </a:t>
            </a:r>
          </a:p>
          <a:p>
            <a:pPr marL="0" marR="0" lvl="0" indent="0" algn="just" defTabSz="914400" rtl="0" eaLnBrk="1" fontAlgn="base" latinLnBrk="0" hangingPunct="1">
              <a:lnSpc>
                <a:spcPct val="150000"/>
              </a:lnSpc>
              <a:spcBef>
                <a:spcPct val="0"/>
              </a:spcBef>
              <a:spcAft>
                <a:spcPct val="0"/>
              </a:spcAft>
              <a:buClrTx/>
              <a:buSzTx/>
              <a:buFontTx/>
              <a:buNone/>
              <a:tabLst/>
            </a:pPr>
            <a:r>
              <a:rPr kumimoji="0" lang="el-GR" b="0" i="0" u="none" strike="noStrike" cap="none" normalizeH="0" baseline="0" dirty="0" smtClean="0">
                <a:ln>
                  <a:noFill/>
                </a:ln>
                <a:solidFill>
                  <a:srgbClr val="000000"/>
                </a:solidFill>
                <a:effectLst/>
                <a:ea typeface="Times New Roman" pitchFamily="18" charset="0"/>
                <a:cs typeface="Times New Roman" pitchFamily="18" charset="0"/>
              </a:rPr>
              <a:t>του Μωυσή (με τον οποίο έχει παράλληλη πορεία), </a:t>
            </a:r>
          </a:p>
          <a:p>
            <a:pPr marL="0" marR="0" lvl="0" indent="0" algn="just" defTabSz="914400" rtl="0" eaLnBrk="1" fontAlgn="base" latinLnBrk="0" hangingPunct="1">
              <a:lnSpc>
                <a:spcPct val="150000"/>
              </a:lnSpc>
              <a:spcBef>
                <a:spcPct val="0"/>
              </a:spcBef>
              <a:spcAft>
                <a:spcPct val="0"/>
              </a:spcAft>
              <a:buClrTx/>
              <a:buSzTx/>
              <a:buFontTx/>
              <a:buNone/>
              <a:tabLst/>
            </a:pPr>
            <a:r>
              <a:rPr kumimoji="0" lang="el-GR" b="0" i="0" u="none" strike="noStrike" cap="none" normalizeH="0" baseline="0" dirty="0" smtClean="0">
                <a:ln>
                  <a:noFill/>
                </a:ln>
                <a:solidFill>
                  <a:srgbClr val="000000"/>
                </a:solidFill>
                <a:effectLst/>
                <a:ea typeface="Times New Roman" pitchFamily="18" charset="0"/>
                <a:cs typeface="Times New Roman" pitchFamily="18" charset="0"/>
              </a:rPr>
              <a:t>του Δαυίδ </a:t>
            </a:r>
          </a:p>
          <a:p>
            <a:pPr marL="0" marR="0" lvl="0" indent="0" algn="just" defTabSz="914400" rtl="0" eaLnBrk="1" fontAlgn="base" latinLnBrk="0" hangingPunct="1">
              <a:lnSpc>
                <a:spcPct val="150000"/>
              </a:lnSpc>
              <a:spcBef>
                <a:spcPct val="0"/>
              </a:spcBef>
              <a:spcAft>
                <a:spcPct val="0"/>
              </a:spcAft>
              <a:buClrTx/>
              <a:buSzTx/>
              <a:buFontTx/>
              <a:buNone/>
              <a:tabLst/>
            </a:pPr>
            <a:r>
              <a:rPr kumimoji="0" lang="el-GR" b="0" i="0" u="none" strike="noStrike" cap="none" normalizeH="0" baseline="0" dirty="0" smtClean="0">
                <a:ln>
                  <a:noFill/>
                </a:ln>
                <a:solidFill>
                  <a:srgbClr val="000000"/>
                </a:solidFill>
                <a:effectLst/>
                <a:ea typeface="Times New Roman" pitchFamily="18" charset="0"/>
                <a:cs typeface="Times New Roman" pitchFamily="18" charset="0"/>
              </a:rPr>
              <a:t>και της Σοφίας </a:t>
            </a:r>
          </a:p>
          <a:p>
            <a:pPr marL="0" marR="0" lvl="0" indent="0" algn="just" defTabSz="914400" rtl="0" eaLnBrk="1" fontAlgn="base" latinLnBrk="0" hangingPunct="1">
              <a:lnSpc>
                <a:spcPct val="150000"/>
              </a:lnSpc>
              <a:spcBef>
                <a:spcPct val="0"/>
              </a:spcBef>
              <a:spcAft>
                <a:spcPct val="0"/>
              </a:spcAft>
              <a:buClrTx/>
              <a:buSzTx/>
              <a:buFontTx/>
              <a:buNone/>
              <a:tabLst/>
            </a:pPr>
            <a:endParaRPr lang="el-GR" dirty="0" smtClean="0">
              <a:solidFill>
                <a:srgbClr val="000000"/>
              </a:solidFill>
              <a:ea typeface="Times New Roman" pitchFamily="18" charset="0"/>
              <a:cs typeface="Times New Roman"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el-GR" b="0" i="0" u="none" strike="noStrike" cap="none" normalizeH="0" baseline="0" dirty="0" smtClean="0">
                <a:ln>
                  <a:noFill/>
                </a:ln>
                <a:solidFill>
                  <a:srgbClr val="000000"/>
                </a:solidFill>
                <a:effectLst/>
                <a:ea typeface="Times New Roman" pitchFamily="18" charset="0"/>
                <a:cs typeface="Times New Roman" pitchFamily="18" charset="0"/>
              </a:rPr>
              <a:t>διαθέτει μοναδική εξουσία, </a:t>
            </a:r>
          </a:p>
          <a:p>
            <a:pPr marL="0" marR="0" lvl="0" indent="0" algn="just" defTabSz="914400" rtl="0" eaLnBrk="1" fontAlgn="base" latinLnBrk="0" hangingPunct="1">
              <a:lnSpc>
                <a:spcPct val="150000"/>
              </a:lnSpc>
              <a:spcBef>
                <a:spcPct val="0"/>
              </a:spcBef>
              <a:spcAft>
                <a:spcPct val="0"/>
              </a:spcAft>
              <a:buClrTx/>
              <a:buSzTx/>
              <a:buFontTx/>
              <a:buNone/>
              <a:tabLst/>
            </a:pPr>
            <a:r>
              <a:rPr kumimoji="0" lang="el-GR" b="0" i="0" u="none" strike="noStrike" cap="none" normalizeH="0" baseline="0" dirty="0" smtClean="0">
                <a:ln>
                  <a:noFill/>
                </a:ln>
                <a:solidFill>
                  <a:srgbClr val="000000"/>
                </a:solidFill>
                <a:effectLst/>
                <a:ea typeface="Times New Roman" pitchFamily="18" charset="0"/>
                <a:cs typeface="Times New Roman" pitchFamily="18" charset="0"/>
              </a:rPr>
              <a:t>υπερβαίνει το Νόμο και το Ναό (τα δύο νευραλγικά γνωρίσματα του Ιουδαϊσμού) </a:t>
            </a:r>
          </a:p>
          <a:p>
            <a:pPr marL="0" marR="0" lvl="0" indent="0" algn="just" defTabSz="914400" rtl="0" eaLnBrk="1" fontAlgn="base" latinLnBrk="0" hangingPunct="1">
              <a:lnSpc>
                <a:spcPct val="150000"/>
              </a:lnSpc>
              <a:spcBef>
                <a:spcPct val="0"/>
              </a:spcBef>
              <a:spcAft>
                <a:spcPct val="0"/>
              </a:spcAft>
              <a:buClrTx/>
              <a:buSzTx/>
              <a:buFontTx/>
              <a:buNone/>
              <a:tabLst/>
            </a:pPr>
            <a:r>
              <a:rPr kumimoji="0" lang="el-GR" b="0" i="0" u="none" strike="noStrike" cap="none" normalizeH="0" baseline="0" dirty="0" smtClean="0">
                <a:ln>
                  <a:noFill/>
                </a:ln>
                <a:solidFill>
                  <a:srgbClr val="000000"/>
                </a:solidFill>
                <a:effectLst/>
                <a:ea typeface="Times New Roman" pitchFamily="18" charset="0"/>
                <a:cs typeface="Times New Roman" pitchFamily="18" charset="0"/>
              </a:rPr>
              <a:t>πραγματώνει την αναμενόμενη Βασιλεία, η οποία αφορά στην Οικουμένη. </a:t>
            </a:r>
          </a:p>
          <a:p>
            <a:pPr marL="0" marR="0" lvl="0" indent="0" defTabSz="914400" rtl="0" eaLnBrk="1" fontAlgn="base" latinLnBrk="0" hangingPunct="1">
              <a:lnSpc>
                <a:spcPct val="150000"/>
              </a:lnSpc>
              <a:spcBef>
                <a:spcPct val="0"/>
              </a:spcBef>
              <a:spcAft>
                <a:spcPct val="0"/>
              </a:spcAft>
              <a:buClrTx/>
              <a:buSzTx/>
              <a:buFontTx/>
              <a:buNone/>
              <a:tabLst/>
            </a:pPr>
            <a:r>
              <a:rPr kumimoji="0" lang="el-GR" b="0" i="0" u="none" strike="noStrike" cap="none" normalizeH="0" baseline="0" dirty="0" smtClean="0">
                <a:ln>
                  <a:noFill/>
                </a:ln>
                <a:solidFill>
                  <a:srgbClr val="000000"/>
                </a:solidFill>
                <a:effectLst/>
                <a:ea typeface="Times New Roman" pitchFamily="18" charset="0"/>
                <a:cs typeface="Times New Roman" pitchFamily="18" charset="0"/>
              </a:rPr>
              <a:t>Αυτή η Βασιλεία απαιτεί από τα μέλη της Εκκλησίας </a:t>
            </a:r>
            <a:r>
              <a:rPr kumimoji="0" lang="el-GR" b="1" i="1" u="none" strike="noStrike" cap="none" normalizeH="0" baseline="0" dirty="0" smtClean="0">
                <a:ln>
                  <a:noFill/>
                </a:ln>
                <a:solidFill>
                  <a:srgbClr val="000000"/>
                </a:solidFill>
                <a:effectLst/>
                <a:ea typeface="Times New Roman" pitchFamily="18" charset="0"/>
                <a:cs typeface="Times New Roman" pitchFamily="18" charset="0"/>
              </a:rPr>
              <a:t>δικαιοσύνη</a:t>
            </a:r>
            <a:r>
              <a:rPr kumimoji="0" lang="el-GR" b="0" i="0" u="none" strike="noStrike" cap="none" normalizeH="0" baseline="0" dirty="0" smtClean="0">
                <a:ln>
                  <a:noFill/>
                </a:ln>
                <a:solidFill>
                  <a:srgbClr val="000000"/>
                </a:solidFill>
                <a:effectLst/>
                <a:ea typeface="Times New Roman" pitchFamily="18" charset="0"/>
                <a:cs typeface="Times New Roman" pitchFamily="18" charset="0"/>
              </a:rPr>
              <a:t> (κυρίως το έλεος, την αγάπη) και </a:t>
            </a:r>
            <a:r>
              <a:rPr kumimoji="0" lang="el-GR" b="1" i="1" u="none" strike="noStrike" cap="none" normalizeH="0" baseline="0" dirty="0" smtClean="0">
                <a:ln>
                  <a:noFill/>
                </a:ln>
                <a:solidFill>
                  <a:srgbClr val="000000"/>
                </a:solidFill>
                <a:effectLst/>
                <a:ea typeface="Times New Roman" pitchFamily="18" charset="0"/>
                <a:cs typeface="Times New Roman" pitchFamily="18" charset="0"/>
              </a:rPr>
              <a:t>μαρτυρία. </a:t>
            </a:r>
            <a:endParaRPr kumimoji="0" lang="el-GR" sz="1800" b="0" i="0" u="none" strike="noStrike" cap="none" normalizeH="0" baseline="0" dirty="0" smtClean="0">
              <a:ln>
                <a:noFill/>
              </a:ln>
              <a:solidFill>
                <a:schemeClr val="tx1"/>
              </a:solidFill>
              <a:effectLst/>
              <a:cs typeface="Arial" pitchFamily="34" charset="0"/>
            </a:endParaRPr>
          </a:p>
        </p:txBody>
      </p:sp>
    </p:spTree>
    <p:extLst>
      <p:ext uri="{BB962C8B-B14F-4D97-AF65-F5344CB8AC3E}">
        <p14:creationId xmlns:p14="http://schemas.microsoft.com/office/powerpoint/2010/main" val="14163174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7 - Θέση περιεχομένου" descr="normal_A2.jpg"/>
          <p:cNvPicPr>
            <a:picLocks noChangeAspect="1"/>
          </p:cNvPicPr>
          <p:nvPr/>
        </p:nvPicPr>
        <p:blipFill>
          <a:blip r:embed="rId3" cstate="print"/>
          <a:stretch>
            <a:fillRect/>
          </a:stretch>
        </p:blipFill>
        <p:spPr>
          <a:xfrm>
            <a:off x="337195" y="1484784"/>
            <a:ext cx="3514725" cy="4762500"/>
          </a:xfrm>
          <a:prstGeom prst="rect">
            <a:avLst/>
          </a:prstGeom>
          <a:ln>
            <a:noFill/>
          </a:ln>
          <a:effectLst>
            <a:softEdge rad="112500"/>
          </a:effectLst>
        </p:spPr>
      </p:pic>
      <p:sp>
        <p:nvSpPr>
          <p:cNvPr id="4" name="Τίτλος 3"/>
          <p:cNvSpPr>
            <a:spLocks noGrp="1"/>
          </p:cNvSpPr>
          <p:nvPr>
            <p:ph type="title"/>
          </p:nvPr>
        </p:nvSpPr>
        <p:spPr/>
        <p:txBody>
          <a:bodyPr>
            <a:normAutofit/>
          </a:bodyPr>
          <a:lstStyle/>
          <a:p>
            <a:r>
              <a:rPr lang="el-GR" dirty="0">
                <a:latin typeface="+mn-lt"/>
              </a:rPr>
              <a:t>Το κατά </a:t>
            </a:r>
            <a:r>
              <a:rPr lang="el-GR" dirty="0" err="1">
                <a:latin typeface="+mn-lt"/>
              </a:rPr>
              <a:t>Ματθαίον</a:t>
            </a:r>
            <a:r>
              <a:rPr lang="el-GR" dirty="0">
                <a:latin typeface="+mn-lt"/>
              </a:rPr>
              <a:t> Ευαγγέλιο</a:t>
            </a:r>
          </a:p>
        </p:txBody>
      </p:sp>
      <p:sp>
        <p:nvSpPr>
          <p:cNvPr id="6" name="Θέση περιεχομένου 3"/>
          <p:cNvSpPr txBox="1">
            <a:spLocks/>
          </p:cNvSpPr>
          <p:nvPr/>
        </p:nvSpPr>
        <p:spPr>
          <a:xfrm>
            <a:off x="3851919" y="1556791"/>
            <a:ext cx="4834881" cy="4525963"/>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None/>
              <a:defRPr/>
            </a:pPr>
            <a:r>
              <a:rPr lang="el-GR" sz="2400" b="1" dirty="0"/>
              <a:t>Πηγές:</a:t>
            </a:r>
          </a:p>
          <a:p>
            <a:pPr>
              <a:buFont typeface="Wingdings" pitchFamily="2" charset="2"/>
              <a:buChar char="ü"/>
              <a:defRPr/>
            </a:pPr>
            <a:r>
              <a:rPr lang="el-GR" sz="2400" dirty="0"/>
              <a:t>Μάρκος</a:t>
            </a:r>
          </a:p>
          <a:p>
            <a:pPr>
              <a:buFont typeface="Wingdings" pitchFamily="2" charset="2"/>
              <a:buChar char="ü"/>
              <a:defRPr/>
            </a:pPr>
            <a:r>
              <a:rPr lang="el-GR" sz="2400" dirty="0"/>
              <a:t>Πηγή των Λογίων (</a:t>
            </a:r>
            <a:r>
              <a:rPr lang="en-US" sz="2400" dirty="0"/>
              <a:t>Q)</a:t>
            </a:r>
            <a:r>
              <a:rPr lang="el-GR" sz="2400" dirty="0"/>
              <a:t> 240 στίχοι</a:t>
            </a:r>
            <a:endParaRPr lang="en-US" sz="2400" dirty="0"/>
          </a:p>
          <a:p>
            <a:pPr>
              <a:buFont typeface="Wingdings" pitchFamily="2" charset="2"/>
              <a:buChar char="ü"/>
              <a:defRPr/>
            </a:pPr>
            <a:r>
              <a:rPr lang="el-GR" sz="2400" dirty="0"/>
              <a:t>Ιδιαίτερη πηγή του (Μ)- η παράδοση της εκκλησίας μέσα στην οποία έζησε και έδρασε (1/6 περίπου όλου του υλικού του)</a:t>
            </a:r>
          </a:p>
          <a:p>
            <a:pPr marL="0" indent="0" algn="ctr">
              <a:buNone/>
            </a:pPr>
            <a:endParaRPr lang="el-GR" sz="2400" dirty="0">
              <a:cs typeface="Times New Roman" pitchFamily="18" charset="0"/>
            </a:endParaRPr>
          </a:p>
        </p:txBody>
      </p:sp>
    </p:spTree>
    <p:extLst>
      <p:ext uri="{BB962C8B-B14F-4D97-AF65-F5344CB8AC3E}">
        <p14:creationId xmlns:p14="http://schemas.microsoft.com/office/powerpoint/2010/main" val="14113646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latin typeface="+mn-lt"/>
              </a:rPr>
              <a:t>Δ. </a:t>
            </a:r>
            <a:r>
              <a:rPr lang="el-GR" dirty="0" smtClean="0">
                <a:latin typeface="+mn-lt"/>
              </a:rPr>
              <a:t>Δομή</a:t>
            </a:r>
            <a:endParaRPr lang="el-GR" dirty="0">
              <a:latin typeface="+mn-lt"/>
            </a:endParaRPr>
          </a:p>
        </p:txBody>
      </p:sp>
      <p:sp>
        <p:nvSpPr>
          <p:cNvPr id="6" name="1 - Ορθογώνιο"/>
          <p:cNvSpPr/>
          <p:nvPr/>
        </p:nvSpPr>
        <p:spPr>
          <a:xfrm>
            <a:off x="323528" y="1556792"/>
            <a:ext cx="8208912" cy="2400657"/>
          </a:xfrm>
          <a:prstGeom prst="rect">
            <a:avLst/>
          </a:prstGeom>
          <a:noFill/>
          <a:ln>
            <a:solidFill>
              <a:srgbClr val="5075BC"/>
            </a:solidFill>
          </a:ln>
        </p:spPr>
        <p:txBody>
          <a:bodyPr wrap="square">
            <a:spAutoFit/>
          </a:bodyPr>
          <a:lstStyle/>
          <a:p>
            <a:pPr>
              <a:lnSpc>
                <a:spcPct val="150000"/>
              </a:lnSpc>
            </a:pPr>
            <a:r>
              <a:rPr lang="el-GR" sz="2000" dirty="0">
                <a:cs typeface="Times New Roman" pitchFamily="18" charset="0"/>
              </a:rPr>
              <a:t>Ο τίτλος του Ευαγγελίου </a:t>
            </a:r>
            <a:r>
              <a:rPr lang="el-GR" sz="2000" b="1" i="1" dirty="0" err="1">
                <a:cs typeface="Times New Roman" pitchFamily="18" charset="0"/>
              </a:rPr>
              <a:t>Βίβλος</a:t>
            </a:r>
            <a:r>
              <a:rPr lang="el-GR" sz="2000" b="1" i="1" dirty="0">
                <a:cs typeface="Times New Roman" pitchFamily="18" charset="0"/>
              </a:rPr>
              <a:t> </a:t>
            </a:r>
            <a:r>
              <a:rPr lang="el-GR" sz="2000" b="1" i="1" dirty="0" err="1">
                <a:cs typeface="Times New Roman" pitchFamily="18" charset="0"/>
              </a:rPr>
              <a:t>γενέσεως</a:t>
            </a:r>
            <a:r>
              <a:rPr lang="el-GR" sz="2000" b="1" i="1" dirty="0">
                <a:cs typeface="Times New Roman" pitchFamily="18" charset="0"/>
              </a:rPr>
              <a:t> </a:t>
            </a:r>
            <a:r>
              <a:rPr lang="el-GR" sz="2000" b="1" i="1" dirty="0" err="1">
                <a:cs typeface="Times New Roman" pitchFamily="18" charset="0"/>
              </a:rPr>
              <a:t>Ἰησοῦ</a:t>
            </a:r>
            <a:r>
              <a:rPr lang="el-GR" sz="2000" b="1" i="1" dirty="0">
                <a:cs typeface="Times New Roman" pitchFamily="18" charset="0"/>
              </a:rPr>
              <a:t> </a:t>
            </a:r>
            <a:r>
              <a:rPr lang="el-GR" sz="2000" b="1" i="1" dirty="0" err="1">
                <a:cs typeface="Times New Roman" pitchFamily="18" charset="0"/>
              </a:rPr>
              <a:t>Χριστοῦ</a:t>
            </a:r>
            <a:r>
              <a:rPr lang="el-GR" sz="2000" b="1" i="1" dirty="0">
                <a:cs typeface="Times New Roman" pitchFamily="18" charset="0"/>
              </a:rPr>
              <a:t> </a:t>
            </a:r>
            <a:r>
              <a:rPr lang="el-GR" sz="2000" b="1" i="1" dirty="0" err="1">
                <a:cs typeface="Times New Roman" pitchFamily="18" charset="0"/>
              </a:rPr>
              <a:t>υἱοῦ</a:t>
            </a:r>
            <a:r>
              <a:rPr lang="el-GR" sz="2000" b="1" i="1" dirty="0">
                <a:cs typeface="Times New Roman" pitchFamily="18" charset="0"/>
              </a:rPr>
              <a:t> </a:t>
            </a:r>
            <a:r>
              <a:rPr lang="el-GR" sz="2000" b="1" i="1" dirty="0" err="1">
                <a:cs typeface="Times New Roman" pitchFamily="18" charset="0"/>
              </a:rPr>
              <a:t>Δαυὶδ</a:t>
            </a:r>
            <a:r>
              <a:rPr lang="el-GR" sz="2000" b="1" i="1" dirty="0">
                <a:cs typeface="Times New Roman" pitchFamily="18" charset="0"/>
              </a:rPr>
              <a:t> </a:t>
            </a:r>
            <a:r>
              <a:rPr lang="el-GR" sz="2000" b="1" i="1" dirty="0" err="1">
                <a:cs typeface="Times New Roman" pitchFamily="18" charset="0"/>
              </a:rPr>
              <a:t>υἱοῦ</a:t>
            </a:r>
            <a:r>
              <a:rPr lang="el-GR" sz="2000" b="1" i="1" dirty="0">
                <a:cs typeface="Times New Roman" pitchFamily="18" charset="0"/>
              </a:rPr>
              <a:t> </a:t>
            </a:r>
            <a:r>
              <a:rPr lang="el-GR" sz="2000" b="1" i="1" dirty="0" err="1">
                <a:cs typeface="Times New Roman" pitchFamily="18" charset="0"/>
              </a:rPr>
              <a:t>Ἀβραάμ</a:t>
            </a:r>
            <a:r>
              <a:rPr lang="el-GR" sz="2000" dirty="0">
                <a:cs typeface="Times New Roman" pitchFamily="18" charset="0"/>
              </a:rPr>
              <a:t> σημαίνει ότι το σύγγραμμα αυτό του Ματθαίου προβάλλει την ιστορική έλευση και παρουσία του Ιησού, ως την εκπλήρωση των επαγγελιών του Θεού και το τέλος-την τελείωση ολόκληρης της ιστορίας της θείας Οικονομίας, όπως αυτή εκτυλίσσεται στην </a:t>
            </a:r>
            <a:r>
              <a:rPr lang="el-GR" sz="2000" dirty="0" smtClean="0">
                <a:cs typeface="Times New Roman" pitchFamily="18" charset="0"/>
              </a:rPr>
              <a:t>Π.Δ.</a:t>
            </a:r>
            <a:endParaRPr lang="el-GR" sz="2000" dirty="0">
              <a:cs typeface="Times New Roman" pitchFamily="18" charset="0"/>
            </a:endParaRPr>
          </a:p>
        </p:txBody>
      </p:sp>
      <p:sp>
        <p:nvSpPr>
          <p:cNvPr id="7" name="3 - Διάγραμμα ροής: Έξοδος σε εκτυπωτή"/>
          <p:cNvSpPr/>
          <p:nvPr/>
        </p:nvSpPr>
        <p:spPr>
          <a:xfrm>
            <a:off x="827584" y="4149080"/>
            <a:ext cx="7992888" cy="2178487"/>
          </a:xfrm>
          <a:prstGeom prst="flowChartDocument">
            <a:avLst/>
          </a:prstGeom>
          <a:noFill/>
          <a:ln>
            <a:solidFill>
              <a:srgbClr val="5075BC"/>
            </a:solidFill>
          </a:ln>
        </p:spPr>
        <p:txBody>
          <a:bodyPr wrap="square">
            <a:spAutoFit/>
          </a:bodyPr>
          <a:lstStyle/>
          <a:p>
            <a:pPr>
              <a:lnSpc>
                <a:spcPct val="150000"/>
              </a:lnSpc>
            </a:pPr>
            <a:r>
              <a:rPr lang="el-GR" dirty="0">
                <a:cs typeface="Times New Roman" pitchFamily="18" charset="0"/>
              </a:rPr>
              <a:t>Εισάγεται με τη γενεαλογία του Ιησού προκειμένου να καταδειχθεί ότι σε αντίθεση προς το σφετεριστή του θρόνου </a:t>
            </a:r>
            <a:r>
              <a:rPr lang="el-GR" i="1" dirty="0" err="1">
                <a:cs typeface="Times New Roman" pitchFamily="18" charset="0"/>
              </a:rPr>
              <a:t>μισοϊουδαίο</a:t>
            </a:r>
            <a:r>
              <a:rPr lang="el-GR" dirty="0">
                <a:cs typeface="Times New Roman" pitchFamily="18" charset="0"/>
              </a:rPr>
              <a:t> Ηρώδη, Αυτός είναι ο γνήσιος </a:t>
            </a:r>
            <a:r>
              <a:rPr lang="el-GR" dirty="0" err="1">
                <a:cs typeface="Times New Roman" pitchFamily="18" charset="0"/>
              </a:rPr>
              <a:t>δαβιδίδης</a:t>
            </a:r>
            <a:r>
              <a:rPr lang="el-GR" dirty="0">
                <a:cs typeface="Times New Roman" pitchFamily="18" charset="0"/>
              </a:rPr>
              <a:t> Μεσσίας ο οποίος γεννήθηκε </a:t>
            </a:r>
            <a:r>
              <a:rPr lang="el-GR" i="1" dirty="0" err="1">
                <a:cs typeface="Times New Roman" pitchFamily="18" charset="0"/>
              </a:rPr>
              <a:t>ὅτε</a:t>
            </a:r>
            <a:r>
              <a:rPr lang="el-GR" i="1" dirty="0">
                <a:cs typeface="Times New Roman" pitchFamily="18" charset="0"/>
              </a:rPr>
              <a:t> </a:t>
            </a:r>
            <a:r>
              <a:rPr lang="el-GR" i="1" dirty="0" err="1">
                <a:cs typeface="Times New Roman" pitchFamily="18" charset="0"/>
              </a:rPr>
              <a:t>ἦλθεν</a:t>
            </a:r>
            <a:r>
              <a:rPr lang="el-GR" i="1" dirty="0">
                <a:cs typeface="Times New Roman" pitchFamily="18" charset="0"/>
              </a:rPr>
              <a:t> </a:t>
            </a:r>
            <a:r>
              <a:rPr lang="el-GR" i="1" dirty="0" err="1">
                <a:cs typeface="Times New Roman" pitchFamily="18" charset="0"/>
              </a:rPr>
              <a:t>τὸ</a:t>
            </a:r>
            <a:r>
              <a:rPr lang="el-GR" i="1" dirty="0">
                <a:cs typeface="Times New Roman" pitchFamily="18" charset="0"/>
              </a:rPr>
              <a:t> </a:t>
            </a:r>
            <a:r>
              <a:rPr lang="el-GR" i="1" dirty="0" err="1">
                <a:cs typeface="Times New Roman" pitchFamily="18" charset="0"/>
              </a:rPr>
              <a:t>πλήρωμα</a:t>
            </a:r>
            <a:r>
              <a:rPr lang="el-GR" i="1" dirty="0">
                <a:cs typeface="Times New Roman" pitchFamily="18" charset="0"/>
              </a:rPr>
              <a:t> </a:t>
            </a:r>
            <a:r>
              <a:rPr lang="el-GR" i="1" dirty="0" err="1">
                <a:cs typeface="Times New Roman" pitchFamily="18" charset="0"/>
              </a:rPr>
              <a:t>τοῦ</a:t>
            </a:r>
            <a:r>
              <a:rPr lang="el-GR" i="1" dirty="0">
                <a:cs typeface="Times New Roman" pitchFamily="18" charset="0"/>
              </a:rPr>
              <a:t> </a:t>
            </a:r>
            <a:r>
              <a:rPr lang="el-GR" i="1" dirty="0" err="1">
                <a:cs typeface="Times New Roman" pitchFamily="18" charset="0"/>
              </a:rPr>
              <a:t>χρόνου</a:t>
            </a:r>
            <a:r>
              <a:rPr lang="el-GR" dirty="0">
                <a:cs typeface="Times New Roman" pitchFamily="18" charset="0"/>
              </a:rPr>
              <a:t> (</a:t>
            </a:r>
            <a:r>
              <a:rPr lang="el-GR" dirty="0" err="1">
                <a:cs typeface="Times New Roman" pitchFamily="18" charset="0"/>
              </a:rPr>
              <a:t>πρβλ</a:t>
            </a:r>
            <a:r>
              <a:rPr lang="el-GR" dirty="0">
                <a:cs typeface="Times New Roman" pitchFamily="18" charset="0"/>
              </a:rPr>
              <a:t>. </a:t>
            </a:r>
            <a:r>
              <a:rPr lang="el-GR" dirty="0" err="1">
                <a:cs typeface="Times New Roman" pitchFamily="18" charset="0"/>
              </a:rPr>
              <a:t>Γαλ</a:t>
            </a:r>
            <a:r>
              <a:rPr lang="el-GR" dirty="0">
                <a:cs typeface="Times New Roman" pitchFamily="18" charset="0"/>
              </a:rPr>
              <a:t>. 4, 4). </a:t>
            </a:r>
          </a:p>
        </p:txBody>
      </p:sp>
    </p:spTree>
    <p:extLst>
      <p:ext uri="{BB962C8B-B14F-4D97-AF65-F5344CB8AC3E}">
        <p14:creationId xmlns:p14="http://schemas.microsoft.com/office/powerpoint/2010/main" val="31574285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endParaRPr lang="el-GR" dirty="0">
              <a:latin typeface="+mn-lt"/>
            </a:endParaRPr>
          </a:p>
        </p:txBody>
      </p:sp>
      <p:grpSp>
        <p:nvGrpSpPr>
          <p:cNvPr id="6" name="7 - Ομάδα"/>
          <p:cNvGrpSpPr/>
          <p:nvPr/>
        </p:nvGrpSpPr>
        <p:grpSpPr>
          <a:xfrm>
            <a:off x="467544" y="1340768"/>
            <a:ext cx="8280920" cy="5129593"/>
            <a:chOff x="323528" y="891695"/>
            <a:chExt cx="8280920" cy="5129593"/>
          </a:xfrm>
          <a:noFill/>
        </p:grpSpPr>
        <p:sp>
          <p:nvSpPr>
            <p:cNvPr id="8" name="Rectangle 2"/>
            <p:cNvSpPr>
              <a:spLocks noChangeArrowheads="1"/>
            </p:cNvSpPr>
            <p:nvPr/>
          </p:nvSpPr>
          <p:spPr bwMode="auto">
            <a:xfrm>
              <a:off x="323528" y="891695"/>
              <a:ext cx="8280920" cy="1804749"/>
            </a:xfrm>
            <a:prstGeom prst="roundRect">
              <a:avLst/>
            </a:prstGeom>
            <a:grpFill/>
            <a:ln w="9525">
              <a:solidFill>
                <a:srgbClr val="5075BC"/>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ea typeface="Times New Roman" pitchFamily="18" charset="0"/>
                  <a:cs typeface="Times New Roman" pitchFamily="18" charset="0"/>
                </a:rPr>
                <a:t>Ο Ματθαίος έχει</a:t>
              </a:r>
              <a:r>
                <a:rPr kumimoji="0" lang="el-GR" sz="2000" b="0" i="0" u="none" strike="noStrike" cap="none" normalizeH="0" dirty="0" smtClean="0">
                  <a:ln>
                    <a:noFill/>
                  </a:ln>
                  <a:solidFill>
                    <a:srgbClr val="000000"/>
                  </a:solidFill>
                  <a:effectLst/>
                  <a:ea typeface="Times New Roman" pitchFamily="18" charset="0"/>
                  <a:cs typeface="Times New Roman" pitchFamily="18" charset="0"/>
                </a:rPr>
                <a:t> </a:t>
              </a:r>
              <a:r>
                <a:rPr kumimoji="0" lang="el-GR" sz="2000" b="0" i="0" u="none" strike="noStrike" cap="none" normalizeH="0" baseline="0" dirty="0" smtClean="0">
                  <a:ln>
                    <a:noFill/>
                  </a:ln>
                  <a:solidFill>
                    <a:srgbClr val="000000"/>
                  </a:solidFill>
                  <a:effectLst/>
                  <a:ea typeface="Times New Roman" pitchFamily="18" charset="0"/>
                  <a:cs typeface="Times New Roman" pitchFamily="18" charset="0"/>
                </a:rPr>
                <a:t>αποκληθεί ως ο </a:t>
              </a:r>
              <a:r>
                <a:rPr kumimoji="0" lang="el-GR" sz="2000" b="1" i="1" strike="noStrike" cap="none" normalizeH="0" baseline="0" dirty="0" smtClean="0">
                  <a:ln>
                    <a:noFill/>
                  </a:ln>
                  <a:solidFill>
                    <a:srgbClr val="000000"/>
                  </a:solidFill>
                  <a:effectLst/>
                  <a:ea typeface="Times New Roman" pitchFamily="18" charset="0"/>
                  <a:cs typeface="Times New Roman" pitchFamily="18" charset="0"/>
                </a:rPr>
                <a:t>συστηματικός ανάμεσα στους Ευαγγελιστές</a:t>
              </a:r>
              <a:r>
                <a:rPr kumimoji="0" lang="el-GR" sz="2000" b="0" i="0" strike="noStrike" cap="none" normalizeH="0" baseline="0" dirty="0" smtClean="0">
                  <a:ln>
                    <a:noFill/>
                  </a:ln>
                  <a:solidFill>
                    <a:srgbClr val="000000"/>
                  </a:solidFill>
                  <a:effectLst/>
                  <a:ea typeface="Times New Roman" pitchFamily="18" charset="0"/>
                  <a:cs typeface="Times New Roman" pitchFamily="18" charset="0"/>
                </a:rPr>
                <a:t>,</a:t>
              </a:r>
              <a:r>
                <a:rPr kumimoji="0" lang="el-GR" sz="2000" b="0" i="0" u="none" strike="noStrike" cap="none" normalizeH="0" baseline="0" dirty="0" smtClean="0">
                  <a:ln>
                    <a:noFill/>
                  </a:ln>
                  <a:solidFill>
                    <a:srgbClr val="000000"/>
                  </a:solidFill>
                  <a:effectLst/>
                  <a:ea typeface="Times New Roman" pitchFamily="18" charset="0"/>
                  <a:cs typeface="Times New Roman" pitchFamily="18" charset="0"/>
                </a:rPr>
                <a:t> διότι το έργο του είναι έντεχνα δομημένο με άξονες πέντε εκτενείς Ομιλίες του Ιησού, οι οποίες απαρτίζουν ένα οργανικό σύνολο με </a:t>
              </a:r>
              <a:r>
                <a:rPr kumimoji="0" lang="el-GR" sz="2000" b="0" i="0" u="none" strike="noStrike" cap="none" normalizeH="0" baseline="0" dirty="0" err="1" smtClean="0">
                  <a:ln>
                    <a:noFill/>
                  </a:ln>
                  <a:solidFill>
                    <a:srgbClr val="000000"/>
                  </a:solidFill>
                  <a:effectLst/>
                  <a:ea typeface="Times New Roman" pitchFamily="18" charset="0"/>
                  <a:cs typeface="Times New Roman" pitchFamily="18" charset="0"/>
                </a:rPr>
                <a:t>επικεντρική</a:t>
              </a:r>
              <a:r>
                <a:rPr kumimoji="0" lang="el-GR" sz="2000" b="0" i="0" u="none" strike="noStrike" cap="none" normalizeH="0" baseline="0" dirty="0" smtClean="0">
                  <a:ln>
                    <a:noFill/>
                  </a:ln>
                  <a:solidFill>
                    <a:srgbClr val="000000"/>
                  </a:solidFill>
                  <a:effectLst/>
                  <a:ea typeface="Times New Roman" pitchFamily="18" charset="0"/>
                  <a:cs typeface="Times New Roman" pitchFamily="18" charset="0"/>
                </a:rPr>
                <a:t> δομή:</a:t>
              </a:r>
              <a:br>
                <a:rPr kumimoji="0" lang="el-GR" sz="2000" b="0" i="0" u="none" strike="noStrike" cap="none" normalizeH="0" baseline="0" dirty="0" smtClean="0">
                  <a:ln>
                    <a:noFill/>
                  </a:ln>
                  <a:solidFill>
                    <a:srgbClr val="000000"/>
                  </a:solidFill>
                  <a:effectLst/>
                  <a:ea typeface="Times New Roman" pitchFamily="18" charset="0"/>
                  <a:cs typeface="Times New Roman" pitchFamily="18" charset="0"/>
                </a:rPr>
              </a:br>
              <a:endParaRPr kumimoji="0" lang="el-GR" sz="2000" b="0" i="0" u="none" strike="noStrike" cap="none" normalizeH="0" baseline="0" dirty="0" smtClean="0">
                <a:ln>
                  <a:noFill/>
                </a:ln>
                <a:solidFill>
                  <a:srgbClr val="000000"/>
                </a:solidFill>
                <a:effectLst/>
                <a:ea typeface="Times New Roman" pitchFamily="18" charset="0"/>
                <a:cs typeface="Times New Roman" pitchFamily="18" charset="0"/>
              </a:endParaRPr>
            </a:p>
          </p:txBody>
        </p:sp>
        <p:sp>
          <p:nvSpPr>
            <p:cNvPr id="9" name="AutoShape 1"/>
            <p:cNvSpPr>
              <a:spLocks noChangeArrowheads="1"/>
            </p:cNvSpPr>
            <p:nvPr/>
          </p:nvSpPr>
          <p:spPr bwMode="auto">
            <a:xfrm>
              <a:off x="323528" y="2492896"/>
              <a:ext cx="8280920" cy="3528392"/>
            </a:xfrm>
            <a:prstGeom prst="foldedCorner">
              <a:avLst/>
            </a:prstGeom>
            <a:solidFill>
              <a:schemeClr val="accent1">
                <a:lumMod val="20000"/>
                <a:lumOff val="80000"/>
              </a:schemeClr>
            </a:solidFill>
            <a:ln w="9525">
              <a:solidFill>
                <a:srgbClr val="5075BC"/>
              </a:solidFill>
              <a:round/>
              <a:headEnd/>
              <a:tailEnd/>
            </a:ln>
          </p:spPr>
          <p:txBody>
            <a:bodyPr vert="horz" wrap="square" lIns="91440" tIns="45720" rIns="91440" bIns="45720" numCol="1" anchor="t" anchorCtr="0" compatLnSpc="1">
              <a:prstTxWarp prst="textNoShape">
                <a:avLst/>
              </a:prstTxWarp>
            </a:bodyPr>
            <a:lstStyle/>
            <a:p>
              <a:pPr lvl="0" algn="ctr" fontAlgn="base">
                <a:lnSpc>
                  <a:spcPct val="150000"/>
                </a:lnSpc>
                <a:spcBef>
                  <a:spcPct val="0"/>
                </a:spcBef>
                <a:spcAft>
                  <a:spcPct val="0"/>
                </a:spcAft>
                <a:tabLst>
                  <a:tab pos="457200" algn="r"/>
                  <a:tab pos="2636838" algn="ctr"/>
                  <a:tab pos="5273675" algn="r"/>
                </a:tabLst>
              </a:pPr>
              <a:r>
                <a:rPr lang="el-GR" sz="2000" b="1" u="sng" dirty="0" smtClean="0">
                  <a:solidFill>
                    <a:srgbClr val="000000"/>
                  </a:solidFill>
                  <a:ea typeface="Times New Roman" pitchFamily="18" charset="0"/>
                  <a:cs typeface="Times New Roman" pitchFamily="18" charset="0"/>
                </a:rPr>
                <a:t>ΔΟΜΗ</a:t>
              </a:r>
            </a:p>
            <a:p>
              <a:pPr lvl="0" algn="ctr" fontAlgn="base">
                <a:lnSpc>
                  <a:spcPct val="140000"/>
                </a:lnSpc>
                <a:spcBef>
                  <a:spcPct val="0"/>
                </a:spcBef>
                <a:spcAft>
                  <a:spcPct val="0"/>
                </a:spcAft>
                <a:tabLst>
                  <a:tab pos="457200" algn="r"/>
                  <a:tab pos="2636838" algn="ctr"/>
                  <a:tab pos="5273675" algn="r"/>
                </a:tabLst>
              </a:pPr>
              <a:r>
                <a:rPr kumimoji="0" lang="el-GR" sz="2000" b="1" i="0" u="sng" strike="noStrike" cap="none" normalizeH="0" baseline="0" dirty="0" smtClean="0">
                  <a:ln>
                    <a:noFill/>
                  </a:ln>
                  <a:solidFill>
                    <a:srgbClr val="000000"/>
                  </a:solidFill>
                  <a:effectLst/>
                  <a:ea typeface="Times New Roman" pitchFamily="18" charset="0"/>
                  <a:cs typeface="Times New Roman" pitchFamily="18" charset="0"/>
                </a:rPr>
                <a:t>Α.</a:t>
              </a:r>
              <a:r>
                <a:rPr kumimoji="0" lang="el-GR" sz="2000" b="1" i="0" u="none" strike="noStrike" cap="none" normalizeH="0" baseline="0" dirty="0" smtClean="0">
                  <a:ln>
                    <a:noFill/>
                  </a:ln>
                  <a:solidFill>
                    <a:srgbClr val="000000"/>
                  </a:solidFill>
                  <a:effectLst/>
                  <a:ea typeface="Times New Roman" pitchFamily="18" charset="0"/>
                  <a:cs typeface="Times New Roman" pitchFamily="18" charset="0"/>
                </a:rPr>
                <a:t> Η επί του όρους Ομιλία (κεφ. 5-7)</a:t>
              </a:r>
              <a:endParaRPr kumimoji="0" lang="el-GR" sz="2000" b="1" i="0" u="none" strike="noStrike" cap="none" normalizeH="0" baseline="0" dirty="0" smtClean="0">
                <a:ln>
                  <a:noFill/>
                </a:ln>
                <a:solidFill>
                  <a:schemeClr val="tx1"/>
                </a:solidFill>
                <a:effectLst/>
                <a:cs typeface="Arial" pitchFamily="34" charset="0"/>
              </a:endParaRPr>
            </a:p>
            <a:p>
              <a:pPr lvl="0" algn="ctr" eaLnBrk="0" fontAlgn="base" hangingPunct="0">
                <a:lnSpc>
                  <a:spcPct val="140000"/>
                </a:lnSpc>
                <a:spcBef>
                  <a:spcPct val="0"/>
                </a:spcBef>
                <a:spcAft>
                  <a:spcPct val="0"/>
                </a:spcAft>
                <a:tabLst>
                  <a:tab pos="457200" algn="r"/>
                  <a:tab pos="2636838" algn="ctr"/>
                  <a:tab pos="5273675" algn="r"/>
                </a:tabLst>
              </a:pPr>
              <a:r>
                <a:rPr kumimoji="0" lang="el-GR" sz="2000" b="1" i="0" u="sng" strike="noStrike" cap="none" normalizeH="0" baseline="0" dirty="0" smtClean="0">
                  <a:ln>
                    <a:noFill/>
                  </a:ln>
                  <a:solidFill>
                    <a:srgbClr val="000000"/>
                  </a:solidFill>
                  <a:effectLst/>
                  <a:ea typeface="Times New Roman" pitchFamily="18" charset="0"/>
                  <a:cs typeface="Times New Roman" pitchFamily="18" charset="0"/>
                </a:rPr>
                <a:t>Β.</a:t>
              </a:r>
              <a:r>
                <a:rPr kumimoji="0" lang="el-GR" sz="2000" b="1" i="0" u="none" strike="noStrike" cap="none" normalizeH="0" baseline="0" dirty="0" smtClean="0">
                  <a:ln>
                    <a:noFill/>
                  </a:ln>
                  <a:solidFill>
                    <a:srgbClr val="000000"/>
                  </a:solidFill>
                  <a:effectLst/>
                  <a:ea typeface="Times New Roman" pitchFamily="18" charset="0"/>
                  <a:cs typeface="Times New Roman" pitchFamily="18" charset="0"/>
                </a:rPr>
                <a:t> Η αποστολή των μαθητών (9, 35-11, 1)</a:t>
              </a:r>
              <a:endParaRPr kumimoji="0" lang="el-GR" sz="2000" b="1" i="0" u="none" strike="noStrike" cap="none" normalizeH="0" baseline="0" dirty="0" smtClean="0">
                <a:ln>
                  <a:noFill/>
                </a:ln>
                <a:solidFill>
                  <a:schemeClr val="tx1"/>
                </a:solidFill>
                <a:effectLst/>
                <a:cs typeface="Arial" pitchFamily="34" charset="0"/>
              </a:endParaRPr>
            </a:p>
            <a:p>
              <a:pPr lvl="0" algn="ctr" eaLnBrk="0" fontAlgn="base" hangingPunct="0">
                <a:lnSpc>
                  <a:spcPct val="140000"/>
                </a:lnSpc>
                <a:spcBef>
                  <a:spcPct val="0"/>
                </a:spcBef>
                <a:spcAft>
                  <a:spcPct val="0"/>
                </a:spcAft>
                <a:tabLst>
                  <a:tab pos="457200" algn="r"/>
                  <a:tab pos="2636838" algn="ctr"/>
                  <a:tab pos="5273675" algn="r"/>
                </a:tabLst>
              </a:pPr>
              <a:r>
                <a:rPr kumimoji="0" lang="el-GR" sz="2000" b="1" i="0" u="sng" strike="noStrike" cap="none" normalizeH="0" baseline="0" dirty="0" smtClean="0">
                  <a:ln>
                    <a:noFill/>
                  </a:ln>
                  <a:solidFill>
                    <a:srgbClr val="000000"/>
                  </a:solidFill>
                  <a:effectLst/>
                  <a:ea typeface="Times New Roman" pitchFamily="18" charset="0"/>
                  <a:cs typeface="Times New Roman" pitchFamily="18" charset="0"/>
                </a:rPr>
                <a:t>Γ.</a:t>
              </a:r>
              <a:r>
                <a:rPr kumimoji="0" lang="el-GR" sz="2000" b="1" i="0" u="none" strike="noStrike" cap="none" normalizeH="0" baseline="0" dirty="0" smtClean="0">
                  <a:ln>
                    <a:noFill/>
                  </a:ln>
                  <a:solidFill>
                    <a:srgbClr val="000000"/>
                  </a:solidFill>
                  <a:effectLst/>
                  <a:ea typeface="Times New Roman" pitchFamily="18" charset="0"/>
                  <a:cs typeface="Times New Roman" pitchFamily="18" charset="0"/>
                </a:rPr>
                <a:t> Οι επτά Παραβολές της Βασιλείας (κεφ. 13)</a:t>
              </a:r>
              <a:endParaRPr kumimoji="0" lang="el-GR" sz="2000" b="1" i="0" u="none" strike="noStrike" cap="none" normalizeH="0" baseline="0" dirty="0" smtClean="0">
                <a:ln>
                  <a:noFill/>
                </a:ln>
                <a:solidFill>
                  <a:schemeClr val="tx1"/>
                </a:solidFill>
                <a:effectLst/>
                <a:cs typeface="Arial" pitchFamily="34" charset="0"/>
              </a:endParaRPr>
            </a:p>
            <a:p>
              <a:pPr lvl="0" algn="ctr" eaLnBrk="0" fontAlgn="base" hangingPunct="0">
                <a:lnSpc>
                  <a:spcPct val="140000"/>
                </a:lnSpc>
                <a:spcBef>
                  <a:spcPct val="0"/>
                </a:spcBef>
                <a:spcAft>
                  <a:spcPct val="0"/>
                </a:spcAft>
                <a:tabLst>
                  <a:tab pos="457200" algn="r"/>
                  <a:tab pos="2636838" algn="ctr"/>
                  <a:tab pos="5273675" algn="r"/>
                </a:tabLst>
              </a:pPr>
              <a:r>
                <a:rPr kumimoji="0" lang="el-GR" sz="2000" b="1" i="0" u="sng" strike="noStrike" cap="none" normalizeH="0" baseline="0" dirty="0" smtClean="0">
                  <a:ln>
                    <a:noFill/>
                  </a:ln>
                  <a:solidFill>
                    <a:srgbClr val="000000"/>
                  </a:solidFill>
                  <a:effectLst/>
                  <a:ea typeface="Times New Roman" pitchFamily="18" charset="0"/>
                  <a:cs typeface="Times New Roman" pitchFamily="18" charset="0"/>
                </a:rPr>
                <a:t>Β’.</a:t>
              </a:r>
              <a:r>
                <a:rPr kumimoji="0" lang="el-GR" sz="2000" b="1" i="0" u="none" strike="noStrike" cap="none" normalizeH="0" baseline="0" dirty="0" smtClean="0">
                  <a:ln>
                    <a:noFill/>
                  </a:ln>
                  <a:solidFill>
                    <a:srgbClr val="000000"/>
                  </a:solidFill>
                  <a:effectLst/>
                  <a:ea typeface="Times New Roman" pitchFamily="18" charset="0"/>
                  <a:cs typeface="Times New Roman" pitchFamily="18" charset="0"/>
                </a:rPr>
                <a:t> Ο λεγόμενος Εκκλησιαστικός Λόγος (κεφ. 18)</a:t>
              </a:r>
              <a:endParaRPr kumimoji="0" lang="el-GR" sz="2000" b="1" i="0" u="none" strike="noStrike" cap="none" normalizeH="0" baseline="0" dirty="0" smtClean="0">
                <a:ln>
                  <a:noFill/>
                </a:ln>
                <a:solidFill>
                  <a:schemeClr val="tx1"/>
                </a:solidFill>
                <a:effectLst/>
                <a:cs typeface="Arial" pitchFamily="34" charset="0"/>
              </a:endParaRPr>
            </a:p>
            <a:p>
              <a:pPr lvl="0" algn="ctr" eaLnBrk="0" fontAlgn="base" hangingPunct="0">
                <a:lnSpc>
                  <a:spcPct val="140000"/>
                </a:lnSpc>
                <a:spcBef>
                  <a:spcPct val="0"/>
                </a:spcBef>
                <a:spcAft>
                  <a:spcPct val="0"/>
                </a:spcAft>
                <a:tabLst>
                  <a:tab pos="457200" algn="r"/>
                  <a:tab pos="2636838" algn="ctr"/>
                  <a:tab pos="5273675" algn="r"/>
                </a:tabLst>
              </a:pPr>
              <a:r>
                <a:rPr kumimoji="0" lang="el-GR" sz="2000" b="1" i="0" u="sng" strike="noStrike" cap="none" normalizeH="0" baseline="0" dirty="0" smtClean="0">
                  <a:ln>
                    <a:noFill/>
                  </a:ln>
                  <a:solidFill>
                    <a:srgbClr val="000000"/>
                  </a:solidFill>
                  <a:effectLst/>
                  <a:ea typeface="Times New Roman" pitchFamily="18" charset="0"/>
                  <a:cs typeface="Times New Roman" pitchFamily="18" charset="0"/>
                </a:rPr>
                <a:t>Α’.</a:t>
              </a:r>
              <a:r>
                <a:rPr kumimoji="0" lang="el-GR" sz="2000" b="1" i="0" u="none" strike="noStrike" cap="none" normalizeH="0" baseline="0" dirty="0" smtClean="0">
                  <a:ln>
                    <a:noFill/>
                  </a:ln>
                  <a:solidFill>
                    <a:srgbClr val="000000"/>
                  </a:solidFill>
                  <a:effectLst/>
                  <a:ea typeface="Times New Roman" pitchFamily="18" charset="0"/>
                  <a:cs typeface="Times New Roman" pitchFamily="18" charset="0"/>
                </a:rPr>
                <a:t> Η εσχατολογική Ομιλία (κεφ. 23-25).</a:t>
              </a:r>
            </a:p>
            <a:p>
              <a:pPr lvl="0" algn="ctr" eaLnBrk="0" fontAlgn="base" hangingPunct="0">
                <a:spcBef>
                  <a:spcPts val="1800"/>
                </a:spcBef>
                <a:spcAft>
                  <a:spcPct val="0"/>
                </a:spcAft>
                <a:tabLst>
                  <a:tab pos="457200" algn="r"/>
                  <a:tab pos="2636838" algn="ctr"/>
                  <a:tab pos="5273675" algn="r"/>
                </a:tabLst>
              </a:pPr>
              <a:r>
                <a:rPr lang="el-GR" sz="1400" b="1" dirty="0" smtClean="0">
                  <a:solidFill>
                    <a:srgbClr val="000000"/>
                  </a:solidFill>
                  <a:cs typeface="Times New Roman" pitchFamily="18" charset="0"/>
                </a:rPr>
                <a:t>ΠΑΡΑΒΟΛΗ ΜΩΡΩΝ ΠΑΡΘΕΝΩΝ</a:t>
              </a:r>
            </a:p>
            <a:p>
              <a:pPr lvl="0" algn="ctr" eaLnBrk="0" fontAlgn="base" hangingPunct="0">
                <a:spcBef>
                  <a:spcPct val="0"/>
                </a:spcBef>
                <a:spcAft>
                  <a:spcPct val="0"/>
                </a:spcAft>
                <a:tabLst>
                  <a:tab pos="457200" algn="r"/>
                  <a:tab pos="2636838" algn="ctr"/>
                  <a:tab pos="5273675" algn="r"/>
                </a:tabLst>
              </a:pPr>
              <a:r>
                <a:rPr kumimoji="0" lang="el-GR" sz="1400" b="1" i="0" u="none" strike="noStrike" cap="none" normalizeH="0" baseline="0" dirty="0" smtClean="0">
                  <a:ln>
                    <a:noFill/>
                  </a:ln>
                  <a:solidFill>
                    <a:srgbClr val="000000"/>
                  </a:solidFill>
                  <a:effectLst/>
                  <a:cs typeface="Times New Roman" pitchFamily="18" charset="0"/>
                </a:rPr>
                <a:t>		ΠΑΡΑΒΟΛΗ ΤΑΛΑΝΤΩΝ</a:t>
              </a:r>
            </a:p>
            <a:p>
              <a:pPr lvl="0" algn="ctr" eaLnBrk="0" fontAlgn="base" hangingPunct="0">
                <a:spcBef>
                  <a:spcPct val="0"/>
                </a:spcBef>
                <a:spcAft>
                  <a:spcPct val="0"/>
                </a:spcAft>
                <a:tabLst>
                  <a:tab pos="457200" algn="r"/>
                  <a:tab pos="2636838" algn="ctr"/>
                  <a:tab pos="5273675" algn="r"/>
                </a:tabLst>
              </a:pPr>
              <a:r>
                <a:rPr lang="el-GR" sz="1400" b="1" dirty="0" smtClean="0">
                  <a:solidFill>
                    <a:srgbClr val="000000"/>
                  </a:solidFill>
                  <a:cs typeface="Times New Roman" pitchFamily="18" charset="0"/>
                </a:rPr>
                <a:t>			ΠΑΡΑΒΟΛΗ ΤΗΣ ΠΑΓΚΟΣΜΙΑΣ ΚΡΙΣΗΣ</a:t>
              </a:r>
              <a:endParaRPr kumimoji="0" lang="el-GR" sz="1400" b="1" i="0" u="none" strike="noStrike" cap="none" normalizeH="0" baseline="0" dirty="0" smtClean="0">
                <a:ln>
                  <a:noFill/>
                </a:ln>
                <a:solidFill>
                  <a:schemeClr val="tx1"/>
                </a:solidFill>
                <a:effectLst/>
                <a:cs typeface="Arial" pitchFamily="34" charset="0"/>
              </a:endParaRPr>
            </a:p>
          </p:txBody>
        </p:sp>
      </p:grpSp>
    </p:spTree>
    <p:extLst>
      <p:ext uri="{BB962C8B-B14F-4D97-AF65-F5344CB8AC3E}">
        <p14:creationId xmlns:p14="http://schemas.microsoft.com/office/powerpoint/2010/main" val="41326450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 - Θέση αριθμού διαφάνειας"/>
          <p:cNvSpPr txBox="1">
            <a:spLocks/>
          </p:cNvSpPr>
          <p:nvPr/>
        </p:nvSpPr>
        <p:spPr>
          <a:xfrm>
            <a:off x="8174736" y="-315416"/>
            <a:ext cx="762000" cy="365760"/>
          </a:xfrm>
          <a:prstGeom prst="rect">
            <a:avLst/>
          </a:prstGeom>
          <a:noFill/>
          <a:ln>
            <a:solidFill>
              <a:srgbClr val="5075BC"/>
            </a:solidFill>
          </a:ln>
        </p:spPr>
        <p:txBody>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5000"/>
              </a:lnSpc>
            </a:pPr>
            <a:fld id="{4B991278-F0D4-4548-BA03-2349C3D7F960}" type="slidenum">
              <a:rPr lang="el-GR" sz="2000" smtClean="0"/>
              <a:pPr>
                <a:lnSpc>
                  <a:spcPct val="125000"/>
                </a:lnSpc>
              </a:pPr>
              <a:t>14</a:t>
            </a:fld>
            <a:endParaRPr lang="el-GR" sz="2000"/>
          </a:p>
        </p:txBody>
      </p:sp>
      <p:sp>
        <p:nvSpPr>
          <p:cNvPr id="15" name="Title 14"/>
          <p:cNvSpPr>
            <a:spLocks noGrp="1"/>
          </p:cNvSpPr>
          <p:nvPr>
            <p:ph type="title"/>
          </p:nvPr>
        </p:nvSpPr>
        <p:spPr/>
        <p:txBody>
          <a:bodyPr>
            <a:normAutofit fontScale="90000"/>
          </a:bodyPr>
          <a:lstStyle/>
          <a:p>
            <a:r>
              <a:rPr lang="el-GR" dirty="0"/>
              <a:t>Η έντεχνη δομή της επί του Όρους Ομιλίας</a:t>
            </a:r>
            <a:br>
              <a:rPr lang="el-GR" dirty="0"/>
            </a:br>
            <a:endParaRPr lang="el-GR" dirty="0"/>
          </a:p>
        </p:txBody>
      </p:sp>
      <p:grpSp>
        <p:nvGrpSpPr>
          <p:cNvPr id="7" name="Group 6"/>
          <p:cNvGrpSpPr/>
          <p:nvPr/>
        </p:nvGrpSpPr>
        <p:grpSpPr>
          <a:xfrm>
            <a:off x="323528" y="1363652"/>
            <a:ext cx="8496944" cy="841212"/>
            <a:chOff x="0" y="858643"/>
            <a:chExt cx="8496944" cy="841212"/>
          </a:xfrm>
          <a:noFill/>
        </p:grpSpPr>
        <p:sp>
          <p:nvSpPr>
            <p:cNvPr id="19" name="Rounded Rectangle 18"/>
            <p:cNvSpPr/>
            <p:nvPr/>
          </p:nvSpPr>
          <p:spPr>
            <a:xfrm>
              <a:off x="0" y="858643"/>
              <a:ext cx="8496944" cy="841212"/>
            </a:xfrm>
            <a:prstGeom prst="roundRect">
              <a:avLst/>
            </a:prstGeom>
            <a:grpFill/>
            <a:ln>
              <a:solidFill>
                <a:srgbClr val="5075BC"/>
              </a:solid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0" name="Rounded Rectangle 4"/>
            <p:cNvSpPr/>
            <p:nvPr/>
          </p:nvSpPr>
          <p:spPr>
            <a:xfrm>
              <a:off x="41065" y="899708"/>
              <a:ext cx="8414814" cy="759082"/>
            </a:xfrm>
            <a:prstGeom prst="rect">
              <a:avLst/>
            </a:prstGeom>
            <a:grpFill/>
            <a:ln>
              <a:solidFill>
                <a:srgbClr val="5075BC"/>
              </a:solidFill>
            </a:ln>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l" defTabSz="1066800" rtl="0">
                <a:spcBef>
                  <a:spcPct val="0"/>
                </a:spcBef>
                <a:spcAft>
                  <a:spcPct val="35000"/>
                </a:spcAft>
              </a:pPr>
              <a:r>
                <a:rPr lang="el-GR" sz="2000" b="1" kern="1200" dirty="0" smtClean="0">
                  <a:solidFill>
                    <a:schemeClr val="tx1"/>
                  </a:solidFill>
                </a:rPr>
                <a:t>5, 3-16: Εισαγωγή: Μακαρισμοί (ποιοι εισέρχονται στη Βασιλεία), οι Μαθητές  = Αλάτι της γης και Φως του Κόσμου</a:t>
              </a:r>
              <a:endParaRPr lang="el-GR" sz="2000" kern="1200" dirty="0">
                <a:solidFill>
                  <a:schemeClr val="tx1"/>
                </a:solidFill>
              </a:endParaRPr>
            </a:p>
          </p:txBody>
        </p:sp>
      </p:grpSp>
      <p:grpSp>
        <p:nvGrpSpPr>
          <p:cNvPr id="8" name="Group 7"/>
          <p:cNvGrpSpPr/>
          <p:nvPr/>
        </p:nvGrpSpPr>
        <p:grpSpPr>
          <a:xfrm>
            <a:off x="323528" y="1402382"/>
            <a:ext cx="8496944" cy="4053237"/>
            <a:chOff x="0" y="1699856"/>
            <a:chExt cx="8496944" cy="4053237"/>
          </a:xfrm>
          <a:noFill/>
        </p:grpSpPr>
        <p:sp>
          <p:nvSpPr>
            <p:cNvPr id="17" name="Rectangle 16"/>
            <p:cNvSpPr/>
            <p:nvPr/>
          </p:nvSpPr>
          <p:spPr>
            <a:xfrm>
              <a:off x="0" y="1699856"/>
              <a:ext cx="8496944" cy="4053237"/>
            </a:xfrm>
            <a:prstGeom prst="rect">
              <a:avLst/>
            </a:prstGeom>
            <a:grpFill/>
            <a:ln>
              <a:solidFill>
                <a:srgbClr val="5075BC"/>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8" name="Rectangle 17"/>
            <p:cNvSpPr/>
            <p:nvPr/>
          </p:nvSpPr>
          <p:spPr>
            <a:xfrm>
              <a:off x="0" y="2502338"/>
              <a:ext cx="8496944" cy="3250755"/>
            </a:xfrm>
            <a:prstGeom prst="rect">
              <a:avLst/>
            </a:prstGeom>
            <a:grpFill/>
            <a:ln>
              <a:solidFill>
                <a:srgbClr val="5075BC"/>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69778"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l-GR" sz="2000" kern="1200" dirty="0" smtClean="0">
                  <a:solidFill>
                    <a:schemeClr val="tx1"/>
                  </a:solidFill>
                </a:rPr>
                <a:t>5, 17-20: Εκπλήρωση Νόμου-Τορά</a:t>
              </a:r>
              <a:endParaRPr lang="el-GR" sz="2000" kern="1200" dirty="0">
                <a:solidFill>
                  <a:schemeClr val="tx1"/>
                </a:solidFill>
              </a:endParaRPr>
            </a:p>
            <a:p>
              <a:pPr marL="457200" lvl="2" indent="-228600" algn="l" defTabSz="1066800" rtl="0">
                <a:lnSpc>
                  <a:spcPct val="90000"/>
                </a:lnSpc>
                <a:spcBef>
                  <a:spcPct val="0"/>
                </a:spcBef>
                <a:spcAft>
                  <a:spcPct val="20000"/>
                </a:spcAft>
                <a:buChar char="••"/>
              </a:pPr>
              <a:r>
                <a:rPr lang="el-GR" sz="2000" kern="1200" dirty="0" smtClean="0">
                  <a:solidFill>
                    <a:schemeClr val="tx1"/>
                  </a:solidFill>
                </a:rPr>
                <a:t>5, 21-48: Υπέρβαση Νόμου - </a:t>
              </a:r>
              <a:r>
                <a:rPr lang="el-GR" sz="2000" b="1" kern="1200" dirty="0" smtClean="0">
                  <a:solidFill>
                    <a:schemeClr val="tx1"/>
                  </a:solidFill>
                </a:rPr>
                <a:t>έξι Υπερθέσεις </a:t>
              </a:r>
              <a:r>
                <a:rPr lang="el-GR" sz="2000" kern="1200" dirty="0" smtClean="0">
                  <a:solidFill>
                    <a:schemeClr val="tx1"/>
                  </a:solidFill>
                </a:rPr>
                <a:t>(όχι </a:t>
              </a:r>
              <a:r>
                <a:rPr lang="el-GR" sz="2000" i="1" kern="1200" dirty="0" smtClean="0">
                  <a:solidFill>
                    <a:schemeClr val="tx1"/>
                  </a:solidFill>
                </a:rPr>
                <a:t>Αντιθέσεις</a:t>
              </a:r>
              <a:r>
                <a:rPr lang="el-GR" sz="2000" kern="1200" dirty="0" smtClean="0">
                  <a:solidFill>
                    <a:schemeClr val="tx1"/>
                  </a:solidFill>
                </a:rPr>
                <a:t>, όπως τιτλοφορούνται)- αγάπη στους εχθρούς</a:t>
              </a:r>
              <a:endParaRPr lang="el-GR" sz="2000" b="1" kern="1200" dirty="0">
                <a:solidFill>
                  <a:schemeClr val="tx1"/>
                </a:solidFill>
              </a:endParaRPr>
            </a:p>
            <a:p>
              <a:pPr marL="685800" lvl="3" indent="-228600" algn="l" defTabSz="1066800" rtl="0">
                <a:lnSpc>
                  <a:spcPct val="90000"/>
                </a:lnSpc>
                <a:spcBef>
                  <a:spcPct val="0"/>
                </a:spcBef>
                <a:spcAft>
                  <a:spcPct val="20000"/>
                </a:spcAft>
                <a:buChar char="••"/>
              </a:pPr>
              <a:r>
                <a:rPr lang="el-GR" sz="2000" kern="1200" dirty="0" smtClean="0">
                  <a:solidFill>
                    <a:schemeClr val="tx1"/>
                  </a:solidFill>
                </a:rPr>
                <a:t>6, 1-8: Ελεημοσύνη και Προσευχή </a:t>
              </a:r>
              <a:r>
                <a:rPr lang="el-GR" sz="2000" b="1" kern="1200" dirty="0" smtClean="0">
                  <a:solidFill>
                    <a:schemeClr val="tx1"/>
                  </a:solidFill>
                </a:rPr>
                <a:t>ΕΝ ΚΡΥΠΤΩ!!! (ΌΧΙ ΥΠΟΚΡΙΣΙΑ)</a:t>
              </a:r>
              <a:r>
                <a:rPr lang="en-US" sz="2000" b="1" kern="1200" dirty="0" smtClean="0">
                  <a:solidFill>
                    <a:schemeClr val="tx1"/>
                  </a:solidFill>
                </a:rPr>
                <a:t> </a:t>
              </a:r>
              <a:endParaRPr lang="el-GR" sz="2000" b="1" kern="1200" dirty="0">
                <a:solidFill>
                  <a:schemeClr val="tx1"/>
                </a:solidFill>
              </a:endParaRPr>
            </a:p>
            <a:p>
              <a:pPr marL="914400" lvl="4" indent="-228600" algn="l" defTabSz="1066800" rtl="0">
                <a:lnSpc>
                  <a:spcPct val="90000"/>
                </a:lnSpc>
                <a:spcBef>
                  <a:spcPct val="0"/>
                </a:spcBef>
                <a:spcAft>
                  <a:spcPct val="20000"/>
                </a:spcAft>
                <a:buChar char="••"/>
              </a:pPr>
              <a:r>
                <a:rPr lang="el-GR" sz="2000" b="1" kern="1200" dirty="0" smtClean="0">
                  <a:solidFill>
                    <a:schemeClr val="tx1"/>
                  </a:solidFill>
                </a:rPr>
                <a:t>6, 9-15: Κυριακή Προσευχή = Πυρήνας της ΕΠΙ ΤΟΥ 		ΟΡΟΥΣ (τα 3 πρώτα αιτήματα συμπυκνώνουν τη διδασκαλία που προηγείται και τα 3 επόμενα όσα έπονται (</a:t>
              </a:r>
              <a:r>
                <a:rPr lang="en-US" sz="2000" b="1" kern="1200" dirty="0" err="1" smtClean="0">
                  <a:solidFill>
                    <a:schemeClr val="tx1"/>
                  </a:solidFill>
                </a:rPr>
                <a:t>Bornkamm</a:t>
              </a:r>
              <a:r>
                <a:rPr lang="en-US" sz="2000" b="1" kern="1200" dirty="0" smtClean="0">
                  <a:solidFill>
                    <a:schemeClr val="tx1"/>
                  </a:solidFill>
                </a:rPr>
                <a:t>)</a:t>
              </a:r>
              <a:endParaRPr lang="el-GR" sz="2000" kern="1200" dirty="0">
                <a:solidFill>
                  <a:schemeClr val="tx1"/>
                </a:solidFill>
              </a:endParaRPr>
            </a:p>
            <a:p>
              <a:pPr marL="685800" lvl="3" indent="-228600" algn="l" defTabSz="1066800" rtl="0">
                <a:lnSpc>
                  <a:spcPct val="90000"/>
                </a:lnSpc>
                <a:spcBef>
                  <a:spcPct val="0"/>
                </a:spcBef>
                <a:spcAft>
                  <a:spcPct val="20000"/>
                </a:spcAft>
                <a:buChar char="••"/>
              </a:pPr>
              <a:r>
                <a:rPr lang="el-GR" sz="2000" kern="1200" dirty="0" smtClean="0">
                  <a:solidFill>
                    <a:schemeClr val="tx1"/>
                  </a:solidFill>
                </a:rPr>
                <a:t>6, 16-18: Νηστεία</a:t>
              </a:r>
              <a:endParaRPr lang="el-GR" sz="2000" kern="1200" dirty="0">
                <a:solidFill>
                  <a:schemeClr val="tx1"/>
                </a:solidFill>
              </a:endParaRPr>
            </a:p>
            <a:p>
              <a:pPr marL="457200" lvl="2" indent="-228600" algn="l" defTabSz="1066800" rtl="0">
                <a:lnSpc>
                  <a:spcPct val="90000"/>
                </a:lnSpc>
                <a:spcBef>
                  <a:spcPct val="0"/>
                </a:spcBef>
                <a:spcAft>
                  <a:spcPct val="20000"/>
                </a:spcAft>
                <a:buChar char="••"/>
              </a:pPr>
              <a:r>
                <a:rPr lang="el-GR" sz="2000" kern="1200" dirty="0" smtClean="0">
                  <a:solidFill>
                    <a:schemeClr val="tx1"/>
                  </a:solidFill>
                </a:rPr>
                <a:t>6, 19-7, 11: Εμπιστοσύνη στον Θεό-Πατέρα/</a:t>
              </a:r>
              <a:r>
                <a:rPr lang="el-GR" sz="2000" b="1" kern="1200" dirty="0" smtClean="0">
                  <a:solidFill>
                    <a:schemeClr val="tx1"/>
                  </a:solidFill>
                </a:rPr>
                <a:t>Όχι Άγχος!</a:t>
              </a:r>
              <a:endParaRPr lang="el-GR" sz="2000" b="1" kern="1200" dirty="0">
                <a:solidFill>
                  <a:schemeClr val="tx1"/>
                </a:solidFill>
              </a:endParaRPr>
            </a:p>
            <a:p>
              <a:pPr marL="228600" lvl="1" indent="-228600" algn="l" defTabSz="1066800" rtl="0">
                <a:lnSpc>
                  <a:spcPct val="90000"/>
                </a:lnSpc>
                <a:spcBef>
                  <a:spcPct val="0"/>
                </a:spcBef>
                <a:spcAft>
                  <a:spcPct val="20000"/>
                </a:spcAft>
                <a:buChar char="••"/>
              </a:pPr>
              <a:r>
                <a:rPr lang="el-GR" sz="2000" kern="1200" dirty="0" smtClean="0">
                  <a:solidFill>
                    <a:schemeClr val="tx1"/>
                  </a:solidFill>
                </a:rPr>
                <a:t>7, 12: Χρυσός Κανόνας</a:t>
              </a:r>
              <a:endParaRPr lang="el-GR" sz="2000" kern="1200" dirty="0">
                <a:solidFill>
                  <a:schemeClr val="tx1"/>
                </a:solidFill>
              </a:endParaRPr>
            </a:p>
          </p:txBody>
        </p:sp>
      </p:grpSp>
      <p:grpSp>
        <p:nvGrpSpPr>
          <p:cNvPr id="9" name="Group 8"/>
          <p:cNvGrpSpPr/>
          <p:nvPr/>
        </p:nvGrpSpPr>
        <p:grpSpPr>
          <a:xfrm>
            <a:off x="323528" y="5455619"/>
            <a:ext cx="8496944" cy="841212"/>
            <a:chOff x="0" y="5753093"/>
            <a:chExt cx="8496944" cy="841212"/>
          </a:xfrm>
          <a:noFill/>
        </p:grpSpPr>
        <p:sp>
          <p:nvSpPr>
            <p:cNvPr id="10" name="Rounded Rectangle 9"/>
            <p:cNvSpPr/>
            <p:nvPr/>
          </p:nvSpPr>
          <p:spPr>
            <a:xfrm>
              <a:off x="0" y="5753093"/>
              <a:ext cx="8496944" cy="841212"/>
            </a:xfrm>
            <a:prstGeom prst="roundRect">
              <a:avLst/>
            </a:prstGeom>
            <a:grpFill/>
            <a:ln>
              <a:solidFill>
                <a:srgbClr val="5075BC"/>
              </a:solidFill>
            </a:ln>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6" name="Rounded Rectangle 8"/>
            <p:cNvSpPr/>
            <p:nvPr/>
          </p:nvSpPr>
          <p:spPr>
            <a:xfrm>
              <a:off x="41065" y="5794158"/>
              <a:ext cx="8414814" cy="759082"/>
            </a:xfrm>
            <a:prstGeom prst="rect">
              <a:avLst/>
            </a:prstGeom>
            <a:grpFill/>
            <a:ln>
              <a:solidFill>
                <a:srgbClr val="5075BC"/>
              </a:solidFill>
            </a:ln>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l" defTabSz="800100" rtl="0">
                <a:spcBef>
                  <a:spcPct val="0"/>
                </a:spcBef>
                <a:spcAft>
                  <a:spcPct val="35000"/>
                </a:spcAft>
              </a:pPr>
              <a:r>
                <a:rPr lang="el-GR" sz="2000" b="1" kern="1200" dirty="0" smtClean="0">
                  <a:solidFill>
                    <a:schemeClr val="tx1"/>
                  </a:solidFill>
                </a:rPr>
                <a:t>7, 13-27: Επίλογος: Αντιθετικές παραβολές  ΔΥΟ θύρες, δέντρα, οικίες (Κρίση!!!!)</a:t>
              </a:r>
              <a:endParaRPr lang="el-GR" sz="2000" kern="1200" dirty="0">
                <a:solidFill>
                  <a:schemeClr val="tx1"/>
                </a:solidFill>
              </a:endParaRPr>
            </a:p>
          </p:txBody>
        </p:sp>
      </p:grpSp>
    </p:spTree>
    <p:extLst>
      <p:ext uri="{BB962C8B-B14F-4D97-AF65-F5344CB8AC3E}">
        <p14:creationId xmlns:p14="http://schemas.microsoft.com/office/powerpoint/2010/main" val="32361830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3 - Διάγραμμα ροής: Έξοδος σε ταινία"/>
          <p:cNvSpPr/>
          <p:nvPr/>
        </p:nvSpPr>
        <p:spPr>
          <a:xfrm>
            <a:off x="899592" y="908720"/>
            <a:ext cx="7776864" cy="3375779"/>
          </a:xfrm>
          <a:prstGeom prst="flowChartMagneticTape">
            <a:avLst/>
          </a:prstGeom>
          <a:noFill/>
          <a:ln>
            <a:solidFill>
              <a:srgbClr val="5075BC"/>
            </a:solidFill>
          </a:ln>
        </p:spPr>
        <p:txBody>
          <a:bodyPr wrap="square">
            <a:spAutoFit/>
          </a:bodyPr>
          <a:lstStyle/>
          <a:p>
            <a:pPr>
              <a:lnSpc>
                <a:spcPct val="150000"/>
              </a:lnSpc>
            </a:pPr>
            <a:r>
              <a:rPr lang="el-GR" sz="2000" dirty="0" smtClean="0"/>
              <a:t>Ο </a:t>
            </a:r>
            <a:r>
              <a:rPr lang="el-GR" sz="2000" b="1" i="1" cap="all" dirty="0" smtClean="0"/>
              <a:t>χ</a:t>
            </a:r>
            <a:r>
              <a:rPr lang="el-GR" sz="2000" b="1" i="1" dirty="0" smtClean="0"/>
              <a:t>ρυσός </a:t>
            </a:r>
            <a:r>
              <a:rPr lang="el-GR" sz="2000" b="1" i="1" cap="all" dirty="0" smtClean="0"/>
              <a:t>κ</a:t>
            </a:r>
            <a:r>
              <a:rPr lang="el-GR" sz="2000" b="1" i="1" dirty="0" smtClean="0"/>
              <a:t>ανόνας</a:t>
            </a:r>
            <a:r>
              <a:rPr lang="el-GR" sz="2000" dirty="0" smtClean="0"/>
              <a:t> καταγράφεται στην κατακλείδα της επί του όρους Ομιλίας: </a:t>
            </a:r>
            <a:r>
              <a:rPr lang="el-GR" sz="2000" i="1" dirty="0" err="1" smtClean="0"/>
              <a:t>Πάντα</a:t>
            </a:r>
            <a:r>
              <a:rPr lang="el-GR" sz="2000" i="1" dirty="0" smtClean="0"/>
              <a:t> </a:t>
            </a:r>
            <a:r>
              <a:rPr lang="el-GR" sz="2000" i="1" dirty="0" err="1" smtClean="0"/>
              <a:t>οὖν</a:t>
            </a:r>
            <a:r>
              <a:rPr lang="el-GR" sz="2000" i="1" dirty="0" smtClean="0"/>
              <a:t> </a:t>
            </a:r>
            <a:r>
              <a:rPr lang="el-GR" sz="2000" i="1" dirty="0" err="1" smtClean="0"/>
              <a:t>ὅσα</a:t>
            </a:r>
            <a:r>
              <a:rPr lang="el-GR" sz="2000" i="1" dirty="0" smtClean="0"/>
              <a:t> </a:t>
            </a:r>
            <a:r>
              <a:rPr lang="el-GR" sz="2000" i="1" dirty="0" err="1" smtClean="0"/>
              <a:t>ἐὰν</a:t>
            </a:r>
            <a:r>
              <a:rPr lang="el-GR" sz="2000" i="1" dirty="0" smtClean="0"/>
              <a:t> </a:t>
            </a:r>
            <a:r>
              <a:rPr lang="el-GR" sz="2000" i="1" dirty="0" err="1" smtClean="0"/>
              <a:t>θέλητε</a:t>
            </a:r>
            <a:r>
              <a:rPr lang="el-GR" sz="2000" i="1" dirty="0" smtClean="0"/>
              <a:t> </a:t>
            </a:r>
            <a:r>
              <a:rPr lang="el-GR" sz="2000" i="1" dirty="0" err="1" smtClean="0"/>
              <a:t>ἵνα</a:t>
            </a:r>
            <a:r>
              <a:rPr lang="el-GR" sz="2000" i="1" dirty="0" smtClean="0"/>
              <a:t> </a:t>
            </a:r>
            <a:r>
              <a:rPr lang="el-GR" sz="2000" i="1" dirty="0" err="1" smtClean="0"/>
              <a:t>ποιῶσιν</a:t>
            </a:r>
            <a:r>
              <a:rPr lang="el-GR" sz="2000" i="1" dirty="0" smtClean="0"/>
              <a:t> </a:t>
            </a:r>
            <a:r>
              <a:rPr lang="el-GR" sz="2000" i="1" dirty="0" err="1" smtClean="0"/>
              <a:t>ὑμῖν</a:t>
            </a:r>
            <a:r>
              <a:rPr lang="el-GR" sz="2000" i="1" dirty="0" smtClean="0"/>
              <a:t> </a:t>
            </a:r>
            <a:r>
              <a:rPr lang="el-GR" sz="2000" i="1" dirty="0" err="1" smtClean="0"/>
              <a:t>οἱ</a:t>
            </a:r>
            <a:r>
              <a:rPr lang="el-GR" sz="2000" i="1" dirty="0" smtClean="0"/>
              <a:t> </a:t>
            </a:r>
            <a:r>
              <a:rPr lang="el-GR" sz="2000" i="1" dirty="0" err="1" smtClean="0"/>
              <a:t>ἄνθρωποι͵</a:t>
            </a:r>
            <a:r>
              <a:rPr lang="el-GR" sz="2000" i="1" dirty="0" smtClean="0"/>
              <a:t> </a:t>
            </a:r>
            <a:r>
              <a:rPr lang="el-GR" sz="2000" i="1" dirty="0" err="1" smtClean="0"/>
              <a:t>οὕτως</a:t>
            </a:r>
            <a:r>
              <a:rPr lang="el-GR" sz="2000" i="1" dirty="0" smtClean="0"/>
              <a:t> </a:t>
            </a:r>
            <a:r>
              <a:rPr lang="el-GR" sz="2000" i="1" dirty="0" err="1" smtClean="0"/>
              <a:t>καὶ</a:t>
            </a:r>
            <a:r>
              <a:rPr lang="el-GR" sz="2000" i="1" dirty="0" smtClean="0"/>
              <a:t> </a:t>
            </a:r>
            <a:r>
              <a:rPr lang="el-GR" sz="2000" i="1" dirty="0" err="1" smtClean="0"/>
              <a:t>ὑμεῖς</a:t>
            </a:r>
            <a:r>
              <a:rPr lang="el-GR" sz="2000" i="1" dirty="0" smtClean="0"/>
              <a:t> </a:t>
            </a:r>
            <a:r>
              <a:rPr lang="el-GR" sz="2000" b="1" i="1" dirty="0" err="1" smtClean="0"/>
              <a:t>ποιεῖτε</a:t>
            </a:r>
            <a:r>
              <a:rPr lang="el-GR" sz="2000" b="1" i="1" dirty="0" smtClean="0"/>
              <a:t> </a:t>
            </a:r>
            <a:r>
              <a:rPr lang="el-GR" sz="2000" i="1" dirty="0" err="1" smtClean="0"/>
              <a:t>αὐτοῖς</a:t>
            </a:r>
            <a:r>
              <a:rPr lang="el-GR" sz="2000" i="1" dirty="0" smtClean="0"/>
              <a:t>· </a:t>
            </a:r>
            <a:r>
              <a:rPr lang="el-GR" sz="2000" i="1" dirty="0" err="1" smtClean="0"/>
              <a:t>οὗτος</a:t>
            </a:r>
            <a:r>
              <a:rPr lang="el-GR" sz="2000" i="1" dirty="0" smtClean="0"/>
              <a:t> </a:t>
            </a:r>
            <a:r>
              <a:rPr lang="el-GR" sz="2000" i="1" dirty="0" err="1" smtClean="0"/>
              <a:t>γάρ</a:t>
            </a:r>
            <a:r>
              <a:rPr lang="el-GR" sz="2000" i="1" dirty="0" smtClean="0"/>
              <a:t> </a:t>
            </a:r>
            <a:r>
              <a:rPr lang="el-GR" sz="2000" i="1" dirty="0" err="1" smtClean="0"/>
              <a:t>ἐστιν</a:t>
            </a:r>
            <a:r>
              <a:rPr lang="el-GR" sz="2000" i="1" dirty="0" smtClean="0"/>
              <a:t> ὁ </a:t>
            </a:r>
            <a:r>
              <a:rPr lang="el-GR" sz="2000" i="1" cap="all" dirty="0" err="1" smtClean="0"/>
              <a:t>ν</a:t>
            </a:r>
            <a:r>
              <a:rPr lang="el-GR" sz="2000" i="1" dirty="0" err="1" smtClean="0"/>
              <a:t>όμος</a:t>
            </a:r>
            <a:r>
              <a:rPr lang="el-GR" sz="2000" i="1" dirty="0" smtClean="0"/>
              <a:t> </a:t>
            </a:r>
            <a:r>
              <a:rPr lang="el-GR" sz="2000" i="1" dirty="0" err="1" smtClean="0"/>
              <a:t>καὶ</a:t>
            </a:r>
            <a:r>
              <a:rPr lang="el-GR" sz="2000" i="1" dirty="0" smtClean="0"/>
              <a:t> </a:t>
            </a:r>
            <a:r>
              <a:rPr lang="el-GR" sz="2000" i="1" dirty="0" err="1" smtClean="0"/>
              <a:t>οἱ</a:t>
            </a:r>
            <a:r>
              <a:rPr lang="el-GR" sz="2000" i="1" dirty="0" smtClean="0"/>
              <a:t> </a:t>
            </a:r>
            <a:r>
              <a:rPr lang="el-GR" sz="2000" i="1" dirty="0" err="1" smtClean="0"/>
              <a:t>προφῆται</a:t>
            </a:r>
            <a:r>
              <a:rPr lang="el-GR" sz="2000" dirty="0" smtClean="0"/>
              <a:t> (7, 12</a:t>
            </a:r>
            <a:r>
              <a:rPr lang="el-GR" sz="2000" baseline="30000" dirty="0" smtClean="0"/>
              <a:t>.</a:t>
            </a:r>
            <a:r>
              <a:rPr lang="el-GR" sz="2000" dirty="0" smtClean="0"/>
              <a:t> 22, 40). </a:t>
            </a:r>
            <a:endParaRPr lang="el-GR" sz="2000" dirty="0"/>
          </a:p>
        </p:txBody>
      </p:sp>
      <p:sp>
        <p:nvSpPr>
          <p:cNvPr id="4" name="Τίτλος 3"/>
          <p:cNvSpPr>
            <a:spLocks noGrp="1"/>
          </p:cNvSpPr>
          <p:nvPr>
            <p:ph type="title"/>
          </p:nvPr>
        </p:nvSpPr>
        <p:spPr/>
        <p:txBody>
          <a:bodyPr/>
          <a:lstStyle/>
          <a:p>
            <a:pPr algn="l"/>
            <a:endParaRPr lang="el-GR" dirty="0"/>
          </a:p>
        </p:txBody>
      </p:sp>
      <p:sp>
        <p:nvSpPr>
          <p:cNvPr id="12" name="2 - Στρογγυλεμένο ορθογώνιο"/>
          <p:cNvSpPr/>
          <p:nvPr/>
        </p:nvSpPr>
        <p:spPr>
          <a:xfrm>
            <a:off x="323528" y="116632"/>
            <a:ext cx="8424936" cy="783193"/>
          </a:xfrm>
          <a:prstGeom prst="roundRect">
            <a:avLst/>
          </a:prstGeom>
          <a:solidFill>
            <a:schemeClr val="accent1">
              <a:lumMod val="20000"/>
              <a:lumOff val="80000"/>
            </a:schemeClr>
          </a:solidFill>
          <a:ln>
            <a:solidFill>
              <a:srgbClr val="5075BC"/>
            </a:solidFill>
          </a:ln>
        </p:spPr>
        <p:txBody>
          <a:bodyPr wrap="square">
            <a:spAutoFit/>
          </a:bodyPr>
          <a:lstStyle/>
          <a:p>
            <a:r>
              <a:rPr lang="el-GR" sz="2000" dirty="0" smtClean="0"/>
              <a:t>Η αγάπη συνιστά τη θεϊκή </a:t>
            </a:r>
            <a:r>
              <a:rPr lang="el-GR" sz="2000" b="1" dirty="0" smtClean="0"/>
              <a:t>τελειότητα </a:t>
            </a:r>
            <a:r>
              <a:rPr lang="el-GR" sz="2000" dirty="0" smtClean="0"/>
              <a:t>(5, 48</a:t>
            </a:r>
            <a:r>
              <a:rPr lang="el-GR" sz="2000" baseline="30000" dirty="0" smtClean="0"/>
              <a:t>.</a:t>
            </a:r>
            <a:r>
              <a:rPr lang="el-GR" sz="2000" dirty="0" smtClean="0"/>
              <a:t> 19, 21), η οποία βρίσκεται στον αντίποδα της φαρισαϊκής </a:t>
            </a:r>
            <a:r>
              <a:rPr lang="el-GR" sz="2000" b="1" dirty="0" smtClean="0"/>
              <a:t>υποκρισίας και της επίδειξης</a:t>
            </a:r>
            <a:endParaRPr lang="el-GR" sz="2000" dirty="0"/>
          </a:p>
        </p:txBody>
      </p:sp>
      <p:sp>
        <p:nvSpPr>
          <p:cNvPr id="14" name="5 - Ορθογώνιο"/>
          <p:cNvSpPr/>
          <p:nvPr/>
        </p:nvSpPr>
        <p:spPr>
          <a:xfrm>
            <a:off x="323528" y="3996169"/>
            <a:ext cx="8352928" cy="2246769"/>
          </a:xfrm>
          <a:prstGeom prst="rect">
            <a:avLst/>
          </a:prstGeom>
          <a:solidFill>
            <a:schemeClr val="bg1"/>
          </a:solidFill>
          <a:ln>
            <a:solidFill>
              <a:srgbClr val="5075BC"/>
            </a:solidFill>
          </a:ln>
        </p:spPr>
        <p:txBody>
          <a:bodyPr wrap="square">
            <a:spAutoFit/>
          </a:bodyPr>
          <a:lstStyle/>
          <a:p>
            <a:r>
              <a:rPr lang="el-GR" sz="2000" b="1" dirty="0" smtClean="0"/>
              <a:t>ΤΑ ΕΠΙΣΥΝΑΠΤΩΜΕΝΑ 10 ΘΑΥΜΑΤΑ </a:t>
            </a:r>
            <a:r>
              <a:rPr lang="el-GR" sz="2000" dirty="0" smtClean="0"/>
              <a:t>(ΑΝΤΙ ΤΩΝ ΔΕΚΑ ΠΛΗΓΩΝ ΤΟΥ ΜΩΥΣΗ)  ΑΝΑΠΤΥΣΣΟΥΝ ΤΟΝ στ. 4, 23: </a:t>
            </a:r>
            <a:r>
              <a:rPr lang="el-GR" sz="2000" i="1" dirty="0" err="1" smtClean="0"/>
              <a:t>Καὶ</a:t>
            </a:r>
            <a:r>
              <a:rPr lang="el-GR" sz="2000" i="1" dirty="0" smtClean="0"/>
              <a:t> περιερχόταν ὁ </a:t>
            </a:r>
            <a:r>
              <a:rPr lang="el-GR" sz="2000" i="1" dirty="0" err="1" smtClean="0"/>
              <a:t>Ἰησοῦς</a:t>
            </a:r>
            <a:r>
              <a:rPr lang="el-GR" sz="2000" i="1" dirty="0" smtClean="0"/>
              <a:t> </a:t>
            </a:r>
            <a:r>
              <a:rPr lang="el-GR" sz="2000" i="1" dirty="0" err="1" smtClean="0"/>
              <a:t>ὅλην</a:t>
            </a:r>
            <a:r>
              <a:rPr lang="el-GR" sz="2000" i="1" dirty="0" smtClean="0"/>
              <a:t> </a:t>
            </a:r>
            <a:r>
              <a:rPr lang="el-GR" sz="2000" i="1" dirty="0" err="1" smtClean="0"/>
              <a:t>τὴν</a:t>
            </a:r>
            <a:r>
              <a:rPr lang="el-GR" sz="2000" i="1" dirty="0" smtClean="0"/>
              <a:t> </a:t>
            </a:r>
            <a:r>
              <a:rPr lang="el-GR" sz="2000" i="1" dirty="0" err="1" smtClean="0"/>
              <a:t>Γαλιλαίαν</a:t>
            </a:r>
            <a:r>
              <a:rPr lang="el-GR" sz="2000" i="1" dirty="0" smtClean="0"/>
              <a:t> των αλλοδαπών, </a:t>
            </a:r>
            <a:r>
              <a:rPr lang="el-GR" sz="2000" i="1" dirty="0" err="1" smtClean="0"/>
              <a:t>διδάσκων</a:t>
            </a:r>
            <a:r>
              <a:rPr lang="el-GR" sz="2000" i="1" dirty="0" smtClean="0"/>
              <a:t> </a:t>
            </a:r>
            <a:r>
              <a:rPr lang="el-GR" sz="2000" i="1" dirty="0" err="1" smtClean="0"/>
              <a:t>ἐν</a:t>
            </a:r>
            <a:r>
              <a:rPr lang="el-GR" sz="2000" i="1" dirty="0" smtClean="0"/>
              <a:t> </a:t>
            </a:r>
            <a:r>
              <a:rPr lang="el-GR" sz="2000" i="1" dirty="0" err="1" smtClean="0"/>
              <a:t>ταῖς</a:t>
            </a:r>
            <a:r>
              <a:rPr lang="el-GR" sz="2000" i="1" dirty="0" smtClean="0"/>
              <a:t> </a:t>
            </a:r>
            <a:r>
              <a:rPr lang="el-GR" sz="2000" i="1" dirty="0" err="1" smtClean="0"/>
              <a:t>συναγωγαῖς</a:t>
            </a:r>
            <a:r>
              <a:rPr lang="el-GR" sz="2000" i="1" dirty="0" smtClean="0"/>
              <a:t> </a:t>
            </a:r>
            <a:r>
              <a:rPr lang="el-GR" sz="2000" i="1" dirty="0" err="1" smtClean="0"/>
              <a:t>αὐτῶν</a:t>
            </a:r>
            <a:r>
              <a:rPr lang="el-GR" sz="2000" i="1" dirty="0" smtClean="0"/>
              <a:t> </a:t>
            </a:r>
            <a:r>
              <a:rPr lang="el-GR" sz="2000" i="1" dirty="0" err="1" smtClean="0"/>
              <a:t>καὶ</a:t>
            </a:r>
            <a:r>
              <a:rPr lang="el-GR" sz="2000" i="1" dirty="0" smtClean="0"/>
              <a:t> </a:t>
            </a:r>
            <a:r>
              <a:rPr lang="el-GR" sz="2000" b="1" i="1" dirty="0" err="1" smtClean="0">
                <a:solidFill>
                  <a:srgbClr val="C00000"/>
                </a:solidFill>
              </a:rPr>
              <a:t>κηρύττων</a:t>
            </a:r>
            <a:r>
              <a:rPr lang="el-GR" sz="2000" b="1" i="1" dirty="0" smtClean="0">
                <a:solidFill>
                  <a:srgbClr val="C00000"/>
                </a:solidFill>
              </a:rPr>
              <a:t> </a:t>
            </a:r>
            <a:r>
              <a:rPr lang="el-GR" sz="2000" b="1" i="1" dirty="0" err="1" smtClean="0">
                <a:solidFill>
                  <a:srgbClr val="C00000"/>
                </a:solidFill>
              </a:rPr>
              <a:t>τὸ</a:t>
            </a:r>
            <a:r>
              <a:rPr lang="el-GR" sz="2000" b="1" i="1" dirty="0" smtClean="0">
                <a:solidFill>
                  <a:srgbClr val="C00000"/>
                </a:solidFill>
              </a:rPr>
              <a:t> χαρμόσυνο μήνυμα </a:t>
            </a:r>
            <a:r>
              <a:rPr lang="el-GR" sz="2000" b="1" i="1" dirty="0" err="1" smtClean="0">
                <a:solidFill>
                  <a:srgbClr val="C00000"/>
                </a:solidFill>
              </a:rPr>
              <a:t>τῆς</a:t>
            </a:r>
            <a:r>
              <a:rPr lang="el-GR" sz="2000" b="1" i="1" dirty="0" smtClean="0">
                <a:solidFill>
                  <a:srgbClr val="C00000"/>
                </a:solidFill>
              </a:rPr>
              <a:t> </a:t>
            </a:r>
            <a:r>
              <a:rPr lang="el-GR" sz="2000" b="1" i="1" dirty="0" err="1" smtClean="0">
                <a:solidFill>
                  <a:srgbClr val="C00000"/>
                </a:solidFill>
              </a:rPr>
              <a:t>βασιλείας</a:t>
            </a:r>
            <a:r>
              <a:rPr lang="el-GR" sz="2000" b="1" i="1" dirty="0" smtClean="0">
                <a:solidFill>
                  <a:srgbClr val="C00000"/>
                </a:solidFill>
              </a:rPr>
              <a:t> </a:t>
            </a:r>
            <a:r>
              <a:rPr lang="el-GR" sz="2000" i="1" dirty="0" err="1" smtClean="0"/>
              <a:t>καὶ</a:t>
            </a:r>
            <a:r>
              <a:rPr lang="el-GR" sz="2000" i="1" dirty="0" smtClean="0"/>
              <a:t> </a:t>
            </a:r>
            <a:r>
              <a:rPr lang="el-GR" sz="2000" i="1" dirty="0" err="1" smtClean="0"/>
              <a:t>θεραπεύων</a:t>
            </a:r>
            <a:r>
              <a:rPr lang="el-GR" sz="2000" i="1" dirty="0" smtClean="0"/>
              <a:t> </a:t>
            </a:r>
            <a:r>
              <a:rPr lang="el-GR" sz="2000" i="1" dirty="0" err="1" smtClean="0"/>
              <a:t>πᾶσαν</a:t>
            </a:r>
            <a:r>
              <a:rPr lang="el-GR" sz="2000" i="1" dirty="0" smtClean="0"/>
              <a:t> </a:t>
            </a:r>
            <a:r>
              <a:rPr lang="el-GR" sz="2000" i="1" dirty="0" err="1" smtClean="0"/>
              <a:t>νόσον</a:t>
            </a:r>
            <a:r>
              <a:rPr lang="el-GR" sz="2000" i="1" dirty="0" smtClean="0"/>
              <a:t> </a:t>
            </a:r>
            <a:r>
              <a:rPr lang="el-GR" sz="2000" i="1" dirty="0" err="1" smtClean="0"/>
              <a:t>καὶ</a:t>
            </a:r>
            <a:r>
              <a:rPr lang="el-GR" sz="2000" i="1" dirty="0" smtClean="0"/>
              <a:t> </a:t>
            </a:r>
            <a:r>
              <a:rPr lang="el-GR" sz="2000" i="1" dirty="0" err="1" smtClean="0"/>
              <a:t>πᾶσαν</a:t>
            </a:r>
            <a:r>
              <a:rPr lang="el-GR" sz="2000" i="1" dirty="0" smtClean="0"/>
              <a:t> </a:t>
            </a:r>
            <a:r>
              <a:rPr lang="el-GR" sz="2000" i="1" dirty="0" err="1" smtClean="0"/>
              <a:t>ἀσθένειαν</a:t>
            </a:r>
            <a:r>
              <a:rPr lang="el-GR" sz="2000" i="1" dirty="0" smtClean="0"/>
              <a:t> </a:t>
            </a:r>
            <a:r>
              <a:rPr lang="el-GR" sz="2000" i="1" dirty="0" err="1" smtClean="0"/>
              <a:t>μεταξὺ</a:t>
            </a:r>
            <a:r>
              <a:rPr lang="el-GR" sz="2000" i="1" dirty="0" smtClean="0"/>
              <a:t> </a:t>
            </a:r>
            <a:r>
              <a:rPr lang="el-GR" sz="2000" i="1" dirty="0" err="1" smtClean="0"/>
              <a:t>τοῦ</a:t>
            </a:r>
            <a:r>
              <a:rPr lang="el-GR" sz="2000" i="1" dirty="0" smtClean="0"/>
              <a:t> </a:t>
            </a:r>
            <a:r>
              <a:rPr lang="el-GR" sz="2000" i="1" dirty="0" err="1" smtClean="0"/>
              <a:t>λαοῦ</a:t>
            </a:r>
            <a:r>
              <a:rPr lang="el-GR" sz="2000" i="1" dirty="0" smtClean="0"/>
              <a:t>.</a:t>
            </a:r>
            <a:r>
              <a:rPr lang="el-GR" sz="2000" dirty="0" smtClean="0"/>
              <a:t> Παρά τα ένδοξα χαρακτηριστικά Του, το υπέρτατο χαρακτηριστικό τού Μεσσία είναι η </a:t>
            </a:r>
            <a:r>
              <a:rPr lang="el-GR" sz="2000" b="1" dirty="0" smtClean="0"/>
              <a:t>ταπείνωση και η θυσία</a:t>
            </a:r>
            <a:r>
              <a:rPr lang="el-GR" sz="2000" dirty="0" smtClean="0"/>
              <a:t> (12, 17-21 // </a:t>
            </a:r>
            <a:r>
              <a:rPr lang="el-GR" sz="2000" dirty="0" err="1" smtClean="0"/>
              <a:t>Ησ</a:t>
            </a:r>
            <a:r>
              <a:rPr lang="el-GR" sz="2000" dirty="0" smtClean="0"/>
              <a:t>. 42, 1-4</a:t>
            </a:r>
            <a:r>
              <a:rPr lang="el-GR" sz="2000" baseline="30000" dirty="0" smtClean="0"/>
              <a:t>. </a:t>
            </a:r>
            <a:r>
              <a:rPr lang="el-GR" sz="2000" dirty="0" smtClean="0"/>
              <a:t>53, 4). </a:t>
            </a:r>
            <a:endParaRPr lang="el-GR" sz="2000" dirty="0"/>
          </a:p>
        </p:txBody>
      </p:sp>
    </p:spTree>
    <p:extLst>
      <p:ext uri="{BB962C8B-B14F-4D97-AF65-F5344CB8AC3E}">
        <p14:creationId xmlns:p14="http://schemas.microsoft.com/office/powerpoint/2010/main" val="31921296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Ε. </a:t>
            </a:r>
            <a:r>
              <a:rPr lang="el-GR" dirty="0" smtClean="0"/>
              <a:t>Σύμβολα του Ευαγγελίου</a:t>
            </a:r>
            <a:endParaRPr lang="el-GR" dirty="0"/>
          </a:p>
        </p:txBody>
      </p:sp>
      <p:sp>
        <p:nvSpPr>
          <p:cNvPr id="6" name="7 - Στρογγυλεμένο ορθογώνιο"/>
          <p:cNvSpPr/>
          <p:nvPr/>
        </p:nvSpPr>
        <p:spPr>
          <a:xfrm>
            <a:off x="395536" y="1628800"/>
            <a:ext cx="8280920" cy="1773251"/>
          </a:xfrm>
          <a:prstGeom prst="roundRect">
            <a:avLst/>
          </a:prstGeom>
          <a:noFill/>
          <a:ln>
            <a:solidFill>
              <a:srgbClr val="5075BC"/>
            </a:solidFill>
          </a:ln>
        </p:spPr>
        <p:txBody>
          <a:bodyPr wrap="square">
            <a:spAutoFit/>
          </a:bodyPr>
          <a:lstStyle/>
          <a:p>
            <a:pPr>
              <a:lnSpc>
                <a:spcPct val="125000"/>
              </a:lnSpc>
            </a:pPr>
            <a:r>
              <a:rPr lang="el-GR" sz="2000" dirty="0"/>
              <a:t>Στον </a:t>
            </a:r>
            <a:r>
              <a:rPr lang="el-GR" sz="2000" dirty="0" err="1"/>
              <a:t>Μτ</a:t>
            </a:r>
            <a:r>
              <a:rPr lang="el-GR" sz="2000" dirty="0"/>
              <a:t> το βασικό θεολογικό σύμβολο είναι το γνωστό </a:t>
            </a:r>
            <a:r>
              <a:rPr lang="en-US" sz="2000" dirty="0"/>
              <a:t>axis mundi </a:t>
            </a:r>
            <a:r>
              <a:rPr lang="el-GR" sz="2000" b="1" dirty="0"/>
              <a:t>όρος</a:t>
            </a:r>
            <a:r>
              <a:rPr lang="el-GR" sz="2000" dirty="0"/>
              <a:t>, το οποίο χρησιμοποιείται για να εκφράσει την εναλλαγή του ύψους και του βάθους που μπορεί να φθάσει ο άνθρωπος και ταυτόχρονα ο Θεός από την αγωνία </a:t>
            </a:r>
            <a:r>
              <a:rPr lang="el-GR" sz="2000" dirty="0" smtClean="0"/>
              <a:t>να </a:t>
            </a:r>
            <a:r>
              <a:rPr lang="el-GR" sz="2000" dirty="0"/>
              <a:t>σώσει το πλάσμα </a:t>
            </a:r>
            <a:r>
              <a:rPr lang="el-GR" sz="2000" dirty="0" smtClean="0"/>
              <a:t>Του</a:t>
            </a:r>
            <a:r>
              <a:rPr lang="el-GR" sz="2000" dirty="0"/>
              <a:t>. </a:t>
            </a:r>
          </a:p>
        </p:txBody>
      </p:sp>
      <p:sp>
        <p:nvSpPr>
          <p:cNvPr id="7" name="8 - Στρογγυλεμένο ορθογώνιο"/>
          <p:cNvSpPr/>
          <p:nvPr/>
        </p:nvSpPr>
        <p:spPr>
          <a:xfrm>
            <a:off x="395536" y="3740839"/>
            <a:ext cx="8280920" cy="1773251"/>
          </a:xfrm>
          <a:prstGeom prst="roundRect">
            <a:avLst/>
          </a:prstGeom>
          <a:noFill/>
          <a:ln>
            <a:solidFill>
              <a:srgbClr val="5075BC"/>
            </a:solidFill>
          </a:ln>
        </p:spPr>
        <p:txBody>
          <a:bodyPr wrap="square">
            <a:spAutoFit/>
          </a:bodyPr>
          <a:lstStyle/>
          <a:p>
            <a:pPr>
              <a:lnSpc>
                <a:spcPct val="125000"/>
              </a:lnSpc>
            </a:pPr>
            <a:r>
              <a:rPr lang="el-GR" sz="2000" dirty="0"/>
              <a:t>Ο Ματθαίος χρησιμοποιώντας, αυτό το σύμβολο καταφέρνει να μετατρέψει ένα ευαγγέλιο που στηρίζεται σε πέντε μακροσκελείς ομιλίες (οι οποίες σε άλλη περίπτωση θα κούραζαν τον ακροατή) σε μια μοναδική εμπειρία "οπτικοακουστικής" </a:t>
            </a:r>
            <a:r>
              <a:rPr lang="el-GR" sz="2000" dirty="0" err="1"/>
              <a:t>θεο</a:t>
            </a:r>
            <a:r>
              <a:rPr lang="el-GR" sz="2000" dirty="0"/>
              <a:t>-</a:t>
            </a:r>
            <a:r>
              <a:rPr lang="el-GR" sz="2000" dirty="0" err="1"/>
              <a:t>φάνειας</a:t>
            </a:r>
            <a:r>
              <a:rPr lang="el-GR" sz="2000" dirty="0"/>
              <a:t>.</a:t>
            </a:r>
          </a:p>
        </p:txBody>
      </p:sp>
    </p:spTree>
    <p:extLst>
      <p:ext uri="{BB962C8B-B14F-4D97-AF65-F5344CB8AC3E}">
        <p14:creationId xmlns:p14="http://schemas.microsoft.com/office/powerpoint/2010/main" val="12616035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3600" dirty="0">
                <a:latin typeface="+mn-lt"/>
              </a:rPr>
              <a:t>ΣΤ.  Η </a:t>
            </a:r>
            <a:r>
              <a:rPr lang="el-GR" sz="3600" dirty="0" smtClean="0">
                <a:latin typeface="+mn-lt"/>
              </a:rPr>
              <a:t>Θεολογία του Ευαγγελίου</a:t>
            </a:r>
            <a:endParaRPr lang="el-GR" sz="3600" dirty="0">
              <a:latin typeface="+mn-lt"/>
            </a:endParaRPr>
          </a:p>
        </p:txBody>
      </p:sp>
      <p:sp>
        <p:nvSpPr>
          <p:cNvPr id="6" name="2 - Στρογγυλεμένο ορθογώνιο"/>
          <p:cNvSpPr/>
          <p:nvPr/>
        </p:nvSpPr>
        <p:spPr>
          <a:xfrm>
            <a:off x="539552" y="1628800"/>
            <a:ext cx="8064896" cy="1347603"/>
          </a:xfrm>
          <a:prstGeom prst="roundRect">
            <a:avLst/>
          </a:prstGeom>
          <a:noFill/>
          <a:ln>
            <a:solidFill>
              <a:srgbClr val="5075BC"/>
            </a:solidFill>
          </a:ln>
        </p:spPr>
        <p:txBody>
          <a:bodyPr wrap="square">
            <a:spAutoFit/>
          </a:bodyPr>
          <a:lstStyle/>
          <a:p>
            <a:pPr>
              <a:lnSpc>
                <a:spcPct val="125000"/>
              </a:lnSpc>
            </a:pPr>
            <a:r>
              <a:rPr lang="el-GR" sz="2000" dirty="0" smtClean="0"/>
              <a:t>Ο Ιησούς</a:t>
            </a:r>
            <a:r>
              <a:rPr lang="el-GR" sz="2000" b="1" i="1" dirty="0" smtClean="0"/>
              <a:t> </a:t>
            </a:r>
            <a:r>
              <a:rPr lang="el-GR" sz="2000" b="1" i="1" dirty="0" err="1" smtClean="0"/>
              <a:t>υἱὸς</a:t>
            </a:r>
            <a:r>
              <a:rPr lang="el-GR" sz="2000" b="1" i="1" dirty="0" smtClean="0"/>
              <a:t> </a:t>
            </a:r>
            <a:r>
              <a:rPr lang="el-GR" sz="2000" b="1" i="1" dirty="0" err="1" smtClean="0"/>
              <a:t>Δαυὶδ</a:t>
            </a:r>
            <a:r>
              <a:rPr lang="el-GR" sz="2000" b="1" i="1" dirty="0" smtClean="0"/>
              <a:t> </a:t>
            </a:r>
            <a:r>
              <a:rPr lang="el-GR" sz="2000" b="1" i="1" dirty="0" err="1" smtClean="0"/>
              <a:t>υἱὸς</a:t>
            </a:r>
            <a:r>
              <a:rPr lang="el-GR" sz="2000" b="1" i="1" dirty="0" smtClean="0"/>
              <a:t> </a:t>
            </a:r>
            <a:r>
              <a:rPr lang="el-GR" sz="2000" b="1" i="1" dirty="0" err="1" smtClean="0"/>
              <a:t>Ἀβραάμ</a:t>
            </a:r>
            <a:r>
              <a:rPr lang="el-GR" sz="2000" dirty="0" smtClean="0"/>
              <a:t>  (1) το τέλος των προφητικών επαγγελιών (5, 17-20), (2) </a:t>
            </a:r>
            <a:r>
              <a:rPr lang="el-GR" sz="2000" b="1" dirty="0" smtClean="0"/>
              <a:t>η υπέρβαση του νομοθέτη Μωυσή</a:t>
            </a:r>
            <a:r>
              <a:rPr lang="el-GR" sz="2000" dirty="0" smtClean="0"/>
              <a:t> και η (3)  ενσάρκωση της </a:t>
            </a:r>
            <a:r>
              <a:rPr lang="el-GR" sz="2000" b="1" dirty="0" smtClean="0"/>
              <a:t>Σοφίας-</a:t>
            </a:r>
            <a:r>
              <a:rPr lang="el-GR" sz="2000" b="1" dirty="0" err="1" smtClean="0"/>
              <a:t>Τορά </a:t>
            </a:r>
            <a:r>
              <a:rPr lang="el-GR" sz="2000" b="1" dirty="0" smtClean="0"/>
              <a:t>(11, 28-30)</a:t>
            </a:r>
            <a:r>
              <a:rPr lang="el-GR" sz="2000" dirty="0" smtClean="0"/>
              <a:t>. </a:t>
            </a:r>
            <a:endParaRPr lang="el-GR" sz="2000" dirty="0"/>
          </a:p>
        </p:txBody>
      </p:sp>
      <p:sp>
        <p:nvSpPr>
          <p:cNvPr id="7" name="4 - Διάγραμμα ροής: Διάτρητη κάρτα"/>
          <p:cNvSpPr/>
          <p:nvPr/>
        </p:nvSpPr>
        <p:spPr>
          <a:xfrm>
            <a:off x="539552" y="3140968"/>
            <a:ext cx="8136904" cy="2981087"/>
          </a:xfrm>
          <a:prstGeom prst="flowChartPunchedCard">
            <a:avLst/>
          </a:prstGeom>
          <a:noFill/>
          <a:ln>
            <a:solidFill>
              <a:srgbClr val="5075BC"/>
            </a:solidFill>
          </a:ln>
        </p:spPr>
        <p:txBody>
          <a:bodyPr wrap="square">
            <a:spAutoFit/>
          </a:bodyPr>
          <a:lstStyle/>
          <a:p>
            <a:pPr>
              <a:lnSpc>
                <a:spcPct val="125000"/>
              </a:lnSpc>
            </a:pPr>
            <a:r>
              <a:rPr lang="el-GR" sz="2000" dirty="0" smtClean="0"/>
              <a:t>Ολόκληρη η Χριστολογία του Ευαγγελίου συνοψίζεται στην ομολογία του Πέτρου: </a:t>
            </a:r>
            <a:r>
              <a:rPr lang="el-GR" sz="2000" b="1" i="1" dirty="0" err="1" smtClean="0"/>
              <a:t>Σὺ</a:t>
            </a:r>
            <a:r>
              <a:rPr lang="el-GR" sz="2000" b="1" i="1" dirty="0" smtClean="0"/>
              <a:t> </a:t>
            </a:r>
            <a:r>
              <a:rPr lang="el-GR" sz="2000" b="1" i="1" dirty="0" err="1" smtClean="0"/>
              <a:t>εἶ</a:t>
            </a:r>
            <a:r>
              <a:rPr lang="el-GR" sz="2000" b="1" i="1" dirty="0" smtClean="0"/>
              <a:t> ὁ </a:t>
            </a:r>
            <a:r>
              <a:rPr lang="el-GR" sz="2000" b="1" i="1" dirty="0" err="1" smtClean="0"/>
              <a:t>Χριστὸς</a:t>
            </a:r>
            <a:r>
              <a:rPr lang="el-GR" sz="2000" b="1" i="1" dirty="0" smtClean="0"/>
              <a:t>, </a:t>
            </a:r>
            <a:r>
              <a:rPr lang="el-GR" sz="2000" b="1" i="1" u="sng" dirty="0" smtClean="0"/>
              <a:t>ὁ</a:t>
            </a:r>
            <a:r>
              <a:rPr lang="el-GR" sz="2000" b="1" i="1" dirty="0" smtClean="0"/>
              <a:t> </a:t>
            </a:r>
            <a:r>
              <a:rPr lang="el-GR" sz="2000" b="1" i="1" dirty="0" err="1" smtClean="0"/>
              <a:t>Υἱὸς</a:t>
            </a:r>
            <a:r>
              <a:rPr lang="el-GR" sz="2000" b="1" i="1" dirty="0" smtClean="0"/>
              <a:t> </a:t>
            </a:r>
            <a:r>
              <a:rPr lang="el-GR" sz="2000" b="1" i="1" dirty="0" err="1" smtClean="0"/>
              <a:t>τοῦ</a:t>
            </a:r>
            <a:r>
              <a:rPr lang="el-GR" sz="2000" b="1" i="1" dirty="0" smtClean="0"/>
              <a:t> </a:t>
            </a:r>
            <a:r>
              <a:rPr lang="el-GR" sz="2000" b="1" i="1" dirty="0" err="1" smtClean="0"/>
              <a:t>Θεοῦ</a:t>
            </a:r>
            <a:r>
              <a:rPr lang="el-GR" sz="2000" b="1" i="1" dirty="0" smtClean="0"/>
              <a:t> </a:t>
            </a:r>
            <a:r>
              <a:rPr lang="el-GR" sz="2000" b="1" i="1" dirty="0" err="1" smtClean="0"/>
              <a:t>τοῦ</a:t>
            </a:r>
            <a:r>
              <a:rPr lang="el-GR" sz="2000" b="1" i="1" dirty="0" smtClean="0"/>
              <a:t> </a:t>
            </a:r>
            <a:r>
              <a:rPr lang="el-GR" sz="2000" b="1" i="1" dirty="0" err="1" smtClean="0"/>
              <a:t>ζῶντος</a:t>
            </a:r>
            <a:r>
              <a:rPr lang="el-GR" sz="2000" dirty="0" smtClean="0"/>
              <a:t> (16, 16). Ο Ιησούς, ο οποίος και στον </a:t>
            </a:r>
            <a:r>
              <a:rPr lang="el-GR" sz="2000" dirty="0" err="1" smtClean="0"/>
              <a:t>Μτ</a:t>
            </a:r>
            <a:r>
              <a:rPr lang="el-GR" sz="2000" dirty="0" smtClean="0"/>
              <a:t>. αυτοονομάζεται ως </a:t>
            </a:r>
            <a:r>
              <a:rPr lang="el-GR" sz="2000" i="1" cap="all" dirty="0" smtClean="0"/>
              <a:t>υ</a:t>
            </a:r>
            <a:r>
              <a:rPr lang="el-GR" sz="2000" i="1" dirty="0" smtClean="0"/>
              <a:t>ιός του </a:t>
            </a:r>
            <a:r>
              <a:rPr lang="el-GR" sz="2000" i="1" cap="all" dirty="0" smtClean="0"/>
              <a:t>α</a:t>
            </a:r>
            <a:r>
              <a:rPr lang="el-GR" sz="2000" i="1" dirty="0" smtClean="0"/>
              <a:t>νθρώπου</a:t>
            </a:r>
            <a:r>
              <a:rPr lang="el-GR" sz="2000" dirty="0" smtClean="0"/>
              <a:t>, είναι </a:t>
            </a:r>
            <a:r>
              <a:rPr lang="el-GR" sz="2000" cap="all" dirty="0" smtClean="0"/>
              <a:t>υ</a:t>
            </a:r>
            <a:r>
              <a:rPr lang="el-GR" sz="2000" dirty="0" smtClean="0"/>
              <a:t>ιός του Θεού από τη γέννησή </a:t>
            </a:r>
            <a:r>
              <a:rPr lang="el-GR" sz="2000" cap="all" dirty="0" smtClean="0"/>
              <a:t>τ</a:t>
            </a:r>
            <a:r>
              <a:rPr lang="el-GR" sz="2000" dirty="0" smtClean="0"/>
              <a:t>ου και όχι απλώς από τη βάπτισή </a:t>
            </a:r>
            <a:r>
              <a:rPr lang="el-GR" sz="2000" cap="all" dirty="0" smtClean="0"/>
              <a:t>τ</a:t>
            </a:r>
            <a:r>
              <a:rPr lang="el-GR" sz="2000" dirty="0" smtClean="0"/>
              <a:t>ου. Επιπλέον ο Θεός ονομάζεται ως </a:t>
            </a:r>
            <a:r>
              <a:rPr lang="el-GR" sz="2000" b="1" u="sng" dirty="0" smtClean="0"/>
              <a:t>ο</a:t>
            </a:r>
            <a:r>
              <a:rPr lang="el-GR" sz="2000" b="1" dirty="0" smtClean="0"/>
              <a:t> Πατέρας </a:t>
            </a:r>
            <a:r>
              <a:rPr lang="el-GR" sz="2000" b="1" u="sng" cap="all" dirty="0" smtClean="0"/>
              <a:t>τ</a:t>
            </a:r>
            <a:r>
              <a:rPr lang="el-GR" sz="2000" b="1" u="sng" dirty="0" smtClean="0"/>
              <a:t>ου</a:t>
            </a:r>
            <a:r>
              <a:rPr lang="el-GR" sz="2000" dirty="0" smtClean="0"/>
              <a:t> (7, 21</a:t>
            </a:r>
            <a:r>
              <a:rPr lang="el-GR" sz="2000" baseline="30000" dirty="0" smtClean="0"/>
              <a:t>.</a:t>
            </a:r>
            <a:r>
              <a:rPr lang="el-GR" sz="2000" dirty="0" smtClean="0"/>
              <a:t> 10, 32-33</a:t>
            </a:r>
            <a:r>
              <a:rPr lang="el-GR" sz="2000" baseline="30000" dirty="0" smtClean="0"/>
              <a:t>.</a:t>
            </a:r>
            <a:r>
              <a:rPr lang="el-GR" sz="2000" dirty="0" smtClean="0"/>
              <a:t> 11, 26-27</a:t>
            </a:r>
            <a:r>
              <a:rPr lang="el-GR" sz="2000" baseline="30000" dirty="0" smtClean="0"/>
              <a:t>.</a:t>
            </a:r>
            <a:r>
              <a:rPr lang="el-GR" sz="2000" dirty="0" smtClean="0"/>
              <a:t> 25, 31-34). Ιδιαίτερη έμφαση δίνεται από τον Ευαγγελιστή και στον τίτλο </a:t>
            </a:r>
            <a:r>
              <a:rPr lang="el-GR" sz="2000" b="1" i="1" u="sng" cap="all" dirty="0" smtClean="0"/>
              <a:t>υ</a:t>
            </a:r>
            <a:r>
              <a:rPr lang="el-GR" sz="2000" b="1" i="1" u="sng" dirty="0" smtClean="0"/>
              <a:t>ιός Δαυίδ</a:t>
            </a:r>
            <a:r>
              <a:rPr lang="el-GR" sz="2000" dirty="0" smtClean="0"/>
              <a:t>.</a:t>
            </a:r>
            <a:endParaRPr lang="el-GR" sz="2000" dirty="0"/>
          </a:p>
        </p:txBody>
      </p:sp>
    </p:spTree>
    <p:extLst>
      <p:ext uri="{BB962C8B-B14F-4D97-AF65-F5344CB8AC3E}">
        <p14:creationId xmlns:p14="http://schemas.microsoft.com/office/powerpoint/2010/main" val="35976017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endParaRPr lang="el-GR" dirty="0"/>
          </a:p>
        </p:txBody>
      </p:sp>
      <p:sp>
        <p:nvSpPr>
          <p:cNvPr id="6" name="2 - Ορθογώνιο"/>
          <p:cNvSpPr/>
          <p:nvPr/>
        </p:nvSpPr>
        <p:spPr>
          <a:xfrm>
            <a:off x="611560" y="1547406"/>
            <a:ext cx="7632848" cy="2785378"/>
          </a:xfrm>
          <a:prstGeom prst="rect">
            <a:avLst/>
          </a:prstGeom>
          <a:noFill/>
          <a:ln>
            <a:solidFill>
              <a:srgbClr val="5075BC"/>
            </a:solidFill>
          </a:ln>
        </p:spPr>
        <p:txBody>
          <a:bodyPr wrap="square">
            <a:spAutoFit/>
          </a:bodyPr>
          <a:lstStyle/>
          <a:p>
            <a:pPr>
              <a:lnSpc>
                <a:spcPct val="125000"/>
              </a:lnSpc>
            </a:pPr>
            <a:r>
              <a:rPr lang="el-GR" sz="2000" dirty="0" smtClean="0"/>
              <a:t>Η </a:t>
            </a:r>
            <a:r>
              <a:rPr lang="el-GR" sz="2000" cap="all" dirty="0" smtClean="0"/>
              <a:t>β</a:t>
            </a:r>
            <a:r>
              <a:rPr lang="el-GR" sz="2000" dirty="0" smtClean="0"/>
              <a:t>ασιλεία πραγματοποιείται στον Κόσμο με την </a:t>
            </a:r>
            <a:r>
              <a:rPr lang="el-GR" sz="2000" b="1" dirty="0" smtClean="0"/>
              <a:t>Εκκλησία (κεφ. 13),</a:t>
            </a:r>
            <a:r>
              <a:rPr lang="el-GR" sz="2000" dirty="0" smtClean="0"/>
              <a:t> η οποία, μετά την απόρριψη του Ι. Χριστού από τον Ισραήλ, είναι ο νέος λαός του Θεού-ο νέος Ισραήλ. Τα χωρία 16, 17-19 και στο 18, 17 είναι τα μόνα χωρία των Συνοπτικών όπου απαντά ο όρος </a:t>
            </a:r>
            <a:r>
              <a:rPr lang="el-GR" sz="2000" b="1" i="1" dirty="0" smtClean="0"/>
              <a:t>Εκκλησία</a:t>
            </a:r>
            <a:r>
              <a:rPr lang="el-GR" sz="2000" dirty="0" smtClean="0"/>
              <a:t>. Η Εκκλησία, στην οποία είναι ζωντανή και διαρκής η παρουσία του Κυρίου (28, 20), έχει λάβει από το Θεό τα κλειδιά της βασιλείας (</a:t>
            </a:r>
            <a:r>
              <a:rPr lang="el-GR" sz="2000" dirty="0" err="1" smtClean="0"/>
              <a:t>πρβλ</a:t>
            </a:r>
            <a:r>
              <a:rPr lang="el-GR" sz="2000" dirty="0" smtClean="0"/>
              <a:t>. 23, 13) και το δικαίωμα του </a:t>
            </a:r>
            <a:r>
              <a:rPr lang="el-GR" sz="2000" i="1" dirty="0" err="1" smtClean="0"/>
              <a:t>δεσμεῑν</a:t>
            </a:r>
            <a:r>
              <a:rPr lang="el-GR" sz="2000" i="1" dirty="0" smtClean="0"/>
              <a:t> </a:t>
            </a:r>
            <a:r>
              <a:rPr lang="el-GR" sz="2000" i="1" dirty="0" err="1" smtClean="0"/>
              <a:t>καὶ</a:t>
            </a:r>
            <a:r>
              <a:rPr lang="el-GR" sz="2000" i="1" dirty="0" smtClean="0"/>
              <a:t> </a:t>
            </a:r>
            <a:r>
              <a:rPr lang="el-GR" sz="2000" i="1" dirty="0" err="1" smtClean="0"/>
              <a:t>λύειν</a:t>
            </a:r>
            <a:r>
              <a:rPr lang="el-GR" sz="2000" dirty="0" smtClean="0"/>
              <a:t> (16, 19</a:t>
            </a:r>
            <a:r>
              <a:rPr lang="el-GR" sz="2000" baseline="30000" dirty="0" smtClean="0"/>
              <a:t>.</a:t>
            </a:r>
            <a:r>
              <a:rPr lang="el-GR" sz="2000" dirty="0" smtClean="0"/>
              <a:t> 18, 18).</a:t>
            </a:r>
            <a:endParaRPr lang="el-GR" sz="2000" dirty="0"/>
          </a:p>
        </p:txBody>
      </p:sp>
      <p:sp>
        <p:nvSpPr>
          <p:cNvPr id="7" name="3 - Διάγραμμα ροής: Έξοδος σε εκτυπωτή"/>
          <p:cNvSpPr/>
          <p:nvPr/>
        </p:nvSpPr>
        <p:spPr>
          <a:xfrm>
            <a:off x="971600" y="4355718"/>
            <a:ext cx="7722156" cy="2025610"/>
          </a:xfrm>
          <a:prstGeom prst="flowChartDocument">
            <a:avLst/>
          </a:prstGeom>
          <a:noFill/>
          <a:ln>
            <a:solidFill>
              <a:srgbClr val="5075BC"/>
            </a:solidFill>
          </a:ln>
        </p:spPr>
        <p:txBody>
          <a:bodyPr wrap="square">
            <a:spAutoFit/>
          </a:bodyPr>
          <a:lstStyle/>
          <a:p>
            <a:pPr>
              <a:lnSpc>
                <a:spcPct val="125000"/>
              </a:lnSpc>
            </a:pPr>
            <a:r>
              <a:rPr lang="el-GR" sz="2000" dirty="0" smtClean="0"/>
              <a:t>Η αποστολή της Εκκλησίας, όπως εξαίρει και το πασχάλιο μήνυμα του Ι. Χριστού στο όρος της Γαλιλαίας, είναι να γίνει μέσω της ιεραποστολής της Οικουμένης το αλάτι ολόκληρης της γης και το φως ολοκλήρου του κόσμου συμπεριλαμβανομένων και των </a:t>
            </a:r>
            <a:r>
              <a:rPr lang="el-GR" sz="2000" cap="all" dirty="0" smtClean="0"/>
              <a:t>ι</a:t>
            </a:r>
            <a:r>
              <a:rPr lang="el-GR" sz="2000" dirty="0" smtClean="0"/>
              <a:t>ουδαίων (5, 13 κε.). </a:t>
            </a:r>
            <a:endParaRPr lang="el-GR" sz="2000" dirty="0"/>
          </a:p>
        </p:txBody>
      </p:sp>
    </p:spTree>
    <p:extLst>
      <p:ext uri="{BB962C8B-B14F-4D97-AF65-F5344CB8AC3E}">
        <p14:creationId xmlns:p14="http://schemas.microsoft.com/office/powerpoint/2010/main" val="9307048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 Διπλωμένη γωνία"/>
          <p:cNvSpPr/>
          <p:nvPr/>
        </p:nvSpPr>
        <p:spPr>
          <a:xfrm rot="-660000">
            <a:off x="601028" y="1262898"/>
            <a:ext cx="4053486" cy="1432500"/>
          </a:xfrm>
          <a:prstGeom prst="foldedCorner">
            <a:avLst/>
          </a:prstGeom>
          <a:noFill/>
          <a:ln>
            <a:solidFill>
              <a:srgbClr val="5075BC"/>
            </a:solidFill>
          </a:ln>
        </p:spPr>
        <p:txBody>
          <a:bodyPr wrap="square">
            <a:spAutoFit/>
          </a:bodyPr>
          <a:lstStyle/>
          <a:p>
            <a:r>
              <a:rPr lang="el-GR" dirty="0"/>
              <a:t>Η κόκκινη κλωστή, η οποία αποτελεί το συνεκτικό ιστό και το «νεύρο» του Ευαγγελίου, είναι η φράση </a:t>
            </a:r>
            <a:r>
              <a:rPr lang="el-GR" b="1" i="1" u="sng" dirty="0"/>
              <a:t>Ο Θεός είναι μαζί </a:t>
            </a:r>
            <a:r>
              <a:rPr lang="el-GR" b="1" i="1" u="sng" dirty="0" smtClean="0"/>
              <a:t>μας</a:t>
            </a:r>
            <a:r>
              <a:rPr lang="el-GR" b="1" dirty="0" smtClean="0"/>
              <a:t>!  </a:t>
            </a:r>
            <a:endParaRPr lang="el-GR" dirty="0"/>
          </a:p>
        </p:txBody>
      </p:sp>
      <p:sp>
        <p:nvSpPr>
          <p:cNvPr id="7" name="2 - Διπλωμένη γωνία"/>
          <p:cNvSpPr/>
          <p:nvPr/>
        </p:nvSpPr>
        <p:spPr>
          <a:xfrm>
            <a:off x="4932040" y="674191"/>
            <a:ext cx="3778496" cy="2754809"/>
          </a:xfrm>
          <a:prstGeom prst="foldedCorner">
            <a:avLst/>
          </a:prstGeom>
          <a:noFill/>
          <a:ln>
            <a:solidFill>
              <a:srgbClr val="5075BC"/>
            </a:solidFill>
          </a:ln>
        </p:spPr>
        <p:txBody>
          <a:bodyPr wrap="square">
            <a:spAutoFit/>
          </a:bodyPr>
          <a:lstStyle/>
          <a:p>
            <a:r>
              <a:rPr lang="el-GR" dirty="0"/>
              <a:t>Έτσι κατά τη γέννηση του Ιησού δηλώνεται ότι </a:t>
            </a:r>
            <a:r>
              <a:rPr lang="el-GR" i="1" dirty="0"/>
              <a:t>ὁ </a:t>
            </a:r>
            <a:r>
              <a:rPr lang="el-GR" i="1" dirty="0" err="1"/>
              <a:t>τεχθεὶς</a:t>
            </a:r>
            <a:r>
              <a:rPr lang="el-GR" i="1" dirty="0"/>
              <a:t> </a:t>
            </a:r>
            <a:r>
              <a:rPr lang="el-GR" i="1" dirty="0" err="1"/>
              <a:t>βασιλεὺς</a:t>
            </a:r>
            <a:r>
              <a:rPr lang="el-GR" dirty="0"/>
              <a:t> είναι ο </a:t>
            </a:r>
            <a:r>
              <a:rPr lang="el-GR" b="1" dirty="0"/>
              <a:t>Εμμανουήλ (</a:t>
            </a:r>
            <a:r>
              <a:rPr lang="en-US" b="1" dirty="0" err="1"/>
              <a:t>Immanu</a:t>
            </a:r>
            <a:r>
              <a:rPr lang="el-GR" b="1" dirty="0"/>
              <a:t>-</a:t>
            </a:r>
            <a:r>
              <a:rPr lang="en-US" b="1" dirty="0"/>
              <a:t>el</a:t>
            </a:r>
            <a:r>
              <a:rPr lang="el-GR" b="1" dirty="0"/>
              <a:t>)</a:t>
            </a:r>
            <a:r>
              <a:rPr lang="el-GR" dirty="0"/>
              <a:t>, </a:t>
            </a:r>
            <a:r>
              <a:rPr lang="el-GR" dirty="0" smtClean="0"/>
              <a:t>= στο Πρόσωπό </a:t>
            </a:r>
            <a:r>
              <a:rPr lang="el-GR" cap="all" dirty="0"/>
              <a:t>τ</a:t>
            </a:r>
            <a:r>
              <a:rPr lang="el-GR" dirty="0"/>
              <a:t>ου ‘ο ίδιος ο Θεός είναι μαζί’ με το λαό Του και όλα τα </a:t>
            </a:r>
            <a:r>
              <a:rPr lang="el-GR" dirty="0" smtClean="0"/>
              <a:t>έθνη</a:t>
            </a:r>
            <a:r>
              <a:rPr lang="en-US" dirty="0" smtClean="0"/>
              <a:t>.</a:t>
            </a:r>
            <a:r>
              <a:rPr lang="el-GR" dirty="0" smtClean="0"/>
              <a:t> Αυτός ως Θεός σώζει από τις </a:t>
            </a:r>
            <a:r>
              <a:rPr lang="el-GR" b="1" dirty="0" smtClean="0"/>
              <a:t>αμαρτίες </a:t>
            </a:r>
            <a:r>
              <a:rPr lang="el-GR" dirty="0" smtClean="0"/>
              <a:t>(και όχι από τους αλλόφυλους </a:t>
            </a:r>
            <a:r>
              <a:rPr lang="el-GR" dirty="0" err="1" smtClean="0"/>
              <a:t>πρβλ</a:t>
            </a:r>
            <a:r>
              <a:rPr lang="el-GR" dirty="0" smtClean="0"/>
              <a:t>. Ιησού του </a:t>
            </a:r>
            <a:r>
              <a:rPr lang="el-GR" dirty="0" err="1" smtClean="0"/>
              <a:t>Ναυή</a:t>
            </a:r>
            <a:r>
              <a:rPr lang="el-GR" dirty="0" smtClean="0"/>
              <a:t>)</a:t>
            </a:r>
            <a:endParaRPr lang="el-GR" dirty="0"/>
          </a:p>
        </p:txBody>
      </p:sp>
      <p:sp>
        <p:nvSpPr>
          <p:cNvPr id="8" name="3 - Διπλωμένη γωνία"/>
          <p:cNvSpPr/>
          <p:nvPr/>
        </p:nvSpPr>
        <p:spPr>
          <a:xfrm rot="-300000">
            <a:off x="5906822" y="3344165"/>
            <a:ext cx="1904788" cy="2885361"/>
          </a:xfrm>
          <a:prstGeom prst="foldedCorner">
            <a:avLst/>
          </a:prstGeom>
          <a:noFill/>
          <a:ln>
            <a:solidFill>
              <a:srgbClr val="5075BC"/>
            </a:solidFill>
          </a:ln>
        </p:spPr>
        <p:txBody>
          <a:bodyPr wrap="square">
            <a:spAutoFit/>
          </a:bodyPr>
          <a:lstStyle/>
          <a:p>
            <a:r>
              <a:rPr lang="el-GR" dirty="0" err="1" smtClean="0"/>
              <a:t>διδάσκοντες</a:t>
            </a:r>
            <a:r>
              <a:rPr lang="el-GR" dirty="0" smtClean="0"/>
              <a:t> </a:t>
            </a:r>
            <a:r>
              <a:rPr lang="el-GR" dirty="0" err="1" smtClean="0"/>
              <a:t>αὐτοὺς</a:t>
            </a:r>
            <a:r>
              <a:rPr lang="el-GR" dirty="0" smtClean="0"/>
              <a:t> </a:t>
            </a:r>
            <a:r>
              <a:rPr lang="el-GR" dirty="0" err="1" smtClean="0"/>
              <a:t>τηρεῖν</a:t>
            </a:r>
            <a:r>
              <a:rPr lang="el-GR" dirty="0" smtClean="0"/>
              <a:t> </a:t>
            </a:r>
            <a:r>
              <a:rPr lang="el-GR" dirty="0" err="1" smtClean="0"/>
              <a:t>πάντα</a:t>
            </a:r>
            <a:r>
              <a:rPr lang="el-GR" dirty="0" smtClean="0"/>
              <a:t> </a:t>
            </a:r>
            <a:r>
              <a:rPr lang="el-GR" dirty="0" err="1" smtClean="0"/>
              <a:t>ὅσα</a:t>
            </a:r>
            <a:r>
              <a:rPr lang="el-GR" dirty="0" smtClean="0"/>
              <a:t> </a:t>
            </a:r>
            <a:r>
              <a:rPr lang="el-GR" b="1" dirty="0" err="1" smtClean="0"/>
              <a:t>ἐνετειλάμην</a:t>
            </a:r>
            <a:r>
              <a:rPr lang="el-GR" b="1" dirty="0" smtClean="0"/>
              <a:t> </a:t>
            </a:r>
            <a:r>
              <a:rPr lang="el-GR" b="1" dirty="0" err="1" smtClean="0"/>
              <a:t>ὑμῖν</a:t>
            </a:r>
            <a:r>
              <a:rPr lang="el-GR" dirty="0" smtClean="0"/>
              <a:t>· </a:t>
            </a:r>
            <a:r>
              <a:rPr lang="el-GR" i="1" cap="all" dirty="0" err="1" smtClean="0">
                <a:cs typeface="Times New Roman" pitchFamily="18" charset="0"/>
              </a:rPr>
              <a:t>κ</a:t>
            </a:r>
            <a:r>
              <a:rPr lang="el-GR" i="1" dirty="0" err="1" smtClean="0">
                <a:cs typeface="Times New Roman" pitchFamily="18" charset="0"/>
              </a:rPr>
              <a:t>αὶ</a:t>
            </a:r>
            <a:r>
              <a:rPr lang="el-GR" i="1" dirty="0" smtClean="0">
                <a:cs typeface="Times New Roman" pitchFamily="18" charset="0"/>
              </a:rPr>
              <a:t> </a:t>
            </a:r>
            <a:r>
              <a:rPr lang="el-GR" i="1" dirty="0" err="1">
                <a:cs typeface="Times New Roman" pitchFamily="18" charset="0"/>
              </a:rPr>
              <a:t>ἰδοὺ</a:t>
            </a:r>
            <a:r>
              <a:rPr lang="el-GR" i="1" dirty="0">
                <a:cs typeface="Times New Roman" pitchFamily="18" charset="0"/>
              </a:rPr>
              <a:t> </a:t>
            </a:r>
            <a:r>
              <a:rPr lang="el-GR" b="1" i="1" dirty="0" err="1">
                <a:cs typeface="Times New Roman" pitchFamily="18" charset="0"/>
              </a:rPr>
              <a:t>Ἐγὼ</a:t>
            </a:r>
            <a:r>
              <a:rPr lang="el-GR" b="1" i="1" dirty="0">
                <a:cs typeface="Times New Roman" pitchFamily="18" charset="0"/>
              </a:rPr>
              <a:t> </a:t>
            </a:r>
            <a:r>
              <a:rPr lang="el-GR" b="1" i="1" dirty="0" err="1">
                <a:cs typeface="Times New Roman" pitchFamily="18" charset="0"/>
              </a:rPr>
              <a:t>μεθ΄</a:t>
            </a:r>
            <a:r>
              <a:rPr lang="el-GR" b="1" i="1" dirty="0">
                <a:cs typeface="Times New Roman" pitchFamily="18" charset="0"/>
              </a:rPr>
              <a:t> </a:t>
            </a:r>
            <a:r>
              <a:rPr lang="el-GR" b="1" i="1" dirty="0" err="1">
                <a:cs typeface="Times New Roman" pitchFamily="18" charset="0"/>
              </a:rPr>
              <a:t>ὑμῶν</a:t>
            </a:r>
            <a:r>
              <a:rPr lang="el-GR" b="1" i="1" dirty="0">
                <a:cs typeface="Times New Roman" pitchFamily="18" charset="0"/>
              </a:rPr>
              <a:t> </a:t>
            </a:r>
            <a:r>
              <a:rPr lang="el-GR" b="1" i="1" dirty="0" err="1">
                <a:cs typeface="Times New Roman" pitchFamily="18" charset="0"/>
              </a:rPr>
              <a:t>εἰμι</a:t>
            </a:r>
            <a:r>
              <a:rPr lang="el-GR" i="1" dirty="0">
                <a:cs typeface="Times New Roman" pitchFamily="18" charset="0"/>
              </a:rPr>
              <a:t> </a:t>
            </a:r>
            <a:r>
              <a:rPr lang="el-GR" i="1" dirty="0" err="1">
                <a:cs typeface="Times New Roman" pitchFamily="18" charset="0"/>
              </a:rPr>
              <a:t>πάσας</a:t>
            </a:r>
            <a:r>
              <a:rPr lang="el-GR" i="1" dirty="0">
                <a:cs typeface="Times New Roman" pitchFamily="18" charset="0"/>
              </a:rPr>
              <a:t> </a:t>
            </a:r>
            <a:r>
              <a:rPr lang="el-GR" i="1" dirty="0" err="1">
                <a:cs typeface="Times New Roman" pitchFamily="18" charset="0"/>
              </a:rPr>
              <a:t>τὰς</a:t>
            </a:r>
            <a:r>
              <a:rPr lang="el-GR" i="1" dirty="0">
                <a:cs typeface="Times New Roman" pitchFamily="18" charset="0"/>
              </a:rPr>
              <a:t> </a:t>
            </a:r>
            <a:r>
              <a:rPr lang="el-GR" i="1" dirty="0" err="1">
                <a:cs typeface="Times New Roman" pitchFamily="18" charset="0"/>
              </a:rPr>
              <a:t>ἡμέρας</a:t>
            </a:r>
            <a:r>
              <a:rPr lang="el-GR" i="1" dirty="0">
                <a:cs typeface="Times New Roman" pitchFamily="18" charset="0"/>
              </a:rPr>
              <a:t> </a:t>
            </a:r>
            <a:r>
              <a:rPr lang="el-GR" i="1" dirty="0" err="1">
                <a:cs typeface="Times New Roman" pitchFamily="18" charset="0"/>
              </a:rPr>
              <a:t>ἕως</a:t>
            </a:r>
            <a:r>
              <a:rPr lang="el-GR" i="1" dirty="0">
                <a:cs typeface="Times New Roman" pitchFamily="18" charset="0"/>
              </a:rPr>
              <a:t> </a:t>
            </a:r>
            <a:r>
              <a:rPr lang="el-GR" i="1" dirty="0" err="1">
                <a:cs typeface="Times New Roman" pitchFamily="18" charset="0"/>
              </a:rPr>
              <a:t>τῆς</a:t>
            </a:r>
            <a:r>
              <a:rPr lang="el-GR" i="1" dirty="0">
                <a:cs typeface="Times New Roman" pitchFamily="18" charset="0"/>
              </a:rPr>
              <a:t> </a:t>
            </a:r>
            <a:r>
              <a:rPr lang="el-GR" i="1" dirty="0" err="1">
                <a:cs typeface="Times New Roman" pitchFamily="18" charset="0"/>
              </a:rPr>
              <a:t>συντελείας</a:t>
            </a:r>
            <a:r>
              <a:rPr lang="el-GR" i="1" dirty="0">
                <a:cs typeface="Times New Roman" pitchFamily="18" charset="0"/>
              </a:rPr>
              <a:t> </a:t>
            </a:r>
            <a:r>
              <a:rPr lang="el-GR" i="1" dirty="0" err="1">
                <a:cs typeface="Times New Roman" pitchFamily="18" charset="0"/>
              </a:rPr>
              <a:t>τοῦ</a:t>
            </a:r>
            <a:r>
              <a:rPr lang="el-GR" i="1" dirty="0">
                <a:cs typeface="Times New Roman" pitchFamily="18" charset="0"/>
              </a:rPr>
              <a:t> </a:t>
            </a:r>
            <a:r>
              <a:rPr lang="el-GR" i="1" dirty="0" err="1">
                <a:cs typeface="Times New Roman" pitchFamily="18" charset="0"/>
              </a:rPr>
              <a:t>αἰῶνος</a:t>
            </a:r>
            <a:endParaRPr lang="el-GR" dirty="0">
              <a:cs typeface="Times New Roman" pitchFamily="18" charset="0"/>
            </a:endParaRPr>
          </a:p>
        </p:txBody>
      </p:sp>
      <p:sp>
        <p:nvSpPr>
          <p:cNvPr id="9" name="4 - Διπλωμένη γωνία"/>
          <p:cNvSpPr/>
          <p:nvPr/>
        </p:nvSpPr>
        <p:spPr>
          <a:xfrm rot="180000">
            <a:off x="1624001" y="2673366"/>
            <a:ext cx="3108425" cy="3655457"/>
          </a:xfrm>
          <a:prstGeom prst="foldedCorner">
            <a:avLst/>
          </a:prstGeom>
          <a:noFill/>
          <a:ln>
            <a:solidFill>
              <a:srgbClr val="5075BC"/>
            </a:solidFill>
          </a:ln>
        </p:spPr>
        <p:txBody>
          <a:bodyPr wrap="square">
            <a:spAutoFit/>
          </a:bodyPr>
          <a:lstStyle/>
          <a:p>
            <a:r>
              <a:rPr lang="el-GR" dirty="0"/>
              <a:t>Το </a:t>
            </a:r>
            <a:r>
              <a:rPr lang="el-GR" cap="all" dirty="0"/>
              <a:t>ε</a:t>
            </a:r>
            <a:r>
              <a:rPr lang="el-GR" dirty="0"/>
              <a:t>υαγγέλιο </a:t>
            </a:r>
            <a:r>
              <a:rPr lang="el-GR" dirty="0" err="1"/>
              <a:t>κατακλείεται</a:t>
            </a:r>
            <a:r>
              <a:rPr lang="el-GR" dirty="0"/>
              <a:t> με </a:t>
            </a:r>
            <a:r>
              <a:rPr lang="el-GR" dirty="0" smtClean="0"/>
              <a:t>το </a:t>
            </a:r>
            <a:r>
              <a:rPr lang="el-GR" dirty="0"/>
              <a:t>‘πασχάλιο μήνυμα’ του </a:t>
            </a:r>
            <a:r>
              <a:rPr lang="el-GR" dirty="0" smtClean="0"/>
              <a:t>αναστημένου Ιησού/ Εμμανουήλ </a:t>
            </a:r>
            <a:r>
              <a:rPr lang="el-GR" dirty="0"/>
              <a:t>στο Όρος </a:t>
            </a:r>
            <a:r>
              <a:rPr lang="el-GR" b="1" u="sng" dirty="0"/>
              <a:t>της Γαλιλαίας</a:t>
            </a:r>
            <a:r>
              <a:rPr lang="el-GR" dirty="0"/>
              <a:t> </a:t>
            </a:r>
            <a:r>
              <a:rPr lang="el-GR" dirty="0" smtClean="0"/>
              <a:t>(! Όχι των Ελαιών </a:t>
            </a:r>
            <a:r>
              <a:rPr lang="el-GR" dirty="0" err="1" smtClean="0"/>
              <a:t>Λκ</a:t>
            </a:r>
            <a:r>
              <a:rPr lang="el-GR" dirty="0" smtClean="0"/>
              <a:t>.) : </a:t>
            </a:r>
            <a:r>
              <a:rPr lang="el-GR" dirty="0" err="1" smtClean="0"/>
              <a:t>ἐδόθη</a:t>
            </a:r>
            <a:r>
              <a:rPr lang="el-GR" dirty="0" smtClean="0"/>
              <a:t> </a:t>
            </a:r>
            <a:r>
              <a:rPr lang="el-GR" dirty="0" err="1" smtClean="0"/>
              <a:t>μοι</a:t>
            </a:r>
            <a:r>
              <a:rPr lang="el-GR" dirty="0" smtClean="0"/>
              <a:t> </a:t>
            </a:r>
            <a:r>
              <a:rPr lang="el-GR" b="1" dirty="0" err="1" smtClean="0"/>
              <a:t>πᾶσα</a:t>
            </a:r>
            <a:r>
              <a:rPr lang="el-GR" dirty="0" smtClean="0"/>
              <a:t> </a:t>
            </a:r>
            <a:r>
              <a:rPr lang="el-GR" dirty="0" err="1" smtClean="0"/>
              <a:t>ἐξουσία</a:t>
            </a:r>
            <a:r>
              <a:rPr lang="el-GR" dirty="0" smtClean="0"/>
              <a:t> </a:t>
            </a:r>
            <a:r>
              <a:rPr lang="el-GR" dirty="0" err="1" smtClean="0"/>
              <a:t>ἐν</a:t>
            </a:r>
            <a:r>
              <a:rPr lang="el-GR" dirty="0" smtClean="0"/>
              <a:t> </a:t>
            </a:r>
            <a:r>
              <a:rPr lang="el-GR" dirty="0" err="1" smtClean="0"/>
              <a:t>οὐρανῷ</a:t>
            </a:r>
            <a:r>
              <a:rPr lang="el-GR" dirty="0" smtClean="0"/>
              <a:t> </a:t>
            </a:r>
            <a:r>
              <a:rPr lang="el-GR" b="1" i="1" dirty="0" err="1" smtClean="0"/>
              <a:t>καὶ</a:t>
            </a:r>
            <a:r>
              <a:rPr lang="el-GR" b="1" i="1" dirty="0" smtClean="0"/>
              <a:t> </a:t>
            </a:r>
            <a:r>
              <a:rPr lang="el-GR" b="1" i="1" dirty="0" err="1" smtClean="0"/>
              <a:t>ἐπὶ</a:t>
            </a:r>
            <a:r>
              <a:rPr lang="el-GR" b="1" i="1" dirty="0" smtClean="0"/>
              <a:t> [</a:t>
            </a:r>
            <a:r>
              <a:rPr lang="el-GR" b="1" i="1" dirty="0" err="1" smtClean="0"/>
              <a:t>τῆς</a:t>
            </a:r>
            <a:r>
              <a:rPr lang="el-GR" b="1" i="1" dirty="0" smtClean="0"/>
              <a:t>] </a:t>
            </a:r>
            <a:r>
              <a:rPr lang="el-GR" b="1" i="1" dirty="0" err="1" smtClean="0"/>
              <a:t>γῆς</a:t>
            </a:r>
            <a:r>
              <a:rPr lang="el-GR" b="1" i="1" dirty="0" smtClean="0"/>
              <a:t>!</a:t>
            </a:r>
            <a:r>
              <a:rPr lang="el-GR" dirty="0" smtClean="0"/>
              <a:t> </a:t>
            </a:r>
            <a:r>
              <a:rPr lang="el-GR" dirty="0" err="1" smtClean="0"/>
              <a:t>Πορευθέντες</a:t>
            </a:r>
            <a:r>
              <a:rPr lang="el-GR" dirty="0" smtClean="0"/>
              <a:t> μαθητεύσατε </a:t>
            </a:r>
            <a:r>
              <a:rPr lang="el-GR" b="1" i="1" dirty="0" smtClean="0"/>
              <a:t>πάντα</a:t>
            </a:r>
            <a:r>
              <a:rPr lang="el-GR" dirty="0" smtClean="0"/>
              <a:t> </a:t>
            </a:r>
            <a:r>
              <a:rPr lang="el-GR" dirty="0" err="1" smtClean="0"/>
              <a:t>τά</a:t>
            </a:r>
            <a:r>
              <a:rPr lang="el-GR" dirty="0" smtClean="0"/>
              <a:t> </a:t>
            </a:r>
            <a:r>
              <a:rPr lang="el-GR" dirty="0" err="1" smtClean="0"/>
              <a:t>ἔθνη</a:t>
            </a:r>
            <a:r>
              <a:rPr lang="el-GR" dirty="0" smtClean="0"/>
              <a:t>, βαπτίζοντες </a:t>
            </a:r>
            <a:r>
              <a:rPr lang="el-GR" dirty="0" err="1" smtClean="0"/>
              <a:t>εἰς</a:t>
            </a:r>
            <a:r>
              <a:rPr lang="el-GR" dirty="0" smtClean="0"/>
              <a:t> </a:t>
            </a:r>
            <a:r>
              <a:rPr lang="el-GR" dirty="0" err="1" smtClean="0"/>
              <a:t>τὸ</a:t>
            </a:r>
            <a:r>
              <a:rPr lang="el-GR" dirty="0" smtClean="0"/>
              <a:t> </a:t>
            </a:r>
            <a:r>
              <a:rPr lang="el-GR" dirty="0" err="1" smtClean="0"/>
              <a:t>Ὄνομα</a:t>
            </a:r>
            <a:r>
              <a:rPr lang="el-GR" dirty="0" smtClean="0"/>
              <a:t> </a:t>
            </a:r>
            <a:r>
              <a:rPr lang="el-GR" dirty="0" err="1" smtClean="0"/>
              <a:t>τοῡ</a:t>
            </a:r>
            <a:r>
              <a:rPr lang="el-GR" dirty="0" smtClean="0"/>
              <a:t> </a:t>
            </a:r>
            <a:r>
              <a:rPr lang="el-GR" dirty="0" err="1" smtClean="0"/>
              <a:t>Πατρὸς</a:t>
            </a:r>
            <a:r>
              <a:rPr lang="el-GR" dirty="0" smtClean="0"/>
              <a:t>..</a:t>
            </a:r>
            <a:r>
              <a:rPr lang="en-US" dirty="0" smtClean="0"/>
              <a:t>. </a:t>
            </a:r>
            <a:r>
              <a:rPr lang="el-GR" dirty="0" smtClean="0"/>
              <a:t> (όχι του </a:t>
            </a:r>
            <a:r>
              <a:rPr lang="el-GR" dirty="0" err="1" smtClean="0"/>
              <a:t>Γιαχβέ</a:t>
            </a:r>
            <a:r>
              <a:rPr lang="el-GR" dirty="0" smtClean="0"/>
              <a:t>)</a:t>
            </a:r>
            <a:endParaRPr lang="el-GR" dirty="0"/>
          </a:p>
        </p:txBody>
      </p:sp>
    </p:spTree>
    <p:extLst>
      <p:ext uri="{BB962C8B-B14F-4D97-AF65-F5344CB8AC3E}">
        <p14:creationId xmlns:p14="http://schemas.microsoft.com/office/powerpoint/2010/main" val="20107163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altLang="el-GR" dirty="0">
                <a:solidFill>
                  <a:srgbClr val="5075BC"/>
                </a:solidFill>
              </a:rPr>
              <a:t>Εισαγωγή στην Κ.Δ. και ιστορία εποχής της Καινής Διαθήκης</a:t>
            </a:r>
            <a:endParaRPr lang="el-GR" dirty="0">
              <a:solidFill>
                <a:srgbClr val="5075BC"/>
              </a:solidFill>
            </a:endParaRPr>
          </a:p>
        </p:txBody>
      </p:sp>
      <p:sp>
        <p:nvSpPr>
          <p:cNvPr id="8" name="Υπότιτλος 2"/>
          <p:cNvSpPr>
            <a:spLocks noGrp="1"/>
          </p:cNvSpPr>
          <p:nvPr>
            <p:ph type="subTitle" idx="1"/>
          </p:nvPr>
        </p:nvSpPr>
        <p:spPr>
          <a:xfrm>
            <a:off x="683568" y="3744863"/>
            <a:ext cx="7776864" cy="3113137"/>
          </a:xfrm>
        </p:spPr>
        <p:txBody>
          <a:bodyPr>
            <a:noAutofit/>
          </a:bodyPr>
          <a:lstStyle/>
          <a:p>
            <a:r>
              <a:rPr lang="el-GR" altLang="el-GR" sz="2800" dirty="0" smtClean="0">
                <a:solidFill>
                  <a:srgbClr val="5075BC"/>
                </a:solidFill>
              </a:rPr>
              <a:t>Μάθημα 5 </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Το κατά </a:t>
            </a:r>
            <a:r>
              <a:rPr lang="el-GR" sz="2800" dirty="0" err="1" smtClean="0"/>
              <a:t>Ματθαίον</a:t>
            </a:r>
            <a:r>
              <a:rPr lang="el-GR" sz="2800" dirty="0" smtClean="0"/>
              <a:t> Ευαγγέλιο</a:t>
            </a:r>
            <a:endParaRPr lang="en-US" sz="2800" dirty="0" smtClean="0"/>
          </a:p>
          <a:p>
            <a:endParaRPr lang="en-US" sz="2800" dirty="0" smtClean="0"/>
          </a:p>
          <a:p>
            <a:r>
              <a:rPr lang="el-GR" altLang="el-GR" sz="2800" dirty="0"/>
              <a:t>Σωτήριος Σ. Δεσπότης</a:t>
            </a:r>
          </a:p>
          <a:p>
            <a:r>
              <a:rPr lang="el-GR" altLang="el-GR" sz="2800" dirty="0" smtClean="0"/>
              <a:t>Θεολογική </a:t>
            </a:r>
            <a:r>
              <a:rPr lang="el-GR" altLang="el-GR" sz="2800" dirty="0"/>
              <a:t>Σχολή</a:t>
            </a:r>
          </a:p>
          <a:p>
            <a:r>
              <a:rPr lang="el-GR" altLang="el-GR" sz="2800" dirty="0"/>
              <a:t>Τμήμα Κοινωνικής Θεολογίας</a:t>
            </a:r>
            <a:endParaRPr lang="en-US" altLang="el-GR" sz="2800" dirty="0"/>
          </a:p>
          <a:p>
            <a:endParaRPr lang="el-GR" sz="2800" dirty="0" smtClean="0"/>
          </a:p>
        </p:txBody>
      </p:sp>
    </p:spTree>
    <p:extLst>
      <p:ext uri="{BB962C8B-B14F-4D97-AF65-F5344CB8AC3E}">
        <p14:creationId xmlns:p14="http://schemas.microsoft.com/office/powerpoint/2010/main" val="35725382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6 - Εικόνα" descr="Εικόνα11.jpg"/>
          <p:cNvPicPr>
            <a:picLocks noChangeAspect="1"/>
          </p:cNvPicPr>
          <p:nvPr/>
        </p:nvPicPr>
        <p:blipFill>
          <a:blip r:embed="rId3" cstate="print">
            <a:lum bright="-10000"/>
          </a:blip>
          <a:stretch>
            <a:fillRect/>
          </a:stretch>
        </p:blipFill>
        <p:spPr>
          <a:xfrm>
            <a:off x="-24961" y="0"/>
            <a:ext cx="9168961" cy="6858000"/>
          </a:xfrm>
          <a:prstGeom prst="rect">
            <a:avLst/>
          </a:prstGeom>
          <a:effectLst>
            <a:outerShdw blurRad="1270000" dist="50800" dir="21540000" algn="ctr" rotWithShape="0">
              <a:srgbClr val="000000">
                <a:alpha val="11000"/>
              </a:srgbClr>
            </a:outerShdw>
          </a:effectLst>
        </p:spPr>
      </p:pic>
    </p:spTree>
    <p:extLst>
      <p:ext uri="{BB962C8B-B14F-4D97-AF65-F5344CB8AC3E}">
        <p14:creationId xmlns:p14="http://schemas.microsoft.com/office/powerpoint/2010/main" val="758711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a:t>
            </a:r>
            <a:endParaRPr lang="el-GR"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6996838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7207680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6084407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a:p>
            <a:pPr marL="0" indent="0">
              <a:buNone/>
            </a:pPr>
            <a:r>
              <a:rPr lang="el-GR" sz="2000" dirty="0"/>
              <a:t>Έχουν προηγηθεί οι κάτωθι εκδόσεις:</a:t>
            </a:r>
          </a:p>
          <a:p>
            <a:r>
              <a:rPr lang="el-GR" sz="2000" dirty="0" smtClean="0"/>
              <a:t>  </a:t>
            </a:r>
            <a:r>
              <a:rPr lang="el-GR" sz="2000" dirty="0"/>
              <a:t>Έκδοση </a:t>
            </a:r>
            <a:r>
              <a:rPr lang="el-GR" sz="2000" dirty="0" smtClean="0"/>
              <a:t>διαθέσιμη </a:t>
            </a:r>
            <a:r>
              <a:rPr lang="el-GR" sz="2000" dirty="0" smtClean="0">
                <a:hlinkClick r:id="rId3"/>
              </a:rPr>
              <a:t>εδώ</a:t>
            </a:r>
            <a:r>
              <a:rPr lang="el-GR" sz="2000" dirty="0" smtClean="0"/>
              <a:t>. </a:t>
            </a:r>
            <a:endParaRPr lang="el-GR" sz="2000" dirty="0"/>
          </a:p>
        </p:txBody>
      </p:sp>
    </p:spTree>
    <p:extLst>
      <p:ext uri="{BB962C8B-B14F-4D97-AF65-F5344CB8AC3E}">
        <p14:creationId xmlns:p14="http://schemas.microsoft.com/office/powerpoint/2010/main" val="8225657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t>Σωτήριος Σ. </a:t>
            </a:r>
            <a:r>
              <a:rPr lang="el-GR" sz="2000" dirty="0" smtClean="0"/>
              <a:t>Δεσπότης  2014. </a:t>
            </a:r>
            <a:r>
              <a:rPr lang="el-GR" altLang="el-GR" sz="2000" dirty="0"/>
              <a:t>Σωτήριος Σ. </a:t>
            </a:r>
            <a:r>
              <a:rPr lang="el-GR" altLang="el-GR" sz="2000" dirty="0" smtClean="0"/>
              <a:t>Δεσπότης. </a:t>
            </a:r>
            <a:r>
              <a:rPr lang="el-GR" sz="2000" dirty="0" smtClean="0"/>
              <a:t>«Εισαγωγή </a:t>
            </a:r>
            <a:r>
              <a:rPr lang="el-GR" sz="2000" dirty="0"/>
              <a:t>στην Κ.Δ. &amp; Ιστορία Εποχής της Καινής </a:t>
            </a:r>
            <a:r>
              <a:rPr lang="el-GR" sz="2000" dirty="0" smtClean="0"/>
              <a:t>Διαθήκης. Το κατά </a:t>
            </a:r>
            <a:r>
              <a:rPr lang="el-GR" sz="2000" dirty="0" err="1" smtClean="0"/>
              <a:t>Ματθαίον</a:t>
            </a:r>
            <a:r>
              <a:rPr lang="el-GR" sz="2000" dirty="0" smtClean="0"/>
              <a:t> Ευαγγέλιο».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GB" sz="2000" dirty="0">
                <a:hlinkClick r:id="rId3"/>
              </a:rPr>
              <a:t>http://</a:t>
            </a:r>
            <a:r>
              <a:rPr lang="en-GB" sz="2000" dirty="0" smtClean="0">
                <a:hlinkClick r:id="rId3"/>
              </a:rPr>
              <a:t>opencourses.uoa.gr/courses/SOCTHEOL1</a:t>
            </a:r>
            <a:r>
              <a:rPr lang="el-GR" sz="2000" dirty="0" smtClean="0"/>
              <a:t>. </a:t>
            </a:r>
            <a:endParaRPr lang="el-GR" sz="2000" dirty="0"/>
          </a:p>
          <a:p>
            <a:endParaRPr lang="el-GR" sz="2000" dirty="0"/>
          </a:p>
        </p:txBody>
      </p:sp>
    </p:spTree>
    <p:extLst>
      <p:ext uri="{BB962C8B-B14F-4D97-AF65-F5344CB8AC3E}">
        <p14:creationId xmlns:p14="http://schemas.microsoft.com/office/powerpoint/2010/main" val="1816011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32111258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27825892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a:t>"Η δομή και οργάνωση της παρουσίασης, καθώς και το υπόλοιπο περιεχόμενο, αποτελούν πνευματική ιδιοκτησία </a:t>
            </a:r>
            <a:r>
              <a:rPr lang="el-GR" sz="2000" dirty="0" smtClean="0"/>
              <a:t>του συγγραφέα </a:t>
            </a:r>
            <a:r>
              <a:rPr lang="el-GR" sz="2000" dirty="0"/>
              <a:t>και του Πανεπιστημίου Αθηνών και διατίθενται με άδεια </a:t>
            </a:r>
            <a:r>
              <a:rPr lang="el-GR" sz="2000" dirty="0" err="1"/>
              <a:t>Creative</a:t>
            </a:r>
            <a:r>
              <a:rPr lang="el-GR" sz="2000" dirty="0"/>
              <a:t> </a:t>
            </a:r>
            <a:r>
              <a:rPr lang="el-GR" sz="2000" dirty="0" err="1"/>
              <a:t>Commons</a:t>
            </a:r>
            <a:r>
              <a:rPr lang="el-GR" sz="2000" dirty="0"/>
              <a:t> Αναφορά Μη Εμπορική Χρήση Παρόμοια Διανομή Έκδοση 4.0 ή μεταγενέστερη.</a:t>
            </a:r>
          </a:p>
          <a:p>
            <a:pPr marL="0" indent="0">
              <a:spcBef>
                <a:spcPts val="3000"/>
              </a:spcBef>
              <a:buNone/>
            </a:pPr>
            <a:r>
              <a:rPr lang="el-GR" sz="2000" dirty="0" smtClean="0"/>
              <a:t>Οι </a:t>
            </a:r>
            <a:r>
              <a:rPr lang="el-GR" sz="2000" dirty="0"/>
              <a:t>φωτογραφίες που περιέχονται στην παρουσίαση αποτελούν πνευματική ιδιοκτησία τρίτων. Απαγορεύεται η αναπαραγωγή, αναδημοσίευση και διάθεσή τους στο κοινό με οποιονδήποτε τρόπο χωρίς τη λήψη άδειας από τους δικαιούχους. "</a:t>
            </a:r>
            <a:endParaRPr lang="el-GR" sz="2000" dirty="0">
              <a:solidFill>
                <a:srgbClr val="FF0000"/>
              </a:solidFill>
            </a:endParaRPr>
          </a:p>
        </p:txBody>
      </p:sp>
    </p:spTree>
    <p:extLst>
      <p:ext uri="{BB962C8B-B14F-4D97-AF65-F5344CB8AC3E}">
        <p14:creationId xmlns:p14="http://schemas.microsoft.com/office/powerpoint/2010/main" val="12013108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r>
              <a:rPr lang="el-GR" dirty="0" smtClean="0"/>
              <a:t>ΤΟ ΚΑΤΑ ΜΑΤΘΑΙΟΝ </a:t>
            </a:r>
            <a:r>
              <a:rPr lang="el-GR" dirty="0"/>
              <a:t>ΕΥΑΓΓΕΛΙΟ</a:t>
            </a:r>
          </a:p>
        </p:txBody>
      </p:sp>
      <p:sp>
        <p:nvSpPr>
          <p:cNvPr id="4" name="Θέση περιεχομένου 3"/>
          <p:cNvSpPr>
            <a:spLocks noGrp="1"/>
          </p:cNvSpPr>
          <p:nvPr>
            <p:ph sz="quarter" idx="4"/>
          </p:nvPr>
        </p:nvSpPr>
        <p:spPr>
          <a:xfrm>
            <a:off x="3694237" y="2573214"/>
            <a:ext cx="4992564" cy="1143818"/>
          </a:xfrm>
        </p:spPr>
        <p:txBody>
          <a:bodyPr>
            <a:noAutofit/>
          </a:bodyPr>
          <a:lstStyle/>
          <a:p>
            <a:pPr algn="ctr">
              <a:buFont typeface="Wingdings" panose="05000000000000000000" pitchFamily="2" charset="2"/>
              <a:buChar char="v"/>
            </a:pPr>
            <a:r>
              <a:rPr lang="el-GR" sz="1800" dirty="0" smtClean="0">
                <a:cs typeface="Times New Roman" pitchFamily="18" charset="0"/>
              </a:rPr>
              <a:t>Το κείμενο στο πρωτότυπο</a:t>
            </a:r>
            <a:br>
              <a:rPr lang="el-GR" sz="1800" dirty="0" smtClean="0">
                <a:cs typeface="Times New Roman" pitchFamily="18" charset="0"/>
              </a:rPr>
            </a:br>
            <a:endParaRPr lang="el-GR" sz="1800" dirty="0" smtClean="0">
              <a:cs typeface="Times New Roman" pitchFamily="18" charset="0"/>
            </a:endParaRPr>
          </a:p>
          <a:p>
            <a:pPr algn="ctr">
              <a:buFont typeface="Wingdings" panose="05000000000000000000" pitchFamily="2" charset="2"/>
              <a:buChar char="v"/>
            </a:pPr>
            <a:r>
              <a:rPr lang="el-GR" sz="1800" dirty="0" smtClean="0">
                <a:cs typeface="Times New Roman" pitchFamily="18" charset="0"/>
              </a:rPr>
              <a:t>Το κείμενο σε διάφορες γλώσσες</a:t>
            </a:r>
            <a:endParaRPr lang="el-GR" sz="1800" dirty="0">
              <a:cs typeface="Times New Roman" pitchFamily="18" charset="0"/>
            </a:endParaRPr>
          </a:p>
        </p:txBody>
      </p:sp>
      <p:pic>
        <p:nvPicPr>
          <p:cNvPr id="7" name="7 - Θέση περιεχομένου" descr="normal_A2.jpg"/>
          <p:cNvPicPr>
            <a:picLocks noGrp="1" noChangeAspect="1"/>
          </p:cNvPicPr>
          <p:nvPr>
            <p:ph sz="half" idx="4294967295"/>
          </p:nvPr>
        </p:nvPicPr>
        <p:blipFill>
          <a:blip r:embed="rId3" cstate="print"/>
          <a:stretch>
            <a:fillRect/>
          </a:stretch>
        </p:blipFill>
        <p:spPr>
          <a:xfrm>
            <a:off x="337195" y="1484784"/>
            <a:ext cx="3514725" cy="4762500"/>
          </a:xfrm>
          <a:prstGeom prst="rect">
            <a:avLst/>
          </a:prstGeom>
          <a:ln>
            <a:noFill/>
          </a:ln>
          <a:effectLst>
            <a:softEdge rad="112500"/>
          </a:effectLst>
        </p:spPr>
      </p:pic>
      <p:sp>
        <p:nvSpPr>
          <p:cNvPr id="9" name="6 - Ορθογώνιο"/>
          <p:cNvSpPr/>
          <p:nvPr/>
        </p:nvSpPr>
        <p:spPr>
          <a:xfrm>
            <a:off x="4067944" y="4365104"/>
            <a:ext cx="4608512" cy="1754326"/>
          </a:xfrm>
          <a:prstGeom prst="rect">
            <a:avLst/>
          </a:prstGeom>
          <a:noFill/>
          <a:ln>
            <a:solidFill>
              <a:srgbClr val="5075BC"/>
            </a:solidFill>
          </a:ln>
        </p:spPr>
        <p:txBody>
          <a:bodyPr wrap="square">
            <a:spAutoFit/>
          </a:bodyPr>
          <a:lstStyle/>
          <a:p>
            <a:pPr>
              <a:lnSpc>
                <a:spcPct val="150000"/>
              </a:lnSpc>
            </a:pPr>
            <a:r>
              <a:rPr lang="el-GR" dirty="0">
                <a:latin typeface="Palatino Linotype" pitchFamily="18" charset="0"/>
                <a:cs typeface="Times New Roman" pitchFamily="18" charset="0"/>
              </a:rPr>
              <a:t>Χαρακτηρίζεται ως το </a:t>
            </a:r>
            <a:r>
              <a:rPr lang="el-GR" b="1" i="1" u="sng" dirty="0" err="1" smtClean="0">
                <a:latin typeface="Palatino Linotype" pitchFamily="18" charset="0"/>
                <a:cs typeface="Times New Roman" pitchFamily="18" charset="0"/>
              </a:rPr>
              <a:t>εκκλησιαστικότερο</a:t>
            </a:r>
            <a:r>
              <a:rPr lang="el-GR" b="1" i="1" u="sng" dirty="0" smtClean="0">
                <a:latin typeface="Palatino Linotype" pitchFamily="18" charset="0"/>
                <a:cs typeface="Times New Roman" pitchFamily="18" charset="0"/>
              </a:rPr>
              <a:t> + συστηματικότερο </a:t>
            </a:r>
            <a:r>
              <a:rPr lang="el-GR" b="1" i="1" u="sng" dirty="0">
                <a:latin typeface="Palatino Linotype" pitchFamily="18" charset="0"/>
                <a:cs typeface="Times New Roman" pitchFamily="18" charset="0"/>
              </a:rPr>
              <a:t>των </a:t>
            </a:r>
            <a:r>
              <a:rPr lang="el-GR" b="1" i="1" u="sng" dirty="0" smtClean="0">
                <a:latin typeface="Palatino Linotype" pitchFamily="18" charset="0"/>
                <a:cs typeface="Times New Roman" pitchFamily="18" charset="0"/>
              </a:rPr>
              <a:t>Ευαγγελίων</a:t>
            </a:r>
            <a:r>
              <a:rPr lang="el-GR" dirty="0" smtClean="0">
                <a:latin typeface="Palatino Linotype" pitchFamily="18" charset="0"/>
                <a:cs typeface="Times New Roman" pitchFamily="18" charset="0"/>
              </a:rPr>
              <a:t> το </a:t>
            </a:r>
            <a:r>
              <a:rPr lang="el-GR" dirty="0">
                <a:latin typeface="Palatino Linotype" pitchFamily="18" charset="0"/>
                <a:cs typeface="Times New Roman" pitchFamily="18" charset="0"/>
              </a:rPr>
              <a:t>μοναδικό κείμενο όπου απαντά η λ. </a:t>
            </a:r>
            <a:r>
              <a:rPr lang="el-GR" i="1" dirty="0">
                <a:latin typeface="Palatino Linotype" pitchFamily="18" charset="0"/>
                <a:cs typeface="Times New Roman" pitchFamily="18" charset="0"/>
              </a:rPr>
              <a:t>Εκκλησία </a:t>
            </a:r>
            <a:r>
              <a:rPr lang="el-GR" dirty="0">
                <a:latin typeface="Palatino Linotype" pitchFamily="18" charset="0"/>
                <a:cs typeface="Times New Roman" pitchFamily="18" charset="0"/>
              </a:rPr>
              <a:t>(16, 18</a:t>
            </a:r>
            <a:r>
              <a:rPr lang="el-GR" baseline="30000" dirty="0">
                <a:latin typeface="Palatino Linotype" pitchFamily="18" charset="0"/>
                <a:cs typeface="Times New Roman" pitchFamily="18" charset="0"/>
              </a:rPr>
              <a:t>.</a:t>
            </a:r>
            <a:r>
              <a:rPr lang="el-GR" dirty="0">
                <a:latin typeface="Palatino Linotype" pitchFamily="18" charset="0"/>
                <a:cs typeface="Times New Roman" pitchFamily="18" charset="0"/>
              </a:rPr>
              <a:t> 18, 17). </a:t>
            </a:r>
          </a:p>
        </p:txBody>
      </p:sp>
    </p:spTree>
    <p:extLst>
      <p:ext uri="{BB962C8B-B14F-4D97-AF65-F5344CB8AC3E}">
        <p14:creationId xmlns:p14="http://schemas.microsoft.com/office/powerpoint/2010/main" val="36122436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r>
              <a:rPr lang="el-GR" dirty="0" smtClean="0"/>
              <a:t>Α. Συγγραφέας</a:t>
            </a:r>
            <a:endParaRPr lang="el-GR" dirty="0"/>
          </a:p>
        </p:txBody>
      </p:sp>
      <p:sp>
        <p:nvSpPr>
          <p:cNvPr id="13" name="6 - TextBox"/>
          <p:cNvSpPr txBox="1"/>
          <p:nvPr/>
        </p:nvSpPr>
        <p:spPr>
          <a:xfrm>
            <a:off x="395536" y="1628800"/>
            <a:ext cx="8496944" cy="4401205"/>
          </a:xfrm>
          <a:prstGeom prst="rect">
            <a:avLst/>
          </a:prstGeom>
          <a:noFill/>
          <a:ln>
            <a:solidFill>
              <a:srgbClr val="5075BC"/>
            </a:solidFill>
          </a:ln>
        </p:spPr>
        <p:txBody>
          <a:bodyPr wrap="square" rtlCol="0">
            <a:spAutoFit/>
          </a:bodyPr>
          <a:lstStyle/>
          <a:p>
            <a:pPr lvl="0">
              <a:spcBef>
                <a:spcPts val="1200"/>
              </a:spcBef>
            </a:pPr>
            <a:r>
              <a:rPr lang="el-GR" sz="2000" dirty="0"/>
              <a:t>* </a:t>
            </a:r>
            <a:r>
              <a:rPr lang="el-GR" sz="2000" dirty="0" smtClean="0"/>
              <a:t>Σύμφωνα με την εκκλησιαστική Παράδοση ο Ματθαίος (</a:t>
            </a:r>
            <a:r>
              <a:rPr lang="el-GR" sz="2000" b="1" i="1" dirty="0" smtClean="0"/>
              <a:t>Θεό-</a:t>
            </a:r>
            <a:r>
              <a:rPr lang="el-GR" sz="2000" b="1" i="1" dirty="0" err="1" smtClean="0"/>
              <a:t>δωρος</a:t>
            </a:r>
            <a:r>
              <a:rPr lang="el-GR" sz="2000" i="1" dirty="0" smtClean="0"/>
              <a:t>/</a:t>
            </a:r>
            <a:r>
              <a:rPr lang="el-GR" sz="2000" i="1" dirty="0" err="1" smtClean="0"/>
              <a:t>Θεο</a:t>
            </a:r>
            <a:r>
              <a:rPr lang="el-GR" sz="2000" i="1" dirty="0" smtClean="0"/>
              <a:t>- </a:t>
            </a:r>
            <a:r>
              <a:rPr lang="el-GR" sz="2000" i="1" dirty="0" err="1" smtClean="0"/>
              <a:t>δώρητος</a:t>
            </a:r>
            <a:r>
              <a:rPr lang="el-GR" sz="2000" i="1" dirty="0" smtClean="0"/>
              <a:t>)</a:t>
            </a:r>
            <a:r>
              <a:rPr lang="el-GR" sz="2000" dirty="0" smtClean="0"/>
              <a:t>.</a:t>
            </a:r>
            <a:r>
              <a:rPr lang="el-GR" sz="2000" b="1" dirty="0" smtClean="0"/>
              <a:t> </a:t>
            </a:r>
          </a:p>
          <a:p>
            <a:pPr marL="342900" lvl="0" indent="-342900">
              <a:spcBef>
                <a:spcPts val="1200"/>
              </a:spcBef>
              <a:buFont typeface="Arial" panose="020B0604020202020204" pitchFamily="34" charset="0"/>
              <a:buChar char="•"/>
            </a:pPr>
            <a:r>
              <a:rPr lang="el-GR" sz="2000" b="1" dirty="0" smtClean="0"/>
              <a:t>είχε το όνομα </a:t>
            </a:r>
            <a:r>
              <a:rPr lang="el-GR" sz="2000" b="1" i="1" dirty="0" err="1" smtClean="0"/>
              <a:t>Λευί</a:t>
            </a:r>
            <a:r>
              <a:rPr lang="el-GR" sz="2000" b="1" i="1" dirty="0" smtClean="0"/>
              <a:t>  (+ δύσπιστος Θωμάς)</a:t>
            </a:r>
            <a:r>
              <a:rPr lang="en-US" sz="2000" b="1" i="1" dirty="0" smtClean="0"/>
              <a:t> </a:t>
            </a:r>
            <a:endParaRPr lang="el-GR" sz="2000" b="1" i="1" dirty="0" smtClean="0"/>
          </a:p>
          <a:p>
            <a:pPr marL="342900" lvl="0" indent="-342900">
              <a:spcBef>
                <a:spcPts val="1200"/>
              </a:spcBef>
              <a:buFont typeface="Arial" panose="020B0604020202020204" pitchFamily="34" charset="0"/>
              <a:buChar char="•"/>
            </a:pPr>
            <a:r>
              <a:rPr lang="el-GR" sz="2000" b="1" i="1" dirty="0" smtClean="0"/>
              <a:t> Τελώνης </a:t>
            </a:r>
            <a:r>
              <a:rPr lang="el-GR" sz="2000" dirty="0" smtClean="0"/>
              <a:t>(</a:t>
            </a:r>
            <a:r>
              <a:rPr lang="el-GR" sz="2000" dirty="0" err="1" smtClean="0"/>
              <a:t>δημοσιώνης</a:t>
            </a:r>
            <a:r>
              <a:rPr lang="el-GR" sz="2000" dirty="0" smtClean="0"/>
              <a:t>, </a:t>
            </a:r>
            <a:r>
              <a:rPr lang="en-US" sz="2000" dirty="0" err="1" smtClean="0"/>
              <a:t>publicanus</a:t>
            </a:r>
            <a:r>
              <a:rPr lang="el-GR" sz="2000" dirty="0" smtClean="0"/>
              <a:t>)</a:t>
            </a:r>
            <a:r>
              <a:rPr lang="el-GR" sz="2000" b="1" i="1" dirty="0" smtClean="0"/>
              <a:t>– «υπ-</a:t>
            </a:r>
            <a:r>
              <a:rPr lang="el-GR" sz="2000" b="1" i="1" dirty="0" err="1" smtClean="0"/>
              <a:t>άλληλος</a:t>
            </a:r>
            <a:r>
              <a:rPr lang="el-GR" sz="2000" b="1" i="1" dirty="0" smtClean="0"/>
              <a:t>» όχι των Ρωμαίων αλλά του Ηρώδη </a:t>
            </a:r>
            <a:r>
              <a:rPr lang="el-GR" sz="2000" b="1" i="1" dirty="0" err="1" smtClean="0"/>
              <a:t>Αντίπα</a:t>
            </a:r>
            <a:endParaRPr lang="el-GR" sz="2000" b="1" i="1" dirty="0" smtClean="0"/>
          </a:p>
          <a:p>
            <a:pPr marL="342900" lvl="0" indent="-342900">
              <a:spcBef>
                <a:spcPts val="1200"/>
              </a:spcBef>
              <a:buFont typeface="Arial" panose="020B0604020202020204" pitchFamily="34" charset="0"/>
              <a:buChar char="•"/>
            </a:pPr>
            <a:r>
              <a:rPr lang="el-GR" sz="2000" b="1" i="1" dirty="0" smtClean="0"/>
              <a:t>«Πελάτες» του ΤΟΤΕ  και οι τέσσερις Κορυφαίοι  - ΤΩΡΑ αδελφοί</a:t>
            </a:r>
          </a:p>
          <a:p>
            <a:pPr marL="342900" lvl="0" indent="-342900">
              <a:spcBef>
                <a:spcPts val="1200"/>
              </a:spcBef>
              <a:buFont typeface="Arial" panose="020B0604020202020204" pitchFamily="34" charset="0"/>
              <a:buChar char="•"/>
            </a:pPr>
            <a:r>
              <a:rPr lang="el-GR" sz="2000" b="1" i="1" dirty="0" smtClean="0"/>
              <a:t>ανταποκρίθηκε άμεσα-</a:t>
            </a:r>
            <a:r>
              <a:rPr lang="el-GR" sz="2000" b="1" i="1" dirty="0" err="1" smtClean="0"/>
              <a:t>απροϋπόθετα </a:t>
            </a:r>
            <a:r>
              <a:rPr lang="el-GR" sz="2000" b="1" i="1" dirty="0" smtClean="0"/>
              <a:t>στην πρόσκληση </a:t>
            </a:r>
            <a:r>
              <a:rPr lang="el-GR" sz="2000" b="1" i="1" dirty="0" err="1" smtClean="0"/>
              <a:t>Ἀκολούθει</a:t>
            </a:r>
            <a:r>
              <a:rPr lang="el-GR" sz="2000" b="1" i="1" dirty="0" smtClean="0"/>
              <a:t> </a:t>
            </a:r>
            <a:r>
              <a:rPr lang="el-GR" sz="2000" b="1" i="1" dirty="0" err="1" smtClean="0"/>
              <a:t>Μοι</a:t>
            </a:r>
            <a:r>
              <a:rPr lang="el-GR" sz="2000" b="1" dirty="0" smtClean="0"/>
              <a:t> </a:t>
            </a:r>
          </a:p>
          <a:p>
            <a:pPr marL="342900" lvl="0" indent="-342900">
              <a:spcBef>
                <a:spcPts val="1200"/>
              </a:spcBef>
              <a:buFont typeface="Arial" panose="020B0604020202020204" pitchFamily="34" charset="0"/>
              <a:buChar char="•"/>
            </a:pPr>
            <a:r>
              <a:rPr lang="el-GR" sz="2000" b="1" dirty="0" smtClean="0"/>
              <a:t>Στο δικό του Ευαγγέλιο δεν κρύβει το «παρελθόν» του</a:t>
            </a:r>
          </a:p>
          <a:p>
            <a:pPr lvl="0">
              <a:spcBef>
                <a:spcPts val="1200"/>
              </a:spcBef>
            </a:pPr>
            <a:r>
              <a:rPr lang="el-GR" sz="2000" b="1" dirty="0" smtClean="0"/>
              <a:t>Σύμφωνα με την Παράδοση συνέγραψε Ευαγγέλιο στα </a:t>
            </a:r>
            <a:r>
              <a:rPr lang="el-GR" sz="2000" b="1" dirty="0" err="1" smtClean="0"/>
              <a:t>Αραμαϊκά</a:t>
            </a:r>
            <a:r>
              <a:rPr lang="el-GR" sz="2000" b="1" dirty="0" smtClean="0"/>
              <a:t>, που χάθηκε. Από κάποιους ταυτίζεται με την </a:t>
            </a:r>
            <a:r>
              <a:rPr lang="en-US" sz="2000" b="1" dirty="0" smtClean="0"/>
              <a:t>Q.</a:t>
            </a:r>
            <a:r>
              <a:rPr lang="el-GR" sz="2000" b="1" dirty="0" smtClean="0"/>
              <a:t/>
            </a:r>
            <a:br>
              <a:rPr lang="el-GR" sz="2000" b="1" dirty="0" smtClean="0"/>
            </a:br>
            <a:endParaRPr lang="el-GR" sz="2000" dirty="0" smtClean="0"/>
          </a:p>
        </p:txBody>
      </p:sp>
    </p:spTree>
    <p:extLst>
      <p:ext uri="{BB962C8B-B14F-4D97-AF65-F5344CB8AC3E}">
        <p14:creationId xmlns:p14="http://schemas.microsoft.com/office/powerpoint/2010/main" val="7549885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endParaRPr lang="el-GR" dirty="0"/>
          </a:p>
        </p:txBody>
      </p:sp>
      <p:sp>
        <p:nvSpPr>
          <p:cNvPr id="10" name="4 - Διάγραμμα ροής: Έξοδος σε εκτυπωτή"/>
          <p:cNvSpPr/>
          <p:nvPr/>
        </p:nvSpPr>
        <p:spPr>
          <a:xfrm>
            <a:off x="323528" y="3140968"/>
            <a:ext cx="8496944" cy="3267730"/>
          </a:xfrm>
          <a:prstGeom prst="flowChartDocument">
            <a:avLst/>
          </a:prstGeom>
          <a:noFill/>
          <a:ln>
            <a:solidFill>
              <a:srgbClr val="5075BC"/>
            </a:solidFill>
          </a:ln>
        </p:spPr>
        <p:txBody>
          <a:bodyPr wrap="square">
            <a:spAutoFit/>
          </a:bodyPr>
          <a:lstStyle/>
          <a:p>
            <a:pPr>
              <a:spcBef>
                <a:spcPts val="600"/>
              </a:spcBef>
            </a:pPr>
            <a:r>
              <a:rPr lang="el-GR" sz="2000" dirty="0" smtClean="0"/>
              <a:t>Στο Ευαγγέλιο δίνεται έμφαση</a:t>
            </a:r>
          </a:p>
          <a:p>
            <a:pPr marL="342900" indent="-342900">
              <a:buFont typeface="Arial" panose="020B0604020202020204" pitchFamily="34" charset="0"/>
              <a:buChar char="•"/>
            </a:pPr>
            <a:r>
              <a:rPr lang="el-GR" sz="2000" dirty="0" smtClean="0"/>
              <a:t>στα νομίσματα (παραβολή ταλάντων) .</a:t>
            </a:r>
          </a:p>
          <a:p>
            <a:pPr marL="342900" indent="-342900">
              <a:buFont typeface="Arial" panose="020B0604020202020204" pitchFamily="34" charset="0"/>
              <a:buChar char="•"/>
            </a:pPr>
            <a:r>
              <a:rPr lang="el-GR" sz="2000" dirty="0" smtClean="0"/>
              <a:t>στους αριθμούς</a:t>
            </a:r>
          </a:p>
          <a:p>
            <a:pPr marL="342900" indent="-342900">
              <a:buFont typeface="Arial" panose="020B0604020202020204" pitchFamily="34" charset="0"/>
              <a:buChar char="•"/>
            </a:pPr>
            <a:r>
              <a:rPr lang="el-GR" sz="2000" dirty="0" smtClean="0"/>
              <a:t>την άφεση</a:t>
            </a:r>
          </a:p>
          <a:p>
            <a:pPr>
              <a:spcBef>
                <a:spcPts val="600"/>
              </a:spcBef>
            </a:pPr>
            <a:r>
              <a:rPr lang="el-GR" sz="2000" b="1" dirty="0" smtClean="0">
                <a:ea typeface="SimSun" pitchFamily="2" charset="-122"/>
                <a:cs typeface="Times New Roman" pitchFamily="18" charset="0"/>
              </a:rPr>
              <a:t>Το σημερινό </a:t>
            </a:r>
            <a:r>
              <a:rPr lang="el-GR" sz="2000" b="1" dirty="0" err="1" smtClean="0">
                <a:ea typeface="SimSun" pitchFamily="2" charset="-122"/>
                <a:cs typeface="Times New Roman" pitchFamily="18" charset="0"/>
              </a:rPr>
              <a:t>Μτ</a:t>
            </a:r>
            <a:r>
              <a:rPr lang="el-GR" sz="2000" b="1" dirty="0" smtClean="0">
                <a:ea typeface="SimSun" pitchFamily="2" charset="-122"/>
                <a:cs typeface="Times New Roman" pitchFamily="18" charset="0"/>
              </a:rPr>
              <a:t>. δεν αποτελεί μάλλον </a:t>
            </a:r>
            <a:r>
              <a:rPr lang="el-GR" sz="2000" b="1" i="1" dirty="0" smtClean="0">
                <a:ea typeface="SimSun" pitchFamily="2" charset="-122"/>
                <a:cs typeface="Times New Roman" pitchFamily="18" charset="0"/>
              </a:rPr>
              <a:t>μετάφραση</a:t>
            </a:r>
            <a:r>
              <a:rPr lang="el-GR" sz="2000" b="1" dirty="0" smtClean="0">
                <a:ea typeface="SimSun" pitchFamily="2" charset="-122"/>
                <a:cs typeface="Times New Roman" pitchFamily="18" charset="0"/>
              </a:rPr>
              <a:t> του αρχικού </a:t>
            </a:r>
            <a:r>
              <a:rPr lang="el-GR" sz="2000" b="1" dirty="0" err="1" smtClean="0">
                <a:ea typeface="SimSun" pitchFamily="2" charset="-122"/>
                <a:cs typeface="Times New Roman" pitchFamily="18" charset="0"/>
              </a:rPr>
              <a:t>αραμαϊκού</a:t>
            </a:r>
            <a:r>
              <a:rPr lang="el-GR" sz="2000" b="1" dirty="0" smtClean="0">
                <a:ea typeface="SimSun" pitchFamily="2" charset="-122"/>
                <a:cs typeface="Times New Roman" pitchFamily="18" charset="0"/>
              </a:rPr>
              <a:t>. Τα λογοπαίγνια, οι παραλληλισμοί, το ύφος, η σύνταξη καθιστούν απίθανη την κατά γράμμα μετάφραση. Αρκετά (αλλά όχι ΌΛΑ) χωρία επίσης της Π.Δ. παρατίθενται σύμφωνα με την ελληνική Μετάφραση των Ο’. </a:t>
            </a:r>
            <a:endParaRPr lang="el-GR" sz="2000" dirty="0" smtClean="0"/>
          </a:p>
        </p:txBody>
      </p:sp>
      <p:sp>
        <p:nvSpPr>
          <p:cNvPr id="11" name="7 - Ορθογώνιο"/>
          <p:cNvSpPr/>
          <p:nvPr/>
        </p:nvSpPr>
        <p:spPr>
          <a:xfrm>
            <a:off x="323528" y="1556792"/>
            <a:ext cx="8496944" cy="1400383"/>
          </a:xfrm>
          <a:prstGeom prst="rect">
            <a:avLst/>
          </a:prstGeom>
          <a:noFill/>
          <a:ln>
            <a:solidFill>
              <a:srgbClr val="5075BC"/>
            </a:solidFill>
          </a:ln>
        </p:spPr>
        <p:style>
          <a:lnRef idx="2">
            <a:schemeClr val="dk1"/>
          </a:lnRef>
          <a:fillRef idx="1">
            <a:schemeClr val="lt1"/>
          </a:fillRef>
          <a:effectRef idx="0">
            <a:schemeClr val="dk1"/>
          </a:effectRef>
          <a:fontRef idx="minor">
            <a:schemeClr val="dk1"/>
          </a:fontRef>
        </p:style>
        <p:txBody>
          <a:bodyPr wrap="square">
            <a:spAutoFit/>
          </a:bodyPr>
          <a:lstStyle/>
          <a:p>
            <a:pPr lvl="0">
              <a:spcBef>
                <a:spcPts val="600"/>
              </a:spcBef>
            </a:pPr>
            <a:r>
              <a:rPr lang="el-GR" sz="2000" dirty="0" smtClean="0"/>
              <a:t>Σύμφωνα με τη σύγχρονη Έρευνα:</a:t>
            </a:r>
          </a:p>
          <a:p>
            <a:pPr lvl="0">
              <a:spcBef>
                <a:spcPts val="600"/>
              </a:spcBef>
            </a:pPr>
            <a:r>
              <a:rPr lang="el-GR" sz="2000" dirty="0" smtClean="0"/>
              <a:t>είναι </a:t>
            </a:r>
            <a:r>
              <a:rPr lang="el-GR" sz="2000" dirty="0" err="1" smtClean="0"/>
              <a:t>ιουδαιοχριστιανός</a:t>
            </a:r>
            <a:r>
              <a:rPr lang="el-GR" sz="2000" dirty="0" smtClean="0"/>
              <a:t> ίσως Γραμματεύς με ραβινική κατάρτιση: οι προφητείες της Π.Δ., της οποίας βλέπει να επαληθεύονται στο πρόσωπο του Ιησού Χριστού και στην ίδρυση της εκκλησίας.</a:t>
            </a:r>
          </a:p>
        </p:txBody>
      </p:sp>
    </p:spTree>
    <p:extLst>
      <p:ext uri="{BB962C8B-B14F-4D97-AF65-F5344CB8AC3E}">
        <p14:creationId xmlns:p14="http://schemas.microsoft.com/office/powerpoint/2010/main" val="38612472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endParaRPr lang="el-GR" dirty="0"/>
          </a:p>
        </p:txBody>
      </p:sp>
      <p:sp>
        <p:nvSpPr>
          <p:cNvPr id="7" name="1 - Επεξήγηση με παραλληλόγραμμο"/>
          <p:cNvSpPr/>
          <p:nvPr/>
        </p:nvSpPr>
        <p:spPr>
          <a:xfrm>
            <a:off x="539552" y="1624146"/>
            <a:ext cx="5256584" cy="4555093"/>
          </a:xfrm>
          <a:prstGeom prst="wedgeRectCallout">
            <a:avLst/>
          </a:prstGeom>
          <a:noFill/>
          <a:ln>
            <a:solidFill>
              <a:srgbClr val="5075BC"/>
            </a:solidFill>
          </a:ln>
        </p:spPr>
        <p:txBody>
          <a:bodyPr wrap="square">
            <a:spAutoFit/>
          </a:bodyPr>
          <a:lstStyle/>
          <a:p>
            <a:pPr>
              <a:spcBef>
                <a:spcPts val="1800"/>
              </a:spcBef>
            </a:pPr>
            <a:r>
              <a:rPr lang="el-GR" sz="2000" dirty="0" smtClean="0"/>
              <a:t>Μετά την Πεντηκοστή κήρυξε, σύμφωνα με την παράδοση, στην </a:t>
            </a:r>
            <a:r>
              <a:rPr lang="el-GR" sz="2000" b="1" dirty="0" smtClean="0"/>
              <a:t>ΑΝΑΤΟΛΗ:</a:t>
            </a:r>
            <a:r>
              <a:rPr lang="el-GR" sz="2000" dirty="0" smtClean="0"/>
              <a:t> </a:t>
            </a:r>
          </a:p>
          <a:p>
            <a:pPr>
              <a:spcBef>
                <a:spcPts val="1800"/>
              </a:spcBef>
            </a:pPr>
            <a:r>
              <a:rPr lang="el-GR" sz="2000" b="1" dirty="0" smtClean="0"/>
              <a:t>Εβραίοι,</a:t>
            </a:r>
            <a:r>
              <a:rPr lang="el-GR" sz="2000" dirty="0" smtClean="0"/>
              <a:t> Αιθίοπες και Πάρθοι. Το Ευαγγέλιό του στις </a:t>
            </a:r>
            <a:r>
              <a:rPr lang="el-GR" sz="2000" b="1" dirty="0" smtClean="0"/>
              <a:t>Ινδίες</a:t>
            </a:r>
            <a:r>
              <a:rPr lang="el-GR" sz="2000" dirty="0" smtClean="0"/>
              <a:t> (ή στους Άραβες;;;;) </a:t>
            </a:r>
          </a:p>
          <a:p>
            <a:pPr>
              <a:spcBef>
                <a:spcPts val="1800"/>
              </a:spcBef>
            </a:pPr>
            <a:r>
              <a:rPr lang="el-GR" sz="2000" dirty="0" smtClean="0"/>
              <a:t>Σύμφωνα με τον Αλεξανδρέα </a:t>
            </a:r>
            <a:r>
              <a:rPr lang="el-GR" sz="2000" dirty="0" err="1" smtClean="0"/>
              <a:t>Κλήμεντα</a:t>
            </a:r>
            <a:r>
              <a:rPr lang="el-GR" sz="2000" dirty="0" smtClean="0"/>
              <a:t>, ο Ματθαίος ήταν </a:t>
            </a:r>
            <a:r>
              <a:rPr lang="el-GR" sz="2000" b="1" dirty="0" smtClean="0"/>
              <a:t>ΒΙΑΣΤΗΣ</a:t>
            </a:r>
            <a:r>
              <a:rPr lang="el-GR" sz="2000" dirty="0" smtClean="0"/>
              <a:t> (όπως αυτός που επαινείται στο Ευαγγέλιό του και ενέπνευσε και τον </a:t>
            </a:r>
            <a:r>
              <a:rPr lang="el-GR" sz="2000" dirty="0" err="1" smtClean="0"/>
              <a:t>αυτοενουχισμό</a:t>
            </a:r>
            <a:r>
              <a:rPr lang="el-GR" sz="2000" dirty="0" smtClean="0"/>
              <a:t> του </a:t>
            </a:r>
            <a:r>
              <a:rPr lang="el-GR" sz="2000" b="1" dirty="0" smtClean="0"/>
              <a:t>Ωριγένη</a:t>
            </a:r>
            <a:r>
              <a:rPr lang="el-GR" sz="2000" dirty="0" smtClean="0"/>
              <a:t>): </a:t>
            </a:r>
          </a:p>
          <a:p>
            <a:pPr>
              <a:spcBef>
                <a:spcPts val="600"/>
              </a:spcBef>
            </a:pPr>
            <a:r>
              <a:rPr lang="el-GR" sz="2000" dirty="0" smtClean="0"/>
              <a:t>	διήγε βίο αυστηρό, </a:t>
            </a:r>
            <a:r>
              <a:rPr lang="el-GR" sz="2000" b="1" dirty="0" smtClean="0"/>
              <a:t>φυτοφάγος.</a:t>
            </a:r>
            <a:r>
              <a:rPr lang="el-GR" sz="2000" dirty="0" smtClean="0"/>
              <a:t> </a:t>
            </a:r>
          </a:p>
          <a:p>
            <a:pPr>
              <a:spcBef>
                <a:spcPts val="1800"/>
              </a:spcBef>
            </a:pPr>
            <a:r>
              <a:rPr lang="el-GR" sz="2000" dirty="0" smtClean="0"/>
              <a:t>Η ορθόδοξη Εκκλησία γιορτάζει την μνήμη του στις 16 Νοεμβρίου, ενώ η </a:t>
            </a:r>
            <a:r>
              <a:rPr lang="el-GR" sz="2000" cap="all" dirty="0" smtClean="0"/>
              <a:t>ρ</a:t>
            </a:r>
            <a:r>
              <a:rPr lang="el-GR" sz="2000" dirty="0" smtClean="0"/>
              <a:t>ωμαιοκαθολική στις 21 Σεπτεμβρίου.</a:t>
            </a:r>
            <a:endParaRPr lang="el-GR" sz="2000" dirty="0"/>
          </a:p>
        </p:txBody>
      </p:sp>
      <p:sp>
        <p:nvSpPr>
          <p:cNvPr id="8" name="4 - Ορθογώνιο"/>
          <p:cNvSpPr/>
          <p:nvPr/>
        </p:nvSpPr>
        <p:spPr>
          <a:xfrm>
            <a:off x="5940152" y="1624146"/>
            <a:ext cx="2520280" cy="2108269"/>
          </a:xfrm>
          <a:prstGeom prst="rect">
            <a:avLst/>
          </a:prstGeom>
          <a:noFill/>
          <a:ln>
            <a:solidFill>
              <a:srgbClr val="5075BC"/>
            </a:solidFill>
          </a:ln>
        </p:spPr>
        <p:txBody>
          <a:bodyPr wrap="square">
            <a:spAutoFit/>
          </a:bodyPr>
          <a:lstStyle/>
          <a:p>
            <a:pPr algn="just">
              <a:spcBef>
                <a:spcPts val="600"/>
              </a:spcBef>
            </a:pPr>
            <a:r>
              <a:rPr lang="el-GR" dirty="0" smtClean="0"/>
              <a:t>ΑΠΟΛΥΤΙΚΙΟ</a:t>
            </a:r>
          </a:p>
          <a:p>
            <a:pPr>
              <a:spcBef>
                <a:spcPts val="600"/>
              </a:spcBef>
            </a:pPr>
            <a:r>
              <a:rPr lang="el-GR" dirty="0" err="1" smtClean="0"/>
              <a:t>Ἀπόστολε</a:t>
            </a:r>
            <a:r>
              <a:rPr lang="el-GR" dirty="0" smtClean="0"/>
              <a:t> </a:t>
            </a:r>
            <a:r>
              <a:rPr lang="el-GR" dirty="0" err="1" smtClean="0"/>
              <a:t>Ἅγιε</a:t>
            </a:r>
            <a:r>
              <a:rPr lang="el-GR" dirty="0" smtClean="0"/>
              <a:t>, </a:t>
            </a:r>
            <a:r>
              <a:rPr lang="el-GR" dirty="0" err="1" smtClean="0"/>
              <a:t>καί</a:t>
            </a:r>
            <a:r>
              <a:rPr lang="el-GR" dirty="0" smtClean="0"/>
              <a:t> </a:t>
            </a:r>
            <a:r>
              <a:rPr lang="el-GR" dirty="0" err="1" smtClean="0"/>
              <a:t>Εὐαγγελιστά</a:t>
            </a:r>
            <a:r>
              <a:rPr lang="el-GR" dirty="0" smtClean="0"/>
              <a:t> </a:t>
            </a:r>
            <a:r>
              <a:rPr lang="el-GR" dirty="0" err="1" smtClean="0"/>
              <a:t>Ματθαῖε</a:t>
            </a:r>
            <a:r>
              <a:rPr lang="el-GR" dirty="0" smtClean="0"/>
              <a:t> </a:t>
            </a:r>
            <a:r>
              <a:rPr lang="el-GR" dirty="0" err="1" smtClean="0"/>
              <a:t>πρέσβευε</a:t>
            </a:r>
            <a:r>
              <a:rPr lang="el-GR" dirty="0" smtClean="0"/>
              <a:t> </a:t>
            </a:r>
            <a:r>
              <a:rPr lang="el-GR" dirty="0" err="1" smtClean="0"/>
              <a:t>τῷ</a:t>
            </a:r>
            <a:r>
              <a:rPr lang="el-GR" dirty="0" smtClean="0"/>
              <a:t> </a:t>
            </a:r>
            <a:r>
              <a:rPr lang="el-GR" dirty="0" err="1" smtClean="0"/>
              <a:t>ἐλεήμονι</a:t>
            </a:r>
            <a:r>
              <a:rPr lang="el-GR" dirty="0" smtClean="0"/>
              <a:t> </a:t>
            </a:r>
            <a:r>
              <a:rPr lang="el-GR" dirty="0" err="1" smtClean="0"/>
              <a:t>Θεῷ</a:t>
            </a:r>
            <a:r>
              <a:rPr lang="el-GR" dirty="0" smtClean="0"/>
              <a:t>, </a:t>
            </a:r>
            <a:r>
              <a:rPr lang="el-GR" dirty="0" err="1" smtClean="0"/>
              <a:t>ἵνα</a:t>
            </a:r>
            <a:r>
              <a:rPr lang="el-GR" dirty="0" smtClean="0"/>
              <a:t> </a:t>
            </a:r>
            <a:r>
              <a:rPr lang="el-GR" dirty="0" err="1" smtClean="0"/>
              <a:t>πταισμάτων</a:t>
            </a:r>
            <a:r>
              <a:rPr lang="el-GR" dirty="0" smtClean="0"/>
              <a:t> </a:t>
            </a:r>
            <a:r>
              <a:rPr lang="el-GR" dirty="0" err="1" smtClean="0"/>
              <a:t>ἄφεσιν</a:t>
            </a:r>
            <a:r>
              <a:rPr lang="el-GR" dirty="0" smtClean="0"/>
              <a:t>, </a:t>
            </a:r>
            <a:r>
              <a:rPr lang="el-GR" dirty="0" err="1" smtClean="0"/>
              <a:t>παράσχῃ</a:t>
            </a:r>
            <a:r>
              <a:rPr lang="el-GR" dirty="0" smtClean="0"/>
              <a:t> </a:t>
            </a:r>
            <a:r>
              <a:rPr lang="el-GR" dirty="0" err="1" smtClean="0"/>
              <a:t>ταῖς</a:t>
            </a:r>
            <a:r>
              <a:rPr lang="el-GR" dirty="0" smtClean="0"/>
              <a:t> </a:t>
            </a:r>
            <a:r>
              <a:rPr lang="el-GR" dirty="0" err="1" smtClean="0"/>
              <a:t>ψυχαῖς</a:t>
            </a:r>
            <a:r>
              <a:rPr lang="el-GR" dirty="0" smtClean="0"/>
              <a:t> </a:t>
            </a:r>
            <a:r>
              <a:rPr lang="el-GR" dirty="0" err="1" smtClean="0"/>
              <a:t>ἡμῶν</a:t>
            </a:r>
            <a:r>
              <a:rPr lang="el-GR" dirty="0" smtClean="0"/>
              <a:t>.</a:t>
            </a:r>
            <a:endParaRPr lang="el-GR" dirty="0"/>
          </a:p>
        </p:txBody>
      </p:sp>
      <p:sp>
        <p:nvSpPr>
          <p:cNvPr id="10" name="5 - TextBox"/>
          <p:cNvSpPr txBox="1"/>
          <p:nvPr/>
        </p:nvSpPr>
        <p:spPr>
          <a:xfrm>
            <a:off x="5940152" y="3789040"/>
            <a:ext cx="2520280" cy="458629"/>
          </a:xfrm>
          <a:prstGeom prst="flowChartDocument">
            <a:avLst/>
          </a:prstGeom>
          <a:noFill/>
          <a:ln>
            <a:solidFill>
              <a:srgbClr val="5075BC"/>
            </a:solidFill>
          </a:ln>
        </p:spPr>
        <p:txBody>
          <a:bodyPr wrap="square" rtlCol="0">
            <a:spAutoFit/>
          </a:bodyPr>
          <a:lstStyle/>
          <a:p>
            <a:r>
              <a:rPr lang="el-GR" dirty="0"/>
              <a:t>ΑΚΟΛΟΥΘΙΑ</a:t>
            </a:r>
          </a:p>
        </p:txBody>
      </p:sp>
    </p:spTree>
    <p:extLst>
      <p:ext uri="{BB962C8B-B14F-4D97-AF65-F5344CB8AC3E}">
        <p14:creationId xmlns:p14="http://schemas.microsoft.com/office/powerpoint/2010/main" val="2229230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Β. Χρόνος-Τόπος Συγγραφής-Παραλήπτες</a:t>
            </a:r>
            <a:endParaRPr lang="el-GR" dirty="0"/>
          </a:p>
        </p:txBody>
      </p:sp>
      <p:sp>
        <p:nvSpPr>
          <p:cNvPr id="6" name="2 - Στρογγυλεμένο ορθογώνιο"/>
          <p:cNvSpPr/>
          <p:nvPr/>
        </p:nvSpPr>
        <p:spPr>
          <a:xfrm>
            <a:off x="323528" y="1916832"/>
            <a:ext cx="8363272" cy="1804749"/>
          </a:xfrm>
          <a:prstGeom prst="roundRect">
            <a:avLst/>
          </a:prstGeom>
          <a:noFill/>
          <a:ln>
            <a:solidFill>
              <a:srgbClr val="5075BC"/>
            </a:solidFill>
          </a:ln>
        </p:spPr>
        <p:txBody>
          <a:bodyPr wrap="square">
            <a:spAutoFit/>
          </a:bodyPr>
          <a:lstStyle/>
          <a:p>
            <a:pPr>
              <a:spcBef>
                <a:spcPts val="600"/>
              </a:spcBef>
            </a:pPr>
            <a:r>
              <a:rPr lang="el-GR" sz="2000" dirty="0" smtClean="0"/>
              <a:t>Ο </a:t>
            </a:r>
            <a:r>
              <a:rPr lang="el-GR" sz="2000" b="1" dirty="0" smtClean="0"/>
              <a:t>χρόνος συγγραφής</a:t>
            </a:r>
            <a:r>
              <a:rPr lang="el-GR" sz="2000" dirty="0" smtClean="0"/>
              <a:t> τοποθετείται από τους περισσότερους ερμηνευτές </a:t>
            </a:r>
            <a:r>
              <a:rPr lang="el-GR" sz="2000" b="1" dirty="0" smtClean="0"/>
              <a:t>μετά το 70</a:t>
            </a:r>
            <a:r>
              <a:rPr lang="el-GR" sz="2000" dirty="0" smtClean="0"/>
              <a:t> </a:t>
            </a:r>
            <a:r>
              <a:rPr lang="el-GR" sz="2000" dirty="0" err="1" smtClean="0"/>
              <a:t>μ.Χ</a:t>
            </a:r>
            <a:r>
              <a:rPr lang="el-GR" sz="2000" dirty="0" smtClean="0"/>
              <a:t>., (άλωση της Ιερουσαλήμ).  Τοποθετείται επίσης </a:t>
            </a:r>
            <a:r>
              <a:rPr lang="el-GR" sz="2000" b="1" dirty="0" smtClean="0"/>
              <a:t>πριν το 110 </a:t>
            </a:r>
            <a:r>
              <a:rPr lang="el-GR" sz="2000" b="1" dirty="0" err="1" smtClean="0"/>
              <a:t>μ.Χ</a:t>
            </a:r>
            <a:r>
              <a:rPr lang="el-GR" sz="2000" b="1" dirty="0" smtClean="0"/>
              <a:t>.,</a:t>
            </a:r>
            <a:r>
              <a:rPr lang="el-GR" sz="2000" dirty="0" smtClean="0"/>
              <a:t> διότι ο </a:t>
            </a:r>
            <a:r>
              <a:rPr lang="el-GR" sz="2000" b="1" dirty="0" smtClean="0"/>
              <a:t>Αντιοχείας </a:t>
            </a:r>
            <a:r>
              <a:rPr lang="el-GR" sz="2000" dirty="0" smtClean="0"/>
              <a:t>Ιγνάτιος στην επιστολή προς τους Σμυρναίους προϋποθέτει την ύπαρξή του (1, 1 // </a:t>
            </a:r>
            <a:r>
              <a:rPr lang="el-GR" sz="2000" dirty="0" err="1" smtClean="0"/>
              <a:t>Μτ</a:t>
            </a:r>
            <a:r>
              <a:rPr lang="el-GR" sz="2000" dirty="0" smtClean="0"/>
              <a:t>. 3, 15). Είναι το Ευαγγέλιο  που μνημονεύεται περισσότερο από τους Αποστολικούς Πατέρες.</a:t>
            </a:r>
            <a:endParaRPr lang="el-GR" sz="2000" dirty="0"/>
          </a:p>
        </p:txBody>
      </p:sp>
      <p:sp>
        <p:nvSpPr>
          <p:cNvPr id="7" name="3 - Στρογγυλεμένο ορθογώνιο"/>
          <p:cNvSpPr/>
          <p:nvPr/>
        </p:nvSpPr>
        <p:spPr>
          <a:xfrm>
            <a:off x="323528" y="3933056"/>
            <a:ext cx="8363272" cy="1804749"/>
          </a:xfrm>
          <a:prstGeom prst="roundRect">
            <a:avLst/>
          </a:prstGeom>
          <a:noFill/>
          <a:ln>
            <a:solidFill>
              <a:srgbClr val="5075BC"/>
            </a:solidFill>
          </a:ln>
        </p:spPr>
        <p:txBody>
          <a:bodyPr wrap="square">
            <a:spAutoFit/>
          </a:bodyPr>
          <a:lstStyle/>
          <a:p>
            <a:pPr>
              <a:spcBef>
                <a:spcPts val="600"/>
              </a:spcBef>
            </a:pPr>
            <a:r>
              <a:rPr lang="el-GR" sz="2000" dirty="0" smtClean="0"/>
              <a:t>Πιθανοί </a:t>
            </a:r>
            <a:r>
              <a:rPr lang="el-GR" sz="2000" b="1" dirty="0" smtClean="0"/>
              <a:t>τόποι συγγραφής</a:t>
            </a:r>
            <a:r>
              <a:rPr lang="el-GR" sz="2000" dirty="0" smtClean="0"/>
              <a:t> έχει προταθεί η Συρία, η Τύρος/Φοινίκη, η Αλεξάνδρεια, η Έδεσσα και η Καισάρεια. Μάλλον η «</a:t>
            </a:r>
            <a:r>
              <a:rPr lang="el-GR" sz="2000" dirty="0" err="1" smtClean="0"/>
              <a:t>πανέρμορφη</a:t>
            </a:r>
            <a:r>
              <a:rPr lang="el-GR" sz="2000" dirty="0" smtClean="0"/>
              <a:t>» </a:t>
            </a:r>
            <a:r>
              <a:rPr lang="el-GR" sz="2000" b="1" dirty="0" smtClean="0"/>
              <a:t>Αντιόχεια της Συρίας</a:t>
            </a:r>
            <a:r>
              <a:rPr lang="el-GR" sz="2000" dirty="0" smtClean="0"/>
              <a:t> (με τις «</a:t>
            </a:r>
            <a:r>
              <a:rPr lang="el-GR" sz="2000" b="1" dirty="0" smtClean="0"/>
              <a:t>βάρβαρες» συνθήκες</a:t>
            </a:r>
            <a:r>
              <a:rPr lang="el-GR" sz="2000" dirty="0" smtClean="0"/>
              <a:t> για μετανάστες) η «πρωτεύουσα» του Χριστιανισμού μετά τα Ιεροσόλυμα.  Σημείωση: η ύβρις </a:t>
            </a:r>
            <a:r>
              <a:rPr lang="el-GR" sz="2000" b="1" i="1" dirty="0" err="1" smtClean="0"/>
              <a:t>ρακά</a:t>
            </a:r>
            <a:r>
              <a:rPr lang="el-GR" sz="2000" dirty="0" smtClean="0"/>
              <a:t> ήταν ακόμη εν χρήσει επί Ι. Χρυσοστόμου! </a:t>
            </a:r>
            <a:endParaRPr lang="el-GR" sz="2000" dirty="0"/>
          </a:p>
        </p:txBody>
      </p:sp>
    </p:spTree>
    <p:extLst>
      <p:ext uri="{BB962C8B-B14F-4D97-AF65-F5344CB8AC3E}">
        <p14:creationId xmlns:p14="http://schemas.microsoft.com/office/powerpoint/2010/main" val="36104863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2 - Επεξήγηση με στρογγυλεμένο παραλληλόγραμμο"/>
          <p:cNvSpPr/>
          <p:nvPr/>
        </p:nvSpPr>
        <p:spPr>
          <a:xfrm>
            <a:off x="395536" y="1556792"/>
            <a:ext cx="8352928" cy="1347603"/>
          </a:xfrm>
          <a:prstGeom prst="wedgeRoundRectCallout">
            <a:avLst/>
          </a:prstGeom>
          <a:noFill/>
          <a:ln>
            <a:solidFill>
              <a:srgbClr val="5075BC"/>
            </a:solidFill>
          </a:ln>
        </p:spPr>
        <p:txBody>
          <a:bodyPr wrap="square">
            <a:spAutoFit/>
          </a:bodyPr>
          <a:lstStyle/>
          <a:p>
            <a:pPr>
              <a:lnSpc>
                <a:spcPct val="125000"/>
              </a:lnSpc>
              <a:spcBef>
                <a:spcPts val="1200"/>
              </a:spcBef>
            </a:pPr>
            <a:r>
              <a:rPr lang="el-GR" sz="2000" b="1" dirty="0" smtClean="0"/>
              <a:t>Ιουδαίοι που βίωσαν το τραύμα του ξεριζωμού (</a:t>
            </a:r>
            <a:r>
              <a:rPr lang="el-GR" sz="2000" b="1" dirty="0" err="1" smtClean="0"/>
              <a:t>πρβλ</a:t>
            </a:r>
            <a:r>
              <a:rPr lang="el-GR" sz="2000" b="1" dirty="0" smtClean="0"/>
              <a:t>. φυγάς Ιησού)</a:t>
            </a:r>
            <a:r>
              <a:rPr lang="el-GR" sz="2000" dirty="0" smtClean="0"/>
              <a:t>. </a:t>
            </a:r>
            <a:r>
              <a:rPr lang="el-GR" sz="2000" b="1" dirty="0" smtClean="0"/>
              <a:t>Σταδιακή </a:t>
            </a:r>
            <a:r>
              <a:rPr lang="el-GR" sz="2000" b="1" dirty="0"/>
              <a:t>προσαρμογή</a:t>
            </a:r>
            <a:r>
              <a:rPr lang="el-GR" sz="2000" dirty="0"/>
              <a:t> </a:t>
            </a:r>
            <a:r>
              <a:rPr lang="el-GR" sz="2000" dirty="0" smtClean="0"/>
              <a:t>στη </a:t>
            </a:r>
            <a:r>
              <a:rPr lang="el-GR" sz="2000" dirty="0"/>
              <a:t>νέα </a:t>
            </a:r>
            <a:r>
              <a:rPr lang="el-GR" sz="2000" dirty="0" smtClean="0"/>
              <a:t>πραγματικότητα του ανοίγματος του Χριστιανισμού στα θεωρούμενα πριν «ακάθαρτα» Έθνη.</a:t>
            </a:r>
            <a:endParaRPr lang="el-GR" sz="2000" dirty="0"/>
          </a:p>
        </p:txBody>
      </p:sp>
      <p:sp>
        <p:nvSpPr>
          <p:cNvPr id="9" name="3 - Επεξήγηση με στρογγυλεμένο παραλληλόγραμμο"/>
          <p:cNvSpPr/>
          <p:nvPr/>
        </p:nvSpPr>
        <p:spPr>
          <a:xfrm>
            <a:off x="467544" y="4745693"/>
            <a:ext cx="8280920" cy="1347603"/>
          </a:xfrm>
          <a:prstGeom prst="wedgeRoundRectCallout">
            <a:avLst/>
          </a:prstGeom>
          <a:noFill/>
          <a:ln>
            <a:solidFill>
              <a:srgbClr val="5075BC"/>
            </a:solidFill>
          </a:ln>
        </p:spPr>
        <p:txBody>
          <a:bodyPr wrap="square">
            <a:spAutoFit/>
          </a:bodyPr>
          <a:lstStyle/>
          <a:p>
            <a:pPr>
              <a:lnSpc>
                <a:spcPct val="125000"/>
              </a:lnSpc>
              <a:spcBef>
                <a:spcPts val="600"/>
              </a:spcBef>
            </a:pPr>
            <a:r>
              <a:rPr lang="el-GR" sz="2000" dirty="0" smtClean="0"/>
              <a:t>Προτροπή μη καταφρόνησης των </a:t>
            </a:r>
            <a:r>
              <a:rPr lang="el-GR" sz="2000" i="1" dirty="0" smtClean="0"/>
              <a:t>μικρών</a:t>
            </a:r>
            <a:r>
              <a:rPr lang="el-GR" sz="2000" dirty="0" smtClean="0"/>
              <a:t> (18, 10-14), Παραβολή του εργάτη της εντεκάτης ώρας (20, 12 -16) Σκηνές ζοφερής κόλασης στα τελικά Έσχατα  αλλά προτροπές αγάπης-ελέους στο «εδώ» και το «τώρα» .</a:t>
            </a:r>
            <a:endParaRPr lang="el-GR" sz="2000" dirty="0"/>
          </a:p>
        </p:txBody>
      </p:sp>
      <p:sp>
        <p:nvSpPr>
          <p:cNvPr id="10" name="4 - Επεξήγηση με στρογγυλεμένο παραλληλόγραμμο"/>
          <p:cNvSpPr/>
          <p:nvPr/>
        </p:nvSpPr>
        <p:spPr>
          <a:xfrm>
            <a:off x="467544" y="3356992"/>
            <a:ext cx="8280920" cy="921955"/>
          </a:xfrm>
          <a:prstGeom prst="wedgeRoundRectCallout">
            <a:avLst/>
          </a:prstGeom>
          <a:noFill/>
          <a:ln>
            <a:solidFill>
              <a:srgbClr val="5075BC"/>
            </a:solidFill>
          </a:ln>
        </p:spPr>
        <p:txBody>
          <a:bodyPr wrap="square">
            <a:spAutoFit/>
          </a:bodyPr>
          <a:lstStyle/>
          <a:p>
            <a:pPr>
              <a:lnSpc>
                <a:spcPct val="125000"/>
              </a:lnSpc>
              <a:spcBef>
                <a:spcPts val="600"/>
              </a:spcBef>
            </a:pPr>
            <a:r>
              <a:rPr lang="el-GR" sz="2000" dirty="0" smtClean="0"/>
              <a:t>Κοινό τραπέζι με εθνικούς; Μέχρι ποίου σημείου ισχύουν η ΠΔ και οι πατρογονικές παραδόσεις;  </a:t>
            </a:r>
            <a:r>
              <a:rPr lang="el-GR" sz="2000" dirty="0" err="1" smtClean="0"/>
              <a:t>Αντιβία</a:t>
            </a:r>
            <a:r>
              <a:rPr lang="el-GR" sz="2000" dirty="0" smtClean="0"/>
              <a:t> στη βία (βιασμός);;;;;;</a:t>
            </a:r>
            <a:endParaRPr lang="el-GR" sz="2000" dirty="0"/>
          </a:p>
        </p:txBody>
      </p:sp>
      <p:sp>
        <p:nvSpPr>
          <p:cNvPr id="11" name="Τίτλος 3"/>
          <p:cNvSpPr>
            <a:spLocks noGrp="1"/>
          </p:cNvSpPr>
          <p:nvPr>
            <p:ph type="title"/>
          </p:nvPr>
        </p:nvSpPr>
        <p:spPr>
          <a:xfrm>
            <a:off x="457200" y="274638"/>
            <a:ext cx="8229600" cy="1143000"/>
          </a:xfrm>
        </p:spPr>
        <p:txBody>
          <a:bodyPr>
            <a:normAutofit/>
          </a:bodyPr>
          <a:lstStyle/>
          <a:p>
            <a:r>
              <a:rPr lang="el-GR" dirty="0" smtClean="0"/>
              <a:t>Πρώτοι  Ακροατές-Αναγνώστες</a:t>
            </a:r>
            <a:endParaRPr lang="el-GR" dirty="0"/>
          </a:p>
        </p:txBody>
      </p:sp>
    </p:spTree>
    <p:extLst>
      <p:ext uri="{BB962C8B-B14F-4D97-AF65-F5344CB8AC3E}">
        <p14:creationId xmlns:p14="http://schemas.microsoft.com/office/powerpoint/2010/main" val="13103840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Τίτλος 3"/>
          <p:cNvSpPr>
            <a:spLocks noGrp="1"/>
          </p:cNvSpPr>
          <p:nvPr>
            <p:ph type="title"/>
          </p:nvPr>
        </p:nvSpPr>
        <p:spPr>
          <a:xfrm>
            <a:off x="457200" y="274638"/>
            <a:ext cx="8229600" cy="1143000"/>
          </a:xfrm>
        </p:spPr>
        <p:txBody>
          <a:bodyPr>
            <a:normAutofit/>
          </a:bodyPr>
          <a:lstStyle/>
          <a:p>
            <a:r>
              <a:rPr lang="el-GR" dirty="0"/>
              <a:t>Γ. </a:t>
            </a:r>
            <a:r>
              <a:rPr lang="el-GR" dirty="0" smtClean="0"/>
              <a:t>Σκοπός</a:t>
            </a:r>
            <a:endParaRPr lang="el-GR" dirty="0"/>
          </a:p>
        </p:txBody>
      </p:sp>
      <p:sp>
        <p:nvSpPr>
          <p:cNvPr id="6" name="6 - Στρογγυλεμένο ορθογώνιο"/>
          <p:cNvSpPr/>
          <p:nvPr/>
        </p:nvSpPr>
        <p:spPr>
          <a:xfrm>
            <a:off x="323528" y="3645024"/>
            <a:ext cx="8496944" cy="1464231"/>
          </a:xfrm>
          <a:prstGeom prst="roundRect">
            <a:avLst/>
          </a:prstGeom>
          <a:noFill/>
          <a:ln>
            <a:solidFill>
              <a:srgbClr val="5075BC"/>
            </a:solidFill>
          </a:ln>
        </p:spPr>
        <p:txBody>
          <a:bodyPr wrap="square">
            <a:spAutoFit/>
          </a:bodyPr>
          <a:lstStyle/>
          <a:p>
            <a:pPr>
              <a:spcBef>
                <a:spcPts val="600"/>
              </a:spcBef>
            </a:pPr>
            <a:r>
              <a:rPr lang="el-GR" sz="2000" b="1" dirty="0" smtClean="0"/>
              <a:t>Διδακτικό εγχειρίδιο</a:t>
            </a:r>
            <a:r>
              <a:rPr lang="el-GR" sz="2000" dirty="0" smtClean="0"/>
              <a:t> μιας κατηχητικής σχολής που συνεγράφη από τον ηγέτη της, ένα χριστιανό ραβίνο για να εκπαιδεύσει τους εκκλησιαστικούς ΗΓΕΤΕΣ, παραδίδοντάς τους την αυθεντική </a:t>
            </a:r>
            <a:r>
              <a:rPr lang="el-GR" sz="2000" dirty="0" err="1" smtClean="0"/>
              <a:t>χριστοκεντρική</a:t>
            </a:r>
            <a:r>
              <a:rPr lang="el-GR" sz="2000" dirty="0" smtClean="0"/>
              <a:t> ερμηνεία της Γραφής.</a:t>
            </a:r>
            <a:r>
              <a:rPr lang="el-GR" sz="2000" b="1" dirty="0" smtClean="0"/>
              <a:t> (</a:t>
            </a:r>
            <a:r>
              <a:rPr lang="el-GR" sz="2000" b="1" dirty="0" err="1" smtClean="0"/>
              <a:t>Stendahl</a:t>
            </a:r>
            <a:r>
              <a:rPr lang="el-GR" sz="2000" b="1" dirty="0" smtClean="0"/>
              <a:t>).</a:t>
            </a:r>
            <a:endParaRPr lang="el-GR" sz="2000" dirty="0"/>
          </a:p>
        </p:txBody>
      </p:sp>
      <p:sp>
        <p:nvSpPr>
          <p:cNvPr id="7" name="7 - Στρογγυλεμένο ορθογώνιο"/>
          <p:cNvSpPr/>
          <p:nvPr/>
        </p:nvSpPr>
        <p:spPr>
          <a:xfrm>
            <a:off x="323528" y="1628800"/>
            <a:ext cx="8424936" cy="442674"/>
          </a:xfrm>
          <a:prstGeom prst="roundRect">
            <a:avLst/>
          </a:prstGeom>
          <a:noFill/>
          <a:ln>
            <a:solidFill>
              <a:srgbClr val="5075BC"/>
            </a:solidFill>
          </a:ln>
        </p:spPr>
        <p:txBody>
          <a:bodyPr wrap="square">
            <a:spAutoFit/>
          </a:bodyPr>
          <a:lstStyle/>
          <a:p>
            <a:pPr>
              <a:spcBef>
                <a:spcPts val="600"/>
              </a:spcBef>
            </a:pPr>
            <a:r>
              <a:rPr lang="el-GR" sz="2000" b="1" i="1" dirty="0" smtClean="0"/>
              <a:t>Ιστορική απολογία Εκκλησίας έναντι του Ιουδαϊσμού (</a:t>
            </a:r>
            <a:r>
              <a:rPr lang="el-GR" sz="2000" dirty="0" err="1" smtClean="0"/>
              <a:t>Zahn</a:t>
            </a:r>
            <a:r>
              <a:rPr lang="el-GR" sz="2000" dirty="0" smtClean="0"/>
              <a:t>)</a:t>
            </a:r>
            <a:r>
              <a:rPr lang="el-GR" sz="2000" b="1" i="1" dirty="0" smtClean="0"/>
              <a:t>.</a:t>
            </a:r>
            <a:endParaRPr lang="el-GR" sz="2000" dirty="0"/>
          </a:p>
        </p:txBody>
      </p:sp>
      <p:sp>
        <p:nvSpPr>
          <p:cNvPr id="12" name="8 - Στρογγυλεμένο ορθογώνιο"/>
          <p:cNvSpPr/>
          <p:nvPr/>
        </p:nvSpPr>
        <p:spPr>
          <a:xfrm>
            <a:off x="323528" y="2420888"/>
            <a:ext cx="8424936" cy="783193"/>
          </a:xfrm>
          <a:prstGeom prst="roundRect">
            <a:avLst/>
          </a:prstGeom>
          <a:noFill/>
          <a:ln>
            <a:solidFill>
              <a:srgbClr val="5075BC"/>
            </a:solidFill>
          </a:ln>
        </p:spPr>
        <p:txBody>
          <a:bodyPr wrap="square">
            <a:spAutoFit/>
          </a:bodyPr>
          <a:lstStyle/>
          <a:p>
            <a:pPr>
              <a:spcBef>
                <a:spcPts val="600"/>
              </a:spcBef>
            </a:pPr>
            <a:r>
              <a:rPr lang="el-GR" sz="2000" b="1" dirty="0" smtClean="0"/>
              <a:t>‘</a:t>
            </a:r>
            <a:r>
              <a:rPr lang="el-GR" sz="2000" b="1" dirty="0" err="1" smtClean="0"/>
              <a:t>Εκλογάδιο</a:t>
            </a:r>
            <a:r>
              <a:rPr lang="el-GR" sz="2000" b="1" dirty="0" smtClean="0"/>
              <a:t>’ </a:t>
            </a:r>
            <a:r>
              <a:rPr lang="el-GR" sz="2000" dirty="0" smtClean="0"/>
              <a:t>που ανταποκρίνεται στις λειτουργικές ανάγκες της </a:t>
            </a:r>
            <a:r>
              <a:rPr lang="el-GR" sz="2000" dirty="0" err="1" smtClean="0"/>
              <a:t>ιουδαιοχριστιανικής</a:t>
            </a:r>
            <a:r>
              <a:rPr lang="el-GR" sz="2000" dirty="0" smtClean="0"/>
              <a:t> κοινότητας (</a:t>
            </a:r>
            <a:r>
              <a:rPr lang="el-GR" sz="2000" b="1" dirty="0" err="1" smtClean="0"/>
              <a:t>Kilpatrick</a:t>
            </a:r>
            <a:r>
              <a:rPr lang="el-GR" sz="2000" b="1" dirty="0" smtClean="0"/>
              <a:t>)</a:t>
            </a:r>
            <a:r>
              <a:rPr lang="el-GR" sz="2000" dirty="0" smtClean="0"/>
              <a:t>.</a:t>
            </a:r>
            <a:endParaRPr lang="el-GR" sz="2000" dirty="0"/>
          </a:p>
        </p:txBody>
      </p:sp>
    </p:spTree>
    <p:extLst>
      <p:ext uri="{BB962C8B-B14F-4D97-AF65-F5344CB8AC3E}">
        <p14:creationId xmlns:p14="http://schemas.microsoft.com/office/powerpoint/2010/main" val="2507341102"/>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1831</TotalTime>
  <Words>2126</Words>
  <Application>Microsoft Office PowerPoint</Application>
  <PresentationFormat>On-screen Show (4:3)</PresentationFormat>
  <Paragraphs>171</Paragraphs>
  <Slides>28</Slides>
  <Notes>27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ＭＳ Ｐゴシック</vt:lpstr>
      <vt:lpstr>SimSun</vt:lpstr>
      <vt:lpstr>Arial</vt:lpstr>
      <vt:lpstr>Calibri</vt:lpstr>
      <vt:lpstr>Palatino Linotype</vt:lpstr>
      <vt:lpstr>Times New Roman</vt:lpstr>
      <vt:lpstr>Wingdings</vt:lpstr>
      <vt:lpstr>Θέμα του Office</vt:lpstr>
      <vt:lpstr>PowerPoint Presentation</vt:lpstr>
      <vt:lpstr>Εισαγωγή στην Κ.Δ. και ιστορία εποχής της Καινής Διαθήκης</vt:lpstr>
      <vt:lpstr>ΤΟ ΚΑΤΑ ΜΑΤΘΑΙΟΝ ΕΥΑΓΓΕΛΙΟ</vt:lpstr>
      <vt:lpstr>Α. Συγγραφέας</vt:lpstr>
      <vt:lpstr>PowerPoint Presentation</vt:lpstr>
      <vt:lpstr>PowerPoint Presentation</vt:lpstr>
      <vt:lpstr>Β. Χρόνος-Τόπος Συγγραφής-Παραλήπτες</vt:lpstr>
      <vt:lpstr>Πρώτοι  Ακροατές-Αναγνώστες</vt:lpstr>
      <vt:lpstr>Γ. Σκοπός</vt:lpstr>
      <vt:lpstr>Σκοπός</vt:lpstr>
      <vt:lpstr>Το κατά Ματθαίον Ευαγγέλιο</vt:lpstr>
      <vt:lpstr>Δ. Δομή</vt:lpstr>
      <vt:lpstr>PowerPoint Presentation</vt:lpstr>
      <vt:lpstr>Η έντεχνη δομή της επί του Όρους Ομιλίας </vt:lpstr>
      <vt:lpstr>PowerPoint Presentation</vt:lpstr>
      <vt:lpstr>Ε. Σύμβολα του Ευαγγελίου</vt:lpstr>
      <vt:lpstr>ΣΤ.  Η Θεολογία του Ευαγγελίου</vt:lpstr>
      <vt:lpstr>PowerPoint Presentation</vt:lpstr>
      <vt:lpstr>PowerPoint Presentation</vt:lpstr>
      <vt:lpstr>PowerPoint Presentation</vt:lpstr>
      <vt:lpstr>Τέλος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Uoa</cp:lastModifiedBy>
  <cp:revision>201</cp:revision>
  <dcterms:created xsi:type="dcterms:W3CDTF">2012-09-06T09:03:05Z</dcterms:created>
  <dcterms:modified xsi:type="dcterms:W3CDTF">2016-04-18T12:57:38Z</dcterms:modified>
</cp:coreProperties>
</file>