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79" r:id="rId11"/>
    <p:sldId id="263" r:id="rId12"/>
    <p:sldId id="264" r:id="rId13"/>
    <p:sldId id="273" r:id="rId14"/>
    <p:sldId id="265" r:id="rId15"/>
    <p:sldId id="266" r:id="rId16"/>
    <p:sldId id="267" r:id="rId17"/>
    <p:sldId id="268" r:id="rId18"/>
    <p:sldId id="269" r:id="rId19"/>
    <p:sldId id="270" r:id="rId20"/>
    <p:sldId id="277" r:id="rId21"/>
    <p:sldId id="278" r:id="rId22"/>
    <p:sldId id="272" r:id="rId23"/>
    <p:sldId id="275" r:id="rId24"/>
  </p:sldIdLst>
  <p:sldSz cx="9144000" cy="6858000" type="screen4x3"/>
  <p:notesSz cx="7099300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27384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Καταστατική Εξίσωση </a:t>
            </a:r>
            <a:r>
              <a:rPr lang="en-US" sz="3600" b="1" dirty="0" smtClean="0"/>
              <a:t>Van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Waals</a:t>
            </a:r>
            <a:r>
              <a:rPr lang="el-GR" sz="3600" b="1" dirty="0" smtClean="0"/>
              <a:t>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Van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Waals Equation of State</a:t>
            </a:r>
            <a:r>
              <a:rPr lang="el-GR" sz="3600" b="1" dirty="0" smtClean="0"/>
              <a:t>.</a:t>
            </a: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3793976"/>
          </a:xfrm>
        </p:spPr>
        <p:txBody>
          <a:bodyPr>
            <a:normAutofit fontScale="77500" lnSpcReduction="20000"/>
          </a:bodyPr>
          <a:lstStyle/>
          <a:p>
            <a:r>
              <a:rPr lang="el-GR" sz="2600" dirty="0" smtClean="0">
                <a:solidFill>
                  <a:schemeClr val="tx1"/>
                </a:solidFill>
              </a:rPr>
              <a:t>Γραφικές παραστάσεις με </a:t>
            </a:r>
            <a:r>
              <a:rPr lang="en-US" sz="2600" dirty="0" err="1" smtClean="0">
                <a:solidFill>
                  <a:schemeClr val="tx1"/>
                </a:solidFill>
              </a:rPr>
              <a:t>Matlab</a:t>
            </a:r>
            <a:r>
              <a:rPr lang="el-GR" sz="2600" dirty="0" smtClean="0">
                <a:solidFill>
                  <a:schemeClr val="tx1"/>
                </a:solidFill>
              </a:rPr>
              <a:t> για το άζωτο (</a:t>
            </a:r>
            <a:r>
              <a:rPr lang="en-US" sz="2600" dirty="0" smtClean="0">
                <a:solidFill>
                  <a:schemeClr val="tx1"/>
                </a:solidFill>
              </a:rPr>
              <a:t>N</a:t>
            </a:r>
            <a:r>
              <a:rPr lang="el-GR" sz="2600" baseline="-25000" dirty="0" smtClean="0">
                <a:solidFill>
                  <a:schemeClr val="tx1"/>
                </a:solidFill>
              </a:rPr>
              <a:t>2</a:t>
            </a:r>
            <a:r>
              <a:rPr lang="el-GR" sz="2600" dirty="0" smtClean="0">
                <a:solidFill>
                  <a:schemeClr val="tx1"/>
                </a:solidFill>
              </a:rPr>
              <a:t>).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Graphs with </a:t>
            </a:r>
            <a:r>
              <a:rPr lang="en-US" sz="2600" dirty="0" err="1" smtClean="0">
                <a:solidFill>
                  <a:schemeClr val="tx1"/>
                </a:solidFill>
              </a:rPr>
              <a:t>Matlab</a:t>
            </a:r>
            <a:r>
              <a:rPr lang="en-US" sz="2600" dirty="0" smtClean="0">
                <a:solidFill>
                  <a:schemeClr val="tx1"/>
                </a:solidFill>
              </a:rPr>
              <a:t> for Nitrogen </a:t>
            </a:r>
            <a:r>
              <a:rPr lang="el-GR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smtClean="0">
                <a:solidFill>
                  <a:schemeClr val="tx1"/>
                </a:solidFill>
              </a:rPr>
              <a:t>N</a:t>
            </a:r>
            <a:r>
              <a:rPr lang="el-GR" sz="2600" baseline="-25000" dirty="0" smtClean="0">
                <a:solidFill>
                  <a:schemeClr val="tx1"/>
                </a:solidFill>
              </a:rPr>
              <a:t>2</a:t>
            </a:r>
            <a:r>
              <a:rPr lang="el-GR" sz="2600" dirty="0" smtClean="0">
                <a:solidFill>
                  <a:schemeClr val="tx1"/>
                </a:solidFill>
              </a:rPr>
              <a:t>).</a:t>
            </a:r>
          </a:p>
          <a:p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a=0.135        </a:t>
            </a:r>
            <a:r>
              <a:rPr lang="el-GR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		S.I. units, for Nitrogen (</a:t>
            </a:r>
            <a:r>
              <a:rPr lang="el-GR" sz="2400" dirty="0" smtClean="0">
                <a:solidFill>
                  <a:schemeClr val="tx1"/>
                </a:solidFill>
              </a:rPr>
              <a:t>Ν</a:t>
            </a:r>
            <a:r>
              <a:rPr lang="en-US" sz="2400" dirty="0" smtClean="0">
                <a:solidFill>
                  <a:schemeClr val="tx1"/>
                </a:solidFill>
              </a:rPr>
              <a:t>2)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b=0.000039     		S.I. units, for Nitrogen (</a:t>
            </a:r>
            <a:r>
              <a:rPr lang="el-GR" sz="2400" dirty="0" smtClean="0">
                <a:solidFill>
                  <a:schemeClr val="tx1"/>
                </a:solidFill>
              </a:rPr>
              <a:t>Ν</a:t>
            </a:r>
            <a:r>
              <a:rPr lang="en-US" sz="2400" dirty="0" smtClean="0">
                <a:solidFill>
                  <a:schemeClr val="tx1"/>
                </a:solidFill>
              </a:rPr>
              <a:t>2)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R=8.314        </a:t>
            </a:r>
            <a:r>
              <a:rPr lang="el-GR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		S.I. units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T=</a:t>
            </a:r>
            <a:r>
              <a:rPr lang="el-GR" sz="2400" dirty="0" smtClean="0">
                <a:solidFill>
                  <a:schemeClr val="tx1"/>
                </a:solidFill>
              </a:rPr>
              <a:t>διάφορες</a:t>
            </a:r>
            <a:r>
              <a:rPr lang="en-US" sz="2400" dirty="0" smtClean="0">
                <a:solidFill>
                  <a:schemeClr val="tx1"/>
                </a:solidFill>
              </a:rPr>
              <a:t> (various)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l-GR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S.I. units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/>
            <a:endParaRPr lang="el-GR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rgbClr val="FF0000"/>
                </a:solidFill>
              </a:rPr>
              <a:t>pVdW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R*T/(</a:t>
            </a:r>
            <a:r>
              <a:rPr lang="en-US" sz="2400" dirty="0" err="1" smtClean="0">
                <a:solidFill>
                  <a:srgbClr val="FF0000"/>
                </a:solidFill>
              </a:rPr>
              <a:t>Vm</a:t>
            </a:r>
            <a:r>
              <a:rPr lang="en-US" sz="2400" dirty="0" smtClean="0">
                <a:solidFill>
                  <a:srgbClr val="FF0000"/>
                </a:solidFill>
              </a:rPr>
              <a:t>-b)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a/(</a:t>
            </a:r>
            <a:r>
              <a:rPr lang="en-US" sz="2400" dirty="0" err="1" smtClean="0">
                <a:solidFill>
                  <a:srgbClr val="FF0000"/>
                </a:solidFill>
              </a:rPr>
              <a:t>Vm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</a:rPr>
              <a:t>Vm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p</a:t>
            </a:r>
            <a:r>
              <a:rPr lang="el-GR" sz="2400" dirty="0" err="1" smtClean="0">
                <a:solidFill>
                  <a:srgbClr val="00B050"/>
                </a:solidFill>
              </a:rPr>
              <a:t>ideal</a:t>
            </a:r>
            <a:r>
              <a:rPr lang="el-GR" sz="2400" dirty="0" smtClean="0">
                <a:solidFill>
                  <a:srgbClr val="00B050"/>
                </a:solidFill>
              </a:rPr>
              <a:t> = R*T/Vm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45333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Κωνσταντίνος </a:t>
            </a:r>
            <a:r>
              <a:rPr lang="el-GR" dirty="0" err="1" smtClean="0">
                <a:solidFill>
                  <a:srgbClr val="0070C0"/>
                </a:solidFill>
              </a:rPr>
              <a:t>Σιμσερίδης</a:t>
            </a:r>
            <a:r>
              <a:rPr lang="el-GR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 err="1" smtClean="0">
                <a:solidFill>
                  <a:srgbClr val="0070C0"/>
                </a:solidFill>
              </a:rPr>
              <a:t>Constantinos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Simserides</a:t>
            </a:r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3968" y="3429000"/>
          <a:ext cx="3515685" cy="720080"/>
        </p:xfrm>
        <a:graphic>
          <a:graphicData uri="http://schemas.openxmlformats.org/presentationml/2006/ole">
            <p:oleObj spid="_x0000_s1027" name="Equation" r:id="rId3" imgW="2108160" imgH="4316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71963" y="4293096"/>
          <a:ext cx="3686175" cy="720725"/>
        </p:xfrm>
        <a:graphic>
          <a:graphicData uri="http://schemas.openxmlformats.org/presentationml/2006/ole">
            <p:oleObj spid="_x0000_s1028" name="Equation" r:id="rId4" imgW="2209680" imgH="4316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5909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ορισμού της </a:t>
            </a:r>
            <a:r>
              <a:rPr lang="en-US" dirty="0" err="1" smtClean="0"/>
              <a:t>VdW</a:t>
            </a:r>
            <a:r>
              <a:rPr lang="en-US" dirty="0" smtClean="0"/>
              <a:t> </a:t>
            </a:r>
            <a:r>
              <a:rPr lang="el-GR" dirty="0" smtClean="0"/>
              <a:t>είναι το </a:t>
            </a:r>
            <a:r>
              <a:rPr lang="en-US" dirty="0" smtClean="0">
                <a:sym typeface="Symbol"/>
              </a:rPr>
              <a:t></a:t>
            </a:r>
            <a:r>
              <a:rPr lang="en-US" dirty="0" smtClean="0"/>
              <a:t>{0,</a:t>
            </a:r>
            <a:r>
              <a:rPr lang="en-US" i="1" dirty="0" smtClean="0"/>
              <a:t>b</a:t>
            </a:r>
            <a:r>
              <a:rPr lang="en-US" dirty="0" smtClean="0"/>
              <a:t>}, </a:t>
            </a:r>
            <a:r>
              <a:rPr lang="el-GR" dirty="0" smtClean="0"/>
              <a:t>ενώ το πεδίο φυσικού ενδιαφέροντος το (</a:t>
            </a:r>
            <a:r>
              <a:rPr lang="en-US" i="1" dirty="0" smtClean="0"/>
              <a:t>b</a:t>
            </a:r>
            <a:r>
              <a:rPr lang="en-US" dirty="0" smtClean="0"/>
              <a:t>, +</a:t>
            </a:r>
            <a:r>
              <a:rPr lang="en-US" dirty="0" smtClean="0">
                <a:sym typeface="Symbol"/>
              </a:rPr>
              <a:t>).</a:t>
            </a:r>
          </a:p>
          <a:p>
            <a:r>
              <a:rPr lang="en-US" dirty="0" err="1" smtClean="0"/>
              <a:t>VdW</a:t>
            </a:r>
            <a:r>
              <a:rPr lang="en-US" dirty="0" smtClean="0"/>
              <a:t> is defined in </a:t>
            </a:r>
            <a:r>
              <a:rPr lang="en-US" dirty="0" smtClean="0">
                <a:sym typeface="Symbol"/>
              </a:rPr>
              <a:t></a:t>
            </a:r>
            <a:r>
              <a:rPr lang="en-US" dirty="0" smtClean="0"/>
              <a:t>{0,</a:t>
            </a:r>
            <a:r>
              <a:rPr lang="en-US" i="1" dirty="0" smtClean="0"/>
              <a:t>b</a:t>
            </a:r>
            <a:r>
              <a:rPr lang="en-US" dirty="0" smtClean="0"/>
              <a:t>}, but the range of physical interest is (</a:t>
            </a:r>
            <a:r>
              <a:rPr lang="en-US" i="1" dirty="0" smtClean="0"/>
              <a:t>b</a:t>
            </a:r>
            <a:r>
              <a:rPr lang="en-US" dirty="0" smtClean="0"/>
              <a:t>, +</a:t>
            </a:r>
            <a:r>
              <a:rPr lang="en-US" dirty="0" smtClean="0">
                <a:sym typeface="Symbol"/>
              </a:rPr>
              <a:t>).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273.16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5" name="Picture 4" descr="Fig 3 vdW Nitrogen 273k16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300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7" name="6 - Εικόνα" descr="Fig 1 vdW Nitrogen 3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500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8" name="7 - Εικόνα" descr="Fig 1 vdW Nitrogen 5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Εστίαση σε διαφορετική κλίμακα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Focus on a different scale.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9381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Προηγουμένως εστιάσαμε σε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</a:t>
            </a:r>
            <a:r>
              <a:rPr lang="en-US" dirty="0" smtClean="0"/>
              <a:t>&gt;</a:t>
            </a:r>
            <a:r>
              <a:rPr lang="el-GR" dirty="0" smtClean="0"/>
              <a:t> </a:t>
            </a:r>
            <a:r>
              <a:rPr lang="en-US" i="1" dirty="0" smtClean="0"/>
              <a:t>b</a:t>
            </a:r>
            <a:r>
              <a:rPr lang="el-GR" dirty="0" smtClean="0"/>
              <a:t>.</a:t>
            </a:r>
          </a:p>
          <a:p>
            <a:r>
              <a:rPr lang="en-US" dirty="0" smtClean="0"/>
              <a:t>Previously we focused on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</a:t>
            </a:r>
            <a:r>
              <a:rPr lang="en-US" dirty="0" smtClean="0"/>
              <a:t>&gt;</a:t>
            </a:r>
            <a:r>
              <a:rPr lang="el-GR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Τώρα εστιάζουμε στην περιοχή γύρω από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 0 και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Now we focus on the range around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 0</a:t>
            </a:r>
            <a:r>
              <a:rPr lang="en-US" dirty="0" smtClean="0"/>
              <a:t> and</a:t>
            </a:r>
            <a:r>
              <a:rPr lang="el-GR" dirty="0" smtClean="0"/>
              <a:t>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 </a:t>
            </a:r>
            <a:r>
              <a:rPr lang="en-US" i="1" dirty="0" smtClean="0"/>
              <a:t>b.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</a:t>
            </a:r>
            <a:r>
              <a:rPr lang="el-GR" sz="2000" dirty="0" smtClean="0"/>
              <a:t>80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4" name="Picture 3" descr="Fig 2 vdW Nitrogen 8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05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T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= 104 K</a:t>
            </a:r>
            <a:endParaRPr lang="el-GR" sz="2000" dirty="0"/>
          </a:p>
        </p:txBody>
      </p:sp>
      <p:pic>
        <p:nvPicPr>
          <p:cNvPr id="4" name="Picture 3" descr="Fig 2 vdW Nitrogen 10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8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114 K</a:t>
            </a:r>
            <a:endParaRPr lang="el-GR" sz="2000" dirty="0"/>
          </a:p>
        </p:txBody>
      </p:sp>
      <p:pic>
        <p:nvPicPr>
          <p:cNvPr id="4" name="Picture 3" descr="Fig 2 vdW Nitrogen 11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123.4 K</a:t>
            </a:r>
            <a:endParaRPr lang="el-GR" sz="2000" dirty="0"/>
          </a:p>
        </p:txBody>
      </p:sp>
      <p:pic>
        <p:nvPicPr>
          <p:cNvPr id="4" name="Picture 3" descr="Fig 2 vdW Nitrogen 123k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140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4" name="Picture 3" descr="Fig 2 vdW Nitrogen 14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200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4" name="Picture 3" descr="Fig 2 vdW Nitrogen 2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range of physical interest</a:t>
            </a:r>
            <a:r>
              <a:rPr lang="el-GR" dirty="0" smtClean="0"/>
              <a:t> . .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στο πεδίο φυσικού ενδιαφέροντος . . 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273.16</a:t>
            </a:r>
            <a:r>
              <a:rPr lang="en-US" sz="2000" dirty="0" smtClean="0"/>
              <a:t>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3" name="Picture 2" descr="Fig 2 vdW Nitrogen 273k16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300</a:t>
            </a:r>
            <a:r>
              <a:rPr lang="en-US" sz="2000" dirty="0" smtClean="0"/>
              <a:t>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3" name="Picture 2" descr="Fig 2 vdW Nitrogen 3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500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4" name="Picture 3" descr="Fig 2 vdW Nitrogen 5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485384"/>
            <a:ext cx="9157107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Τέλος </a:t>
            </a:r>
            <a:r>
              <a:rPr lang="en-US" dirty="0" smtClean="0">
                <a:solidFill>
                  <a:srgbClr val="00B0F0"/>
                </a:solidFill>
              </a:rPr>
              <a:t>    End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Καταστατική Εξίσωση </a:t>
            </a:r>
            <a:r>
              <a:rPr lang="en-US" dirty="0" err="1" smtClean="0"/>
              <a:t>vdW</a:t>
            </a:r>
            <a:r>
              <a:rPr lang="en-US" dirty="0" smtClean="0"/>
              <a:t> </a:t>
            </a:r>
            <a:r>
              <a:rPr lang="el-GR" dirty="0" smtClean="0"/>
              <a:t>αν και δημοφιλής, έχει ορισμένες ιδιαιτερότητες…</a:t>
            </a:r>
          </a:p>
          <a:p>
            <a:endParaRPr lang="el-GR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vdW</a:t>
            </a:r>
            <a:r>
              <a:rPr lang="en-US" dirty="0" smtClean="0"/>
              <a:t> Equation of State, although famous, has some peculiarities…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</a:t>
            </a:r>
            <a:r>
              <a:rPr lang="el-GR" sz="2000" dirty="0" smtClean="0"/>
              <a:t>80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7" name="6 - Εικόνα" descr="Fig 1 vdW Nitrogen 8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T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= 104 K</a:t>
            </a:r>
            <a:endParaRPr lang="el-GR" sz="2000" dirty="0"/>
          </a:p>
        </p:txBody>
      </p:sp>
      <p:pic>
        <p:nvPicPr>
          <p:cNvPr id="6" name="5 - Εικόνα" descr="Fig 1 vdW Nitrogen 10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472" y="0"/>
            <a:ext cx="1666528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= 114 K</a:t>
            </a:r>
            <a:endParaRPr lang="el-GR" sz="2000" dirty="0"/>
          </a:p>
        </p:txBody>
      </p:sp>
      <p:pic>
        <p:nvPicPr>
          <p:cNvPr id="6" name="5 - Εικόνα" descr="Fig 1 vdW Nitrogen 11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T</a:t>
            </a:r>
            <a:r>
              <a:rPr lang="el-GR" sz="2000" baseline="-25000" dirty="0" smtClean="0"/>
              <a:t>κ</a:t>
            </a:r>
            <a:r>
              <a:rPr lang="en-US" sz="2000" dirty="0" smtClean="0"/>
              <a:t> = 123.4 K</a:t>
            </a:r>
            <a:endParaRPr lang="el-GR" sz="2000" dirty="0"/>
          </a:p>
        </p:txBody>
      </p:sp>
      <p:pic>
        <p:nvPicPr>
          <p:cNvPr id="8" name="7 - Εικόνα" descr="Fig 1 vdW Nitrogen 123k4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140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7" name="6 - Εικόνα" descr="Fig 1 vdW Nitrogen 14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200</a:t>
            </a:r>
            <a:r>
              <a:rPr lang="en-US" sz="2000" dirty="0" smtClean="0"/>
              <a:t> K</a:t>
            </a:r>
            <a:endParaRPr lang="el-GR" sz="2000" dirty="0"/>
          </a:p>
        </p:txBody>
      </p:sp>
      <p:pic>
        <p:nvPicPr>
          <p:cNvPr id="8" name="7 - Εικόνα" descr="Fig 1 vdW Nitrogen 200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264" y="0"/>
            <a:ext cx="2195736" cy="562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 = </a:t>
            </a:r>
            <a:r>
              <a:rPr lang="el-GR" sz="2000" dirty="0" smtClean="0"/>
              <a:t>273.16 </a:t>
            </a:r>
            <a:r>
              <a:rPr lang="en-US" sz="2000" dirty="0" smtClean="0"/>
              <a:t>K</a:t>
            </a:r>
            <a:endParaRPr lang="el-GR" sz="2000" dirty="0"/>
          </a:p>
        </p:txBody>
      </p:sp>
      <p:pic>
        <p:nvPicPr>
          <p:cNvPr id="4" name="Picture 3" descr="Fig 1 vdW Nitrogen 273k16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20001" cy="68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247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Θέμα του Office</vt:lpstr>
      <vt:lpstr>Equation</vt:lpstr>
      <vt:lpstr>Καταστατική Εξίσωση Van der Waals. Van der Waals Equation of State.</vt:lpstr>
      <vt:lpstr>in the range of physical interest . . . στο πεδίο φυσικού ενδιαφέροντος . . .</vt:lpstr>
      <vt:lpstr>T = 80 K</vt:lpstr>
      <vt:lpstr>T = To = 104 K</vt:lpstr>
      <vt:lpstr>T = 114 K</vt:lpstr>
      <vt:lpstr>T  = Tκ = 123.4 K</vt:lpstr>
      <vt:lpstr>T  = 140 K</vt:lpstr>
      <vt:lpstr>T  = 200 K</vt:lpstr>
      <vt:lpstr>T  = 273.16 K</vt:lpstr>
      <vt:lpstr>T  = 273.16 K</vt:lpstr>
      <vt:lpstr>T  = 300 K</vt:lpstr>
      <vt:lpstr>T  = 500 K</vt:lpstr>
      <vt:lpstr>Εστίαση σε διαφορετική κλίμακα.  Focus on a different scale.</vt:lpstr>
      <vt:lpstr>T = 80 K</vt:lpstr>
      <vt:lpstr>T = To = 104 K</vt:lpstr>
      <vt:lpstr>T = 114 K</vt:lpstr>
      <vt:lpstr>T  = Tc = 123.4 K</vt:lpstr>
      <vt:lpstr>T  = 140 K</vt:lpstr>
      <vt:lpstr>T  = 200 K</vt:lpstr>
      <vt:lpstr>T  = 273.16 K</vt:lpstr>
      <vt:lpstr>T  = 300 K</vt:lpstr>
      <vt:lpstr>T  = 500 K</vt:lpstr>
      <vt:lpstr>Τέλος    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Καταστατική Εξίσωση van der Waals.</dc:title>
  <dc:creator>costas</dc:creator>
  <cp:lastModifiedBy>costas</cp:lastModifiedBy>
  <cp:revision>33</cp:revision>
  <dcterms:created xsi:type="dcterms:W3CDTF">2013-06-07T17:39:41Z</dcterms:created>
  <dcterms:modified xsi:type="dcterms:W3CDTF">2015-05-04T08:07:38Z</dcterms:modified>
</cp:coreProperties>
</file>