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72" r:id="rId2"/>
    <p:sldId id="256" r:id="rId3"/>
    <p:sldId id="264" r:id="rId4"/>
    <p:sldId id="257" r:id="rId5"/>
    <p:sldId id="260" r:id="rId6"/>
    <p:sldId id="258" r:id="rId7"/>
    <p:sldId id="259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1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4F4F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55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A7FC2-999B-43D8-8957-7F5CB7DD02BA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00220-7F53-4D6D-B329-49B0A3A7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8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00220-7F53-4D6D-B329-49B0A3A792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4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9100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1142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0012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18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6115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6072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771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9EE3-59EC-CC40-AFF3-EFA668C6C75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FC58-5C5F-0E4B-BABE-90D0D076F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0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9EE3-59EC-CC40-AFF3-EFA668C6C75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FC58-5C5F-0E4B-BABE-90D0D076F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5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9EE3-59EC-CC40-AFF3-EFA668C6C75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FC58-5C5F-0E4B-BABE-90D0D076F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9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9EE3-59EC-CC40-AFF3-EFA668C6C75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FC58-5C5F-0E4B-BABE-90D0D076F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07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9EE3-59EC-CC40-AFF3-EFA668C6C75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FC58-5C5F-0E4B-BABE-90D0D076F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1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9EE3-59EC-CC40-AFF3-EFA668C6C75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FC58-5C5F-0E4B-BABE-90D0D076F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68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9EE3-59EC-CC40-AFF3-EFA668C6C75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FC58-5C5F-0E4B-BABE-90D0D076F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0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9EE3-59EC-CC40-AFF3-EFA668C6C75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FC58-5C5F-0E4B-BABE-90D0D076F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6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9EE3-59EC-CC40-AFF3-EFA668C6C75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FC58-5C5F-0E4B-BABE-90D0D076F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9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9EE3-59EC-CC40-AFF3-EFA668C6C75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FC58-5C5F-0E4B-BABE-90D0D076F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03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9EE3-59EC-CC40-AFF3-EFA668C6C75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9FC58-5C5F-0E4B-BABE-90D0D076F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32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69EE3-59EC-CC40-AFF3-EFA668C6C75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9FC58-5C5F-0E4B-BABE-90D0D076F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class.uoa.gr/courses/ECD112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ourses.uoa.gr/courses/ECD6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1470025"/>
          </a:xfrm>
        </p:spPr>
        <p:txBody>
          <a:bodyPr/>
          <a:lstStyle/>
          <a:p>
            <a:r>
              <a:rPr lang="el-GR" dirty="0"/>
              <a:t>Θεατρικές Εφαρμογές και Διδακτική της Φυσικής Ι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429308" y="3252113"/>
            <a:ext cx="8280920" cy="3446016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l-GR" dirty="0">
                <a:solidFill>
                  <a:srgbClr val="5075BC"/>
                </a:solidFill>
              </a:rPr>
              <a:t>Ενότητα </a:t>
            </a:r>
            <a:r>
              <a:rPr lang="el-GR" dirty="0" smtClean="0">
                <a:solidFill>
                  <a:srgbClr val="5075BC"/>
                </a:solidFill>
              </a:rPr>
              <a:t>2:</a:t>
            </a:r>
            <a:r>
              <a:rPr lang="en-US" dirty="0" smtClean="0">
                <a:solidFill>
                  <a:srgbClr val="5075BC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Παράλληλες θεωρητικές και εργαστηριακές προσεγγίσεις των τεχνικών και της δομής του κουκλοθέατρου, της κινούμενης εικόνας και ενός θέματος από τις φυσικές επιστήμες</a:t>
            </a:r>
            <a:r>
              <a:rPr lang="el-GR" dirty="0" smtClean="0">
                <a:solidFill>
                  <a:schemeClr val="tx1"/>
                </a:solidFill>
              </a:rPr>
              <a:t>. Μέρος Β’</a:t>
            </a:r>
          </a:p>
          <a:p>
            <a:pPr lvl="0"/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l-GR" dirty="0">
                <a:solidFill>
                  <a:schemeClr val="tx1"/>
                </a:solidFill>
              </a:rPr>
              <a:t>Αντιγόνη Παρούση - Βασίλης </a:t>
            </a:r>
            <a:r>
              <a:rPr lang="el-GR" dirty="0" err="1">
                <a:solidFill>
                  <a:schemeClr val="tx1"/>
                </a:solidFill>
              </a:rPr>
              <a:t>Τσελφές</a:t>
            </a:r>
            <a:endParaRPr lang="el-GR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l-GR" dirty="0">
                <a:solidFill>
                  <a:schemeClr val="tx1"/>
                </a:solidFill>
                <a:sym typeface="Helvetica" pitchFamily="2" charset="0"/>
              </a:rPr>
              <a:t>Σχολή Επιστημών της Αγωγής</a:t>
            </a:r>
            <a:endParaRPr lang="en-US" dirty="0">
              <a:solidFill>
                <a:schemeClr val="tx1"/>
              </a:solidFill>
              <a:sym typeface="Helvetica" pitchFamily="2" charset="0"/>
            </a:endParaRPr>
          </a:p>
          <a:p>
            <a:pPr>
              <a:defRPr/>
            </a:pPr>
            <a:r>
              <a:rPr lang="el-GR" dirty="0">
                <a:solidFill>
                  <a:schemeClr val="tx1"/>
                </a:solidFill>
                <a:sym typeface="Helvetica" pitchFamily="2" charset="0"/>
              </a:rPr>
              <a:t>Τ</a:t>
            </a:r>
            <a:r>
              <a:rPr lang="en-US" dirty="0">
                <a:solidFill>
                  <a:schemeClr val="tx1"/>
                </a:solidFill>
                <a:sym typeface="Helvetica" pitchFamily="2" charset="0"/>
              </a:rPr>
              <a:t>μ</a:t>
            </a:r>
            <a:r>
              <a:rPr lang="el-GR" dirty="0">
                <a:solidFill>
                  <a:schemeClr val="tx1"/>
                </a:solidFill>
                <a:sym typeface="Helvetica" pitchFamily="2" charset="0"/>
              </a:rPr>
              <a:t>ή</a:t>
            </a:r>
            <a:r>
              <a:rPr lang="en-US" dirty="0">
                <a:solidFill>
                  <a:schemeClr val="tx1"/>
                </a:solidFill>
                <a:sym typeface="Helvetica" pitchFamily="2" charset="0"/>
              </a:rPr>
              <a:t>μα </a:t>
            </a:r>
            <a:r>
              <a:rPr lang="el-GR" dirty="0">
                <a:solidFill>
                  <a:schemeClr val="tx1"/>
                </a:solidFill>
                <a:sym typeface="Helvetica" pitchFamily="2" charset="0"/>
              </a:rPr>
              <a:t>Εκπαίδευσης και Αγωγής στην Προσχολική </a:t>
            </a:r>
            <a:r>
              <a:rPr lang="el-GR" dirty="0" smtClean="0">
                <a:solidFill>
                  <a:schemeClr val="tx1"/>
                </a:solidFill>
                <a:sym typeface="Helvetica" pitchFamily="2" charset="0"/>
              </a:rPr>
              <a:t>Ηλικία</a:t>
            </a:r>
            <a:endParaRPr lang="en-US" dirty="0">
              <a:solidFill>
                <a:schemeClr val="tx1"/>
              </a:solidFill>
              <a:sym typeface="Helvetica" pitchFamily="2" charset="0"/>
            </a:endParaRPr>
          </a:p>
        </p:txBody>
      </p:sp>
      <p:pic>
        <p:nvPicPr>
          <p:cNvPr id="4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9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φως ζωή</a:t>
            </a:r>
            <a:endParaRPr lang="en-US" dirty="0"/>
          </a:p>
        </p:txBody>
      </p:sp>
      <p:pic>
        <p:nvPicPr>
          <p:cNvPr id="3" name="Picture 2" descr="Εικόνα φως, ζωή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71" y="2326343"/>
            <a:ext cx="3420881" cy="43053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8445" y="2213171"/>
            <a:ext cx="3507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Θερμοκρασία...</a:t>
            </a:r>
          </a:p>
          <a:p>
            <a:endParaRPr lang="el-GR" sz="2800" dirty="0"/>
          </a:p>
          <a:p>
            <a:r>
              <a:rPr lang="el-GR" sz="2800" dirty="0" smtClean="0"/>
              <a:t>Φωτοσύνθεση...</a:t>
            </a:r>
          </a:p>
          <a:p>
            <a:endParaRPr lang="el-GR" sz="2800" dirty="0"/>
          </a:p>
          <a:p>
            <a:r>
              <a:rPr lang="el-GR" sz="2800" dirty="0" smtClean="0"/>
              <a:t>Τροφική αλυσίδα...</a:t>
            </a:r>
          </a:p>
          <a:p>
            <a:endParaRPr lang="el-GR" sz="2800" dirty="0"/>
          </a:p>
          <a:p>
            <a:r>
              <a:rPr lang="el-GR" sz="2800" dirty="0" smtClean="0"/>
              <a:t>Επικοινωνία...</a:t>
            </a:r>
          </a:p>
          <a:p>
            <a:endParaRPr lang="el-GR" sz="2800" dirty="0"/>
          </a:p>
          <a:p>
            <a:r>
              <a:rPr lang="el-GR" sz="2800" dirty="0" smtClean="0"/>
              <a:t>Ιστορία...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64325" y="6312628"/>
            <a:ext cx="42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82418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τέχνο</a:t>
            </a:r>
            <a:r>
              <a:rPr lang="el-GR" dirty="0" smtClean="0"/>
              <a:t> - φως</a:t>
            </a:r>
            <a:endParaRPr lang="en-US" dirty="0"/>
          </a:p>
        </p:txBody>
      </p:sp>
      <p:pic>
        <p:nvPicPr>
          <p:cNvPr id="3" name="Picture 2" descr="Εικόνα φως, φωτισμός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05138" y="2631503"/>
            <a:ext cx="3132962" cy="4430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2417" y="2364069"/>
            <a:ext cx="29673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Πηγές...</a:t>
            </a:r>
          </a:p>
          <a:p>
            <a:endParaRPr lang="el-GR" sz="2400" dirty="0"/>
          </a:p>
          <a:p>
            <a:r>
              <a:rPr lang="el-GR" sz="2400" dirty="0" smtClean="0"/>
              <a:t>Φωτισμός...</a:t>
            </a:r>
          </a:p>
          <a:p>
            <a:endParaRPr lang="el-GR" sz="2400" dirty="0"/>
          </a:p>
          <a:p>
            <a:r>
              <a:rPr lang="el-GR" sz="2400" dirty="0" smtClean="0"/>
              <a:t>Επικοινωνία...</a:t>
            </a:r>
          </a:p>
          <a:p>
            <a:endParaRPr lang="el-GR" sz="2400" dirty="0"/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09738" y="6127962"/>
            <a:ext cx="48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97818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φως μυστήριο...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Δεν το αισθανόμαστε...</a:t>
            </a:r>
          </a:p>
          <a:p>
            <a:pPr lvl="1"/>
            <a:r>
              <a:rPr lang="el-GR" dirty="0" smtClean="0"/>
              <a:t>ούτε καν το βλέπουμε</a:t>
            </a:r>
          </a:p>
          <a:p>
            <a:pPr marL="457200" lvl="1" indent="0">
              <a:buNone/>
            </a:pPr>
            <a:endParaRPr lang="el-GR" dirty="0"/>
          </a:p>
          <a:p>
            <a:r>
              <a:rPr lang="el-GR" dirty="0" smtClean="0"/>
              <a:t>Μας δείχνει την ιστορία μας...</a:t>
            </a:r>
          </a:p>
          <a:p>
            <a:pPr lvl="1"/>
            <a:r>
              <a:rPr lang="el-GR" dirty="0" smtClean="0"/>
              <a:t>Τόσο όσο πιο μακριά μπορούμε να δούμε</a:t>
            </a:r>
          </a:p>
          <a:p>
            <a:pPr marL="457200" lvl="1" indent="0">
              <a:buNone/>
            </a:pPr>
            <a:endParaRPr lang="el-GR" dirty="0" smtClean="0"/>
          </a:p>
          <a:p>
            <a:r>
              <a:rPr lang="el-GR" dirty="0" smtClean="0"/>
              <a:t>Είναι άχρονο...</a:t>
            </a:r>
          </a:p>
          <a:p>
            <a:pPr lvl="1"/>
            <a:r>
              <a:rPr lang="el-GR" dirty="0" smtClean="0"/>
              <a:t>αν και καθορίζει το χρόνο μας</a:t>
            </a:r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67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Είδωλα παντού...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2633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Το φως δεν υπάρχει πριν βγει από μια «πηγή», ούτε μετά την «απορρόφησή» του από κάποιο σώμα. </a:t>
            </a:r>
          </a:p>
          <a:p>
            <a:r>
              <a:rPr lang="el-GR" dirty="0" smtClean="0"/>
              <a:t>Σώματα που συντίθενται από άτομα είναι ουσιαστικά κενά!</a:t>
            </a:r>
          </a:p>
          <a:p>
            <a:r>
              <a:rPr lang="el-GR" dirty="0" smtClean="0"/>
              <a:t>Το Σύμπαν είναι γεμάτο από φως μέρα νύχτα. Τι βλέπουμε όμως τη νύχτα;</a:t>
            </a:r>
          </a:p>
          <a:p>
            <a:r>
              <a:rPr lang="el-GR" dirty="0" smtClean="0"/>
              <a:t>Καθρέφτες: η απόδειξη ότι βλέπουμε είδωλα.</a:t>
            </a:r>
          </a:p>
          <a:p>
            <a:r>
              <a:rPr lang="el-GR" dirty="0" smtClean="0"/>
              <a:t>Αναγνώριση προσώπου: η απόδειξη ότι βλέπουμε, τελικά, με το μυαλό μας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91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μεγαλύτερη ταχύτητα στο Σύμπαν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 = 300.000 km/sec</a:t>
            </a:r>
          </a:p>
          <a:p>
            <a:r>
              <a:rPr lang="el-GR" dirty="0" smtClean="0"/>
              <a:t>Έτσι ξέρουμε κάθε στιγμή της ημέρας τι συνέβη στον Ήλιο πριν 8 λεπτά.</a:t>
            </a:r>
          </a:p>
          <a:p>
            <a:r>
              <a:rPr lang="el-GR" dirty="0" smtClean="0"/>
              <a:t>τι συνέβη στα κοντινά μας άστρα πριν από μερικές χιλιάδες χρόνια</a:t>
            </a:r>
          </a:p>
          <a:p>
            <a:r>
              <a:rPr lang="el-GR" dirty="0" smtClean="0"/>
              <a:t>τι συνέβη στο κέντρο του Γαλαξία μας πριν 50.000 χρόνια...</a:t>
            </a:r>
          </a:p>
          <a:p>
            <a:r>
              <a:rPr lang="el-GR" dirty="0" smtClean="0"/>
              <a:t>και μάλλον δεν θα μάθουμε ποτέ τι συμβαίνει τώρα...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9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Εικόνα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833"/>
            <a:ext cx="9183519" cy="57361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333" y="328083"/>
            <a:ext cx="8456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Σε απόσταση πέντε δισεκατομμύριων </a:t>
            </a:r>
            <a:r>
              <a:rPr lang="el-GR" sz="2800" dirty="0"/>
              <a:t>ε</a:t>
            </a:r>
            <a:r>
              <a:rPr lang="el-GR" sz="2800" dirty="0" smtClean="0"/>
              <a:t>τών </a:t>
            </a:r>
            <a:r>
              <a:rPr lang="el-GR" sz="2800" dirty="0"/>
              <a:t>φωτός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725346" y="6566305"/>
            <a:ext cx="45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891708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σχετικότητα του χρόνου</a:t>
            </a:r>
            <a:endParaRPr lang="en-US" dirty="0"/>
          </a:p>
        </p:txBody>
      </p:sp>
      <p:pic>
        <p:nvPicPr>
          <p:cNvPr id="4" name="Picture 3" descr="Εικόνα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17" y="1230201"/>
            <a:ext cx="6424084" cy="5627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8791" y="6155445"/>
            <a:ext cx="46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3160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4525963"/>
          </a:xfrm>
        </p:spPr>
        <p:txBody>
          <a:bodyPr/>
          <a:lstStyle/>
          <a:p>
            <a:r>
              <a:rPr lang="el-GR" dirty="0" smtClean="0"/>
              <a:t>Πώς θα ήταν η ζωή σε ένα σύστημα που ο χρόνος ρέει πολύ πιο αργά από τον δικό μας;;;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l-GR" dirty="0" smtClean="0"/>
              <a:t>Και </a:t>
            </a:r>
            <a:r>
              <a:rPr lang="el-GR" dirty="0"/>
              <a:t>πως θα ήταν η ζωή σε ένα άχρονο σύστημα</a:t>
            </a:r>
            <a:r>
              <a:rPr lang="el-GR" dirty="0" smtClean="0"/>
              <a:t>;;;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01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536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στο πλαίσιο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0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</a:t>
            </a:r>
            <a:r>
              <a:rPr lang="el-GR" dirty="0" smtClean="0"/>
              <a:t>ως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l-GR" sz="2400" dirty="0" smtClean="0"/>
              <a:t>Μάθημα 2</a:t>
            </a:r>
            <a:r>
              <a:rPr lang="el-GR" sz="2400" baseline="30000" dirty="0" smtClean="0"/>
              <a:t>ο</a:t>
            </a:r>
            <a:endParaRPr lang="el-GR" sz="2400" dirty="0" smtClean="0"/>
          </a:p>
          <a:p>
            <a:pPr algn="r"/>
            <a:r>
              <a:rPr lang="el-GR" sz="2400" dirty="0" smtClean="0"/>
              <a:t>Διδάσκουν:</a:t>
            </a:r>
          </a:p>
          <a:p>
            <a:pPr algn="r"/>
            <a:r>
              <a:rPr lang="el-GR" sz="2400" dirty="0" smtClean="0"/>
              <a:t>Α. </a:t>
            </a:r>
            <a:r>
              <a:rPr lang="el-GR" sz="2400" dirty="0" err="1" smtClean="0"/>
              <a:t>Παρούση</a:t>
            </a:r>
            <a:r>
              <a:rPr lang="el-GR" sz="2400" dirty="0" smtClean="0"/>
              <a:t> &amp; Β. </a:t>
            </a:r>
            <a:r>
              <a:rPr lang="el-GR" sz="2400" dirty="0" err="1" smtClean="0"/>
              <a:t>Τσελφές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366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err="1" smtClean="0"/>
              <a:t>ΣημειΩματα</a:t>
            </a:r>
            <a:endParaRPr lang="el-GR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398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n-US" sz="2000" dirty="0" smtClean="0"/>
              <a:t>1.0.</a:t>
            </a:r>
            <a:endParaRPr lang="el-GR" sz="20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2000" dirty="0"/>
              <a:t>Έχουν προηγηθεί οι κάτωθι εκδόσεις:</a:t>
            </a:r>
          </a:p>
          <a:p>
            <a:pPr>
              <a:defRPr/>
            </a:pPr>
            <a:r>
              <a:rPr lang="el-GR" sz="2000" dirty="0"/>
              <a:t>Έκδοση διαθέσιμη </a:t>
            </a:r>
            <a:r>
              <a:rPr lang="el-GR" sz="2000" dirty="0">
                <a:hlinkClick r:id="rId3"/>
              </a:rPr>
              <a:t>εδώ</a:t>
            </a:r>
            <a:r>
              <a:rPr lang="el-GR" sz="2000" dirty="0"/>
              <a:t>. </a:t>
            </a:r>
            <a:endParaRPr lang="en-US" altLang="el-GR" sz="2000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13230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</a:t>
            </a:r>
            <a:r>
              <a:rPr lang="el-GR" sz="2000" dirty="0" err="1" smtClean="0"/>
              <a:t>Εθνικόν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Καποδιστριακόν</a:t>
            </a:r>
            <a:r>
              <a:rPr lang="el-GR" sz="2000" dirty="0" smtClean="0"/>
              <a:t> </a:t>
            </a:r>
            <a:r>
              <a:rPr lang="el-GR" sz="2000" dirty="0" err="1" smtClean="0"/>
              <a:t>Πανεπιστήμιον</a:t>
            </a:r>
            <a:r>
              <a:rPr lang="el-GR" sz="2000" dirty="0" smtClean="0"/>
              <a:t> Αθηνών</a:t>
            </a:r>
            <a:r>
              <a:rPr lang="en-US" sz="2000" dirty="0" smtClean="0"/>
              <a:t>, </a:t>
            </a:r>
            <a:r>
              <a:rPr lang="el-GR" sz="2000" dirty="0" smtClean="0"/>
              <a:t>Αντιγόνη Παρούση και Βασίλης </a:t>
            </a:r>
            <a:r>
              <a:rPr lang="el-GR" sz="2000" dirty="0" err="1" smtClean="0"/>
              <a:t>Τσελφές</a:t>
            </a:r>
            <a:r>
              <a:rPr lang="el-GR" sz="2000" dirty="0" smtClean="0"/>
              <a:t> 2015. Αντιγόνη Παρούση και Βασίλης </a:t>
            </a:r>
            <a:r>
              <a:rPr lang="el-GR" sz="2000" dirty="0" err="1" smtClean="0"/>
              <a:t>Τσελφές</a:t>
            </a:r>
            <a:r>
              <a:rPr lang="el-GR" sz="2000" dirty="0" smtClean="0"/>
              <a:t>. «Θεατρικές Εφαρμογές και Διδακτική της Φυσικής Ι </a:t>
            </a:r>
            <a:r>
              <a:rPr lang="en-US" sz="2000" dirty="0" smtClean="0"/>
              <a:t>- </a:t>
            </a:r>
            <a:r>
              <a:rPr lang="el-GR" sz="2000" dirty="0"/>
              <a:t>Ενότητα </a:t>
            </a:r>
            <a:r>
              <a:rPr lang="el-GR" sz="2000" dirty="0" smtClean="0"/>
              <a:t>2:</a:t>
            </a:r>
            <a:r>
              <a:rPr lang="en-US" sz="2000" dirty="0" smtClean="0"/>
              <a:t> </a:t>
            </a:r>
            <a:r>
              <a:rPr lang="el-GR" sz="2000" dirty="0"/>
              <a:t>Παράλληλες θεωρητικές και εργαστηριακές προσεγγίσεις των τεχνικών και της δομής του κουκλοθέατρου, της κινούμενης εικόνας και ενός θέματος από τις φυσικές επιστήμες</a:t>
            </a:r>
            <a:r>
              <a:rPr lang="el-GR" sz="2000" dirty="0" smtClean="0"/>
              <a:t>.</a:t>
            </a:r>
            <a:r>
              <a:rPr lang="el-GR" sz="2000" dirty="0"/>
              <a:t> Μέρος </a:t>
            </a:r>
            <a:r>
              <a:rPr lang="el-GR" sz="2000" dirty="0" smtClean="0"/>
              <a:t>Β’».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2015.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http://opencourses.uoa.gr/courses/ECD6</a:t>
            </a:r>
            <a:r>
              <a:rPr lang="el-GR" sz="2000" dirty="0" smtClean="0"/>
              <a:t>.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1638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164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l-GR" sz="2000" dirty="0" smtClean="0"/>
              <a:t>Δ</a:t>
            </a:r>
            <a:r>
              <a:rPr lang="en-US" sz="2000" dirty="0" err="1" smtClean="0"/>
              <a:t>ήλωση</a:t>
            </a:r>
            <a:r>
              <a:rPr lang="en-US" sz="2000" dirty="0" smtClean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58911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"</a:t>
            </a:r>
            <a:r>
              <a:rPr lang="el-GR" sz="2000" dirty="0"/>
              <a:t>Η δομή και οργάνωση της παρουσίασης, καθώς και το υπόλοιπο περιεχόμενο, αποτελούν πνευματική ιδιοκτησία </a:t>
            </a:r>
            <a:r>
              <a:rPr lang="el-GR" sz="2000" dirty="0" smtClean="0"/>
              <a:t>των συγγραφέων </a:t>
            </a:r>
            <a:r>
              <a:rPr lang="el-GR" sz="2000" dirty="0"/>
              <a:t>και του Πανεπιστημίου Αθηνών και διατίθενται με άδεια </a:t>
            </a:r>
            <a:r>
              <a:rPr lang="el-GR" sz="2000" dirty="0" err="1"/>
              <a:t>Creative</a:t>
            </a:r>
            <a:r>
              <a:rPr lang="el-GR" sz="2000" dirty="0"/>
              <a:t> </a:t>
            </a:r>
            <a:r>
              <a:rPr lang="el-GR" sz="2000" dirty="0" err="1"/>
              <a:t>Commons</a:t>
            </a:r>
            <a:r>
              <a:rPr lang="el-GR" sz="2000" dirty="0"/>
              <a:t> Αναφορά Μη Εμπορική Χρήση Παρόμοια Διανομή Έκδοση 4.0 ή μεταγενέστερη.</a:t>
            </a:r>
            <a:br>
              <a:rPr lang="el-GR" sz="2000" dirty="0"/>
            </a:br>
            <a:r>
              <a:rPr lang="el-GR" sz="2000" dirty="0"/>
              <a:t/>
            </a:r>
            <a:br>
              <a:rPr lang="el-GR" sz="2000" dirty="0"/>
            </a:br>
            <a:r>
              <a:rPr lang="el-GR" sz="2000" dirty="0"/>
              <a:t>Οι </a:t>
            </a:r>
            <a:r>
              <a:rPr lang="el-GR" sz="2000" dirty="0" smtClean="0"/>
              <a:t>Εικόνες/Σχήματα/Διαγράμματα/Φωτογραφίες που </a:t>
            </a:r>
            <a:r>
              <a:rPr lang="el-GR" sz="2000" dirty="0"/>
              <a:t>περιέχονται στην παρουσίαση αποτελούν πνευματική ιδιοκτησία τρίτων. Απαγορεύεται η αναπαραγωγή, αναδημοσίευση και διάθεσή τους στο κοινό με οποιονδήποτε τρόπο χωρίς τη λήψη άδειας από τους δικαιούχους. "</a:t>
            </a:r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52036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φως - σκοτάδι</a:t>
            </a:r>
            <a:endParaRPr lang="en-US" dirty="0"/>
          </a:p>
        </p:txBody>
      </p:sp>
      <p:pic>
        <p:nvPicPr>
          <p:cNvPr id="3" name="Picture 2" descr="Ζωγραφιά, φως, σκοτάδι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0625"/>
            <a:ext cx="3215708" cy="4547375"/>
          </a:xfrm>
          <a:prstGeom prst="rect">
            <a:avLst/>
          </a:prstGeom>
        </p:spPr>
      </p:pic>
      <p:pic>
        <p:nvPicPr>
          <p:cNvPr id="4" name="Picture 3" descr="Ζωγραφιά, φως, σκοτάδι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608" y="1417638"/>
            <a:ext cx="3211392" cy="4541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0844" y="3432929"/>
            <a:ext cx="2074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Δημιουργία...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259812" y="6497294"/>
            <a:ext cx="26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33449" y="5957637"/>
            <a:ext cx="26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948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φως φωτιά</a:t>
            </a:r>
            <a:endParaRPr lang="en-US" dirty="0"/>
          </a:p>
        </p:txBody>
      </p:sp>
      <p:pic>
        <p:nvPicPr>
          <p:cNvPr id="4" name="Picture 3" descr="Ζωγραφιά, φως, φωτιά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843" y="1647303"/>
            <a:ext cx="3681675" cy="52106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647303"/>
            <a:ext cx="430010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Συνυπάρχει με το «στοιχείο της φωτιάς» λίγο πολύ σε όλα τα γήινα και κυριαρχεί στα ουράνια (Αριστοτέλης)</a:t>
            </a:r>
          </a:p>
          <a:p>
            <a:endParaRPr lang="el-GR" sz="2800" dirty="0"/>
          </a:p>
          <a:p>
            <a:r>
              <a:rPr lang="el-GR" sz="2800" dirty="0" smtClean="0"/>
              <a:t>Στοιχείο/ χαρακτηριστικό της ζωής, της σοφίας, του καλού...</a:t>
            </a:r>
          </a:p>
          <a:p>
            <a:endParaRPr lang="el-GR" sz="2800" dirty="0"/>
          </a:p>
          <a:p>
            <a:r>
              <a:rPr lang="el-GR" sz="2800" dirty="0" smtClean="0"/>
              <a:t>Η αναφορά στην Κύπρο;;;</a:t>
            </a:r>
          </a:p>
          <a:p>
            <a:endParaRPr lang="el-GR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804518" y="6479396"/>
            <a:ext cx="26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63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Πίνακας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7123"/>
            <a:ext cx="9144000" cy="2942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54839" y="4858275"/>
            <a:ext cx="26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189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φως και όραση</a:t>
            </a:r>
            <a:endParaRPr lang="en-US" dirty="0"/>
          </a:p>
        </p:txBody>
      </p:sp>
      <p:pic>
        <p:nvPicPr>
          <p:cNvPr id="4" name="Picture 3" descr="Ζωγραφιά φως, όραση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42" y="3267687"/>
            <a:ext cx="4122658" cy="3082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550" y="1667348"/>
            <a:ext cx="32187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Από το εσωτερικό φως στο εξωτερικό... </a:t>
            </a:r>
          </a:p>
          <a:p>
            <a:endParaRPr lang="el-GR" sz="2800" dirty="0"/>
          </a:p>
          <a:p>
            <a:r>
              <a:rPr lang="el-GR" sz="2800" dirty="0"/>
              <a:t>κ</a:t>
            </a:r>
            <a:r>
              <a:rPr lang="el-GR" sz="2800" dirty="0" smtClean="0"/>
              <a:t>αι πάλι πίσω...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737094" y="5991190"/>
            <a:ext cx="26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9878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Πυθαγόρας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64644" cy="31916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0672" y="1234499"/>
            <a:ext cx="1702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Πυθαγόρας</a:t>
            </a:r>
            <a:endParaRPr lang="en-US" sz="2400" dirty="0"/>
          </a:p>
        </p:txBody>
      </p:sp>
      <p:pic>
        <p:nvPicPr>
          <p:cNvPr id="4" name="Picture 3" descr="Πλάτωνας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25" y="4110763"/>
            <a:ext cx="6965875" cy="2747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840" y="5473720"/>
            <a:ext cx="1520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Πλάτωνας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568789" y="6454160"/>
            <a:ext cx="26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0672" y="2245907"/>
            <a:ext cx="26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1870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Αριστοτέλης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58395" cy="2965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29701" y="1370657"/>
            <a:ext cx="179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Αριστοτέλης</a:t>
            </a:r>
            <a:endParaRPr lang="en-US" sz="2400" dirty="0"/>
          </a:p>
        </p:txBody>
      </p:sp>
      <p:pic>
        <p:nvPicPr>
          <p:cNvPr id="4" name="Picture 3" descr="Γαληνός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05" y="3882686"/>
            <a:ext cx="6958395" cy="2975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120" y="5144609"/>
            <a:ext cx="179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Γαληνός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906193" y="6488668"/>
            <a:ext cx="26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0026" y="2619387"/>
            <a:ext cx="26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905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Αλ Χαϊθά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8"/>
            <a:ext cx="6464790" cy="3143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2274" y="1609579"/>
            <a:ext cx="1684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 smtClean="0"/>
              <a:t>Αλ</a:t>
            </a:r>
            <a:r>
              <a:rPr lang="el-GR" sz="2400" dirty="0" smtClean="0"/>
              <a:t> </a:t>
            </a:r>
            <a:r>
              <a:rPr lang="el-GR" sz="2400" dirty="0" err="1" smtClean="0"/>
              <a:t>Χαϊθάμ</a:t>
            </a:r>
            <a:endParaRPr lang="en-US" sz="2400" dirty="0"/>
          </a:p>
        </p:txBody>
      </p:sp>
      <p:pic>
        <p:nvPicPr>
          <p:cNvPr id="4" name="Picture 3" descr="Κέπλερ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39" y="4156731"/>
            <a:ext cx="6467461" cy="27012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735" y="5282932"/>
            <a:ext cx="1684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 smtClean="0"/>
              <a:t>Κέπλερ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77375" y="6497294"/>
            <a:ext cx="48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64790" y="2606599"/>
            <a:ext cx="46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623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735</Words>
  <Application>Microsoft Office PowerPoint</Application>
  <PresentationFormat>On-screen Show (4:3)</PresentationFormat>
  <Paragraphs>124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ＭＳ Ｐゴシック</vt:lpstr>
      <vt:lpstr>Arial</vt:lpstr>
      <vt:lpstr>Calibri</vt:lpstr>
      <vt:lpstr>Helvetica</vt:lpstr>
      <vt:lpstr>Wingdings</vt:lpstr>
      <vt:lpstr>Office Theme</vt:lpstr>
      <vt:lpstr>Θεατρικές Εφαρμογές και Διδακτική της Φυσικής Ι</vt:lpstr>
      <vt:lpstr>Φως </vt:lpstr>
      <vt:lpstr>φως - σκοτάδι</vt:lpstr>
      <vt:lpstr>Το φως φωτιά</vt:lpstr>
      <vt:lpstr>PowerPoint Presentation</vt:lpstr>
      <vt:lpstr>φως και όραση</vt:lpstr>
      <vt:lpstr>PowerPoint Presentation</vt:lpstr>
      <vt:lpstr>PowerPoint Presentation</vt:lpstr>
      <vt:lpstr>PowerPoint Presentation</vt:lpstr>
      <vt:lpstr>φως ζωή</vt:lpstr>
      <vt:lpstr>τέχνο - φως</vt:lpstr>
      <vt:lpstr>φως μυστήριο...</vt:lpstr>
      <vt:lpstr>Είδωλα παντού...</vt:lpstr>
      <vt:lpstr>Η μεγαλύτερη ταχύτητα στο Σύμπαν</vt:lpstr>
      <vt:lpstr>PowerPoint Presentation</vt:lpstr>
      <vt:lpstr>Η σχετικότητα του χρόνου</vt:lpstr>
      <vt:lpstr>PowerPoint Presentation</vt:lpstr>
      <vt:lpstr>Τέλος</vt:lpstr>
      <vt:lpstr>Χρηματοδότηση</vt:lpstr>
      <vt:lpstr>ΣημειΩματα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Φως</dc:title>
  <dc:creator>user</dc:creator>
  <cp:lastModifiedBy>Uoa</cp:lastModifiedBy>
  <cp:revision>27</cp:revision>
  <dcterms:created xsi:type="dcterms:W3CDTF">2014-10-12T10:29:11Z</dcterms:created>
  <dcterms:modified xsi:type="dcterms:W3CDTF">2016-01-27T11:21:15Z</dcterms:modified>
</cp:coreProperties>
</file>