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280" r:id="rId35"/>
    <p:sldId id="290" r:id="rId36"/>
    <p:sldId id="295" r:id="rId37"/>
    <p:sldId id="292" r:id="rId38"/>
    <p:sldId id="291" r:id="rId39"/>
    <p:sldId id="294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Επιχειρηματολογία και απόδειξη στη διδασκαλία των μαθηματικών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altLang="el-GR" dirty="0" smtClean="0"/>
              <a:t>Διδακτική Μαθηματικών ΙΙ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6: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Επιχειρηματολογία και απόδειξη στη διδασκαλία των μαθηματικών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μαθαίνει ένας μαθητής από μια διαδικαστική απόδειξη;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Ασκείται σε μια τεχνική απόδειξης που τελικά την εφαρμόζει σε ένα εύρος περιπτώσεων</a:t>
            </a:r>
          </a:p>
          <a:p>
            <a:r>
              <a:rPr lang="el-GR" sz="2800" dirty="0" smtClean="0"/>
              <a:t>Δεν μπορεί όμως να κατανοήσει γιατί η απόδειξη </a:t>
            </a:r>
            <a:r>
              <a:rPr lang="el-GR" sz="2800" dirty="0" err="1" smtClean="0"/>
              <a:t>εγκυροποιεί</a:t>
            </a:r>
            <a:r>
              <a:rPr lang="el-GR" sz="2800" dirty="0" smtClean="0"/>
              <a:t> την πρόταση</a:t>
            </a:r>
          </a:p>
          <a:p>
            <a:r>
              <a:rPr lang="el-GR" sz="2800" dirty="0" smtClean="0"/>
              <a:t>Δεν κατανοεί τις έννοιες που εμπλέκονται στην απόδειξη</a:t>
            </a:r>
          </a:p>
          <a:p>
            <a:r>
              <a:rPr lang="el-GR" sz="2800" dirty="0" smtClean="0"/>
              <a:t>Ανάλογες διαδικασίες βλέπουμε στην επίλυση προβλήματος όπου μετατρέπεται σε μια αλγοριθμική άσκηση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Συντακτική απόδειξη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Λογικός χειρισμός μαθηματικών προτάσεων χωρίς διαισθητική αναφορά στις εμπλεκόμενες έννοιες</a:t>
            </a:r>
          </a:p>
          <a:p>
            <a:pPr lvl="1"/>
            <a:r>
              <a:rPr lang="el-GR" sz="2400" dirty="0" smtClean="0"/>
              <a:t>Δίνονται οι ορισμοί μιας αύξουσας συνάρτησης και ο ορισμός του ολικού μεγίστου μιας συνάρτησης. Η φοιτήτρια αποδεικνύει ότι μια αύξουσα συνάρτηση δεν έχει ολικό μέγιστο</a:t>
            </a:r>
          </a:p>
          <a:p>
            <a:pPr lvl="1"/>
            <a:r>
              <a:rPr lang="el-GR" sz="2400" dirty="0" smtClean="0"/>
              <a:t>Αποδεικνύει την παραπάνω πρόταση με την απαγωγή σε άτοπο χρησιμοποιώντας τους τυπικούς ορισμούς χωρίς άλλες αναπαραστάσεις</a:t>
            </a:r>
          </a:p>
          <a:p>
            <a:pPr lvl="1"/>
            <a:r>
              <a:rPr lang="el-GR" sz="2400" dirty="0" smtClean="0"/>
              <a:t>Δεν μπορεί να φανταστεί τι συμβαίνει πέρα από τις λογικές συνεπαγωγές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Ευκαιρίες μάθησης από την παραγωγή μιας συντακτικής απόδειξης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Ευχέρεια να εφαρμόζει κανόνες και θεωρήματα</a:t>
            </a:r>
          </a:p>
          <a:p>
            <a:r>
              <a:rPr lang="el-GR" sz="2800" dirty="0" smtClean="0"/>
              <a:t>Να βλέπει το θεώρημα ως το αποτέλεσμα λογικών συλλογισμών πάνω σε ισχύουσες προτάσεις</a:t>
            </a:r>
          </a:p>
          <a:p>
            <a:r>
              <a:rPr lang="el-GR" sz="2800" dirty="0" smtClean="0"/>
              <a:t>Να αναπτύσσει στρατηγική γνώση (π.χ. πότε χρησιμοποιούμε την απαγωγή σε άτοπο)</a:t>
            </a:r>
          </a:p>
          <a:p>
            <a:r>
              <a:rPr lang="el-GR" sz="2800" dirty="0" smtClean="0"/>
              <a:t>Δεν έχουν οι μαθητές μια κατανοητή εξήγηση γιατί ισχύει η πρόταση που αποδεικνύουν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Σημασιολογική απόδειξη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200" dirty="0" smtClean="0"/>
              <a:t>Η εμφάνιση άτυπων και διαισθητικών αναπαραστάσεων των σχετικών εννοιών για να εξηγήσουν γιατί μια πρόταση που έχουν αποδείξει ισχύει.</a:t>
            </a:r>
          </a:p>
          <a:p>
            <a:pPr lvl="1"/>
            <a:r>
              <a:rPr lang="el-GR" sz="2200" dirty="0" smtClean="0"/>
              <a:t>Να αποδείξουν ότι η ακολουθία 1,0,1,0,1,0 … δεν συγκλίνει</a:t>
            </a:r>
          </a:p>
          <a:p>
            <a:pPr lvl="2"/>
            <a:r>
              <a:rPr lang="el-GR" sz="2200" dirty="0" smtClean="0"/>
              <a:t>Φτιάχνει μια γραφική αναπαράσταση της ακολουθίας. Σχεδιάζει μια λωρίδα με άκρα ψ=0 και ψ=1. Λέει ότι αν την κάνω πολύ λεπτή δεν θα είναι και οι δύο τιμές της ακολουθίας μέσα στη ζώνη</a:t>
            </a:r>
          </a:p>
          <a:p>
            <a:pPr lvl="2"/>
            <a:r>
              <a:rPr lang="el-GR" sz="2200" dirty="0" smtClean="0"/>
              <a:t>Επιλέγει ε = 1/3, περιγράφει τη ζώνη και μιλά ότι αν οι περιττοί όροι βρίσκονται στη ζώνη, οι άρτιοι δεν θα βρίσκονται</a:t>
            </a:r>
          </a:p>
          <a:p>
            <a:pPr lvl="2"/>
            <a:r>
              <a:rPr lang="el-GR" sz="2200" dirty="0" smtClean="0"/>
              <a:t>Δίνει μια τυπική απόδειξη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Ευκαιρίες μάθησης για την παραγωγή μιας σημασιολογικής απόδειξης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Αναπαραστάσεις τυπικών μαθηματικών εννοιών</a:t>
            </a:r>
          </a:p>
          <a:p>
            <a:r>
              <a:rPr lang="el-GR" dirty="0" smtClean="0"/>
              <a:t>Παρουσιάζουν μια διαισθητική πρόταση γιατί κάτι που αποδεικνύεται ισχύει.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Ευκαιρίες μάθησης για την παραγωγή μιας σημασιολογικής απόδειξης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Τι μας λέει η παραπάνω κατηγοριοποίηση των αποδεικτικών μεθόδων που οι φοιτητές χρησιμοποιούν στη διδασκαλία της απόδειξης;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μαθηματική απόδειξη στο Λύκειο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γενίκευση και ο έλεγχος των γενικεύσεων μέσα από την δημιουργία εικασιών και αποδείξεων είναι σημαντικό στα μαθηματικά</a:t>
            </a:r>
          </a:p>
          <a:p>
            <a:r>
              <a:rPr lang="el-GR" sz="2800" dirty="0" smtClean="0"/>
              <a:t>Οι ίδιοι οι μαθηματικοί ερευνητές αποδίδουν δευτερεύουσα σημασία στην αυστηρή απόδειξη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στροφή στο ρόλο της μαθηματικής απόδειξης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Διαισθητικές, προ –τυπικές, </a:t>
            </a:r>
            <a:r>
              <a:rPr lang="el-GR" sz="2800" dirty="0" err="1" smtClean="0"/>
              <a:t>ημι</a:t>
            </a:r>
            <a:r>
              <a:rPr lang="el-GR" sz="2800" dirty="0" smtClean="0"/>
              <a:t>-εμπειρικές διαδικασίες απόδειξης</a:t>
            </a:r>
          </a:p>
          <a:p>
            <a:r>
              <a:rPr lang="el-GR" sz="2800" dirty="0" smtClean="0"/>
              <a:t>Διερεύνηση μαθηματικών μοτίβων, διατύπωση εικασιών, έλεγχος των εικασιών</a:t>
            </a:r>
          </a:p>
          <a:p>
            <a:r>
              <a:rPr lang="el-GR" sz="2800" dirty="0" smtClean="0"/>
              <a:t>Η διδασκαλία των μαθηματικών ως μια διαδικασία οικοδόμησης μαθηματικού νοήματος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παράδειγμα έρευνας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10 μαθητές Α΄ Λυκείου που δουλεύουν πάνω σε κάποια προβλήματα με περιττούς και άρτιους αριθμούς.</a:t>
            </a:r>
          </a:p>
          <a:p>
            <a:r>
              <a:rPr lang="el-GR" sz="2800" dirty="0" smtClean="0"/>
              <a:t>Άρτιος </a:t>
            </a:r>
            <a:r>
              <a:rPr lang="en-US" sz="2800" dirty="0" smtClean="0"/>
              <a:t>x </a:t>
            </a:r>
            <a:r>
              <a:rPr lang="el-GR" sz="2800" dirty="0" smtClean="0"/>
              <a:t>περιττός = άρτιος</a:t>
            </a:r>
          </a:p>
          <a:p>
            <a:r>
              <a:rPr lang="el-GR" sz="2800" dirty="0" smtClean="0"/>
              <a:t>Άρτιος + Άρτιος = Άρτιος</a:t>
            </a:r>
          </a:p>
          <a:p>
            <a:r>
              <a:rPr lang="el-GR" sz="2800" dirty="0" smtClean="0"/>
              <a:t>Περιττός + Περιττός = Περιττός</a:t>
            </a:r>
          </a:p>
          <a:p>
            <a:r>
              <a:rPr lang="el-GR" sz="2800" dirty="0" smtClean="0"/>
              <a:t>«Ελέγξτε ποιες από τις παραπάνω προτάσεις είναι σωστές και ποιες είναι λάθος και αιτιολογείστε»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Εμπειρικές αιτιολογήσεις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Έλεγχος μέσα από ένα συγκεκριμένο τυχαίο παράδειγμα</a:t>
            </a:r>
          </a:p>
          <a:p>
            <a:r>
              <a:rPr lang="el-GR" sz="2400" dirty="0" smtClean="0"/>
              <a:t>Έλεγχος μέσα από ένα παράδειγμα επιλεγμένου αριθμού (π.χ. 2)</a:t>
            </a:r>
          </a:p>
          <a:p>
            <a:r>
              <a:rPr lang="el-GR" sz="2400" dirty="0" smtClean="0"/>
              <a:t>Ταυτολογία (επανάληψη της πρότασης)</a:t>
            </a:r>
          </a:p>
          <a:p>
            <a:r>
              <a:rPr lang="el-GR" sz="2400" dirty="0" smtClean="0"/>
              <a:t>Ο μαθητής μεταφέρει έναν άσχετο κανόνα (θετικός και θετικός μας κάνει θετικό)</a:t>
            </a:r>
          </a:p>
          <a:p>
            <a:r>
              <a:rPr lang="el-GR" sz="2400" dirty="0" smtClean="0"/>
              <a:t>Να δοκιμάσουν τις προτάσεις για πολύ μεγάλο πλήθος αριθμών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dirty="0" smtClean="0"/>
              <a:t>Διδακτική Μαθηματικών ΙΙ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Άτυπες αποδείξεις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Μερικώς δομικές αποδείξεις</a:t>
            </a:r>
          </a:p>
          <a:p>
            <a:pPr lvl="1"/>
            <a:r>
              <a:rPr lang="el-GR" dirty="0" smtClean="0"/>
              <a:t>Η αναφορά στους περιττούς ή στους άρτιους ως αριθμούς (π.χ. πολλαπλάσια του 2)</a:t>
            </a:r>
          </a:p>
          <a:p>
            <a:r>
              <a:rPr lang="el-GR" dirty="0" smtClean="0"/>
              <a:t>Άτυπες δομικές αιτιολογήσεις</a:t>
            </a:r>
          </a:p>
          <a:p>
            <a:pPr lvl="1"/>
            <a:r>
              <a:rPr lang="el-GR" dirty="0" smtClean="0"/>
              <a:t>«Οι περιττοί αριθμοί έχουν πάντα μια μονάδα που περισσεύει, οπότε δημιουργούνται ζεύγη αυτών των μονάδων που είναι άρτιοι»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Άτυπες αποδείξεις (2/3)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Τι μας λέει η εμφάνιση αυτών των διαφόρων μορφών αποδείξεων στους μαθητές για τη διδασκαλία της μαθηματικής απόδειξης;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Άτυπες αποδείξεις (3/3)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Θέμα 2</a:t>
            </a:r>
            <a:r>
              <a:rPr lang="el-GR" sz="2800" b="1" baseline="30000" dirty="0" smtClean="0"/>
              <a:t>ο</a:t>
            </a:r>
            <a:r>
              <a:rPr lang="el-GR" sz="2800" b="1" dirty="0" smtClean="0"/>
              <a:t> . </a:t>
            </a:r>
            <a:r>
              <a:rPr lang="el-GR" sz="2800" dirty="0" smtClean="0"/>
              <a:t>Δίνεται σε μαθητές Β΄ Λυκείου το παρακάτω πρόβλημα:</a:t>
            </a:r>
          </a:p>
          <a:p>
            <a:r>
              <a:rPr lang="el-GR" sz="2800" dirty="0" smtClean="0"/>
              <a:t>«Πάρε ένα τυχαίο διψήφιο ακέραιο και ανάστρεψε τα ψηφία του. Έχεις τώρα δύο αριθμούς. Αφαίρεσε το μικρότερο από το μεγαλύτερο αριθμό. Τι μπορείς να πεις για το αποτέλεσμα;»</a:t>
            </a:r>
          </a:p>
          <a:p>
            <a:pPr>
              <a:buFontTx/>
              <a:buNone/>
            </a:pPr>
            <a:r>
              <a:rPr lang="el-GR" sz="2800" dirty="0" smtClean="0"/>
              <a:t>Δίνονται δύο συλλογισμοί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 1 (1/4)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«Εάν πάρω 15 και 51 τότε 51-15 είναι 36. Εάν πάρω 16 και 61 τότε έχω 45. Εάν έχω 35 και 53 τότε 53-35 είναι 18. Άρα το αποτέλεσμα είναι πολλαπλάσια του 9. Μπορώ να γράψω τον αριθμό στη μορφή </a:t>
            </a:r>
            <a:r>
              <a:rPr lang="el-GR" sz="2800" dirty="0" err="1" smtClean="0"/>
              <a:t>αβ</a:t>
            </a:r>
            <a:r>
              <a:rPr lang="el-GR" sz="2800" dirty="0" smtClean="0"/>
              <a:t> και </a:t>
            </a:r>
            <a:r>
              <a:rPr lang="el-GR" sz="2800" dirty="0" err="1" smtClean="0"/>
              <a:t>βα</a:t>
            </a:r>
            <a:r>
              <a:rPr lang="el-GR" sz="2800" dirty="0" smtClean="0"/>
              <a:t> τον ανάστροφο. Τότε </a:t>
            </a:r>
            <a:r>
              <a:rPr lang="en-US" sz="2800" dirty="0" err="1" smtClean="0"/>
              <a:t>ab</a:t>
            </a:r>
            <a:r>
              <a:rPr lang="el-GR" sz="2800" dirty="0" smtClean="0"/>
              <a:t>-</a:t>
            </a:r>
            <a:r>
              <a:rPr lang="en-US" sz="2800" dirty="0" err="1" smtClean="0"/>
              <a:t>ba</a:t>
            </a:r>
            <a:r>
              <a:rPr lang="el-GR" sz="2800" dirty="0" smtClean="0"/>
              <a:t> =9κ. Πρέπει να αποδείξω τον τύπο αυτό. </a:t>
            </a:r>
            <a:r>
              <a:rPr lang="en-US" sz="2800" dirty="0" err="1" smtClean="0"/>
              <a:t>ab-ba</a:t>
            </a:r>
            <a:r>
              <a:rPr lang="el-GR" sz="2800" dirty="0" smtClean="0"/>
              <a:t>=0. Τότε 0=9κ… που δεν είναι </a:t>
            </a:r>
            <a:r>
              <a:rPr lang="el-GR" sz="2800" dirty="0" err="1" smtClean="0"/>
              <a:t>δυνατό…αλλά</a:t>
            </a:r>
            <a:r>
              <a:rPr lang="el-GR" sz="2800" dirty="0" smtClean="0"/>
              <a:t> δεν το καταλαβαίνω… Ίσως η εικασία που έκανα να είναι λάθος» (μαθητής 1)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 1 (2/4)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«Εάν πάρω 32 και 23…τότε 9. Εάν πάρω 63 και 36…τότε 27. Εάν πάρω 13 και 31 τότε 31-13 είναι 18. Όλοι είναι πολλαπλάσια του 9. Τώρα πρέπει να πω γιατί τα αποτελέσματα είναι πολλαπλάσια του 9…είναι δύσκολο… τότε 32-23 είναι 9, 9 φορές κάτι …αλλά γιατί;  32-23 = 3.10+2-2.10-3 = 3(10-1)-2(10-1). 63-36=6.10+3-3.10-6=6.9-3.9.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 1 (3/4)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Εντάξει είναι πολλαπλάσια του 9. Τώρα θα αποδείξω στη γενική περίπτωση. Όπως και στα παραδείγματα μπορώ να γράψω τους δύο αριθμούς στη μορφή 10</a:t>
            </a:r>
            <a:r>
              <a:rPr lang="en-US" sz="2800" dirty="0" smtClean="0"/>
              <a:t>x</a:t>
            </a:r>
            <a:r>
              <a:rPr lang="el-GR" sz="2800" dirty="0" smtClean="0"/>
              <a:t>+</a:t>
            </a:r>
            <a:r>
              <a:rPr lang="en-US" sz="2800" dirty="0" smtClean="0"/>
              <a:t>y </a:t>
            </a:r>
            <a:r>
              <a:rPr lang="el-GR" sz="2800" dirty="0" smtClean="0"/>
              <a:t>και 10</a:t>
            </a:r>
            <a:r>
              <a:rPr lang="en-US" sz="2800" dirty="0" smtClean="0"/>
              <a:t>y</a:t>
            </a:r>
            <a:r>
              <a:rPr lang="el-GR" sz="2800" dirty="0" smtClean="0"/>
              <a:t>+</a:t>
            </a:r>
            <a:r>
              <a:rPr lang="en-US" sz="2800" dirty="0" smtClean="0"/>
              <a:t>x</a:t>
            </a:r>
            <a:r>
              <a:rPr lang="el-GR" sz="2800" dirty="0" smtClean="0"/>
              <a:t>. Τότε… 10</a:t>
            </a:r>
            <a:r>
              <a:rPr lang="en-US" sz="2800" dirty="0" smtClean="0"/>
              <a:t>x</a:t>
            </a:r>
            <a:r>
              <a:rPr lang="el-GR" sz="2800" dirty="0" smtClean="0"/>
              <a:t>+</a:t>
            </a:r>
            <a:r>
              <a:rPr lang="en-US" sz="2800" dirty="0" smtClean="0"/>
              <a:t>y</a:t>
            </a:r>
            <a:r>
              <a:rPr lang="el-GR" sz="2800" dirty="0" smtClean="0"/>
              <a:t>-(10</a:t>
            </a:r>
            <a:r>
              <a:rPr lang="en-US" sz="2800" dirty="0" smtClean="0"/>
              <a:t>y</a:t>
            </a:r>
            <a:r>
              <a:rPr lang="el-GR" sz="2800" dirty="0" smtClean="0"/>
              <a:t>+</a:t>
            </a:r>
            <a:r>
              <a:rPr lang="en-US" sz="2800" dirty="0" smtClean="0"/>
              <a:t>x</a:t>
            </a:r>
            <a:r>
              <a:rPr lang="el-GR" sz="2800" dirty="0" smtClean="0"/>
              <a:t>) = 10</a:t>
            </a:r>
            <a:r>
              <a:rPr lang="en-US" sz="2800" dirty="0" smtClean="0"/>
              <a:t>x</a:t>
            </a:r>
            <a:r>
              <a:rPr lang="el-GR" sz="2800" dirty="0" smtClean="0"/>
              <a:t>+</a:t>
            </a:r>
            <a:r>
              <a:rPr lang="en-US" sz="2800" dirty="0" smtClean="0"/>
              <a:t>y</a:t>
            </a:r>
            <a:r>
              <a:rPr lang="el-GR" sz="2800" dirty="0" smtClean="0"/>
              <a:t>-10</a:t>
            </a:r>
            <a:r>
              <a:rPr lang="en-US" sz="2800" dirty="0" smtClean="0"/>
              <a:t>y</a:t>
            </a:r>
            <a:r>
              <a:rPr lang="el-GR" sz="2800" dirty="0" smtClean="0"/>
              <a:t>-</a:t>
            </a:r>
            <a:r>
              <a:rPr lang="en-US" sz="2800" dirty="0" smtClean="0"/>
              <a:t>x</a:t>
            </a:r>
            <a:r>
              <a:rPr lang="el-GR" sz="2800" dirty="0" smtClean="0"/>
              <a:t> = 9</a:t>
            </a:r>
            <a:r>
              <a:rPr lang="en-US" sz="2800" dirty="0" smtClean="0"/>
              <a:t>x</a:t>
            </a:r>
            <a:r>
              <a:rPr lang="el-GR" sz="2800" dirty="0" smtClean="0"/>
              <a:t>-9</a:t>
            </a:r>
            <a:r>
              <a:rPr lang="en-US" sz="2800" dirty="0" smtClean="0"/>
              <a:t>y</a:t>
            </a:r>
            <a:r>
              <a:rPr lang="el-GR" sz="2800" dirty="0" smtClean="0"/>
              <a:t> = 9(</a:t>
            </a:r>
            <a:r>
              <a:rPr lang="en-US" sz="2800" dirty="0" smtClean="0"/>
              <a:t>x</a:t>
            </a:r>
            <a:r>
              <a:rPr lang="el-GR" sz="2800" dirty="0" smtClean="0"/>
              <a:t>-</a:t>
            </a:r>
            <a:r>
              <a:rPr lang="en-US" sz="2800" dirty="0" smtClean="0"/>
              <a:t>y</a:t>
            </a:r>
            <a:r>
              <a:rPr lang="el-GR" sz="2800" dirty="0" smtClean="0"/>
              <a:t>) που είναι πολλαπλάσιο του9» (μαθητής 2)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Συλλογισμός 1 (4/4)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Συγκρίνετε τους δύο συλλογισμούς σχετικά με τη διαδικασία που οι μαθητές ακολουθούν για να κατασκευάσουν μια εικασία και να την αποδείξουν.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Αποδεικτικά νοητικά σχήματα των μαθητών για την απόδειξη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Τι είναι ένα νοητικό σχήμα για την απόδειξη</a:t>
            </a:r>
          </a:p>
          <a:p>
            <a:pPr lvl="1"/>
            <a:r>
              <a:rPr lang="el-GR" dirty="0" smtClean="0"/>
              <a:t>Εικασία – γεγονός (</a:t>
            </a:r>
            <a:r>
              <a:rPr lang="en-US" dirty="0" smtClean="0"/>
              <a:t>conjecture- fact)</a:t>
            </a:r>
            <a:endParaRPr lang="el-GR" dirty="0" smtClean="0"/>
          </a:p>
          <a:p>
            <a:pPr lvl="1"/>
            <a:r>
              <a:rPr lang="el-GR" dirty="0" smtClean="0"/>
              <a:t>Αποδεικνύω (διαδικασία που διώχνει την αμφιβολία γύρω από την αλήθεια ενός ισχυρισμού</a:t>
            </a:r>
          </a:p>
          <a:p>
            <a:pPr lvl="1"/>
            <a:r>
              <a:rPr lang="el-GR" dirty="0" smtClean="0"/>
              <a:t>Επιβεβαιώνω – πείθω (άτομο – άλλους)</a:t>
            </a:r>
          </a:p>
          <a:p>
            <a:pPr lvl="1"/>
            <a:r>
              <a:rPr lang="el-GR" dirty="0" smtClean="0"/>
              <a:t>Το νοητικό σχήμα ενός ατόμου αποτελείται από το τι αποτελεί επιβεβαίωση και πειθώ για αυτό το άτομο.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Ταξινόμηση των νοητικών αποδεικτικών σχημάτων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 smtClean="0"/>
              <a:t>Σχήματα που στηρίζονται σε εξωτερικά κριτήρια (κάποιος το είπε, φαίνεται</a:t>
            </a:r>
            <a:r>
              <a:rPr lang="en-US" sz="2800" dirty="0" smtClean="0"/>
              <a:t> </a:t>
            </a:r>
            <a:r>
              <a:rPr lang="el-GR" sz="2800" dirty="0" smtClean="0"/>
              <a:t>από την μορφή , συμβολικά – </a:t>
            </a:r>
            <a:r>
              <a:rPr lang="en-US" sz="2800" dirty="0" smtClean="0"/>
              <a:t>authoritarian , ritual</a:t>
            </a:r>
            <a:r>
              <a:rPr lang="el-GR" sz="2800" dirty="0" smtClean="0"/>
              <a:t>, αναπαράσταση)</a:t>
            </a:r>
          </a:p>
          <a:p>
            <a:pPr>
              <a:defRPr/>
            </a:pPr>
            <a:r>
              <a:rPr lang="el-GR" sz="2800" dirty="0" smtClean="0"/>
              <a:t>Εμπειρικά σχήματα (τεκμηρίωση από τα παραδείγματα, αισθήσεις)</a:t>
            </a:r>
          </a:p>
          <a:p>
            <a:pPr>
              <a:defRPr/>
            </a:pPr>
            <a:r>
              <a:rPr lang="el-GR" sz="2800" dirty="0" smtClean="0"/>
              <a:t>Παραγωγικά σχήματα (μετασχηματιστικά- (γενίκευση, λειτουργική σκέψη, λογικά συμπεράσματα), αξιωματικά)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Ταξινόμηση των νοητικών αποδεικτικών σχημάτων (2/3)</a:t>
            </a:r>
            <a:endParaRPr lang="el-GR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14348" y="1571612"/>
            <a:ext cx="7848600" cy="3968750"/>
          </a:xfrm>
          <a:noFill/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απόδειξη στη Διδακτική των Μαθηματικών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Υπάρχει μια εξέλιξη στη σημασία της έννοιας της απόδειξης (Ευκλείδεια γεωμετρία, επίλυση προβλήματος, κατασκευαστικές θεωρήσεις, ρόλος της τεχνολογίας)</a:t>
            </a:r>
          </a:p>
          <a:p>
            <a:r>
              <a:rPr lang="el-GR" sz="2800" dirty="0" smtClean="0"/>
              <a:t>Η απόδειξη ως μορφή επικοινωνίας</a:t>
            </a:r>
          </a:p>
          <a:p>
            <a:r>
              <a:rPr lang="el-GR" sz="2800" dirty="0" smtClean="0"/>
              <a:t>Η απόδειξη ως εργαλείο κατανόησης</a:t>
            </a:r>
          </a:p>
          <a:p>
            <a:r>
              <a:rPr lang="el-GR" sz="2800" dirty="0" smtClean="0"/>
              <a:t>Η απόδειξη το αποτέλεσμα μιας διαδικασίας όπου οι μαθητές δημιουργούν εικασίες και τις ελέγχουν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Ταξινόμηση των νοητικών αποδεικτικών σχημάτων (3/3)</a:t>
            </a:r>
            <a:endParaRPr lang="el-G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57250" y="1643050"/>
            <a:ext cx="7150100" cy="4300538"/>
          </a:xfrm>
          <a:noFill/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Προτάσεις για τη διδασκαλία της απόδειξης 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400" dirty="0" smtClean="0"/>
              <a:t>Συζήτηση στην τάξη που οδηγεί σε εικασίες</a:t>
            </a:r>
          </a:p>
          <a:p>
            <a:pPr>
              <a:defRPr/>
            </a:pPr>
            <a:r>
              <a:rPr lang="el-GR" sz="2400" dirty="0" smtClean="0"/>
              <a:t>Κατάλληλοι πειραματισμοί για τον έλεγχο των εικασιών</a:t>
            </a:r>
          </a:p>
          <a:p>
            <a:pPr>
              <a:defRPr/>
            </a:pPr>
            <a:r>
              <a:rPr lang="el-GR" sz="2400" dirty="0" smtClean="0"/>
              <a:t>Απόδειξη για την υποστήριξη των εικασιών</a:t>
            </a:r>
          </a:p>
          <a:p>
            <a:pPr>
              <a:defRPr/>
            </a:pPr>
            <a:r>
              <a:rPr lang="el-GR" sz="2400" dirty="0" smtClean="0"/>
              <a:t>Η απόδειξη του ίδιου θεωρήματος με περισσότερους τρόπους</a:t>
            </a:r>
          </a:p>
          <a:p>
            <a:pPr>
              <a:defRPr/>
            </a:pPr>
            <a:r>
              <a:rPr lang="el-GR" sz="2400" dirty="0" smtClean="0"/>
              <a:t>Έμφαση στη γενική δομή της αρχικά πριν τη λεπτομερή περιγραφή των βημάτων</a:t>
            </a:r>
          </a:p>
          <a:p>
            <a:pPr>
              <a:defRPr/>
            </a:pPr>
            <a:r>
              <a:rPr lang="el-GR" sz="2400" dirty="0" smtClean="0"/>
              <a:t>Η μεταφορά μιας απόδειξης με απαγωγής σε άτοπο με μια κατασκευαστική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Προτάσεις για τη διδασκαλία της απόδειξης 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Λύκειο οι μαθητές αναμένεται να</a:t>
            </a:r>
          </a:p>
          <a:p>
            <a:pPr lvl="1"/>
            <a:r>
              <a:rPr lang="el-GR" dirty="0" smtClean="0"/>
              <a:t>Κάνουν και ελέγχουν εικασίες</a:t>
            </a:r>
          </a:p>
          <a:p>
            <a:pPr lvl="1"/>
            <a:r>
              <a:rPr lang="el-GR" dirty="0" smtClean="0"/>
              <a:t>Να διατυπώνουν αντιπαραδείγματα</a:t>
            </a:r>
          </a:p>
          <a:p>
            <a:pPr lvl="1"/>
            <a:r>
              <a:rPr lang="el-GR" dirty="0" smtClean="0"/>
              <a:t>Να ακολουθούν λογικά επιχειρήματα</a:t>
            </a:r>
          </a:p>
          <a:p>
            <a:pPr lvl="1"/>
            <a:r>
              <a:rPr lang="el-GR" dirty="0" smtClean="0"/>
              <a:t>Να ελέγχουν την εγκυρότητα των επιχειρημάτων</a:t>
            </a:r>
          </a:p>
          <a:p>
            <a:pPr lvl="1"/>
            <a:r>
              <a:rPr lang="el-GR" dirty="0" smtClean="0"/>
              <a:t>Να κατασκευάζουν απλές αποδείξεις</a:t>
            </a:r>
          </a:p>
          <a:p>
            <a:pPr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Προτάσεις για τη διδασκαλία της απόδειξης (3/3)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Αποδείξεις που αποδεικνύουν (θεώρημα)</a:t>
            </a:r>
          </a:p>
          <a:p>
            <a:r>
              <a:rPr lang="el-GR" dirty="0" smtClean="0"/>
              <a:t>Αποδείξεις που επεξηγούν</a:t>
            </a:r>
          </a:p>
          <a:p>
            <a:pPr lvl="1"/>
            <a:r>
              <a:rPr lang="el-GR" dirty="0" smtClean="0"/>
              <a:t>Το άθροισμα των ν φυσικών αριθμών με αντιμετάθεση των όρων</a:t>
            </a:r>
          </a:p>
          <a:p>
            <a:pPr lvl="1"/>
            <a:r>
              <a:rPr lang="el-GR" dirty="0" smtClean="0"/>
              <a:t>Το άθροισμα των ν φυσικών αριθμών με γεωμετρική αναπαράσταση (τρίγωνοι αριθμοί)</a:t>
            </a:r>
          </a:p>
          <a:p>
            <a:pPr lvl="1"/>
            <a:r>
              <a:rPr lang="el-GR" dirty="0" smtClean="0"/>
              <a:t>Το άθροισμα των ν φυσικών αριθμών με τη σκάλα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Πανεπιστήμιον </a:t>
            </a:r>
            <a:r>
              <a:rPr lang="el-GR" sz="2000" dirty="0" err="1" smtClean="0"/>
              <a:t>Αθηνών</a:t>
            </a:r>
            <a:r>
              <a:rPr lang="el-GR" altLang="el-GR" sz="2000" dirty="0" err="1" smtClean="0"/>
              <a:t>Δέσποινα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</a:t>
            </a:r>
            <a:r>
              <a:rPr lang="el-GR" altLang="el-GR" sz="2000" dirty="0" smtClean="0"/>
              <a:t>Διδακτική Μαθηματικών ΙΙ</a:t>
            </a:r>
            <a:r>
              <a:rPr lang="el-GR" sz="2000" dirty="0" smtClean="0"/>
              <a:t>. Επιχειρηματολογία και απόδειξη στη διδασκαλία των μαθηματικών».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http://opencourses.uoa.gr/courses/ MATH220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Ερωτήματα γύρω από την απόδειξη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Μαθηματικοί παράγοντες</a:t>
            </a:r>
          </a:p>
          <a:p>
            <a:pPr lvl="1"/>
            <a:r>
              <a:rPr lang="el-GR" dirty="0" smtClean="0"/>
              <a:t>Τι είναι η απόδειξη και ποια η λειτουργία της;</a:t>
            </a:r>
          </a:p>
          <a:p>
            <a:pPr lvl="1"/>
            <a:r>
              <a:rPr lang="el-GR" dirty="0" smtClean="0"/>
              <a:t>Πως οι αποδείξεις κατασκευάζονται, επαληθεύονται και γίνονται αποδεκτές στη μαθηματική κοινότητα;</a:t>
            </a:r>
          </a:p>
          <a:p>
            <a:pPr lvl="1"/>
            <a:r>
              <a:rPr lang="el-GR" dirty="0" smtClean="0"/>
              <a:t>Ποιες είναι κάποιες από τις κριτικές φάσεις στην ανάπτυξη της απόδειξης στην ιστορία των μαθητών;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Ερωτήματα γύρω από την απόδειξη (2/3)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Γνωστικοί παράγοντες</a:t>
            </a:r>
          </a:p>
          <a:p>
            <a:pPr lvl="1"/>
            <a:r>
              <a:rPr lang="el-GR" dirty="0" smtClean="0"/>
              <a:t>Ποιες είναι οι αντιλήψεις των μαθητών για την απόδειξη</a:t>
            </a:r>
          </a:p>
          <a:p>
            <a:pPr lvl="1"/>
            <a:r>
              <a:rPr lang="el-GR" dirty="0" smtClean="0"/>
              <a:t>Ποιες είναι οι δυσκολίες των μαθητών στην απόδειξη</a:t>
            </a:r>
          </a:p>
          <a:p>
            <a:pPr lvl="1"/>
            <a:r>
              <a:rPr lang="el-GR" dirty="0" smtClean="0"/>
              <a:t>Που οφείλονται οι δυσκολίες αυτές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Ερωτήματα γύρω από την απόδειξη (3/3)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dirty="0" smtClean="0"/>
              <a:t>Διδακτικοί – πολιτισμικοί παράγοντες</a:t>
            </a:r>
          </a:p>
          <a:p>
            <a:pPr lvl="1">
              <a:defRPr/>
            </a:pPr>
            <a:r>
              <a:rPr lang="el-GR" dirty="0" smtClean="0"/>
              <a:t>Γιατί διδάσκουμε απόδειξη;</a:t>
            </a:r>
          </a:p>
          <a:p>
            <a:pPr lvl="1">
              <a:defRPr/>
            </a:pPr>
            <a:r>
              <a:rPr lang="el-GR" dirty="0" smtClean="0"/>
              <a:t>Πώς πρέπει να διδάξουμε την απόδειξη;</a:t>
            </a:r>
          </a:p>
          <a:p>
            <a:pPr lvl="1">
              <a:defRPr/>
            </a:pPr>
            <a:r>
              <a:rPr lang="el-GR" dirty="0" smtClean="0"/>
              <a:t>Ποιες οι αποδείξεις κατασκευάζονται, επαληθεύονται και γίνονται δεκτές στην τάξη;</a:t>
            </a:r>
          </a:p>
          <a:p>
            <a:pPr lvl="1">
              <a:defRPr/>
            </a:pPr>
            <a:r>
              <a:rPr lang="el-GR" dirty="0" smtClean="0"/>
              <a:t>Ποιες είναι οι βασικές φάσεις στην ανάπτυξη της απόδειξης για το μαθητή και την τάξη ως κοινότητα;</a:t>
            </a:r>
          </a:p>
          <a:p>
            <a:pPr lvl="1">
              <a:defRPr/>
            </a:pPr>
            <a:r>
              <a:rPr lang="el-GR" dirty="0" smtClean="0"/>
              <a:t>Ποιο περιβάλλον στην τάξη υποστηρίζει την ανάπτυξη της έννοιας της απόδειξης για τους μαθητές; Τι είδους αλληλεπιδράσεις; Τι είδους δραστηριότητες;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έρευνα πάνω στην απόδειξη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Μελέτη των πεποιθήσεων των μαθητών για την απόδειξη και των γνωστικών τους σχημάτων</a:t>
            </a:r>
          </a:p>
          <a:p>
            <a:r>
              <a:rPr lang="el-GR" sz="2800" dirty="0" smtClean="0"/>
              <a:t>Μελέτη των κοινωνικών παραγόντων και πως μπορούμε να φτιάξουμε περιβάλλοντα μάθησης που οι μαθητές να επιχειρηματολογούν και να αναγνωρίζουν τι σημαίνει αποδεκτή μαθηματική αιτιολόγηση</a:t>
            </a:r>
          </a:p>
          <a:p>
            <a:r>
              <a:rPr lang="el-GR" sz="2800" dirty="0" smtClean="0"/>
              <a:t>Έμφαση στη λογική δομή της απόδειξης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απόδειξη ως ένα έργο επίλυσης προβλήματος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Στην απόδειξη μιας πρότασης ο μαθητής έχει όπως και στο πρόβλημα μια σειρά από δεδομένα (αξιώματα, θεωρήματα, προτάσεις, ορισμούς) και του ζητείται να επιλέξει τι είναι κατάλληλο ώστε να φτάσει σε κάποιο συμπέρασμα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Διαφορετικές προσεγγίσεις απόδειξης που οι φοιτητές χρησιμοποιούν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Διαδικαστικές αποδείξεις</a:t>
            </a:r>
          </a:p>
          <a:p>
            <a:pPr lvl="1"/>
            <a:r>
              <a:rPr lang="el-GR" sz="2400" dirty="0" smtClean="0"/>
              <a:t>Να αποδειχθεί ότι η ακολουθία (ν-1)/ν συγκλίνει στο 1</a:t>
            </a:r>
          </a:p>
          <a:p>
            <a:pPr lvl="1"/>
            <a:r>
              <a:rPr lang="el-GR" sz="2400" dirty="0" smtClean="0"/>
              <a:t>Η φοιτήτρια παίρνει τις σημειώσεις της κοιτά σε μια παρόμοια απόδειξη, παίρνει την απόλυτη τιμή της διαφοράς (ν-1)/ν -1 τη θέτει μικρότερη του ε και υπολογίζει την τιμή του Ν</a:t>
            </a:r>
          </a:p>
          <a:p>
            <a:pPr lvl="1"/>
            <a:r>
              <a:rPr lang="el-GR" sz="2400" dirty="0" smtClean="0"/>
              <a:t>Η φοιτήτρια δεν μπορεί να απαντήσει γιατί η συγκεκριμένη απόδειξη εξασφαλίζει τη σύγκλιση της ακολουθίας.</a:t>
            </a:r>
          </a:p>
          <a:p>
            <a:pPr lvl="1"/>
            <a:r>
              <a:rPr lang="el-GR" sz="2400" dirty="0" smtClean="0"/>
              <a:t>Η κατανόηση της για τα όρια και τις ακολουθίες πολύ περιορισμένη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1915</Words>
  <Application>Microsoft Office PowerPoint</Application>
  <PresentationFormat>Προβολή στην οθόνη (4:3)</PresentationFormat>
  <Paragraphs>234</Paragraphs>
  <Slides>39</Slides>
  <Notes>39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4" baseType="lpstr">
      <vt:lpstr>ＭＳ Ｐゴシック</vt:lpstr>
      <vt:lpstr>Arial</vt:lpstr>
      <vt:lpstr>Calibri</vt:lpstr>
      <vt:lpstr>Wingdings</vt:lpstr>
      <vt:lpstr>Θέμα του Office</vt:lpstr>
      <vt:lpstr>Διδακτική Μαθηματικών ΙΙ</vt:lpstr>
      <vt:lpstr>Διδακτική Μαθηματικών ΙΙ</vt:lpstr>
      <vt:lpstr>Η απόδειξη στη Διδακτική των Μαθηματικών</vt:lpstr>
      <vt:lpstr>Ερωτήματα γύρω από την απόδειξη (1/3)</vt:lpstr>
      <vt:lpstr>Ερωτήματα γύρω από την απόδειξη (2/3)</vt:lpstr>
      <vt:lpstr>Ερωτήματα γύρω από την απόδειξη (3/3)</vt:lpstr>
      <vt:lpstr>Η έρευνα πάνω στην απόδειξη</vt:lpstr>
      <vt:lpstr>Η απόδειξη ως ένα έργο επίλυσης προβλήματος</vt:lpstr>
      <vt:lpstr>Διαφορετικές προσεγγίσεις απόδειξης που οι φοιτητές χρησιμοποιούν</vt:lpstr>
      <vt:lpstr>Τι μαθαίνει ένας μαθητής από μια διαδικαστική απόδειξη;</vt:lpstr>
      <vt:lpstr>Συντακτική απόδειξη</vt:lpstr>
      <vt:lpstr>Ευκαιρίες μάθησης από την παραγωγή μιας συντακτικής απόδειξης</vt:lpstr>
      <vt:lpstr>Σημασιολογική απόδειξη </vt:lpstr>
      <vt:lpstr>Ευκαιρίες μάθησης για την παραγωγή μιας σημασιολογικής απόδειξης (1/2)</vt:lpstr>
      <vt:lpstr>Ευκαιρίες μάθησης για την παραγωγή μιας σημασιολογικής απόδειξης (2/2)</vt:lpstr>
      <vt:lpstr>Η μαθηματική απόδειξη στο Λύκειο</vt:lpstr>
      <vt:lpstr>Η στροφή στο ρόλο της μαθηματικής απόδειξης</vt:lpstr>
      <vt:lpstr>Ένα παράδειγμα έρευνας</vt:lpstr>
      <vt:lpstr>Εμπειρικές αιτιολογήσεις</vt:lpstr>
      <vt:lpstr>Άτυπες αποδείξεις (1/3)</vt:lpstr>
      <vt:lpstr>Άτυπες αποδείξεις (2/3)</vt:lpstr>
      <vt:lpstr>Άτυπες αποδείξεις (3/3)</vt:lpstr>
      <vt:lpstr>Συλλογισμός 1 (1/4)</vt:lpstr>
      <vt:lpstr>Συλλογισμός 1 (2/4)</vt:lpstr>
      <vt:lpstr>Συλλογισμός 1 (3/4)</vt:lpstr>
      <vt:lpstr>Συλλογισμός 1 (4/4)</vt:lpstr>
      <vt:lpstr>Αποδεικτικά νοητικά σχήματα των μαθητών για την απόδειξη</vt:lpstr>
      <vt:lpstr>Ταξινόμηση των νοητικών αποδεικτικών σχημάτων (1/3)</vt:lpstr>
      <vt:lpstr>Ταξινόμηση των νοητικών αποδεικτικών σχημάτων (2/3)</vt:lpstr>
      <vt:lpstr>Ταξινόμηση των νοητικών αποδεικτικών σχημάτων (3/3)</vt:lpstr>
      <vt:lpstr>Προτάσεις για τη διδασκαλία της απόδειξης (1/3)</vt:lpstr>
      <vt:lpstr>Προτάσεις για τη διδασκαλία της απόδειξης (2/3)</vt:lpstr>
      <vt:lpstr>Προτάσεις για τη διδασκαλία της απόδειξης (3/3)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190</cp:revision>
  <dcterms:created xsi:type="dcterms:W3CDTF">2012-09-06T09:03:05Z</dcterms:created>
  <dcterms:modified xsi:type="dcterms:W3CDTF">2015-07-06T00:29:37Z</dcterms:modified>
</cp:coreProperties>
</file>