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62" r:id="rId3"/>
    <p:sldId id="265" r:id="rId4"/>
    <p:sldId id="300" r:id="rId5"/>
    <p:sldId id="301" r:id="rId6"/>
    <p:sldId id="302" r:id="rId7"/>
    <p:sldId id="303" r:id="rId8"/>
    <p:sldId id="305" r:id="rId9"/>
    <p:sldId id="308" r:id="rId10"/>
    <p:sldId id="307" r:id="rId11"/>
    <p:sldId id="304"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280" r:id="rId43"/>
    <p:sldId id="290" r:id="rId44"/>
    <p:sldId id="295" r:id="rId45"/>
    <p:sldId id="299" r:id="rId46"/>
    <p:sldId id="292" r:id="rId47"/>
    <p:sldId id="291" r:id="rId48"/>
    <p:sldId id="294" r:id="rId4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2"/>
            <p14:sldId id="265"/>
            <p14:sldId id="300"/>
            <p14:sldId id="301"/>
            <p14:sldId id="302"/>
            <p14:sldId id="303"/>
            <p14:sldId id="305"/>
            <p14:sldId id="308"/>
            <p14:sldId id="307"/>
            <p14:sldId id="304"/>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280"/>
            <p14:sldId id="290"/>
            <p14:sldId id="295"/>
            <p14:sldId id="299"/>
            <p14:sldId id="292"/>
            <p14:sldId id="291"/>
            <p14:sldId id="29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01" autoAdjust="0"/>
    <p:restoredTop sz="99309" autoAdjust="0"/>
  </p:normalViewPr>
  <p:slideViewPr>
    <p:cSldViewPr>
      <p:cViewPr>
        <p:scale>
          <a:sx n="75" d="100"/>
          <a:sy n="75" d="100"/>
        </p:scale>
        <p:origin x="-2706" y="-9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7/4/2015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ＭＳ Ｐゴシック" pitchFamily="34" charset="-128"/>
                <a:cs typeface="+mn-cs"/>
              </a:rPr>
              <a:t>Εισαγωγή στην Εορτολογία</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Λειτουργική</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9</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Εισαγωγή στην </a:t>
            </a:r>
            <a:r>
              <a:rPr lang="el-GR" sz="2800" dirty="0" smtClean="0"/>
              <a:t>Εορτολογία</a:t>
            </a:r>
            <a:endParaRPr lang="en-US" sz="2800" dirty="0" smtClean="0"/>
          </a:p>
          <a:p>
            <a:endParaRPr lang="en-US" sz="2800" dirty="0" smtClean="0"/>
          </a:p>
          <a:p>
            <a:r>
              <a:rPr lang="el-GR" sz="2800" dirty="0" smtClean="0"/>
              <a:t>Γεώργιος Φίλιας</a:t>
            </a:r>
          </a:p>
          <a:p>
            <a:r>
              <a:rPr lang="el-GR" sz="2800" dirty="0" smtClean="0"/>
              <a:t>Θεολογική Σχολή</a:t>
            </a:r>
          </a:p>
          <a:p>
            <a:r>
              <a:rPr lang="el-GR" sz="2800" dirty="0" smtClean="0"/>
              <a:t>Τμήμα Κοινωνικής Θεολογίας</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Β) Η Εορτή του Πάσχα (4 από 4)</a:t>
            </a:r>
            <a:endParaRPr lang="el-GR" dirty="0"/>
          </a:p>
        </p:txBody>
      </p:sp>
      <p:sp>
        <p:nvSpPr>
          <p:cNvPr id="5" name="Θέση περιεχομένου 4"/>
          <p:cNvSpPr>
            <a:spLocks noGrp="1"/>
          </p:cNvSpPr>
          <p:nvPr>
            <p:ph idx="1"/>
          </p:nvPr>
        </p:nvSpPr>
        <p:spPr/>
        <p:txBody>
          <a:bodyPr>
            <a:normAutofit/>
          </a:bodyPr>
          <a:lstStyle/>
          <a:p>
            <a:r>
              <a:rPr lang="el-GR" sz="2400" dirty="0" smtClean="0"/>
              <a:t>Τα </a:t>
            </a:r>
            <a:r>
              <a:rPr lang="el-GR" sz="2400" dirty="0"/>
              <a:t>ενδιαφέροντα θέματα έρευνας σχετικώς με τον πασχαλινό εορτασμό είναι τα περί της εξελίξεως και διαμορφώσεως της τελετής αφής του αγίου φωτός, των αναγνωσμάτων το εσπέρας του </a:t>
            </a:r>
            <a:r>
              <a:rPr lang="el-GR" sz="2400" dirty="0" smtClean="0"/>
              <a:t>Μεγάλου </a:t>
            </a:r>
            <a:r>
              <a:rPr lang="el-GR" sz="2400" dirty="0"/>
              <a:t>Σαββάτου και της υμνογραφίας της πασχαλινής παννυχίδας. </a:t>
            </a:r>
            <a:endParaRPr lang="en-US" sz="2400" dirty="0"/>
          </a:p>
          <a:p>
            <a:r>
              <a:rPr lang="el-GR" sz="2400" dirty="0"/>
              <a:t>Η σύγκριση της σημερινής μορφής της πασχαλινής ακολουθίας με τις αντίστοιχες παλαιότερες (που καταγράφονται  σε χειρόγραφα Τυπικά της Παλαιστίνης και του Βυζαντίου) καταδεικνύει  σημαντικές αλλαγές.</a:t>
            </a:r>
            <a:endParaRPr lang="en-US" sz="2400" dirty="0"/>
          </a:p>
          <a:p>
            <a:endParaRPr lang="en-US" sz="2400" dirty="0" smtClean="0"/>
          </a:p>
        </p:txBody>
      </p:sp>
    </p:spTree>
    <p:extLst>
      <p:ext uri="{BB962C8B-B14F-4D97-AF65-F5344CB8AC3E}">
        <p14:creationId xmlns:p14="http://schemas.microsoft.com/office/powerpoint/2010/main" val="1388083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Γ) Η Εορτή των Χριστουγέννων</a:t>
            </a:r>
            <a:br>
              <a:rPr lang="el-GR" dirty="0" smtClean="0"/>
            </a:br>
            <a:r>
              <a:rPr lang="el-GR" dirty="0" smtClean="0"/>
              <a:t>και Θεοφανείων (1 από 4)</a:t>
            </a:r>
            <a:endParaRPr lang="el-GR" dirty="0"/>
          </a:p>
        </p:txBody>
      </p:sp>
      <p:sp>
        <p:nvSpPr>
          <p:cNvPr id="5" name="Θέση περιεχομένου 4"/>
          <p:cNvSpPr>
            <a:spLocks noGrp="1"/>
          </p:cNvSpPr>
          <p:nvPr>
            <p:ph idx="1"/>
          </p:nvPr>
        </p:nvSpPr>
        <p:spPr/>
        <p:txBody>
          <a:bodyPr>
            <a:normAutofit fontScale="85000" lnSpcReduction="20000"/>
          </a:bodyPr>
          <a:lstStyle/>
          <a:p>
            <a:r>
              <a:rPr lang="el-GR" sz="2400" dirty="0"/>
              <a:t>Στην </a:t>
            </a:r>
            <a:r>
              <a:rPr lang="el-GR" sz="2400" dirty="0" smtClean="0"/>
              <a:t>Καινή Διαθήκη </a:t>
            </a:r>
            <a:r>
              <a:rPr lang="el-GR" sz="2400" dirty="0"/>
              <a:t>δεν υπάρχει εντολή ή απαγόρευση του Κυρίου για τον εορτασμό της Γεννήσεώς Του (σε αντίθεση με την εντολή αναμνήσεως του θανάτου Του: Λκ. 22, 19-20).</a:t>
            </a:r>
            <a:endParaRPr lang="en-US" sz="2400" dirty="0"/>
          </a:p>
          <a:p>
            <a:r>
              <a:rPr lang="el-GR" sz="2400" dirty="0"/>
              <a:t>Η </a:t>
            </a:r>
            <a:r>
              <a:rPr lang="el-GR" sz="2400" dirty="0" smtClean="0"/>
              <a:t>Καινή Διαθήκη </a:t>
            </a:r>
            <a:r>
              <a:rPr lang="el-GR" sz="2400" dirty="0"/>
              <a:t>τονίζει ότι η Γέννηση του Κυρίου αποτελεί γεγονός ύψιστης σημασίας για τη σωτηρία του ανθρώπου (Μτ. 1, 18εξ· Λκ. 2, 1-7· Φιλ. 2, 7).</a:t>
            </a:r>
            <a:endParaRPr lang="en-US" sz="2400" dirty="0"/>
          </a:p>
          <a:p>
            <a:r>
              <a:rPr lang="el-GR" sz="2400" dirty="0"/>
              <a:t>Κατά τους δύο πρώτους αιώνες δεν σημειώνεται ενδιαφέρον για θεσμοθέτηση εορτής της Γεννήσεως, διότι κατά την περίοδο των διωγμών προβάλλεται περισσότερο η ημέρα του θανάτου (και όχι της γεννήσεως) των μαρτύρων («γενέθλιος ημέρα»), αλλά και αναδεικνύεται η ανάγκη να υποβιβαστεί η σαρκική γέννηση του Χριστού, ώστε να τονιστεί η θεότητά Του.</a:t>
            </a:r>
            <a:endParaRPr lang="en-US" sz="2400" dirty="0"/>
          </a:p>
          <a:p>
            <a:r>
              <a:rPr lang="el-GR" sz="2400" dirty="0" smtClean="0"/>
              <a:t>3</a:t>
            </a:r>
            <a:r>
              <a:rPr lang="el-GR" sz="2400" baseline="30000" dirty="0" smtClean="0"/>
              <a:t>ος</a:t>
            </a:r>
            <a:r>
              <a:rPr lang="el-GR" sz="2400" dirty="0" smtClean="0"/>
              <a:t> </a:t>
            </a:r>
            <a:r>
              <a:rPr lang="el-GR" sz="2400" dirty="0"/>
              <a:t>αι.: η πλειονότητα των Χριστιανών προέρχεται από εθνικά περιβάλλοντα, για τα οποία η γενέθλιος ημέρα ήταν τμήμα του πολιτισμού.</a:t>
            </a:r>
            <a:endParaRPr lang="en-US" sz="2400" dirty="0"/>
          </a:p>
        </p:txBody>
      </p:sp>
    </p:spTree>
    <p:extLst>
      <p:ext uri="{BB962C8B-B14F-4D97-AF65-F5344CB8AC3E}">
        <p14:creationId xmlns:p14="http://schemas.microsoft.com/office/powerpoint/2010/main" val="3334432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Γ) Η </a:t>
            </a:r>
            <a:r>
              <a:rPr lang="el-GR" dirty="0"/>
              <a:t>Εορτή των </a:t>
            </a:r>
            <a:r>
              <a:rPr lang="el-GR" dirty="0" smtClean="0"/>
              <a:t>Χριστουγέννων</a:t>
            </a:r>
            <a:br>
              <a:rPr lang="el-GR" dirty="0" smtClean="0"/>
            </a:br>
            <a:r>
              <a:rPr lang="el-GR" dirty="0" smtClean="0"/>
              <a:t>και </a:t>
            </a:r>
            <a:r>
              <a:rPr lang="el-GR" dirty="0"/>
              <a:t>Θεοφανείων </a:t>
            </a:r>
            <a:r>
              <a:rPr lang="el-GR" dirty="0" smtClean="0"/>
              <a:t>(2 </a:t>
            </a:r>
            <a:r>
              <a:rPr lang="el-GR" dirty="0"/>
              <a:t>από </a:t>
            </a:r>
            <a:r>
              <a:rPr lang="el-GR" dirty="0" smtClean="0"/>
              <a:t>4)</a:t>
            </a:r>
            <a:endParaRPr lang="el-GR" dirty="0"/>
          </a:p>
        </p:txBody>
      </p:sp>
      <p:sp>
        <p:nvSpPr>
          <p:cNvPr id="5" name="Θέση περιεχομένου 4"/>
          <p:cNvSpPr>
            <a:spLocks noGrp="1"/>
          </p:cNvSpPr>
          <p:nvPr>
            <p:ph idx="1"/>
          </p:nvPr>
        </p:nvSpPr>
        <p:spPr/>
        <p:txBody>
          <a:bodyPr>
            <a:normAutofit fontScale="85000" lnSpcReduction="20000"/>
          </a:bodyPr>
          <a:lstStyle/>
          <a:p>
            <a:r>
              <a:rPr lang="el-GR" sz="2400" dirty="0"/>
              <a:t>Η εορτή της Γεννήσεως του Χριστού εμφανίζεται στα τέλη του </a:t>
            </a:r>
            <a:r>
              <a:rPr lang="el-GR" sz="2400" dirty="0" smtClean="0"/>
              <a:t>2</a:t>
            </a:r>
            <a:r>
              <a:rPr lang="el-GR" sz="2400" baseline="30000" dirty="0" smtClean="0"/>
              <a:t>ου </a:t>
            </a:r>
            <a:r>
              <a:rPr lang="el-GR" sz="2400" dirty="0" smtClean="0"/>
              <a:t>- </a:t>
            </a:r>
            <a:r>
              <a:rPr lang="el-GR" sz="2400" dirty="0"/>
              <a:t>αρχές του </a:t>
            </a:r>
            <a:r>
              <a:rPr lang="el-GR" sz="2400" dirty="0" smtClean="0"/>
              <a:t>3</a:t>
            </a:r>
            <a:r>
              <a:rPr lang="el-GR" sz="2400" baseline="30000" dirty="0" smtClean="0"/>
              <a:t>ου</a:t>
            </a:r>
            <a:r>
              <a:rPr lang="el-GR" sz="2400" dirty="0" smtClean="0"/>
              <a:t> </a:t>
            </a:r>
            <a:r>
              <a:rPr lang="el-GR" sz="2400" dirty="0"/>
              <a:t>αι. στενά συνδεδεμένη με την εορτή της Βαπτίσεώς Του (εορταζόταν την 6η Ιανουαρίου και έφερε το τίτλο «Θεοφάνεια» ή «Επιφάνεια»).</a:t>
            </a:r>
            <a:endParaRPr lang="en-US" sz="2400" dirty="0"/>
          </a:p>
          <a:p>
            <a:r>
              <a:rPr lang="el-GR" sz="2400" dirty="0"/>
              <a:t>Κλήμης Αλεξανδρέας (+254),</a:t>
            </a:r>
            <a:r>
              <a:rPr lang="el-GR" sz="2400" i="1" dirty="0"/>
              <a:t> Στρωματείς</a:t>
            </a:r>
            <a:r>
              <a:rPr lang="el-GR" sz="2400" dirty="0"/>
              <a:t>: η αρχαιότερη πληροφορία περί εορτασμού των Θεοφανείων (στην Αίγυπτο, από τους οπαδούς του γνωστικού Βασιλείδη).</a:t>
            </a:r>
            <a:endParaRPr lang="en-US" sz="2400" dirty="0"/>
          </a:p>
          <a:p>
            <a:r>
              <a:rPr lang="el-GR" sz="2400" dirty="0"/>
              <a:t>Ο συνεορτασμός Γεννήσεως και Βαπτίσεως του Κυρίου συνεχίζεται μέχρι τα τέλη του </a:t>
            </a:r>
            <a:r>
              <a:rPr lang="el-GR" sz="2400" dirty="0" smtClean="0"/>
              <a:t>4</a:t>
            </a:r>
            <a:r>
              <a:rPr lang="el-GR" sz="2400" baseline="30000" dirty="0" smtClean="0"/>
              <a:t>ου</a:t>
            </a:r>
            <a:r>
              <a:rPr lang="el-GR" sz="2400" dirty="0" smtClean="0"/>
              <a:t> </a:t>
            </a:r>
            <a:r>
              <a:rPr lang="el-GR" sz="2400" dirty="0"/>
              <a:t>αι. (μαρτυρία </a:t>
            </a:r>
            <a:r>
              <a:rPr lang="el-GR" sz="2400" i="1" dirty="0"/>
              <a:t>Οδοιπορικού της Αιθερίας</a:t>
            </a:r>
            <a:r>
              <a:rPr lang="el-GR" sz="2400" dirty="0"/>
              <a:t>, του Αμιανού Μαρκελλίνου [περί εορτασμού το 361, στον οποίο συμμετείχε ο Ιουλιανός ο Παραβάτης] και του 4ου κανόνα της Συνόδου της Σαραγόσας [381· θεωρεί την εορτή των Θεοφανείων ως μία από τις σημαντικότερες]). </a:t>
            </a:r>
            <a:endParaRPr lang="en-US" sz="2400" dirty="0"/>
          </a:p>
          <a:p>
            <a:r>
              <a:rPr lang="el-GR" sz="2400" dirty="0"/>
              <a:t>Στη σημερινή μορφή των Ακολουθιών Χριστουγέννων και Θεοφανείων υπάρχουν κοινά στοιχεία που παραπέμπουν στον κοινό εορτασμό κατά τους τέσσερεις πρώτους αιώνες.</a:t>
            </a:r>
            <a:endParaRPr lang="en-US" sz="2400" dirty="0"/>
          </a:p>
        </p:txBody>
      </p:sp>
    </p:spTree>
    <p:extLst>
      <p:ext uri="{BB962C8B-B14F-4D97-AF65-F5344CB8AC3E}">
        <p14:creationId xmlns:p14="http://schemas.microsoft.com/office/powerpoint/2010/main" val="710579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Γ) Η </a:t>
            </a:r>
            <a:r>
              <a:rPr lang="el-GR" dirty="0"/>
              <a:t>Εορτή των </a:t>
            </a:r>
            <a:r>
              <a:rPr lang="el-GR" dirty="0" smtClean="0"/>
              <a:t>Χριστουγέννων</a:t>
            </a:r>
            <a:br>
              <a:rPr lang="el-GR" dirty="0" smtClean="0"/>
            </a:br>
            <a:r>
              <a:rPr lang="el-GR" dirty="0" smtClean="0"/>
              <a:t>και </a:t>
            </a:r>
            <a:r>
              <a:rPr lang="el-GR" dirty="0"/>
              <a:t>Θεοφανείων </a:t>
            </a:r>
            <a:r>
              <a:rPr lang="el-GR" dirty="0" smtClean="0"/>
              <a:t>(3 </a:t>
            </a:r>
            <a:r>
              <a:rPr lang="el-GR" dirty="0"/>
              <a:t>από 4)</a:t>
            </a:r>
          </a:p>
        </p:txBody>
      </p:sp>
      <p:sp>
        <p:nvSpPr>
          <p:cNvPr id="5" name="Θέση περιεχομένου 4"/>
          <p:cNvSpPr>
            <a:spLocks noGrp="1"/>
          </p:cNvSpPr>
          <p:nvPr>
            <p:ph idx="1"/>
          </p:nvPr>
        </p:nvSpPr>
        <p:spPr/>
        <p:txBody>
          <a:bodyPr>
            <a:normAutofit lnSpcReduction="10000"/>
          </a:bodyPr>
          <a:lstStyle/>
          <a:p>
            <a:r>
              <a:rPr lang="el-GR" sz="2400" dirty="0"/>
              <a:t>Από τα μέσα του </a:t>
            </a:r>
            <a:r>
              <a:rPr lang="el-GR" sz="2400" dirty="0" smtClean="0"/>
              <a:t>4</a:t>
            </a:r>
            <a:r>
              <a:rPr lang="el-GR" sz="2400" baseline="30000" dirty="0" smtClean="0"/>
              <a:t>ου</a:t>
            </a:r>
            <a:r>
              <a:rPr lang="el-GR" sz="2400" dirty="0" smtClean="0"/>
              <a:t> </a:t>
            </a:r>
            <a:r>
              <a:rPr lang="el-GR" sz="2400" dirty="0"/>
              <a:t>αι: σποραδικές μαρτυρίες περί διαφορετικού εορτασμού Χριστουγέννων και Θεοφανείων: το «Χρονικό» του Φούριου Φιλόκαλου (354) αναφέρει ως ημέρα Γεννήσεως του Κυρίου την 25η Δεκεμβρίου (τότε ακριβώς εορτάστηκαν τα Χριστούγεννα από τον πάπα Λιβέριο στη Ρώμη).</a:t>
            </a:r>
            <a:endParaRPr lang="en-US" sz="2400" dirty="0"/>
          </a:p>
          <a:p>
            <a:r>
              <a:rPr lang="el-GR" sz="2400" dirty="0"/>
              <a:t>Η αιτία μεταφοράς του εορτασμού των Χριστουγέννων από τις 6 Ιανουαρίου στις 25 Δεκεμβρίου υπήρξε, κυρίως, η υποκατάσταση ειδωλολατρικών εορτών τη συγκεκριμένη ημερομηνία: «Σατουρνάλια» (αφιερωμένα στο Θεό Κρόνο)/ λατρευτικές εκδηλώσεις προς τιμή του «αήττητου ήλιου» (του θεού Μίθρα)/ «Μπρουμάλια» (εορτασμός της μικρότερης ημέρας του έτους).</a:t>
            </a:r>
            <a:endParaRPr lang="en-US" sz="2400" dirty="0"/>
          </a:p>
        </p:txBody>
      </p:sp>
    </p:spTree>
    <p:extLst>
      <p:ext uri="{BB962C8B-B14F-4D97-AF65-F5344CB8AC3E}">
        <p14:creationId xmlns:p14="http://schemas.microsoft.com/office/powerpoint/2010/main" val="710579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Γ) Η </a:t>
            </a:r>
            <a:r>
              <a:rPr lang="el-GR" dirty="0"/>
              <a:t>Εορτή των </a:t>
            </a:r>
            <a:r>
              <a:rPr lang="el-GR" dirty="0" smtClean="0"/>
              <a:t>Χριστουγέννων</a:t>
            </a:r>
            <a:br>
              <a:rPr lang="el-GR" dirty="0" smtClean="0"/>
            </a:br>
            <a:r>
              <a:rPr lang="el-GR" dirty="0" smtClean="0"/>
              <a:t>και </a:t>
            </a:r>
            <a:r>
              <a:rPr lang="el-GR" dirty="0"/>
              <a:t>Θεοφανείων </a:t>
            </a:r>
            <a:r>
              <a:rPr lang="el-GR" dirty="0" smtClean="0"/>
              <a:t>(4 </a:t>
            </a:r>
            <a:r>
              <a:rPr lang="el-GR" dirty="0"/>
              <a:t>από 4)</a:t>
            </a:r>
          </a:p>
        </p:txBody>
      </p:sp>
      <p:sp>
        <p:nvSpPr>
          <p:cNvPr id="5" name="Θέση περιεχομένου 4"/>
          <p:cNvSpPr>
            <a:spLocks noGrp="1"/>
          </p:cNvSpPr>
          <p:nvPr>
            <p:ph idx="1"/>
          </p:nvPr>
        </p:nvSpPr>
        <p:spPr/>
        <p:txBody>
          <a:bodyPr>
            <a:noAutofit/>
          </a:bodyPr>
          <a:lstStyle/>
          <a:p>
            <a:r>
              <a:rPr lang="el-GR" sz="2400" dirty="0"/>
              <a:t>Στην Ανατολή, ο εορτασμός των Χριστουγέννων την </a:t>
            </a:r>
            <a:r>
              <a:rPr lang="el-GR" sz="2400" dirty="0" smtClean="0"/>
              <a:t>25</a:t>
            </a:r>
            <a:r>
              <a:rPr lang="el-GR" sz="2400" baseline="30000" dirty="0" smtClean="0"/>
              <a:t>η</a:t>
            </a:r>
            <a:r>
              <a:rPr lang="el-GR" sz="2400" dirty="0"/>
              <a:t> </a:t>
            </a:r>
            <a:r>
              <a:rPr lang="el-GR" sz="2400" dirty="0" smtClean="0"/>
              <a:t>Δεκεμβρίου </a:t>
            </a:r>
            <a:r>
              <a:rPr lang="el-GR" sz="2400" dirty="0"/>
              <a:t>φαίνεται ότι καθιερώνεται περί το 380 μ.Χ. στην Καππαδοκία (πληροφορία από τον </a:t>
            </a:r>
            <a:r>
              <a:rPr lang="el-GR" sz="2400" i="1" dirty="0"/>
              <a:t>Επιτάφιο</a:t>
            </a:r>
            <a:r>
              <a:rPr lang="el-GR" sz="2400" dirty="0"/>
              <a:t> του Γρηγορίου Νύσσης  για τον αδελφό του </a:t>
            </a:r>
            <a:r>
              <a:rPr lang="el-GR" sz="2400" dirty="0" smtClean="0"/>
              <a:t>Μεγάλο </a:t>
            </a:r>
            <a:r>
              <a:rPr lang="el-GR" sz="2400" dirty="0"/>
              <a:t>Βασίλειο, την </a:t>
            </a:r>
            <a:r>
              <a:rPr lang="el-GR" sz="2400" dirty="0" smtClean="0"/>
              <a:t>1</a:t>
            </a:r>
            <a:r>
              <a:rPr lang="el-GR" sz="2400" baseline="30000" dirty="0" smtClean="0"/>
              <a:t>η</a:t>
            </a:r>
            <a:r>
              <a:rPr lang="el-GR" sz="2400" dirty="0"/>
              <a:t> </a:t>
            </a:r>
            <a:r>
              <a:rPr lang="el-GR" sz="2400" dirty="0" smtClean="0"/>
              <a:t>Ιανουαρίου </a:t>
            </a:r>
            <a:r>
              <a:rPr lang="el-GR" sz="2400" dirty="0"/>
              <a:t>του 381), το 379 στην Κωνσταντινούπολη από τον Γρηγόριο Θεολόγο (μαρτυρίες από Λόγους του) και το 376 στην Αντιόχεια από τον </a:t>
            </a:r>
            <a:r>
              <a:rPr lang="el-GR" sz="2400" dirty="0" smtClean="0"/>
              <a:t>Ιωάννη Χρυσόστομο </a:t>
            </a:r>
            <a:r>
              <a:rPr lang="el-GR" sz="2400" dirty="0"/>
              <a:t>(το 386 αναφέρει ότι η εορτή της 25ης Δεκεμβρίου ίσχυε ήδη επί μία δεκαετία)/ Το 432 μαρτυρείται χωριστική εορτή Χριστουγέννων και Θεοφανείων στην Αλεξάνδρεια της Αιγύπτου/ Στα Ιεροσόλυμα την εορτή εισήγαγε ο Πατριάρχης Ιουβενάλιος (425-458).</a:t>
            </a:r>
            <a:endParaRPr lang="en-US" sz="2400" dirty="0"/>
          </a:p>
        </p:txBody>
      </p:sp>
    </p:spTree>
    <p:extLst>
      <p:ext uri="{BB962C8B-B14F-4D97-AF65-F5344CB8AC3E}">
        <p14:creationId xmlns:p14="http://schemas.microsoft.com/office/powerpoint/2010/main" val="710579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Δ) Οι Εορτές της Αναλήψεως και της Πεντηκοστής (1 από 2)</a:t>
            </a:r>
            <a:endParaRPr lang="el-GR" dirty="0"/>
          </a:p>
        </p:txBody>
      </p:sp>
      <p:sp>
        <p:nvSpPr>
          <p:cNvPr id="5" name="Θέση περιεχομένου 4"/>
          <p:cNvSpPr>
            <a:spLocks noGrp="1"/>
          </p:cNvSpPr>
          <p:nvPr>
            <p:ph idx="1"/>
          </p:nvPr>
        </p:nvSpPr>
        <p:spPr/>
        <p:txBody>
          <a:bodyPr>
            <a:normAutofit fontScale="85000" lnSpcReduction="10000"/>
          </a:bodyPr>
          <a:lstStyle/>
          <a:p>
            <a:r>
              <a:rPr lang="el-GR" sz="2400" dirty="0"/>
              <a:t>Μέχρι τον </a:t>
            </a:r>
            <a:r>
              <a:rPr lang="el-GR" sz="2400" dirty="0" smtClean="0"/>
              <a:t>4</a:t>
            </a:r>
            <a:r>
              <a:rPr lang="el-GR" sz="2400" baseline="30000" dirty="0" smtClean="0"/>
              <a:t>ο</a:t>
            </a:r>
            <a:r>
              <a:rPr lang="el-GR" sz="2400" dirty="0" smtClean="0"/>
              <a:t> </a:t>
            </a:r>
            <a:r>
              <a:rPr lang="el-GR" sz="2400" dirty="0"/>
              <a:t>αι. αποτελούσαν ενιαία εορτή (ολοκλήρωση του σωτηριώδους έργου της </a:t>
            </a:r>
            <a:r>
              <a:rPr lang="el-GR" sz="2400" dirty="0" smtClean="0"/>
              <a:t>Θείας </a:t>
            </a:r>
            <a:r>
              <a:rPr lang="el-GR" sz="2400" dirty="0"/>
              <a:t>Οικονομίας).</a:t>
            </a:r>
            <a:endParaRPr lang="en-US" sz="2400" dirty="0"/>
          </a:p>
          <a:p>
            <a:r>
              <a:rPr lang="el-GR" sz="2400" dirty="0"/>
              <a:t>Πεντηκοστή: η μεθέορτη περίοδος των πενήντα ημερών μετά το Πάσχα/ Ήταν μια αναστάσιμη εορταστική περίοδος (μαρτυρίες του Ειρηναίου Λυώνος και του Τερτυλλινού [</a:t>
            </a:r>
            <a:r>
              <a:rPr lang="el-GR" sz="2400" dirty="0" smtClean="0"/>
              <a:t>2</a:t>
            </a:r>
            <a:r>
              <a:rPr lang="el-GR" sz="2400" baseline="30000" dirty="0" smtClean="0"/>
              <a:t>ος</a:t>
            </a:r>
            <a:r>
              <a:rPr lang="el-GR" sz="2400" dirty="0" smtClean="0"/>
              <a:t> </a:t>
            </a:r>
            <a:r>
              <a:rPr lang="el-GR" sz="2400" dirty="0"/>
              <a:t>αι.], του Ωριγένους </a:t>
            </a:r>
            <a:r>
              <a:rPr lang="el-GR" sz="2400" dirty="0" smtClean="0"/>
              <a:t>[3</a:t>
            </a:r>
            <a:r>
              <a:rPr lang="el-GR" sz="2400" baseline="30000" dirty="0" smtClean="0"/>
              <a:t>ος</a:t>
            </a:r>
            <a:r>
              <a:rPr lang="el-GR" sz="2400" dirty="0" smtClean="0"/>
              <a:t> </a:t>
            </a:r>
            <a:r>
              <a:rPr lang="el-GR" sz="2400" dirty="0"/>
              <a:t>αι.], του Αμβροσίου Μεδιολάνων και του Ιωάννη Κασσιανού [</a:t>
            </a:r>
            <a:r>
              <a:rPr lang="el-GR" sz="2400" dirty="0" smtClean="0"/>
              <a:t>4</a:t>
            </a:r>
            <a:r>
              <a:rPr lang="el-GR" sz="2400" baseline="30000" dirty="0" smtClean="0"/>
              <a:t>ος</a:t>
            </a:r>
            <a:r>
              <a:rPr lang="el-GR" sz="2400" dirty="0" smtClean="0"/>
              <a:t> </a:t>
            </a:r>
            <a:r>
              <a:rPr lang="el-GR" sz="2400" dirty="0"/>
              <a:t>αι.]).</a:t>
            </a:r>
            <a:endParaRPr lang="en-US" sz="2400" dirty="0"/>
          </a:p>
          <a:p>
            <a:r>
              <a:rPr lang="el-GR" sz="2400" i="1" dirty="0"/>
              <a:t>Οδοιπορικό της Αιθερίας </a:t>
            </a:r>
            <a:r>
              <a:rPr lang="el-GR" sz="2400" dirty="0"/>
              <a:t>(τέλος </a:t>
            </a:r>
            <a:r>
              <a:rPr lang="el-GR" sz="2400" dirty="0" smtClean="0"/>
              <a:t>4</a:t>
            </a:r>
            <a:r>
              <a:rPr lang="el-GR" sz="2400" baseline="30000" dirty="0" smtClean="0"/>
              <a:t>ου</a:t>
            </a:r>
            <a:r>
              <a:rPr lang="el-GR" sz="2400" dirty="0" smtClean="0"/>
              <a:t> </a:t>
            </a:r>
            <a:r>
              <a:rPr lang="el-GR" sz="2400" dirty="0"/>
              <a:t>αι.): λεπτομερής μαρτυρία περί συνεορτασμού Αναλήψεως και Πεντηκοστής κατά την πεντηκοστή ημέρα από το Πάσχα.</a:t>
            </a:r>
            <a:endParaRPr lang="en-US" sz="2400" dirty="0"/>
          </a:p>
          <a:p>
            <a:r>
              <a:rPr lang="el-GR" sz="2400" i="1" dirty="0"/>
              <a:t>Αποστολικές Διαταγές </a:t>
            </a:r>
            <a:r>
              <a:rPr lang="el-GR" sz="2400" dirty="0"/>
              <a:t>(τέλος </a:t>
            </a:r>
            <a:r>
              <a:rPr lang="el-GR" sz="2400" dirty="0" smtClean="0"/>
              <a:t>4</a:t>
            </a:r>
            <a:r>
              <a:rPr lang="el-GR" sz="2400" baseline="30000" dirty="0" smtClean="0"/>
              <a:t>ου</a:t>
            </a:r>
            <a:r>
              <a:rPr lang="el-GR" sz="2400" dirty="0" smtClean="0"/>
              <a:t> </a:t>
            </a:r>
            <a:r>
              <a:rPr lang="el-GR" sz="2400" dirty="0"/>
              <a:t>αι.): πρώτη μαρτυρία χωριστικής τέλεσης των εορτών Αναλήψεως και Πεντηκοστής (επομένως, ο  διαχωρισμός πρέπει να επισυμβαίνει στην Εκκλησία της Αντιόχειας περί τα τέλη του </a:t>
            </a:r>
            <a:r>
              <a:rPr lang="el-GR" sz="2400" dirty="0" smtClean="0"/>
              <a:t>4</a:t>
            </a:r>
            <a:r>
              <a:rPr lang="el-GR" sz="2400" baseline="30000" dirty="0" smtClean="0"/>
              <a:t>ου</a:t>
            </a:r>
            <a:r>
              <a:rPr lang="el-GR" sz="2400" dirty="0" smtClean="0"/>
              <a:t> </a:t>
            </a:r>
            <a:r>
              <a:rPr lang="el-GR" sz="2400" dirty="0"/>
              <a:t>αι.: βλ. και τη σχετική μαρτυρία του </a:t>
            </a:r>
            <a:r>
              <a:rPr lang="el-GR" sz="2400" dirty="0" smtClean="0"/>
              <a:t>Ιωάννη </a:t>
            </a:r>
            <a:r>
              <a:rPr lang="el-GR" sz="2400" dirty="0"/>
              <a:t>Χρυσοστόμου).</a:t>
            </a:r>
            <a:endParaRPr lang="en-US" sz="2400" dirty="0"/>
          </a:p>
        </p:txBody>
      </p:sp>
    </p:spTree>
    <p:extLst>
      <p:ext uri="{BB962C8B-B14F-4D97-AF65-F5344CB8AC3E}">
        <p14:creationId xmlns:p14="http://schemas.microsoft.com/office/powerpoint/2010/main" val="1465294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Δ) Οι Εορτές της Αναλήψεως και της Πεντηκοστής </a:t>
            </a:r>
            <a:r>
              <a:rPr lang="el-GR" dirty="0" smtClean="0"/>
              <a:t>(2 </a:t>
            </a:r>
            <a:r>
              <a:rPr lang="el-GR" dirty="0"/>
              <a:t>από 2)</a:t>
            </a:r>
          </a:p>
        </p:txBody>
      </p:sp>
      <p:sp>
        <p:nvSpPr>
          <p:cNvPr id="5" name="Θέση περιεχομένου 4"/>
          <p:cNvSpPr>
            <a:spLocks noGrp="1"/>
          </p:cNvSpPr>
          <p:nvPr>
            <p:ph idx="1"/>
          </p:nvPr>
        </p:nvSpPr>
        <p:spPr/>
        <p:txBody>
          <a:bodyPr>
            <a:noAutofit/>
          </a:bodyPr>
          <a:lstStyle/>
          <a:p>
            <a:r>
              <a:rPr lang="el-GR" sz="2400" dirty="0"/>
              <a:t>Από τον </a:t>
            </a:r>
            <a:r>
              <a:rPr lang="el-GR" sz="2400" dirty="0" smtClean="0"/>
              <a:t>5</a:t>
            </a:r>
            <a:r>
              <a:rPr lang="el-GR" sz="2400" baseline="30000" dirty="0" smtClean="0"/>
              <a:t>ο </a:t>
            </a:r>
            <a:r>
              <a:rPr lang="el-GR" sz="2400" dirty="0" smtClean="0"/>
              <a:t>αι</a:t>
            </a:r>
            <a:r>
              <a:rPr lang="el-GR" sz="2400" dirty="0"/>
              <a:t>. η εορτή της Αναλήψεως συνδέεται με την απόδοση του Πάσχα, η δε εορτή της Πεντηκοστής με την Ακολουθία της Γονυκλισίας.</a:t>
            </a:r>
            <a:endParaRPr lang="en-US" sz="2400" dirty="0"/>
          </a:p>
          <a:p>
            <a:r>
              <a:rPr lang="el-GR" sz="2400" dirty="0"/>
              <a:t>Μεγάλο τμήμα της υμνογραφίας της εορτής της Πεντηκοστής προέρχεται από τον ΜΑ΄ Λόγο του Γρηγορίου Θεολόγου </a:t>
            </a:r>
            <a:r>
              <a:rPr lang="el-GR" sz="2400" i="1" dirty="0"/>
              <a:t>Εις την Πεντηκοστήν</a:t>
            </a:r>
            <a:r>
              <a:rPr lang="el-GR" sz="2400" dirty="0"/>
              <a:t>. </a:t>
            </a:r>
            <a:endParaRPr lang="en-US" sz="2400" dirty="0"/>
          </a:p>
          <a:p>
            <a:r>
              <a:rPr lang="el-GR" sz="2400" dirty="0"/>
              <a:t>Ο </a:t>
            </a:r>
            <a:r>
              <a:rPr lang="el-GR" sz="2400" dirty="0" smtClean="0"/>
              <a:t>Μέγας </a:t>
            </a:r>
            <a:r>
              <a:rPr lang="el-GR" sz="2400" dirty="0"/>
              <a:t>Βασίλειος θεωρεί την ημέρα της Πεντηκοστής ως «εικόνα του προσδοκώμενου αιώνα» (επτά εβδομάδες, συν μία ημέρα που δηλώνει την υπέρβαση του παρόντος χρόνου).</a:t>
            </a:r>
            <a:endParaRPr lang="en-US" sz="2400" dirty="0"/>
          </a:p>
        </p:txBody>
      </p:sp>
    </p:spTree>
    <p:extLst>
      <p:ext uri="{BB962C8B-B14F-4D97-AF65-F5344CB8AC3E}">
        <p14:creationId xmlns:p14="http://schemas.microsoft.com/office/powerpoint/2010/main" val="3543258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Ε) Η Εορτή της Μεταμορφώσεως</a:t>
            </a:r>
            <a:br>
              <a:rPr lang="el-GR" dirty="0" smtClean="0"/>
            </a:br>
            <a:r>
              <a:rPr lang="el-GR" dirty="0" smtClean="0"/>
              <a:t>(1 από 3)</a:t>
            </a:r>
            <a:endParaRPr lang="el-GR" dirty="0"/>
          </a:p>
        </p:txBody>
      </p:sp>
      <p:sp>
        <p:nvSpPr>
          <p:cNvPr id="5" name="Θέση περιεχομένου 4"/>
          <p:cNvSpPr>
            <a:spLocks noGrp="1"/>
          </p:cNvSpPr>
          <p:nvPr>
            <p:ph idx="1"/>
          </p:nvPr>
        </p:nvSpPr>
        <p:spPr/>
        <p:txBody>
          <a:bodyPr>
            <a:normAutofit fontScale="92500" lnSpcReduction="10000"/>
          </a:bodyPr>
          <a:lstStyle/>
          <a:p>
            <a:r>
              <a:rPr lang="el-GR" sz="2400" dirty="0"/>
              <a:t>Το γεγονός έλαβε χώρα περί το τέλος της δημόσιας δράσεως του Κυρίου και είχε την έννοια της προετοιμασίας των Μαθητών για το επικείμενο Πάθος (Μτ. 17, 1-9· Μκ. 9, 2-8· Λκ. 9, 28-36).</a:t>
            </a:r>
            <a:endParaRPr lang="en-US" sz="2400" dirty="0"/>
          </a:p>
          <a:p>
            <a:r>
              <a:rPr lang="el-GR" sz="2400" dirty="0"/>
              <a:t>Η θεσμοθέτηση της εορτής πραγματοποιήθηκε μετά από τον </a:t>
            </a:r>
            <a:r>
              <a:rPr lang="el-GR" sz="2400" dirty="0" smtClean="0"/>
              <a:t>4</a:t>
            </a:r>
            <a:r>
              <a:rPr lang="el-GR" sz="2400" baseline="30000" dirty="0" smtClean="0"/>
              <a:t>ο</a:t>
            </a:r>
            <a:r>
              <a:rPr lang="el-GR" sz="2400" dirty="0" smtClean="0"/>
              <a:t> </a:t>
            </a:r>
            <a:r>
              <a:rPr lang="el-GR" sz="2400" dirty="0"/>
              <a:t>αι. (οι σημαντικές λειτουργικές πηγές του τέλους του </a:t>
            </a:r>
            <a:r>
              <a:rPr lang="el-GR" sz="2400" dirty="0" smtClean="0"/>
              <a:t>4</a:t>
            </a:r>
            <a:r>
              <a:rPr lang="el-GR" sz="2400" baseline="30000" dirty="0" smtClean="0"/>
              <a:t>ου</a:t>
            </a:r>
            <a:r>
              <a:rPr lang="el-GR" sz="2400" dirty="0" smtClean="0"/>
              <a:t> </a:t>
            </a:r>
            <a:r>
              <a:rPr lang="el-GR" sz="2400" dirty="0"/>
              <a:t>αι. [</a:t>
            </a:r>
            <a:r>
              <a:rPr lang="el-GR" sz="2400" i="1" dirty="0"/>
              <a:t>Οδοιπορικό της Αιθερίας </a:t>
            </a:r>
            <a:r>
              <a:rPr lang="el-GR" sz="2400" dirty="0"/>
              <a:t>και </a:t>
            </a:r>
            <a:r>
              <a:rPr lang="el-GR" sz="2400" i="1" dirty="0"/>
              <a:t>Αποστολική Παράδοση</a:t>
            </a:r>
            <a:r>
              <a:rPr lang="el-GR" sz="2400" dirty="0"/>
              <a:t>] δεν αναφέρονται σε εορτή της Μεταμορφώσεως).</a:t>
            </a:r>
            <a:endParaRPr lang="en-US" sz="2400" dirty="0"/>
          </a:p>
          <a:p>
            <a:r>
              <a:rPr lang="el-GR" sz="2400" dirty="0"/>
              <a:t>Η παράδοση (και όχι τα καινοδιαθηκικά κείμενα) μαρτυρεί ότι το «όρος» της Μεταμορφώσεως είναι το Θαβώρ.</a:t>
            </a:r>
            <a:endParaRPr lang="en-US" sz="2400" dirty="0"/>
          </a:p>
          <a:p>
            <a:r>
              <a:rPr lang="el-GR" sz="2400" dirty="0"/>
              <a:t>Η «εορτή του όρους Θαβώρ» που υπήρχε τον </a:t>
            </a:r>
            <a:r>
              <a:rPr lang="el-GR" sz="2400" dirty="0" smtClean="0"/>
              <a:t>5</a:t>
            </a:r>
            <a:r>
              <a:rPr lang="el-GR" sz="2400" baseline="30000" dirty="0" smtClean="0"/>
              <a:t>ο</a:t>
            </a:r>
            <a:r>
              <a:rPr lang="el-GR" sz="2400" dirty="0" smtClean="0"/>
              <a:t> </a:t>
            </a:r>
            <a:r>
              <a:rPr lang="el-GR" sz="2400" dirty="0"/>
              <a:t>αι. ήταν (πιθανόν) η ανάμνηση των Εγκαινίων των τριών βασιλικών που είχαν κτιστεί εκεί (προς τιμήν του Κυρίου, του Μωϋσέως και του Ηλία). </a:t>
            </a:r>
            <a:endParaRPr lang="en-US" sz="2400" dirty="0"/>
          </a:p>
        </p:txBody>
      </p:sp>
    </p:spTree>
    <p:extLst>
      <p:ext uri="{BB962C8B-B14F-4D97-AF65-F5344CB8AC3E}">
        <p14:creationId xmlns:p14="http://schemas.microsoft.com/office/powerpoint/2010/main" val="3543258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Ε) Η Εορτή της Μεταμορφώσεως</a:t>
            </a:r>
            <a:br>
              <a:rPr lang="el-GR" dirty="0"/>
            </a:br>
            <a:r>
              <a:rPr lang="el-GR" dirty="0" smtClean="0"/>
              <a:t>(2 </a:t>
            </a:r>
            <a:r>
              <a:rPr lang="el-GR" dirty="0"/>
              <a:t>από 3)</a:t>
            </a:r>
          </a:p>
        </p:txBody>
      </p:sp>
      <p:sp>
        <p:nvSpPr>
          <p:cNvPr id="5" name="Θέση περιεχομένου 4"/>
          <p:cNvSpPr>
            <a:spLocks noGrp="1"/>
          </p:cNvSpPr>
          <p:nvPr>
            <p:ph idx="1"/>
          </p:nvPr>
        </p:nvSpPr>
        <p:spPr/>
        <p:txBody>
          <a:bodyPr>
            <a:noAutofit/>
          </a:bodyPr>
          <a:lstStyle/>
          <a:p>
            <a:r>
              <a:rPr lang="el-GR" sz="2400" dirty="0"/>
              <a:t>Θεωρίες περί του καθορισμού της </a:t>
            </a:r>
            <a:r>
              <a:rPr lang="el-GR" sz="2400" dirty="0" smtClean="0"/>
              <a:t>6</a:t>
            </a:r>
            <a:r>
              <a:rPr lang="el-GR" sz="2400" baseline="30000" dirty="0" smtClean="0"/>
              <a:t>ης</a:t>
            </a:r>
            <a:r>
              <a:rPr lang="el-GR" sz="2400" dirty="0" smtClean="0"/>
              <a:t> Αυγούστου: </a:t>
            </a:r>
          </a:p>
          <a:p>
            <a:pPr marL="400050" lvl="1" indent="0">
              <a:buNone/>
            </a:pPr>
            <a:r>
              <a:rPr lang="el-GR" sz="2400" dirty="0" smtClean="0"/>
              <a:t>α) Τεσσαράκοντα ημέρες πριν από το Πάθος (στις 14 Σεπτεμβρίου εορτάζεται η Ύψωση του Τιμίου Σταυρού, που θεωρείται ως Μεγάλη Παρασκευή).</a:t>
            </a:r>
          </a:p>
          <a:p>
            <a:pPr marL="400050" lvl="1" indent="0">
              <a:buNone/>
            </a:pPr>
            <a:r>
              <a:rPr lang="el-GR" sz="2400" dirty="0" smtClean="0"/>
              <a:t>β</a:t>
            </a:r>
            <a:r>
              <a:rPr lang="el-GR" sz="2400" dirty="0"/>
              <a:t>) Προσπάθεια υποκαταστάσεως της εβραϊκής εορτής της </a:t>
            </a:r>
            <a:r>
              <a:rPr lang="el-GR" sz="2400" dirty="0" smtClean="0"/>
              <a:t>σκηνοπηγίας.</a:t>
            </a:r>
          </a:p>
          <a:p>
            <a:pPr marL="400050" lvl="1" indent="0">
              <a:buNone/>
            </a:pPr>
            <a:r>
              <a:rPr lang="el-GR" sz="2400" dirty="0" smtClean="0"/>
              <a:t>γ</a:t>
            </a:r>
            <a:r>
              <a:rPr lang="el-GR" sz="2400" dirty="0"/>
              <a:t>) Συσχετισμός με την </a:t>
            </a:r>
            <a:r>
              <a:rPr lang="el-GR" sz="2400" dirty="0" smtClean="0"/>
              <a:t>17</a:t>
            </a:r>
            <a:r>
              <a:rPr lang="el-GR" sz="2400" baseline="30000" dirty="0" smtClean="0"/>
              <a:t>η</a:t>
            </a:r>
            <a:r>
              <a:rPr lang="el-GR" sz="2400" dirty="0" smtClean="0"/>
              <a:t> </a:t>
            </a:r>
            <a:r>
              <a:rPr lang="el-GR" sz="2400" dirty="0"/>
              <a:t>Ταμούζ (εβραϊκή εορτή της φανερώσεως της δόξας του Θεού στον Μωϋσή).</a:t>
            </a:r>
          </a:p>
        </p:txBody>
      </p:sp>
    </p:spTree>
    <p:extLst>
      <p:ext uri="{BB962C8B-B14F-4D97-AF65-F5344CB8AC3E}">
        <p14:creationId xmlns:p14="http://schemas.microsoft.com/office/powerpoint/2010/main" val="3543258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Ε) Η Εορτή της Μεταμορφώσεως</a:t>
            </a:r>
            <a:br>
              <a:rPr lang="el-GR" dirty="0"/>
            </a:br>
            <a:r>
              <a:rPr lang="el-GR" dirty="0" smtClean="0"/>
              <a:t>(3 </a:t>
            </a:r>
            <a:r>
              <a:rPr lang="el-GR" dirty="0"/>
              <a:t>από 3)</a:t>
            </a:r>
          </a:p>
        </p:txBody>
      </p:sp>
      <p:sp>
        <p:nvSpPr>
          <p:cNvPr id="5" name="Θέση περιεχομένου 4"/>
          <p:cNvSpPr>
            <a:spLocks noGrp="1"/>
          </p:cNvSpPr>
          <p:nvPr>
            <p:ph idx="1"/>
          </p:nvPr>
        </p:nvSpPr>
        <p:spPr/>
        <p:txBody>
          <a:bodyPr>
            <a:normAutofit fontScale="85000" lnSpcReduction="20000"/>
          </a:bodyPr>
          <a:lstStyle/>
          <a:p>
            <a:r>
              <a:rPr lang="el-GR" sz="2400" dirty="0"/>
              <a:t>Πρώτη μαρτυρία περί της εορτής: Κύριλλος Σκυθοπολίτης (</a:t>
            </a:r>
            <a:r>
              <a:rPr lang="el-GR" sz="2400" dirty="0" smtClean="0"/>
              <a:t>6</a:t>
            </a:r>
            <a:r>
              <a:rPr lang="el-GR" sz="2400" baseline="30000" dirty="0" smtClean="0"/>
              <a:t>ος</a:t>
            </a:r>
            <a:r>
              <a:rPr lang="el-GR" sz="2400" dirty="0" smtClean="0"/>
              <a:t> </a:t>
            </a:r>
            <a:r>
              <a:rPr lang="el-GR" sz="2400" dirty="0"/>
              <a:t>αι.), «Βίος αγίου Σάββα»/ 518 μ.Χ.: ο Ιουστίνος </a:t>
            </a:r>
            <a:r>
              <a:rPr lang="el-GR" sz="2400" dirty="0" smtClean="0"/>
              <a:t>Α’ </a:t>
            </a:r>
            <a:r>
              <a:rPr lang="el-GR" sz="2400" dirty="0"/>
              <a:t>συγκαλεί Σύνοδο στην Κωνσταντινούπολη, με την οποία εντάσσει την </a:t>
            </a:r>
            <a:r>
              <a:rPr lang="el-GR" sz="2400" dirty="0" smtClean="0"/>
              <a:t>Δ’ </a:t>
            </a:r>
            <a:r>
              <a:rPr lang="el-GR" sz="2400" dirty="0"/>
              <a:t>Οικουμενική Σύνοδο στα Δίπτυχα/ Κατά την υποδοχή των σχετικών αυτοκρατορικών διαταγμάτων (της Συνόδου αυτής) στα Ιεροσόλυμα, αναφέρεται ότι «εορταζόταν η εορτή της </a:t>
            </a:r>
            <a:r>
              <a:rPr lang="el-GR" sz="2400" dirty="0" smtClean="0"/>
              <a:t>6</a:t>
            </a:r>
            <a:r>
              <a:rPr lang="el-GR" sz="2400" baseline="30000" dirty="0" smtClean="0"/>
              <a:t>ης</a:t>
            </a:r>
            <a:r>
              <a:rPr lang="el-GR" sz="2400" dirty="0" smtClean="0"/>
              <a:t> </a:t>
            </a:r>
            <a:r>
              <a:rPr lang="el-GR" sz="2400" dirty="0"/>
              <a:t>Αυγούστου.</a:t>
            </a:r>
            <a:endParaRPr lang="en-US" sz="2400" dirty="0"/>
          </a:p>
          <a:p>
            <a:r>
              <a:rPr lang="el-GR" sz="2400" dirty="0"/>
              <a:t>Πιθανόν επελέγη η ημερομηνία αυτή για να συνδυαστούν τα δόγματα της </a:t>
            </a:r>
            <a:r>
              <a:rPr lang="el-GR" sz="2400" dirty="0" smtClean="0"/>
              <a:t>Δ’ </a:t>
            </a:r>
            <a:r>
              <a:rPr lang="el-GR" sz="2400" dirty="0"/>
              <a:t>Οικουμενικής Συνόδου με το θεολογικό περιεχόμενο της εορτής της Μεταμορφώσεως.</a:t>
            </a:r>
            <a:endParaRPr lang="en-US" sz="2400" dirty="0"/>
          </a:p>
          <a:p>
            <a:r>
              <a:rPr lang="el-GR" sz="2400" dirty="0"/>
              <a:t>Ρητή μαρτυρία του εορτασμού της Μεταμορφώσεως: στο «Τυπικό του Πατριάρχου Σωφρονίου» (634-644).</a:t>
            </a:r>
            <a:endParaRPr lang="en-US" sz="2400" dirty="0"/>
          </a:p>
          <a:p>
            <a:r>
              <a:rPr lang="el-GR" sz="2400" dirty="0"/>
              <a:t>Περί τα μέσα του </a:t>
            </a:r>
            <a:r>
              <a:rPr lang="el-GR" sz="2400" dirty="0" smtClean="0"/>
              <a:t>7</a:t>
            </a:r>
            <a:r>
              <a:rPr lang="el-GR" sz="2400" baseline="30000" dirty="0" smtClean="0"/>
              <a:t>ου</a:t>
            </a:r>
            <a:r>
              <a:rPr lang="el-GR" sz="2400" dirty="0" smtClean="0"/>
              <a:t> </a:t>
            </a:r>
            <a:r>
              <a:rPr lang="el-GR" sz="2400" dirty="0"/>
              <a:t>αι., ο Αναστάσιος Σιναΐτης αναφέρεται με λεπτομέρειες στο τελετουργικό του εορτασμού.</a:t>
            </a:r>
            <a:endParaRPr lang="en-US" sz="2400" dirty="0"/>
          </a:p>
          <a:p>
            <a:r>
              <a:rPr lang="el-GR" sz="2400" dirty="0"/>
              <a:t>Στα τέλη του </a:t>
            </a:r>
            <a:r>
              <a:rPr lang="el-GR" sz="2400" dirty="0" smtClean="0"/>
              <a:t>9</a:t>
            </a:r>
            <a:r>
              <a:rPr lang="el-GR" sz="2400" baseline="30000" dirty="0" smtClean="0"/>
              <a:t>ου</a:t>
            </a:r>
            <a:r>
              <a:rPr lang="el-GR" sz="2400" dirty="0" smtClean="0"/>
              <a:t> </a:t>
            </a:r>
            <a:r>
              <a:rPr lang="el-GR" sz="2400" dirty="0"/>
              <a:t>αι. η εορτή καθιερώθηκε στην Εκκλησία της Κωνσταντινουπόλεως.</a:t>
            </a:r>
            <a:endParaRPr lang="en-US" sz="2400" dirty="0"/>
          </a:p>
        </p:txBody>
      </p:sp>
    </p:spTree>
    <p:extLst>
      <p:ext uri="{BB962C8B-B14F-4D97-AF65-F5344CB8AC3E}">
        <p14:creationId xmlns:p14="http://schemas.microsoft.com/office/powerpoint/2010/main" val="1000326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pPr marL="0" indent="0">
              <a:buNone/>
            </a:pPr>
            <a:r>
              <a:rPr lang="el-GR"/>
              <a:t>Γένεση των χριστιανικών </a:t>
            </a:r>
            <a:r>
              <a:rPr lang="el-GR" smtClean="0"/>
              <a:t>εορτών, Το Πάσχα, Τα </a:t>
            </a:r>
            <a:r>
              <a:rPr lang="el-GR"/>
              <a:t>Χριστούγεννα και τα </a:t>
            </a:r>
            <a:r>
              <a:rPr lang="el-GR" smtClean="0"/>
              <a:t>Θεοφάνεια, Η </a:t>
            </a:r>
            <a:r>
              <a:rPr lang="el-GR"/>
              <a:t>Ανάληψη και η </a:t>
            </a:r>
            <a:r>
              <a:rPr lang="el-GR" smtClean="0"/>
              <a:t>Πεντηκοστή, Η Μεταμόρφωση, Οι </a:t>
            </a:r>
            <a:r>
              <a:rPr lang="el-GR"/>
              <a:t>Θεομητορικές </a:t>
            </a:r>
            <a:r>
              <a:rPr lang="el-GR" smtClean="0"/>
              <a:t>εορτές, </a:t>
            </a:r>
            <a:r>
              <a:rPr lang="el-GR"/>
              <a:t>Εορτές του Τιμίου Σταυρού και των Αγίων</a:t>
            </a:r>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ΣΤ) Οι Θεομητορικές Εορτές (1 από 13)</a:t>
            </a:r>
            <a:endParaRPr lang="el-GR" dirty="0"/>
          </a:p>
        </p:txBody>
      </p:sp>
      <p:sp>
        <p:nvSpPr>
          <p:cNvPr id="5" name="Θέση περιεχομένου 4"/>
          <p:cNvSpPr>
            <a:spLocks noGrp="1"/>
          </p:cNvSpPr>
          <p:nvPr>
            <p:ph idx="1"/>
          </p:nvPr>
        </p:nvSpPr>
        <p:spPr/>
        <p:txBody>
          <a:bodyPr>
            <a:normAutofit lnSpcReduction="10000"/>
          </a:bodyPr>
          <a:lstStyle/>
          <a:p>
            <a:pPr marL="457200" indent="-457200">
              <a:buAutoNum type="arabicPeriod"/>
            </a:pPr>
            <a:r>
              <a:rPr lang="el-GR" sz="2400" dirty="0" smtClean="0"/>
              <a:t>Πηγές </a:t>
            </a:r>
            <a:r>
              <a:rPr lang="el-GR" sz="2400" dirty="0"/>
              <a:t>περί του βίου της Θεοτόκου: </a:t>
            </a:r>
            <a:endParaRPr lang="en-US" sz="2400" dirty="0"/>
          </a:p>
          <a:p>
            <a:r>
              <a:rPr lang="el-GR" sz="2400" dirty="0"/>
              <a:t>Ελάχιστα στοιχεία περί του βίου της Θεοτόκου υπάρχουν στα Ευαγγέλια (από τα γεγονότα των Θεομητορικών εορτών μαρτυρείται μόνο ο Ευαγγελισμός).</a:t>
            </a:r>
            <a:endParaRPr lang="en-US" sz="2400" dirty="0"/>
          </a:p>
          <a:p>
            <a:r>
              <a:rPr lang="el-GR" sz="2400" dirty="0"/>
              <a:t>Δημιουργία απόκρυφων διηγήσεων: «Πρωτευαγγέλιο του Ιακώβου» (η σημαντικότερη πηγή περί των Θεομητορικών εορτών).</a:t>
            </a:r>
            <a:endParaRPr lang="en-US" sz="2400" dirty="0"/>
          </a:p>
          <a:p>
            <a:r>
              <a:rPr lang="el-GR" sz="2400" dirty="0"/>
              <a:t>Περί του «Πρωτευαγγελίου»: ο Ιάκωβος ο Αδελφόθεος δεν είναι ο συγγραφέας (παρά την αντίθετη άποψη του Ωριγένη)/ το κείμενο χρονολογείται περί τα μέσα του </a:t>
            </a:r>
            <a:r>
              <a:rPr lang="el-GR" sz="2400" dirty="0" smtClean="0"/>
              <a:t>2</a:t>
            </a:r>
            <a:r>
              <a:rPr lang="el-GR" sz="2400" baseline="30000" dirty="0" smtClean="0"/>
              <a:t>ου</a:t>
            </a:r>
            <a:r>
              <a:rPr lang="el-GR" sz="2400" dirty="0" smtClean="0"/>
              <a:t> </a:t>
            </a:r>
            <a:r>
              <a:rPr lang="el-GR" sz="2400" dirty="0"/>
              <a:t>μ.Χ. αι./ περιεχόμενο: τα σχετικά με τη Γέννηση, τα Εισόδια και τον Ευαγγελισμό της Θεοτόκου</a:t>
            </a:r>
            <a:r>
              <a:rPr lang="el-GR" sz="2400" dirty="0" smtClean="0"/>
              <a:t>.</a:t>
            </a:r>
            <a:endParaRPr lang="en-US" sz="2400" dirty="0"/>
          </a:p>
        </p:txBody>
      </p:sp>
    </p:spTree>
    <p:extLst>
      <p:ext uri="{BB962C8B-B14F-4D97-AF65-F5344CB8AC3E}">
        <p14:creationId xmlns:p14="http://schemas.microsoft.com/office/powerpoint/2010/main" val="1000326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ΣΤ) Οι Θεομητορικές Εορτές </a:t>
            </a:r>
            <a:r>
              <a:rPr lang="el-GR" dirty="0" smtClean="0"/>
              <a:t>(2 </a:t>
            </a:r>
            <a:r>
              <a:rPr lang="el-GR" dirty="0"/>
              <a:t>από </a:t>
            </a:r>
            <a:r>
              <a:rPr lang="el-GR" dirty="0" smtClean="0"/>
              <a:t>13)</a:t>
            </a:r>
            <a:endParaRPr lang="el-GR" dirty="0"/>
          </a:p>
        </p:txBody>
      </p:sp>
      <p:sp>
        <p:nvSpPr>
          <p:cNvPr id="5" name="Θέση περιεχομένου 4"/>
          <p:cNvSpPr>
            <a:spLocks noGrp="1"/>
          </p:cNvSpPr>
          <p:nvPr>
            <p:ph idx="1"/>
          </p:nvPr>
        </p:nvSpPr>
        <p:spPr/>
        <p:txBody>
          <a:bodyPr>
            <a:noAutofit/>
          </a:bodyPr>
          <a:lstStyle/>
          <a:p>
            <a:r>
              <a:rPr lang="el-GR" sz="2400" dirty="0"/>
              <a:t>Απόκρυφες διηγήσεις περί της Κοιμήσεως της Θεοτόκου: α) «Περί μεταστάσεως της μακαρίας Παρθένου Μαρίας» (στα λατινικά/ </a:t>
            </a:r>
            <a:r>
              <a:rPr lang="el-GR" sz="2400" dirty="0" smtClean="0"/>
              <a:t>5</a:t>
            </a:r>
            <a:r>
              <a:rPr lang="el-GR" sz="2400" baseline="30000" dirty="0" smtClean="0"/>
              <a:t>ος</a:t>
            </a:r>
            <a:r>
              <a:rPr lang="el-GR" sz="2400" dirty="0" smtClean="0"/>
              <a:t> </a:t>
            </a:r>
            <a:r>
              <a:rPr lang="el-GR" sz="2400" dirty="0"/>
              <a:t>αι.) και β) «Ευθυμιακή ιστορία» (διασώθηκε στον </a:t>
            </a:r>
            <a:r>
              <a:rPr lang="el-GR" sz="2400" dirty="0" smtClean="0"/>
              <a:t>Β’ </a:t>
            </a:r>
            <a:r>
              <a:rPr lang="el-GR" sz="2400" dirty="0"/>
              <a:t>Λόγο του </a:t>
            </a:r>
            <a:r>
              <a:rPr lang="el-GR" sz="2400" dirty="0" smtClean="0"/>
              <a:t>Ιωάννη </a:t>
            </a:r>
            <a:r>
              <a:rPr lang="el-GR" sz="2400" dirty="0"/>
              <a:t>Δαμασκηνού στην Κοίμηση).</a:t>
            </a:r>
            <a:endParaRPr lang="en-US" sz="2400" dirty="0"/>
          </a:p>
          <a:p>
            <a:r>
              <a:rPr lang="el-GR" sz="2400" dirty="0"/>
              <a:t>«Ευαγγέλιο του ψευδο-Ματθαίου» (</a:t>
            </a:r>
            <a:r>
              <a:rPr lang="el-GR" sz="2400" dirty="0" smtClean="0"/>
              <a:t>4</a:t>
            </a:r>
            <a:r>
              <a:rPr lang="el-GR" sz="2400" baseline="30000" dirty="0" smtClean="0"/>
              <a:t>ος </a:t>
            </a:r>
            <a:r>
              <a:rPr lang="el-GR" sz="2400" dirty="0" smtClean="0"/>
              <a:t>- 5</a:t>
            </a:r>
            <a:r>
              <a:rPr lang="el-GR" sz="2400" baseline="30000" dirty="0" smtClean="0"/>
              <a:t>ος</a:t>
            </a:r>
            <a:r>
              <a:rPr lang="el-GR" sz="2400" dirty="0" smtClean="0"/>
              <a:t> </a:t>
            </a:r>
            <a:r>
              <a:rPr lang="el-GR" sz="2400" dirty="0"/>
              <a:t>αι.): οι διηγήσεις του είναι εξαιρετικά ελεγχόμενες.</a:t>
            </a:r>
            <a:endParaRPr lang="en-US" sz="2400" dirty="0"/>
          </a:p>
        </p:txBody>
      </p:sp>
    </p:spTree>
    <p:extLst>
      <p:ext uri="{BB962C8B-B14F-4D97-AF65-F5344CB8AC3E}">
        <p14:creationId xmlns:p14="http://schemas.microsoft.com/office/powerpoint/2010/main" val="639550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ΣΤ) Οι Θεομητορικές Εορτές </a:t>
            </a:r>
            <a:r>
              <a:rPr lang="el-GR" dirty="0" smtClean="0"/>
              <a:t>(3 </a:t>
            </a:r>
            <a:r>
              <a:rPr lang="el-GR" dirty="0"/>
              <a:t>από </a:t>
            </a:r>
            <a:r>
              <a:rPr lang="el-GR" dirty="0" smtClean="0"/>
              <a:t>13)</a:t>
            </a:r>
            <a:endParaRPr lang="el-GR" dirty="0"/>
          </a:p>
        </p:txBody>
      </p:sp>
      <p:sp>
        <p:nvSpPr>
          <p:cNvPr id="5" name="Θέση περιεχομένου 4"/>
          <p:cNvSpPr>
            <a:spLocks noGrp="1"/>
          </p:cNvSpPr>
          <p:nvPr>
            <p:ph idx="1"/>
          </p:nvPr>
        </p:nvSpPr>
        <p:spPr/>
        <p:txBody>
          <a:bodyPr>
            <a:normAutofit fontScale="92500"/>
          </a:bodyPr>
          <a:lstStyle/>
          <a:p>
            <a:pPr marL="457200" indent="-457200">
              <a:buFont typeface="+mj-lt"/>
              <a:buAutoNum type="arabicPeriod" startAt="2"/>
            </a:pPr>
            <a:r>
              <a:rPr lang="el-GR" sz="2400" dirty="0"/>
              <a:t>Η εξέλιξη μέχρι την εμφάνιση των πρώτων Θεομητορικών εορτών:</a:t>
            </a:r>
            <a:endParaRPr lang="en-US" sz="2400" dirty="0"/>
          </a:p>
          <a:p>
            <a:r>
              <a:rPr lang="el-GR" sz="2400" dirty="0"/>
              <a:t>Η τιμή προς τη Θεοτόκο ήταν σαφής και αρχαιότατη εντός της πρώτης Εκκλησίας.</a:t>
            </a:r>
            <a:endParaRPr lang="en-US" sz="2400" dirty="0"/>
          </a:p>
          <a:p>
            <a:r>
              <a:rPr lang="el-GR" sz="2400" dirty="0"/>
              <a:t>Οι λόγοι που επέδρασαν για το γεγονός της μη θεσμοθετήσεως (κατά τους πρώτους αιώνες) Θεομητορικών εορτών, παρά την τιμή προς το πρόσωπο της Θεοτόκου: ο φόβος για συσχετισμό των Θεομητορικών εορτών με ειδωλολατρικές/ Η γυναικεία αίρεση των «Κολλυριδιανών» (Αραβία): παρασκεύαζαν μικρούς άρτους («κολλυρίδας») προς τιμή της Θεοτόκου, κατ’ απομίμηση ειδωλολατρικών εθίμων προς τη θεότητα της «βασίλισσας των ουρανών»/ «Αντιδικομαριαμίτες»: νεστοριανίζουσα αίρεση του </a:t>
            </a:r>
            <a:r>
              <a:rPr lang="el-GR" sz="2400" dirty="0" smtClean="0"/>
              <a:t>5</a:t>
            </a:r>
            <a:r>
              <a:rPr lang="el-GR" sz="2400" baseline="30000" dirty="0" smtClean="0"/>
              <a:t>ου</a:t>
            </a:r>
            <a:r>
              <a:rPr lang="el-GR" sz="2400" dirty="0"/>
              <a:t> </a:t>
            </a:r>
            <a:r>
              <a:rPr lang="el-GR" sz="2400" dirty="0" smtClean="0"/>
              <a:t>αι</a:t>
            </a:r>
            <a:r>
              <a:rPr lang="el-GR" sz="2400" dirty="0"/>
              <a:t>. που ήταν αντίθετη με τις Θεομητορικές εορτές.</a:t>
            </a:r>
            <a:endParaRPr lang="en-US" sz="2400" dirty="0"/>
          </a:p>
          <a:p>
            <a:pPr marL="0" indent="0">
              <a:buNone/>
            </a:pPr>
            <a:endParaRPr lang="el-GR" sz="2400" dirty="0"/>
          </a:p>
        </p:txBody>
      </p:sp>
    </p:spTree>
    <p:extLst>
      <p:ext uri="{BB962C8B-B14F-4D97-AF65-F5344CB8AC3E}">
        <p14:creationId xmlns:p14="http://schemas.microsoft.com/office/powerpoint/2010/main" val="639550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ΣΤ) Οι Θεομητορικές Εορτές </a:t>
            </a:r>
            <a:r>
              <a:rPr lang="el-GR" dirty="0" smtClean="0"/>
              <a:t>(4 </a:t>
            </a:r>
            <a:r>
              <a:rPr lang="el-GR" dirty="0"/>
              <a:t>από </a:t>
            </a:r>
            <a:r>
              <a:rPr lang="el-GR" dirty="0" smtClean="0"/>
              <a:t>13)</a:t>
            </a:r>
            <a:endParaRPr lang="el-GR" dirty="0"/>
          </a:p>
        </p:txBody>
      </p:sp>
      <p:sp>
        <p:nvSpPr>
          <p:cNvPr id="5" name="Θέση περιεχομένου 4"/>
          <p:cNvSpPr>
            <a:spLocks noGrp="1"/>
          </p:cNvSpPr>
          <p:nvPr>
            <p:ph idx="1"/>
          </p:nvPr>
        </p:nvSpPr>
        <p:spPr/>
        <p:txBody>
          <a:bodyPr>
            <a:noAutofit/>
          </a:bodyPr>
          <a:lstStyle/>
          <a:p>
            <a:r>
              <a:rPr lang="el-GR" sz="2400" dirty="0"/>
              <a:t>Περί τα τέλη του </a:t>
            </a:r>
            <a:r>
              <a:rPr lang="el-GR" sz="2400" dirty="0" smtClean="0"/>
              <a:t>4</a:t>
            </a:r>
            <a:r>
              <a:rPr lang="el-GR" sz="2400" baseline="30000" dirty="0" smtClean="0"/>
              <a:t>ου</a:t>
            </a:r>
            <a:r>
              <a:rPr lang="el-GR" sz="2400" dirty="0" smtClean="0"/>
              <a:t> </a:t>
            </a:r>
            <a:r>
              <a:rPr lang="el-GR" sz="2400" dirty="0"/>
              <a:t>αι. η Εκκλησία απεφάσισε να θεσμοθετήσει εορτολογικά την αρχαιότατη τιμή προς τη Θεοτόκο (κυρίως μετά από την </a:t>
            </a:r>
            <a:r>
              <a:rPr lang="el-GR" sz="2400" dirty="0" smtClean="0"/>
              <a:t>Γ’ </a:t>
            </a:r>
            <a:r>
              <a:rPr lang="el-GR" sz="2400" dirty="0"/>
              <a:t>Οικουμενική Σύνοδο).</a:t>
            </a:r>
            <a:endParaRPr lang="en-US" sz="2400" dirty="0"/>
          </a:p>
          <a:p>
            <a:r>
              <a:rPr lang="el-GR" sz="2400" dirty="0" smtClean="0"/>
              <a:t>5</a:t>
            </a:r>
            <a:r>
              <a:rPr lang="el-GR" sz="2400" baseline="30000" dirty="0" smtClean="0"/>
              <a:t>ος</a:t>
            </a:r>
            <a:r>
              <a:rPr lang="el-GR" sz="2400" dirty="0" smtClean="0"/>
              <a:t> </a:t>
            </a:r>
            <a:r>
              <a:rPr lang="el-GR" sz="2400" dirty="0"/>
              <a:t>αι.: εμφάνιση των πρώτων ναών προς τιμή της Θεοτόκου</a:t>
            </a:r>
            <a:r>
              <a:rPr lang="el-GR" sz="2400" dirty="0" smtClean="0"/>
              <a:t>.</a:t>
            </a:r>
            <a:endParaRPr lang="en-US" sz="2400" dirty="0"/>
          </a:p>
        </p:txBody>
      </p:sp>
    </p:spTree>
    <p:extLst>
      <p:ext uri="{BB962C8B-B14F-4D97-AF65-F5344CB8AC3E}">
        <p14:creationId xmlns:p14="http://schemas.microsoft.com/office/powerpoint/2010/main" val="2334132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ΣΤ) Οι Θεομητορικές Εορτές </a:t>
            </a:r>
            <a:r>
              <a:rPr lang="el-GR" dirty="0" smtClean="0"/>
              <a:t>(5 </a:t>
            </a:r>
            <a:r>
              <a:rPr lang="el-GR" dirty="0"/>
              <a:t>από </a:t>
            </a:r>
            <a:r>
              <a:rPr lang="el-GR" dirty="0" smtClean="0"/>
              <a:t>13)</a:t>
            </a:r>
            <a:endParaRPr lang="el-GR" dirty="0"/>
          </a:p>
        </p:txBody>
      </p:sp>
      <p:sp>
        <p:nvSpPr>
          <p:cNvPr id="5" name="Θέση περιεχομένου 4"/>
          <p:cNvSpPr>
            <a:spLocks noGrp="1"/>
          </p:cNvSpPr>
          <p:nvPr>
            <p:ph idx="1"/>
          </p:nvPr>
        </p:nvSpPr>
        <p:spPr/>
        <p:txBody>
          <a:bodyPr>
            <a:normAutofit fontScale="92500"/>
          </a:bodyPr>
          <a:lstStyle/>
          <a:p>
            <a:pPr marL="457200" indent="-457200">
              <a:buFont typeface="+mj-lt"/>
              <a:buAutoNum type="arabicPeriod" startAt="3"/>
            </a:pPr>
            <a:r>
              <a:rPr lang="el-GR" sz="2400" dirty="0" smtClean="0"/>
              <a:t>Η </a:t>
            </a:r>
            <a:r>
              <a:rPr lang="el-GR" sz="2400" dirty="0"/>
              <a:t>εορτή της Συλλήψεως (9 Δεκεμβρίου/εορτή της </a:t>
            </a:r>
            <a:r>
              <a:rPr lang="el-GR" sz="2400" dirty="0" smtClean="0"/>
              <a:t>αγίας</a:t>
            </a:r>
            <a:r>
              <a:rPr lang="el-GR" sz="2400" dirty="0"/>
              <a:t> </a:t>
            </a:r>
            <a:r>
              <a:rPr lang="el-GR" sz="2400" dirty="0" smtClean="0"/>
              <a:t>Άννης</a:t>
            </a:r>
            <a:r>
              <a:rPr lang="el-GR" sz="2400" dirty="0"/>
              <a:t>): </a:t>
            </a:r>
            <a:endParaRPr lang="en-US" sz="2400" dirty="0"/>
          </a:p>
          <a:p>
            <a:r>
              <a:rPr lang="el-GR" sz="2400" dirty="0"/>
              <a:t>Η εορτή καθορίστηκε όταν θεσμοθετήθηκε ο εορτασμός του Γενεθλίου της Θεοτόκου (8 Σεπτεμβρίου: εννέα μήνες πριν από τη γέννηση υπολογίζεται η σύλληψη).</a:t>
            </a:r>
            <a:endParaRPr lang="en-US" sz="2400" dirty="0"/>
          </a:p>
          <a:p>
            <a:r>
              <a:rPr lang="el-GR" sz="2400" dirty="0"/>
              <a:t>Τέλη </a:t>
            </a:r>
            <a:r>
              <a:rPr lang="el-GR" sz="2400" dirty="0" smtClean="0"/>
              <a:t>7</a:t>
            </a:r>
            <a:r>
              <a:rPr lang="el-GR" sz="2400" baseline="30000" dirty="0" smtClean="0"/>
              <a:t>ου </a:t>
            </a:r>
            <a:r>
              <a:rPr lang="el-GR" sz="2400" dirty="0" smtClean="0"/>
              <a:t>- </a:t>
            </a:r>
            <a:r>
              <a:rPr lang="el-GR" sz="2400" dirty="0"/>
              <a:t>αρχές </a:t>
            </a:r>
            <a:r>
              <a:rPr lang="el-GR" sz="2400" dirty="0" smtClean="0"/>
              <a:t>8</a:t>
            </a:r>
            <a:r>
              <a:rPr lang="el-GR" sz="2400" baseline="30000" dirty="0" smtClean="0"/>
              <a:t>ου</a:t>
            </a:r>
            <a:r>
              <a:rPr lang="el-GR" sz="2400" dirty="0" smtClean="0"/>
              <a:t> </a:t>
            </a:r>
            <a:r>
              <a:rPr lang="el-GR" sz="2400" dirty="0"/>
              <a:t>αι.: οι πρώτες μαρτυρίες περί τελέσεως της εορτής.</a:t>
            </a:r>
            <a:endParaRPr lang="en-US" sz="2400" dirty="0"/>
          </a:p>
          <a:p>
            <a:r>
              <a:rPr lang="el-GR" sz="2400" dirty="0" smtClean="0"/>
              <a:t>12</a:t>
            </a:r>
            <a:r>
              <a:rPr lang="el-GR" sz="2400" baseline="30000" dirty="0" smtClean="0"/>
              <a:t>ος</a:t>
            </a:r>
            <a:r>
              <a:rPr lang="el-GR" sz="2400" dirty="0" smtClean="0"/>
              <a:t> </a:t>
            </a:r>
            <a:r>
              <a:rPr lang="el-GR" sz="2400" dirty="0"/>
              <a:t>αι.: επί αυτοκράτορα Μανουήλ Κομνηνού λαμβάνει επίσημο κρατικό χαρακτήρα.</a:t>
            </a:r>
            <a:endParaRPr lang="en-US" sz="2400" dirty="0"/>
          </a:p>
          <a:p>
            <a:r>
              <a:rPr lang="el-GR" sz="2400" dirty="0"/>
              <a:t>Ιωάννου μοναχού και πρεσβυτέρου Ευβοίας (</a:t>
            </a:r>
            <a:r>
              <a:rPr lang="el-GR" sz="2400" dirty="0" smtClean="0"/>
              <a:t>8</a:t>
            </a:r>
            <a:r>
              <a:rPr lang="el-GR" sz="2400" baseline="30000" dirty="0" smtClean="0"/>
              <a:t>ος</a:t>
            </a:r>
            <a:r>
              <a:rPr lang="el-GR" sz="2400" dirty="0" smtClean="0"/>
              <a:t> </a:t>
            </a:r>
            <a:r>
              <a:rPr lang="el-GR" sz="2400" dirty="0"/>
              <a:t>αι.), </a:t>
            </a:r>
            <a:r>
              <a:rPr lang="el-GR" sz="2400" i="1" dirty="0"/>
              <a:t>Λόγος εις την Σύλληψιν της αγίας Άννης</a:t>
            </a:r>
            <a:r>
              <a:rPr lang="el-GR" sz="2400" dirty="0"/>
              <a:t>: το αρχαιότερο Εγκώμιο της εορτής.</a:t>
            </a:r>
            <a:endParaRPr lang="en-US" sz="2400" dirty="0"/>
          </a:p>
        </p:txBody>
      </p:sp>
    </p:spTree>
    <p:extLst>
      <p:ext uri="{BB962C8B-B14F-4D97-AF65-F5344CB8AC3E}">
        <p14:creationId xmlns:p14="http://schemas.microsoft.com/office/powerpoint/2010/main" val="2334132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ΣΤ) Οι Θεομητορικές Εορτές </a:t>
            </a:r>
            <a:r>
              <a:rPr lang="el-GR" dirty="0" smtClean="0"/>
              <a:t>(6 </a:t>
            </a:r>
            <a:r>
              <a:rPr lang="el-GR" dirty="0"/>
              <a:t>από </a:t>
            </a:r>
            <a:r>
              <a:rPr lang="el-GR" dirty="0" smtClean="0"/>
              <a:t>13)</a:t>
            </a:r>
            <a:endParaRPr lang="el-GR" dirty="0"/>
          </a:p>
        </p:txBody>
      </p:sp>
      <p:sp>
        <p:nvSpPr>
          <p:cNvPr id="5" name="Θέση περιεχομένου 4"/>
          <p:cNvSpPr>
            <a:spLocks noGrp="1"/>
          </p:cNvSpPr>
          <p:nvPr>
            <p:ph idx="1"/>
          </p:nvPr>
        </p:nvSpPr>
        <p:spPr/>
        <p:txBody>
          <a:bodyPr>
            <a:normAutofit fontScale="92500" lnSpcReduction="20000"/>
          </a:bodyPr>
          <a:lstStyle/>
          <a:p>
            <a:pPr marL="457200" indent="-457200">
              <a:buFont typeface="+mj-lt"/>
              <a:buAutoNum type="arabicPeriod" startAt="4"/>
            </a:pPr>
            <a:r>
              <a:rPr lang="el-GR" sz="2400" dirty="0" smtClean="0"/>
              <a:t>Η </a:t>
            </a:r>
            <a:r>
              <a:rPr lang="el-GR" sz="2400" dirty="0"/>
              <a:t>εορτή του Γενεσίου ή Γενεθλίου (8 Σεπτεμβρίου): </a:t>
            </a:r>
            <a:endParaRPr lang="en-US" sz="2400" dirty="0"/>
          </a:p>
          <a:p>
            <a:r>
              <a:rPr lang="el-GR" sz="2400" dirty="0"/>
              <a:t>Κοντά στην προβατική πύλη της Ιερουσαλήμ, υπήρχε η κολυμβήθρα της Βηθεσδά· με αυτήν γειτνίαζε η πατρική οικία της Θεοτόκου.</a:t>
            </a:r>
            <a:endParaRPr lang="en-US" sz="2400" dirty="0"/>
          </a:p>
          <a:p>
            <a:r>
              <a:rPr lang="el-GR" sz="2400" dirty="0"/>
              <a:t>Αρχές 5ου αι.: κτίζεται ναός στον τόπο της κολυμβήθρας (δεν είχε σχέση με τη Θεοτόκο).</a:t>
            </a:r>
            <a:endParaRPr lang="en-US" sz="2400" dirty="0"/>
          </a:p>
          <a:p>
            <a:r>
              <a:rPr lang="el-GR" sz="2400" dirty="0"/>
              <a:t>6ος αι.: λόγω της εγγύτητας με την οικία της Θεοτόκου, ο ναός αφιερώνεται στην «κυρία Θεοτόκο»/ Τότε αρχίζει και η τιμή του γεγονότος της Γεννήσεως της Θεοτόκου.</a:t>
            </a:r>
            <a:endParaRPr lang="en-US" sz="2400" dirty="0"/>
          </a:p>
          <a:p>
            <a:r>
              <a:rPr lang="el-GR" sz="2400" dirty="0"/>
              <a:t>Η επιλογή της 8ης Σεπτεμβρίου: ο αγ. Νεόφυτος ο Έγκλειστος (+1220) θεωρεί ότι η Γέννηση της Θεοτόκου τοποθετήθηκε στις 8 Σεπτεμβρίου για να δηλώσει (με την έναρξη του εκκλησιαστικού έτους) ότι η Θεοτόκος είναι η αρχή της σωτηρίας.</a:t>
            </a:r>
            <a:endParaRPr lang="en-US" sz="2400" dirty="0"/>
          </a:p>
        </p:txBody>
      </p:sp>
    </p:spTree>
    <p:extLst>
      <p:ext uri="{BB962C8B-B14F-4D97-AF65-F5344CB8AC3E}">
        <p14:creationId xmlns:p14="http://schemas.microsoft.com/office/powerpoint/2010/main" val="2334132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ΣΤ) Οι Θεομητορικές Εορτές </a:t>
            </a:r>
            <a:r>
              <a:rPr lang="el-GR" dirty="0" smtClean="0"/>
              <a:t>(7 </a:t>
            </a:r>
            <a:r>
              <a:rPr lang="el-GR" dirty="0"/>
              <a:t>από </a:t>
            </a:r>
            <a:r>
              <a:rPr lang="el-GR" dirty="0" smtClean="0"/>
              <a:t>13)</a:t>
            </a:r>
            <a:endParaRPr lang="el-GR" dirty="0"/>
          </a:p>
        </p:txBody>
      </p:sp>
      <p:sp>
        <p:nvSpPr>
          <p:cNvPr id="5" name="Θέση περιεχομένου 4"/>
          <p:cNvSpPr>
            <a:spLocks noGrp="1"/>
          </p:cNvSpPr>
          <p:nvPr>
            <p:ph idx="1"/>
          </p:nvPr>
        </p:nvSpPr>
        <p:spPr/>
        <p:txBody>
          <a:bodyPr>
            <a:noAutofit/>
          </a:bodyPr>
          <a:lstStyle/>
          <a:p>
            <a:r>
              <a:rPr lang="el-GR" sz="2400" dirty="0" smtClean="0"/>
              <a:t>7</a:t>
            </a:r>
            <a:r>
              <a:rPr lang="el-GR" sz="2400" baseline="30000" dirty="0" smtClean="0"/>
              <a:t>ος</a:t>
            </a:r>
            <a:r>
              <a:rPr lang="el-GR" sz="2400" dirty="0" smtClean="0"/>
              <a:t> </a:t>
            </a:r>
            <a:r>
              <a:rPr lang="el-GR" sz="2400" dirty="0"/>
              <a:t>αι.: από τα Ιεροσόλυμα η εορτή του Γενεθλίου εισάγεται στην Κωνσταντινούπολη (πρώτη μαρτυρία από το «Πασχάλιο χρονικό»)/ Πιθανός εισηγητής της εορτής στην Κωνσταντινούπολη υπήρξε ο Ανδρέας Κρήτης (έφθασε στην Κωνσταντινούπολη το 685, προερχόμενος από τα Ιεροσόλυμα).</a:t>
            </a:r>
            <a:endParaRPr lang="en-US" sz="2400" dirty="0"/>
          </a:p>
          <a:p>
            <a:r>
              <a:rPr lang="el-GR" sz="2400" dirty="0"/>
              <a:t>Στη Δύση επεκράτησε μετά τον </a:t>
            </a:r>
            <a:r>
              <a:rPr lang="el-GR" sz="2400" dirty="0" smtClean="0"/>
              <a:t>10</a:t>
            </a:r>
            <a:r>
              <a:rPr lang="el-GR" sz="2400" baseline="30000" dirty="0" smtClean="0"/>
              <a:t>ο</a:t>
            </a:r>
            <a:r>
              <a:rPr lang="el-GR" sz="2400" dirty="0" smtClean="0"/>
              <a:t> </a:t>
            </a:r>
            <a:r>
              <a:rPr lang="el-GR" sz="2400" dirty="0"/>
              <a:t>αι., αν και την είχε εισαγάγει στη Ρώμη τον </a:t>
            </a:r>
            <a:r>
              <a:rPr lang="el-GR" sz="2400" dirty="0" smtClean="0"/>
              <a:t>7</a:t>
            </a:r>
            <a:r>
              <a:rPr lang="el-GR" sz="2400" baseline="30000" dirty="0" smtClean="0"/>
              <a:t>ο</a:t>
            </a:r>
            <a:r>
              <a:rPr lang="el-GR" sz="2400" dirty="0" smtClean="0"/>
              <a:t> </a:t>
            </a:r>
            <a:r>
              <a:rPr lang="el-GR" sz="2400" dirty="0"/>
              <a:t>αι. ο συριακής καταγωγής πάπας Σέργιος.  </a:t>
            </a:r>
            <a:endParaRPr lang="en-US" sz="2400" dirty="0"/>
          </a:p>
        </p:txBody>
      </p:sp>
    </p:spTree>
    <p:extLst>
      <p:ext uri="{BB962C8B-B14F-4D97-AF65-F5344CB8AC3E}">
        <p14:creationId xmlns:p14="http://schemas.microsoft.com/office/powerpoint/2010/main" val="2334132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ΣΤ) Οι Θεομητορικές Εορτές </a:t>
            </a:r>
            <a:r>
              <a:rPr lang="el-GR" dirty="0" smtClean="0"/>
              <a:t>(8 </a:t>
            </a:r>
            <a:r>
              <a:rPr lang="el-GR" dirty="0"/>
              <a:t>από </a:t>
            </a:r>
            <a:r>
              <a:rPr lang="el-GR" dirty="0" smtClean="0"/>
              <a:t>13)</a:t>
            </a:r>
            <a:endParaRPr lang="el-GR" dirty="0"/>
          </a:p>
        </p:txBody>
      </p:sp>
      <p:sp>
        <p:nvSpPr>
          <p:cNvPr id="5" name="Θέση περιεχομένου 4"/>
          <p:cNvSpPr>
            <a:spLocks noGrp="1"/>
          </p:cNvSpPr>
          <p:nvPr>
            <p:ph idx="1"/>
          </p:nvPr>
        </p:nvSpPr>
        <p:spPr/>
        <p:txBody>
          <a:bodyPr>
            <a:normAutofit fontScale="92500" lnSpcReduction="10000"/>
          </a:bodyPr>
          <a:lstStyle/>
          <a:p>
            <a:pPr marL="457200" indent="-457200">
              <a:buFont typeface="+mj-lt"/>
              <a:buAutoNum type="arabicPeriod" startAt="5"/>
            </a:pPr>
            <a:r>
              <a:rPr lang="el-GR" sz="2400" dirty="0" smtClean="0"/>
              <a:t>Η </a:t>
            </a:r>
            <a:r>
              <a:rPr lang="el-GR" sz="2400" dirty="0"/>
              <a:t>εορτή των Εισοδίων (21 Νοεμβρίου): </a:t>
            </a:r>
            <a:endParaRPr lang="en-US" sz="2400" dirty="0"/>
          </a:p>
          <a:p>
            <a:r>
              <a:rPr lang="el-GR" sz="2400" dirty="0"/>
              <a:t>Ο Ιουστινιανός </a:t>
            </a:r>
            <a:r>
              <a:rPr lang="el-GR" sz="2400" dirty="0" smtClean="0"/>
              <a:t>Α’ </a:t>
            </a:r>
            <a:r>
              <a:rPr lang="el-GR" sz="2400" dirty="0"/>
              <a:t>(527-565) ανεγείρει στα Ιεροσόλυμα μεγαλόπρεπη βασιλική που ονομάστηκε «Νέα Εκκλησία» ή «Αγία Μαρία η Νέα» (στη νότια πλευρά του ναού των Ιεροσολύμων, επί του λόφου «Μορία»)/ Στις 20 Νοεμβρίου του 543 γίνονται τα εγκαίνια του ναού.</a:t>
            </a:r>
            <a:endParaRPr lang="en-US" sz="2400" dirty="0"/>
          </a:p>
          <a:p>
            <a:r>
              <a:rPr lang="el-GR" sz="2400" dirty="0"/>
              <a:t>455 μ.Χ.: τα Ιεροσόλυμα ανακηρύσσονται σε Πατριαρχείο και ακμάζει ο παλαιστινός μοναχισμός (</a:t>
            </a:r>
            <a:r>
              <a:rPr lang="el-GR" sz="2400" dirty="0" smtClean="0"/>
              <a:t>άγιος </a:t>
            </a:r>
            <a:r>
              <a:rPr lang="el-GR" sz="2400" dirty="0"/>
              <a:t>Σάββας, Θεοδόσιος ο Κοινοβιάρχης, Μέγας Ευθύμιος), ο οποίος αναπτύσσει ιδιαίτερη τιμή προς το πρόσωπο της Θεοτόκου.</a:t>
            </a:r>
            <a:endParaRPr lang="en-US" sz="2400" dirty="0"/>
          </a:p>
          <a:p>
            <a:r>
              <a:rPr lang="el-GR" sz="2400" dirty="0"/>
              <a:t>Το 638 οι Άραβες καταλαμβάνουν τα Ιεροσόλυμα και μετατρέπουν το ναό σε μουσουλμανικό τέμενος/ Έτσι παύει και η ανάμνηση των εγκαινίων του ναού</a:t>
            </a:r>
            <a:r>
              <a:rPr lang="el-GR" sz="2400" dirty="0" smtClean="0"/>
              <a:t>.</a:t>
            </a:r>
            <a:endParaRPr lang="en-US" sz="2400" dirty="0"/>
          </a:p>
        </p:txBody>
      </p:sp>
    </p:spTree>
    <p:extLst>
      <p:ext uri="{BB962C8B-B14F-4D97-AF65-F5344CB8AC3E}">
        <p14:creationId xmlns:p14="http://schemas.microsoft.com/office/powerpoint/2010/main" val="3340645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ΣΤ) Οι Θεομητορικές Εορτές </a:t>
            </a:r>
            <a:r>
              <a:rPr lang="el-GR" dirty="0" smtClean="0"/>
              <a:t>(9 </a:t>
            </a:r>
            <a:r>
              <a:rPr lang="el-GR" dirty="0"/>
              <a:t>από </a:t>
            </a:r>
            <a:r>
              <a:rPr lang="el-GR" dirty="0" smtClean="0"/>
              <a:t>13)</a:t>
            </a:r>
            <a:endParaRPr lang="el-GR" dirty="0"/>
          </a:p>
        </p:txBody>
      </p:sp>
      <p:sp>
        <p:nvSpPr>
          <p:cNvPr id="5" name="Θέση περιεχομένου 4"/>
          <p:cNvSpPr>
            <a:spLocks noGrp="1"/>
          </p:cNvSpPr>
          <p:nvPr>
            <p:ph idx="1"/>
          </p:nvPr>
        </p:nvSpPr>
        <p:spPr/>
        <p:txBody>
          <a:bodyPr>
            <a:normAutofit fontScale="92500" lnSpcReduction="10000"/>
          </a:bodyPr>
          <a:lstStyle/>
          <a:p>
            <a:r>
              <a:rPr lang="el-GR" sz="2400" dirty="0"/>
              <a:t>Τότε, μια ημέρα μετά από τον εορτασμό των εγκαινίων (21 Νοεμβρίου), θεσμοθετείται η εορτή των Εισοδίων, λόγω γειτνιάσεως του ναού με το ναό των Ιεροσολύμων, στον οποίο είχε εισέλθει η Παναγία για να αφιερωθεί στο Θεό.</a:t>
            </a:r>
            <a:endParaRPr lang="en-US" sz="2400" dirty="0"/>
          </a:p>
          <a:p>
            <a:r>
              <a:rPr lang="el-GR" sz="2400" dirty="0"/>
              <a:t>Το 685, όταν ο Ανδρέας Κρήτης εγκαταλείπει τα Ιεροσόλυμα για να εγκατασταθεί στην Κωνσταντινούπολη, η εορτή είχε θεσμοθετηθεί/ Ο Ανδρέας Κρήτης την μετέφερε στην Κωνσταντινούπολη.</a:t>
            </a:r>
            <a:endParaRPr lang="en-US" sz="2400" dirty="0"/>
          </a:p>
          <a:p>
            <a:r>
              <a:rPr lang="el-GR" sz="2400" dirty="0" smtClean="0"/>
              <a:t>12</a:t>
            </a:r>
            <a:r>
              <a:rPr lang="el-GR" sz="2400" baseline="30000" dirty="0" smtClean="0"/>
              <a:t>ος</a:t>
            </a:r>
            <a:r>
              <a:rPr lang="el-GR" sz="2400" dirty="0" smtClean="0"/>
              <a:t> </a:t>
            </a:r>
            <a:r>
              <a:rPr lang="el-GR" sz="2400" dirty="0"/>
              <a:t>αι.: επίσημη καθιέρωση της εορτής ως ημέρας αργίας από τον Μανουήλ </a:t>
            </a:r>
            <a:r>
              <a:rPr lang="el-GR" sz="2400" dirty="0" smtClean="0"/>
              <a:t>Α’ </a:t>
            </a:r>
            <a:r>
              <a:rPr lang="el-GR" sz="2400" dirty="0"/>
              <a:t>Κομνηνό.</a:t>
            </a:r>
            <a:endParaRPr lang="en-US" sz="2400" dirty="0"/>
          </a:p>
          <a:p>
            <a:r>
              <a:rPr lang="el-GR" sz="2400" dirty="0" smtClean="0"/>
              <a:t>14</a:t>
            </a:r>
            <a:r>
              <a:rPr lang="el-GR" sz="2400" baseline="30000" dirty="0" smtClean="0"/>
              <a:t>ος</a:t>
            </a:r>
            <a:r>
              <a:rPr lang="el-GR" sz="2400" dirty="0" smtClean="0"/>
              <a:t> </a:t>
            </a:r>
            <a:r>
              <a:rPr lang="el-GR" sz="2400" dirty="0"/>
              <a:t>αι: εισαγωγή της εορτής στη Δύση, με την εισήγηση του Φίλιππου de Mésières, πρεσβευτή του βασιλιά της Γαλλίας Κάρολου στην Κύπρο.</a:t>
            </a:r>
            <a:endParaRPr lang="en-US" sz="2400" dirty="0"/>
          </a:p>
        </p:txBody>
      </p:sp>
    </p:spTree>
    <p:extLst>
      <p:ext uri="{BB962C8B-B14F-4D97-AF65-F5344CB8AC3E}">
        <p14:creationId xmlns:p14="http://schemas.microsoft.com/office/powerpoint/2010/main" val="3340645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ΣΤ) Οι Θεομητορικές </a:t>
            </a:r>
            <a:r>
              <a:rPr lang="el-GR" dirty="0" smtClean="0"/>
              <a:t>Εορτές</a:t>
            </a:r>
            <a:br>
              <a:rPr lang="el-GR" dirty="0" smtClean="0"/>
            </a:br>
            <a:r>
              <a:rPr lang="el-GR" dirty="0" smtClean="0"/>
              <a:t>(10 </a:t>
            </a:r>
            <a:r>
              <a:rPr lang="el-GR" dirty="0"/>
              <a:t>από </a:t>
            </a:r>
            <a:r>
              <a:rPr lang="el-GR" dirty="0" smtClean="0"/>
              <a:t>13)</a:t>
            </a:r>
            <a:endParaRPr lang="el-GR" dirty="0"/>
          </a:p>
        </p:txBody>
      </p:sp>
      <p:sp>
        <p:nvSpPr>
          <p:cNvPr id="5" name="Θέση περιεχομένου 4"/>
          <p:cNvSpPr>
            <a:spLocks noGrp="1"/>
          </p:cNvSpPr>
          <p:nvPr>
            <p:ph idx="1"/>
          </p:nvPr>
        </p:nvSpPr>
        <p:spPr/>
        <p:txBody>
          <a:bodyPr>
            <a:normAutofit fontScale="92500" lnSpcReduction="10000"/>
          </a:bodyPr>
          <a:lstStyle/>
          <a:p>
            <a:pPr marL="457200" indent="-457200">
              <a:buFont typeface="+mj-lt"/>
              <a:buAutoNum type="arabicPeriod" startAt="6"/>
            </a:pPr>
            <a:r>
              <a:rPr lang="el-GR" sz="2400" dirty="0" smtClean="0"/>
              <a:t>Η </a:t>
            </a:r>
            <a:r>
              <a:rPr lang="el-GR" sz="2400" dirty="0"/>
              <a:t>εορτή του Ευαγγελισμού (25 Μαρτίου): </a:t>
            </a:r>
            <a:endParaRPr lang="en-US" sz="2400" dirty="0"/>
          </a:p>
          <a:p>
            <a:r>
              <a:rPr lang="el-GR" sz="2400" dirty="0"/>
              <a:t>Η </a:t>
            </a:r>
            <a:r>
              <a:rPr lang="el-GR" sz="2400" dirty="0" smtClean="0"/>
              <a:t>αγία </a:t>
            </a:r>
            <a:r>
              <a:rPr lang="el-GR" sz="2400" dirty="0"/>
              <a:t>Ελένη είχε ανεγείρει ναό στη Ναζαρέτ (στο σπίτι της Θεοτόκου, εκεί που πραγματοποιήθηκε ο Ευαγγελισμός).</a:t>
            </a:r>
            <a:endParaRPr lang="en-US" sz="2400" dirty="0"/>
          </a:p>
          <a:p>
            <a:r>
              <a:rPr lang="el-GR" sz="2400" dirty="0"/>
              <a:t>Πριν από τη θεσμοθέτηση της εορτής, είχε δημιουργηθεί (με κέντρο αυτό το ναό) κάποια τιμή προς το γεγονός του Ευαγγελισμού (όχι, όμως, εορτή, διότι το </a:t>
            </a:r>
            <a:r>
              <a:rPr lang="el-GR" sz="2400" i="1" dirty="0"/>
              <a:t>Οδοιπορικό της Αιθερίας </a:t>
            </a:r>
            <a:r>
              <a:rPr lang="el-GR" sz="2400" dirty="0"/>
              <a:t>ουδέν αναφέρει).</a:t>
            </a:r>
            <a:endParaRPr lang="en-US" sz="2400" dirty="0"/>
          </a:p>
          <a:p>
            <a:r>
              <a:rPr lang="el-GR" sz="2400" dirty="0"/>
              <a:t>Αρχαίες παραδόσεις τοποθετούν την εορτή του Ευαγγελισμού σε σχέση με τα Χριστούγεννα/ αυτό συμπεραίνουμε και από «Ομιλία» περί της Θεοτόκου του Θεοδότου Αγκύρας (438-446), μέλους της </a:t>
            </a:r>
            <a:r>
              <a:rPr lang="el-GR" sz="2400" dirty="0" smtClean="0"/>
              <a:t>Γ’ Οικουμενικής </a:t>
            </a:r>
            <a:r>
              <a:rPr lang="el-GR" sz="2400" dirty="0"/>
              <a:t>Συνόδου, καθώς και από «Ομιλία» προς τη Θεοτόκο του ιεροσολυμίτη πρεσβυτέρου Χρυσίππου.</a:t>
            </a:r>
            <a:endParaRPr lang="en-US" sz="2400" dirty="0"/>
          </a:p>
        </p:txBody>
      </p:sp>
    </p:spTree>
    <p:extLst>
      <p:ext uri="{BB962C8B-B14F-4D97-AF65-F5344CB8AC3E}">
        <p14:creationId xmlns:p14="http://schemas.microsoft.com/office/powerpoint/2010/main" val="334064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Α) Γένεση των Χριστιανικών Εορτών</a:t>
            </a:r>
            <a:br>
              <a:rPr lang="el-GR" dirty="0" smtClean="0"/>
            </a:br>
            <a:r>
              <a:rPr lang="el-GR" dirty="0" smtClean="0"/>
              <a:t>(1 από 4)</a:t>
            </a:r>
            <a:endParaRPr lang="el-GR" dirty="0"/>
          </a:p>
        </p:txBody>
      </p:sp>
      <p:sp>
        <p:nvSpPr>
          <p:cNvPr id="5" name="Θέση περιεχομένου 4"/>
          <p:cNvSpPr>
            <a:spLocks noGrp="1"/>
          </p:cNvSpPr>
          <p:nvPr>
            <p:ph idx="1"/>
          </p:nvPr>
        </p:nvSpPr>
        <p:spPr/>
        <p:txBody>
          <a:bodyPr>
            <a:normAutofit fontScale="92500" lnSpcReduction="10000"/>
          </a:bodyPr>
          <a:lstStyle/>
          <a:p>
            <a:r>
              <a:rPr lang="el-GR" sz="2400" dirty="0"/>
              <a:t>Εορτολόγια και ημερολόγια υπήρχαν πριν από την εμφάνιση της χριστιανικής Εκκλησίας.</a:t>
            </a:r>
            <a:endParaRPr lang="en-US" sz="2400" dirty="0"/>
          </a:p>
          <a:p>
            <a:r>
              <a:rPr lang="el-GR" sz="2400" dirty="0"/>
              <a:t>Στην </a:t>
            </a:r>
            <a:r>
              <a:rPr lang="el-GR" sz="2400" dirty="0" smtClean="0"/>
              <a:t>Καινή Διαθήκη </a:t>
            </a:r>
            <a:r>
              <a:rPr lang="el-GR" sz="2400" dirty="0"/>
              <a:t>ασκείται κριτική εναντίον αυτών των κοσμικών σχημάτων: ο </a:t>
            </a:r>
            <a:r>
              <a:rPr lang="el-GR" sz="2400" dirty="0" smtClean="0"/>
              <a:t>απόστολος </a:t>
            </a:r>
            <a:r>
              <a:rPr lang="el-GR" sz="2400" dirty="0"/>
              <a:t>Παύλος θεωρεί ως «σκιά των μελλόντων» τις «εορτές», τις «νουμηνίες» και τα «Σάββατα» (Κολ. 2, 16-17). </a:t>
            </a:r>
            <a:endParaRPr lang="en-US" sz="2400" dirty="0"/>
          </a:p>
          <a:p>
            <a:r>
              <a:rPr lang="el-GR" sz="2400" dirty="0"/>
              <a:t>Η χριστιανική Λατρεία «εν Πνεύματι και αληθεία</a:t>
            </a:r>
            <a:r>
              <a:rPr lang="el-GR" sz="2400" dirty="0" smtClean="0"/>
              <a:t>» (</a:t>
            </a:r>
            <a:r>
              <a:rPr lang="el-GR" sz="2400" dirty="0"/>
              <a:t>Ιω. 4, 23-24) υπερβαίνει όλα αυτά τα κοσμικά σχήματα. </a:t>
            </a:r>
            <a:endParaRPr lang="en-US" sz="2400" dirty="0"/>
          </a:p>
          <a:p>
            <a:r>
              <a:rPr lang="el-GR" sz="2400" dirty="0"/>
              <a:t>Στα πλαίσια της χριστιανικής Λατρείας, το ημερολόγιο καθίσταται εορτολόγιο (δηλαδή οι ημέρες επενδύονται με ιερό περιεχόμενο).</a:t>
            </a:r>
            <a:endParaRPr lang="en-US" sz="2400" dirty="0"/>
          </a:p>
          <a:p>
            <a:r>
              <a:rPr lang="el-GR" sz="2400" dirty="0"/>
              <a:t>Στο εορτολόγιό της η Εκκλησία δεν χρησιμοποιεί το χρόνο ως ανάμνηση («σαν σήμερα έγινε κάτι»), αλλά ως </a:t>
            </a:r>
            <a:r>
              <a:rPr lang="el-GR" sz="2400" dirty="0" smtClean="0"/>
              <a:t>επανάληψη -στο </a:t>
            </a:r>
            <a:r>
              <a:rPr lang="el-GR" sz="2400" dirty="0"/>
              <a:t>παρόν- γεγονότων του παρελθόντος («Σήμερον…»).</a:t>
            </a:r>
            <a:endParaRPr lang="en-US" sz="2400" dirty="0"/>
          </a:p>
        </p:txBody>
      </p:sp>
    </p:spTree>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ΣΤ) Οι Θεομητορικές </a:t>
            </a:r>
            <a:r>
              <a:rPr lang="el-GR" dirty="0" smtClean="0"/>
              <a:t>Εορτές</a:t>
            </a:r>
            <a:br>
              <a:rPr lang="el-GR" dirty="0" smtClean="0"/>
            </a:br>
            <a:r>
              <a:rPr lang="el-GR" dirty="0" smtClean="0"/>
              <a:t>(11 </a:t>
            </a:r>
            <a:r>
              <a:rPr lang="el-GR" dirty="0"/>
              <a:t>από </a:t>
            </a:r>
            <a:r>
              <a:rPr lang="el-GR" dirty="0" smtClean="0"/>
              <a:t>13)</a:t>
            </a:r>
            <a:endParaRPr lang="el-GR" dirty="0"/>
          </a:p>
        </p:txBody>
      </p:sp>
      <p:sp>
        <p:nvSpPr>
          <p:cNvPr id="5" name="Θέση περιεχομένου 4"/>
          <p:cNvSpPr>
            <a:spLocks noGrp="1"/>
          </p:cNvSpPr>
          <p:nvPr>
            <p:ph idx="1"/>
          </p:nvPr>
        </p:nvSpPr>
        <p:spPr/>
        <p:txBody>
          <a:bodyPr>
            <a:normAutofit fontScale="92500" lnSpcReduction="20000"/>
          </a:bodyPr>
          <a:lstStyle/>
          <a:p>
            <a:r>
              <a:rPr lang="el-GR" sz="2400" dirty="0"/>
              <a:t>Η θεσμοθέτηση της εορτής στις 25 Μαρτίου επισυμβαίνει μεταξύ του </a:t>
            </a:r>
            <a:r>
              <a:rPr lang="el-GR" sz="2400" dirty="0" smtClean="0"/>
              <a:t>4</a:t>
            </a:r>
            <a:r>
              <a:rPr lang="el-GR" sz="2400" baseline="30000" dirty="0" smtClean="0"/>
              <a:t>ου</a:t>
            </a:r>
            <a:r>
              <a:rPr lang="el-GR" sz="2400" dirty="0" smtClean="0"/>
              <a:t> </a:t>
            </a:r>
            <a:r>
              <a:rPr lang="el-GR" sz="2400" dirty="0"/>
              <a:t>και του </a:t>
            </a:r>
            <a:r>
              <a:rPr lang="el-GR" sz="2400" dirty="0" smtClean="0"/>
              <a:t>7</a:t>
            </a:r>
            <a:r>
              <a:rPr lang="el-GR" sz="2400" baseline="30000" dirty="0" smtClean="0"/>
              <a:t>ου</a:t>
            </a:r>
            <a:r>
              <a:rPr lang="el-GR" sz="2400" dirty="0" smtClean="0"/>
              <a:t> </a:t>
            </a:r>
            <a:r>
              <a:rPr lang="el-GR" sz="2400" dirty="0"/>
              <a:t>αι.: η Σύνοδος της Λαοδίκειας (</a:t>
            </a:r>
            <a:r>
              <a:rPr lang="el-GR" sz="2400" dirty="0" smtClean="0"/>
              <a:t>4</a:t>
            </a:r>
            <a:r>
              <a:rPr lang="el-GR" sz="2400" baseline="30000" dirty="0" smtClean="0"/>
              <a:t>ος</a:t>
            </a:r>
            <a:r>
              <a:rPr lang="el-GR" sz="2400" dirty="0" smtClean="0"/>
              <a:t> </a:t>
            </a:r>
            <a:r>
              <a:rPr lang="el-GR" sz="2400" dirty="0"/>
              <a:t>αι.) δεν μνημονεύει την εορτή στον </a:t>
            </a:r>
            <a:r>
              <a:rPr lang="el-GR" sz="2400" dirty="0" smtClean="0"/>
              <a:t>51</a:t>
            </a:r>
            <a:r>
              <a:rPr lang="el-GR" sz="2400" baseline="30000" dirty="0" smtClean="0"/>
              <a:t>ο</a:t>
            </a:r>
            <a:r>
              <a:rPr lang="el-GR" sz="2400" dirty="0" smtClean="0"/>
              <a:t> </a:t>
            </a:r>
            <a:r>
              <a:rPr lang="el-GR" sz="2400" dirty="0"/>
              <a:t>κανόνα της (απαγόρευση τελέσεως </a:t>
            </a:r>
            <a:r>
              <a:rPr lang="el-GR" sz="2400" dirty="0" smtClean="0"/>
              <a:t>Θείας </a:t>
            </a:r>
            <a:r>
              <a:rPr lang="el-GR" sz="2400" dirty="0"/>
              <a:t>Λειτουργίας κατά τις εορτές της </a:t>
            </a:r>
            <a:r>
              <a:rPr lang="el-GR" sz="2400" dirty="0" smtClean="0"/>
              <a:t>Μεγάλης </a:t>
            </a:r>
            <a:r>
              <a:rPr lang="el-GR" sz="2400" dirty="0"/>
              <a:t>Τεσσαρακοστής), ενώ η εν Τρούλλω Σύνοδος (692 μ.Χ.) μνημονεύει την εορτή στον </a:t>
            </a:r>
            <a:r>
              <a:rPr lang="el-GR" sz="2400" dirty="0" smtClean="0"/>
              <a:t>52</a:t>
            </a:r>
            <a:r>
              <a:rPr lang="el-GR" sz="2400" baseline="30000" dirty="0" smtClean="0"/>
              <a:t>ο</a:t>
            </a:r>
            <a:r>
              <a:rPr lang="el-GR" sz="2400" dirty="0" smtClean="0"/>
              <a:t> </a:t>
            </a:r>
            <a:r>
              <a:rPr lang="el-GR" sz="2400" dirty="0"/>
              <a:t>κανόνα της (κατά την εορτή του Ευαγγελισμού απαγορεύεται η τέλεση Προηγιασμένης </a:t>
            </a:r>
            <a:r>
              <a:rPr lang="el-GR" sz="2400" dirty="0" smtClean="0"/>
              <a:t>Θείας </a:t>
            </a:r>
            <a:r>
              <a:rPr lang="el-GR" sz="2400" dirty="0"/>
              <a:t>Λειτουργίας).</a:t>
            </a:r>
            <a:endParaRPr lang="en-US" sz="2400" dirty="0"/>
          </a:p>
          <a:p>
            <a:r>
              <a:rPr lang="el-GR" sz="2400" dirty="0"/>
              <a:t>«Πασχάλιο χρονικό» (624 μ.Χ.): αναφέρει ότι η εορτή του Ευαγγελισμού συστάθηκε στις 25 Μαρτίου «από τους αγίους Πατέρες» (προφανώς αναφέρεται σε σταδιακή θεσμοθέτηση και όχι σε κάποια ορισμένη ιστορική στιγμή.</a:t>
            </a:r>
            <a:endParaRPr lang="en-US" sz="2400" dirty="0"/>
          </a:p>
          <a:p>
            <a:r>
              <a:rPr lang="el-GR" sz="2400" dirty="0"/>
              <a:t>Πιθανή συμβολή έχει και η σύνθεση του κοντακίου του Ακαθίστου  Ύμνου από το Ρωμανό Μελωδό στο μεταίχμιο </a:t>
            </a:r>
            <a:r>
              <a:rPr lang="el-GR" sz="2400" dirty="0" smtClean="0"/>
              <a:t>6</a:t>
            </a:r>
            <a:r>
              <a:rPr lang="el-GR" sz="2400" baseline="30000" dirty="0" smtClean="0"/>
              <a:t>ου </a:t>
            </a:r>
            <a:r>
              <a:rPr lang="el-GR" sz="2400" dirty="0" smtClean="0"/>
              <a:t>- 7</a:t>
            </a:r>
            <a:r>
              <a:rPr lang="el-GR" sz="2400" baseline="30000" dirty="0" smtClean="0"/>
              <a:t>ου</a:t>
            </a:r>
            <a:r>
              <a:rPr lang="el-GR" sz="2400" dirty="0" smtClean="0"/>
              <a:t> </a:t>
            </a:r>
            <a:r>
              <a:rPr lang="el-GR" sz="2400" dirty="0"/>
              <a:t>αι.</a:t>
            </a:r>
            <a:endParaRPr lang="en-US" sz="2400" dirty="0"/>
          </a:p>
          <a:p>
            <a:r>
              <a:rPr lang="el-GR" sz="2400" dirty="0" smtClean="0"/>
              <a:t>7</a:t>
            </a:r>
            <a:r>
              <a:rPr lang="el-GR" sz="2400" baseline="30000" dirty="0" smtClean="0"/>
              <a:t>ος</a:t>
            </a:r>
            <a:r>
              <a:rPr lang="el-GR" sz="2400" dirty="0" smtClean="0"/>
              <a:t> αι</a:t>
            </a:r>
            <a:r>
              <a:rPr lang="el-GR" sz="2400" dirty="0"/>
              <a:t>.: η εορτή του Ευαγγελισμού εμφανίζεται στη Ρώμη.</a:t>
            </a:r>
            <a:endParaRPr lang="en-US" sz="2400" dirty="0"/>
          </a:p>
        </p:txBody>
      </p:sp>
    </p:spTree>
    <p:extLst>
      <p:ext uri="{BB962C8B-B14F-4D97-AF65-F5344CB8AC3E}">
        <p14:creationId xmlns:p14="http://schemas.microsoft.com/office/powerpoint/2010/main" val="40613483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ΣΤ) Οι Θεομητορικές </a:t>
            </a:r>
            <a:r>
              <a:rPr lang="el-GR" dirty="0" smtClean="0"/>
              <a:t>Εορτές</a:t>
            </a:r>
            <a:br>
              <a:rPr lang="el-GR" dirty="0" smtClean="0"/>
            </a:br>
            <a:r>
              <a:rPr lang="el-GR" dirty="0" smtClean="0"/>
              <a:t>(12 </a:t>
            </a:r>
            <a:r>
              <a:rPr lang="el-GR" dirty="0"/>
              <a:t>από </a:t>
            </a:r>
            <a:r>
              <a:rPr lang="el-GR" dirty="0" smtClean="0"/>
              <a:t>13)</a:t>
            </a:r>
            <a:endParaRPr lang="el-GR" dirty="0"/>
          </a:p>
        </p:txBody>
      </p:sp>
      <p:sp>
        <p:nvSpPr>
          <p:cNvPr id="5" name="Θέση περιεχομένου 4"/>
          <p:cNvSpPr>
            <a:spLocks noGrp="1"/>
          </p:cNvSpPr>
          <p:nvPr>
            <p:ph idx="1"/>
          </p:nvPr>
        </p:nvSpPr>
        <p:spPr/>
        <p:txBody>
          <a:bodyPr>
            <a:normAutofit lnSpcReduction="10000"/>
          </a:bodyPr>
          <a:lstStyle/>
          <a:p>
            <a:pPr marL="457200" indent="-457200">
              <a:buFont typeface="+mj-lt"/>
              <a:buAutoNum type="arabicPeriod" startAt="7"/>
            </a:pPr>
            <a:r>
              <a:rPr lang="el-GR" sz="2400" dirty="0" smtClean="0"/>
              <a:t>Η </a:t>
            </a:r>
            <a:r>
              <a:rPr lang="el-GR" sz="2400" dirty="0"/>
              <a:t>εορτή της Κοιμήσεως (15 Αυγούστου): </a:t>
            </a:r>
            <a:endParaRPr lang="en-US" sz="2400" dirty="0"/>
          </a:p>
          <a:p>
            <a:r>
              <a:rPr lang="el-GR" sz="2400" dirty="0" smtClean="0"/>
              <a:t>5</a:t>
            </a:r>
            <a:r>
              <a:rPr lang="el-GR" sz="2400" baseline="30000" dirty="0" smtClean="0"/>
              <a:t>ος</a:t>
            </a:r>
            <a:r>
              <a:rPr lang="el-GR" sz="2400" dirty="0" smtClean="0"/>
              <a:t> </a:t>
            </a:r>
            <a:r>
              <a:rPr lang="el-GR" sz="2400" dirty="0"/>
              <a:t>αι.: ενισχύονται οι παραδόσεις περί Κοιμήσεως της Θεοτόκου στην οικία της στα Ιεροσόλυμα (ο Σωφρόνιος Ιεροσολύμων αναφέρει [</a:t>
            </a:r>
            <a:r>
              <a:rPr lang="el-GR" sz="2400" dirty="0" smtClean="0"/>
              <a:t>7</a:t>
            </a:r>
            <a:r>
              <a:rPr lang="el-GR" sz="2400" baseline="30000" dirty="0" smtClean="0"/>
              <a:t>ος</a:t>
            </a:r>
            <a:r>
              <a:rPr lang="el-GR" sz="2400" dirty="0" smtClean="0"/>
              <a:t> </a:t>
            </a:r>
            <a:r>
              <a:rPr lang="el-GR" sz="2400" dirty="0"/>
              <a:t>αι.] ότι υπήρχε τάφος της Θεοτόκου στα Ιεροσόλυμα και ότι εκεί αποδιδόταν τιμή προς τη Θεοτόκο).</a:t>
            </a:r>
            <a:endParaRPr lang="en-US" sz="2400" dirty="0"/>
          </a:p>
          <a:p>
            <a:r>
              <a:rPr lang="el-GR" sz="2400" dirty="0"/>
              <a:t>Είχε δημιουργηθεί και παράδοση (αλλά χωρίς πειστικά επιχειρήματα) περί Κοιμήσεως της Θεοτόκου στην Έφεσο.</a:t>
            </a:r>
            <a:endParaRPr lang="en-US" sz="2400" dirty="0"/>
          </a:p>
          <a:p>
            <a:r>
              <a:rPr lang="el-GR" sz="2400" dirty="0"/>
              <a:t>Υπήρχε εορτή γύρω από το «κάθισμα» της Θεοτόκου (τοποθεσία τρία μίλια από τα Ιεροσόλυμα, </a:t>
            </a:r>
            <a:r>
              <a:rPr lang="el-GR" sz="2400" dirty="0" smtClean="0"/>
              <a:t>καθ’ </a:t>
            </a:r>
            <a:r>
              <a:rPr lang="el-GR" sz="2400" dirty="0"/>
              <a:t>οδόν προς την Βηθλεέμ)/ Στο σημείο αυτό είχε ανεγερθεί ναός.</a:t>
            </a:r>
            <a:endParaRPr lang="en-US" sz="2400" dirty="0"/>
          </a:p>
        </p:txBody>
      </p:sp>
    </p:spTree>
    <p:extLst>
      <p:ext uri="{BB962C8B-B14F-4D97-AF65-F5344CB8AC3E}">
        <p14:creationId xmlns:p14="http://schemas.microsoft.com/office/powerpoint/2010/main" val="40613483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ΣΤ) Οι Θεομητορικές </a:t>
            </a:r>
            <a:r>
              <a:rPr lang="el-GR" dirty="0" smtClean="0"/>
              <a:t>Εορτές</a:t>
            </a:r>
            <a:br>
              <a:rPr lang="el-GR" dirty="0" smtClean="0"/>
            </a:br>
            <a:r>
              <a:rPr lang="el-GR" dirty="0" smtClean="0"/>
              <a:t>(13 </a:t>
            </a:r>
            <a:r>
              <a:rPr lang="el-GR" dirty="0"/>
              <a:t>από </a:t>
            </a:r>
            <a:r>
              <a:rPr lang="el-GR" dirty="0" smtClean="0"/>
              <a:t>13)</a:t>
            </a:r>
            <a:endParaRPr lang="el-GR" dirty="0"/>
          </a:p>
        </p:txBody>
      </p:sp>
      <p:sp>
        <p:nvSpPr>
          <p:cNvPr id="5" name="Θέση περιεχομένου 4"/>
          <p:cNvSpPr>
            <a:spLocks noGrp="1"/>
          </p:cNvSpPr>
          <p:nvPr>
            <p:ph idx="1"/>
          </p:nvPr>
        </p:nvSpPr>
        <p:spPr/>
        <p:txBody>
          <a:bodyPr>
            <a:noAutofit/>
          </a:bodyPr>
          <a:lstStyle/>
          <a:p>
            <a:r>
              <a:rPr lang="el-GR" sz="2400" dirty="0"/>
              <a:t>Ο αυτοκράτορας Μαρκιανός (450-457) έκτισε ναό προς τιμή της Θεοτόκου στη Γεθσημανή/ Στο συγκεκριμένο ναό, εμφανίζεται η τιμή της Κοιμήσεως της Θεοτόκου στις 15 Αυγούστου τρία χρόνια μετά το θάνατο του Μαρκιανού (το 460).</a:t>
            </a:r>
            <a:endParaRPr lang="en-US" sz="2400" dirty="0"/>
          </a:p>
          <a:p>
            <a:r>
              <a:rPr lang="el-GR" sz="2400" dirty="0"/>
              <a:t>Φαίνεται ότι η παλαιά εορτή του «καθίσματος» εκτοπίστηκε και τη θέση της έλαβε η εορτή της </a:t>
            </a:r>
            <a:r>
              <a:rPr lang="el-GR" sz="2400" dirty="0" smtClean="0"/>
              <a:t>15</a:t>
            </a:r>
            <a:r>
              <a:rPr lang="el-GR" sz="2400" baseline="30000" dirty="0" smtClean="0"/>
              <a:t>ης</a:t>
            </a:r>
            <a:r>
              <a:rPr lang="el-GR" sz="2400" dirty="0" smtClean="0"/>
              <a:t> </a:t>
            </a:r>
            <a:r>
              <a:rPr lang="el-GR" sz="2400" dirty="0"/>
              <a:t>Αυγούστου.</a:t>
            </a:r>
            <a:endParaRPr lang="en-US" sz="2400" dirty="0"/>
          </a:p>
          <a:p>
            <a:r>
              <a:rPr lang="el-GR" sz="2400" dirty="0" smtClean="0"/>
              <a:t>6</a:t>
            </a:r>
            <a:r>
              <a:rPr lang="el-GR" sz="2400" baseline="30000" dirty="0" smtClean="0"/>
              <a:t>ος</a:t>
            </a:r>
            <a:r>
              <a:rPr lang="el-GR" sz="2400" dirty="0" smtClean="0"/>
              <a:t> αι</a:t>
            </a:r>
            <a:r>
              <a:rPr lang="el-GR" sz="2400" dirty="0"/>
              <a:t>.: με διάταγμα του αυτοκράτορα Μαυρίκιου (582-602), επισημοποιείται ο εορτασμός στις 15 Αυγούστου.</a:t>
            </a:r>
            <a:endParaRPr lang="en-US" sz="2400" dirty="0"/>
          </a:p>
        </p:txBody>
      </p:sp>
    </p:spTree>
    <p:extLst>
      <p:ext uri="{BB962C8B-B14F-4D97-AF65-F5344CB8AC3E}">
        <p14:creationId xmlns:p14="http://schemas.microsoft.com/office/powerpoint/2010/main" val="40613483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Ζ) Οι Εορτές του Τιμίου Σταυρού</a:t>
            </a:r>
            <a:br>
              <a:rPr lang="el-GR" dirty="0" smtClean="0"/>
            </a:br>
            <a:r>
              <a:rPr lang="el-GR" dirty="0" smtClean="0"/>
              <a:t>(1 από 5)</a:t>
            </a:r>
            <a:endParaRPr lang="el-GR" dirty="0"/>
          </a:p>
        </p:txBody>
      </p:sp>
      <p:sp>
        <p:nvSpPr>
          <p:cNvPr id="5" name="Θέση περιεχομένου 4"/>
          <p:cNvSpPr>
            <a:spLocks noGrp="1"/>
          </p:cNvSpPr>
          <p:nvPr>
            <p:ph idx="1"/>
          </p:nvPr>
        </p:nvSpPr>
        <p:spPr/>
        <p:txBody>
          <a:bodyPr>
            <a:normAutofit fontScale="92500" lnSpcReduction="10000"/>
          </a:bodyPr>
          <a:lstStyle/>
          <a:p>
            <a:pPr marL="457200" indent="-457200">
              <a:buFont typeface="+mj-lt"/>
              <a:buAutoNum type="arabicPeriod"/>
            </a:pPr>
            <a:r>
              <a:rPr lang="el-GR" sz="2400" dirty="0"/>
              <a:t>Η εορτή της Υψώσεως (14 Σεπτεμβρίου): </a:t>
            </a:r>
            <a:endParaRPr lang="en-US" sz="2400" dirty="0"/>
          </a:p>
          <a:p>
            <a:r>
              <a:rPr lang="el-GR" sz="2400" dirty="0"/>
              <a:t>Δύο τα εορταζόμενα γεγονότα: α) Η εύρεση του Τιμίου Σταυρού και η προβολή του για ευλογία και αγιασμό του λαού από τον Μακάριο Ιεροσολύμων στις 14 Σεπτεμβρίου του 335 μ.Χ. και β) η τιμητική ανύψωση του Τιμίου Σταυρού (μετά από την ανάκτησή του από τους Πέρσες επί αυτοκράτορα Ηρακλείου) για προσκύνημα από τον Πατριάρχη Ζαχαρία στις 14 Σεπτεμβρίου του 630 μ.Χ.</a:t>
            </a:r>
            <a:endParaRPr lang="en-US" sz="2400" dirty="0"/>
          </a:p>
          <a:p>
            <a:r>
              <a:rPr lang="el-GR" sz="2400" dirty="0"/>
              <a:t>13 Σεπτεμβρίου του 335: εγκαίνια του ναού που έκτισε ο Μ. Κωνσταντίνος στον τόπο ταφής του Κυρίου/ Την επόμενη ημέρα ανυψώθηκε ο Τίμιος Σταυρός για προσκύνημα/ Με την πάροδο του χρόνου ατόνησε η εορτή των εγκαινίων και παρέμεινε μόνο η εορτή της </a:t>
            </a:r>
            <a:r>
              <a:rPr lang="el-GR" sz="2400" dirty="0" smtClean="0"/>
              <a:t>14</a:t>
            </a:r>
            <a:r>
              <a:rPr lang="el-GR" sz="2400" baseline="30000" dirty="0" smtClean="0"/>
              <a:t>ης</a:t>
            </a:r>
            <a:r>
              <a:rPr lang="el-GR" sz="2400" dirty="0" smtClean="0"/>
              <a:t> </a:t>
            </a:r>
            <a:r>
              <a:rPr lang="el-GR" sz="2400" dirty="0"/>
              <a:t>Σεπτεμβρίου.</a:t>
            </a:r>
            <a:endParaRPr lang="en-US" sz="2400" dirty="0"/>
          </a:p>
        </p:txBody>
      </p:sp>
    </p:spTree>
    <p:extLst>
      <p:ext uri="{BB962C8B-B14F-4D97-AF65-F5344CB8AC3E}">
        <p14:creationId xmlns:p14="http://schemas.microsoft.com/office/powerpoint/2010/main" val="40613483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Ζ) Οι Εορτές του Τιμίου Σταυρού</a:t>
            </a:r>
            <a:br>
              <a:rPr lang="el-GR" dirty="0"/>
            </a:br>
            <a:r>
              <a:rPr lang="el-GR" dirty="0" smtClean="0"/>
              <a:t>(2 </a:t>
            </a:r>
            <a:r>
              <a:rPr lang="el-GR" dirty="0"/>
              <a:t>από 5)</a:t>
            </a:r>
          </a:p>
        </p:txBody>
      </p:sp>
      <p:sp>
        <p:nvSpPr>
          <p:cNvPr id="5" name="Θέση περιεχομένου 4"/>
          <p:cNvSpPr>
            <a:spLocks noGrp="1"/>
          </p:cNvSpPr>
          <p:nvPr>
            <p:ph idx="1"/>
          </p:nvPr>
        </p:nvSpPr>
        <p:spPr/>
        <p:txBody>
          <a:bodyPr>
            <a:noAutofit/>
          </a:bodyPr>
          <a:lstStyle/>
          <a:p>
            <a:r>
              <a:rPr lang="el-GR" sz="2400" i="1" dirty="0"/>
              <a:t>Οδοιπορικό της Αιθερίας </a:t>
            </a:r>
            <a:r>
              <a:rPr lang="el-GR" sz="2400" dirty="0"/>
              <a:t>(τέλος </a:t>
            </a:r>
            <a:r>
              <a:rPr lang="el-GR" sz="2400" dirty="0" smtClean="0"/>
              <a:t>4</a:t>
            </a:r>
            <a:r>
              <a:rPr lang="el-GR" sz="2400" baseline="30000" dirty="0" smtClean="0"/>
              <a:t>ου</a:t>
            </a:r>
            <a:r>
              <a:rPr lang="el-GR" sz="2400" dirty="0" smtClean="0"/>
              <a:t> </a:t>
            </a:r>
            <a:r>
              <a:rPr lang="el-GR" sz="2400" dirty="0"/>
              <a:t>αι.): διατυπώνεται η άποψη ότι η ημέρα των εγκαινίων συμπίπτει με την ημέρα ευρέσεως του Τιμίου Σταυρού (αναληθής πληροφορία).</a:t>
            </a:r>
            <a:endParaRPr lang="en-US" sz="2400" dirty="0"/>
          </a:p>
          <a:p>
            <a:r>
              <a:rPr lang="el-GR" sz="2400" dirty="0" smtClean="0"/>
              <a:t>7</a:t>
            </a:r>
            <a:r>
              <a:rPr lang="el-GR" sz="2400" baseline="30000" dirty="0" smtClean="0"/>
              <a:t>ος</a:t>
            </a:r>
            <a:r>
              <a:rPr lang="el-GR" sz="2400" dirty="0" smtClean="0"/>
              <a:t> </a:t>
            </a:r>
            <a:r>
              <a:rPr lang="el-GR" sz="2400" dirty="0"/>
              <a:t>αι.: ο πάπας Σέργιος </a:t>
            </a:r>
            <a:r>
              <a:rPr lang="el-GR" sz="2400" dirty="0" smtClean="0"/>
              <a:t>Α’ </a:t>
            </a:r>
            <a:r>
              <a:rPr lang="el-GR" sz="2400" dirty="0"/>
              <a:t>εισάγει την εορτή της Υψώσεως του Τιμίου Σταυρού στη Ρώμη.</a:t>
            </a:r>
            <a:endParaRPr lang="en-US" sz="2400" dirty="0"/>
          </a:p>
          <a:p>
            <a:r>
              <a:rPr lang="el-GR" sz="2400" dirty="0"/>
              <a:t>Τον </a:t>
            </a:r>
            <a:r>
              <a:rPr lang="el-GR" sz="2400" dirty="0" smtClean="0"/>
              <a:t>7</a:t>
            </a:r>
            <a:r>
              <a:rPr lang="el-GR" sz="2400" baseline="30000" dirty="0" smtClean="0"/>
              <a:t>ο</a:t>
            </a:r>
            <a:r>
              <a:rPr lang="el-GR" sz="2400" dirty="0" smtClean="0"/>
              <a:t> </a:t>
            </a:r>
            <a:r>
              <a:rPr lang="el-GR" sz="2400" dirty="0"/>
              <a:t>αι. η εορτή της Υψώσεως επεκτείνεται από τα Ιεροσόλυμα και στην Κωνσταντινούπολη.</a:t>
            </a:r>
            <a:endParaRPr lang="en-US" sz="2400" dirty="0"/>
          </a:p>
        </p:txBody>
      </p:sp>
    </p:spTree>
    <p:extLst>
      <p:ext uri="{BB962C8B-B14F-4D97-AF65-F5344CB8AC3E}">
        <p14:creationId xmlns:p14="http://schemas.microsoft.com/office/powerpoint/2010/main" val="40064566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Ζ) Οι Εορτές του Τιμίου Σταυρού</a:t>
            </a:r>
            <a:br>
              <a:rPr lang="el-GR" dirty="0"/>
            </a:br>
            <a:r>
              <a:rPr lang="el-GR" dirty="0" smtClean="0"/>
              <a:t>(3 </a:t>
            </a:r>
            <a:r>
              <a:rPr lang="el-GR" dirty="0"/>
              <a:t>από 5)</a:t>
            </a:r>
          </a:p>
        </p:txBody>
      </p:sp>
      <p:sp>
        <p:nvSpPr>
          <p:cNvPr id="5" name="Θέση περιεχομένου 4"/>
          <p:cNvSpPr>
            <a:spLocks noGrp="1"/>
          </p:cNvSpPr>
          <p:nvPr>
            <p:ph idx="1"/>
          </p:nvPr>
        </p:nvSpPr>
        <p:spPr/>
        <p:txBody>
          <a:bodyPr>
            <a:normAutofit fontScale="92500" lnSpcReduction="20000"/>
          </a:bodyPr>
          <a:lstStyle/>
          <a:p>
            <a:pPr marL="457200" indent="-457200">
              <a:buFont typeface="+mj-lt"/>
              <a:buAutoNum type="arabicPeriod" startAt="2"/>
            </a:pPr>
            <a:r>
              <a:rPr lang="el-GR" sz="2400" dirty="0"/>
              <a:t>Η εορτή της Σταυροπροσκυνήσεως (Γ΄ Κυριακή των Νηστειών): </a:t>
            </a:r>
            <a:endParaRPr lang="en-US" sz="2400" dirty="0"/>
          </a:p>
          <a:p>
            <a:r>
              <a:rPr lang="el-GR" sz="2400" dirty="0"/>
              <a:t>Η πρώτη μαρτυρία περί της εορτής δίδεται από τον Γερμανό Κωνσταντινουπόλεως (715-730) σε σχετική «Ομιλία» του.</a:t>
            </a:r>
            <a:endParaRPr lang="en-US" sz="2400" dirty="0"/>
          </a:p>
          <a:p>
            <a:r>
              <a:rPr lang="el-GR" sz="2400" dirty="0"/>
              <a:t>Πιθανόν η εορτή να ίσχυε από τον </a:t>
            </a:r>
            <a:r>
              <a:rPr lang="el-GR" sz="2400" dirty="0" smtClean="0"/>
              <a:t>7</a:t>
            </a:r>
            <a:r>
              <a:rPr lang="el-GR" sz="2400" baseline="30000" dirty="0" smtClean="0"/>
              <a:t>ο</a:t>
            </a:r>
            <a:r>
              <a:rPr lang="el-GR" sz="2400" dirty="0" smtClean="0"/>
              <a:t> </a:t>
            </a:r>
            <a:r>
              <a:rPr lang="el-GR" sz="2400" dirty="0"/>
              <a:t>αι., όταν ο Πατριάρχης Ιεροσολύμων Σωφρόνιος αναφέρεται (στην </a:t>
            </a:r>
            <a:r>
              <a:rPr lang="el-GR" sz="2400" dirty="0" smtClean="0"/>
              <a:t>5</a:t>
            </a:r>
            <a:r>
              <a:rPr lang="el-GR" sz="2400" baseline="30000" dirty="0" smtClean="0"/>
              <a:t>η</a:t>
            </a:r>
            <a:r>
              <a:rPr lang="el-GR" sz="2400" dirty="0" smtClean="0"/>
              <a:t> </a:t>
            </a:r>
            <a:r>
              <a:rPr lang="el-GR" sz="2400" dirty="0"/>
              <a:t>«Ομιλία» του) σε «προσκύνηση του Τιμίου Σταυρού τη μέση εβδομάδι της αγίας Τεσσαρακοστής».</a:t>
            </a:r>
            <a:endParaRPr lang="en-US" sz="2400" dirty="0"/>
          </a:p>
          <a:p>
            <a:r>
              <a:rPr lang="el-GR" sz="2400" dirty="0"/>
              <a:t>Η «Έκθεση βασιλείου τάξεως» (</a:t>
            </a:r>
            <a:r>
              <a:rPr lang="el-GR" sz="2400" dirty="0" smtClean="0"/>
              <a:t>10</a:t>
            </a:r>
            <a:r>
              <a:rPr lang="el-GR" sz="2400" baseline="30000" dirty="0" smtClean="0"/>
              <a:t>ος</a:t>
            </a:r>
            <a:r>
              <a:rPr lang="el-GR" sz="2400" dirty="0" smtClean="0"/>
              <a:t> </a:t>
            </a:r>
            <a:r>
              <a:rPr lang="el-GR" sz="2400" dirty="0"/>
              <a:t>αι.) του Κωνσταντίνου Πορφυρογέννητου μαρτυρεί για την παγίωση της εορτής την </a:t>
            </a:r>
            <a:r>
              <a:rPr lang="el-GR" sz="2400" dirty="0" smtClean="0"/>
              <a:t>Γ’ </a:t>
            </a:r>
            <a:r>
              <a:rPr lang="el-GR" sz="2400" dirty="0"/>
              <a:t>Κυριακή των Νηστειών.</a:t>
            </a:r>
            <a:endParaRPr lang="en-US" sz="2400" dirty="0"/>
          </a:p>
          <a:p>
            <a:r>
              <a:rPr lang="el-GR" sz="2400" dirty="0"/>
              <a:t>Ίσως, πίσω από την εορτή της Σταυροπροσκυνήσεως, υποδηλώνεται η ανάμνηση της μεταφοράς τεμαχίου του Τιμίου Ξύλου στην Απάμεια (είχε δοθεί από τον Πατριάρχη Ιεροσολύμων στον επίσκοπο Απαμείας Αλφειό τον </a:t>
            </a:r>
            <a:r>
              <a:rPr lang="el-GR" sz="2400" dirty="0" smtClean="0"/>
              <a:t>6</a:t>
            </a:r>
            <a:r>
              <a:rPr lang="el-GR" sz="2400" baseline="30000" dirty="0" smtClean="0"/>
              <a:t>ο</a:t>
            </a:r>
            <a:r>
              <a:rPr lang="el-GR" sz="2400" dirty="0" smtClean="0"/>
              <a:t> </a:t>
            </a:r>
            <a:r>
              <a:rPr lang="el-GR" sz="2400" dirty="0"/>
              <a:t>αι).</a:t>
            </a:r>
            <a:endParaRPr lang="en-US" sz="2400" dirty="0"/>
          </a:p>
        </p:txBody>
      </p:sp>
    </p:spTree>
    <p:extLst>
      <p:ext uri="{BB962C8B-B14F-4D97-AF65-F5344CB8AC3E}">
        <p14:creationId xmlns:p14="http://schemas.microsoft.com/office/powerpoint/2010/main" val="40064566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Ζ) Οι Εορτές του Τιμίου Σταυρού</a:t>
            </a:r>
            <a:br>
              <a:rPr lang="el-GR" dirty="0"/>
            </a:br>
            <a:r>
              <a:rPr lang="el-GR" dirty="0" smtClean="0"/>
              <a:t>(4 </a:t>
            </a:r>
            <a:r>
              <a:rPr lang="el-GR" dirty="0"/>
              <a:t>από 5)</a:t>
            </a:r>
          </a:p>
        </p:txBody>
      </p:sp>
      <p:sp>
        <p:nvSpPr>
          <p:cNvPr id="5" name="Θέση περιεχομένου 4"/>
          <p:cNvSpPr>
            <a:spLocks noGrp="1"/>
          </p:cNvSpPr>
          <p:nvPr>
            <p:ph idx="1"/>
          </p:nvPr>
        </p:nvSpPr>
        <p:spPr/>
        <p:txBody>
          <a:bodyPr>
            <a:noAutofit/>
          </a:bodyPr>
          <a:lstStyle/>
          <a:p>
            <a:pPr marL="457200" indent="-457200">
              <a:buFont typeface="+mj-lt"/>
              <a:buAutoNum type="arabicPeriod" startAt="3"/>
            </a:pPr>
            <a:r>
              <a:rPr lang="el-GR" sz="2400" dirty="0"/>
              <a:t>Η πρόοδος του Τιμίου Σταυρού (</a:t>
            </a:r>
            <a:r>
              <a:rPr lang="el-GR" sz="2400" dirty="0" smtClean="0"/>
              <a:t>1</a:t>
            </a:r>
            <a:r>
              <a:rPr lang="el-GR" sz="2400" baseline="30000" dirty="0" smtClean="0"/>
              <a:t>η</a:t>
            </a:r>
            <a:r>
              <a:rPr lang="el-GR" sz="2400" dirty="0" smtClean="0"/>
              <a:t> Αυγούστου</a:t>
            </a:r>
            <a:r>
              <a:rPr lang="el-GR" sz="2400" dirty="0"/>
              <a:t>): </a:t>
            </a:r>
            <a:endParaRPr lang="en-US" sz="2400" dirty="0"/>
          </a:p>
          <a:p>
            <a:r>
              <a:rPr lang="el-GR" sz="2400" dirty="0"/>
              <a:t>Συμπίπτει με την αρχή της νηστείας του Δεκαπενταυγούστου.</a:t>
            </a:r>
            <a:endParaRPr lang="en-US" sz="2400" dirty="0"/>
          </a:p>
          <a:p>
            <a:r>
              <a:rPr lang="el-GR" sz="2400" dirty="0"/>
              <a:t>Θεσπίστηκε σε ανάμνηση της απαλλαγής των Βυζαντινών (με τη βοήθεια του Τιμίου Σταυρού) από την επιδρομή των Σαρακηνών επί  εποχής Μανουήλ Κομνηνού.</a:t>
            </a:r>
            <a:endParaRPr lang="en-US" sz="2400" dirty="0"/>
          </a:p>
          <a:p>
            <a:r>
              <a:rPr lang="el-GR" sz="2400" dirty="0"/>
              <a:t>Κατά τη συγκεκριμένη ημέρα γινόταν λιτάνευση («πρόοδος») του Τιμίου Σταυρού.</a:t>
            </a:r>
            <a:endParaRPr lang="en-US" sz="2400" dirty="0"/>
          </a:p>
        </p:txBody>
      </p:sp>
    </p:spTree>
    <p:extLst>
      <p:ext uri="{BB962C8B-B14F-4D97-AF65-F5344CB8AC3E}">
        <p14:creationId xmlns:p14="http://schemas.microsoft.com/office/powerpoint/2010/main" val="40064566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Ζ) Οι Εορτές του Τιμίου Σταυρού</a:t>
            </a:r>
            <a:br>
              <a:rPr lang="el-GR" dirty="0"/>
            </a:br>
            <a:r>
              <a:rPr lang="el-GR" dirty="0" smtClean="0"/>
              <a:t>(5 </a:t>
            </a:r>
            <a:r>
              <a:rPr lang="el-GR" dirty="0"/>
              <a:t>από 5)</a:t>
            </a:r>
          </a:p>
        </p:txBody>
      </p:sp>
      <p:sp>
        <p:nvSpPr>
          <p:cNvPr id="5" name="Θέση περιεχομένου 4"/>
          <p:cNvSpPr>
            <a:spLocks noGrp="1"/>
          </p:cNvSpPr>
          <p:nvPr>
            <p:ph idx="1"/>
          </p:nvPr>
        </p:nvSpPr>
        <p:spPr/>
        <p:txBody>
          <a:bodyPr>
            <a:noAutofit/>
          </a:bodyPr>
          <a:lstStyle/>
          <a:p>
            <a:pPr marL="457200" indent="-457200">
              <a:buFont typeface="+mj-lt"/>
              <a:buAutoNum type="arabicPeriod" startAt="4"/>
            </a:pPr>
            <a:r>
              <a:rPr lang="el-GR" sz="2400" dirty="0"/>
              <a:t>Μνήμη του εν ουρανώ φανέντος σημείου του Τιμίου Σταυρού (7 Μαΐου).</a:t>
            </a:r>
            <a:endParaRPr lang="en-US" sz="2400" dirty="0"/>
          </a:p>
          <a:p>
            <a:r>
              <a:rPr lang="el-GR" sz="2400" dirty="0"/>
              <a:t>Το θαύμα έλαβε χώρα επί εποχής Κωνσταντίου (337-361), υιού του </a:t>
            </a:r>
            <a:r>
              <a:rPr lang="el-GR" sz="2400" dirty="0" smtClean="0"/>
              <a:t>Μεγάλου </a:t>
            </a:r>
            <a:r>
              <a:rPr lang="el-GR" sz="2400" dirty="0"/>
              <a:t>Κωνσταντίνου.</a:t>
            </a:r>
            <a:endParaRPr lang="en-US" sz="2400" dirty="0"/>
          </a:p>
          <a:p>
            <a:r>
              <a:rPr lang="el-GR" sz="2400" dirty="0"/>
              <a:t>Το αναφέρει ο Κύριλλος Ιεροσολύμων σε επιστολή του προς τον αυτοκράτορα Κωνστάντιο.</a:t>
            </a:r>
            <a:endParaRPr lang="en-US" sz="2400" dirty="0"/>
          </a:p>
        </p:txBody>
      </p:sp>
    </p:spTree>
    <p:extLst>
      <p:ext uri="{BB962C8B-B14F-4D97-AF65-F5344CB8AC3E}">
        <p14:creationId xmlns:p14="http://schemas.microsoft.com/office/powerpoint/2010/main" val="26032546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Η) Οι Εορτές των Αγίων (1 από 4)</a:t>
            </a:r>
            <a:endParaRPr lang="el-GR" dirty="0"/>
          </a:p>
        </p:txBody>
      </p:sp>
      <p:sp>
        <p:nvSpPr>
          <p:cNvPr id="5" name="Θέση περιεχομένου 4"/>
          <p:cNvSpPr>
            <a:spLocks noGrp="1"/>
          </p:cNvSpPr>
          <p:nvPr>
            <p:ph idx="1"/>
          </p:nvPr>
        </p:nvSpPr>
        <p:spPr/>
        <p:txBody>
          <a:bodyPr>
            <a:normAutofit fontScale="85000" lnSpcReduction="20000"/>
          </a:bodyPr>
          <a:lstStyle/>
          <a:p>
            <a:r>
              <a:rPr lang="el-GR" sz="2400" i="1" dirty="0"/>
              <a:t>Μαρτύριο Πολυκάρπου </a:t>
            </a:r>
            <a:r>
              <a:rPr lang="el-GR" sz="2400" dirty="0"/>
              <a:t>(</a:t>
            </a:r>
            <a:r>
              <a:rPr lang="el-GR" sz="2400" dirty="0" smtClean="0"/>
              <a:t>2</a:t>
            </a:r>
            <a:r>
              <a:rPr lang="el-GR" sz="2400" baseline="30000" dirty="0" smtClean="0"/>
              <a:t>ος</a:t>
            </a:r>
            <a:r>
              <a:rPr lang="el-GR" sz="2400" dirty="0" smtClean="0"/>
              <a:t> αι</a:t>
            </a:r>
            <a:r>
              <a:rPr lang="el-GR" sz="2400" dirty="0"/>
              <a:t>.): η αρχαιότερη μαρτυρία για την καθιέρωση ετήσιου εορτασμού της μνήμης των μαρτύρων.</a:t>
            </a:r>
            <a:endParaRPr lang="en-US" sz="2400" dirty="0"/>
          </a:p>
          <a:p>
            <a:r>
              <a:rPr lang="el-GR" sz="2400" dirty="0"/>
              <a:t>Η «γενέθλιος ημέρα του μάρτυρα»: η ημέρα του μαρτυρίου του (της «γεννήσεώς» του στην αιώνια και μακαρία ζωή).</a:t>
            </a:r>
            <a:endParaRPr lang="en-US" sz="2400" dirty="0"/>
          </a:p>
          <a:p>
            <a:r>
              <a:rPr lang="el-GR" sz="2400" dirty="0"/>
              <a:t>O καθορισμός της γενέθλιας ημέρας του μάρτυρα επισημοποιούνταν από τον τοπικό Επίσκοπο.</a:t>
            </a:r>
            <a:endParaRPr lang="en-US" sz="2400" dirty="0"/>
          </a:p>
          <a:p>
            <a:r>
              <a:rPr lang="el-GR" sz="2400" dirty="0"/>
              <a:t>Η Εκκλησία θέσπισε τη γενέθλιο ημέρα και ως αντιστάθμισμα σε υπάρχουσες αντίστοιχες ειδωλολατρικές τελετές.</a:t>
            </a:r>
            <a:endParaRPr lang="en-US" sz="2400" dirty="0"/>
          </a:p>
          <a:p>
            <a:r>
              <a:rPr lang="el-GR" sz="2400" dirty="0"/>
              <a:t>Κατά τους πρώτους αιώνες, οι μνήμες των μαρτύρων ήταν εορτές σε τοπικό επίπεδο, με κέντρο τα λεγόμενα «μαρτύρια» (τα λατρευτικά κτίσματα, όπου εναπόκεινταν τα λείψανα του μάρτυρα).</a:t>
            </a:r>
            <a:endParaRPr lang="en-US" sz="2400" dirty="0"/>
          </a:p>
          <a:p>
            <a:r>
              <a:rPr lang="el-GR" sz="2400" dirty="0"/>
              <a:t>Οι κατά τόπους Εκκλησίες διατηρούσαν τη μνήμη των αγίων τους με τα Δίπτυχα και με τις λεγόμενες «μαρτυρολογικές συλλογές» (όπως το «συριακό μαρτυρολόγιο»).</a:t>
            </a:r>
            <a:endParaRPr lang="en-US" sz="2400" dirty="0"/>
          </a:p>
        </p:txBody>
      </p:sp>
    </p:spTree>
    <p:extLst>
      <p:ext uri="{BB962C8B-B14F-4D97-AF65-F5344CB8AC3E}">
        <p14:creationId xmlns:p14="http://schemas.microsoft.com/office/powerpoint/2010/main" val="26032546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Η) Οι Εορτές των Αγίων </a:t>
            </a:r>
            <a:r>
              <a:rPr lang="el-GR" dirty="0" smtClean="0"/>
              <a:t>(2 </a:t>
            </a:r>
            <a:r>
              <a:rPr lang="el-GR" dirty="0"/>
              <a:t>από </a:t>
            </a:r>
            <a:r>
              <a:rPr lang="el-GR" dirty="0" smtClean="0"/>
              <a:t>4)</a:t>
            </a:r>
            <a:endParaRPr lang="el-GR" dirty="0"/>
          </a:p>
        </p:txBody>
      </p:sp>
      <p:sp>
        <p:nvSpPr>
          <p:cNvPr id="5" name="Θέση περιεχομένου 4"/>
          <p:cNvSpPr>
            <a:spLocks noGrp="1"/>
          </p:cNvSpPr>
          <p:nvPr>
            <p:ph idx="1"/>
          </p:nvPr>
        </p:nvSpPr>
        <p:spPr/>
        <p:txBody>
          <a:bodyPr>
            <a:normAutofit fontScale="85000" lnSpcReduction="10000"/>
          </a:bodyPr>
          <a:lstStyle/>
          <a:p>
            <a:r>
              <a:rPr lang="el-GR" sz="2400" dirty="0"/>
              <a:t>Μετά τους διωγμούς, στους καταλόγους των αγίων της κάθε Εκκλησίας προστίθενται και οι μοναχοί (οι «μάρτυρες της συνειδήσεως)/ Τη μνήμη των αγίων μοναχών δεν διαχειρίζονταν οι τοπικές Εκκλησίες, αλλά τα μοναστήρια στα οποία είχαν εγκαταβιώσει αυτοί οι άγιοι.</a:t>
            </a:r>
            <a:endParaRPr lang="en-US" sz="2400" dirty="0"/>
          </a:p>
          <a:p>
            <a:r>
              <a:rPr lang="el-GR" sz="2400" dirty="0"/>
              <a:t>Με τις Οικουμενικές Συνόδους προστίθενται στους αγιολογικούς καταλόγους οι Πατέρες της Εκκλησίας, οι οποίοι συμμετείχαν στις Συνόδους.</a:t>
            </a:r>
            <a:endParaRPr lang="en-US" sz="2400" dirty="0"/>
          </a:p>
          <a:p>
            <a:r>
              <a:rPr lang="el-GR" sz="2400" dirty="0"/>
              <a:t>Το «Πασχάλιο χρονικό» αναφέρεται σε μετακομιδές λειψάνων αγίων, γεγονότα τα οποία ενίσχυσαν τη λειτουργική τιμή των αγίων (σημαντικές ήταν, εν προκειμένω, οι πρωτοβουλίες των αυτοκρατόρων Ιουστινιανού και Μαρκιανού να συγκεντρώσουν ιερά λείψανα στην Κωνσταντινούπολη, κυρίως στο ναό των αγίων Αποστόλων).</a:t>
            </a:r>
            <a:endParaRPr lang="en-US" sz="2400" dirty="0"/>
          </a:p>
          <a:p>
            <a:r>
              <a:rPr lang="el-GR" sz="2400" dirty="0" smtClean="0"/>
              <a:t>7</a:t>
            </a:r>
            <a:r>
              <a:rPr lang="el-GR" sz="2400" baseline="30000" dirty="0" smtClean="0"/>
              <a:t>ος</a:t>
            </a:r>
            <a:r>
              <a:rPr lang="el-GR" sz="2400" dirty="0" smtClean="0"/>
              <a:t> σαι</a:t>
            </a:r>
            <a:r>
              <a:rPr lang="el-GR" sz="2400" dirty="0"/>
              <a:t>.: καθορισμός της εορτής όλων των αγίων την πρώτη Κυριακή μετά από την Πεντηκοστή.</a:t>
            </a:r>
            <a:endParaRPr lang="en-US" sz="2400" dirty="0"/>
          </a:p>
        </p:txBody>
      </p:sp>
    </p:spTree>
    <p:extLst>
      <p:ext uri="{BB962C8B-B14F-4D97-AF65-F5344CB8AC3E}">
        <p14:creationId xmlns:p14="http://schemas.microsoft.com/office/powerpoint/2010/main" val="163900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Α) Γένεση των Χριστιανικών Εορτών</a:t>
            </a:r>
            <a:br>
              <a:rPr lang="el-GR" dirty="0"/>
            </a:br>
            <a:r>
              <a:rPr lang="el-GR" dirty="0" smtClean="0"/>
              <a:t>(2 </a:t>
            </a:r>
            <a:r>
              <a:rPr lang="el-GR" dirty="0"/>
              <a:t>από </a:t>
            </a:r>
            <a:r>
              <a:rPr lang="el-GR" dirty="0" smtClean="0"/>
              <a:t>4)</a:t>
            </a:r>
            <a:endParaRPr lang="el-GR" dirty="0"/>
          </a:p>
        </p:txBody>
      </p:sp>
      <p:sp>
        <p:nvSpPr>
          <p:cNvPr id="5" name="Θέση περιεχομένου 4"/>
          <p:cNvSpPr>
            <a:spLocks noGrp="1"/>
          </p:cNvSpPr>
          <p:nvPr>
            <p:ph idx="1"/>
          </p:nvPr>
        </p:nvSpPr>
        <p:spPr/>
        <p:txBody>
          <a:bodyPr>
            <a:normAutofit fontScale="85000" lnSpcReduction="20000"/>
          </a:bodyPr>
          <a:lstStyle/>
          <a:p>
            <a:r>
              <a:rPr lang="el-GR" sz="2400" dirty="0"/>
              <a:t>Η υπέρβαση του χρόνου στο εορτολόγιο της Εκκλησίας έχει σαν αποτέλεσμα οι εορτές να μην περιορίζονται μόνο σε ορισμένες ημερομηνίες, αλλά να διαχέονται σε ολόκληρο το χρόνο (όπως, για παράδειγμα η εορτή της Αναστάσεως, η </a:t>
            </a:r>
            <a:r>
              <a:rPr lang="el-GR" sz="2400" dirty="0" smtClean="0"/>
              <a:t>οποία -εκτός </a:t>
            </a:r>
            <a:r>
              <a:rPr lang="el-GR" sz="2400" dirty="0"/>
              <a:t>από τη συγκειμένη ημερομηνία εορτασμού του Πάσχα- επαναλαμβάνεται κάθε Κυριακή).</a:t>
            </a:r>
            <a:endParaRPr lang="en-US" sz="2400" dirty="0"/>
          </a:p>
          <a:p>
            <a:r>
              <a:rPr lang="el-GR" sz="2400" dirty="0"/>
              <a:t>Οι </a:t>
            </a:r>
            <a:r>
              <a:rPr lang="el-GR" sz="2400" dirty="0" smtClean="0"/>
              <a:t>ευχές -κατά </a:t>
            </a:r>
            <a:r>
              <a:rPr lang="el-GR" sz="2400" dirty="0"/>
              <a:t>τις χριστιανικές εορτές- «χρόνια πολλά» ή «και του χρόνου» αποκαλύπτουν ότι οι εορτές της Εκκλησίας έχουν ένα βαθύ διδακτικό περιεχόμενο, το οποίο ευχόμαστε να οικειοποιηθούμε και την επόμενη χρονιά.</a:t>
            </a:r>
            <a:endParaRPr lang="en-US" sz="2400" dirty="0"/>
          </a:p>
          <a:p>
            <a:r>
              <a:rPr lang="el-GR" sz="2400" dirty="0"/>
              <a:t>Η καθιέρωση της </a:t>
            </a:r>
            <a:r>
              <a:rPr lang="el-GR" sz="2400" dirty="0" smtClean="0"/>
              <a:t>1</a:t>
            </a:r>
            <a:r>
              <a:rPr lang="el-GR" sz="2400" baseline="30000" dirty="0" smtClean="0"/>
              <a:t>ης</a:t>
            </a:r>
            <a:r>
              <a:rPr lang="el-GR" sz="2400" dirty="0" smtClean="0"/>
              <a:t> </a:t>
            </a:r>
            <a:r>
              <a:rPr lang="el-GR" sz="2400" dirty="0"/>
              <a:t>Σεπτεμβρίου ως ημέρας ενάρξεως του εκκλησιαστικού έτους διασώζει την ιστορική συνέχεια στα εορταζόμενα γεγονότα (π.χ. η εορτή της συλλήψεως του </a:t>
            </a:r>
            <a:r>
              <a:rPr lang="el-GR" sz="2400" dirty="0" smtClean="0"/>
              <a:t>Προδρόμου -που </a:t>
            </a:r>
            <a:r>
              <a:rPr lang="el-GR" sz="2400" dirty="0"/>
              <a:t>προηγήθηκε κατά έξι μήνες της αντίστοιχης του Κυρίου- τοποθετείται στις 23 Σεπτεμβρίου, ενώ και η εορτή του Γενεθλίου της Θεοτόκου- γεγονός που προϋποθέτει την εξέλιξη του σχεδίου της Θ. Οικονομίας- τοποθετείται στις 8 Σεπτεμβρίου).</a:t>
            </a:r>
            <a:endParaRPr lang="en-US" sz="2400" dirty="0"/>
          </a:p>
        </p:txBody>
      </p:sp>
    </p:spTree>
    <p:extLst>
      <p:ext uri="{BB962C8B-B14F-4D97-AF65-F5344CB8AC3E}">
        <p14:creationId xmlns:p14="http://schemas.microsoft.com/office/powerpoint/2010/main" val="33344328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Η) Οι Εορτές των Αγίων </a:t>
            </a:r>
            <a:r>
              <a:rPr lang="el-GR" dirty="0" smtClean="0"/>
              <a:t>(3 </a:t>
            </a:r>
            <a:r>
              <a:rPr lang="el-GR" dirty="0"/>
              <a:t>από </a:t>
            </a:r>
            <a:r>
              <a:rPr lang="el-GR" dirty="0" smtClean="0"/>
              <a:t>4)</a:t>
            </a:r>
            <a:endParaRPr lang="el-GR" dirty="0"/>
          </a:p>
        </p:txBody>
      </p:sp>
      <p:sp>
        <p:nvSpPr>
          <p:cNvPr id="5" name="Θέση περιεχομένου 4"/>
          <p:cNvSpPr>
            <a:spLocks noGrp="1"/>
          </p:cNvSpPr>
          <p:nvPr>
            <p:ph idx="1"/>
          </p:nvPr>
        </p:nvSpPr>
        <p:spPr/>
        <p:txBody>
          <a:bodyPr>
            <a:normAutofit fontScale="92500" lnSpcReduction="10000"/>
          </a:bodyPr>
          <a:lstStyle/>
          <a:p>
            <a:r>
              <a:rPr lang="el-GR" sz="2400" dirty="0"/>
              <a:t>Από τον </a:t>
            </a:r>
            <a:r>
              <a:rPr lang="el-GR" sz="2400" dirty="0" smtClean="0"/>
              <a:t>8</a:t>
            </a:r>
            <a:r>
              <a:rPr lang="el-GR" sz="2400" baseline="30000" dirty="0" smtClean="0"/>
              <a:t>ο</a:t>
            </a:r>
            <a:r>
              <a:rPr lang="el-GR" sz="2400" dirty="0" smtClean="0"/>
              <a:t> </a:t>
            </a:r>
            <a:r>
              <a:rPr lang="el-GR" sz="2400" dirty="0"/>
              <a:t>αι. εμφανίζονται οι συλλογές Μηνολογίων επί Πατριάρχου Ταρασίου και, αργότερα, επί Πατριάρχου Μεθοδίου του Ομολογητού (</a:t>
            </a:r>
            <a:r>
              <a:rPr lang="el-GR" sz="2400" dirty="0" smtClean="0"/>
              <a:t>9</a:t>
            </a:r>
            <a:r>
              <a:rPr lang="el-GR" sz="2400" baseline="30000" dirty="0" smtClean="0"/>
              <a:t>ος</a:t>
            </a:r>
            <a:r>
              <a:rPr lang="el-GR" sz="2400" dirty="0" smtClean="0"/>
              <a:t> </a:t>
            </a:r>
            <a:r>
              <a:rPr lang="el-GR" sz="2400" dirty="0"/>
              <a:t>αι.)/ Σημαντική συμβολή στην ανάπτυξη της εορτής των αγίων είχαν οι Πανηγυρικοί Λόγοι και τα Εγκώμια προς τιμή τους, καθώς και η σύνθεση κανόνων στις μνήμες των αγίων. </a:t>
            </a:r>
            <a:endParaRPr lang="en-US" sz="2400" dirty="0"/>
          </a:p>
          <a:p>
            <a:r>
              <a:rPr lang="el-GR" sz="2400" dirty="0" smtClean="0"/>
              <a:t>10</a:t>
            </a:r>
            <a:r>
              <a:rPr lang="el-GR" sz="2400" baseline="30000" dirty="0" smtClean="0"/>
              <a:t>ος</a:t>
            </a:r>
            <a:r>
              <a:rPr lang="el-GR" sz="2400" dirty="0" smtClean="0"/>
              <a:t> </a:t>
            </a:r>
            <a:r>
              <a:rPr lang="el-GR" sz="2400" dirty="0"/>
              <a:t>αι., βασιλεία Κωνσταντίνου </a:t>
            </a:r>
            <a:r>
              <a:rPr lang="el-GR" sz="2400" dirty="0" smtClean="0"/>
              <a:t>Ζ’ </a:t>
            </a:r>
            <a:r>
              <a:rPr lang="el-GR" sz="2400" dirty="0"/>
              <a:t>του Πορφυρογεννήτου: συντίθεται το «Συναξάριο της Εκκλησίας της Κωνσταντινουπόλεως» (η βάση για την βυζαντινή εορτολογική παράδοση και εξέλιξη).</a:t>
            </a:r>
            <a:endParaRPr lang="en-US" sz="2400" dirty="0"/>
          </a:p>
          <a:p>
            <a:r>
              <a:rPr lang="el-GR" sz="2400" dirty="0"/>
              <a:t>Σημαντική και μία άλλη συλλογή «Συναξαρίων», γνωστή ως «Μηνολόγιο του Βασιλείου </a:t>
            </a:r>
            <a:r>
              <a:rPr lang="el-GR" sz="2400" dirty="0" smtClean="0"/>
              <a:t>Β’»</a:t>
            </a:r>
            <a:r>
              <a:rPr lang="el-GR" sz="2400" dirty="0"/>
              <a:t>.</a:t>
            </a:r>
            <a:endParaRPr lang="en-US" sz="2400" dirty="0"/>
          </a:p>
          <a:p>
            <a:r>
              <a:rPr lang="el-GR" sz="2400" dirty="0"/>
              <a:t>Τα Συναξάρια των αγίων ορίστηκε να διαβάζονται κατά την Ακολουθία του Όρθρου, μεταξύ </a:t>
            </a:r>
            <a:r>
              <a:rPr lang="el-GR" sz="2400" dirty="0" smtClean="0"/>
              <a:t>6</a:t>
            </a:r>
            <a:r>
              <a:rPr lang="el-GR" sz="2400" baseline="30000" dirty="0" smtClean="0"/>
              <a:t>ης</a:t>
            </a:r>
            <a:r>
              <a:rPr lang="el-GR" sz="2400" dirty="0" smtClean="0"/>
              <a:t> </a:t>
            </a:r>
            <a:r>
              <a:rPr lang="el-GR" sz="2400" dirty="0"/>
              <a:t>και </a:t>
            </a:r>
            <a:r>
              <a:rPr lang="el-GR" sz="2400" dirty="0" smtClean="0"/>
              <a:t>7</a:t>
            </a:r>
            <a:r>
              <a:rPr lang="el-GR" sz="2400" baseline="30000" dirty="0" smtClean="0"/>
              <a:t>ης</a:t>
            </a:r>
            <a:r>
              <a:rPr lang="el-GR" sz="2400" dirty="0" smtClean="0"/>
              <a:t> </a:t>
            </a:r>
            <a:r>
              <a:rPr lang="el-GR" sz="2400" dirty="0"/>
              <a:t>Ωδής.</a:t>
            </a:r>
            <a:endParaRPr lang="en-US" sz="2400" dirty="0"/>
          </a:p>
        </p:txBody>
      </p:sp>
    </p:spTree>
    <p:extLst>
      <p:ext uri="{BB962C8B-B14F-4D97-AF65-F5344CB8AC3E}">
        <p14:creationId xmlns:p14="http://schemas.microsoft.com/office/powerpoint/2010/main" val="1639007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Η) Οι Εορτές των Αγίων </a:t>
            </a:r>
            <a:r>
              <a:rPr lang="el-GR" dirty="0" smtClean="0"/>
              <a:t>(4 </a:t>
            </a:r>
            <a:r>
              <a:rPr lang="el-GR" dirty="0"/>
              <a:t>από 4)</a:t>
            </a:r>
          </a:p>
        </p:txBody>
      </p:sp>
      <p:sp>
        <p:nvSpPr>
          <p:cNvPr id="5" name="Θέση περιεχομένου 4"/>
          <p:cNvSpPr>
            <a:spLocks noGrp="1"/>
          </p:cNvSpPr>
          <p:nvPr>
            <p:ph idx="1"/>
          </p:nvPr>
        </p:nvSpPr>
        <p:spPr/>
        <p:txBody>
          <a:bodyPr>
            <a:noAutofit/>
          </a:bodyPr>
          <a:lstStyle/>
          <a:p>
            <a:r>
              <a:rPr lang="el-GR" sz="2400" dirty="0"/>
              <a:t>Το «Τυπικό της Μεγάλης Εκκλησίας», </a:t>
            </a:r>
            <a:r>
              <a:rPr lang="el-GR" sz="2400" dirty="0" smtClean="0"/>
              <a:t>10</a:t>
            </a:r>
            <a:r>
              <a:rPr lang="el-GR" sz="2400" baseline="30000" dirty="0" smtClean="0"/>
              <a:t>ος</a:t>
            </a:r>
            <a:r>
              <a:rPr lang="el-GR" sz="2400" dirty="0" smtClean="0"/>
              <a:t> αι</a:t>
            </a:r>
            <a:r>
              <a:rPr lang="el-GR" sz="2400" dirty="0"/>
              <a:t>., εποχή Κωνσταντίνου Πορφυρογεννήτου: οι εορτές των αγίων συνδυάζονται με τη λειτουργική τους μνήμη (μνημονεύονται οι Ακολουθίες και οι λιτανείες προς τιμή των αγίων στους διάφορους ναούς της Κωνσταντινούπολης).</a:t>
            </a:r>
            <a:endParaRPr lang="en-US" sz="2400" dirty="0"/>
          </a:p>
          <a:p>
            <a:r>
              <a:rPr lang="el-GR" sz="2400" dirty="0"/>
              <a:t>Το «Τυπικό της μονής της Ευεργέτιδος» (</a:t>
            </a:r>
            <a:r>
              <a:rPr lang="el-GR" sz="2400" dirty="0" smtClean="0"/>
              <a:t>11</a:t>
            </a:r>
            <a:r>
              <a:rPr lang="el-GR" sz="2400" baseline="30000" dirty="0" smtClean="0"/>
              <a:t>ος</a:t>
            </a:r>
            <a:r>
              <a:rPr lang="el-GR" sz="2400" dirty="0" smtClean="0"/>
              <a:t> </a:t>
            </a:r>
            <a:r>
              <a:rPr lang="el-GR" sz="2400" dirty="0"/>
              <a:t>αι.): αναλυτική καταγραφή της τυπικής διάταξης των καθημερινών εορτών (ψαλλόμενοι κανόνες και αγιολογικά αναγνώσματα).</a:t>
            </a:r>
            <a:endParaRPr lang="en-US" sz="2400" dirty="0"/>
          </a:p>
        </p:txBody>
      </p:sp>
    </p:spTree>
    <p:extLst>
      <p:ext uri="{BB962C8B-B14F-4D97-AF65-F5344CB8AC3E}">
        <p14:creationId xmlns:p14="http://schemas.microsoft.com/office/powerpoint/2010/main" val="1639007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dirty="0" smtClean="0"/>
              <a:t>Εισαγωγή στην Εορτολογία</a:t>
            </a:r>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1</a:t>
            </a:r>
            <a:r>
              <a:rPr lang="el-GR" sz="2000" dirty="0" smtClean="0"/>
              <a:t>.0.</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solidFill>
                  <a:srgbClr val="000000"/>
                </a:solidFill>
              </a:rPr>
              <a:t>Copyright Εθνικόν και Καποδιστριακόν Πανεπιστήμιον Αθηνών 2015. Γεώργιος Φίλιας. «Λειτουργική. </a:t>
            </a:r>
            <a:r>
              <a:rPr lang="el-GR" sz="2000" dirty="0">
                <a:solidFill>
                  <a:srgbClr val="000000"/>
                </a:solidFill>
              </a:rPr>
              <a:t>Εισαγωγή στην </a:t>
            </a:r>
            <a:r>
              <a:rPr lang="el-GR" sz="2000" dirty="0" smtClean="0">
                <a:solidFill>
                  <a:srgbClr val="000000"/>
                </a:solidFill>
              </a:rPr>
              <a:t>Εορτολογία». </a:t>
            </a:r>
            <a:r>
              <a:rPr lang="el-GR" sz="2000" dirty="0">
                <a:solidFill>
                  <a:srgbClr val="000000"/>
                </a:solidFill>
              </a:rPr>
              <a:t>Έκδοση: </a:t>
            </a:r>
            <a:r>
              <a:rPr lang="el-GR" sz="2000" dirty="0" smtClean="0">
                <a:solidFill>
                  <a:srgbClr val="000000"/>
                </a:solidFill>
              </a:rPr>
              <a:t>1.0</a:t>
            </a:r>
            <a:r>
              <a:rPr lang="el-GR" sz="2000" dirty="0">
                <a:solidFill>
                  <a:srgbClr val="000000"/>
                </a:solidFill>
              </a:rPr>
              <a:t>. Αθήνα </a:t>
            </a:r>
            <a:r>
              <a:rPr lang="el-GR" sz="2000" dirty="0" smtClean="0">
                <a:solidFill>
                  <a:srgbClr val="000000"/>
                </a:solidFill>
              </a:rPr>
              <a:t>2015. </a:t>
            </a:r>
            <a:r>
              <a:rPr lang="el-GR" sz="2000" dirty="0"/>
              <a:t>Διαθέσιμο από τη δικτυακή </a:t>
            </a:r>
            <a:r>
              <a:rPr lang="el-GR" sz="2000" dirty="0" smtClean="0"/>
              <a:t>διεύθυνση: </a:t>
            </a:r>
            <a:r>
              <a:rPr lang="en-US" sz="2000"/>
              <a:t>http://opencourses.uoa.gr/courses/SOCTHEOL101/</a:t>
            </a:r>
            <a:r>
              <a:rPr lang="el-GR" sz="2000" smtClean="0"/>
              <a:t>.</a:t>
            </a:r>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Α) Γένεση των Χριστιανικών Εορτών</a:t>
            </a:r>
            <a:br>
              <a:rPr lang="el-GR" dirty="0"/>
            </a:br>
            <a:r>
              <a:rPr lang="el-GR" dirty="0" smtClean="0"/>
              <a:t>(3 </a:t>
            </a:r>
            <a:r>
              <a:rPr lang="el-GR" dirty="0"/>
              <a:t>από </a:t>
            </a:r>
            <a:r>
              <a:rPr lang="el-GR" dirty="0" smtClean="0"/>
              <a:t>4)</a:t>
            </a:r>
            <a:endParaRPr lang="el-GR" dirty="0"/>
          </a:p>
        </p:txBody>
      </p:sp>
      <p:sp>
        <p:nvSpPr>
          <p:cNvPr id="5" name="Θέση περιεχομένου 4"/>
          <p:cNvSpPr>
            <a:spLocks noGrp="1"/>
          </p:cNvSpPr>
          <p:nvPr>
            <p:ph idx="1"/>
          </p:nvPr>
        </p:nvSpPr>
        <p:spPr/>
        <p:txBody>
          <a:bodyPr>
            <a:normAutofit fontScale="85000" lnSpcReduction="10000"/>
          </a:bodyPr>
          <a:lstStyle/>
          <a:p>
            <a:r>
              <a:rPr lang="el-GR" sz="2400" dirty="0" smtClean="0"/>
              <a:t>Η πρώτη χριστιανική εορτή είναι η Κυριακή, το εβδομαδιαίο Πάσχα της Εκκλησίας.</a:t>
            </a:r>
          </a:p>
          <a:p>
            <a:r>
              <a:rPr lang="el-GR" sz="2400" dirty="0"/>
              <a:t>Συν τω χρόνω, διαμορφώθηκε εορτολογικά η  εβδομάδα: το Σάββατο ορίστηκε ως ημέρα μνήμης των κεκοιμημένων (από το γεγονός της εις άδου καθόδου του Κυρίου), η Τετάρτη και η Παρασκευή </a:t>
            </a:r>
            <a:r>
              <a:rPr lang="el-GR" sz="2400" dirty="0" smtClean="0"/>
              <a:t>ορίστηκαν -ήδη </a:t>
            </a:r>
            <a:r>
              <a:rPr lang="el-GR" sz="2400" dirty="0"/>
              <a:t>από την μεταποστολική εποχή- ως ημέρες μνήμης του Πάθους του Κυρίου, η Δευτέρα αφιερώθηκε στην τιμή των Αγγέλων, η Τρίτη στην τιμή του </a:t>
            </a:r>
            <a:r>
              <a:rPr lang="el-GR" sz="2400" dirty="0" smtClean="0"/>
              <a:t>Ιωάννη </a:t>
            </a:r>
            <a:r>
              <a:rPr lang="el-GR" sz="2400" dirty="0"/>
              <a:t>Προδρόμου και η Πέμπτη στην τιμή των Αποστόλων (αργότερα και του </a:t>
            </a:r>
            <a:r>
              <a:rPr lang="el-GR" sz="2400" dirty="0" smtClean="0"/>
              <a:t>αγίου </a:t>
            </a:r>
            <a:r>
              <a:rPr lang="el-GR" sz="2400" dirty="0"/>
              <a:t>Νικολάου).</a:t>
            </a:r>
            <a:endParaRPr lang="en-US" sz="2400" dirty="0"/>
          </a:p>
          <a:p>
            <a:r>
              <a:rPr lang="el-GR" sz="2400" dirty="0"/>
              <a:t>Με κέντρο το Πάσχα αναπτύχθηκε η προηγούμενη περίοδος της </a:t>
            </a:r>
            <a:r>
              <a:rPr lang="el-GR" sz="2400" dirty="0" smtClean="0"/>
              <a:t>Μεγάλης </a:t>
            </a:r>
            <a:r>
              <a:rPr lang="el-GR" sz="2400" dirty="0"/>
              <a:t>Τεσσαρακοστής και η επόμενη του Πεντηκοσταρίου </a:t>
            </a:r>
            <a:r>
              <a:rPr lang="el-GR" sz="2400" dirty="0" smtClean="0"/>
              <a:t>(ο </a:t>
            </a:r>
            <a:r>
              <a:rPr lang="el-GR" sz="2400" dirty="0"/>
              <a:t>κινητός εορτολογικός κύκλος που </a:t>
            </a:r>
            <a:r>
              <a:rPr lang="el-GR" sz="2400" dirty="0" smtClean="0"/>
              <a:t>εξαρτάται -εν </a:t>
            </a:r>
            <a:r>
              <a:rPr lang="el-GR" sz="2400" dirty="0"/>
              <a:t>πολλοίς- από το σεληνιακό εβραϊκό εορτολόγιο)/ Ανεξάρτητα από τον κύκλο αυτό, αναπτύχθηκε ο ακίνητος εορτολογικός κύκλος (κάποιες από αυτές τις χριστιανικές εορτές υποκατέστησαν αντίστοιχες ειδωλολατρικές του ηλιακού ημερολογίου).</a:t>
            </a:r>
            <a:endParaRPr lang="en-US" sz="2400" dirty="0"/>
          </a:p>
          <a:p>
            <a:endParaRPr lang="en-US" sz="2400" dirty="0"/>
          </a:p>
        </p:txBody>
      </p:sp>
    </p:spTree>
    <p:extLst>
      <p:ext uri="{BB962C8B-B14F-4D97-AF65-F5344CB8AC3E}">
        <p14:creationId xmlns:p14="http://schemas.microsoft.com/office/powerpoint/2010/main" val="3334432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Α) Γένεση των Χριστιανικών Εορτών</a:t>
            </a:r>
            <a:br>
              <a:rPr lang="el-GR" dirty="0"/>
            </a:br>
            <a:r>
              <a:rPr lang="el-GR" dirty="0" smtClean="0"/>
              <a:t>(4 </a:t>
            </a:r>
            <a:r>
              <a:rPr lang="el-GR" dirty="0"/>
              <a:t>από </a:t>
            </a:r>
            <a:r>
              <a:rPr lang="el-GR" dirty="0" smtClean="0"/>
              <a:t>4)</a:t>
            </a:r>
            <a:endParaRPr lang="el-GR" dirty="0"/>
          </a:p>
        </p:txBody>
      </p:sp>
      <p:sp>
        <p:nvSpPr>
          <p:cNvPr id="5" name="Θέση περιεχομένου 4"/>
          <p:cNvSpPr>
            <a:spLocks noGrp="1"/>
          </p:cNvSpPr>
          <p:nvPr>
            <p:ph idx="1"/>
          </p:nvPr>
        </p:nvSpPr>
        <p:spPr/>
        <p:txBody>
          <a:bodyPr>
            <a:noAutofit/>
          </a:bodyPr>
          <a:lstStyle/>
          <a:p>
            <a:r>
              <a:rPr lang="el-GR" sz="2400" dirty="0"/>
              <a:t>Κάποιες Δεσποτικές και Θεομητορικές εορτές καθορίστηκαν σε ημερομηνίες Εγκαινίων αντίστοιχων ναών, ενώ οι μνήμες των μαρτύρων καθορίστηκαν κατά την ημέρα του μαρτυρίου τους («γενέθλιος ημέρα» του μάρτυρα).</a:t>
            </a:r>
            <a:endParaRPr lang="en-US" sz="2400" dirty="0"/>
          </a:p>
          <a:p>
            <a:r>
              <a:rPr lang="el-GR" sz="2400" dirty="0"/>
              <a:t>Σε ορισμένες περιπτώσεις καθορίστηκαν μεταθέσεις εορτών από τις ημέρες της εβδομάδας στην Κυριακή, ώστε να υπάρξει μεγαλύτερη συμμετοχή του λαού.</a:t>
            </a:r>
            <a:endParaRPr lang="en-US" sz="2400" dirty="0"/>
          </a:p>
        </p:txBody>
      </p:sp>
    </p:spTree>
    <p:extLst>
      <p:ext uri="{BB962C8B-B14F-4D97-AF65-F5344CB8AC3E}">
        <p14:creationId xmlns:p14="http://schemas.microsoft.com/office/powerpoint/2010/main" val="3334432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Β) Η Εορτή του Πάσχα (1 από 4)</a:t>
            </a:r>
            <a:endParaRPr lang="el-GR" dirty="0"/>
          </a:p>
        </p:txBody>
      </p:sp>
      <p:sp>
        <p:nvSpPr>
          <p:cNvPr id="5" name="Θέση περιεχομένου 4"/>
          <p:cNvSpPr>
            <a:spLocks noGrp="1"/>
          </p:cNvSpPr>
          <p:nvPr>
            <p:ph idx="1"/>
          </p:nvPr>
        </p:nvSpPr>
        <p:spPr/>
        <p:txBody>
          <a:bodyPr>
            <a:normAutofit fontScale="85000" lnSpcReduction="20000"/>
          </a:bodyPr>
          <a:lstStyle/>
          <a:p>
            <a:r>
              <a:rPr lang="el-GR" sz="2400" dirty="0"/>
              <a:t>Η αρχαιότερη και πανηγυρικότερη/ Οι ρίζες της βρίσκονται στην εβραϊκή ανάμνηση της εξόδου από την Αίγυπτο και της διαβάσεως («Πεσάχ»: πέρασμα) της Ερυθράς Θαλάσσης. </a:t>
            </a:r>
            <a:endParaRPr lang="en-US" sz="2400" dirty="0"/>
          </a:p>
          <a:p>
            <a:r>
              <a:rPr lang="el-GR" sz="2400" dirty="0"/>
              <a:t>Η θεολογία της </a:t>
            </a:r>
            <a:r>
              <a:rPr lang="el-GR" sz="2400" dirty="0" smtClean="0"/>
              <a:t>Καινής Διαθήκης </a:t>
            </a:r>
            <a:r>
              <a:rPr lang="el-GR" sz="2400" dirty="0"/>
              <a:t>ότι ο Χριστός είναι ο «πασχάλιος αμνός», ο οποίος προσέφερε τον Εαυτό του ως θυσία στο Θεό (Ιω. 1, 29· Πρ. 8, 32· Εβρ. 9, 11-14· Α΄ Πετρ. 1, 19) οδήγησε τη χριστιανική Εκκλησία να καθορίσει το δικό της «Πάσχα» (</a:t>
            </a:r>
            <a:r>
              <a:rPr lang="el-GR" sz="2400" i="1" dirty="0"/>
              <a:t>Το Πάσχα ημών, υπέρ ημών ετύθη Χριστός </a:t>
            </a:r>
            <a:r>
              <a:rPr lang="el-GR" sz="2400" dirty="0"/>
              <a:t>[Α΄ Κορ. 5, 7]).</a:t>
            </a:r>
            <a:endParaRPr lang="en-US" sz="2400" dirty="0"/>
          </a:p>
          <a:p>
            <a:r>
              <a:rPr lang="el-GR" sz="2400" i="1" dirty="0"/>
              <a:t>Επιστολή Αποστόλων </a:t>
            </a:r>
            <a:r>
              <a:rPr lang="el-GR" sz="2400" dirty="0"/>
              <a:t>(απόκρυφο κείμενο του </a:t>
            </a:r>
            <a:r>
              <a:rPr lang="el-GR" sz="2400" dirty="0" smtClean="0"/>
              <a:t>2</a:t>
            </a:r>
            <a:r>
              <a:rPr lang="el-GR" sz="2400" baseline="30000" dirty="0" smtClean="0"/>
              <a:t>ου</a:t>
            </a:r>
            <a:r>
              <a:rPr lang="el-GR" sz="2400" dirty="0" smtClean="0"/>
              <a:t> </a:t>
            </a:r>
            <a:r>
              <a:rPr lang="el-GR" sz="2400" dirty="0"/>
              <a:t>μ.Χ. αι.): η αρχαιότερη μαρτυρία περί εορτασμού του Πάσχα.</a:t>
            </a:r>
            <a:endParaRPr lang="en-US" sz="2400" dirty="0"/>
          </a:p>
          <a:p>
            <a:r>
              <a:rPr lang="el-GR" sz="2400" dirty="0"/>
              <a:t>Φαίνεται ότι κατά την αποστολική εποχή το Πάσχα εορταζόταν την ίδια ημέρα με το εβραϊκό, δηλαδή την ημέρα της Σταυρώσεως του Κυρίου/ Ο σταυρικός χαρακτήρας του Πάσχα αποτυπώνεται έντονα σε κείμενα του </a:t>
            </a:r>
            <a:r>
              <a:rPr lang="el-GR" sz="2400" dirty="0" smtClean="0"/>
              <a:t>2</a:t>
            </a:r>
            <a:r>
              <a:rPr lang="el-GR" sz="2400" baseline="30000" dirty="0" smtClean="0"/>
              <a:t>ου</a:t>
            </a:r>
            <a:r>
              <a:rPr lang="el-GR" sz="2400" dirty="0" smtClean="0"/>
              <a:t> </a:t>
            </a:r>
            <a:r>
              <a:rPr lang="el-GR" sz="2400" dirty="0"/>
              <a:t>αι. (</a:t>
            </a:r>
            <a:r>
              <a:rPr lang="el-GR" sz="2400" i="1" dirty="0"/>
              <a:t>Επιστολή Αποστόλων</a:t>
            </a:r>
            <a:r>
              <a:rPr lang="el-GR" sz="2400" dirty="0"/>
              <a:t>/ Ιουστίνος, ο Φιλόσοφος και Μάρτυρας/ Μελίτων Σάρδεων, </a:t>
            </a:r>
            <a:r>
              <a:rPr lang="el-GR" sz="2400" i="1" dirty="0"/>
              <a:t>Περί Πάσχα</a:t>
            </a:r>
            <a:r>
              <a:rPr lang="el-GR" sz="2400" dirty="0"/>
              <a:t>).</a:t>
            </a:r>
            <a:endParaRPr lang="en-US" sz="2400" dirty="0"/>
          </a:p>
        </p:txBody>
      </p:sp>
    </p:spTree>
    <p:extLst>
      <p:ext uri="{BB962C8B-B14F-4D97-AF65-F5344CB8AC3E}">
        <p14:creationId xmlns:p14="http://schemas.microsoft.com/office/powerpoint/2010/main" val="3334432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Β) Η Εορτή του Πάσχα (2 από 4)</a:t>
            </a:r>
            <a:endParaRPr lang="el-GR" dirty="0"/>
          </a:p>
        </p:txBody>
      </p:sp>
      <p:sp>
        <p:nvSpPr>
          <p:cNvPr id="5" name="Θέση περιεχομένου 4"/>
          <p:cNvSpPr>
            <a:spLocks noGrp="1"/>
          </p:cNvSpPr>
          <p:nvPr>
            <p:ph idx="1"/>
          </p:nvPr>
        </p:nvSpPr>
        <p:spPr/>
        <p:txBody>
          <a:bodyPr>
            <a:normAutofit fontScale="70000" lnSpcReduction="20000"/>
          </a:bodyPr>
          <a:lstStyle/>
          <a:p>
            <a:r>
              <a:rPr lang="el-GR" dirty="0"/>
              <a:t>«Τεσσαρεσκαιδεκατίτες»: οι Χριστιανοί της </a:t>
            </a:r>
            <a:r>
              <a:rPr lang="el-GR" dirty="0" smtClean="0"/>
              <a:t>Μικράς </a:t>
            </a:r>
            <a:r>
              <a:rPr lang="el-GR" dirty="0"/>
              <a:t>Ασίας, οι οποίοι εόρταζαν το Πάσχα την </a:t>
            </a:r>
            <a:r>
              <a:rPr lang="el-GR" dirty="0" smtClean="0"/>
              <a:t>14</a:t>
            </a:r>
            <a:r>
              <a:rPr lang="el-GR" baseline="30000" dirty="0" smtClean="0"/>
              <a:t>η</a:t>
            </a:r>
            <a:r>
              <a:rPr lang="el-GR" dirty="0" smtClean="0"/>
              <a:t> </a:t>
            </a:r>
            <a:r>
              <a:rPr lang="el-GR" dirty="0"/>
              <a:t>του εβραϊκού μηνός Νισσάν (δηλαδή την ημέρα της Σταυρώσεως)/ Οι υπόλοιπες χριστιανικές Εκκλησίες εόρταζαν το Πάσχα την πρώτη Κυριακή μετά από τη </a:t>
            </a:r>
            <a:r>
              <a:rPr lang="el-GR" dirty="0" smtClean="0"/>
              <a:t>14</a:t>
            </a:r>
            <a:r>
              <a:rPr lang="el-GR" baseline="30000" dirty="0" smtClean="0"/>
              <a:t>η</a:t>
            </a:r>
            <a:r>
              <a:rPr lang="el-GR" dirty="0" smtClean="0"/>
              <a:t> </a:t>
            </a:r>
            <a:r>
              <a:rPr lang="el-GR" dirty="0"/>
              <a:t>Νισσάν.</a:t>
            </a:r>
            <a:endParaRPr lang="en-US" dirty="0"/>
          </a:p>
          <a:p>
            <a:r>
              <a:rPr lang="el-GR" dirty="0"/>
              <a:t>Από τον </a:t>
            </a:r>
            <a:r>
              <a:rPr lang="el-GR" dirty="0" smtClean="0"/>
              <a:t>3</a:t>
            </a:r>
            <a:r>
              <a:rPr lang="el-GR" baseline="30000" dirty="0" smtClean="0"/>
              <a:t>ο</a:t>
            </a:r>
            <a:r>
              <a:rPr lang="el-GR" dirty="0" smtClean="0"/>
              <a:t> </a:t>
            </a:r>
            <a:r>
              <a:rPr lang="el-GR" dirty="0"/>
              <a:t>αι. επεκράτησε η Κυριακή ως ημέρα του Πάσχα για όλες τις χριστιανικές Εκκλησίες.</a:t>
            </a:r>
            <a:endParaRPr lang="en-US" dirty="0"/>
          </a:p>
          <a:p>
            <a:r>
              <a:rPr lang="el-GR" dirty="0"/>
              <a:t>Α΄ Οικουμενική Σύνοδος (325 μ.Χ.): καθορίζει τον ενιαίο εορτασμό του Πάσχα την πρώτη Κυριακή μετά από την πανσέληνο της εαρινής ισημερίας</a:t>
            </a:r>
            <a:r>
              <a:rPr lang="el-GR" dirty="0" smtClean="0"/>
              <a:t>.</a:t>
            </a:r>
          </a:p>
          <a:p>
            <a:r>
              <a:rPr lang="el-GR" i="1" dirty="0"/>
              <a:t>Επιστολή Αποστόλων</a:t>
            </a:r>
            <a:r>
              <a:rPr lang="el-GR" dirty="0"/>
              <a:t>/ Μελίτωνος Σάρδεων, </a:t>
            </a:r>
            <a:r>
              <a:rPr lang="el-GR" i="1" dirty="0"/>
              <a:t>Περί Πάσχα</a:t>
            </a:r>
            <a:r>
              <a:rPr lang="el-GR" dirty="0"/>
              <a:t>: παρέχονται τελετουργικές πληροφορίες περί της εορτής (αγρυπνία μέχρι την αλεκτοροφωνία/ τέλεση Θείας Ευχαριστίας/ αυτοσχέδιοι πασχάλιοι ύμνοι, αναγνώσματα και ευχές)</a:t>
            </a:r>
            <a:r>
              <a:rPr lang="el-GR" dirty="0" smtClean="0"/>
              <a:t>.</a:t>
            </a:r>
            <a:endParaRPr lang="en-US" dirty="0"/>
          </a:p>
        </p:txBody>
      </p:sp>
    </p:spTree>
    <p:extLst>
      <p:ext uri="{BB962C8B-B14F-4D97-AF65-F5344CB8AC3E}">
        <p14:creationId xmlns:p14="http://schemas.microsoft.com/office/powerpoint/2010/main" val="1388083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Β) Η Εορτή του Πάσχα (3 από 4)</a:t>
            </a:r>
            <a:endParaRPr lang="el-GR" dirty="0"/>
          </a:p>
        </p:txBody>
      </p:sp>
      <p:sp>
        <p:nvSpPr>
          <p:cNvPr id="5" name="Θέση περιεχομένου 4"/>
          <p:cNvSpPr>
            <a:spLocks noGrp="1"/>
          </p:cNvSpPr>
          <p:nvPr>
            <p:ph idx="1"/>
          </p:nvPr>
        </p:nvSpPr>
        <p:spPr/>
        <p:txBody>
          <a:bodyPr>
            <a:normAutofit fontScale="92500" lnSpcReduction="10000"/>
          </a:bodyPr>
          <a:lstStyle/>
          <a:p>
            <a:r>
              <a:rPr lang="el-GR" sz="2400" dirty="0" smtClean="0"/>
              <a:t>Ο </a:t>
            </a:r>
            <a:r>
              <a:rPr lang="el-GR" sz="2400" dirty="0"/>
              <a:t>Τερτυλλιανός (τέλος </a:t>
            </a:r>
            <a:r>
              <a:rPr lang="el-GR" sz="2400" dirty="0" smtClean="0"/>
              <a:t>2</a:t>
            </a:r>
            <a:r>
              <a:rPr lang="el-GR" sz="2400" baseline="30000" dirty="0" smtClean="0"/>
              <a:t>ου</a:t>
            </a:r>
            <a:r>
              <a:rPr lang="el-GR" sz="2400" dirty="0" smtClean="0"/>
              <a:t> </a:t>
            </a:r>
            <a:r>
              <a:rPr lang="el-GR" sz="2400" dirty="0"/>
              <a:t>αι.) αναφέρεται στο σύνδεσμο της εορτής του Πάσχα με το Βάπτισμα (ως συμμετοχή στο θάνατο και την Ανάσταση του Κυρίου).</a:t>
            </a:r>
            <a:endParaRPr lang="en-US" sz="2400" dirty="0"/>
          </a:p>
          <a:p>
            <a:r>
              <a:rPr lang="el-GR" sz="2400" i="1" dirty="0"/>
              <a:t>Διδασκαλία Αποστόλων </a:t>
            </a:r>
            <a:r>
              <a:rPr lang="el-GR" sz="2400" dirty="0"/>
              <a:t>και </a:t>
            </a:r>
            <a:r>
              <a:rPr lang="el-GR" sz="2400" i="1" dirty="0"/>
              <a:t>Αποστολική</a:t>
            </a:r>
            <a:r>
              <a:rPr lang="el-GR" sz="2400" dirty="0"/>
              <a:t> Παράδοση του Ιππολύτου Ρώμης (αρχές </a:t>
            </a:r>
            <a:r>
              <a:rPr lang="el-GR" sz="2400" dirty="0" smtClean="0"/>
              <a:t>3</a:t>
            </a:r>
            <a:r>
              <a:rPr lang="el-GR" sz="2400" baseline="30000" dirty="0" smtClean="0"/>
              <a:t>ου</a:t>
            </a:r>
            <a:r>
              <a:rPr lang="el-GR" sz="2400" dirty="0" smtClean="0"/>
              <a:t> </a:t>
            </a:r>
            <a:r>
              <a:rPr lang="el-GR" sz="2400" dirty="0"/>
              <a:t>αι.): πληροφορίες περί της αγρυπνίας του Πάσχα (προβλέπονταν αναγνώσματα από τους προφήτες, από τα Ευαγγέλια, καθώς και Ψαλμοί).</a:t>
            </a:r>
            <a:endParaRPr lang="en-US" sz="2400" dirty="0"/>
          </a:p>
          <a:p>
            <a:r>
              <a:rPr lang="el-GR" sz="2400" dirty="0"/>
              <a:t>Γρηγόριος Θεολόγος: αναφέρεται στη λαμπροφορία και φωταγωγία της πασχαλινής νύκτας (τμήματα από τους πασχαλινούς λόγους του χρησιμοποιήθηκαν από μεταγενέστερους υμνογράφους).</a:t>
            </a:r>
            <a:endParaRPr lang="en-US" sz="2400" dirty="0"/>
          </a:p>
          <a:p>
            <a:r>
              <a:rPr lang="el-GR" sz="2400" i="1" dirty="0"/>
              <a:t>Αποστολικές Διαταγές </a:t>
            </a:r>
            <a:r>
              <a:rPr lang="el-GR" sz="2400" dirty="0"/>
              <a:t>και </a:t>
            </a:r>
            <a:r>
              <a:rPr lang="el-GR" sz="2400" i="1" dirty="0"/>
              <a:t>Οδοιπορικό της Αιθερίας</a:t>
            </a:r>
            <a:r>
              <a:rPr lang="el-GR" sz="2400" dirty="0"/>
              <a:t> (τέλος </a:t>
            </a:r>
            <a:r>
              <a:rPr lang="el-GR" sz="2400" dirty="0" smtClean="0"/>
              <a:t>4</a:t>
            </a:r>
            <a:r>
              <a:rPr lang="el-GR" sz="2400" baseline="30000" dirty="0" smtClean="0"/>
              <a:t>ου</a:t>
            </a:r>
            <a:r>
              <a:rPr lang="el-GR" sz="2400" dirty="0" smtClean="0"/>
              <a:t> </a:t>
            </a:r>
            <a:r>
              <a:rPr lang="el-GR" sz="2400" dirty="0"/>
              <a:t>αι.): αναλυτικές πληροφορίες περί του πασχαλινού εορτασμού.</a:t>
            </a:r>
            <a:endParaRPr lang="en-US" sz="2400" dirty="0"/>
          </a:p>
          <a:p>
            <a:endParaRPr lang="en-US" sz="2400" dirty="0"/>
          </a:p>
        </p:txBody>
      </p:sp>
    </p:spTree>
    <p:extLst>
      <p:ext uri="{BB962C8B-B14F-4D97-AF65-F5344CB8AC3E}">
        <p14:creationId xmlns:p14="http://schemas.microsoft.com/office/powerpoint/2010/main" val="1388083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1724</TotalTime>
  <Words>4873</Words>
  <Application>Microsoft Office PowerPoint</Application>
  <PresentationFormat>Προβολή στην οθόνη (4:3)</PresentationFormat>
  <Paragraphs>301</Paragraphs>
  <Slides>48</Slides>
  <Notes>48</Notes>
  <HiddenSlides>0</HiddenSlides>
  <MMClips>0</MMClips>
  <ScaleCrop>false</ScaleCrop>
  <HeadingPairs>
    <vt:vector size="4" baseType="variant">
      <vt:variant>
        <vt:lpstr>Θέμα</vt:lpstr>
      </vt:variant>
      <vt:variant>
        <vt:i4>1</vt:i4>
      </vt:variant>
      <vt:variant>
        <vt:lpstr>Τίτλοι διαφανειών</vt:lpstr>
      </vt:variant>
      <vt:variant>
        <vt:i4>48</vt:i4>
      </vt:variant>
    </vt:vector>
  </HeadingPairs>
  <TitlesOfParts>
    <vt:vector size="49" baseType="lpstr">
      <vt:lpstr>Θέμα του Office</vt:lpstr>
      <vt:lpstr>Λειτουργική</vt:lpstr>
      <vt:lpstr>Περιεχόμενα ενότητας</vt:lpstr>
      <vt:lpstr>Α) Γένεση των Χριστιανικών Εορτών (1 από 4)</vt:lpstr>
      <vt:lpstr>Α) Γένεση των Χριστιανικών Εορτών (2 από 4)</vt:lpstr>
      <vt:lpstr>Α) Γένεση των Χριστιανικών Εορτών (3 από 4)</vt:lpstr>
      <vt:lpstr>Α) Γένεση των Χριστιανικών Εορτών (4 από 4)</vt:lpstr>
      <vt:lpstr>Β) Η Εορτή του Πάσχα (1 από 4)</vt:lpstr>
      <vt:lpstr>Β) Η Εορτή του Πάσχα (2 από 4)</vt:lpstr>
      <vt:lpstr>Β) Η Εορτή του Πάσχα (3 από 4)</vt:lpstr>
      <vt:lpstr>Β) Η Εορτή του Πάσχα (4 από 4)</vt:lpstr>
      <vt:lpstr>Γ) Η Εορτή των Χριστουγέννων και Θεοφανείων (1 από 4)</vt:lpstr>
      <vt:lpstr>Γ) Η Εορτή των Χριστουγέννων και Θεοφανείων (2 από 4)</vt:lpstr>
      <vt:lpstr>Γ) Η Εορτή των Χριστουγέννων και Θεοφανείων (3 από 4)</vt:lpstr>
      <vt:lpstr>Γ) Η Εορτή των Χριστουγέννων και Θεοφανείων (4 από 4)</vt:lpstr>
      <vt:lpstr>Δ) Οι Εορτές της Αναλήψεως και της Πεντηκοστής (1 από 2)</vt:lpstr>
      <vt:lpstr>Δ) Οι Εορτές της Αναλήψεως και της Πεντηκοστής (2 από 2)</vt:lpstr>
      <vt:lpstr>Ε) Η Εορτή της Μεταμορφώσεως (1 από 3)</vt:lpstr>
      <vt:lpstr>Ε) Η Εορτή της Μεταμορφώσεως (2 από 3)</vt:lpstr>
      <vt:lpstr>Ε) Η Εορτή της Μεταμορφώσεως (3 από 3)</vt:lpstr>
      <vt:lpstr>ΣΤ) Οι Θεομητορικές Εορτές (1 από 13)</vt:lpstr>
      <vt:lpstr>ΣΤ) Οι Θεομητορικές Εορτές (2 από 13)</vt:lpstr>
      <vt:lpstr>ΣΤ) Οι Θεομητορικές Εορτές (3 από 13)</vt:lpstr>
      <vt:lpstr>ΣΤ) Οι Θεομητορικές Εορτές (4 από 13)</vt:lpstr>
      <vt:lpstr>ΣΤ) Οι Θεομητορικές Εορτές (5 από 13)</vt:lpstr>
      <vt:lpstr>ΣΤ) Οι Θεομητορικές Εορτές (6 από 13)</vt:lpstr>
      <vt:lpstr>ΣΤ) Οι Θεομητορικές Εορτές (7 από 13)</vt:lpstr>
      <vt:lpstr>ΣΤ) Οι Θεομητορικές Εορτές (8 από 13)</vt:lpstr>
      <vt:lpstr>ΣΤ) Οι Θεομητορικές Εορτές (9 από 13)</vt:lpstr>
      <vt:lpstr>ΣΤ) Οι Θεομητορικές Εορτές (10 από 13)</vt:lpstr>
      <vt:lpstr>ΣΤ) Οι Θεομητορικές Εορτές (11 από 13)</vt:lpstr>
      <vt:lpstr>ΣΤ) Οι Θεομητορικές Εορτές (12 από 13)</vt:lpstr>
      <vt:lpstr>ΣΤ) Οι Θεομητορικές Εορτές (13 από 13)</vt:lpstr>
      <vt:lpstr>Ζ) Οι Εορτές του Τιμίου Σταυρού (1 από 5)</vt:lpstr>
      <vt:lpstr>Ζ) Οι Εορτές του Τιμίου Σταυρού (2 από 5)</vt:lpstr>
      <vt:lpstr>Ζ) Οι Εορτές του Τιμίου Σταυρού (3 από 5)</vt:lpstr>
      <vt:lpstr>Ζ) Οι Εορτές του Τιμίου Σταυρού (4 από 5)</vt:lpstr>
      <vt:lpstr>Ζ) Οι Εορτές του Τιμίου Σταυρού (5 από 5)</vt:lpstr>
      <vt:lpstr>Η) Οι Εορτές των Αγίων (1 από 4)</vt:lpstr>
      <vt:lpstr>Η) Οι Εορτές των Αγίων (2 από 4)</vt:lpstr>
      <vt:lpstr>Η) Οι Εορτές των Αγίων (3 από 4)</vt:lpstr>
      <vt:lpstr>Η) Οι Εορτές των Αγίων (4 από 4)</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RCeL_KPG</cp:lastModifiedBy>
  <cp:revision>192</cp:revision>
  <dcterms:created xsi:type="dcterms:W3CDTF">2012-09-06T09:03:05Z</dcterms:created>
  <dcterms:modified xsi:type="dcterms:W3CDTF">2015-04-07T12:50:20Z</dcterms:modified>
</cp:coreProperties>
</file>