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304" r:id="rId4"/>
    <p:sldId id="303" r:id="rId5"/>
    <p:sldId id="305" r:id="rId6"/>
    <p:sldId id="302" r:id="rId7"/>
    <p:sldId id="301" r:id="rId8"/>
    <p:sldId id="306" r:id="rId9"/>
    <p:sldId id="280" r:id="rId10"/>
    <p:sldId id="290" r:id="rId11"/>
    <p:sldId id="295" r:id="rId12"/>
    <p:sldId id="299" r:id="rId13"/>
    <p:sldId id="292" r:id="rId14"/>
    <p:sldId id="291" r:id="rId15"/>
    <p:sldId id="294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5"/>
            <p14:sldId id="304"/>
            <p14:sldId id="303"/>
            <p14:sldId id="305"/>
            <p14:sldId id="302"/>
            <p14:sldId id="301"/>
            <p14:sldId id="30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Polina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93" d="100"/>
          <a:sy n="93" d="100"/>
        </p:scale>
        <p:origin x="-120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11/22/15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/>
              <a:t>Übersicht - 1</a:t>
            </a:r>
            <a:endParaRPr lang="en-US" sz="1000" b="1" dirty="0" smtClean="0">
              <a:solidFill>
                <a:schemeClr val="accent1"/>
              </a:solidFill>
            </a:endParaRPr>
          </a:p>
          <a:p>
            <a:r>
              <a:rPr lang="en-US" sz="1000" b="1" dirty="0" smtClean="0">
                <a:solidFill>
                  <a:schemeClr val="accent1"/>
                </a:solidFill>
              </a:rPr>
              <a:t>Typologien der Klassifizierung und Differenzierung von Morphemen</a:t>
            </a:r>
            <a:r>
              <a:rPr lang="el-GR" sz="1000" b="1" dirty="0" smtClean="0">
                <a:solidFill>
                  <a:schemeClr val="accent1"/>
                </a:solidFill>
              </a:rPr>
              <a:t> 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/>
              <a:t>Übersicht - 1</a:t>
            </a:r>
            <a:endParaRPr lang="en-US" sz="1000" b="1" dirty="0" smtClean="0">
              <a:solidFill>
                <a:schemeClr val="accent1"/>
              </a:solidFill>
            </a:endParaRPr>
          </a:p>
          <a:p>
            <a:r>
              <a:rPr lang="en-US" sz="1000" b="1" dirty="0" smtClean="0">
                <a:solidFill>
                  <a:schemeClr val="accent1"/>
                </a:solidFill>
              </a:rPr>
              <a:t>Typologien der Klassifizierung und Differenzierung von Morphemen</a:t>
            </a:r>
            <a:r>
              <a:rPr lang="el-GR" sz="1000" b="1" dirty="0" smtClean="0">
                <a:solidFill>
                  <a:schemeClr val="accent1"/>
                </a:solidFill>
              </a:rPr>
              <a:t> 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/>
              <a:t>Übersicht - 1</a:t>
            </a:r>
            <a:endParaRPr lang="en-US" sz="1000" b="1" dirty="0" smtClean="0">
              <a:solidFill>
                <a:schemeClr val="accent1"/>
              </a:solidFill>
            </a:endParaRPr>
          </a:p>
          <a:p>
            <a:r>
              <a:rPr lang="en-US" sz="1000" b="1" dirty="0" smtClean="0">
                <a:solidFill>
                  <a:schemeClr val="accent1"/>
                </a:solidFill>
              </a:rPr>
              <a:t>Typologien der Klassifizierung und Differenzierung von Morphemen</a:t>
            </a:r>
            <a:r>
              <a:rPr lang="el-GR" sz="1000" b="1" dirty="0" smtClean="0">
                <a:solidFill>
                  <a:schemeClr val="accent1"/>
                </a:solidFill>
              </a:rPr>
              <a:t> 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/>
              <a:t>Übersicht - 1</a:t>
            </a:r>
            <a:endParaRPr lang="en-US" sz="1000" b="1" dirty="0" smtClean="0">
              <a:solidFill>
                <a:schemeClr val="accent1"/>
              </a:solidFill>
            </a:endParaRPr>
          </a:p>
          <a:p>
            <a:r>
              <a:rPr lang="en-US" sz="1000" b="1" dirty="0" smtClean="0">
                <a:solidFill>
                  <a:schemeClr val="accent1"/>
                </a:solidFill>
              </a:rPr>
              <a:t>Typologien der Klassifizierung und Differenzierung von Morphemen</a:t>
            </a:r>
            <a:r>
              <a:rPr lang="el-GR" sz="1000" b="1" dirty="0" smtClean="0">
                <a:solidFill>
                  <a:schemeClr val="accent1"/>
                </a:solidFill>
              </a:rPr>
              <a:t> 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/>
              <a:t>Übersicht - 1</a:t>
            </a:r>
            <a:endParaRPr lang="en-US" sz="1000" b="1" dirty="0" smtClean="0">
              <a:solidFill>
                <a:schemeClr val="accent1"/>
              </a:solidFill>
            </a:endParaRPr>
          </a:p>
          <a:p>
            <a:r>
              <a:rPr lang="en-US" sz="1000" b="1" dirty="0" smtClean="0">
                <a:solidFill>
                  <a:schemeClr val="accent1"/>
                </a:solidFill>
              </a:rPr>
              <a:t>Typologien der Klassifizierung und Differenzierung von Morphemen</a:t>
            </a:r>
            <a:r>
              <a:rPr lang="el-GR" sz="1000" b="1" dirty="0" smtClean="0">
                <a:solidFill>
                  <a:schemeClr val="accent1"/>
                </a:solidFill>
              </a:rPr>
              <a:t> 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/>
              <a:t>Übersicht - 1</a:t>
            </a:r>
            <a:endParaRPr lang="en-US" sz="1000" b="1" dirty="0" smtClean="0">
              <a:solidFill>
                <a:schemeClr val="accent1"/>
              </a:solidFill>
            </a:endParaRPr>
          </a:p>
          <a:p>
            <a:r>
              <a:rPr lang="en-US" sz="1000" b="1" dirty="0" smtClean="0">
                <a:solidFill>
                  <a:schemeClr val="accent1"/>
                </a:solidFill>
              </a:rPr>
              <a:t>Typologien der Klassifizierung und Differenzierung von Morphemen</a:t>
            </a:r>
            <a:r>
              <a:rPr lang="el-GR" sz="1000" b="1" dirty="0" smtClean="0">
                <a:solidFill>
                  <a:schemeClr val="accent1"/>
                </a:solidFill>
              </a:rPr>
              <a:t> 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dirty="0" smtClean="0"/>
              <a:t>Übersicht - 1</a:t>
            </a:r>
            <a:endParaRPr lang="en-US" sz="1000" b="1" dirty="0" smtClean="0">
              <a:solidFill>
                <a:schemeClr val="accent1"/>
              </a:solidFill>
            </a:endParaRPr>
          </a:p>
          <a:p>
            <a:r>
              <a:rPr lang="en-US" sz="1000" b="1" dirty="0" smtClean="0">
                <a:solidFill>
                  <a:schemeClr val="accent1"/>
                </a:solidFill>
              </a:rPr>
              <a:t>Typologien der Klassifizierung und Differenzierung von Morphemen</a:t>
            </a:r>
            <a:r>
              <a:rPr lang="el-GR" sz="1000" b="1" dirty="0" smtClean="0">
                <a:solidFill>
                  <a:schemeClr val="accent1"/>
                </a:solidFill>
              </a:rPr>
              <a:t> 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/>
              <a:t>Morphologie </a:t>
            </a:r>
            <a:endParaRPr lang="el-GR" b="1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5075BC"/>
                </a:solidFill>
              </a:rPr>
              <a:t>Lehreinheit</a:t>
            </a:r>
            <a:r>
              <a:rPr lang="el-GR" sz="2800" b="1" dirty="0">
                <a:solidFill>
                  <a:srgbClr val="5075BC"/>
                </a:solidFill>
              </a:rPr>
              <a:t> </a:t>
            </a:r>
            <a:r>
              <a:rPr lang="en-US" sz="2800" b="1" dirty="0" smtClean="0">
                <a:solidFill>
                  <a:srgbClr val="5075BC"/>
                </a:solidFill>
              </a:rPr>
              <a:t>1: </a:t>
            </a:r>
            <a:r>
              <a:rPr lang="el-GR" sz="2800" dirty="0" smtClean="0"/>
              <a:t>Γενική </a:t>
            </a:r>
            <a:r>
              <a:rPr lang="el-GR" sz="2800" dirty="0"/>
              <a:t>Εισαγωγή, Μόρφημα, Είδη Μορφημάτων</a:t>
            </a:r>
            <a:r>
              <a:rPr lang="en-US" sz="2800" dirty="0"/>
              <a:t> </a:t>
            </a:r>
            <a:endParaRPr lang="el-GR" sz="2800" dirty="0" smtClean="0"/>
          </a:p>
          <a:p>
            <a:endParaRPr lang="en-US" sz="2800" dirty="0" smtClean="0">
              <a:latin typeface="Calibri" charset="0"/>
            </a:endParaRPr>
          </a:p>
          <a:p>
            <a:r>
              <a:rPr lang="en-US" sz="2800" dirty="0" smtClean="0">
                <a:latin typeface="Calibri" charset="0"/>
              </a:rPr>
              <a:t>Dr</a:t>
            </a:r>
            <a:r>
              <a:rPr lang="en-US" sz="2800" dirty="0">
                <a:latin typeface="Calibri" charset="0"/>
              </a:rPr>
              <a:t>. Christina Alexandris </a:t>
            </a:r>
            <a:endParaRPr lang="el-GR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Nationale Universität Athen</a:t>
            </a:r>
          </a:p>
          <a:p>
            <a:r>
              <a:rPr lang="en-US" sz="2800" dirty="0">
                <a:latin typeface="Calibri" charset="0"/>
              </a:rPr>
              <a:t>Deutsche </a:t>
            </a:r>
            <a:r>
              <a:rPr lang="en-US" sz="2800" dirty="0" err="1">
                <a:latin typeface="Calibri" charset="0"/>
              </a:rPr>
              <a:t>Sprache</a:t>
            </a:r>
            <a:r>
              <a:rPr lang="en-US" sz="2800" dirty="0">
                <a:latin typeface="Calibri" charset="0"/>
              </a:rPr>
              <a:t> und </a:t>
            </a:r>
            <a:r>
              <a:rPr lang="en-US" sz="2800" dirty="0" err="1">
                <a:latin typeface="Calibri" charset="0"/>
              </a:rPr>
              <a:t>Literatur</a:t>
            </a:r>
            <a:endParaRPr lang="el-GR" sz="2800" dirty="0">
              <a:latin typeface="Calibri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«Μορφολογία. </a:t>
            </a:r>
            <a:r>
              <a:rPr lang="el-GR" sz="2000" dirty="0"/>
              <a:t>Γενική Εισαγωγή, Μόρφημα, </a:t>
            </a:r>
            <a:r>
              <a:rPr lang="el-GR" sz="2000"/>
              <a:t>Είδη </a:t>
            </a:r>
            <a:r>
              <a:rPr lang="el-GR" sz="2000" smtClean="0"/>
              <a:t>Μορφημάτων</a:t>
            </a:r>
            <a:r>
              <a:rPr lang="el-GR" sz="2000" smtClean="0">
                <a:latin typeface="Calibri" charset="0"/>
              </a:rPr>
              <a:t>»</a:t>
            </a:r>
            <a:r>
              <a:rPr lang="el-GR" sz="2000" dirty="0">
                <a:latin typeface="Calibri" charset="0"/>
              </a:rPr>
              <a:t>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/>
              <a:t>http</a:t>
            </a:r>
            <a:r>
              <a:rPr lang="el-GR" sz="2000" dirty="0"/>
              <a:t>://</a:t>
            </a:r>
            <a:r>
              <a:rPr lang="en-US" sz="2000" dirty="0" err="1"/>
              <a:t>eclass</a:t>
            </a:r>
            <a:r>
              <a:rPr lang="el-GR" sz="2000" dirty="0"/>
              <a:t>.</a:t>
            </a:r>
            <a:r>
              <a:rPr lang="en-US" sz="2000" dirty="0" err="1"/>
              <a:t>uoa</a:t>
            </a:r>
            <a:r>
              <a:rPr lang="el-GR" sz="2000" dirty="0"/>
              <a:t>.</a:t>
            </a:r>
            <a:r>
              <a:rPr lang="en-US" sz="2000" dirty="0"/>
              <a:t>gr</a:t>
            </a:r>
            <a:r>
              <a:rPr lang="el-GR" sz="2000" dirty="0"/>
              <a:t>/</a:t>
            </a:r>
            <a:r>
              <a:rPr lang="en-US" sz="2000" dirty="0"/>
              <a:t>courses</a:t>
            </a:r>
            <a:r>
              <a:rPr lang="el-GR" sz="2000" dirty="0"/>
              <a:t>/</a:t>
            </a:r>
            <a:r>
              <a:rPr lang="en-US" sz="2000" dirty="0"/>
              <a:t>GS</a:t>
            </a:r>
            <a:r>
              <a:rPr lang="el-GR" sz="2000" dirty="0"/>
              <a:t>157/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Morpheme</a:t>
            </a:r>
            <a:r>
              <a:rPr lang="el-GR" b="1" dirty="0" smtClean="0">
                <a:solidFill>
                  <a:srgbClr val="4F81BD"/>
                </a:solidFill>
              </a:rPr>
              <a:t> 1/2</a:t>
            </a:r>
            <a:r>
              <a:rPr lang="en-US" b="1" dirty="0" smtClean="0">
                <a:solidFill>
                  <a:srgbClr val="4F81BD"/>
                </a:solidFill>
              </a:rPr>
              <a:t>:</a:t>
            </a:r>
            <a:endParaRPr lang="el-GR" b="1" dirty="0">
              <a:solidFill>
                <a:srgbClr val="4F81BD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Morpheme: </a:t>
            </a:r>
            <a:r>
              <a:rPr lang="en-US" sz="2800" dirty="0" smtClean="0"/>
              <a:t>“</a:t>
            </a:r>
            <a:r>
              <a:rPr lang="en-US" sz="2800" dirty="0" err="1"/>
              <a:t>kleinste</a:t>
            </a:r>
            <a:r>
              <a:rPr lang="en-US" sz="2800" dirty="0"/>
              <a:t> </a:t>
            </a:r>
            <a:r>
              <a:rPr lang="en-US" sz="2800" dirty="0" err="1"/>
              <a:t>bedeutungstragende</a:t>
            </a:r>
            <a:r>
              <a:rPr lang="en-US" sz="2800" dirty="0"/>
              <a:t> </a:t>
            </a:r>
            <a:r>
              <a:rPr lang="en-US" sz="2800" dirty="0" err="1"/>
              <a:t>Elemente</a:t>
            </a:r>
            <a:r>
              <a:rPr lang="en-US" sz="2800" dirty="0"/>
              <a:t> der </a:t>
            </a:r>
            <a:r>
              <a:rPr lang="en-US" sz="2800" dirty="0" err="1"/>
              <a:t>Sprache</a:t>
            </a:r>
            <a:r>
              <a:rPr lang="en-US" sz="2800" dirty="0"/>
              <a:t>, die </a:t>
            </a:r>
            <a:r>
              <a:rPr lang="en-US" sz="2800" dirty="0" err="1"/>
              <a:t>als</a:t>
            </a:r>
            <a:r>
              <a:rPr lang="en-US" sz="2800" dirty="0"/>
              <a:t> </a:t>
            </a:r>
            <a:r>
              <a:rPr lang="en-US" sz="2800" dirty="0" err="1"/>
              <a:t>phonologisch-semantische</a:t>
            </a:r>
            <a:r>
              <a:rPr lang="en-US" sz="2800" dirty="0"/>
              <a:t> </a:t>
            </a:r>
            <a:r>
              <a:rPr lang="en-US" sz="2800" dirty="0" err="1"/>
              <a:t>Basiselemente</a:t>
            </a:r>
            <a:r>
              <a:rPr lang="en-US" sz="2800" dirty="0"/>
              <a:t> </a:t>
            </a:r>
            <a:r>
              <a:rPr lang="en-US" sz="2800" dirty="0" err="1"/>
              <a:t>nicht</a:t>
            </a:r>
            <a:r>
              <a:rPr lang="en-US" sz="2800" dirty="0"/>
              <a:t> </a:t>
            </a:r>
            <a:r>
              <a:rPr lang="en-US" sz="2800" dirty="0" err="1"/>
              <a:t>mehr</a:t>
            </a:r>
            <a:r>
              <a:rPr lang="en-US" sz="2800" dirty="0"/>
              <a:t> in </a:t>
            </a:r>
            <a:r>
              <a:rPr lang="en-US" sz="2800" dirty="0" err="1"/>
              <a:t>kleinere</a:t>
            </a:r>
            <a:r>
              <a:rPr lang="en-US" sz="2800" dirty="0"/>
              <a:t> </a:t>
            </a:r>
            <a:r>
              <a:rPr lang="en-US" sz="2800" dirty="0" err="1"/>
              <a:t>Elemente</a:t>
            </a:r>
            <a:r>
              <a:rPr lang="en-US" sz="2800" dirty="0"/>
              <a:t> </a:t>
            </a:r>
            <a:r>
              <a:rPr lang="en-US" sz="2800" dirty="0" err="1"/>
              <a:t>zerlegt</a:t>
            </a:r>
            <a:r>
              <a:rPr lang="en-US" sz="2800" dirty="0"/>
              <a:t> </a:t>
            </a:r>
            <a:r>
              <a:rPr lang="en-US" sz="2800" dirty="0" err="1"/>
              <a:t>werden</a:t>
            </a:r>
            <a:r>
              <a:rPr lang="en-US" sz="2800" dirty="0"/>
              <a:t>” </a:t>
            </a:r>
            <a:endParaRPr lang="el-GR" sz="2800" dirty="0" smtClean="0"/>
          </a:p>
          <a:p>
            <a:pPr marL="0" indent="0">
              <a:buNone/>
            </a:pPr>
            <a:r>
              <a:rPr lang="en-US" sz="2800" dirty="0" err="1"/>
              <a:t>Bussmann</a:t>
            </a:r>
            <a:r>
              <a:rPr lang="en-US" sz="2800" dirty="0"/>
              <a:t>, H.  (1990): Lexicon der </a:t>
            </a:r>
            <a:r>
              <a:rPr lang="en-US" sz="2800" dirty="0" err="1"/>
              <a:t>Sprachwissenschaft</a:t>
            </a:r>
            <a:r>
              <a:rPr lang="en-US" sz="2800" dirty="0"/>
              <a:t>, Stuttgart: Alfred </a:t>
            </a:r>
            <a:r>
              <a:rPr lang="en-US" sz="2800" dirty="0" err="1"/>
              <a:t>Kroener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Morpheme</a:t>
            </a:r>
            <a:r>
              <a:rPr lang="el-GR" b="1" dirty="0" smtClean="0"/>
              <a:t> 2/2</a:t>
            </a:r>
            <a:r>
              <a:rPr lang="en-US" b="1" dirty="0" smtClean="0"/>
              <a:t>: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/>
              <a:t>Hund+e</a:t>
            </a:r>
            <a:r>
              <a:rPr lang="en-US" sz="2400" b="1" dirty="0"/>
              <a:t>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1 = </a:t>
            </a:r>
            <a:r>
              <a:rPr lang="en-US" sz="2400" dirty="0" err="1"/>
              <a:t>Hund</a:t>
            </a:r>
            <a:endParaRPr lang="en-US" sz="2400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2 = e</a:t>
            </a:r>
          </a:p>
          <a:p>
            <a:pPr>
              <a:lnSpc>
                <a:spcPct val="90000"/>
              </a:lnSpc>
            </a:pPr>
            <a:r>
              <a:rPr lang="en-US" sz="2400" b="1" dirty="0" err="1"/>
              <a:t>ge+stand+en</a:t>
            </a:r>
            <a:endParaRPr lang="en-US" sz="2400" b="1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1 = stand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2 = en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2 = </a:t>
            </a:r>
            <a:r>
              <a:rPr lang="en-US" sz="2400" dirty="0" err="1"/>
              <a:t>ge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grün</a:t>
            </a:r>
            <a:r>
              <a:rPr lang="en-US" sz="2400" b="1" dirty="0"/>
              <a:t>-lich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1 = </a:t>
            </a:r>
            <a:r>
              <a:rPr lang="en-US" sz="2400" dirty="0" err="1"/>
              <a:t>grün</a:t>
            </a:r>
            <a:endParaRPr lang="en-US" sz="2400" dirty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2 = lich</a:t>
            </a:r>
          </a:p>
        </p:txBody>
      </p:sp>
    </p:spTree>
    <p:extLst>
      <p:ext uri="{BB962C8B-B14F-4D97-AF65-F5344CB8AC3E}">
        <p14:creationId xmlns:p14="http://schemas.microsoft.com/office/powerpoint/2010/main" val="252263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Lexikalische Morpheme: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err="1"/>
              <a:t>Hund</a:t>
            </a:r>
            <a:r>
              <a:rPr lang="en-US" sz="2800" dirty="0" err="1"/>
              <a:t>+</a:t>
            </a:r>
            <a:r>
              <a:rPr lang="en-US" sz="2800" b="1" dirty="0" err="1"/>
              <a:t>e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1 = </a:t>
            </a:r>
            <a:r>
              <a:rPr lang="en-US" sz="2400" dirty="0" err="1"/>
              <a:t>Hund</a:t>
            </a:r>
            <a:r>
              <a:rPr lang="en-US" sz="2400" dirty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Lexikalisches</a:t>
            </a:r>
            <a:r>
              <a:rPr lang="en-US" sz="2400" b="1" dirty="0"/>
              <a:t> </a:t>
            </a:r>
            <a:r>
              <a:rPr lang="en-US" sz="2400" b="1" dirty="0" err="1"/>
              <a:t>Morphem</a:t>
            </a: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2 = e</a:t>
            </a:r>
          </a:p>
          <a:p>
            <a:pPr>
              <a:lnSpc>
                <a:spcPct val="80000"/>
              </a:lnSpc>
            </a:pPr>
            <a:r>
              <a:rPr lang="en-US" sz="2800" b="1" dirty="0" err="1"/>
              <a:t>ge+stand+en</a:t>
            </a:r>
            <a:endParaRPr lang="en-US" sz="2800" b="1" dirty="0"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1 = stand </a:t>
            </a:r>
            <a:r>
              <a:rPr lang="en-US" sz="2400" b="1" dirty="0"/>
              <a:t>= </a:t>
            </a:r>
            <a:r>
              <a:rPr lang="en-US" sz="2400" b="1" dirty="0" err="1"/>
              <a:t>Lexikalisches</a:t>
            </a:r>
            <a:r>
              <a:rPr lang="en-US" sz="2400" b="1" dirty="0"/>
              <a:t> </a:t>
            </a:r>
            <a:r>
              <a:rPr lang="en-US" sz="2400" b="1" dirty="0" err="1"/>
              <a:t>Morphem</a:t>
            </a: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2 = en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2 = </a:t>
            </a:r>
            <a:r>
              <a:rPr lang="en-US" sz="2400" dirty="0" err="1"/>
              <a:t>ge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b="1" dirty="0" err="1"/>
              <a:t>grün</a:t>
            </a:r>
            <a:r>
              <a:rPr lang="en-US" sz="2800" dirty="0"/>
              <a:t>-</a:t>
            </a:r>
            <a:r>
              <a:rPr lang="en-US" sz="2800" b="1" dirty="0"/>
              <a:t>lich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1 = </a:t>
            </a:r>
            <a:r>
              <a:rPr lang="en-US" sz="2400" dirty="0" err="1"/>
              <a:t>grün</a:t>
            </a:r>
            <a:r>
              <a:rPr lang="en-US" sz="2400" dirty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Lexikalisches</a:t>
            </a:r>
            <a:r>
              <a:rPr lang="en-US" sz="2400" b="1" dirty="0"/>
              <a:t> </a:t>
            </a:r>
            <a:r>
              <a:rPr lang="en-US" sz="2400" b="1" dirty="0" err="1"/>
              <a:t>Morphem</a:t>
            </a: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/>
              <a:t>Morphem</a:t>
            </a:r>
            <a:r>
              <a:rPr lang="en-US" sz="2400" dirty="0"/>
              <a:t> 2 = lich</a:t>
            </a:r>
          </a:p>
        </p:txBody>
      </p:sp>
    </p:spTree>
    <p:extLst>
      <p:ext uri="{BB962C8B-B14F-4D97-AF65-F5344CB8AC3E}">
        <p14:creationId xmlns:p14="http://schemas.microsoft.com/office/powerpoint/2010/main" val="313152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Grammatische</a:t>
            </a:r>
            <a:r>
              <a:rPr lang="en-US" b="1" dirty="0"/>
              <a:t> Morpheme: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000000"/>
                </a:solidFill>
              </a:rPr>
              <a:t>Hund</a:t>
            </a:r>
            <a:r>
              <a:rPr lang="en-US" sz="2800" dirty="0" err="1">
                <a:solidFill>
                  <a:srgbClr val="000000"/>
                </a:solidFill>
              </a:rPr>
              <a:t>+</a:t>
            </a:r>
            <a:r>
              <a:rPr lang="en-US" sz="2800" b="1" dirty="0" err="1">
                <a:solidFill>
                  <a:srgbClr val="000000"/>
                </a:solidFill>
              </a:rPr>
              <a:t>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1 = </a:t>
            </a:r>
            <a:r>
              <a:rPr lang="en-US" sz="2400" dirty="0" err="1">
                <a:solidFill>
                  <a:srgbClr val="000000"/>
                </a:solidFill>
              </a:rPr>
              <a:t>Hund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e </a:t>
            </a:r>
            <a:r>
              <a:rPr lang="en-US" sz="2400" b="1" dirty="0">
                <a:solidFill>
                  <a:srgbClr val="000000"/>
                </a:solidFill>
              </a:rPr>
              <a:t>= </a:t>
            </a:r>
            <a:r>
              <a:rPr lang="en-US" sz="2400" b="1" dirty="0" err="1">
                <a:solidFill>
                  <a:srgbClr val="000000"/>
                </a:solidFill>
              </a:rPr>
              <a:t>Grammatisches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Morphem</a:t>
            </a:r>
            <a:endParaRPr lang="en-US" sz="24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000000"/>
                </a:solidFill>
              </a:rPr>
              <a:t>ge+stand+en</a:t>
            </a:r>
            <a:endParaRPr lang="en-US" sz="2800" b="1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1 = stand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en </a:t>
            </a:r>
            <a:r>
              <a:rPr lang="en-US" sz="2400" b="1" dirty="0">
                <a:solidFill>
                  <a:srgbClr val="000000"/>
                </a:solidFill>
              </a:rPr>
              <a:t>= </a:t>
            </a:r>
            <a:r>
              <a:rPr lang="en-US" sz="2400" b="1" dirty="0" err="1">
                <a:solidFill>
                  <a:srgbClr val="000000"/>
                </a:solidFill>
              </a:rPr>
              <a:t>Grammatisches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Morphem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</a:t>
            </a:r>
            <a:r>
              <a:rPr lang="en-US" sz="2400" dirty="0" err="1">
                <a:solidFill>
                  <a:srgbClr val="000000"/>
                </a:solidFill>
              </a:rPr>
              <a:t>ge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= </a:t>
            </a:r>
            <a:r>
              <a:rPr lang="en-US" sz="2400" b="1" dirty="0" err="1">
                <a:solidFill>
                  <a:srgbClr val="000000"/>
                </a:solidFill>
              </a:rPr>
              <a:t>Grammatisches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Morphem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000000"/>
                </a:solidFill>
              </a:rPr>
              <a:t>grün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b="1" dirty="0">
                <a:solidFill>
                  <a:srgbClr val="000000"/>
                </a:solidFill>
              </a:rPr>
              <a:t>lich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1 = </a:t>
            </a:r>
            <a:r>
              <a:rPr lang="en-US" sz="2400" dirty="0" err="1">
                <a:solidFill>
                  <a:srgbClr val="000000"/>
                </a:solidFill>
              </a:rPr>
              <a:t>grün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lich </a:t>
            </a:r>
            <a:r>
              <a:rPr lang="en-US" sz="2400" b="1" dirty="0">
                <a:solidFill>
                  <a:srgbClr val="000000"/>
                </a:solidFill>
              </a:rPr>
              <a:t>= </a:t>
            </a:r>
            <a:r>
              <a:rPr lang="en-US" sz="2400" b="1" dirty="0" err="1">
                <a:solidFill>
                  <a:srgbClr val="000000"/>
                </a:solidFill>
              </a:rPr>
              <a:t>Grammatisches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Morphem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3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Freie</a:t>
            </a:r>
            <a:r>
              <a:rPr lang="en-US" b="1" dirty="0"/>
              <a:t> Morpheme: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000000"/>
                </a:solidFill>
              </a:rPr>
              <a:t>Hund</a:t>
            </a:r>
            <a:r>
              <a:rPr lang="en-US" sz="2800" dirty="0" err="1">
                <a:solidFill>
                  <a:srgbClr val="000000"/>
                </a:solidFill>
              </a:rPr>
              <a:t>+</a:t>
            </a:r>
            <a:r>
              <a:rPr lang="en-US" sz="2800" b="1" dirty="0" err="1">
                <a:solidFill>
                  <a:srgbClr val="000000"/>
                </a:solidFill>
              </a:rPr>
              <a:t>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1 = </a:t>
            </a:r>
            <a:r>
              <a:rPr lang="en-US" sz="2400" dirty="0" err="1">
                <a:solidFill>
                  <a:srgbClr val="000000"/>
                </a:solidFill>
              </a:rPr>
              <a:t>Hund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b="1" dirty="0">
                <a:solidFill>
                  <a:srgbClr val="000000"/>
                </a:solidFill>
              </a:rPr>
              <a:t>= </a:t>
            </a:r>
            <a:r>
              <a:rPr lang="en-US" sz="2400" b="1" dirty="0" err="1">
                <a:solidFill>
                  <a:srgbClr val="000000"/>
                </a:solidFill>
              </a:rPr>
              <a:t>freies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Morphem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e</a:t>
            </a:r>
          </a:p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000000"/>
                </a:solidFill>
              </a:rPr>
              <a:t>ge+stand+en</a:t>
            </a:r>
            <a:endParaRPr lang="en-US" sz="2800" b="1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1 = stand </a:t>
            </a:r>
            <a:r>
              <a:rPr lang="en-US" sz="2400" b="1" dirty="0">
                <a:solidFill>
                  <a:srgbClr val="000000"/>
                </a:solidFill>
              </a:rPr>
              <a:t>= </a:t>
            </a:r>
            <a:r>
              <a:rPr lang="en-US" sz="2400" b="1" dirty="0" err="1">
                <a:solidFill>
                  <a:srgbClr val="000000"/>
                </a:solidFill>
              </a:rPr>
              <a:t>freies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Morphem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en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</a:t>
            </a:r>
            <a:r>
              <a:rPr lang="en-US" sz="2400" dirty="0" err="1">
                <a:solidFill>
                  <a:srgbClr val="000000"/>
                </a:solidFill>
              </a:rPr>
              <a:t>ge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000000"/>
                </a:solidFill>
              </a:rPr>
              <a:t>grün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b="1" dirty="0">
                <a:solidFill>
                  <a:srgbClr val="000000"/>
                </a:solidFill>
              </a:rPr>
              <a:t>lich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1 = </a:t>
            </a:r>
            <a:r>
              <a:rPr lang="en-US" sz="2400" dirty="0" err="1">
                <a:solidFill>
                  <a:srgbClr val="000000"/>
                </a:solidFill>
              </a:rPr>
              <a:t>grün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= </a:t>
            </a:r>
            <a:r>
              <a:rPr lang="en-US" sz="2400" b="1" dirty="0" err="1">
                <a:solidFill>
                  <a:srgbClr val="000000"/>
                </a:solidFill>
              </a:rPr>
              <a:t>freies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lich</a:t>
            </a:r>
            <a:endParaRPr lang="el-G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2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Gebundene</a:t>
            </a:r>
            <a:r>
              <a:rPr lang="en-US" b="1" dirty="0"/>
              <a:t> Morpheme: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000000"/>
                </a:solidFill>
              </a:rPr>
              <a:t>Hund</a:t>
            </a:r>
            <a:r>
              <a:rPr lang="en-US" sz="2800" dirty="0" err="1">
                <a:solidFill>
                  <a:srgbClr val="000000"/>
                </a:solidFill>
              </a:rPr>
              <a:t>+</a:t>
            </a:r>
            <a:r>
              <a:rPr lang="en-US" sz="2800" b="1" dirty="0" err="1">
                <a:solidFill>
                  <a:srgbClr val="000000"/>
                </a:solidFill>
              </a:rPr>
              <a:t>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1 = </a:t>
            </a:r>
            <a:r>
              <a:rPr lang="en-US" sz="2400" dirty="0" err="1">
                <a:solidFill>
                  <a:srgbClr val="000000"/>
                </a:solidFill>
              </a:rPr>
              <a:t>Hund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e </a:t>
            </a:r>
            <a:r>
              <a:rPr lang="en-US" sz="2400" b="1" dirty="0">
                <a:solidFill>
                  <a:srgbClr val="000000"/>
                </a:solidFill>
              </a:rPr>
              <a:t>= </a:t>
            </a:r>
            <a:r>
              <a:rPr lang="en-US" sz="2400" b="1" dirty="0" err="1">
                <a:solidFill>
                  <a:srgbClr val="000000"/>
                </a:solidFill>
              </a:rPr>
              <a:t>gebundenes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000000"/>
                </a:solidFill>
              </a:rPr>
              <a:t>ge+stand+en</a:t>
            </a:r>
            <a:endParaRPr lang="en-US" sz="2800" b="1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1 = stand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en </a:t>
            </a:r>
            <a:r>
              <a:rPr lang="en-US" sz="2400" b="1" dirty="0">
                <a:solidFill>
                  <a:srgbClr val="000000"/>
                </a:solidFill>
              </a:rPr>
              <a:t>= </a:t>
            </a:r>
            <a:r>
              <a:rPr lang="en-US" sz="2400" b="1" dirty="0" err="1">
                <a:solidFill>
                  <a:srgbClr val="000000"/>
                </a:solidFill>
              </a:rPr>
              <a:t>gebundenes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</a:t>
            </a:r>
            <a:r>
              <a:rPr lang="en-US" sz="2400" dirty="0" err="1">
                <a:solidFill>
                  <a:srgbClr val="000000"/>
                </a:solidFill>
              </a:rPr>
              <a:t>ge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= </a:t>
            </a:r>
            <a:r>
              <a:rPr lang="en-US" sz="2400" b="1" dirty="0" err="1">
                <a:solidFill>
                  <a:srgbClr val="000000"/>
                </a:solidFill>
              </a:rPr>
              <a:t>gebundenes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000000"/>
                </a:solidFill>
              </a:rPr>
              <a:t>grün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b="1" dirty="0">
                <a:solidFill>
                  <a:srgbClr val="000000"/>
                </a:solidFill>
              </a:rPr>
              <a:t>lich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1 = </a:t>
            </a:r>
            <a:r>
              <a:rPr lang="en-US" sz="2400" dirty="0" err="1">
                <a:solidFill>
                  <a:srgbClr val="000000"/>
                </a:solidFill>
              </a:rPr>
              <a:t>grün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lich </a:t>
            </a:r>
            <a:r>
              <a:rPr lang="en-US" sz="2400" b="1" dirty="0">
                <a:solidFill>
                  <a:srgbClr val="000000"/>
                </a:solidFill>
              </a:rPr>
              <a:t>= </a:t>
            </a:r>
            <a:r>
              <a:rPr lang="en-US" sz="2400" b="1" dirty="0" err="1">
                <a:solidFill>
                  <a:srgbClr val="000000"/>
                </a:solidFill>
              </a:rPr>
              <a:t>gebundenes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3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Diskontinuierliche</a:t>
            </a:r>
            <a:r>
              <a:rPr lang="en-US" b="1" dirty="0"/>
              <a:t> Morpheme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000000"/>
                </a:solidFill>
              </a:rPr>
              <a:t>ge+stand+en</a:t>
            </a:r>
            <a:endParaRPr lang="en-US" sz="2800" b="1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1 = stand = </a:t>
            </a:r>
            <a:r>
              <a:rPr lang="en-US" sz="2400" dirty="0" err="1">
                <a:solidFill>
                  <a:srgbClr val="000000"/>
                </a:solidFill>
              </a:rPr>
              <a:t>lexikalische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Bedeutung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en </a:t>
            </a:r>
            <a:r>
              <a:rPr lang="en-US" sz="2400" b="1" dirty="0">
                <a:solidFill>
                  <a:srgbClr val="000000"/>
                </a:solidFill>
              </a:rPr>
              <a:t>= </a:t>
            </a:r>
            <a:r>
              <a:rPr lang="en-US" sz="2400" b="1" dirty="0" err="1">
                <a:solidFill>
                  <a:srgbClr val="000000"/>
                </a:solidFill>
              </a:rPr>
              <a:t>grammatische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Bedeutung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Perfekt</a:t>
            </a:r>
            <a:endParaRPr lang="en-US" sz="2400" b="1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Morphem</a:t>
            </a:r>
            <a:r>
              <a:rPr lang="en-US" sz="2400" dirty="0">
                <a:solidFill>
                  <a:srgbClr val="000000"/>
                </a:solidFill>
              </a:rPr>
              <a:t> 2 = </a:t>
            </a:r>
            <a:r>
              <a:rPr lang="en-US" sz="2400" dirty="0" err="1">
                <a:solidFill>
                  <a:srgbClr val="000000"/>
                </a:solidFill>
              </a:rPr>
              <a:t>ge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= </a:t>
            </a:r>
            <a:r>
              <a:rPr lang="en-US" sz="2400" b="1" dirty="0" err="1">
                <a:solidFill>
                  <a:srgbClr val="000000"/>
                </a:solidFill>
              </a:rPr>
              <a:t>grammatische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Bedeutung</a:t>
            </a:r>
            <a:r>
              <a:rPr lang="en-US" sz="2400" b="1" dirty="0">
                <a:solidFill>
                  <a:srgbClr val="000000"/>
                </a:solidFill>
              </a:rPr>
              <a:t>: </a:t>
            </a:r>
            <a:r>
              <a:rPr lang="en-US" sz="2400" b="1" dirty="0" err="1">
                <a:solidFill>
                  <a:srgbClr val="000000"/>
                </a:solidFill>
              </a:rPr>
              <a:t>Perfekt</a:t>
            </a:r>
            <a:endParaRPr lang="en-US" sz="2400" b="1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000000"/>
                </a:solidFill>
              </a:rPr>
              <a:t>Morphem</a:t>
            </a:r>
            <a:r>
              <a:rPr lang="en-US" sz="2400" b="1" dirty="0">
                <a:solidFill>
                  <a:srgbClr val="000000"/>
                </a:solidFill>
              </a:rPr>
              <a:t> 2 = en + </a:t>
            </a:r>
            <a:r>
              <a:rPr lang="en-US" sz="2400" b="1" dirty="0" err="1">
                <a:solidFill>
                  <a:srgbClr val="000000"/>
                </a:solidFill>
              </a:rPr>
              <a:t>Morphem</a:t>
            </a:r>
            <a:r>
              <a:rPr lang="en-US" sz="2400" b="1" dirty="0">
                <a:solidFill>
                  <a:srgbClr val="000000"/>
                </a:solidFill>
              </a:rPr>
              <a:t> 2 = </a:t>
            </a:r>
            <a:r>
              <a:rPr lang="en-US" sz="2400" b="1" dirty="0" err="1">
                <a:solidFill>
                  <a:srgbClr val="000000"/>
                </a:solidFill>
              </a:rPr>
              <a:t>ge</a:t>
            </a:r>
            <a:r>
              <a:rPr lang="en-US" sz="2400" b="1" dirty="0">
                <a:solidFill>
                  <a:srgbClr val="000000"/>
                </a:solidFill>
              </a:rPr>
              <a:t>  </a:t>
            </a:r>
            <a:r>
              <a:rPr lang="en-US" sz="2400" b="1" dirty="0" err="1">
                <a:solidFill>
                  <a:srgbClr val="000000"/>
                </a:solidFill>
              </a:rPr>
              <a:t>bilden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Perfekt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80000"/>
              </a:lnSpc>
              <a:buFont typeface="Symbol" pitchFamily="18" charset="2"/>
              <a:buChar char="Þ"/>
            </a:pPr>
            <a:r>
              <a:rPr lang="en-US" b="1" dirty="0" err="1">
                <a:solidFill>
                  <a:srgbClr val="000000"/>
                </a:solidFill>
              </a:rPr>
              <a:t>Morphem</a:t>
            </a:r>
            <a:r>
              <a:rPr lang="en-US" b="1" dirty="0">
                <a:solidFill>
                  <a:srgbClr val="000000"/>
                </a:solidFill>
              </a:rPr>
              <a:t> 2 = en + </a:t>
            </a:r>
            <a:r>
              <a:rPr lang="en-US" b="1" dirty="0" err="1">
                <a:solidFill>
                  <a:srgbClr val="000000"/>
                </a:solidFill>
              </a:rPr>
              <a:t>Morphem</a:t>
            </a:r>
            <a:r>
              <a:rPr lang="en-US" b="1" dirty="0">
                <a:solidFill>
                  <a:srgbClr val="000000"/>
                </a:solidFill>
              </a:rPr>
              <a:t> 2 = </a:t>
            </a:r>
            <a:r>
              <a:rPr lang="en-US" b="1" dirty="0" err="1">
                <a:solidFill>
                  <a:srgbClr val="000000"/>
                </a:solidFill>
              </a:rPr>
              <a:t>ge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80000"/>
              </a:lnSpc>
              <a:buFont typeface="Symbol" pitchFamily="18" charset="2"/>
              <a:buChar char="Þ"/>
            </a:pPr>
            <a:r>
              <a:rPr lang="en-US" b="1" dirty="0">
                <a:solidFill>
                  <a:srgbClr val="000000"/>
                </a:solidFill>
              </a:rPr>
              <a:t>= </a:t>
            </a:r>
            <a:r>
              <a:rPr lang="en-US" b="1" dirty="0" err="1">
                <a:solidFill>
                  <a:srgbClr val="000000"/>
                </a:solidFill>
              </a:rPr>
              <a:t>Diskontinuierliche</a:t>
            </a:r>
            <a:r>
              <a:rPr lang="en-US" b="1" dirty="0">
                <a:solidFill>
                  <a:srgbClr val="000000"/>
                </a:solidFill>
              </a:rPr>
              <a:t>  Morpheme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80000"/>
              </a:lnSpc>
              <a:buFont typeface="Symbol" pitchFamily="18" charset="2"/>
              <a:buNone/>
            </a:pPr>
            <a:r>
              <a:rPr lang="en-US" dirty="0">
                <a:solidFill>
                  <a:srgbClr val="000000"/>
                </a:solidFill>
              </a:rPr>
              <a:t>Die (</a:t>
            </a:r>
            <a:r>
              <a:rPr lang="en-US" dirty="0" err="1">
                <a:solidFill>
                  <a:srgbClr val="000000"/>
                </a:solidFill>
              </a:rPr>
              <a:t>grammatische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Bedeutung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mehr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als</a:t>
            </a:r>
            <a:r>
              <a:rPr lang="en-US" dirty="0">
                <a:solidFill>
                  <a:srgbClr val="000000"/>
                </a:solidFill>
              </a:rPr>
              <a:t> 1 </a:t>
            </a:r>
            <a:r>
              <a:rPr lang="en-US" dirty="0" err="1">
                <a:solidFill>
                  <a:srgbClr val="000000"/>
                </a:solidFill>
              </a:rPr>
              <a:t>Morphem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verteilt</a:t>
            </a:r>
            <a:r>
              <a:rPr lang="en-US" dirty="0">
                <a:solidFill>
                  <a:srgbClr val="000000"/>
                </a:solidFill>
              </a:rPr>
              <a:t> : = </a:t>
            </a:r>
          </a:p>
          <a:p>
            <a:pPr lvl="2">
              <a:lnSpc>
                <a:spcPct val="80000"/>
              </a:lnSpc>
              <a:buFont typeface="Symbol" pitchFamily="18" charset="2"/>
              <a:buNone/>
            </a:pPr>
            <a:r>
              <a:rPr lang="en-US" b="1" dirty="0" err="1">
                <a:solidFill>
                  <a:srgbClr val="000000"/>
                </a:solidFill>
              </a:rPr>
              <a:t>Diskontinuierliches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Morphem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693</Words>
  <Application>Microsoft Macintosh PowerPoint</Application>
  <PresentationFormat>On-screen Show (4:3)</PresentationFormat>
  <Paragraphs>125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Θέμα του Office</vt:lpstr>
      <vt:lpstr>Morphologie </vt:lpstr>
      <vt:lpstr>Morpheme 1/2:</vt:lpstr>
      <vt:lpstr>Morpheme 2/2:</vt:lpstr>
      <vt:lpstr>Lexikalische Morpheme:</vt:lpstr>
      <vt:lpstr>Grammatische Morpheme:</vt:lpstr>
      <vt:lpstr>Freie Morpheme:</vt:lpstr>
      <vt:lpstr>Gebundene Morpheme:</vt:lpstr>
      <vt:lpstr>Diskontinuierliche Morpheme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Polina</cp:lastModifiedBy>
  <cp:revision>208</cp:revision>
  <dcterms:created xsi:type="dcterms:W3CDTF">2012-09-06T09:03:05Z</dcterms:created>
  <dcterms:modified xsi:type="dcterms:W3CDTF">2015-11-22T12:11:04Z</dcterms:modified>
</cp:coreProperties>
</file>