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1" r:id="rId1"/>
  </p:sldMasterIdLst>
  <p:notesMasterIdLst>
    <p:notesMasterId r:id="rId78"/>
  </p:notesMasterIdLst>
  <p:handoutMasterIdLst>
    <p:handoutMasterId r:id="rId79"/>
  </p:handoutMasterIdLst>
  <p:sldIdLst>
    <p:sldId id="256" r:id="rId2"/>
    <p:sldId id="258" r:id="rId3"/>
    <p:sldId id="395" r:id="rId4"/>
    <p:sldId id="396" r:id="rId5"/>
    <p:sldId id="397" r:id="rId6"/>
    <p:sldId id="292" r:id="rId7"/>
    <p:sldId id="354" r:id="rId8"/>
    <p:sldId id="357" r:id="rId9"/>
    <p:sldId id="392" r:id="rId10"/>
    <p:sldId id="393" r:id="rId11"/>
    <p:sldId id="398" r:id="rId12"/>
    <p:sldId id="394" r:id="rId13"/>
    <p:sldId id="375" r:id="rId14"/>
    <p:sldId id="376" r:id="rId15"/>
    <p:sldId id="272" r:id="rId16"/>
    <p:sldId id="275" r:id="rId17"/>
    <p:sldId id="399" r:id="rId18"/>
    <p:sldId id="400" r:id="rId19"/>
    <p:sldId id="401" r:id="rId20"/>
    <p:sldId id="335" r:id="rId21"/>
    <p:sldId id="310" r:id="rId22"/>
    <p:sldId id="377" r:id="rId23"/>
    <p:sldId id="378" r:id="rId24"/>
    <p:sldId id="379" r:id="rId25"/>
    <p:sldId id="408" r:id="rId26"/>
    <p:sldId id="409" r:id="rId27"/>
    <p:sldId id="380" r:id="rId28"/>
    <p:sldId id="381" r:id="rId29"/>
    <p:sldId id="382" r:id="rId30"/>
    <p:sldId id="383" r:id="rId31"/>
    <p:sldId id="410" r:id="rId32"/>
    <p:sldId id="384" r:id="rId33"/>
    <p:sldId id="385" r:id="rId34"/>
    <p:sldId id="386" r:id="rId35"/>
    <p:sldId id="406" r:id="rId36"/>
    <p:sldId id="388" r:id="rId37"/>
    <p:sldId id="281" r:id="rId38"/>
    <p:sldId id="411" r:id="rId39"/>
    <p:sldId id="348" r:id="rId40"/>
    <p:sldId id="389" r:id="rId41"/>
    <p:sldId id="390" r:id="rId42"/>
    <p:sldId id="412" r:id="rId43"/>
    <p:sldId id="413" r:id="rId44"/>
    <p:sldId id="414" r:id="rId45"/>
    <p:sldId id="415" r:id="rId46"/>
    <p:sldId id="416" r:id="rId47"/>
    <p:sldId id="417" r:id="rId48"/>
    <p:sldId id="418" r:id="rId49"/>
    <p:sldId id="419" r:id="rId50"/>
    <p:sldId id="288" r:id="rId51"/>
    <p:sldId id="290" r:id="rId52"/>
    <p:sldId id="322" r:id="rId53"/>
    <p:sldId id="352" r:id="rId54"/>
    <p:sldId id="391" r:id="rId55"/>
    <p:sldId id="353" r:id="rId56"/>
    <p:sldId id="420" r:id="rId57"/>
    <p:sldId id="421" r:id="rId58"/>
    <p:sldId id="422" r:id="rId59"/>
    <p:sldId id="423" r:id="rId60"/>
    <p:sldId id="424" r:id="rId61"/>
    <p:sldId id="425" r:id="rId62"/>
    <p:sldId id="426" r:id="rId63"/>
    <p:sldId id="427" r:id="rId64"/>
    <p:sldId id="428" r:id="rId65"/>
    <p:sldId id="429" r:id="rId66"/>
    <p:sldId id="430" r:id="rId67"/>
    <p:sldId id="431" r:id="rId68"/>
    <p:sldId id="432" r:id="rId69"/>
    <p:sldId id="433" r:id="rId70"/>
    <p:sldId id="434" r:id="rId71"/>
    <p:sldId id="435" r:id="rId72"/>
    <p:sldId id="436" r:id="rId73"/>
    <p:sldId id="437" r:id="rId74"/>
    <p:sldId id="438" r:id="rId75"/>
    <p:sldId id="439" r:id="rId76"/>
    <p:sldId id="440" r:id="rId77"/>
  </p:sldIdLst>
  <p:sldSz cx="9144000" cy="6858000" type="screen4x3"/>
  <p:notesSz cx="9942513" cy="676116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E6AF00"/>
    <a:srgbClr val="FF9933"/>
    <a:srgbClr val="1B1D1C"/>
    <a:srgbClr val="333333"/>
    <a:srgbClr val="000000"/>
    <a:srgbClr val="00004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4" autoAdjust="0"/>
    <p:restoredTop sz="73070" autoAdjust="0"/>
  </p:normalViewPr>
  <p:slideViewPr>
    <p:cSldViewPr>
      <p:cViewPr varScale="1">
        <p:scale>
          <a:sx n="52" d="100"/>
          <a:sy n="52" d="100"/>
        </p:scale>
        <p:origin x="17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563179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8954-628A-4B04-A0EC-C4CEAB101E46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11790-E5AE-4621-8DFA-82F809B3AA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48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563179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7E435-E144-42C9-86E3-E326072D3801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449638" y="844550"/>
            <a:ext cx="3043237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994252" y="3253809"/>
            <a:ext cx="7954010" cy="266220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439E8-09F7-4DAA-82CA-13C62B5544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9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98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81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72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54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1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65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01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0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6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61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4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04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14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0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3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99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15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158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09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41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16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16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478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91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2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703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314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1: </a:t>
            </a:r>
            <a:r>
              <a:rPr lang="el-GR" b="0" dirty="0" err="1" smtClean="0"/>
              <a:t>Ουροβοθριωτό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2: </a:t>
            </a:r>
            <a:r>
              <a:rPr lang="el-GR" b="0" dirty="0" err="1" smtClean="0"/>
              <a:t>Σωληνόγαστρος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3: </a:t>
            </a:r>
            <a:r>
              <a:rPr lang="el-GR" b="0" dirty="0" err="1" smtClean="0"/>
              <a:t>Μονοπλακοφόρο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4: </a:t>
            </a:r>
            <a:r>
              <a:rPr lang="el-GR" b="0" dirty="0" err="1" smtClean="0"/>
              <a:t>Σκαφόποδο</a:t>
            </a:r>
            <a:r>
              <a:rPr lang="el-GR" b="0" dirty="0" smtClean="0"/>
              <a:t>. </a:t>
            </a:r>
            <a:r>
              <a:rPr lang="en-US" b="0" dirty="0" smtClean="0"/>
              <a:t>Copyright </a:t>
            </a:r>
            <a:r>
              <a:rPr lang="el-GR" b="0" dirty="0" smtClean="0"/>
              <a:t>εκδόσεις ΙΩΝ. Πηγή: Ζωολογία Γενικές Αρχές.. Τόμος Α’ Εκδόσεις ΙΩΝ.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5: </a:t>
            </a:r>
            <a:r>
              <a:rPr lang="el-GR" b="0" dirty="0" err="1" smtClean="0"/>
              <a:t>Πολυπλακοφόρο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6: Δίθυρο.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7: Γαστερόποδο.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8: </a:t>
            </a:r>
            <a:r>
              <a:rPr lang="el-GR" b="0" dirty="0" err="1" smtClean="0"/>
              <a:t>Κεφαλόποδο</a:t>
            </a:r>
            <a:r>
              <a:rPr lang="el-GR" b="0" dirty="0" smtClean="0"/>
              <a:t>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9: Γενικευμένο Μαλάκιο.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10: Το όστρακο των Μαλακίων. </a:t>
            </a:r>
            <a:r>
              <a:rPr lang="en-US" b="0" dirty="0" smtClean="0"/>
              <a:t>Copyright 1987 CBS College Publishing, 1980 by Saunders College/ Holt, Rinehart and Winston. Copyright 1963, 1968 and 1974 by N.B. Saunders Company. 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11: </a:t>
            </a:r>
            <a:r>
              <a:rPr lang="el-GR" b="0" dirty="0" err="1" smtClean="0"/>
              <a:t>Ουροβοθριωτό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12: </a:t>
            </a:r>
            <a:r>
              <a:rPr lang="el-GR" b="0" dirty="0" err="1" smtClean="0"/>
              <a:t>Ουροβοθριωτά</a:t>
            </a:r>
            <a:r>
              <a:rPr lang="el-GR" b="0" dirty="0" smtClean="0"/>
              <a:t>. </a:t>
            </a:r>
            <a:r>
              <a:rPr lang="en-US" b="0" dirty="0" smtClean="0"/>
              <a:t>Photo by R. Robertson. © 2000 Ralph Body &amp; The </a:t>
            </a:r>
            <a:r>
              <a:rPr lang="en-US" b="0" dirty="0" err="1" smtClean="0"/>
              <a:t>NatureMapping</a:t>
            </a:r>
            <a:r>
              <a:rPr lang="en-US" b="0" dirty="0" smtClean="0"/>
              <a:t> Program.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http://naturemappingfoundation.org/natmap/mollusks/. </a:t>
            </a:r>
            <a:r>
              <a:rPr lang="el-GR" b="0" dirty="0" smtClean="0"/>
              <a:t>Πηγή: </a:t>
            </a:r>
            <a:r>
              <a:rPr lang="en-US" b="0" dirty="0" smtClean="0"/>
              <a:t>http://naturemappingfoundation.org.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13: </a:t>
            </a:r>
            <a:r>
              <a:rPr lang="el-GR" b="0" dirty="0" err="1" smtClean="0"/>
              <a:t>Ουροβοθριωτό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14: </a:t>
            </a:r>
            <a:r>
              <a:rPr lang="el-GR" b="0" dirty="0" err="1" smtClean="0"/>
              <a:t>Σωληνόγαστρος</a:t>
            </a:r>
            <a:r>
              <a:rPr lang="el-GR" b="0" dirty="0" smtClean="0"/>
              <a:t>.  </a:t>
            </a:r>
            <a:r>
              <a:rPr lang="en-US" b="0" dirty="0" smtClean="0"/>
              <a:t>Photo by A. H. </a:t>
            </a:r>
            <a:r>
              <a:rPr lang="en-US" b="0" dirty="0" err="1" smtClean="0"/>
              <a:t>Scheltema</a:t>
            </a:r>
            <a:r>
              <a:rPr lang="en-US" b="0" dirty="0" smtClean="0"/>
              <a:t>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http://www.whoi.edu/science/B/aplacophora/defchaetneo.html. </a:t>
            </a:r>
            <a:r>
              <a:rPr lang="el-GR" b="0" dirty="0" smtClean="0"/>
              <a:t>Πηγή: </a:t>
            </a:r>
            <a:r>
              <a:rPr lang="en-US" b="0" dirty="0" smtClean="0"/>
              <a:t>http://www.whoi.edu/.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15: </a:t>
            </a:r>
            <a:r>
              <a:rPr lang="el-GR" b="0" dirty="0" err="1" smtClean="0"/>
              <a:t>Σωληνόγαστρος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16: </a:t>
            </a:r>
            <a:r>
              <a:rPr lang="el-GR" b="0" dirty="0" err="1" smtClean="0"/>
              <a:t>Μονοπλακοφόρα</a:t>
            </a:r>
            <a:r>
              <a:rPr lang="el-GR" b="0" dirty="0" smtClean="0"/>
              <a:t>. </a:t>
            </a:r>
            <a:r>
              <a:rPr lang="en-US" b="0" dirty="0" smtClean="0"/>
              <a:t>Copyright © 1998-2005 </a:t>
            </a:r>
            <a:br>
              <a:rPr lang="en-US" b="0" dirty="0" smtClean="0"/>
            </a:br>
            <a:r>
              <a:rPr lang="en-US" b="0" dirty="0" smtClean="0"/>
              <a:t>(</a:t>
            </a:r>
            <a:r>
              <a:rPr lang="en-US" b="0" dirty="0" err="1" smtClean="0"/>
              <a:t>Molluscs</a:t>
            </a:r>
            <a:r>
              <a:rPr lang="en-US" b="0" dirty="0" smtClean="0"/>
              <a:t>).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http://www.manandmollusc.net/advanced_introduction/Images/Nepolina_main.gif. </a:t>
            </a:r>
            <a:r>
              <a:rPr lang="el-GR" b="0" dirty="0" smtClean="0"/>
              <a:t>Πηγή: </a:t>
            </a:r>
            <a:r>
              <a:rPr lang="en-US" b="0" dirty="0" smtClean="0"/>
              <a:t>http://www.manandmollusc.net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17: </a:t>
            </a:r>
            <a:r>
              <a:rPr lang="el-GR" b="0" dirty="0" err="1" smtClean="0"/>
              <a:t>Μονοπλακοφόρο</a:t>
            </a:r>
            <a:r>
              <a:rPr lang="el-GR" b="0" dirty="0" smtClean="0"/>
              <a:t>. </a:t>
            </a:r>
            <a:r>
              <a:rPr lang="en-US" b="0" dirty="0" smtClean="0"/>
              <a:t>Copyright © 1996 - 2015 Guido T. </a:t>
            </a:r>
            <a:r>
              <a:rPr lang="en-US" b="0" dirty="0" err="1" smtClean="0"/>
              <a:t>Poppe</a:t>
            </a:r>
            <a:r>
              <a:rPr lang="en-US" b="0" dirty="0" smtClean="0"/>
              <a:t> &amp; Philippe </a:t>
            </a:r>
            <a:r>
              <a:rPr lang="en-US" b="0" dirty="0" err="1" smtClean="0"/>
              <a:t>Poppe</a:t>
            </a:r>
            <a:r>
              <a:rPr lang="en-US" b="0" dirty="0" smtClean="0"/>
              <a:t> - Conchology, Inc.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http://www.conchology.be/?t=68&amp;u=361848&amp;g=3d9f76aeacd32a5f2e736e7e17a53226&amp;q=1500c29983e4a14afbdb152b14e670a9.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18: Εσωτερική δομή </a:t>
            </a:r>
            <a:r>
              <a:rPr lang="el-GR" b="0" dirty="0" err="1" smtClean="0"/>
              <a:t>Μονοπλακοφόρου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19: Χιτώνας </a:t>
            </a:r>
            <a:r>
              <a:rPr lang="en-US" b="0" dirty="0" err="1" smtClean="0"/>
              <a:t>Mopalia</a:t>
            </a:r>
            <a:r>
              <a:rPr lang="en-US" b="0" dirty="0" smtClean="0"/>
              <a:t> </a:t>
            </a:r>
            <a:r>
              <a:rPr lang="en-US" b="0" dirty="0" err="1" smtClean="0"/>
              <a:t>muscosa</a:t>
            </a:r>
            <a:r>
              <a:rPr lang="en-US" b="0" dirty="0" smtClean="0"/>
              <a:t>. 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20: </a:t>
            </a:r>
            <a:r>
              <a:rPr lang="el-GR" b="0" dirty="0" err="1" smtClean="0"/>
              <a:t>Πολυπλακοφόρο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21: </a:t>
            </a:r>
            <a:r>
              <a:rPr lang="el-GR" b="0" dirty="0" err="1" smtClean="0"/>
              <a:t>Σκαφόποδα</a:t>
            </a:r>
            <a:r>
              <a:rPr lang="el-GR" b="0" dirty="0" smtClean="0"/>
              <a:t>. </a:t>
            </a:r>
            <a:r>
              <a:rPr lang="en-US" b="0" dirty="0" smtClean="0"/>
              <a:t>Copyright © 2014, the University of Wisconsin-La Crosse and Board of Regents of the University of Wisconsin.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http://www.uwlax.edu/Biology/Zoo-lab/Lab-6--Molluscs/. </a:t>
            </a:r>
            <a:r>
              <a:rPr lang="el-GR" b="0" dirty="0" smtClean="0"/>
              <a:t>Πηγή: </a:t>
            </a:r>
            <a:r>
              <a:rPr lang="en-US" b="0" dirty="0" smtClean="0"/>
              <a:t>http://www.uwlax.edu.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22: </a:t>
            </a:r>
            <a:r>
              <a:rPr lang="el-GR" b="0" dirty="0" err="1" smtClean="0"/>
              <a:t>Σκαφόποδα</a:t>
            </a:r>
            <a:r>
              <a:rPr lang="el-GR" b="0" dirty="0" smtClean="0"/>
              <a:t>. © 1996 - 2015 </a:t>
            </a:r>
            <a:r>
              <a:rPr lang="en-US" b="0" dirty="0" smtClean="0"/>
              <a:t>Guido T. </a:t>
            </a:r>
            <a:r>
              <a:rPr lang="en-US" b="0" dirty="0" err="1" smtClean="0"/>
              <a:t>Poppe</a:t>
            </a:r>
            <a:r>
              <a:rPr lang="en-US" b="0" dirty="0" smtClean="0"/>
              <a:t> &amp; Philippe </a:t>
            </a:r>
            <a:r>
              <a:rPr lang="en-US" b="0" dirty="0" err="1" smtClean="0"/>
              <a:t>Poppe</a:t>
            </a:r>
            <a:r>
              <a:rPr lang="en-US" b="0" dirty="0" smtClean="0"/>
              <a:t> - Conchology, Inc. 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http://www.conchology.be/?t=64&amp;byclass=true&amp;class=Scaphopoda.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23: Οντογενετική συστροφή Γαστερόποδου.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24: Οντογενετική συστροφή Γαστερόποδου.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25: Οντογενετική συστροφή Γαστερόποδου.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26: Περιέλιξη Γαστεροπόδων. </a:t>
            </a:r>
            <a:r>
              <a:rPr lang="en-US" b="0" dirty="0" smtClean="0"/>
              <a:t>Copyright 1987 CBS College Publishing, 1980 by Saunders College/ Holt, Rinehart and Winston. Copyright 1963, 1968 and 1974 by N.B. Saunders Company. Invertebrate Zoology, Fifth Edition Barnes, ISBN 0-03-008914-X.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27: </a:t>
            </a:r>
            <a:r>
              <a:rPr lang="el-GR" b="0" dirty="0" err="1" smtClean="0"/>
              <a:t>Προσωβράγχια</a:t>
            </a:r>
            <a:r>
              <a:rPr lang="el-GR" b="0" dirty="0" smtClean="0"/>
              <a:t>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28: </a:t>
            </a:r>
            <a:r>
              <a:rPr lang="el-GR" b="0" dirty="0" err="1" smtClean="0"/>
              <a:t>Οπισθοβράγχια</a:t>
            </a:r>
            <a:r>
              <a:rPr lang="el-GR" b="0" dirty="0" smtClean="0"/>
              <a:t>. </a:t>
            </a:r>
            <a:r>
              <a:rPr lang="en-US" b="0" dirty="0" smtClean="0"/>
              <a:t>Copyright 1978 Editions du </a:t>
            </a:r>
            <a:r>
              <a:rPr lang="en-US" b="0" dirty="0" err="1" smtClean="0"/>
              <a:t>Pacifique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P. </a:t>
            </a:r>
            <a:r>
              <a:rPr lang="en-US" b="0" dirty="0" err="1" smtClean="0"/>
              <a:t>Bouchet</a:t>
            </a:r>
            <a:r>
              <a:rPr lang="en-US" b="0" dirty="0" smtClean="0"/>
              <a:t>, F. </a:t>
            </a:r>
            <a:r>
              <a:rPr lang="en-US" b="0" dirty="0" err="1" smtClean="0"/>
              <a:t>Danrigal</a:t>
            </a:r>
            <a:r>
              <a:rPr lang="en-US" b="0" dirty="0" smtClean="0"/>
              <a:t>, C. </a:t>
            </a:r>
            <a:r>
              <a:rPr lang="en-US" b="0" dirty="0" err="1" smtClean="0"/>
              <a:t>Huyghens</a:t>
            </a:r>
            <a:r>
              <a:rPr lang="en-US" b="0" dirty="0" smtClean="0"/>
              <a:t>. Living Seashells. Mollusks of the English Channel and Atlantic Coasts.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29: Πνευμονοφόρα.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30: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31:  Θαλάσσιο σαλιγκάρι </a:t>
            </a:r>
            <a:r>
              <a:rPr lang="en-US" b="0" dirty="0" err="1" smtClean="0"/>
              <a:t>Calliostoma</a:t>
            </a:r>
            <a:r>
              <a:rPr lang="en-US" b="0" dirty="0" smtClean="0"/>
              <a:t> </a:t>
            </a:r>
            <a:r>
              <a:rPr lang="en-US" b="0" dirty="0" err="1" smtClean="0"/>
              <a:t>annulata</a:t>
            </a:r>
            <a:r>
              <a:rPr lang="en-US" b="0" dirty="0" smtClean="0"/>
              <a:t>. 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Πηγή: </a:t>
            </a:r>
            <a:r>
              <a:rPr lang="en-US" b="0" dirty="0" smtClean="0"/>
              <a:t>C.P. Hickman Jr, L.S. Roberts, S.L. Keen, A. Larson, H.L’ Anson, D.J. </a:t>
            </a:r>
            <a:r>
              <a:rPr lang="en-US" b="0" dirty="0" err="1" smtClean="0"/>
              <a:t>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32: Θαλάσσιο σαλιγκάρι </a:t>
            </a:r>
            <a:r>
              <a:rPr lang="en-US" b="0" dirty="0" smtClean="0"/>
              <a:t>Bithynia </a:t>
            </a:r>
            <a:r>
              <a:rPr lang="en-US" b="0" dirty="0" err="1" smtClean="0"/>
              <a:t>tentaculata</a:t>
            </a:r>
            <a:r>
              <a:rPr lang="en-US" b="0" dirty="0" smtClean="0"/>
              <a:t>. Wikipedia the free encyclopedia.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http://en.wikipedia.org/wiki/Operculum_(gastropod). </a:t>
            </a:r>
            <a:r>
              <a:rPr lang="el-GR" b="0" dirty="0" smtClean="0"/>
              <a:t>Πηγή: </a:t>
            </a:r>
            <a:r>
              <a:rPr lang="en-US" b="0" dirty="0" smtClean="0"/>
              <a:t>http://en.wikipedia.org.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33: Γαστερόποδο </a:t>
            </a:r>
            <a:r>
              <a:rPr lang="en-US" b="0" dirty="0" err="1" smtClean="0"/>
              <a:t>Haliotis</a:t>
            </a:r>
            <a:r>
              <a:rPr lang="en-US" b="0" dirty="0" smtClean="0"/>
              <a:t> </a:t>
            </a:r>
            <a:r>
              <a:rPr lang="en-US" b="0" dirty="0" err="1" smtClean="0"/>
              <a:t>australis</a:t>
            </a:r>
            <a:r>
              <a:rPr lang="en-US" b="0" dirty="0" smtClean="0"/>
              <a:t>. Copyright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34:  Γαστερόποδο </a:t>
            </a:r>
            <a:r>
              <a:rPr lang="en-US" b="0" dirty="0" err="1" smtClean="0"/>
              <a:t>Haliotis</a:t>
            </a:r>
            <a:r>
              <a:rPr lang="en-US" b="0" dirty="0" smtClean="0"/>
              <a:t> </a:t>
            </a:r>
            <a:r>
              <a:rPr lang="en-US" b="0" dirty="0" err="1" smtClean="0"/>
              <a:t>australis</a:t>
            </a:r>
            <a:r>
              <a:rPr lang="en-US" b="0" dirty="0" smtClean="0"/>
              <a:t> </a:t>
            </a:r>
            <a:r>
              <a:rPr lang="el-GR" b="0" dirty="0" smtClean="0"/>
              <a:t>ζωντανό άτομο. </a:t>
            </a:r>
            <a:r>
              <a:rPr lang="en-US" b="0" dirty="0" smtClean="0"/>
              <a:t>Copyright Andy </a:t>
            </a:r>
            <a:r>
              <a:rPr lang="en-US" b="0" dirty="0" err="1" smtClean="0"/>
              <a:t>Murch</a:t>
            </a:r>
            <a:r>
              <a:rPr lang="en-US" b="0" dirty="0" smtClean="0"/>
              <a:t>, Elasmodiver.com 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http://www.elasmodiver.com/Northern_Abalone_Pictures.htm . </a:t>
            </a:r>
            <a:r>
              <a:rPr lang="el-GR" b="0" dirty="0" smtClean="0"/>
              <a:t>Πηγή: </a:t>
            </a:r>
            <a:r>
              <a:rPr lang="en-US" b="0" dirty="0" smtClean="0"/>
              <a:t>http://www.elasmodiver.com.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35: Γαστερόποδο </a:t>
            </a:r>
            <a:r>
              <a:rPr lang="en-US" b="0" dirty="0" smtClean="0"/>
              <a:t>Patella. Copyright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36: Γαστερόποδο </a:t>
            </a:r>
            <a:r>
              <a:rPr lang="en-US" b="0" dirty="0" err="1" smtClean="0"/>
              <a:t>Conus.Copyright</a:t>
            </a:r>
            <a:r>
              <a:rPr lang="en-US" b="0" dirty="0" smtClean="0"/>
              <a:t>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37: Γαστερόποδο.  </a:t>
            </a:r>
            <a:r>
              <a:rPr lang="en-US" b="0" dirty="0" smtClean="0"/>
              <a:t>Copyright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38: Φωτογραφία Γαστερόποδου </a:t>
            </a:r>
            <a:r>
              <a:rPr lang="el-GR" b="0" dirty="0" err="1" smtClean="0"/>
              <a:t>Οπισθοβράγχιου</a:t>
            </a:r>
            <a:r>
              <a:rPr lang="el-GR" b="0" dirty="0" smtClean="0"/>
              <a:t>. </a:t>
            </a:r>
            <a:r>
              <a:rPr lang="en-US" b="0" dirty="0" smtClean="0"/>
              <a:t>Copyright 1978 Editions du </a:t>
            </a:r>
            <a:r>
              <a:rPr lang="en-US" b="0" dirty="0" err="1" smtClean="0"/>
              <a:t>Pacifique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P. </a:t>
            </a:r>
            <a:r>
              <a:rPr lang="en-US" b="0" dirty="0" err="1" smtClean="0"/>
              <a:t>Bouchet</a:t>
            </a:r>
            <a:r>
              <a:rPr lang="en-US" b="0" dirty="0" smtClean="0"/>
              <a:t>, F. </a:t>
            </a:r>
            <a:r>
              <a:rPr lang="en-US" b="0" dirty="0" err="1" smtClean="0"/>
              <a:t>Danrigal</a:t>
            </a:r>
            <a:r>
              <a:rPr lang="en-US" b="0" dirty="0" smtClean="0"/>
              <a:t>, C. </a:t>
            </a:r>
            <a:r>
              <a:rPr lang="en-US" b="0" dirty="0" err="1" smtClean="0"/>
              <a:t>Huyghens</a:t>
            </a:r>
            <a:r>
              <a:rPr lang="en-US" b="0" dirty="0" smtClean="0"/>
              <a:t>. Living Seashells. Mollusks of the English Channel and Atlantic Coasts.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39: Γαστερόποδο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. </a:t>
            </a:r>
            <a:r>
              <a:rPr lang="en-US" b="0" dirty="0" smtClean="0"/>
              <a:t>Copyright 1978 Editions du </a:t>
            </a:r>
            <a:r>
              <a:rPr lang="en-US" b="0" dirty="0" err="1" smtClean="0"/>
              <a:t>Pacifique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P. </a:t>
            </a:r>
            <a:r>
              <a:rPr lang="en-US" b="0" dirty="0" err="1" smtClean="0"/>
              <a:t>Bouchet</a:t>
            </a:r>
            <a:r>
              <a:rPr lang="en-US" b="0" dirty="0" smtClean="0"/>
              <a:t>, F. </a:t>
            </a:r>
            <a:r>
              <a:rPr lang="en-US" b="0" dirty="0" err="1" smtClean="0"/>
              <a:t>Danrigal</a:t>
            </a:r>
            <a:r>
              <a:rPr lang="en-US" b="0" dirty="0" smtClean="0"/>
              <a:t>, C. </a:t>
            </a:r>
            <a:r>
              <a:rPr lang="en-US" b="0" dirty="0" err="1" smtClean="0"/>
              <a:t>Huyghens</a:t>
            </a:r>
            <a:r>
              <a:rPr lang="en-US" b="0" dirty="0" smtClean="0"/>
              <a:t>. Living Seashells. Mollusks of the English Channel and Atlantic Coasts.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40: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με αυγά. </a:t>
            </a:r>
            <a:r>
              <a:rPr lang="en-US" b="0" dirty="0" smtClean="0"/>
              <a:t>Copyright © 2015 </a:t>
            </a:r>
            <a:r>
              <a:rPr lang="en-US" b="0" dirty="0" err="1" smtClean="0"/>
              <a:t>reddit</a:t>
            </a:r>
            <a:r>
              <a:rPr lang="en-US" b="0" dirty="0" smtClean="0"/>
              <a:t> </a:t>
            </a:r>
            <a:r>
              <a:rPr lang="en-US" b="0" dirty="0" err="1" smtClean="0"/>
              <a:t>inc.</a:t>
            </a:r>
            <a:r>
              <a:rPr lang="en-US" b="0" dirty="0" smtClean="0"/>
              <a:t> All rights reserved.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https://encrypted-tbn3.gstatic.com/images?q=tbn:ANd9GcQTQPmHaaIjhOjGtBu4yR5zSuw7Q0GkWfj8RNXVT9kyVpkEj6yT. </a:t>
            </a:r>
            <a:r>
              <a:rPr lang="el-GR" b="0" dirty="0" smtClean="0"/>
              <a:t>Πηγή: </a:t>
            </a:r>
            <a:r>
              <a:rPr lang="en-US" b="0" dirty="0" smtClean="0"/>
              <a:t>http://www.reddit.com/domain/encrypted-tbn3.gstatic.com/.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41: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</a:t>
            </a:r>
            <a:r>
              <a:rPr lang="en-US" b="0" dirty="0" err="1" smtClean="0"/>
              <a:t>Aplysia</a:t>
            </a:r>
            <a:r>
              <a:rPr lang="en-US" b="0" dirty="0" smtClean="0"/>
              <a:t>. Copyright © 2015 </a:t>
            </a:r>
            <a:r>
              <a:rPr lang="en-US" b="0" dirty="0" err="1" smtClean="0"/>
              <a:t>reddit</a:t>
            </a:r>
            <a:r>
              <a:rPr lang="en-US" b="0" dirty="0" smtClean="0"/>
              <a:t> </a:t>
            </a:r>
            <a:r>
              <a:rPr lang="en-US" b="0" dirty="0" err="1" smtClean="0"/>
              <a:t>inc.</a:t>
            </a:r>
            <a:r>
              <a:rPr lang="en-US" b="0" dirty="0" smtClean="0"/>
              <a:t> All rights reserved.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https://encrypted-tbn3.gstatic.com/images?q=tbn:ANd9GcTfKFPUOhdupvj0IraA0baeV0-WZjbVAxZE7vPCPsNFw9b-37Yb </a:t>
            </a:r>
            <a:r>
              <a:rPr lang="el-GR" b="0" dirty="0" smtClean="0"/>
              <a:t>Πηγή: </a:t>
            </a:r>
            <a:r>
              <a:rPr lang="en-US" b="0" dirty="0" smtClean="0"/>
              <a:t>http://www.reddit.com/domain/encrypted-tbn3.gstatic.com/.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42: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</a:t>
            </a:r>
            <a:r>
              <a:rPr lang="en-US" b="0" dirty="0" err="1" smtClean="0"/>
              <a:t>Aplysia</a:t>
            </a:r>
            <a:r>
              <a:rPr lang="en-US" b="0" dirty="0" smtClean="0"/>
              <a:t>. Copyright Tumblr.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http://25.media.tumblr.com/9b2d985b2e52c08e118f9be0b5141f3e/tumblr_mtjwojbpyA1qc6j5yo1_1280.jpg </a:t>
            </a:r>
            <a:r>
              <a:rPr lang="el-GR" b="0" dirty="0" smtClean="0"/>
              <a:t>Πηγή: </a:t>
            </a:r>
            <a:r>
              <a:rPr lang="en-US" b="0" dirty="0" smtClean="0"/>
              <a:t>http://www.tumblr.com/tagged/25.media.tumblr.com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43: Γαστερόποδο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</a:t>
            </a:r>
            <a:r>
              <a:rPr lang="en-US" b="0" dirty="0" err="1" smtClean="0"/>
              <a:t>Hypselodoris</a:t>
            </a:r>
            <a:r>
              <a:rPr lang="en-US" b="0" dirty="0" smtClean="0"/>
              <a:t> </a:t>
            </a:r>
            <a:r>
              <a:rPr lang="en-US" b="0" dirty="0" err="1" smtClean="0"/>
              <a:t>picta</a:t>
            </a:r>
            <a:r>
              <a:rPr lang="en-US" b="0" dirty="0" smtClean="0"/>
              <a:t>. Copyright 2011 Carol Cox.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http://slugsite.us/bow2007/nudwk757.htm#. </a:t>
            </a:r>
            <a:r>
              <a:rPr lang="el-GR" b="0" dirty="0" smtClean="0"/>
              <a:t>Πηγή: </a:t>
            </a:r>
            <a:r>
              <a:rPr lang="en-US" b="0" dirty="0" smtClean="0"/>
              <a:t>http://slugsite.us/.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44: Γαστερόποδο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</a:t>
            </a:r>
            <a:r>
              <a:rPr lang="en-US" b="0" dirty="0" err="1" smtClean="0"/>
              <a:t>Peltodoris</a:t>
            </a:r>
            <a:r>
              <a:rPr lang="en-US" b="0" dirty="0" smtClean="0"/>
              <a:t> </a:t>
            </a:r>
            <a:r>
              <a:rPr lang="en-US" b="0" dirty="0" err="1" smtClean="0"/>
              <a:t>atromaculata</a:t>
            </a:r>
            <a:r>
              <a:rPr lang="en-US" b="0" dirty="0" smtClean="0"/>
              <a:t>. Copyright Roberto </a:t>
            </a:r>
            <a:r>
              <a:rPr lang="en-US" b="0" dirty="0" err="1" smtClean="0"/>
              <a:t>Alcacer</a:t>
            </a:r>
            <a:r>
              <a:rPr lang="en-US" b="0" dirty="0" smtClean="0"/>
              <a:t>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http://www.asturnatura.com/fotografia/submarina-fotosub/discodoris-atromaculata/1552.html. </a:t>
            </a:r>
            <a:r>
              <a:rPr lang="el-GR" b="0" dirty="0" smtClean="0"/>
              <a:t>Πηγή: </a:t>
            </a:r>
            <a:r>
              <a:rPr lang="en-US" b="0" dirty="0" smtClean="0"/>
              <a:t>http://www.asturnatura.com.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45: Γαστερόποδο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 </a:t>
            </a:r>
            <a:r>
              <a:rPr lang="en-US" b="0" dirty="0" err="1" smtClean="0"/>
              <a:t>Eubranchus</a:t>
            </a:r>
            <a:r>
              <a:rPr lang="en-US" b="0" dirty="0" smtClean="0"/>
              <a:t> </a:t>
            </a:r>
            <a:r>
              <a:rPr lang="en-US" b="0" dirty="0" err="1" smtClean="0"/>
              <a:t>rupium</a:t>
            </a:r>
            <a:r>
              <a:rPr lang="en-US" b="0" dirty="0" smtClean="0"/>
              <a:t>. Copyright Gary McDonald.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Σύνδεσμος: </a:t>
            </a:r>
            <a:r>
              <a:rPr lang="en-US" b="0" dirty="0" smtClean="0"/>
              <a:t>http://people.ucsc.edu/~mcduck/DreamWeaver/Mollusca/Nudibranchs/Eubranchus_rupium/Eubranchus_rupium.html. </a:t>
            </a:r>
            <a:r>
              <a:rPr lang="el-GR" b="0" dirty="0" smtClean="0"/>
              <a:t>Πηγή: </a:t>
            </a:r>
            <a:r>
              <a:rPr lang="en-US" b="0" dirty="0" smtClean="0"/>
              <a:t>http://people.ucsc.edu.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46: Γαστερόποδο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</a:t>
            </a:r>
            <a:r>
              <a:rPr lang="en-US" b="0" dirty="0" err="1" smtClean="0"/>
              <a:t>Armina</a:t>
            </a:r>
            <a:r>
              <a:rPr lang="en-US" b="0" dirty="0" smtClean="0"/>
              <a:t> sp. Copyright </a:t>
            </a:r>
            <a:r>
              <a:rPr lang="en-US" b="0" dirty="0" err="1" smtClean="0"/>
              <a:t>Photocomp</a:t>
            </a:r>
            <a:r>
              <a:rPr lang="en-US" b="0" dirty="0" smtClean="0"/>
              <a:t> January '09 – Open.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https://underwater.com.au/image/id/8732. </a:t>
            </a:r>
            <a:r>
              <a:rPr lang="el-GR" b="0" dirty="0" smtClean="0"/>
              <a:t>Πηγή: </a:t>
            </a:r>
            <a:r>
              <a:rPr lang="en-US" b="0" dirty="0" smtClean="0"/>
              <a:t>https://underwater.com.au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47: Πνευμονοφόρο.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48: </a:t>
            </a:r>
            <a:r>
              <a:rPr lang="el-GR" b="0" dirty="0" err="1" smtClean="0"/>
              <a:t>Γυμνοσαλίγκαρος</a:t>
            </a:r>
            <a:r>
              <a:rPr lang="el-GR" b="0" dirty="0" smtClean="0"/>
              <a:t> </a:t>
            </a:r>
            <a:r>
              <a:rPr lang="en-US" b="0" dirty="0" err="1" smtClean="0"/>
              <a:t>Ariolimax</a:t>
            </a:r>
            <a:r>
              <a:rPr lang="en-US" b="0" dirty="0" smtClean="0"/>
              <a:t>. 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49: Γαστερόποδα Πνευμονοφόρα </a:t>
            </a:r>
            <a:r>
              <a:rPr lang="en-US" b="0" dirty="0" smtClean="0"/>
              <a:t>Helix </a:t>
            </a:r>
            <a:r>
              <a:rPr lang="en-US" b="0" dirty="0" err="1" smtClean="0"/>
              <a:t>cicta</a:t>
            </a:r>
            <a:r>
              <a:rPr lang="en-US" b="0" dirty="0" smtClean="0"/>
              <a:t>. Copyright 2011 G. &amp; Ph.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http://www.conchology.be/?t=68&amp;u=647362&amp;g=d0c9b1bd00e01098acf4fe4a81302012&amp;q=c74e54db2a15d5de6d2e516d6be2cee5.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50: Γαστερόποδα Πνευμονοφόρα </a:t>
            </a:r>
            <a:r>
              <a:rPr lang="en-US" b="0" dirty="0" err="1" smtClean="0"/>
              <a:t>Albinaria</a:t>
            </a:r>
            <a:r>
              <a:rPr lang="en-US" b="0" dirty="0" smtClean="0"/>
              <a:t> </a:t>
            </a:r>
            <a:r>
              <a:rPr lang="en-US" b="0" dirty="0" err="1" smtClean="0"/>
              <a:t>lerosiensis</a:t>
            </a:r>
            <a:r>
              <a:rPr lang="en-US" b="0" dirty="0" smtClean="0"/>
              <a:t>. Wikimedia Commons, the FREE media repository.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http://commons.wikimedia.org/wiki/File:Albinaria_lerosiensis_01.jpg . </a:t>
            </a:r>
            <a:r>
              <a:rPr lang="el-GR" b="0" dirty="0" smtClean="0"/>
              <a:t>Πηγή: </a:t>
            </a:r>
            <a:r>
              <a:rPr lang="en-US" b="0" dirty="0" smtClean="0"/>
              <a:t>http://commons.wikimedia.org.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51: Γαστερόποδα Πνευμονοφόρα </a:t>
            </a:r>
            <a:r>
              <a:rPr lang="en-US" b="0" dirty="0" err="1" smtClean="0"/>
              <a:t>Truncatellina</a:t>
            </a:r>
            <a:r>
              <a:rPr lang="en-US" b="0" dirty="0" smtClean="0"/>
              <a:t> </a:t>
            </a:r>
            <a:r>
              <a:rPr lang="en-US" b="0" dirty="0" err="1" smtClean="0"/>
              <a:t>cylindrica</a:t>
            </a:r>
            <a:r>
              <a:rPr lang="en-US" b="0" dirty="0" smtClean="0"/>
              <a:t>. Copyright </a:t>
            </a:r>
            <a:r>
              <a:rPr lang="en-US" b="0" dirty="0" err="1" smtClean="0"/>
              <a:t>Foto</a:t>
            </a:r>
            <a:r>
              <a:rPr lang="en-US" b="0" dirty="0" smtClean="0"/>
              <a:t> </a:t>
            </a:r>
            <a:r>
              <a:rPr lang="en-US" b="0" dirty="0" err="1" smtClean="0"/>
              <a:t>Conchiglie</a:t>
            </a:r>
            <a:r>
              <a:rPr lang="en-US" b="0" dirty="0" smtClean="0"/>
              <a:t> </a:t>
            </a:r>
            <a:r>
              <a:rPr lang="en-US" b="0" dirty="0" err="1" smtClean="0"/>
              <a:t>Mediterraneo</a:t>
            </a:r>
            <a:r>
              <a:rPr lang="en-US" b="0" dirty="0" smtClean="0"/>
              <a:t>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http://www.fotoconchigliemediterraneo.com/2013/02/terrestri-e-dolciacquicoli-3.html. </a:t>
            </a:r>
            <a:r>
              <a:rPr lang="el-GR" b="0" dirty="0" smtClean="0"/>
              <a:t>Πηγή: </a:t>
            </a:r>
            <a:r>
              <a:rPr lang="en-US" b="0" dirty="0" smtClean="0"/>
              <a:t>http://www.fotoconchigliemediterraneo.com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52: Γαστερόποδα Πνευμονοφόρα </a:t>
            </a:r>
            <a:r>
              <a:rPr lang="en-US" b="0" dirty="0" err="1" smtClean="0"/>
              <a:t>Trichia</a:t>
            </a:r>
            <a:r>
              <a:rPr lang="en-US" b="0" dirty="0" smtClean="0"/>
              <a:t>. Wikipedia The free encyclopedia.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http://www.fotoconchigliemediterraneo.com/2013/02/terrestri-e-dolciacquicoli-3.html. </a:t>
            </a:r>
            <a:r>
              <a:rPr lang="el-GR" b="0" dirty="0" smtClean="0"/>
              <a:t>Πηγή: </a:t>
            </a:r>
            <a:r>
              <a:rPr lang="en-US" b="0" dirty="0" smtClean="0"/>
              <a:t>http://www.fotoconchigliemediterraneo.com 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53: Γαστερόποδο Πνευμονοφόρο </a:t>
            </a:r>
            <a:r>
              <a:rPr lang="en-US" b="0" dirty="0" err="1" smtClean="0"/>
              <a:t>Limax</a:t>
            </a:r>
            <a:r>
              <a:rPr lang="en-US" b="0" dirty="0" smtClean="0"/>
              <a:t>. Miscellaneous Slug Species Found in North America.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http://www.jaxshells.org/lm18b.htm. </a:t>
            </a:r>
            <a:r>
              <a:rPr lang="el-GR" b="0" dirty="0" smtClean="0"/>
              <a:t>Πηγή: </a:t>
            </a:r>
            <a:r>
              <a:rPr lang="en-US" b="0" dirty="0" smtClean="0"/>
              <a:t>http://www.jaxshells.org/norw22.htm.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54: Γαστερόποδο Πνευμονοφόρο </a:t>
            </a:r>
            <a:r>
              <a:rPr lang="en-US" b="0" dirty="0" err="1" smtClean="0"/>
              <a:t>Deroceras</a:t>
            </a:r>
            <a:r>
              <a:rPr lang="en-US" b="0" dirty="0" smtClean="0"/>
              <a:t> </a:t>
            </a:r>
            <a:r>
              <a:rPr lang="en-US" b="0" dirty="0" err="1" smtClean="0"/>
              <a:t>caucasium</a:t>
            </a:r>
            <a:r>
              <a:rPr lang="en-US" b="0" dirty="0" smtClean="0"/>
              <a:t>. Photo: © S. </a:t>
            </a:r>
            <a:r>
              <a:rPr lang="en-US" b="0" dirty="0" err="1" smtClean="0"/>
              <a:t>Leonov</a:t>
            </a:r>
            <a:r>
              <a:rPr lang="en-US" b="0" dirty="0" smtClean="0"/>
              <a:t>, http://malacology.crimea.edu/list.php).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http://idtools.org/id/mollusc/factsheet.php?name=Deroceras%20caucasicum. </a:t>
            </a:r>
            <a:r>
              <a:rPr lang="el-GR" b="0" dirty="0" smtClean="0"/>
              <a:t>Πηγή: </a:t>
            </a:r>
            <a:r>
              <a:rPr lang="en-US" b="0" dirty="0" smtClean="0"/>
              <a:t>http://idtools.org/id/mollusc/index.php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55: Σαλιγκάρι. </a:t>
            </a:r>
            <a:r>
              <a:rPr lang="en-US" b="0" dirty="0" smtClean="0"/>
              <a:t>Copyright Comenius – </a:t>
            </a:r>
            <a:r>
              <a:rPr lang="en-US" b="0" dirty="0" err="1" smtClean="0"/>
              <a:t>WikiWater</a:t>
            </a:r>
            <a:r>
              <a:rPr lang="en-US" b="0" dirty="0" smtClean="0"/>
              <a:t> World. </a:t>
            </a:r>
            <a:r>
              <a:rPr lang="el-GR" b="0" dirty="0" smtClean="0"/>
              <a:t>Σύνδεση: </a:t>
            </a:r>
            <a:r>
              <a:rPr lang="en-US" b="0" dirty="0" smtClean="0"/>
              <a:t>http://wikiwaterworld.scoala2galati.ro/wp-content/uploads/2011/10/Snail.jpg. </a:t>
            </a:r>
            <a:r>
              <a:rPr lang="el-GR" b="0" dirty="0" smtClean="0"/>
              <a:t>Πηγή: </a:t>
            </a:r>
            <a:r>
              <a:rPr lang="en-US" b="0" dirty="0" smtClean="0"/>
              <a:t>http://wikiwaterworld.scoala2galati.ro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56: </a:t>
            </a:r>
            <a:r>
              <a:rPr lang="el-GR" b="0" baseline="0" dirty="0" smtClean="0"/>
              <a:t>Δίθυρο </a:t>
            </a:r>
            <a:r>
              <a:rPr lang="en-US" b="0" baseline="0" dirty="0" err="1" smtClean="0"/>
              <a:t>Tagelus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plebius</a:t>
            </a:r>
            <a:r>
              <a:rPr lang="en-US" b="0" baseline="0" dirty="0" smtClean="0"/>
              <a:t>. Copyright 2010, </a:t>
            </a:r>
            <a:r>
              <a:rPr lang="el-GR" b="0" baseline="0" dirty="0" smtClean="0"/>
              <a:t>Εκδόσεις </a:t>
            </a:r>
            <a:r>
              <a:rPr lang="en-US" b="0" baseline="0" dirty="0" smtClean="0"/>
              <a:t>Utopia </a:t>
            </a:r>
            <a:r>
              <a:rPr lang="el-GR" b="0" baseline="0" dirty="0" smtClean="0"/>
              <a:t>Ε.Π.Ε.  Πηγή :  </a:t>
            </a:r>
            <a:r>
              <a:rPr lang="en-US" b="0" baseline="0" dirty="0" err="1" smtClean="0"/>
              <a:t>C.P.Hickman</a:t>
            </a:r>
            <a:r>
              <a:rPr lang="en-US" b="0" baseline="0" dirty="0" smtClean="0"/>
              <a:t> Jr, </a:t>
            </a:r>
            <a:r>
              <a:rPr lang="en-US" b="0" baseline="0" dirty="0" err="1" smtClean="0"/>
              <a:t>L.S.Roberts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S.L.Keen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A.Larson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H.L’Anson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D.J.Eisenhour</a:t>
            </a:r>
            <a:r>
              <a:rPr lang="en-US" b="0" baseline="0" dirty="0" smtClean="0"/>
              <a:t>, </a:t>
            </a:r>
            <a:r>
              <a:rPr lang="el-GR" b="0" baseline="0" dirty="0" smtClean="0"/>
              <a:t>Ζωολογία: Ολοκληρωμένες Αρχές, Εκδόσεις </a:t>
            </a:r>
            <a:r>
              <a:rPr lang="en-US" b="0" baseline="0" dirty="0" smtClean="0"/>
              <a:t>Utopia </a:t>
            </a:r>
            <a:r>
              <a:rPr lang="el-GR" b="0" baseline="0" dirty="0" smtClean="0"/>
              <a:t>Ε.Π.Ε.  </a:t>
            </a:r>
            <a:r>
              <a:rPr lang="en-US" b="0" baseline="0" dirty="0" smtClean="0"/>
              <a:t>ISBN: 978-960-99280-2-1.</a:t>
            </a:r>
          </a:p>
          <a:p>
            <a:endParaRPr lang="el-GR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57: </a:t>
            </a:r>
            <a:r>
              <a:rPr lang="el-GR" b="0" baseline="0" dirty="0" smtClean="0"/>
              <a:t>Δίθυρο </a:t>
            </a:r>
            <a:r>
              <a:rPr lang="en-US" b="0" baseline="0" dirty="0" err="1" smtClean="0"/>
              <a:t>Tagelus</a:t>
            </a:r>
            <a:r>
              <a:rPr lang="en-US" b="0" baseline="0" dirty="0" smtClean="0"/>
              <a:t>  </a:t>
            </a:r>
            <a:r>
              <a:rPr lang="en-US" b="0" baseline="0" dirty="0" err="1" smtClean="0"/>
              <a:t>plebius</a:t>
            </a:r>
            <a:r>
              <a:rPr lang="en-US" b="0" baseline="0" dirty="0" smtClean="0"/>
              <a:t>. Copyright 2010, </a:t>
            </a:r>
            <a:r>
              <a:rPr lang="el-GR" b="0" baseline="0" dirty="0" smtClean="0"/>
              <a:t>Εκδόσεις </a:t>
            </a:r>
            <a:r>
              <a:rPr lang="en-US" b="0" baseline="0" dirty="0" smtClean="0"/>
              <a:t>Utopia </a:t>
            </a:r>
            <a:r>
              <a:rPr lang="el-GR" b="0" baseline="0" dirty="0" smtClean="0"/>
              <a:t>Ε.Π.Ε.  Πηγή: </a:t>
            </a:r>
            <a:r>
              <a:rPr lang="en-US" b="0" baseline="0" dirty="0" err="1" smtClean="0"/>
              <a:t>C.P.Hickman</a:t>
            </a:r>
            <a:r>
              <a:rPr lang="en-US" b="0" baseline="0" dirty="0" smtClean="0"/>
              <a:t> Jr, </a:t>
            </a:r>
            <a:r>
              <a:rPr lang="en-US" b="0" baseline="0" dirty="0" err="1" smtClean="0"/>
              <a:t>L.S.Roberts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S.L.Keen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A.Larson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H.L’Anson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D.J.Eisenhour</a:t>
            </a:r>
            <a:r>
              <a:rPr lang="en-US" b="0" baseline="0" dirty="0" smtClean="0"/>
              <a:t>, </a:t>
            </a:r>
            <a:r>
              <a:rPr lang="el-GR" b="0" baseline="0" dirty="0" smtClean="0"/>
              <a:t>Ζωολογία: Ολοκληρωμένες Αρχές, Εκδόσεις </a:t>
            </a:r>
            <a:r>
              <a:rPr lang="en-US" b="0" baseline="0" dirty="0" smtClean="0"/>
              <a:t>Utopia </a:t>
            </a:r>
            <a:r>
              <a:rPr lang="el-GR" b="0" baseline="0" dirty="0" smtClean="0"/>
              <a:t>Ε.Π.Ε.  </a:t>
            </a:r>
            <a:r>
              <a:rPr lang="en-US" b="0" baseline="0" dirty="0" smtClean="0"/>
              <a:t>ISBN: 978-960-99280-2-1.</a:t>
            </a:r>
          </a:p>
          <a:p>
            <a:endParaRPr lang="el-GR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58: </a:t>
            </a:r>
            <a:r>
              <a:rPr lang="el-GR" b="0" baseline="0" dirty="0" smtClean="0"/>
              <a:t>Τομή </a:t>
            </a:r>
            <a:r>
              <a:rPr lang="en-US" b="0" baseline="0" dirty="0" err="1" smtClean="0"/>
              <a:t>Tagelus</a:t>
            </a:r>
            <a:r>
              <a:rPr lang="en-US" b="0" baseline="0" dirty="0" smtClean="0"/>
              <a:t>  </a:t>
            </a:r>
            <a:r>
              <a:rPr lang="en-US" b="0" baseline="0" dirty="0" err="1" smtClean="0"/>
              <a:t>plebius</a:t>
            </a:r>
            <a:r>
              <a:rPr lang="en-US" b="0" baseline="0" dirty="0" smtClean="0"/>
              <a:t> . Copyright 2010, </a:t>
            </a:r>
            <a:r>
              <a:rPr lang="el-GR" b="0" baseline="0" dirty="0" smtClean="0"/>
              <a:t>Εκδόσεις </a:t>
            </a:r>
            <a:r>
              <a:rPr lang="en-US" b="0" baseline="0" dirty="0" smtClean="0"/>
              <a:t>Utopia </a:t>
            </a:r>
            <a:r>
              <a:rPr lang="el-GR" b="0" baseline="0" dirty="0" smtClean="0"/>
              <a:t>Ε.Π.Ε.  </a:t>
            </a:r>
            <a:r>
              <a:rPr lang="en-US" b="0" baseline="0" dirty="0" err="1" smtClean="0"/>
              <a:t>C.P.Hickman</a:t>
            </a:r>
            <a:r>
              <a:rPr lang="en-US" b="0" baseline="0" dirty="0" smtClean="0"/>
              <a:t> Jr, </a:t>
            </a:r>
            <a:r>
              <a:rPr lang="en-US" b="0" baseline="0" dirty="0" err="1" smtClean="0"/>
              <a:t>L.S.Roberts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S.L.Keen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A.Larson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H.L’Anson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D.J.Eisenhour</a:t>
            </a:r>
            <a:r>
              <a:rPr lang="en-US" b="0" baseline="0" dirty="0" smtClean="0"/>
              <a:t>, </a:t>
            </a:r>
            <a:r>
              <a:rPr lang="el-GR" b="0" baseline="0" dirty="0" smtClean="0"/>
              <a:t>Ζωολογία: Ολοκληρωμένες Αρχές, Εκδόσεις </a:t>
            </a:r>
            <a:r>
              <a:rPr lang="en-US" b="0" baseline="0" dirty="0" smtClean="0"/>
              <a:t>Utopia </a:t>
            </a:r>
            <a:r>
              <a:rPr lang="el-GR" b="0" baseline="0" dirty="0" smtClean="0"/>
              <a:t>Ε.Π.Ε.  </a:t>
            </a:r>
            <a:r>
              <a:rPr lang="en-US" b="0" baseline="0" dirty="0" smtClean="0"/>
              <a:t>ISBN: 978-960-99280-2-1.</a:t>
            </a:r>
          </a:p>
          <a:p>
            <a:endParaRPr lang="el-GR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Εικόνα 59: </a:t>
            </a:r>
            <a:r>
              <a:rPr lang="el-GR" baseline="0" dirty="0" smtClean="0"/>
              <a:t>Τομή </a:t>
            </a:r>
            <a:r>
              <a:rPr lang="en-US" baseline="0" dirty="0" err="1" smtClean="0"/>
              <a:t>Tagelus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plebius</a:t>
            </a:r>
            <a:r>
              <a:rPr lang="en-US" baseline="0" dirty="0" smtClean="0"/>
              <a:t>.  Copyright 2010, </a:t>
            </a:r>
            <a:r>
              <a:rPr lang="el-GR" baseline="0" dirty="0" smtClean="0"/>
              <a:t>Εκδόσεις </a:t>
            </a:r>
            <a:r>
              <a:rPr lang="en-US" baseline="0" dirty="0" smtClean="0"/>
              <a:t>Utopia </a:t>
            </a:r>
            <a:r>
              <a:rPr lang="el-GR" baseline="0" dirty="0" smtClean="0"/>
              <a:t>Ε.Π.Ε.  Πηγή: </a:t>
            </a:r>
            <a:r>
              <a:rPr lang="en-US" baseline="0" dirty="0" err="1" smtClean="0"/>
              <a:t>C.P.Hickman</a:t>
            </a:r>
            <a:r>
              <a:rPr lang="en-US" baseline="0" dirty="0" smtClean="0"/>
              <a:t> Jr, </a:t>
            </a:r>
            <a:r>
              <a:rPr lang="en-US" baseline="0" dirty="0" err="1" smtClean="0"/>
              <a:t>L.S.Roberts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S.L.Keen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A.Larson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H.L’Anson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D.J.Eisenhour</a:t>
            </a:r>
            <a:r>
              <a:rPr lang="en-US" baseline="0" dirty="0" smtClean="0"/>
              <a:t>, </a:t>
            </a:r>
            <a:r>
              <a:rPr lang="el-GR" baseline="0" dirty="0" smtClean="0"/>
              <a:t>Ζωολογία: Ολοκληρωμένες Αρχές, Εκδόσεις </a:t>
            </a:r>
            <a:r>
              <a:rPr lang="en-US" baseline="0" dirty="0" smtClean="0"/>
              <a:t>Utopia </a:t>
            </a:r>
            <a:r>
              <a:rPr lang="el-GR" baseline="0" dirty="0" smtClean="0"/>
              <a:t>Ε.Π.Ε.  </a:t>
            </a:r>
            <a:r>
              <a:rPr lang="en-US" baseline="0" dirty="0" smtClean="0"/>
              <a:t>ISBN: 978-960-99280-2-1.</a:t>
            </a:r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73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621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981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322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9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15401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0" dirty="0" smtClean="0"/>
          </a:p>
          <a:p>
            <a:r>
              <a:rPr lang="el-GR" b="0" dirty="0" smtClean="0"/>
              <a:t>Εικόνα 1: </a:t>
            </a:r>
            <a:r>
              <a:rPr lang="el-GR" b="0" dirty="0" err="1" smtClean="0"/>
              <a:t>Ουροβοθριωτό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2: </a:t>
            </a:r>
            <a:r>
              <a:rPr lang="el-GR" b="0" dirty="0" err="1" smtClean="0"/>
              <a:t>Σωληνόγαστρος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3: </a:t>
            </a:r>
            <a:r>
              <a:rPr lang="el-GR" b="0" dirty="0" err="1" smtClean="0"/>
              <a:t>Μονοπλακοφόρο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4: </a:t>
            </a:r>
            <a:r>
              <a:rPr lang="el-GR" b="0" dirty="0" err="1" smtClean="0"/>
              <a:t>Σκαφόποδο</a:t>
            </a:r>
            <a:r>
              <a:rPr lang="el-GR" b="0" dirty="0" smtClean="0"/>
              <a:t>. </a:t>
            </a:r>
            <a:r>
              <a:rPr lang="en-US" b="0" dirty="0" smtClean="0"/>
              <a:t>Copyright </a:t>
            </a:r>
            <a:r>
              <a:rPr lang="el-GR" b="0" dirty="0" smtClean="0"/>
              <a:t>εκδόσεις ΙΩΝ. Πηγή: Ζωολογία Γενικές Αρχές.. Τόμος Α’ Εκδόσεις ΙΩΝ.</a:t>
            </a:r>
          </a:p>
          <a:p>
            <a:endParaRPr lang="el-GR" b="0" dirty="0" smtClean="0"/>
          </a:p>
          <a:p>
            <a:r>
              <a:rPr lang="el-GR" b="0" dirty="0" smtClean="0"/>
              <a:t>Εικόνα 5: </a:t>
            </a:r>
            <a:r>
              <a:rPr lang="el-GR" b="0" dirty="0" err="1" smtClean="0"/>
              <a:t>Πολυπλακοφόρο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6: Δίθυρο.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7: Γαστερόποδο.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8: </a:t>
            </a:r>
            <a:r>
              <a:rPr lang="el-GR" b="0" dirty="0" err="1" smtClean="0"/>
              <a:t>Κεφαλόποδο</a:t>
            </a:r>
            <a:r>
              <a:rPr lang="el-GR" b="0" dirty="0" smtClean="0"/>
              <a:t>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9: Γενικευμένο Μαλάκιο.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10: Το όστρακο των Μαλακίων. </a:t>
            </a:r>
            <a:r>
              <a:rPr lang="en-US" b="0" dirty="0" smtClean="0"/>
              <a:t>Copyright 1987 CBS College Publishing, 1980 by Saunders College/ Holt, Rinehart and Winston. Copyright 1963, 1968 and 1974 by N.B. Saunders Company. 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11: </a:t>
            </a:r>
            <a:r>
              <a:rPr lang="el-GR" b="0" dirty="0" err="1" smtClean="0"/>
              <a:t>Ουροβοθριωτό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12: </a:t>
            </a:r>
            <a:r>
              <a:rPr lang="el-GR" b="0" dirty="0" err="1" smtClean="0"/>
              <a:t>Ουροβοθριωτά</a:t>
            </a:r>
            <a:r>
              <a:rPr lang="el-GR" b="0" dirty="0" smtClean="0"/>
              <a:t>. </a:t>
            </a:r>
            <a:r>
              <a:rPr lang="en-US" b="0" dirty="0" smtClean="0"/>
              <a:t>Photo by R. Robertson. © 2000 Ralph Body &amp; The </a:t>
            </a:r>
            <a:r>
              <a:rPr lang="en-US" b="0" dirty="0" err="1" smtClean="0"/>
              <a:t>NatureMapping</a:t>
            </a:r>
            <a:r>
              <a:rPr lang="en-US" b="0" dirty="0" smtClean="0"/>
              <a:t> Program.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http://naturemappingfoundation.org/natmap/mollusks/. </a:t>
            </a:r>
            <a:r>
              <a:rPr lang="el-GR" b="0" dirty="0" smtClean="0"/>
              <a:t>Πηγή: </a:t>
            </a:r>
            <a:r>
              <a:rPr lang="en-US" b="0" dirty="0" smtClean="0"/>
              <a:t>http://naturemappingfoundation.org.</a:t>
            </a:r>
          </a:p>
          <a:p>
            <a:endParaRPr lang="en-US" b="0" dirty="0" smtClean="0"/>
          </a:p>
          <a:p>
            <a:r>
              <a:rPr lang="el-GR" b="0" dirty="0" smtClean="0"/>
              <a:t>Εικόνα 13: </a:t>
            </a:r>
            <a:r>
              <a:rPr lang="el-GR" b="0" dirty="0" err="1" smtClean="0"/>
              <a:t>Ουροβοθριωτό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14: </a:t>
            </a:r>
            <a:r>
              <a:rPr lang="el-GR" b="0" dirty="0" err="1" smtClean="0"/>
              <a:t>Σωληνόγαστρος</a:t>
            </a:r>
            <a:r>
              <a:rPr lang="el-GR" b="0" dirty="0" smtClean="0"/>
              <a:t>.  </a:t>
            </a:r>
            <a:r>
              <a:rPr lang="en-US" b="0" dirty="0" smtClean="0"/>
              <a:t>Photo by A. H. </a:t>
            </a:r>
            <a:r>
              <a:rPr lang="en-US" b="0" dirty="0" err="1" smtClean="0"/>
              <a:t>Scheltema</a:t>
            </a:r>
            <a:r>
              <a:rPr lang="en-US" b="0" dirty="0" smtClean="0"/>
              <a:t>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http://www.whoi.edu/science/B/aplacophora/defchaetneo.html. </a:t>
            </a:r>
            <a:r>
              <a:rPr lang="el-GR" b="0" dirty="0" smtClean="0"/>
              <a:t>Πηγή: </a:t>
            </a:r>
            <a:r>
              <a:rPr lang="en-US" b="0" dirty="0" smtClean="0"/>
              <a:t>http://www.whoi.edu/.</a:t>
            </a:r>
          </a:p>
          <a:p>
            <a:endParaRPr lang="en-US" b="0" dirty="0" smtClean="0"/>
          </a:p>
          <a:p>
            <a:r>
              <a:rPr lang="el-GR" b="0" dirty="0" smtClean="0"/>
              <a:t>Εικόνα 15: </a:t>
            </a:r>
            <a:r>
              <a:rPr lang="el-GR" b="0" dirty="0" err="1" smtClean="0"/>
              <a:t>Σωληνόγαστρος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16: </a:t>
            </a:r>
            <a:r>
              <a:rPr lang="el-GR" b="0" dirty="0" err="1" smtClean="0"/>
              <a:t>Μονοπλακοφόρα</a:t>
            </a:r>
            <a:r>
              <a:rPr lang="el-GR" b="0" dirty="0" smtClean="0"/>
              <a:t>. </a:t>
            </a:r>
            <a:r>
              <a:rPr lang="en-US" b="0" dirty="0" smtClean="0"/>
              <a:t>Copyright © 1998-2005 </a:t>
            </a:r>
            <a:br>
              <a:rPr lang="en-US" b="0" dirty="0" smtClean="0"/>
            </a:br>
            <a:r>
              <a:rPr lang="en-US" b="0" dirty="0" smtClean="0"/>
              <a:t>(</a:t>
            </a:r>
            <a:r>
              <a:rPr lang="en-US" b="0" dirty="0" err="1" smtClean="0"/>
              <a:t>Molluscs</a:t>
            </a:r>
            <a:r>
              <a:rPr lang="en-US" b="0" dirty="0" smtClean="0"/>
              <a:t>).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http://www.manandmollusc.net/advanced_introduction/Images/Nepolina_main.gif. </a:t>
            </a:r>
            <a:r>
              <a:rPr lang="el-GR" b="0" dirty="0" smtClean="0"/>
              <a:t>Πηγή: </a:t>
            </a:r>
            <a:r>
              <a:rPr lang="en-US" b="0" dirty="0" smtClean="0"/>
              <a:t>http://www.manandmollusc.net</a:t>
            </a:r>
          </a:p>
          <a:p>
            <a:endParaRPr lang="en-US" b="0" dirty="0" smtClean="0"/>
          </a:p>
          <a:p>
            <a:r>
              <a:rPr lang="el-GR" b="0" dirty="0" smtClean="0"/>
              <a:t>Εικόνα 17: </a:t>
            </a:r>
            <a:r>
              <a:rPr lang="el-GR" b="0" dirty="0" err="1" smtClean="0"/>
              <a:t>Μονοπλακοφόρο</a:t>
            </a:r>
            <a:r>
              <a:rPr lang="el-GR" b="0" dirty="0" smtClean="0"/>
              <a:t>. </a:t>
            </a:r>
            <a:r>
              <a:rPr lang="en-US" b="0" dirty="0" smtClean="0"/>
              <a:t>Copyright © 1996 - 2015 Guido T. </a:t>
            </a:r>
            <a:r>
              <a:rPr lang="en-US" b="0" dirty="0" err="1" smtClean="0"/>
              <a:t>Poppe</a:t>
            </a:r>
            <a:r>
              <a:rPr lang="en-US" b="0" dirty="0" smtClean="0"/>
              <a:t> &amp; Philippe </a:t>
            </a:r>
            <a:r>
              <a:rPr lang="en-US" b="0" dirty="0" err="1" smtClean="0"/>
              <a:t>Poppe</a:t>
            </a:r>
            <a:r>
              <a:rPr lang="en-US" b="0" dirty="0" smtClean="0"/>
              <a:t> - Conchology, Inc.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http://www.conchology.be/?t=68&amp;u=361848&amp;g=3d9f76aeacd32a5f2e736e7e17a53226&amp;q=1500c29983e4a14afbdb152b14e670a9.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http://www.conchology.be/.</a:t>
            </a:r>
          </a:p>
          <a:p>
            <a:endParaRPr lang="en-US" b="0" dirty="0" smtClean="0"/>
          </a:p>
          <a:p>
            <a:r>
              <a:rPr lang="el-GR" b="0" dirty="0" smtClean="0"/>
              <a:t>Εικόνα 18: Εσωτερική δομή </a:t>
            </a:r>
            <a:r>
              <a:rPr lang="el-GR" b="0" dirty="0" err="1" smtClean="0"/>
              <a:t>Μονοπλακοφόρου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19: Χιτώνας </a:t>
            </a:r>
            <a:r>
              <a:rPr lang="en-US" b="0" dirty="0" err="1" smtClean="0"/>
              <a:t>Mopalia</a:t>
            </a:r>
            <a:r>
              <a:rPr lang="en-US" b="0" dirty="0" smtClean="0"/>
              <a:t> </a:t>
            </a:r>
            <a:r>
              <a:rPr lang="en-US" b="0" dirty="0" err="1" smtClean="0"/>
              <a:t>muscosa</a:t>
            </a:r>
            <a:r>
              <a:rPr lang="en-US" b="0" dirty="0" smtClean="0"/>
              <a:t>. 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20: </a:t>
            </a:r>
            <a:r>
              <a:rPr lang="el-GR" b="0" dirty="0" err="1" smtClean="0"/>
              <a:t>Πολυπλακοφόρο</a:t>
            </a:r>
            <a:r>
              <a:rPr lang="el-GR" b="0" dirty="0" smtClean="0"/>
              <a:t>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21: </a:t>
            </a:r>
            <a:r>
              <a:rPr lang="el-GR" b="0" dirty="0" err="1" smtClean="0"/>
              <a:t>Σκαφόποδα</a:t>
            </a:r>
            <a:r>
              <a:rPr lang="el-GR" b="0" dirty="0" smtClean="0"/>
              <a:t>. </a:t>
            </a:r>
            <a:r>
              <a:rPr lang="en-US" b="0" dirty="0" smtClean="0"/>
              <a:t>Copyright © 2014, the University of Wisconsin-La Crosse and Board of Regents of the University of Wisconsin.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http://www.uwlax.edu/Biology/Zoo-lab/Lab-6--Molluscs/. </a:t>
            </a:r>
            <a:r>
              <a:rPr lang="el-GR" b="0" dirty="0" smtClean="0"/>
              <a:t>Πηγή: </a:t>
            </a:r>
            <a:r>
              <a:rPr lang="en-US" b="0" dirty="0" smtClean="0"/>
              <a:t>http://www.uwlax.edu. </a:t>
            </a:r>
          </a:p>
          <a:p>
            <a:endParaRPr lang="en-US" b="0" dirty="0" smtClean="0"/>
          </a:p>
          <a:p>
            <a:r>
              <a:rPr lang="el-GR" b="0" dirty="0" smtClean="0"/>
              <a:t>Εικόνα 22: </a:t>
            </a:r>
            <a:r>
              <a:rPr lang="el-GR" b="0" dirty="0" err="1" smtClean="0"/>
              <a:t>Σκαφόποδα</a:t>
            </a:r>
            <a:r>
              <a:rPr lang="el-GR" b="0" dirty="0" smtClean="0"/>
              <a:t>. © 1996 - 2015 </a:t>
            </a:r>
            <a:r>
              <a:rPr lang="en-US" b="0" dirty="0" smtClean="0"/>
              <a:t>Guido T. </a:t>
            </a:r>
            <a:r>
              <a:rPr lang="en-US" b="0" dirty="0" err="1" smtClean="0"/>
              <a:t>Poppe</a:t>
            </a:r>
            <a:r>
              <a:rPr lang="en-US" b="0" dirty="0" smtClean="0"/>
              <a:t> &amp; Philippe </a:t>
            </a:r>
            <a:r>
              <a:rPr lang="en-US" b="0" dirty="0" err="1" smtClean="0"/>
              <a:t>Poppe</a:t>
            </a:r>
            <a:r>
              <a:rPr lang="en-US" b="0" dirty="0" smtClean="0"/>
              <a:t> - Conchology, Inc. 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http://www.conchology.be/?t=64&amp;byclass=true&amp;class=Scaphopoda.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 .</a:t>
            </a:r>
          </a:p>
          <a:p>
            <a:endParaRPr lang="en-US" b="0" dirty="0" smtClean="0"/>
          </a:p>
          <a:p>
            <a:r>
              <a:rPr lang="el-GR" b="0" dirty="0" smtClean="0"/>
              <a:t>Εικόνα 23: Οντογενετική συστροφή Γαστερόποδου.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24: Οντογενετική συστροφή Γαστερόποδου.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25: Οντογενετική συστροφή Γαστερόποδου. </a:t>
            </a:r>
            <a:r>
              <a:rPr lang="en-US" b="0" dirty="0" smtClean="0"/>
              <a:t>Copyright 1987 CBS College Publishing, 1980 by Saunders College/ Holt, Rinehart and Winston. Copyright 1963, 1968 and 1974 by N.B. Saunders Company. </a:t>
            </a:r>
            <a:r>
              <a:rPr lang="el-GR" b="0" dirty="0" smtClean="0"/>
              <a:t>Πηγή: </a:t>
            </a:r>
            <a:r>
              <a:rPr lang="en-US" b="0" dirty="0" smtClean="0"/>
              <a:t>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26: Περιέλιξη Γαστεροπόδων. </a:t>
            </a:r>
            <a:r>
              <a:rPr lang="en-US" b="0" dirty="0" smtClean="0"/>
              <a:t>Copyright 1987 CBS College Publishing, 1980 by Saunders College/ Holt, Rinehart and Winston. Copyright 1963, 1968 and 1974 by N.B. Saunders Company. Invertebrate Zoology, Fifth Edition Barnes, ISBN 0-03-008914-X.</a:t>
            </a:r>
          </a:p>
          <a:p>
            <a:endParaRPr lang="en-US" b="0" dirty="0" smtClean="0"/>
          </a:p>
          <a:p>
            <a:r>
              <a:rPr lang="el-GR" b="0" dirty="0" smtClean="0"/>
              <a:t>Εικόνα 27: </a:t>
            </a:r>
            <a:r>
              <a:rPr lang="el-GR" b="0" dirty="0" err="1" smtClean="0"/>
              <a:t>Προσωβράγχια</a:t>
            </a:r>
            <a:r>
              <a:rPr lang="el-GR" b="0" dirty="0" smtClean="0"/>
              <a:t>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28: </a:t>
            </a:r>
            <a:r>
              <a:rPr lang="el-GR" b="0" dirty="0" err="1" smtClean="0"/>
              <a:t>Οπισθοβράγχια</a:t>
            </a:r>
            <a:r>
              <a:rPr lang="el-GR" b="0" dirty="0" smtClean="0"/>
              <a:t>. </a:t>
            </a:r>
            <a:r>
              <a:rPr lang="en-US" b="0" dirty="0" smtClean="0"/>
              <a:t>Copyright 1978 Editions du </a:t>
            </a:r>
            <a:r>
              <a:rPr lang="en-US" b="0" dirty="0" err="1" smtClean="0"/>
              <a:t>Pacifique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P. </a:t>
            </a:r>
            <a:r>
              <a:rPr lang="en-US" b="0" dirty="0" err="1" smtClean="0"/>
              <a:t>Bouchet</a:t>
            </a:r>
            <a:r>
              <a:rPr lang="en-US" b="0" dirty="0" smtClean="0"/>
              <a:t>, F. </a:t>
            </a:r>
            <a:r>
              <a:rPr lang="en-US" b="0" dirty="0" err="1" smtClean="0"/>
              <a:t>Danrigal</a:t>
            </a:r>
            <a:r>
              <a:rPr lang="en-US" b="0" dirty="0" smtClean="0"/>
              <a:t>, C. </a:t>
            </a:r>
            <a:r>
              <a:rPr lang="en-US" b="0" dirty="0" err="1" smtClean="0"/>
              <a:t>Huyghens</a:t>
            </a:r>
            <a:r>
              <a:rPr lang="en-US" b="0" dirty="0" smtClean="0"/>
              <a:t>. Living Seashells. Mollusks of the English Channel and Atlantic Coasts.</a:t>
            </a:r>
          </a:p>
          <a:p>
            <a:endParaRPr lang="en-US" b="0" dirty="0" smtClean="0"/>
          </a:p>
          <a:p>
            <a:r>
              <a:rPr lang="el-GR" b="0" dirty="0" smtClean="0"/>
              <a:t>Εικόνα 29: Πνευμονοφόρα.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30: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31:  Θαλάσσιο σαλιγκάρι </a:t>
            </a:r>
            <a:r>
              <a:rPr lang="en-US" b="0" dirty="0" err="1" smtClean="0"/>
              <a:t>Calliostoma</a:t>
            </a:r>
            <a:r>
              <a:rPr lang="en-US" b="0" dirty="0" smtClean="0"/>
              <a:t> </a:t>
            </a:r>
            <a:r>
              <a:rPr lang="en-US" b="0" dirty="0" err="1" smtClean="0"/>
              <a:t>annulata</a:t>
            </a:r>
            <a:r>
              <a:rPr lang="en-US" b="0" dirty="0" smtClean="0"/>
              <a:t>. 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Πηγή: </a:t>
            </a:r>
            <a:r>
              <a:rPr lang="en-US" b="0" dirty="0" smtClean="0"/>
              <a:t>C.P. Hickman Jr, L.S. Roberts, S.L. Keen, A. Larson, H.L’ Anson, D.J. </a:t>
            </a:r>
            <a:r>
              <a:rPr lang="en-US" b="0" dirty="0" err="1" smtClean="0"/>
              <a:t>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32: Θαλάσσιο σαλιγκάρι </a:t>
            </a:r>
            <a:r>
              <a:rPr lang="en-US" b="0" dirty="0" smtClean="0"/>
              <a:t>Bithynia </a:t>
            </a:r>
            <a:r>
              <a:rPr lang="en-US" b="0" dirty="0" err="1" smtClean="0"/>
              <a:t>tentaculata</a:t>
            </a:r>
            <a:r>
              <a:rPr lang="en-US" b="0" dirty="0" smtClean="0"/>
              <a:t>. Wikipedia the free encyclopedia.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http://en.wikipedia.org/wiki/Operculum_(gastropod). </a:t>
            </a:r>
            <a:r>
              <a:rPr lang="el-GR" b="0" dirty="0" smtClean="0"/>
              <a:t>Πηγή: </a:t>
            </a:r>
            <a:r>
              <a:rPr lang="en-US" b="0" dirty="0" smtClean="0"/>
              <a:t>http://en.wikipedia.org.</a:t>
            </a:r>
          </a:p>
          <a:p>
            <a:endParaRPr lang="en-US" b="0" dirty="0" smtClean="0"/>
          </a:p>
          <a:p>
            <a:r>
              <a:rPr lang="el-GR" b="0" dirty="0" smtClean="0"/>
              <a:t>Εικόνα 33: Γαστερόποδο </a:t>
            </a:r>
            <a:r>
              <a:rPr lang="en-US" b="0" dirty="0" err="1" smtClean="0"/>
              <a:t>Haliotis</a:t>
            </a:r>
            <a:r>
              <a:rPr lang="en-US" b="0" dirty="0" smtClean="0"/>
              <a:t> </a:t>
            </a:r>
            <a:r>
              <a:rPr lang="en-US" b="0" dirty="0" err="1" smtClean="0"/>
              <a:t>australis</a:t>
            </a:r>
            <a:r>
              <a:rPr lang="en-US" b="0" dirty="0" smtClean="0"/>
              <a:t>. Copyright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</a:t>
            </a:r>
          </a:p>
          <a:p>
            <a:endParaRPr lang="en-US" b="0" dirty="0" smtClean="0"/>
          </a:p>
          <a:p>
            <a:r>
              <a:rPr lang="el-GR" b="0" dirty="0" smtClean="0"/>
              <a:t>Εικόνα 34:  Γαστερόποδο </a:t>
            </a:r>
            <a:r>
              <a:rPr lang="en-US" b="0" dirty="0" err="1" smtClean="0"/>
              <a:t>Haliotis</a:t>
            </a:r>
            <a:r>
              <a:rPr lang="en-US" b="0" dirty="0" smtClean="0"/>
              <a:t> </a:t>
            </a:r>
            <a:r>
              <a:rPr lang="en-US" b="0" dirty="0" err="1" smtClean="0"/>
              <a:t>australis</a:t>
            </a:r>
            <a:r>
              <a:rPr lang="en-US" b="0" dirty="0" smtClean="0"/>
              <a:t> </a:t>
            </a:r>
            <a:r>
              <a:rPr lang="el-GR" b="0" dirty="0" smtClean="0"/>
              <a:t>ζωντανό άτομο. </a:t>
            </a:r>
            <a:r>
              <a:rPr lang="en-US" b="0" dirty="0" smtClean="0"/>
              <a:t>Copyright Andy </a:t>
            </a:r>
            <a:r>
              <a:rPr lang="en-US" b="0" dirty="0" err="1" smtClean="0"/>
              <a:t>Murch</a:t>
            </a:r>
            <a:r>
              <a:rPr lang="en-US" b="0" dirty="0" smtClean="0"/>
              <a:t>, Elasmodiver.com 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http://www.elasmodiver.com/Northern_Abalone_Pictures.htm . </a:t>
            </a:r>
            <a:r>
              <a:rPr lang="el-GR" b="0" dirty="0" smtClean="0"/>
              <a:t>Πηγή: </a:t>
            </a:r>
            <a:r>
              <a:rPr lang="en-US" b="0" dirty="0" smtClean="0"/>
              <a:t>http://www.elasmodiver.com.</a:t>
            </a:r>
          </a:p>
          <a:p>
            <a:endParaRPr lang="en-US" b="0" dirty="0" smtClean="0"/>
          </a:p>
          <a:p>
            <a:r>
              <a:rPr lang="el-GR" b="0" dirty="0" smtClean="0"/>
              <a:t>Εικόνα 35: Γαστερόποδο </a:t>
            </a:r>
            <a:r>
              <a:rPr lang="en-US" b="0" dirty="0" smtClean="0"/>
              <a:t>Patella. Copyright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</a:t>
            </a:r>
          </a:p>
          <a:p>
            <a:endParaRPr lang="en-US" b="0" dirty="0" smtClean="0"/>
          </a:p>
          <a:p>
            <a:r>
              <a:rPr lang="el-GR" b="0" dirty="0" smtClean="0"/>
              <a:t>Εικόνα 36: Γαστερόποδο </a:t>
            </a:r>
            <a:r>
              <a:rPr lang="en-US" b="0" dirty="0" err="1" smtClean="0"/>
              <a:t>Conus.Copyright</a:t>
            </a:r>
            <a:r>
              <a:rPr lang="en-US" b="0" dirty="0" smtClean="0"/>
              <a:t>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http://www.conchology.be.</a:t>
            </a:r>
          </a:p>
          <a:p>
            <a:endParaRPr lang="en-US" b="0" dirty="0" smtClean="0"/>
          </a:p>
          <a:p>
            <a:r>
              <a:rPr lang="el-GR" b="0" dirty="0" smtClean="0"/>
              <a:t>Εικόνα 37: Γαστερόποδο.  </a:t>
            </a:r>
            <a:r>
              <a:rPr lang="en-US" b="0" dirty="0" smtClean="0"/>
              <a:t>Copyright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</a:t>
            </a:r>
          </a:p>
          <a:p>
            <a:endParaRPr lang="en-US" b="0" dirty="0" smtClean="0"/>
          </a:p>
          <a:p>
            <a:r>
              <a:rPr lang="el-GR" b="0" dirty="0" smtClean="0"/>
              <a:t>Εικόνα 38: Φωτογραφία Γαστερόποδου </a:t>
            </a:r>
            <a:r>
              <a:rPr lang="el-GR" b="0" dirty="0" err="1" smtClean="0"/>
              <a:t>Οπισθοβράγχιου</a:t>
            </a:r>
            <a:r>
              <a:rPr lang="el-GR" b="0" dirty="0" smtClean="0"/>
              <a:t>. </a:t>
            </a:r>
            <a:r>
              <a:rPr lang="en-US" b="0" dirty="0" smtClean="0"/>
              <a:t>Copyright 1978 Editions du </a:t>
            </a:r>
            <a:r>
              <a:rPr lang="en-US" b="0" dirty="0" err="1" smtClean="0"/>
              <a:t>Pacifique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P. </a:t>
            </a:r>
            <a:r>
              <a:rPr lang="en-US" b="0" dirty="0" err="1" smtClean="0"/>
              <a:t>Bouchet</a:t>
            </a:r>
            <a:r>
              <a:rPr lang="en-US" b="0" dirty="0" smtClean="0"/>
              <a:t>, F. </a:t>
            </a:r>
            <a:r>
              <a:rPr lang="en-US" b="0" dirty="0" err="1" smtClean="0"/>
              <a:t>Danrigal</a:t>
            </a:r>
            <a:r>
              <a:rPr lang="en-US" b="0" dirty="0" smtClean="0"/>
              <a:t>, C. </a:t>
            </a:r>
            <a:r>
              <a:rPr lang="en-US" b="0" dirty="0" err="1" smtClean="0"/>
              <a:t>Huyghens</a:t>
            </a:r>
            <a:r>
              <a:rPr lang="en-US" b="0" dirty="0" smtClean="0"/>
              <a:t>. Living Seashells. Mollusks of the English Channel and Atlantic Coasts.</a:t>
            </a:r>
          </a:p>
          <a:p>
            <a:endParaRPr lang="en-US" b="0" dirty="0" smtClean="0"/>
          </a:p>
          <a:p>
            <a:r>
              <a:rPr lang="el-GR" b="0" dirty="0" smtClean="0"/>
              <a:t>Εικόνα 39: Γαστερόποδο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. </a:t>
            </a:r>
            <a:r>
              <a:rPr lang="en-US" b="0" dirty="0" smtClean="0"/>
              <a:t>Copyright 1978 Editions du </a:t>
            </a:r>
            <a:r>
              <a:rPr lang="en-US" b="0" dirty="0" err="1" smtClean="0"/>
              <a:t>Pacifique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P. </a:t>
            </a:r>
            <a:r>
              <a:rPr lang="en-US" b="0" dirty="0" err="1" smtClean="0"/>
              <a:t>Bouchet</a:t>
            </a:r>
            <a:r>
              <a:rPr lang="en-US" b="0" dirty="0" smtClean="0"/>
              <a:t>, F. </a:t>
            </a:r>
            <a:r>
              <a:rPr lang="en-US" b="0" dirty="0" err="1" smtClean="0"/>
              <a:t>Danrigal</a:t>
            </a:r>
            <a:r>
              <a:rPr lang="en-US" b="0" dirty="0" smtClean="0"/>
              <a:t>, C. </a:t>
            </a:r>
            <a:r>
              <a:rPr lang="en-US" b="0" dirty="0" err="1" smtClean="0"/>
              <a:t>Huyghens</a:t>
            </a:r>
            <a:r>
              <a:rPr lang="en-US" b="0" dirty="0" smtClean="0"/>
              <a:t>. Living Seashells. Mollusks of the English Channel and Atlantic Coasts.</a:t>
            </a:r>
          </a:p>
          <a:p>
            <a:endParaRPr lang="en-US" b="0" dirty="0" smtClean="0"/>
          </a:p>
          <a:p>
            <a:r>
              <a:rPr lang="el-GR" b="0" dirty="0" smtClean="0"/>
              <a:t>Εικόνα 40: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με αυγά. </a:t>
            </a:r>
            <a:r>
              <a:rPr lang="en-US" b="0" dirty="0" smtClean="0"/>
              <a:t>Copyright © 2015 </a:t>
            </a:r>
            <a:r>
              <a:rPr lang="en-US" b="0" dirty="0" err="1" smtClean="0"/>
              <a:t>reddit</a:t>
            </a:r>
            <a:r>
              <a:rPr lang="en-US" b="0" dirty="0" smtClean="0"/>
              <a:t> </a:t>
            </a:r>
            <a:r>
              <a:rPr lang="en-US" b="0" dirty="0" err="1" smtClean="0"/>
              <a:t>inc.</a:t>
            </a:r>
            <a:r>
              <a:rPr lang="en-US" b="0" dirty="0" smtClean="0"/>
              <a:t> All rights reserved.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https://encrypted-tbn3.gstatic.com/images?q=tbn:ANd9GcQTQPmHaaIjhOjGtBu4yR5zSuw7Q0GkWfj8RNXVT9kyVpkEj6yT. </a:t>
            </a:r>
            <a:r>
              <a:rPr lang="el-GR" b="0" dirty="0" smtClean="0"/>
              <a:t>Πηγή: </a:t>
            </a:r>
            <a:r>
              <a:rPr lang="en-US" b="0" dirty="0" smtClean="0"/>
              <a:t>http://www.reddit.com/domain/encrypted-tbn3.gstatic.com/. </a:t>
            </a:r>
          </a:p>
          <a:p>
            <a:endParaRPr lang="en-US" b="0" dirty="0" smtClean="0"/>
          </a:p>
          <a:p>
            <a:r>
              <a:rPr lang="el-GR" b="0" dirty="0" smtClean="0"/>
              <a:t>Εικόνα 41: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</a:t>
            </a:r>
            <a:r>
              <a:rPr lang="en-US" b="0" dirty="0" err="1" smtClean="0"/>
              <a:t>Aplysia</a:t>
            </a:r>
            <a:r>
              <a:rPr lang="en-US" b="0" dirty="0" smtClean="0"/>
              <a:t>. Copyright © 2015 </a:t>
            </a:r>
            <a:r>
              <a:rPr lang="en-US" b="0" dirty="0" err="1" smtClean="0"/>
              <a:t>reddit</a:t>
            </a:r>
            <a:r>
              <a:rPr lang="en-US" b="0" dirty="0" smtClean="0"/>
              <a:t> </a:t>
            </a:r>
            <a:r>
              <a:rPr lang="en-US" b="0" dirty="0" err="1" smtClean="0"/>
              <a:t>inc.</a:t>
            </a:r>
            <a:r>
              <a:rPr lang="en-US" b="0" dirty="0" smtClean="0"/>
              <a:t> All rights reserved.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https://encrypted-tbn3.gstatic.com/images?q=tbn:ANd9GcTfKFPUOhdupvj0IraA0baeV0-WZjbVAxZE7vPCPsNFw9b-37Yb </a:t>
            </a:r>
            <a:r>
              <a:rPr lang="el-GR" b="0" dirty="0" smtClean="0"/>
              <a:t>Πηγή: </a:t>
            </a:r>
            <a:r>
              <a:rPr lang="en-US" b="0" dirty="0" smtClean="0"/>
              <a:t>http://www.reddit.com/domain/encrypted-tbn3.gstatic.com/.</a:t>
            </a:r>
          </a:p>
          <a:p>
            <a:endParaRPr lang="en-US" b="0" dirty="0" smtClean="0"/>
          </a:p>
          <a:p>
            <a:r>
              <a:rPr lang="el-GR" b="0" dirty="0" smtClean="0"/>
              <a:t>Εικόνα 42: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</a:t>
            </a:r>
            <a:r>
              <a:rPr lang="en-US" b="0" dirty="0" err="1" smtClean="0"/>
              <a:t>Aplysia</a:t>
            </a:r>
            <a:r>
              <a:rPr lang="en-US" b="0" dirty="0" smtClean="0"/>
              <a:t>. Copyright Tumblr.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http://25.media.tumblr.com/9b2d985b2e52c08e118f9be0b5141f3e/tumblr_mtjwojbpyA1qc6j5yo1_1280.jpg </a:t>
            </a:r>
            <a:r>
              <a:rPr lang="el-GR" b="0" dirty="0" smtClean="0"/>
              <a:t>Πηγή: </a:t>
            </a:r>
            <a:r>
              <a:rPr lang="en-US" b="0" dirty="0" smtClean="0"/>
              <a:t>http://www.tumblr.com/tagged/25.media.tumblr.com .</a:t>
            </a:r>
          </a:p>
          <a:p>
            <a:endParaRPr lang="en-US" b="0" dirty="0" smtClean="0"/>
          </a:p>
          <a:p>
            <a:r>
              <a:rPr lang="el-GR" b="0" dirty="0" smtClean="0"/>
              <a:t>Εικόνα 43: Γαστερόποδο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</a:t>
            </a:r>
            <a:r>
              <a:rPr lang="en-US" b="0" dirty="0" err="1" smtClean="0"/>
              <a:t>Hypselodoris</a:t>
            </a:r>
            <a:r>
              <a:rPr lang="en-US" b="0" dirty="0" smtClean="0"/>
              <a:t> </a:t>
            </a:r>
            <a:r>
              <a:rPr lang="en-US" b="0" dirty="0" err="1" smtClean="0"/>
              <a:t>picta</a:t>
            </a:r>
            <a:r>
              <a:rPr lang="en-US" b="0" dirty="0" smtClean="0"/>
              <a:t>. Copyright 2011 Carol Cox.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http://slugsite.us/bow2007/nudwk757.htm#. </a:t>
            </a:r>
            <a:r>
              <a:rPr lang="el-GR" b="0" dirty="0" smtClean="0"/>
              <a:t>Πηγή: </a:t>
            </a:r>
            <a:r>
              <a:rPr lang="en-US" b="0" dirty="0" smtClean="0"/>
              <a:t>http://slugsite.us/.</a:t>
            </a:r>
          </a:p>
          <a:p>
            <a:endParaRPr lang="en-US" b="0" dirty="0" smtClean="0"/>
          </a:p>
          <a:p>
            <a:r>
              <a:rPr lang="el-GR" b="0" dirty="0" smtClean="0"/>
              <a:t>Εικόνα 44: Γαστερόποδο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</a:t>
            </a:r>
            <a:r>
              <a:rPr lang="en-US" b="0" dirty="0" err="1" smtClean="0"/>
              <a:t>Peltodoris</a:t>
            </a:r>
            <a:r>
              <a:rPr lang="en-US" b="0" dirty="0" smtClean="0"/>
              <a:t> </a:t>
            </a:r>
            <a:r>
              <a:rPr lang="en-US" b="0" dirty="0" err="1" smtClean="0"/>
              <a:t>atromaculata</a:t>
            </a:r>
            <a:r>
              <a:rPr lang="en-US" b="0" dirty="0" smtClean="0"/>
              <a:t>. Copyright Roberto </a:t>
            </a:r>
            <a:r>
              <a:rPr lang="en-US" b="0" dirty="0" err="1" smtClean="0"/>
              <a:t>Alcacer</a:t>
            </a:r>
            <a:r>
              <a:rPr lang="en-US" b="0" dirty="0" smtClean="0"/>
              <a:t>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http://www.asturnatura.com/fotografia/submarina-fotosub/discodoris-atromaculata/1552.html. </a:t>
            </a:r>
            <a:r>
              <a:rPr lang="el-GR" b="0" dirty="0" smtClean="0"/>
              <a:t>Πηγή: </a:t>
            </a:r>
            <a:r>
              <a:rPr lang="en-US" b="0" dirty="0" smtClean="0"/>
              <a:t>http://www.asturnatura.com.</a:t>
            </a:r>
          </a:p>
          <a:p>
            <a:endParaRPr lang="en-US" b="0" dirty="0" smtClean="0"/>
          </a:p>
          <a:p>
            <a:r>
              <a:rPr lang="el-GR" b="0" dirty="0" smtClean="0"/>
              <a:t>Εικόνα 45: Γαστερόποδο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 </a:t>
            </a:r>
            <a:r>
              <a:rPr lang="en-US" b="0" dirty="0" err="1" smtClean="0"/>
              <a:t>Eubranchus</a:t>
            </a:r>
            <a:r>
              <a:rPr lang="en-US" b="0" dirty="0" smtClean="0"/>
              <a:t> </a:t>
            </a:r>
            <a:r>
              <a:rPr lang="en-US" b="0" dirty="0" err="1" smtClean="0"/>
              <a:t>rupium</a:t>
            </a:r>
            <a:r>
              <a:rPr lang="en-US" b="0" dirty="0" smtClean="0"/>
              <a:t>. Copyright Gary McDonald.</a:t>
            </a:r>
          </a:p>
          <a:p>
            <a:r>
              <a:rPr lang="el-GR" b="0" dirty="0" smtClean="0"/>
              <a:t>Σύνδεσμος: </a:t>
            </a:r>
            <a:r>
              <a:rPr lang="en-US" b="0" dirty="0" smtClean="0"/>
              <a:t>http://people.ucsc.edu/~mcduck/DreamWeaver/Mollusca/Nudibranchs/Eubranchus_rupium/Eubranchus_rupium.html. </a:t>
            </a:r>
            <a:r>
              <a:rPr lang="el-GR" b="0" dirty="0" smtClean="0"/>
              <a:t>Πηγή: </a:t>
            </a:r>
            <a:r>
              <a:rPr lang="en-US" b="0" dirty="0" smtClean="0"/>
              <a:t>http://people.ucsc.edu.</a:t>
            </a:r>
          </a:p>
          <a:p>
            <a:endParaRPr lang="en-US" b="0" dirty="0" smtClean="0"/>
          </a:p>
          <a:p>
            <a:r>
              <a:rPr lang="el-GR" b="0" dirty="0" smtClean="0"/>
              <a:t>Εικόνα 46: Γαστερόποδο </a:t>
            </a:r>
            <a:r>
              <a:rPr lang="el-GR" b="0" dirty="0" err="1" smtClean="0"/>
              <a:t>Οπισθοβράγχιο</a:t>
            </a:r>
            <a:r>
              <a:rPr lang="el-GR" b="0" dirty="0" smtClean="0"/>
              <a:t> </a:t>
            </a:r>
            <a:r>
              <a:rPr lang="en-US" b="0" dirty="0" err="1" smtClean="0"/>
              <a:t>Armina</a:t>
            </a:r>
            <a:r>
              <a:rPr lang="en-US" b="0" dirty="0" smtClean="0"/>
              <a:t> sp. Copyright </a:t>
            </a:r>
            <a:r>
              <a:rPr lang="en-US" b="0" dirty="0" err="1" smtClean="0"/>
              <a:t>Photocomp</a:t>
            </a:r>
            <a:r>
              <a:rPr lang="en-US" b="0" dirty="0" smtClean="0"/>
              <a:t> January '09 – Open.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https://underwater.com.au/image/id/8732. </a:t>
            </a:r>
            <a:r>
              <a:rPr lang="el-GR" b="0" dirty="0" smtClean="0"/>
              <a:t>Πηγή: </a:t>
            </a:r>
            <a:r>
              <a:rPr lang="en-US" b="0" dirty="0" smtClean="0"/>
              <a:t>https://underwater.com.au .</a:t>
            </a:r>
          </a:p>
          <a:p>
            <a:endParaRPr lang="en-US" b="0" dirty="0" smtClean="0"/>
          </a:p>
          <a:p>
            <a:r>
              <a:rPr lang="el-GR" b="0" dirty="0" smtClean="0"/>
              <a:t>Εικόνα 47: Πνευμονοφόρο. </a:t>
            </a:r>
            <a:r>
              <a:rPr lang="en-US" b="0" dirty="0" smtClean="0"/>
              <a:t>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 </a:t>
            </a:r>
          </a:p>
          <a:p>
            <a:endParaRPr lang="en-US" b="0" dirty="0" smtClean="0"/>
          </a:p>
          <a:p>
            <a:r>
              <a:rPr lang="el-GR" b="0" dirty="0" smtClean="0"/>
              <a:t>Εικόνα 48: </a:t>
            </a:r>
            <a:r>
              <a:rPr lang="el-GR" b="0" dirty="0" err="1" smtClean="0"/>
              <a:t>Γυμνοσαλίγκαρος</a:t>
            </a:r>
            <a:r>
              <a:rPr lang="el-GR" b="0" dirty="0" smtClean="0"/>
              <a:t> </a:t>
            </a:r>
            <a:r>
              <a:rPr lang="en-US" b="0" dirty="0" err="1" smtClean="0"/>
              <a:t>Ariolimax</a:t>
            </a:r>
            <a:r>
              <a:rPr lang="en-US" b="0" dirty="0" smtClean="0"/>
              <a:t>. 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49: Γαστερόποδα Πνευμονοφόρα </a:t>
            </a:r>
            <a:r>
              <a:rPr lang="en-US" b="0" dirty="0" smtClean="0"/>
              <a:t>Helix </a:t>
            </a:r>
            <a:r>
              <a:rPr lang="en-US" b="0" dirty="0" err="1" smtClean="0"/>
              <a:t>cicta</a:t>
            </a:r>
            <a:r>
              <a:rPr lang="en-US" b="0" dirty="0" smtClean="0"/>
              <a:t>. Copyright 2011 G. &amp; Ph.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http://www.conchology.be/?t=68&amp;u=647362&amp;g=d0c9b1bd00e01098acf4fe4a81302012&amp;q=c74e54db2a15d5de6d2e516d6be2cee5.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 .</a:t>
            </a:r>
          </a:p>
          <a:p>
            <a:endParaRPr lang="en-US" b="0" dirty="0" smtClean="0"/>
          </a:p>
          <a:p>
            <a:r>
              <a:rPr lang="el-GR" b="0" dirty="0" smtClean="0"/>
              <a:t>Εικόνα 50: Γαστερόποδα Πνευμονοφόρα </a:t>
            </a:r>
            <a:r>
              <a:rPr lang="en-US" b="0" dirty="0" err="1" smtClean="0"/>
              <a:t>Albinaria</a:t>
            </a:r>
            <a:r>
              <a:rPr lang="en-US" b="0" dirty="0" smtClean="0"/>
              <a:t> </a:t>
            </a:r>
            <a:r>
              <a:rPr lang="en-US" b="0" dirty="0" err="1" smtClean="0"/>
              <a:t>lerosiensis</a:t>
            </a:r>
            <a:r>
              <a:rPr lang="en-US" b="0" dirty="0" smtClean="0"/>
              <a:t>. Wikimedia Commons, the FREE media repository.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http://commons.wikimedia.org/wiki/File:Albinaria_lerosiensis_01.jpg . </a:t>
            </a:r>
            <a:r>
              <a:rPr lang="el-GR" b="0" dirty="0" smtClean="0"/>
              <a:t>Πηγή: </a:t>
            </a:r>
            <a:r>
              <a:rPr lang="en-US" b="0" dirty="0" smtClean="0"/>
              <a:t>http://commons.wikimedia.org.</a:t>
            </a:r>
          </a:p>
          <a:p>
            <a:endParaRPr lang="en-US" b="0" dirty="0" smtClean="0"/>
          </a:p>
          <a:p>
            <a:r>
              <a:rPr lang="el-GR" b="0" dirty="0" smtClean="0"/>
              <a:t>Εικόνα 51: Γαστερόποδα Πνευμονοφόρα </a:t>
            </a:r>
            <a:r>
              <a:rPr lang="en-US" b="0" dirty="0" err="1" smtClean="0"/>
              <a:t>Truncatellina</a:t>
            </a:r>
            <a:r>
              <a:rPr lang="en-US" b="0" dirty="0" smtClean="0"/>
              <a:t> </a:t>
            </a:r>
            <a:r>
              <a:rPr lang="en-US" b="0" dirty="0" err="1" smtClean="0"/>
              <a:t>cylindrica</a:t>
            </a:r>
            <a:r>
              <a:rPr lang="en-US" b="0" dirty="0" smtClean="0"/>
              <a:t>. Copyright </a:t>
            </a:r>
            <a:r>
              <a:rPr lang="en-US" b="0" dirty="0" err="1" smtClean="0"/>
              <a:t>Foto</a:t>
            </a:r>
            <a:r>
              <a:rPr lang="en-US" b="0" dirty="0" smtClean="0"/>
              <a:t> </a:t>
            </a:r>
            <a:r>
              <a:rPr lang="en-US" b="0" dirty="0" err="1" smtClean="0"/>
              <a:t>Conchiglie</a:t>
            </a:r>
            <a:r>
              <a:rPr lang="en-US" b="0" dirty="0" smtClean="0"/>
              <a:t> </a:t>
            </a:r>
            <a:r>
              <a:rPr lang="en-US" b="0" dirty="0" err="1" smtClean="0"/>
              <a:t>Mediterraneo</a:t>
            </a:r>
            <a:r>
              <a:rPr lang="en-US" b="0" dirty="0" smtClean="0"/>
              <a:t>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http://www.fotoconchigliemediterraneo.com/2013/02/terrestri-e-dolciacquicoli-3.html. </a:t>
            </a:r>
            <a:r>
              <a:rPr lang="el-GR" b="0" dirty="0" smtClean="0"/>
              <a:t>Πηγή: </a:t>
            </a:r>
            <a:r>
              <a:rPr lang="en-US" b="0" dirty="0" smtClean="0"/>
              <a:t>http://www.fotoconchigliemediterraneo.com .</a:t>
            </a:r>
          </a:p>
          <a:p>
            <a:endParaRPr lang="en-US" b="0" dirty="0" smtClean="0"/>
          </a:p>
          <a:p>
            <a:r>
              <a:rPr lang="el-GR" b="0" dirty="0" smtClean="0"/>
              <a:t>Εικόνα 52: Γαστερόποδα Πνευμονοφόρα </a:t>
            </a:r>
            <a:r>
              <a:rPr lang="en-US" b="0" dirty="0" err="1" smtClean="0"/>
              <a:t>Trichia</a:t>
            </a:r>
            <a:r>
              <a:rPr lang="en-US" b="0" dirty="0" smtClean="0"/>
              <a:t>. Wikipedia The free encyclopedia.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http://www.fotoconchigliemediterraneo.com/2013/02/terrestri-e-dolciacquicoli-3.html. </a:t>
            </a:r>
            <a:r>
              <a:rPr lang="el-GR" b="0" dirty="0" smtClean="0"/>
              <a:t>Πηγή: </a:t>
            </a:r>
            <a:r>
              <a:rPr lang="en-US" b="0" dirty="0" smtClean="0"/>
              <a:t>http://www.fotoconchigliemediterraneo.com . </a:t>
            </a:r>
          </a:p>
          <a:p>
            <a:endParaRPr lang="en-US" b="0" dirty="0" smtClean="0"/>
          </a:p>
          <a:p>
            <a:r>
              <a:rPr lang="el-GR" b="0" dirty="0" smtClean="0"/>
              <a:t>Εικόνα 53: Γαστερόποδο Πνευμονοφόρο </a:t>
            </a:r>
            <a:r>
              <a:rPr lang="en-US" b="0" dirty="0" err="1" smtClean="0"/>
              <a:t>Limax</a:t>
            </a:r>
            <a:r>
              <a:rPr lang="en-US" b="0" dirty="0" smtClean="0"/>
              <a:t>. Miscellaneous Slug Species Found in North America.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http://www.jaxshells.org/lm18b.htm. </a:t>
            </a:r>
            <a:r>
              <a:rPr lang="el-GR" b="0" dirty="0" smtClean="0"/>
              <a:t>Πηγή: </a:t>
            </a:r>
            <a:r>
              <a:rPr lang="en-US" b="0" dirty="0" smtClean="0"/>
              <a:t>http://www.jaxshells.org/norw22.htm.</a:t>
            </a:r>
          </a:p>
          <a:p>
            <a:endParaRPr lang="en-US" b="0" dirty="0" smtClean="0"/>
          </a:p>
          <a:p>
            <a:r>
              <a:rPr lang="el-GR" b="0" dirty="0" smtClean="0"/>
              <a:t>Εικόνα 54: Γαστερόποδο Πνευμονοφόρο </a:t>
            </a:r>
            <a:r>
              <a:rPr lang="en-US" b="0" dirty="0" err="1" smtClean="0"/>
              <a:t>Deroceras</a:t>
            </a:r>
            <a:r>
              <a:rPr lang="en-US" b="0" dirty="0" smtClean="0"/>
              <a:t> </a:t>
            </a:r>
            <a:r>
              <a:rPr lang="en-US" b="0" dirty="0" err="1" smtClean="0"/>
              <a:t>caucasium</a:t>
            </a:r>
            <a:r>
              <a:rPr lang="en-US" b="0" dirty="0" smtClean="0"/>
              <a:t>. Photo: © S. </a:t>
            </a:r>
            <a:r>
              <a:rPr lang="en-US" b="0" dirty="0" err="1" smtClean="0"/>
              <a:t>Leonov</a:t>
            </a:r>
            <a:r>
              <a:rPr lang="en-US" b="0" dirty="0" smtClean="0"/>
              <a:t>, http://malacology.crimea.edu/list.php).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http://idtools.org/id/mollusc/factsheet.php?name=Deroceras%20caucasicum. </a:t>
            </a:r>
            <a:r>
              <a:rPr lang="el-GR" b="0" dirty="0" smtClean="0"/>
              <a:t>Πηγή: </a:t>
            </a:r>
            <a:r>
              <a:rPr lang="en-US" b="0" dirty="0" smtClean="0"/>
              <a:t>http://idtools.org/id/mollusc/index.php .</a:t>
            </a:r>
          </a:p>
          <a:p>
            <a:endParaRPr lang="en-US" b="0" dirty="0" smtClean="0"/>
          </a:p>
          <a:p>
            <a:r>
              <a:rPr lang="el-GR" b="0" dirty="0" smtClean="0"/>
              <a:t>Εικόνα 55: Σαλιγκάρι. </a:t>
            </a:r>
            <a:r>
              <a:rPr lang="en-US" b="0" dirty="0" smtClean="0"/>
              <a:t>Copyright Comenius – </a:t>
            </a:r>
            <a:r>
              <a:rPr lang="en-US" b="0" dirty="0" err="1" smtClean="0"/>
              <a:t>WikiWater</a:t>
            </a:r>
            <a:r>
              <a:rPr lang="en-US" b="0" dirty="0" smtClean="0"/>
              <a:t> World. </a:t>
            </a:r>
            <a:r>
              <a:rPr lang="el-GR" b="0" dirty="0" smtClean="0"/>
              <a:t>Σύνδεση: </a:t>
            </a:r>
            <a:r>
              <a:rPr lang="en-US" b="0" dirty="0" smtClean="0"/>
              <a:t>http://wikiwaterworld.scoala2galati.ro/wp-content/uploads/2011/10/Snail.jpg. </a:t>
            </a:r>
            <a:r>
              <a:rPr lang="el-GR" b="0" dirty="0" smtClean="0"/>
              <a:t>Πηγή: </a:t>
            </a:r>
            <a:r>
              <a:rPr lang="en-US" b="0" dirty="0" smtClean="0"/>
              <a:t>http://wikiwaterworld.scoala2galati.ro .</a:t>
            </a:r>
          </a:p>
          <a:p>
            <a:endParaRPr lang="en-US" b="0" dirty="0" smtClean="0"/>
          </a:p>
          <a:p>
            <a:r>
              <a:rPr lang="el-GR" b="0" dirty="0" smtClean="0"/>
              <a:t>Εικόνα 56: Δίθυρο </a:t>
            </a:r>
            <a:r>
              <a:rPr lang="en-US" b="0" dirty="0" err="1" smtClean="0"/>
              <a:t>Tagelus</a:t>
            </a:r>
            <a:r>
              <a:rPr lang="en-US" b="0" dirty="0" smtClean="0"/>
              <a:t> </a:t>
            </a:r>
            <a:r>
              <a:rPr lang="en-US" b="0" dirty="0" err="1" smtClean="0"/>
              <a:t>plebius</a:t>
            </a:r>
            <a:r>
              <a:rPr lang="en-US" b="0" dirty="0" smtClean="0"/>
              <a:t>. 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 : 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57: Δίθυρο </a:t>
            </a:r>
            <a:r>
              <a:rPr lang="en-US" b="0" dirty="0" err="1" smtClean="0"/>
              <a:t>Tagelus</a:t>
            </a:r>
            <a:r>
              <a:rPr lang="en-US" b="0" dirty="0" smtClean="0"/>
              <a:t>  </a:t>
            </a:r>
            <a:r>
              <a:rPr lang="en-US" b="0" dirty="0" err="1" smtClean="0"/>
              <a:t>plebius</a:t>
            </a:r>
            <a:r>
              <a:rPr lang="en-US" b="0" dirty="0" smtClean="0"/>
              <a:t>. 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58: Τομή </a:t>
            </a:r>
            <a:r>
              <a:rPr lang="en-US" b="0" dirty="0" err="1" smtClean="0"/>
              <a:t>Tagelus</a:t>
            </a:r>
            <a:r>
              <a:rPr lang="en-US" b="0" dirty="0" smtClean="0"/>
              <a:t>  </a:t>
            </a:r>
            <a:r>
              <a:rPr lang="en-US" b="0" dirty="0" err="1" smtClean="0"/>
              <a:t>plebius</a:t>
            </a:r>
            <a:r>
              <a:rPr lang="en-US" b="0" dirty="0" smtClean="0"/>
              <a:t> . 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59: Τομή </a:t>
            </a:r>
            <a:r>
              <a:rPr lang="en-US" b="0" dirty="0" err="1" smtClean="0"/>
              <a:t>Tagelus</a:t>
            </a:r>
            <a:r>
              <a:rPr lang="en-US" b="0" dirty="0" smtClean="0"/>
              <a:t>  </a:t>
            </a:r>
            <a:r>
              <a:rPr lang="en-US" b="0" dirty="0" err="1" smtClean="0"/>
              <a:t>plebius</a:t>
            </a:r>
            <a:r>
              <a:rPr lang="en-US" b="0" dirty="0" smtClean="0"/>
              <a:t>.  Copyright 2010, </a:t>
            </a:r>
            <a:r>
              <a:rPr lang="el-GR" b="0" dirty="0" smtClean="0"/>
              <a:t>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Πηγή: </a:t>
            </a:r>
            <a:r>
              <a:rPr lang="en-US" b="0" dirty="0" err="1" smtClean="0"/>
              <a:t>C.P.Hickman</a:t>
            </a:r>
            <a:r>
              <a:rPr lang="en-US" b="0" dirty="0" smtClean="0"/>
              <a:t> Jr, </a:t>
            </a:r>
            <a:r>
              <a:rPr lang="en-US" b="0" dirty="0" err="1" smtClean="0"/>
              <a:t>L.S.Roberts</a:t>
            </a:r>
            <a:r>
              <a:rPr lang="en-US" b="0" dirty="0" smtClean="0"/>
              <a:t>, </a:t>
            </a:r>
            <a:r>
              <a:rPr lang="en-US" b="0" dirty="0" err="1" smtClean="0"/>
              <a:t>S.L.Keen</a:t>
            </a:r>
            <a:r>
              <a:rPr lang="en-US" b="0" dirty="0" smtClean="0"/>
              <a:t>, </a:t>
            </a:r>
            <a:r>
              <a:rPr lang="en-US" b="0" dirty="0" err="1" smtClean="0"/>
              <a:t>A.Larson</a:t>
            </a:r>
            <a:r>
              <a:rPr lang="en-US" b="0" dirty="0" smtClean="0"/>
              <a:t>, </a:t>
            </a:r>
            <a:r>
              <a:rPr lang="en-US" b="0" dirty="0" err="1" smtClean="0"/>
              <a:t>H.L’Anson</a:t>
            </a:r>
            <a:r>
              <a:rPr lang="en-US" b="0" dirty="0" smtClean="0"/>
              <a:t>, </a:t>
            </a:r>
            <a:r>
              <a:rPr lang="en-US" b="0" dirty="0" err="1" smtClean="0"/>
              <a:t>D.J.Eisenhour</a:t>
            </a:r>
            <a:r>
              <a:rPr lang="en-US" b="0" dirty="0" smtClean="0"/>
              <a:t>, </a:t>
            </a:r>
            <a:r>
              <a:rPr lang="el-GR" b="0" dirty="0" smtClean="0"/>
              <a:t>Ζωολογία: Ολοκληρωμένες Αρχές, Εκδόσεις </a:t>
            </a:r>
            <a:r>
              <a:rPr lang="en-US" b="0" dirty="0" smtClean="0"/>
              <a:t>Utopia </a:t>
            </a:r>
            <a:r>
              <a:rPr lang="el-GR" b="0" dirty="0" smtClean="0"/>
              <a:t>Ε.Π.Ε.  </a:t>
            </a:r>
            <a:r>
              <a:rPr lang="en-US" b="0" dirty="0" smtClean="0"/>
              <a:t>ISBN: 978-960-99280-2-1.</a:t>
            </a:r>
          </a:p>
          <a:p>
            <a:endParaRPr lang="en-US" b="0" dirty="0" smtClean="0"/>
          </a:p>
          <a:p>
            <a:r>
              <a:rPr lang="el-GR" b="0" dirty="0" smtClean="0"/>
              <a:t>Εικόνα 60:  Δίθυρα </a:t>
            </a:r>
            <a:r>
              <a:rPr lang="en-US" b="0" dirty="0" err="1" smtClean="0"/>
              <a:t>Pecten</a:t>
            </a:r>
            <a:r>
              <a:rPr lang="en-US" b="0" dirty="0" smtClean="0"/>
              <a:t>. Copyright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 .</a:t>
            </a:r>
          </a:p>
          <a:p>
            <a:endParaRPr lang="en-US" b="0" dirty="0" smtClean="0"/>
          </a:p>
          <a:p>
            <a:r>
              <a:rPr lang="el-GR" b="0" dirty="0" smtClean="0"/>
              <a:t>Εικόνα 61: Δίθυρα </a:t>
            </a:r>
            <a:r>
              <a:rPr lang="en-US" b="0" dirty="0" err="1" smtClean="0"/>
              <a:t>Clysimeris</a:t>
            </a:r>
            <a:r>
              <a:rPr lang="en-US" b="0" dirty="0" smtClean="0"/>
              <a:t>. Copyright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 .</a:t>
            </a:r>
          </a:p>
          <a:p>
            <a:endParaRPr lang="en-US" b="0" dirty="0" smtClean="0"/>
          </a:p>
          <a:p>
            <a:r>
              <a:rPr lang="el-GR" b="0" dirty="0" smtClean="0"/>
              <a:t>Εικόνα 62: Δίθυρα </a:t>
            </a:r>
            <a:r>
              <a:rPr lang="en-US" b="0" dirty="0" err="1" smtClean="0"/>
              <a:t>Ensis</a:t>
            </a:r>
            <a:r>
              <a:rPr lang="en-US" b="0" dirty="0" smtClean="0"/>
              <a:t>. Copyright Guido T. </a:t>
            </a:r>
            <a:r>
              <a:rPr lang="en-US" b="0" dirty="0" err="1" smtClean="0"/>
              <a:t>Poppe</a:t>
            </a:r>
            <a:r>
              <a:rPr lang="en-US" b="0" dirty="0" smtClean="0"/>
              <a:t>. </a:t>
            </a:r>
            <a:r>
              <a:rPr lang="el-GR" b="0" dirty="0" smtClean="0"/>
              <a:t>Πηγή: </a:t>
            </a:r>
            <a:r>
              <a:rPr lang="en-US" b="0" dirty="0" smtClean="0"/>
              <a:t>http://www.conchology.be .</a:t>
            </a:r>
          </a:p>
          <a:p>
            <a:endParaRPr lang="en-US" b="0" dirty="0" smtClean="0"/>
          </a:p>
          <a:p>
            <a:r>
              <a:rPr lang="el-GR" b="0" dirty="0" smtClean="0"/>
              <a:t>Εικόνα 63: Δίθυρα </a:t>
            </a:r>
            <a:r>
              <a:rPr lang="en-US" b="0" dirty="0" smtClean="0"/>
              <a:t>Pinna. Copyright Natural History Museum Rotterdam. 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http://www.nmr-pics.nl/Pinnidae/album/slides/Pinna%20muricata.html . </a:t>
            </a:r>
            <a:r>
              <a:rPr lang="el-GR" b="0" dirty="0" smtClean="0"/>
              <a:t>Πηγή: </a:t>
            </a:r>
            <a:r>
              <a:rPr lang="en-US" b="0" dirty="0" smtClean="0"/>
              <a:t>http://www.nmr-pics.nl.</a:t>
            </a:r>
          </a:p>
          <a:p>
            <a:endParaRPr lang="en-US" b="0" dirty="0" smtClean="0"/>
          </a:p>
          <a:p>
            <a:r>
              <a:rPr lang="el-GR" b="0" dirty="0" smtClean="0"/>
              <a:t>Εικόνα 64: Δίθυρο </a:t>
            </a:r>
            <a:r>
              <a:rPr lang="en-US" b="0" dirty="0" smtClean="0"/>
              <a:t>Lima. Copyright </a:t>
            </a:r>
            <a:r>
              <a:rPr lang="en-US" b="0" dirty="0" err="1" smtClean="0"/>
              <a:t>SeaScape</a:t>
            </a:r>
            <a:r>
              <a:rPr lang="en-US" b="0" dirty="0" smtClean="0"/>
              <a:t> Studio. </a:t>
            </a:r>
            <a:r>
              <a:rPr lang="el-GR" b="0" dirty="0" smtClean="0"/>
              <a:t>Σύνδεσμος: </a:t>
            </a:r>
            <a:r>
              <a:rPr lang="en-US" b="0" dirty="0" smtClean="0"/>
              <a:t>http://seascapestudio.net/reference/invertebrate.php?id=119. </a:t>
            </a:r>
            <a:r>
              <a:rPr lang="el-GR" b="0" dirty="0" smtClean="0"/>
              <a:t>Πηγή: </a:t>
            </a:r>
            <a:r>
              <a:rPr lang="en-US" b="0" dirty="0" smtClean="0"/>
              <a:t>http://seascapestudio.net .</a:t>
            </a:r>
          </a:p>
          <a:p>
            <a:endParaRPr lang="el-GR" b="0" dirty="0" smtClean="0"/>
          </a:p>
          <a:p>
            <a:r>
              <a:rPr lang="el-GR" b="0" dirty="0" smtClean="0"/>
              <a:t>Εικόνα</a:t>
            </a:r>
            <a:r>
              <a:rPr lang="el-GR" b="0" baseline="0" dirty="0" smtClean="0"/>
              <a:t> </a:t>
            </a:r>
            <a:r>
              <a:rPr lang="en-US" b="0" baseline="0" dirty="0" smtClean="0"/>
              <a:t>6</a:t>
            </a:r>
            <a:r>
              <a:rPr lang="el-GR" b="0" baseline="0" dirty="0" smtClean="0"/>
              <a:t>5: </a:t>
            </a:r>
            <a:r>
              <a:rPr lang="en-US" baseline="0" dirty="0" err="1" smtClean="0"/>
              <a:t>Αισθητήρι</a:t>
            </a:r>
            <a:r>
              <a:rPr lang="en-US" baseline="0" dirty="0" smtClean="0"/>
              <a:t>α χτενιού Pecten: Copyright 1963 by Time Inc. LIFE Nature Library. </a:t>
            </a:r>
            <a:r>
              <a:rPr lang="en-US" baseline="0" dirty="0" err="1" smtClean="0"/>
              <a:t>Πηγή</a:t>
            </a:r>
            <a:r>
              <a:rPr lang="en-US" baseline="0" dirty="0" smtClean="0"/>
              <a:t>: The Sea. By Leonard Engel and The Editors of LIFE.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354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42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749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744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112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638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281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480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215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2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22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66080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8082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97538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09870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5833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411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46251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67165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18609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83010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31563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18607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8518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91648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74407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9381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062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4235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45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39E8-09F7-4DAA-82CA-13C62B55445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6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51819"/>
            <a:ext cx="7772400" cy="1415846"/>
          </a:xfrm>
        </p:spPr>
        <p:txBody>
          <a:bodyPr anchor="b">
            <a:normAutofit/>
          </a:bodyPr>
          <a:lstStyle>
            <a:lvl1pPr algn="ctr">
              <a:defRPr sz="4400" b="1" baseline="0">
                <a:solidFill>
                  <a:srgbClr val="5075BC"/>
                </a:solidFill>
                <a:latin typeface="+mj-lt"/>
              </a:defRPr>
            </a:lvl1pPr>
          </a:lstStyle>
          <a:p>
            <a:r>
              <a:rPr lang="en-US" dirty="0" smtClean="0"/>
              <a:t>Z</a:t>
            </a:r>
            <a:r>
              <a:rPr lang="el-GR" dirty="0" err="1" smtClean="0"/>
              <a:t>ωολογία</a:t>
            </a:r>
            <a:r>
              <a:rPr lang="el-GR" dirty="0" smtClean="0"/>
              <a:t> Ι</a:t>
            </a:r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  <p:sp>
        <p:nvSpPr>
          <p:cNvPr id="5" name="Θέση κειμένου 4"/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3573463"/>
            <a:ext cx="7272338" cy="208756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 smtClean="0"/>
              <a:t>Ενότητα #</a:t>
            </a:r>
            <a:r>
              <a:rPr lang="en-US" dirty="0" smtClean="0"/>
              <a:t>: </a:t>
            </a:r>
            <a:r>
              <a:rPr lang="el-GR" dirty="0" smtClean="0"/>
              <a:t>Τίτλος Ενότητας</a:t>
            </a:r>
          </a:p>
          <a:p>
            <a:pPr lvl="0"/>
            <a:endParaRPr lang="el-GR" dirty="0" smtClean="0"/>
          </a:p>
          <a:p>
            <a:pPr lvl="0"/>
            <a:r>
              <a:rPr lang="el-GR" dirty="0" smtClean="0"/>
              <a:t>Όνομα Καθηγητή</a:t>
            </a:r>
          </a:p>
          <a:p>
            <a:pPr lvl="0"/>
            <a:r>
              <a:rPr lang="el-GR" dirty="0" smtClean="0"/>
              <a:t>Σχολή</a:t>
            </a:r>
          </a:p>
          <a:p>
            <a:pPr lvl="0"/>
            <a:r>
              <a:rPr lang="el-GR" dirty="0" smtClean="0"/>
              <a:t>Τμήμα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460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είμενο αριστερά αντικείμενο δεξι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481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Αντικείμενο αριστερά Κείμενο δεξι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252511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ύο αντικείμενα με λεζάντ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07631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07631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11" name="Θέση κειμένου 9"/>
          <p:cNvSpPr>
            <a:spLocks noGrp="1"/>
          </p:cNvSpPr>
          <p:nvPr>
            <p:ph type="body" sz="quarter" idx="14"/>
          </p:nvPr>
        </p:nvSpPr>
        <p:spPr>
          <a:xfrm>
            <a:off x="1167606" y="5861649"/>
            <a:ext cx="2808287" cy="3603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Θέση κειμένου 9"/>
          <p:cNvSpPr>
            <a:spLocks noGrp="1"/>
          </p:cNvSpPr>
          <p:nvPr>
            <p:ph type="body" sz="quarter" idx="15"/>
          </p:nvPr>
        </p:nvSpPr>
        <p:spPr>
          <a:xfrm>
            <a:off x="5168106" y="5849154"/>
            <a:ext cx="2808287" cy="3603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444396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EFF69-6CE3-4760-B251-9054A397A21E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575368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Τίτλος-2 Αντικείμενα -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022983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Τίτλος-2 Αντικείμενα -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2333171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483655" y="1943100"/>
            <a:ext cx="2246086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sz="quarter" idx="13"/>
          </p:nvPr>
        </p:nvSpPr>
        <p:spPr>
          <a:xfrm>
            <a:off x="6194425" y="1981200"/>
            <a:ext cx="2263775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6806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ρεις κάθετες εικόνες με λεζάντ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2"/>
          </p:nvPr>
        </p:nvSpPr>
        <p:spPr>
          <a:xfrm>
            <a:off x="395536" y="1916832"/>
            <a:ext cx="2376264" cy="3097212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11" name="Θέση εικόνας 10"/>
          <p:cNvSpPr>
            <a:spLocks noGrp="1"/>
          </p:cNvSpPr>
          <p:nvPr>
            <p:ph type="pic" sz="quarter" idx="13"/>
          </p:nvPr>
        </p:nvSpPr>
        <p:spPr>
          <a:xfrm>
            <a:off x="3347864" y="1916832"/>
            <a:ext cx="2448223" cy="3097212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15" name="Θέση εικόνας 14"/>
          <p:cNvSpPr>
            <a:spLocks noGrp="1"/>
          </p:cNvSpPr>
          <p:nvPr>
            <p:ph type="pic" sz="quarter" idx="14"/>
          </p:nvPr>
        </p:nvSpPr>
        <p:spPr>
          <a:xfrm>
            <a:off x="6372200" y="1916832"/>
            <a:ext cx="2376264" cy="3097212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19" name="Θέση κειμένου 18"/>
          <p:cNvSpPr>
            <a:spLocks noGrp="1"/>
          </p:cNvSpPr>
          <p:nvPr>
            <p:ph type="body" sz="quarter" idx="15"/>
          </p:nvPr>
        </p:nvSpPr>
        <p:spPr>
          <a:xfrm>
            <a:off x="395288" y="5300663"/>
            <a:ext cx="237648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Θέση κειμένου 18"/>
          <p:cNvSpPr>
            <a:spLocks noGrp="1"/>
          </p:cNvSpPr>
          <p:nvPr>
            <p:ph type="body" sz="quarter" idx="16"/>
          </p:nvPr>
        </p:nvSpPr>
        <p:spPr>
          <a:xfrm>
            <a:off x="3347865" y="5305786"/>
            <a:ext cx="2445994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1" name="Θέση κειμένου 18"/>
          <p:cNvSpPr>
            <a:spLocks noGrp="1"/>
          </p:cNvSpPr>
          <p:nvPr>
            <p:ph type="body" sz="quarter" idx="17"/>
          </p:nvPr>
        </p:nvSpPr>
        <p:spPr>
          <a:xfrm>
            <a:off x="6372088" y="5282636"/>
            <a:ext cx="237648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4050131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ρεις εικόνες οριζόντιες με λεζάντ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3590" y="1734473"/>
            <a:ext cx="3507730" cy="1916007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5007009" y="1734475"/>
            <a:ext cx="3508341" cy="1912004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quarter" idx="14"/>
          </p:nvPr>
        </p:nvSpPr>
        <p:spPr>
          <a:xfrm>
            <a:off x="973311" y="3766255"/>
            <a:ext cx="2808287" cy="3603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Θέση κειμένου 9"/>
          <p:cNvSpPr>
            <a:spLocks noGrp="1"/>
          </p:cNvSpPr>
          <p:nvPr>
            <p:ph type="body" sz="quarter" idx="15"/>
          </p:nvPr>
        </p:nvSpPr>
        <p:spPr>
          <a:xfrm>
            <a:off x="5357035" y="3766254"/>
            <a:ext cx="2808287" cy="3603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Θέση εικόνας 7"/>
          <p:cNvSpPr>
            <a:spLocks noGrp="1"/>
          </p:cNvSpPr>
          <p:nvPr>
            <p:ph type="pic" sz="quarter" idx="16"/>
          </p:nvPr>
        </p:nvSpPr>
        <p:spPr>
          <a:xfrm>
            <a:off x="4131320" y="4276416"/>
            <a:ext cx="3508341" cy="1912004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17" name="Θέση κειμένου 9"/>
          <p:cNvSpPr>
            <a:spLocks noGrp="1"/>
          </p:cNvSpPr>
          <p:nvPr>
            <p:ph type="body" sz="quarter" idx="17"/>
          </p:nvPr>
        </p:nvSpPr>
        <p:spPr>
          <a:xfrm>
            <a:off x="973311" y="5817401"/>
            <a:ext cx="2808287" cy="3603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394001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E9064-574B-40E7-814D-3ED29F0045CF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615398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Κατηγορίες με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D01F084-8812-4B4A-8645-8057D33C739F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1133889" y="1872753"/>
            <a:ext cx="4878271" cy="8477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quarter" idx="14"/>
          </p:nvPr>
        </p:nvSpPr>
        <p:spPr>
          <a:xfrm>
            <a:off x="1133888" y="3243144"/>
            <a:ext cx="4878271" cy="9683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14" name="Θέση κειμένου 13"/>
          <p:cNvSpPr>
            <a:spLocks noGrp="1"/>
          </p:cNvSpPr>
          <p:nvPr>
            <p:ph type="body" sz="quarter" idx="16"/>
          </p:nvPr>
        </p:nvSpPr>
        <p:spPr>
          <a:xfrm>
            <a:off x="1133887" y="4757121"/>
            <a:ext cx="4878271" cy="87471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7"/>
          </p:nvPr>
        </p:nvSpPr>
        <p:spPr>
          <a:xfrm>
            <a:off x="6444208" y="1841699"/>
            <a:ext cx="1295400" cy="1140810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13" name="Θέση εικόνας 6"/>
          <p:cNvSpPr>
            <a:spLocks noGrp="1"/>
          </p:cNvSpPr>
          <p:nvPr>
            <p:ph type="pic" sz="quarter" idx="18"/>
          </p:nvPr>
        </p:nvSpPr>
        <p:spPr>
          <a:xfrm>
            <a:off x="6444208" y="3302684"/>
            <a:ext cx="1295400" cy="1140810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15" name="Θέση εικόνας 6"/>
          <p:cNvSpPr>
            <a:spLocks noGrp="1"/>
          </p:cNvSpPr>
          <p:nvPr>
            <p:ph type="pic" sz="quarter" idx="19"/>
          </p:nvPr>
        </p:nvSpPr>
        <p:spPr>
          <a:xfrm>
            <a:off x="6445448" y="4757121"/>
            <a:ext cx="1295400" cy="1140810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5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DBA8F-6686-4993-96E6-EC601715A6AF}" type="slidenum">
              <a:rPr lang="en-GB" altLang="el-GR" smtClean="0"/>
              <a:pPr>
                <a:defRPr/>
              </a:pPr>
              <a:t>‹#›</a:t>
            </a:fld>
            <a:endParaRPr lang="en-GB" alt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3" cstate="print"/>
          <a:srcRect l="1" r="85167"/>
          <a:stretch/>
        </p:blipFill>
        <p:spPr>
          <a:xfrm>
            <a:off x="692851" y="6235059"/>
            <a:ext cx="374778" cy="4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0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εικόνες με λεζάντ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251520" y="1769616"/>
            <a:ext cx="3486150" cy="1803400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4067944" y="1772816"/>
            <a:ext cx="2016224" cy="1803400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10" name="Θέση εικόνας 9"/>
          <p:cNvSpPr>
            <a:spLocks noGrp="1"/>
          </p:cNvSpPr>
          <p:nvPr>
            <p:ph type="pic" sz="quarter" idx="14"/>
          </p:nvPr>
        </p:nvSpPr>
        <p:spPr>
          <a:xfrm>
            <a:off x="6437313" y="1772816"/>
            <a:ext cx="2311151" cy="2465387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12" name="Θέση εικόνας 11"/>
          <p:cNvSpPr>
            <a:spLocks noGrp="1"/>
          </p:cNvSpPr>
          <p:nvPr>
            <p:ph type="pic" sz="quarter" idx="15"/>
          </p:nvPr>
        </p:nvSpPr>
        <p:spPr>
          <a:xfrm>
            <a:off x="2498740" y="4139745"/>
            <a:ext cx="2145268" cy="1593511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14" name="Θέση εικόνας 13"/>
          <p:cNvSpPr>
            <a:spLocks noGrp="1"/>
          </p:cNvSpPr>
          <p:nvPr>
            <p:ph type="pic" sz="quarter" idx="16"/>
          </p:nvPr>
        </p:nvSpPr>
        <p:spPr>
          <a:xfrm>
            <a:off x="251520" y="4076824"/>
            <a:ext cx="1894074" cy="1593512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/>
          </a:p>
        </p:txBody>
      </p:sp>
      <p:sp>
        <p:nvSpPr>
          <p:cNvPr id="16" name="Θέση κειμένου 15"/>
          <p:cNvSpPr>
            <a:spLocks noGrp="1"/>
          </p:cNvSpPr>
          <p:nvPr>
            <p:ph type="body" sz="quarter" idx="17"/>
          </p:nvPr>
        </p:nvSpPr>
        <p:spPr>
          <a:xfrm>
            <a:off x="4997154" y="4710718"/>
            <a:ext cx="3751310" cy="11795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13" name="Θέση κειμένου 18"/>
          <p:cNvSpPr>
            <a:spLocks noGrp="1"/>
          </p:cNvSpPr>
          <p:nvPr>
            <p:ph type="body" sz="quarter" idx="18"/>
          </p:nvPr>
        </p:nvSpPr>
        <p:spPr>
          <a:xfrm>
            <a:off x="806351" y="3645272"/>
            <a:ext cx="237648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Θέση κειμένου 18"/>
          <p:cNvSpPr>
            <a:spLocks noGrp="1"/>
          </p:cNvSpPr>
          <p:nvPr>
            <p:ph type="body" sz="quarter" idx="19"/>
          </p:nvPr>
        </p:nvSpPr>
        <p:spPr>
          <a:xfrm>
            <a:off x="3899248" y="3645024"/>
            <a:ext cx="237648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7" name="Θέση κειμένου 18"/>
          <p:cNvSpPr>
            <a:spLocks noGrp="1"/>
          </p:cNvSpPr>
          <p:nvPr>
            <p:ph type="body" sz="quarter" idx="20"/>
          </p:nvPr>
        </p:nvSpPr>
        <p:spPr>
          <a:xfrm>
            <a:off x="6404644" y="4312204"/>
            <a:ext cx="237648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8" name="Θέση κειμένου 18"/>
          <p:cNvSpPr>
            <a:spLocks noGrp="1"/>
          </p:cNvSpPr>
          <p:nvPr>
            <p:ph type="body" sz="quarter" idx="21"/>
          </p:nvPr>
        </p:nvSpPr>
        <p:spPr>
          <a:xfrm>
            <a:off x="116683" y="5795928"/>
            <a:ext cx="216374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Θέση κειμένου 18"/>
          <p:cNvSpPr>
            <a:spLocks noGrp="1"/>
          </p:cNvSpPr>
          <p:nvPr>
            <p:ph type="body" sz="quarter" idx="22"/>
          </p:nvPr>
        </p:nvSpPr>
        <p:spPr>
          <a:xfrm>
            <a:off x="2498741" y="5795928"/>
            <a:ext cx="2429512" cy="4113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Θέση κειμένου 18"/>
          <p:cNvSpPr>
            <a:spLocks noGrp="1"/>
          </p:cNvSpPr>
          <p:nvPr>
            <p:ph type="body" sz="quarter" idx="23"/>
          </p:nvPr>
        </p:nvSpPr>
        <p:spPr>
          <a:xfrm>
            <a:off x="5550473" y="5893368"/>
            <a:ext cx="237648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54315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Εισαγωγή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F50DE-EF6A-4D28-B9F4-EE3A5004EFCE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6" name="Θέση πολυμέσων 5"/>
          <p:cNvSpPr>
            <a:spLocks noGrp="1"/>
          </p:cNvSpPr>
          <p:nvPr>
            <p:ph type="media" sz="quarter" idx="12"/>
          </p:nvPr>
        </p:nvSpPr>
        <p:spPr>
          <a:xfrm>
            <a:off x="771525" y="1846747"/>
            <a:ext cx="7600950" cy="3697909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πολυμέσα</a:t>
            </a:r>
            <a:endParaRPr lang="el-GR" dirty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771525" y="5657223"/>
            <a:ext cx="7600950" cy="5556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851430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Γράφημα 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28650" y="1916287"/>
            <a:ext cx="7886700" cy="3384376"/>
          </a:xfrm>
        </p:spPr>
        <p:txBody>
          <a:bodyPr/>
          <a:lstStyle/>
          <a:p>
            <a:pPr lvl="0"/>
            <a:r>
              <a:rPr lang="el-GR" noProof="0" smtClean="0"/>
              <a:t>Κάντε κλικ στο εικονίδιο για να προσθέσετε ένα γράφημα</a:t>
            </a:r>
            <a:endParaRPr lang="el-GR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5526261"/>
            <a:ext cx="7886700" cy="50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2283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93C510-09D4-49A4-A942-E45B353674D4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ένα γραφικό SmartArt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7174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8E640-570C-4C13-B8FC-592E043A7AB3}" type="slidenum">
              <a:rPr lang="en-GB" altLang="el-GR" smtClean="0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62181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418" y="457199"/>
            <a:ext cx="3863919" cy="24105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3"/>
          </p:nvPr>
        </p:nvSpPr>
        <p:spPr>
          <a:xfrm>
            <a:off x="3976688" y="3324225"/>
            <a:ext cx="3803650" cy="25447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0903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0574-A60C-485B-97BD-BA921F505EBF}" type="slidenum">
              <a:rPr lang="en-GB" altLang="el-GR" smtClean="0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07335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B48CD-B06A-4349-856F-E2EC720308FD}" type="slidenum">
              <a:rPr lang="en-GB" altLang="el-GR" smtClean="0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924919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8253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850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65087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6052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455275AD-54B2-4459-B7D4-858EABC256F1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422174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κόνα Κείμενο (πάνω κάτω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1466639" y="1794694"/>
            <a:ext cx="6264696" cy="2282378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4292600"/>
            <a:ext cx="7940675" cy="1928811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7435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είμενο εικόνα (πάνω κάτω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916113"/>
            <a:ext cx="7759700" cy="20891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1012031" y="4157277"/>
            <a:ext cx="6992938" cy="2016125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97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κόνα αριστερά κείμενο δεξι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461857" y="1778793"/>
            <a:ext cx="4072043" cy="4458519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4793711" y="1778793"/>
            <a:ext cx="3888432" cy="445851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881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είμενο αριστερά εικόνα δεξι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50" y="339726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4589636" y="1772816"/>
            <a:ext cx="4072043" cy="4458519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467544" y="1772816"/>
            <a:ext cx="3888432" cy="445851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883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97078" y="6325416"/>
            <a:ext cx="418272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‹#›</a:t>
            </a:fld>
            <a:endParaRPr lang="en-GB" altLang="el-GR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 rotWithShape="1">
          <a:blip r:embed="rId31" cstate="print"/>
          <a:srcRect l="1" r="85167"/>
          <a:stretch/>
        </p:blipFill>
        <p:spPr>
          <a:xfrm>
            <a:off x="692851" y="6235059"/>
            <a:ext cx="374778" cy="46163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560522" y="307030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7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  <p:sldLayoutId id="2147483848" r:id="rId27"/>
    <p:sldLayoutId id="2147483849" r:id="rId28"/>
    <p:sldLayoutId id="2147483850" r:id="rId2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5075BC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iteco.com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n-US" sz="4400" dirty="0" smtClean="0"/>
              <a:t>Ζωολογία</a:t>
            </a:r>
            <a:r>
              <a:rPr lang="el-GR" altLang="en-US" dirty="0" smtClean="0"/>
              <a:t> Ι</a:t>
            </a:r>
            <a:endParaRPr lang="en-GB" altLang="en-US" dirty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5075BC"/>
                </a:solidFill>
              </a:rPr>
              <a:t>Ενότητα</a:t>
            </a:r>
            <a:r>
              <a:rPr lang="en-US" dirty="0" smtClean="0">
                <a:solidFill>
                  <a:srgbClr val="5075BC"/>
                </a:solidFill>
              </a:rPr>
              <a:t> 13</a:t>
            </a:r>
            <a:r>
              <a:rPr lang="el-GR" dirty="0" smtClean="0">
                <a:solidFill>
                  <a:srgbClr val="5075BC"/>
                </a:solidFill>
              </a:rPr>
              <a:t>: </a:t>
            </a:r>
            <a:r>
              <a:rPr lang="el-GR" dirty="0" smtClean="0"/>
              <a:t>Μαλάκια</a:t>
            </a:r>
            <a:r>
              <a:rPr lang="en-US" dirty="0" smtClean="0"/>
              <a:t> </a:t>
            </a:r>
            <a:endParaRPr lang="sk-SK" dirty="0" smtClean="0"/>
          </a:p>
          <a:p>
            <a:r>
              <a:rPr lang="en-US" b="1" i="1" dirty="0" smtClean="0"/>
              <a:t>E</a:t>
            </a:r>
            <a:r>
              <a:rPr lang="el-GR" b="1" i="1" dirty="0" err="1" smtClean="0"/>
              <a:t>ργαστηριακή</a:t>
            </a:r>
            <a:r>
              <a:rPr lang="el-GR" b="1" i="1" dirty="0" smtClean="0"/>
              <a:t> Άσκηση Μαλάκια</a:t>
            </a:r>
          </a:p>
          <a:p>
            <a:pPr>
              <a:spcBef>
                <a:spcPts val="1200"/>
              </a:spcBef>
            </a:pPr>
            <a:r>
              <a:rPr lang="el-GR" dirty="0" smtClean="0"/>
              <a:t>Άρτεμις Νικολαΐδου</a:t>
            </a:r>
            <a:r>
              <a:rPr lang="el-GR" dirty="0"/>
              <a:t>, </a:t>
            </a:r>
            <a:r>
              <a:rPr lang="el-GR" dirty="0" smtClean="0"/>
              <a:t>Καθηγήτρια</a:t>
            </a:r>
          </a:p>
          <a:p>
            <a:r>
              <a:rPr lang="el-GR" dirty="0" smtClean="0"/>
              <a:t>Σχολή Θετικών Επιστημών</a:t>
            </a:r>
          </a:p>
          <a:p>
            <a:r>
              <a:rPr lang="el-GR" dirty="0" smtClean="0"/>
              <a:t>Τμήμα Βιολογίας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dirty="0" smtClean="0"/>
              <a:t>Ομοταξία </a:t>
            </a:r>
            <a:r>
              <a:rPr lang="el-GR" dirty="0" err="1" smtClean="0"/>
              <a:t>Μονοπλακοφόρα</a:t>
            </a:r>
            <a:r>
              <a:rPr lang="el-GR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(12 είδη)</a:t>
            </a:r>
            <a:endParaRPr lang="en-GB" dirty="0" smtClean="0"/>
          </a:p>
        </p:txBody>
      </p:sp>
      <p:pic>
        <p:nvPicPr>
          <p:cNvPr id="8" name="Θέση περιεχομένου 7" descr="Φωτογραφία Μονοπλακοφόρων.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4" y="1892501"/>
            <a:ext cx="4455841" cy="2196541"/>
          </a:xfrm>
        </p:spPr>
      </p:pic>
      <p:pic>
        <p:nvPicPr>
          <p:cNvPr id="6" name="Θέση περιεχομένου 5" descr="Φωτογραφία Μονοπλακοφόρου.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82016"/>
            <a:ext cx="1981200" cy="1981200"/>
          </a:xfrm>
        </p:spPr>
      </p:pic>
      <p:sp>
        <p:nvSpPr>
          <p:cNvPr id="46100" name="Rectangle 20"/>
          <p:cNvSpPr>
            <a:spLocks noGrp="1" noChangeArrowheads="1"/>
          </p:cNvSpPr>
          <p:nvPr>
            <p:ph type="body" sz="half" idx="3"/>
          </p:nvPr>
        </p:nvSpPr>
        <p:spPr>
          <a:xfrm>
            <a:off x="685800" y="4114800"/>
            <a:ext cx="7772400" cy="21591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dirty="0" smtClean="0"/>
              <a:t>Ένα όστρακο</a:t>
            </a:r>
            <a:r>
              <a:rPr lang="en-US" dirty="0" smtClean="0"/>
              <a:t>.</a:t>
            </a: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Επανάληψη οργάνων κατά σειρά</a:t>
            </a:r>
            <a:r>
              <a:rPr lang="en-US" dirty="0" smtClean="0"/>
              <a:t>.</a:t>
            </a: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Θαλάσσια σε βαθιά νερά</a:t>
            </a:r>
            <a:r>
              <a:rPr lang="en-US" dirty="0" smtClean="0"/>
              <a:t>.</a:t>
            </a:r>
            <a:r>
              <a:rPr lang="el-GR" dirty="0" smtClean="0"/>
              <a:t> </a:t>
            </a:r>
            <a:endParaRPr lang="en-GB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2082D-3B19-47FE-9827-13CC4A250B85}" type="slidenum">
              <a:rPr lang="en-GB" altLang="el-GR" smtClean="0">
                <a:latin typeface="+mn-lt"/>
              </a:rPr>
              <a:pPr>
                <a:defRPr/>
              </a:pPr>
              <a:t>10</a:t>
            </a:fld>
            <a:endParaRPr lang="en-GB" altLang="el-GR">
              <a:latin typeface="+mn-lt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4813889" y="3736251"/>
            <a:ext cx="35361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16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7124606" y="359775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17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/>
              <a:t>Εσωτερική δομή </a:t>
            </a:r>
            <a:br>
              <a:rPr lang="el-GR" sz="4000" b="1" dirty="0" smtClean="0"/>
            </a:br>
            <a:r>
              <a:rPr lang="el-GR" sz="4000" b="1" dirty="0" err="1" smtClean="0"/>
              <a:t>Μονοπλακοφόρου</a:t>
            </a:r>
            <a:endParaRPr lang="en-US" sz="4000" b="1" dirty="0"/>
          </a:p>
        </p:txBody>
      </p:sp>
      <p:pic>
        <p:nvPicPr>
          <p:cNvPr id="6" name="Θέση περιεχομένου 5" descr="Σχεδιαστική απεικόνιση εσωτερικής δομής Μονοπλακοφόρου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52" y="1825625"/>
            <a:ext cx="7211695" cy="435133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40530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18</a:t>
            </a:r>
            <a:endParaRPr lang="el-GR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61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dirty="0" smtClean="0"/>
              <a:t>Ομοταξία Πολυπλακοφόρα (χιτώνες)</a:t>
            </a:r>
            <a:endParaRPr lang="en-GB" dirty="0" smtClean="0"/>
          </a:p>
        </p:txBody>
      </p:sp>
      <p:pic>
        <p:nvPicPr>
          <p:cNvPr id="6" name="Θέση περιεχομένου 5" descr="Σχεδιαστική απεικόνιση χιτώνα.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7908" y="1600868"/>
            <a:ext cx="1612979" cy="2880320"/>
          </a:xfrm>
        </p:spPr>
      </p:pic>
      <p:sp>
        <p:nvSpPr>
          <p:cNvPr id="2150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706415" y="4312802"/>
            <a:ext cx="7829550" cy="178359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2800" dirty="0" smtClean="0"/>
              <a:t>Μέγεθος 2-5</a:t>
            </a:r>
            <a:r>
              <a:rPr lang="en-US" sz="2800" dirty="0" smtClean="0"/>
              <a:t>cm,</a:t>
            </a:r>
            <a:r>
              <a:rPr lang="el-GR" sz="2800" dirty="0" smtClean="0"/>
              <a:t> σπάνια ως 30</a:t>
            </a:r>
            <a:r>
              <a:rPr lang="en-US" sz="2800" dirty="0" smtClean="0"/>
              <a:t>cm.</a:t>
            </a:r>
            <a:endParaRPr lang="en-GB" sz="2800" dirty="0" smtClean="0"/>
          </a:p>
          <a:p>
            <a:pPr eaLnBrk="1" hangingPunct="1">
              <a:defRPr/>
            </a:pPr>
            <a:r>
              <a:rPr lang="el-GR" sz="2800" dirty="0" smtClean="0"/>
              <a:t>Όστρακο από </a:t>
            </a:r>
            <a:r>
              <a:rPr lang="en-GB" sz="2800" dirty="0" smtClean="0"/>
              <a:t>8 </a:t>
            </a:r>
            <a:r>
              <a:rPr lang="el-GR" sz="2800" dirty="0" smtClean="0"/>
              <a:t>ασβεστολιθικές αλληλεπικαλυπτόμενες πλάκες</a:t>
            </a:r>
            <a:r>
              <a:rPr lang="en-US" sz="2800" dirty="0" smtClean="0"/>
              <a:t>.</a:t>
            </a:r>
            <a:endParaRPr lang="el-GR" sz="2800" dirty="0" smtClean="0"/>
          </a:p>
          <a:p>
            <a:pPr eaLnBrk="1" hangingPunct="1">
              <a:defRPr/>
            </a:pPr>
            <a:r>
              <a:rPr lang="el-GR" sz="2800" dirty="0" smtClean="0"/>
              <a:t>Στη θάλασσα, συνήθως σε ρηχά νερά</a:t>
            </a:r>
            <a:r>
              <a:rPr lang="en-US" sz="2800" dirty="0" smtClean="0"/>
              <a:t>.</a:t>
            </a:r>
            <a:endParaRPr lang="en-GB" sz="2800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2082D-3B19-47FE-9827-13CC4A250B85}" type="slidenum">
              <a:rPr lang="en-GB" altLang="el-GR" smtClean="0">
                <a:latin typeface="+mn-lt"/>
              </a:rPr>
              <a:pPr>
                <a:defRPr/>
              </a:pPr>
              <a:t>12</a:t>
            </a:fld>
            <a:endParaRPr lang="en-GB" altLang="el-GR">
              <a:latin typeface="+mn-lt"/>
            </a:endParaRPr>
          </a:p>
        </p:txBody>
      </p:sp>
      <p:pic>
        <p:nvPicPr>
          <p:cNvPr id="5" name="Θέση περιεχομένου 4" descr="Φωτογραφία Mopalia muscosa.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t="7764" r="7353" b="8934"/>
          <a:stretch/>
        </p:blipFill>
        <p:spPr>
          <a:xfrm>
            <a:off x="949693" y="1574772"/>
            <a:ext cx="3744416" cy="2695979"/>
          </a:xfrm>
        </p:spPr>
      </p:pic>
      <p:sp>
        <p:nvSpPr>
          <p:cNvPr id="12" name="Ορθογώνιο 11"/>
          <p:cNvSpPr/>
          <p:nvPr/>
        </p:nvSpPr>
        <p:spPr>
          <a:xfrm>
            <a:off x="4279430" y="388637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19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7587198" y="355046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0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102680" y="-301972"/>
            <a:ext cx="8893085" cy="2229739"/>
          </a:xfrm>
        </p:spPr>
        <p:txBody>
          <a:bodyPr>
            <a:noAutofit/>
          </a:bodyPr>
          <a:lstStyle/>
          <a:p>
            <a:r>
              <a:rPr lang="el-GR" altLang="en-US" sz="4000" dirty="0"/>
              <a:t>Ομοταξία </a:t>
            </a:r>
            <a:r>
              <a:rPr lang="el-GR" altLang="en-US" sz="4000" dirty="0" err="1"/>
              <a:t>Σκαφόποδα</a:t>
            </a:r>
            <a:r>
              <a:rPr lang="el-GR" altLang="en-US" sz="4000" dirty="0"/>
              <a:t> </a:t>
            </a:r>
            <a:br>
              <a:rPr lang="el-GR" altLang="en-US" sz="4000" dirty="0"/>
            </a:br>
            <a:r>
              <a:rPr lang="en-US" altLang="en-US" sz="4000" dirty="0"/>
              <a:t>(</a:t>
            </a:r>
            <a:r>
              <a:rPr lang="el-GR" altLang="en-US" sz="4000" dirty="0"/>
              <a:t>χαυλιόδοντες ή δόντια της θάλασσας</a:t>
            </a:r>
            <a:r>
              <a:rPr lang="el-GR" altLang="en-US" sz="4000" dirty="0" smtClean="0"/>
              <a:t>)  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480248" y="1999553"/>
            <a:ext cx="4076708" cy="394041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altLang="en-US" sz="3000" dirty="0"/>
              <a:t>Μέγεθος 4</a:t>
            </a:r>
            <a:r>
              <a:rPr lang="en-US" altLang="en-US" sz="3000" dirty="0"/>
              <a:t>mm</a:t>
            </a:r>
            <a:r>
              <a:rPr lang="el-GR" altLang="en-US" sz="3000" dirty="0"/>
              <a:t> ως 25</a:t>
            </a:r>
            <a:r>
              <a:rPr lang="en-US" altLang="en-US" sz="3000" dirty="0"/>
              <a:t>cm</a:t>
            </a:r>
            <a:r>
              <a:rPr lang="el-GR" altLang="en-US" sz="3000" dirty="0"/>
              <a:t>, συνήθως 2.5-5</a:t>
            </a:r>
            <a:r>
              <a:rPr lang="en-US" altLang="en-US" sz="3000" dirty="0"/>
              <a:t>cm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altLang="en-US" sz="3000" dirty="0"/>
              <a:t>Σωληνοειδές όστρακο, ανοικτό και στα δύο άκρα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altLang="en-US" sz="3000" dirty="0"/>
              <a:t>Θαλάσσια, από ρηχά μέχρι και 6000</a:t>
            </a:r>
            <a:r>
              <a:rPr lang="en-US" altLang="en-US" sz="3000" dirty="0"/>
              <a:t>m</a:t>
            </a:r>
            <a:endParaRPr lang="en-GB" altLang="en-US" sz="3000" dirty="0"/>
          </a:p>
          <a:p>
            <a:endParaRPr lang="en-US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US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>
                <a:latin typeface="+mn-lt"/>
              </a:rPr>
              <a:pPr/>
              <a:t>13</a:t>
            </a:fld>
            <a:endParaRPr lang="en-US">
              <a:latin typeface="+mn-lt"/>
            </a:endParaRPr>
          </a:p>
        </p:txBody>
      </p:sp>
      <p:pic>
        <p:nvPicPr>
          <p:cNvPr id="6" name="Content Placeholder 5" descr="Σχεδιαστική απεικόνιση Σκαφόποδων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76" y="1970209"/>
            <a:ext cx="3309171" cy="4045528"/>
          </a:xfrm>
        </p:spPr>
      </p:pic>
      <p:sp>
        <p:nvSpPr>
          <p:cNvPr id="10" name="Ορθογώνιο 8"/>
          <p:cNvSpPr/>
          <p:nvPr/>
        </p:nvSpPr>
        <p:spPr>
          <a:xfrm>
            <a:off x="7508624" y="5738738"/>
            <a:ext cx="39931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21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08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361818" y="346622"/>
            <a:ext cx="8674677" cy="1325563"/>
          </a:xfrm>
        </p:spPr>
        <p:txBody>
          <a:bodyPr>
            <a:noAutofit/>
          </a:bodyPr>
          <a:lstStyle/>
          <a:p>
            <a:r>
              <a:rPr lang="el-GR" altLang="en-US" sz="4000" dirty="0"/>
              <a:t>Ομοταξία </a:t>
            </a:r>
            <a:r>
              <a:rPr lang="el-GR" altLang="en-US" sz="4000" dirty="0" err="1"/>
              <a:t>Σκαφόποδα</a:t>
            </a:r>
            <a:r>
              <a:rPr lang="el-GR" altLang="en-US" sz="4000" dirty="0"/>
              <a:t> </a:t>
            </a:r>
            <a:br>
              <a:rPr lang="el-GR" altLang="en-US" sz="4000" dirty="0"/>
            </a:br>
            <a:r>
              <a:rPr lang="en-US" altLang="en-US" sz="4000" dirty="0"/>
              <a:t>(</a:t>
            </a:r>
            <a:r>
              <a:rPr lang="el-GR" altLang="en-US" sz="4000" dirty="0"/>
              <a:t>χαυλιόδοντες ή δόντια της θάλασσας</a:t>
            </a:r>
            <a:r>
              <a:rPr lang="el-GR" altLang="en-US" sz="4000" dirty="0" smtClean="0"/>
              <a:t>) (2) 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6" name="Θέση περιεχομένου 5" descr="Φωτογραφία Σκαφόποδων (χαυλιόδοντες ή δόντια της θάλασσας).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" t="-1229"/>
          <a:stretch/>
        </p:blipFill>
        <p:spPr>
          <a:xfrm>
            <a:off x="1331640" y="1772816"/>
            <a:ext cx="6468205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Ορθογώνιο 7"/>
          <p:cNvSpPr/>
          <p:nvPr/>
        </p:nvSpPr>
        <p:spPr>
          <a:xfrm>
            <a:off x="7269031" y="566124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2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894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/>
              <a:t>Ομοταξία Γαστερόποδα </a:t>
            </a:r>
            <a:br>
              <a:rPr lang="el-GR" altLang="en-US" dirty="0" smtClean="0"/>
            </a:br>
            <a:r>
              <a:rPr lang="el-GR" altLang="en-US" dirty="0" smtClean="0"/>
              <a:t>(40000 είδη)</a:t>
            </a:r>
            <a:endParaRPr lang="en-GB" altLang="en-US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2114537"/>
            <a:ext cx="7886700" cy="4351338"/>
          </a:xfrm>
        </p:spPr>
        <p:txBody>
          <a:bodyPr/>
          <a:lstStyle/>
          <a:p>
            <a:r>
              <a:rPr lang="el-GR" altLang="en-US" dirty="0" smtClean="0"/>
              <a:t>Όστρακο από ένα τμήμα, περιελιγμένο ή όχι</a:t>
            </a:r>
          </a:p>
          <a:p>
            <a:r>
              <a:rPr lang="el-GR" altLang="en-US" dirty="0" smtClean="0"/>
              <a:t>Μικροσκοπικά μέχρι και ένα μέτρο. Συνήθως 1 ως 8</a:t>
            </a:r>
            <a:r>
              <a:rPr lang="en-US" altLang="en-US" dirty="0" smtClean="0"/>
              <a:t>cm</a:t>
            </a:r>
            <a:endParaRPr lang="el-GR" altLang="en-US" dirty="0" smtClean="0"/>
          </a:p>
          <a:p>
            <a:r>
              <a:rPr lang="el-GR" altLang="en-US" dirty="0" smtClean="0"/>
              <a:t>Θαλάσσια, χερσαία, γλυκών νερών</a:t>
            </a:r>
            <a:endParaRPr lang="en-GB" altLang="en-US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5275AD-54B2-4459-B7D4-858EABC256F1}" type="slidenum">
              <a:rPr lang="en-GB" altLang="el-GR" smtClean="0"/>
              <a:pPr>
                <a:defRPr/>
              </a:pPr>
              <a:t>15</a:t>
            </a:fld>
            <a:endParaRPr lang="en-GB" alt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/>
              <a:t>Συστροφή</a:t>
            </a:r>
            <a:endParaRPr lang="en-GB" altLang="en-US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DD8A7A-A7E6-4EF5-99A5-CD75AF97895C}" type="slidenum">
              <a:rPr lang="en-GB" altLang="el-GR" smtClean="0">
                <a:latin typeface="+mn-lt"/>
              </a:rPr>
              <a:pPr>
                <a:defRPr/>
              </a:pPr>
              <a:t>16</a:t>
            </a:fld>
            <a:endParaRPr lang="en-GB" altLang="el-GR">
              <a:latin typeface="+mn-lt"/>
            </a:endParaRPr>
          </a:p>
        </p:txBody>
      </p:sp>
      <p:pic>
        <p:nvPicPr>
          <p:cNvPr id="11" name="Θέση εικόνας 10" descr="Σχεδιαστική απεικόνιση οντογενετικής συστροφής Γαστερόποδου. 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 b="3953"/>
          <a:stretch/>
        </p:blipFill>
        <p:spPr>
          <a:xfrm>
            <a:off x="330540" y="1902779"/>
            <a:ext cx="2897960" cy="3777188"/>
          </a:xfrm>
        </p:spPr>
      </p:pic>
      <p:pic>
        <p:nvPicPr>
          <p:cNvPr id="12" name="Θέση εικόνας 11" descr="Σχεδιαστική απεικόνιση οντογενετικής συστροφής Γαστερόποδου. 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84" t="-648" r="-13984" b="-648"/>
          <a:stretch/>
        </p:blipFill>
        <p:spPr>
          <a:xfrm>
            <a:off x="3145067" y="1920939"/>
            <a:ext cx="2808312" cy="3797604"/>
          </a:xfrm>
        </p:spPr>
      </p:pic>
      <p:pic>
        <p:nvPicPr>
          <p:cNvPr id="13" name="Θέση εικόνας 12" descr="Σχεδιαστική απεικόνιση οντογενετικής συστροφής Γαστερόποδου. 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" b="-499"/>
          <a:stretch/>
        </p:blipFill>
        <p:spPr>
          <a:xfrm>
            <a:off x="6012271" y="1902779"/>
            <a:ext cx="2736304" cy="3786442"/>
          </a:xfrm>
        </p:spPr>
      </p:pic>
      <p:sp>
        <p:nvSpPr>
          <p:cNvPr id="15" name="Ορθογώνιο 14"/>
          <p:cNvSpPr/>
          <p:nvPr/>
        </p:nvSpPr>
        <p:spPr>
          <a:xfrm>
            <a:off x="2715299" y="530827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l-GR" sz="1200" dirty="0" smtClean="0">
                <a:solidFill>
                  <a:schemeClr val="tx1"/>
                </a:solidFill>
                <a:latin typeface="+mn-lt"/>
              </a:rPr>
              <a:t>3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5280723" y="530827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l-GR" sz="1200" dirty="0" smtClean="0">
                <a:solidFill>
                  <a:schemeClr val="tx1"/>
                </a:solidFill>
                <a:latin typeface="+mn-lt"/>
              </a:rPr>
              <a:t>4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8344470" y="530827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25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42126" y="805543"/>
            <a:ext cx="2949178" cy="114377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sz="4400" b="1" dirty="0" smtClean="0"/>
              <a:t>Περιέλιξη</a:t>
            </a:r>
            <a:endParaRPr lang="en-GB" sz="4400" b="1" dirty="0" smtClean="0"/>
          </a:p>
        </p:txBody>
      </p:sp>
      <p:pic>
        <p:nvPicPr>
          <p:cNvPr id="6" name="Θέση περιεχομένου 5" descr="Σχεδιαστική απεικόνιση περιέλιξης Γαστεροπόδων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3" y="276087"/>
            <a:ext cx="4509407" cy="6049329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>
                <a:latin typeface="+mn-lt"/>
              </a:rPr>
              <a:pPr/>
              <a:t>17</a:t>
            </a:fld>
            <a:endParaRPr lang="en-US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6214" y="58478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+mn-lt"/>
              </a:rPr>
              <a:t>2</a:t>
            </a:r>
            <a:r>
              <a:rPr lang="el-GR" sz="1200" b="1" dirty="0" smtClean="0">
                <a:latin typeface="+mn-lt"/>
              </a:rPr>
              <a:t>6</a:t>
            </a:r>
            <a:endParaRPr lang="el-GR" sz="1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>
                <a:solidFill>
                  <a:schemeClr val="accent1"/>
                </a:solidFill>
              </a:rPr>
              <a:t>  </a:t>
            </a:r>
            <a:r>
              <a:rPr lang="el-GR" sz="4000" dirty="0" smtClean="0"/>
              <a:t>Οι </a:t>
            </a:r>
            <a:r>
              <a:rPr lang="el-GR" sz="4000" dirty="0"/>
              <a:t>ομάδες των </a:t>
            </a:r>
            <a:r>
              <a:rPr lang="el-GR" sz="4000" dirty="0" smtClean="0"/>
              <a:t>Γαστεροπόδων</a:t>
            </a:r>
            <a:endParaRPr lang="en-US" sz="40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>
                <a:latin typeface="+mn-lt"/>
              </a:rPr>
              <a:pPr/>
              <a:t>18</a:t>
            </a:fld>
            <a:endParaRPr lang="en-US">
              <a:latin typeface="+mn-lt"/>
            </a:endParaRP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l-GR" dirty="0" err="1" smtClean="0"/>
              <a:t>Προσωβράγχια</a:t>
            </a:r>
            <a:endParaRPr lang="en-US" dirty="0"/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 err="1" smtClean="0"/>
              <a:t>Οπισθοβράγχια</a:t>
            </a:r>
            <a:endParaRPr lang="en-US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Πνευμονοφόρα</a:t>
            </a:r>
            <a:endParaRPr lang="en-US" dirty="0"/>
          </a:p>
        </p:txBody>
      </p:sp>
      <p:pic>
        <p:nvPicPr>
          <p:cNvPr id="11" name="Θέση εικόνας 10" descr="Ομάδες Γαστεροπόδων : Προσωβράγχια.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5" t="-806" r="-4655" b="-806"/>
          <a:stretch/>
        </p:blipFill>
        <p:spPr>
          <a:xfrm>
            <a:off x="4716758" y="1579668"/>
            <a:ext cx="1495356" cy="1316904"/>
          </a:xfrm>
        </p:spPr>
      </p:pic>
      <p:pic>
        <p:nvPicPr>
          <p:cNvPr id="12" name="Θέση εικόνας 11" descr="Ομάδες Γαστεροπόδων : Οπισθοβράγχια.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6" t="-1839" r="-1856" b="-1839"/>
          <a:stretch/>
        </p:blipFill>
        <p:spPr>
          <a:xfrm>
            <a:off x="6444207" y="3062514"/>
            <a:ext cx="1568115" cy="1380980"/>
          </a:xfrm>
        </p:spPr>
      </p:pic>
      <p:pic>
        <p:nvPicPr>
          <p:cNvPr id="13" name="Θέση εικόνας 12" descr="Ομάδες Γαστεροπόδων : Πνευμονοφόρα.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3" t="-1253" r="-2973" b="-1253"/>
          <a:stretch/>
        </p:blipFill>
        <p:spPr>
          <a:xfrm>
            <a:off x="4586514" y="4285224"/>
            <a:ext cx="1525622" cy="1808217"/>
          </a:xfrm>
        </p:spPr>
      </p:pic>
      <p:sp>
        <p:nvSpPr>
          <p:cNvPr id="14" name="TextBox 13"/>
          <p:cNvSpPr txBox="1"/>
          <p:nvPr/>
        </p:nvSpPr>
        <p:spPr>
          <a:xfrm>
            <a:off x="5825365" y="2591697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27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8736" y="4146724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28</a:t>
            </a:r>
            <a:endParaRPr lang="el-GR" sz="1200" b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572" y="4981033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29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6330" y="5793930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30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461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l-GR" dirty="0" smtClean="0"/>
              <a:t>Οι ομάδες των Γαστεροπόδων</a:t>
            </a:r>
            <a:r>
              <a:rPr lang="en-US" dirty="0" smtClean="0"/>
              <a:t>: </a:t>
            </a:r>
            <a:r>
              <a:rPr lang="el-GR" dirty="0" smtClean="0"/>
              <a:t>Προσωβράγχια</a:t>
            </a:r>
          </a:p>
        </p:txBody>
      </p:sp>
      <p:pic>
        <p:nvPicPr>
          <p:cNvPr id="7" name="Θέση περιεχομένου 6" descr="Φωτογραφία του θαλάσσιου σαλιγκαριού  Calliostoma annulata.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67" y="1813166"/>
            <a:ext cx="1913419" cy="2018552"/>
          </a:xfrm>
        </p:spPr>
      </p:pic>
      <p:sp>
        <p:nvSpPr>
          <p:cNvPr id="28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683568" y="4214065"/>
            <a:ext cx="7772400" cy="2643935"/>
          </a:xfrm>
        </p:spPr>
        <p:txBody>
          <a:bodyPr>
            <a:noAutofit/>
          </a:bodyPr>
          <a:lstStyle/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 smtClean="0"/>
              <a:t>Τα περισσότερα θαλάσσια σαλιγκάρια, μερικά της ξηράς ή του γλυκού νερού.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 smtClean="0"/>
              <a:t>Βράγχια εμπρός λόγω συστροφής.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 smtClean="0"/>
              <a:t>Συχνά τα χείλη του μανδύα σχηματίζουν σίφωνα.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 smtClean="0"/>
              <a:t>1 ζεύγος κεραιών.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 smtClean="0"/>
              <a:t>Συνήθως </a:t>
            </a:r>
            <a:r>
              <a:rPr lang="el-GR" sz="2000" dirty="0" err="1" smtClean="0"/>
              <a:t>γονοχωριστικά</a:t>
            </a:r>
            <a:r>
              <a:rPr lang="el-GR" sz="2000" dirty="0" smtClean="0"/>
              <a:t>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>
                <a:latin typeface="+mn-lt"/>
              </a:rPr>
              <a:pPr/>
              <a:t>19</a:t>
            </a:fld>
            <a:endParaRPr lang="en-US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2700" y="3554719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Content Placeholder 2" descr="Φωτογραφία θαλάσσιου σαλιγκαριού Bithynia tentaculata.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0" y="1887569"/>
            <a:ext cx="2642825" cy="1981200"/>
          </a:xfrm>
        </p:spPr>
      </p:pic>
      <p:sp>
        <p:nvSpPr>
          <p:cNvPr id="13" name="TextBox 12"/>
          <p:cNvSpPr txBox="1"/>
          <p:nvPr/>
        </p:nvSpPr>
        <p:spPr>
          <a:xfrm>
            <a:off x="6969999" y="3554719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l-GR" sz="1200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827584" y="365126"/>
            <a:ext cx="7687766" cy="1325563"/>
          </a:xfrm>
        </p:spPr>
        <p:txBody>
          <a:bodyPr/>
          <a:lstStyle/>
          <a:p>
            <a:r>
              <a:rPr lang="el-GR" dirty="0" smtClean="0"/>
              <a:t>Τα χαρακτηριστικά των Μαλακίων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dirty="0" smtClean="0"/>
              <a:t>Αύξηση μεγέθους</a:t>
            </a:r>
          </a:p>
          <a:p>
            <a:r>
              <a:rPr lang="el-GR" altLang="en-US" b="1" dirty="0" smtClean="0"/>
              <a:t>Μανδύας</a:t>
            </a:r>
            <a:r>
              <a:rPr lang="el-GR" altLang="en-US" dirty="0" smtClean="0"/>
              <a:t>, εκκρίνει όστρακο</a:t>
            </a:r>
          </a:p>
          <a:p>
            <a:r>
              <a:rPr lang="el-GR" altLang="en-US" dirty="0" smtClean="0"/>
              <a:t>Μυώδες </a:t>
            </a:r>
            <a:r>
              <a:rPr lang="el-GR" altLang="en-US" b="1" dirty="0" smtClean="0"/>
              <a:t>πόδι</a:t>
            </a:r>
            <a:r>
              <a:rPr lang="el-GR" altLang="en-US" dirty="0" smtClean="0"/>
              <a:t> και </a:t>
            </a:r>
            <a:r>
              <a:rPr lang="el-GR" altLang="en-US" b="1" dirty="0" smtClean="0"/>
              <a:t>ξύστρο</a:t>
            </a:r>
            <a:r>
              <a:rPr lang="el-GR" altLang="en-US" dirty="0" smtClean="0"/>
              <a:t> (όχι σε όλα)</a:t>
            </a:r>
          </a:p>
          <a:p>
            <a:r>
              <a:rPr lang="el-GR" altLang="en-US" dirty="0" smtClean="0"/>
              <a:t>Ανεπτυγμένοι οφθαλμοί στα Κεφαλόποδα, παράγωγα του δέρματος.</a:t>
            </a:r>
            <a:endParaRPr lang="en-GB" altLang="en-US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5275AD-54B2-4459-B7D4-858EABC256F1}" type="slidenum">
              <a:rPr lang="en-GB" altLang="el-GR" smtClean="0"/>
              <a:pPr>
                <a:defRPr/>
              </a:pPr>
              <a:t>2</a:t>
            </a:fld>
            <a:endParaRPr lang="en-GB" alt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Γαστερόποδα Προσωβράγχια </a:t>
            </a:r>
            <a:r>
              <a:rPr lang="en-US" dirty="0" smtClean="0"/>
              <a:t>1/5</a:t>
            </a:r>
            <a:endParaRPr lang="en-US" dirty="0"/>
          </a:p>
        </p:txBody>
      </p:sp>
      <p:pic>
        <p:nvPicPr>
          <p:cNvPr id="8" name="Θέση περιεχομένου 7" descr="Φωτογραφία του Γαστερόποδου Haliotis australis.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844" y="1825625"/>
            <a:ext cx="5214312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20</a:t>
            </a:fld>
            <a:endParaRPr lang="en-GB" altLang="el-GR"/>
          </a:p>
        </p:txBody>
      </p:sp>
      <p:sp>
        <p:nvSpPr>
          <p:cNvPr id="6" name="Ορθογώνιο 5"/>
          <p:cNvSpPr/>
          <p:nvPr/>
        </p:nvSpPr>
        <p:spPr>
          <a:xfrm>
            <a:off x="5796136" y="573325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3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Γαστερόποδα Προσωβράγχια </a:t>
            </a:r>
            <a:r>
              <a:rPr lang="en-US" dirty="0" smtClean="0"/>
              <a:t>2/5</a:t>
            </a:r>
            <a:endParaRPr lang="en-US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21</a:t>
            </a:fld>
            <a:endParaRPr lang="en-GB" altLang="el-GR"/>
          </a:p>
        </p:txBody>
      </p:sp>
      <p:pic>
        <p:nvPicPr>
          <p:cNvPr id="8" name="Content Placeholder 7" descr="Φωτογραφία ζωντανού ατόμου Γαστερόποδου Haliotis australis. 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97" y="1586908"/>
            <a:ext cx="6310617" cy="4207078"/>
          </a:xfrm>
        </p:spPr>
      </p:pic>
      <p:sp>
        <p:nvSpPr>
          <p:cNvPr id="9" name="Ορθογώνιο 6"/>
          <p:cNvSpPr/>
          <p:nvPr/>
        </p:nvSpPr>
        <p:spPr>
          <a:xfrm>
            <a:off x="7164288" y="5373216"/>
            <a:ext cx="47444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34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5805264"/>
            <a:ext cx="2740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chemeClr val="tx1"/>
                </a:solidFill>
                <a:latin typeface="+mn-lt"/>
              </a:rPr>
              <a:t>Haliot</a:t>
            </a:r>
            <a:r>
              <a:rPr lang="sk-SK" sz="2000" b="1" i="1" dirty="0" smtClean="0">
                <a:solidFill>
                  <a:schemeClr val="tx1"/>
                </a:solidFill>
                <a:latin typeface="+mn-lt"/>
              </a:rPr>
              <a:t>i</a:t>
            </a:r>
            <a:r>
              <a:rPr lang="en-US" sz="2000" b="1" i="1" dirty="0" smtClean="0">
                <a:solidFill>
                  <a:schemeClr val="tx1"/>
                </a:solidFill>
                <a:latin typeface="+mn-lt"/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l-GR" sz="2000" b="1" dirty="0" smtClean="0">
                <a:solidFill>
                  <a:schemeClr val="tx1"/>
                </a:solidFill>
                <a:latin typeface="+mn-lt"/>
              </a:rPr>
              <a:t>ζωντανό άτομο</a:t>
            </a:r>
            <a:endParaRPr lang="el-GR" sz="20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Γαστερόποδα Προσωβράγχια </a:t>
            </a:r>
            <a:r>
              <a:rPr lang="en-US" dirty="0" smtClean="0"/>
              <a:t>3/5</a:t>
            </a:r>
            <a:endParaRPr lang="en-US" dirty="0"/>
          </a:p>
        </p:txBody>
      </p:sp>
      <p:pic>
        <p:nvPicPr>
          <p:cNvPr id="6" name="Θέση περιεχομένου 5" descr="Φωτογραφία οστράκου Γαστερόποδου Patella.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03" y="1830930"/>
            <a:ext cx="7035394" cy="434072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22</a:t>
            </a:fld>
            <a:endParaRPr lang="en-GB" altLang="el-GR"/>
          </a:p>
        </p:txBody>
      </p:sp>
      <p:sp>
        <p:nvSpPr>
          <p:cNvPr id="7" name="Ορθογώνιο 6"/>
          <p:cNvSpPr/>
          <p:nvPr/>
        </p:nvSpPr>
        <p:spPr>
          <a:xfrm>
            <a:off x="6732240" y="573325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5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278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Γαστερόποδα Προσωβράγχια </a:t>
            </a:r>
            <a:r>
              <a:rPr lang="en-US" dirty="0" smtClean="0"/>
              <a:t>4</a:t>
            </a:r>
            <a:r>
              <a:rPr lang="sk-SK" dirty="0" smtClean="0"/>
              <a:t>/</a:t>
            </a:r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7" name="Θέση περιεχομένου 6" descr="Φωτογραφία οστράκου Γασερόποδου Conus.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149" y="1825625"/>
            <a:ext cx="6079701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23</a:t>
            </a:fld>
            <a:endParaRPr lang="en-GB" altLang="el-GR"/>
          </a:p>
        </p:txBody>
      </p:sp>
      <p:sp>
        <p:nvSpPr>
          <p:cNvPr id="6" name="Ορθογώνιο 5"/>
          <p:cNvSpPr/>
          <p:nvPr/>
        </p:nvSpPr>
        <p:spPr>
          <a:xfrm>
            <a:off x="6444208" y="581019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6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55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Γαστερόποδα Προσωβράγχια </a:t>
            </a:r>
            <a:r>
              <a:rPr lang="en-US" dirty="0" smtClean="0"/>
              <a:t>5</a:t>
            </a:r>
            <a:r>
              <a:rPr lang="sk-SK" dirty="0" smtClean="0"/>
              <a:t>/</a:t>
            </a:r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6" name="Θέση περιεχομένου 5" descr="Φωτογραφία Γαστερόποδου Προσωβράγχιου.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346" y="1825625"/>
            <a:ext cx="5665308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24</a:t>
            </a:fld>
            <a:endParaRPr lang="en-GB" altLang="el-GR"/>
          </a:p>
        </p:txBody>
      </p:sp>
      <p:sp>
        <p:nvSpPr>
          <p:cNvPr id="7" name="Ορθογώνιο 6"/>
          <p:cNvSpPr/>
          <p:nvPr/>
        </p:nvSpPr>
        <p:spPr>
          <a:xfrm>
            <a:off x="7055417" y="583569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7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37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l-GR" sz="4000" dirty="0"/>
              <a:t>Οι ομάδες των </a:t>
            </a:r>
            <a:r>
              <a:rPr lang="el-GR" sz="4000" dirty="0" smtClean="0"/>
              <a:t>Γαστεροπόδων</a:t>
            </a:r>
            <a:r>
              <a:rPr lang="en-US" sz="4000" dirty="0" smtClean="0"/>
              <a:t>: </a:t>
            </a:r>
            <a:r>
              <a:rPr lang="el-GR" sz="4000" dirty="0" smtClean="0"/>
              <a:t>Οπισθοβράγχια</a:t>
            </a:r>
            <a:endParaRPr lang="en-GB" sz="4000" b="1" dirty="0" smtClean="0">
              <a:solidFill>
                <a:schemeClr val="accent1"/>
              </a:solidFill>
            </a:endParaRPr>
          </a:p>
        </p:txBody>
      </p:sp>
      <p:pic>
        <p:nvPicPr>
          <p:cNvPr id="8" name="Θέση περιεχομένου 7" descr="Φωτογραφία Γαστερόποδου Οπισθοβράγχιου.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1752600"/>
            <a:ext cx="1859280" cy="1908048"/>
          </a:xfrm>
        </p:spPr>
      </p:pic>
      <p:pic>
        <p:nvPicPr>
          <p:cNvPr id="9" name="Θέση περιεχομένου 8" descr="Φωτογραφία Γαστερόποδου Οπισθοβράγχιου.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78" y="1713160"/>
            <a:ext cx="1841942" cy="2218254"/>
          </a:xfrm>
        </p:spPr>
      </p:pic>
      <p:sp>
        <p:nvSpPr>
          <p:cNvPr id="30723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683568" y="4077072"/>
            <a:ext cx="7772400" cy="1981200"/>
          </a:xfrm>
        </p:spPr>
        <p:txBody>
          <a:bodyPr>
            <a:noAutofit/>
          </a:bodyPr>
          <a:lstStyle/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 smtClean="0"/>
              <a:t>Τα περισσότερα θαλάσσια βενθικά σαλιγκάρια, μερικά πελαγικά.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 smtClean="0"/>
              <a:t>Μερική ή πλήρης </a:t>
            </a:r>
            <a:r>
              <a:rPr lang="el-GR" sz="2000" dirty="0" err="1" smtClean="0"/>
              <a:t>αποσυστροφή</a:t>
            </a:r>
            <a:r>
              <a:rPr lang="el-GR" sz="2000" dirty="0" smtClean="0"/>
              <a:t>.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 smtClean="0"/>
              <a:t>Συνήθως 2 ζεύγη κεραιών το δεύτερο διαφοροποιημένο σε </a:t>
            </a:r>
            <a:r>
              <a:rPr lang="el-GR" sz="2000" b="1" dirty="0" err="1" smtClean="0"/>
              <a:t>ρινοφόρο</a:t>
            </a:r>
            <a:r>
              <a:rPr lang="el-GR" sz="2000" dirty="0" smtClean="0">
                <a:solidFill>
                  <a:schemeClr val="accent1"/>
                </a:solidFill>
              </a:rPr>
              <a:t>.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 smtClean="0"/>
              <a:t>Όστρακο συνήθως </a:t>
            </a:r>
            <a:r>
              <a:rPr lang="el-GR" sz="2000" dirty="0" err="1" smtClean="0"/>
              <a:t>υποπλασμένο</a:t>
            </a:r>
            <a:r>
              <a:rPr lang="el-GR" sz="2000" dirty="0" smtClean="0"/>
              <a:t> ή λείπει.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 smtClean="0"/>
              <a:t>Ερμαφρόδιτα.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19583" y="3365884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38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40073" y="3601638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39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Content Placeholder 2" descr="Φωτογραφία Γαστερόποδου Οπισθοβράγχιου που αφήνει τα αυγά του.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29" y="1752600"/>
            <a:ext cx="2307749" cy="2139373"/>
          </a:xfrm>
        </p:spPr>
      </p:pic>
      <p:sp>
        <p:nvSpPr>
          <p:cNvPr id="15" name="TextBox 14"/>
          <p:cNvSpPr txBox="1"/>
          <p:nvPr/>
        </p:nvSpPr>
        <p:spPr>
          <a:xfrm>
            <a:off x="7777764" y="3575843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40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dirty="0" smtClean="0"/>
              <a:t>Γαστερόποδα Οπισθοβράγχια </a:t>
            </a:r>
            <a:r>
              <a:rPr lang="sk-SK" sz="4000" i="1" dirty="0" smtClean="0"/>
              <a:t>Apl</a:t>
            </a:r>
            <a:r>
              <a:rPr lang="en-US" sz="4000" i="1" dirty="0" err="1" smtClean="0"/>
              <a:t>ysia</a:t>
            </a:r>
            <a:endParaRPr lang="en-US" sz="4000" b="1" i="1" dirty="0">
              <a:solidFill>
                <a:schemeClr val="accent1"/>
              </a:solidFill>
            </a:endParaRPr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half" idx="3"/>
          </p:nvPr>
        </p:nvSpPr>
        <p:spPr>
          <a:xfrm>
            <a:off x="1306286" y="4743530"/>
            <a:ext cx="7151914" cy="1352470"/>
          </a:xfrm>
        </p:spPr>
        <p:txBody>
          <a:bodyPr>
            <a:normAutofit/>
          </a:bodyPr>
          <a:lstStyle/>
          <a:p>
            <a:endParaRPr lang="el-GR" sz="2400" dirty="0" smtClean="0"/>
          </a:p>
          <a:p>
            <a:pPr marL="0" indent="0">
              <a:buNone/>
            </a:pPr>
            <a:r>
              <a:rPr lang="el-GR" sz="2400" dirty="0" smtClean="0"/>
              <a:t>Η </a:t>
            </a:r>
            <a:r>
              <a:rPr lang="en-US" sz="2400" i="1" dirty="0" err="1" smtClean="0"/>
              <a:t>Aplysia</a:t>
            </a:r>
            <a:r>
              <a:rPr lang="en-US" sz="2400" i="1" dirty="0" smtClean="0"/>
              <a:t> </a:t>
            </a:r>
            <a:r>
              <a:rPr lang="el-GR" sz="2400" dirty="0" smtClean="0"/>
              <a:t>χρησιμοποιήθηκε ως πρότυπο σύστημα για </a:t>
            </a:r>
            <a:r>
              <a:rPr lang="el-GR" sz="2400" dirty="0" err="1" smtClean="0"/>
              <a:t>νευροβιολογικές</a:t>
            </a:r>
            <a:r>
              <a:rPr lang="el-GR" sz="2400" dirty="0" smtClean="0"/>
              <a:t> έρευνες.</a:t>
            </a:r>
            <a:endParaRPr lang="en-US" sz="24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08981" y="4706638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85</a:t>
            </a:r>
            <a:endParaRPr lang="el-GR" sz="1200" b="1" dirty="0">
              <a:solidFill>
                <a:schemeClr val="bg1"/>
              </a:solidFill>
            </a:endParaRPr>
          </a:p>
        </p:txBody>
      </p:sp>
      <p:pic>
        <p:nvPicPr>
          <p:cNvPr id="14" name="Content Placeholder 13" descr="Φωτογραφία Οπισθοβράγχιου Aplysia έξω από το νερό.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18" y="2165158"/>
            <a:ext cx="3796403" cy="2532913"/>
          </a:xfrm>
        </p:spPr>
      </p:pic>
      <p:sp>
        <p:nvSpPr>
          <p:cNvPr id="13" name="TextBox 12"/>
          <p:cNvSpPr txBox="1"/>
          <p:nvPr/>
        </p:nvSpPr>
        <p:spPr>
          <a:xfrm>
            <a:off x="8097078" y="4375613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5" descr="Φωτογραφία Οπισθοβράγχιου Aplysia στο νερό.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5" y="2189819"/>
            <a:ext cx="3675268" cy="2362672"/>
          </a:xfrm>
        </p:spPr>
      </p:pic>
      <p:sp>
        <p:nvSpPr>
          <p:cNvPr id="11" name="TextBox 10"/>
          <p:cNvSpPr txBox="1"/>
          <p:nvPr/>
        </p:nvSpPr>
        <p:spPr>
          <a:xfrm>
            <a:off x="3999858" y="4237114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Γαστερόποδα Οπισθοβράγχια </a:t>
            </a:r>
            <a:r>
              <a:rPr lang="en-US" dirty="0" smtClean="0"/>
              <a:t> </a:t>
            </a:r>
            <a:r>
              <a:rPr lang="en-US" i="1" dirty="0" err="1" smtClean="0"/>
              <a:t>Hypselodoris</a:t>
            </a:r>
            <a:r>
              <a:rPr lang="en-US" i="1" dirty="0" smtClean="0"/>
              <a:t> </a:t>
            </a:r>
            <a:r>
              <a:rPr lang="en-US" i="1" dirty="0" err="1" smtClean="0"/>
              <a:t>picta</a:t>
            </a:r>
            <a:endParaRPr lang="en-US" i="1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27</a:t>
            </a:fld>
            <a:endParaRPr lang="en-GB" altLang="el-GR"/>
          </a:p>
        </p:txBody>
      </p:sp>
      <p:pic>
        <p:nvPicPr>
          <p:cNvPr id="8" name="Content Placeholder 7" descr="Φωτογραφία Γαστερόποδου Οπισθοβράγχιου Hypselodoris picta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00" y="1658857"/>
            <a:ext cx="5637600" cy="4508979"/>
          </a:xfrm>
        </p:spPr>
      </p:pic>
      <p:sp>
        <p:nvSpPr>
          <p:cNvPr id="9" name="Ορθογώνιο 5"/>
          <p:cNvSpPr/>
          <p:nvPr/>
        </p:nvSpPr>
        <p:spPr>
          <a:xfrm>
            <a:off x="7041854" y="583112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3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599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Γαστερόποδα Οπισθοβράγχια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/>
              <a:t>Peltodoris</a:t>
            </a:r>
            <a:r>
              <a:rPr lang="el-GR" i="1" dirty="0" smtClean="0"/>
              <a:t> </a:t>
            </a:r>
            <a:r>
              <a:rPr lang="sk-SK" i="1" dirty="0" smtClean="0"/>
              <a:t>atromaculata</a:t>
            </a:r>
            <a:endParaRPr lang="en-US" i="1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28</a:t>
            </a:fld>
            <a:endParaRPr lang="en-GB" altLang="el-GR"/>
          </a:p>
        </p:txBody>
      </p:sp>
      <p:pic>
        <p:nvPicPr>
          <p:cNvPr id="8" name="Content Placeholder 7" descr="Φωτογραφία Γαστερόποδου Οπισθοβράγχιου Peltodoris atromaculata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36" y="1825625"/>
            <a:ext cx="5835127" cy="4351338"/>
          </a:xfrm>
        </p:spPr>
      </p:pic>
      <p:sp>
        <p:nvSpPr>
          <p:cNvPr id="9" name="Ορθογώνιο 6"/>
          <p:cNvSpPr/>
          <p:nvPr/>
        </p:nvSpPr>
        <p:spPr>
          <a:xfrm>
            <a:off x="7122687" y="566124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4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05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Γαστερόποδα Οπισθοβράγχια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/>
              <a:t>Eubranchus</a:t>
            </a:r>
            <a:r>
              <a:rPr lang="en-US" i="1" dirty="0" smtClean="0"/>
              <a:t> </a:t>
            </a:r>
            <a:r>
              <a:rPr lang="en-US" i="1" dirty="0" err="1" smtClean="0"/>
              <a:t>rupium</a:t>
            </a:r>
            <a:endParaRPr lang="en-US" i="1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29</a:t>
            </a:fld>
            <a:endParaRPr lang="en-GB" altLang="el-GR"/>
          </a:p>
        </p:txBody>
      </p:sp>
      <p:pic>
        <p:nvPicPr>
          <p:cNvPr id="8" name="Content Placeholder 7" descr="Φωτογραφία Γαστερόποδου Οπισθοβράγχιου Eubranchus rupium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74247"/>
            <a:ext cx="6096000" cy="4064000"/>
          </a:xfrm>
        </p:spPr>
      </p:pic>
      <p:sp>
        <p:nvSpPr>
          <p:cNvPr id="9" name="Ορθογώνιο 5"/>
          <p:cNvSpPr/>
          <p:nvPr/>
        </p:nvSpPr>
        <p:spPr>
          <a:xfrm>
            <a:off x="7164288" y="551723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5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16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l-GR" b="1" dirty="0" smtClean="0"/>
              <a:t>Οι ομοταξίες των Μαλακίων 1/2</a:t>
            </a:r>
            <a:endParaRPr lang="en-US" b="1" dirty="0"/>
          </a:p>
        </p:txBody>
      </p:sp>
      <p:pic>
        <p:nvPicPr>
          <p:cNvPr id="17" name="Θέση περιεχομένου 16" descr="Σχεδιαστική απεικόνιση Μονοπλακοφόρου.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60" y="3801984"/>
            <a:ext cx="2746348" cy="2340638"/>
          </a:xfrm>
        </p:spPr>
      </p:pic>
      <p:pic>
        <p:nvPicPr>
          <p:cNvPr id="18" name="Θέση περιεχομένου 17" descr="Σχεδιαστική απεικόνιση Σκαφόποδου.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61" y="3605898"/>
            <a:ext cx="1654813" cy="2482220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>
                <a:latin typeface="+mn-lt"/>
              </a:rPr>
              <a:pPr/>
              <a:t>3</a:t>
            </a:fld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1857" y="583489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3</a:t>
            </a:r>
            <a:endParaRPr lang="el-GR" sz="12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1919" y="571178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4</a:t>
            </a:r>
            <a:endParaRPr lang="el-GR" sz="1200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738" y="3404505"/>
            <a:ext cx="178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err="1" smtClean="0">
                <a:latin typeface="+mn-lt"/>
              </a:rPr>
              <a:t>Ουροβοθριωτά</a:t>
            </a:r>
            <a:endParaRPr lang="el-GR" sz="20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292" y="5618492"/>
            <a:ext cx="206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err="1" smtClean="0">
                <a:latin typeface="+mn-lt"/>
              </a:rPr>
              <a:t>Μονοπλακοφόρα</a:t>
            </a:r>
            <a:endParaRPr lang="el-GR" sz="20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27352" y="3404505"/>
            <a:ext cx="180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err="1" smtClean="0">
                <a:latin typeface="+mn-lt"/>
              </a:rPr>
              <a:t>Σωληνόγαστροι</a:t>
            </a:r>
            <a:endParaRPr lang="el-GR" sz="2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9753" y="5711787"/>
            <a:ext cx="1413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err="1" smtClean="0">
                <a:latin typeface="+mn-lt"/>
              </a:rPr>
              <a:t>Σκαφόποδα</a:t>
            </a:r>
            <a:endParaRPr lang="el-GR" sz="2000" dirty="0">
              <a:latin typeface="+mn-lt"/>
            </a:endParaRPr>
          </a:p>
        </p:txBody>
      </p:sp>
      <p:pic>
        <p:nvPicPr>
          <p:cNvPr id="26" name="Content Placeholder 25" descr="Σχεδιαστική απεικόνιση Ουροβοθριωτού.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3" y="2353262"/>
            <a:ext cx="4525425" cy="1003408"/>
          </a:xfrm>
        </p:spPr>
      </p:pic>
      <p:sp>
        <p:nvSpPr>
          <p:cNvPr id="27" name="TextBox 26"/>
          <p:cNvSpPr txBox="1"/>
          <p:nvPr/>
        </p:nvSpPr>
        <p:spPr>
          <a:xfrm>
            <a:off x="4799889" y="31710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1</a:t>
            </a:r>
            <a:endParaRPr lang="el-GR" sz="1200" b="1" dirty="0">
              <a:latin typeface="+mn-lt"/>
            </a:endParaRPr>
          </a:p>
        </p:txBody>
      </p:sp>
      <p:pic>
        <p:nvPicPr>
          <p:cNvPr id="29" name="Content Placeholder 28" descr="Σχεδιαστική απεικόνιση Σωληνόγαστρου."/>
          <p:cNvPicPr>
            <a:picLocks noGrp="1" noChangeAspect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47" y="2242219"/>
            <a:ext cx="3450065" cy="1205848"/>
          </a:xfrm>
        </p:spPr>
      </p:pic>
      <p:sp>
        <p:nvSpPr>
          <p:cNvPr id="30" name="TextBox 29"/>
          <p:cNvSpPr txBox="1"/>
          <p:nvPr/>
        </p:nvSpPr>
        <p:spPr>
          <a:xfrm>
            <a:off x="8194986" y="318295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2</a:t>
            </a:r>
            <a:endParaRPr lang="el-GR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69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Γαστερόποδα Οπισθοβράγχια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 </a:t>
            </a:r>
            <a:r>
              <a:rPr lang="sk-SK" i="1" dirty="0" smtClean="0"/>
              <a:t>Armina sp.</a:t>
            </a:r>
            <a:endParaRPr lang="en-US" i="1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30</a:t>
            </a:fld>
            <a:endParaRPr lang="en-GB" altLang="el-GR"/>
          </a:p>
        </p:txBody>
      </p:sp>
      <p:pic>
        <p:nvPicPr>
          <p:cNvPr id="8" name="Content Placeholder 7" descr="Φωτογραφία Γαστερόποδου Οπισθοβράγχιου Armina sp. 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44" y="1868614"/>
            <a:ext cx="5678557" cy="4069633"/>
          </a:xfrm>
        </p:spPr>
      </p:pic>
      <p:sp>
        <p:nvSpPr>
          <p:cNvPr id="9" name="Ορθογώνιο 6"/>
          <p:cNvSpPr/>
          <p:nvPr/>
        </p:nvSpPr>
        <p:spPr>
          <a:xfrm>
            <a:off x="6876256" y="5528265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6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351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l-GR" dirty="0" smtClean="0"/>
              <a:t>Οι ομάδες των Γαστεροπόδων</a:t>
            </a:r>
            <a:r>
              <a:rPr lang="en-US" dirty="0" smtClean="0"/>
              <a:t>: </a:t>
            </a:r>
            <a:r>
              <a:rPr lang="el-GR" dirty="0" smtClean="0"/>
              <a:t>Πνευμονοφόρα</a:t>
            </a:r>
            <a:endParaRPr lang="en-GB" b="1" dirty="0" smtClean="0">
              <a:solidFill>
                <a:schemeClr val="accent1"/>
              </a:solidFill>
            </a:endParaRPr>
          </a:p>
        </p:txBody>
      </p:sp>
      <p:pic>
        <p:nvPicPr>
          <p:cNvPr id="9" name="Θέση περιεχομένου 8" descr="Φωτογραφία χερσαίου Πνευμονοφόρου σαλιγκαριού.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12" y="1847309"/>
            <a:ext cx="2052604" cy="1867166"/>
          </a:xfrm>
        </p:spPr>
      </p:pic>
      <p:pic>
        <p:nvPicPr>
          <p:cNvPr id="10" name="Θέση περιεχομένου 9" descr="Φωτογραφία του γυμνoσαλίγκαρος Ariolimax.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80" y="1879273"/>
            <a:ext cx="3218253" cy="1835202"/>
          </a:xfrm>
        </p:spPr>
      </p:pic>
      <p:sp>
        <p:nvSpPr>
          <p:cNvPr id="6" name="Θέση κειμένου 5"/>
          <p:cNvSpPr>
            <a:spLocks noGrp="1"/>
          </p:cNvSpPr>
          <p:nvPr>
            <p:ph type="body" sz="half" idx="3"/>
          </p:nvPr>
        </p:nvSpPr>
        <p:spPr>
          <a:xfrm>
            <a:off x="685800" y="3962400"/>
            <a:ext cx="7772400" cy="2363016"/>
          </a:xfrm>
        </p:spPr>
        <p:txBody>
          <a:bodyPr>
            <a:normAutofit fontScale="92500" lnSpcReduction="10000"/>
          </a:bodyPr>
          <a:lstStyle/>
          <a:p>
            <a:pPr>
              <a:buNone/>
              <a:defRPr/>
            </a:pPr>
            <a:r>
              <a:rPr lang="el-GR" dirty="0">
                <a:solidFill>
                  <a:schemeClr val="accent1"/>
                </a:solidFill>
              </a:rPr>
              <a:t>	</a:t>
            </a:r>
            <a:r>
              <a:rPr lang="el-GR" sz="2200" dirty="0"/>
              <a:t>(Σαλιγκάρια και </a:t>
            </a:r>
            <a:r>
              <a:rPr lang="el-GR" sz="2200" dirty="0" err="1"/>
              <a:t>γυμνοσαλιγκάρια</a:t>
            </a:r>
            <a:r>
              <a:rPr lang="el-GR" sz="2200" dirty="0"/>
              <a:t>)</a:t>
            </a:r>
          </a:p>
          <a:p>
            <a:pPr lvl="4">
              <a:buNone/>
              <a:defRPr/>
            </a:pPr>
            <a:endParaRPr lang="el-GR" sz="2200" dirty="0">
              <a:solidFill>
                <a:schemeClr val="accent1"/>
              </a:solidFill>
            </a:endParaRPr>
          </a:p>
          <a:p>
            <a:pPr lvl="1">
              <a:defRPr/>
            </a:pPr>
            <a:r>
              <a:rPr lang="el-GR" sz="2200" dirty="0"/>
              <a:t>Χερσαία ή του γλυκού νερού.</a:t>
            </a:r>
          </a:p>
          <a:p>
            <a:pPr lvl="1">
              <a:defRPr/>
            </a:pPr>
            <a:r>
              <a:rPr lang="el-GR" sz="2200" dirty="0"/>
              <a:t>Πνεύμονες. Βράγχια δευτερογενή στα </a:t>
            </a:r>
            <a:r>
              <a:rPr lang="el-GR" sz="2200" dirty="0" smtClean="0"/>
              <a:t>υδρόβια</a:t>
            </a:r>
            <a:r>
              <a:rPr lang="en-US" sz="2200" dirty="0" smtClean="0"/>
              <a:t>.</a:t>
            </a:r>
            <a:endParaRPr lang="el-GR" sz="2200" dirty="0"/>
          </a:p>
          <a:p>
            <a:pPr lvl="1">
              <a:defRPr/>
            </a:pPr>
            <a:r>
              <a:rPr lang="el-GR" sz="2200" dirty="0"/>
              <a:t>Οι χερσαίες μορφές δύο ζεύγη κεραιών, οι οπίσθιες με οφθαλμούς. Οι υδρόβιες 1 </a:t>
            </a:r>
            <a:r>
              <a:rPr lang="el-GR" sz="2200" dirty="0" smtClean="0"/>
              <a:t>ζεύγος</a:t>
            </a:r>
            <a:r>
              <a:rPr lang="en-US" sz="2200" dirty="0" smtClean="0"/>
              <a:t>.</a:t>
            </a:r>
            <a:endParaRPr lang="el-GR" sz="2200" dirty="0"/>
          </a:p>
          <a:p>
            <a:pPr lvl="1">
              <a:defRPr/>
            </a:pPr>
            <a:r>
              <a:rPr lang="el-GR" sz="2200" dirty="0" smtClean="0"/>
              <a:t>Ερμαφρόδιτα</a:t>
            </a:r>
            <a:r>
              <a:rPr lang="en-US" sz="2200" dirty="0" smtClean="0"/>
              <a:t>.</a:t>
            </a:r>
            <a:endParaRPr lang="el-GR" sz="2200" dirty="0"/>
          </a:p>
          <a:p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61230" y="3404482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47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7147" y="3404481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48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Γαστερόποδα Πνευμονοφόρα</a:t>
            </a:r>
            <a:r>
              <a:rPr lang="sk-SK" sz="4000" dirty="0" smtClean="0"/>
              <a:t/>
            </a:r>
            <a:br>
              <a:rPr lang="sk-SK" sz="4000" dirty="0" smtClean="0"/>
            </a:br>
            <a:r>
              <a:rPr lang="en-US" sz="4000" i="1" dirty="0" smtClean="0"/>
              <a:t>Helix</a:t>
            </a:r>
            <a:endParaRPr lang="en-US" sz="4000" i="1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32</a:t>
            </a:fld>
            <a:endParaRPr lang="en-GB" altLang="el-GR"/>
          </a:p>
        </p:txBody>
      </p:sp>
      <p:pic>
        <p:nvPicPr>
          <p:cNvPr id="8" name="Content Placeholder 7" descr="Φωτογραφία Γαστερόποδου  Πνευμονοφόρου Helix cicta. 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05" y="1580419"/>
            <a:ext cx="4519389" cy="4519389"/>
          </a:xfrm>
        </p:spPr>
      </p:pic>
      <p:sp>
        <p:nvSpPr>
          <p:cNvPr id="9" name="Ορθογώνιο 6"/>
          <p:cNvSpPr/>
          <p:nvPr/>
        </p:nvSpPr>
        <p:spPr>
          <a:xfrm>
            <a:off x="6410676" y="566124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49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70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Γαστερόποδα Πνευμονοφόρα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i="1" dirty="0" err="1" smtClean="0"/>
              <a:t>Albinaria</a:t>
            </a:r>
            <a:r>
              <a:rPr lang="en-US" sz="4000" i="1" dirty="0" smtClean="0"/>
              <a:t>,  </a:t>
            </a:r>
            <a:r>
              <a:rPr lang="en-US" sz="4000" i="1" dirty="0" err="1" smtClean="0"/>
              <a:t>Truncatellina</a:t>
            </a:r>
            <a:endParaRPr lang="en-US" sz="4000" i="1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>
          <a:xfrm>
            <a:off x="1133889" y="6334339"/>
            <a:ext cx="6830668" cy="280919"/>
          </a:xfrm>
        </p:spPr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4"/>
          </p:nvPr>
        </p:nvSpPr>
        <p:spPr>
          <a:xfrm>
            <a:off x="954208" y="5282431"/>
            <a:ext cx="2808287" cy="360363"/>
          </a:xfrm>
        </p:spPr>
        <p:txBody>
          <a:bodyPr/>
          <a:lstStyle/>
          <a:p>
            <a:pPr algn="ctr"/>
            <a:r>
              <a:rPr lang="en-US" i="1" dirty="0" err="1" smtClean="0"/>
              <a:t>Albinaria</a:t>
            </a:r>
            <a:endParaRPr lang="el-GR" i="1" dirty="0"/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15"/>
          </p:nvPr>
        </p:nvSpPr>
        <p:spPr>
          <a:xfrm>
            <a:off x="4973591" y="5102249"/>
            <a:ext cx="2808287" cy="360363"/>
          </a:xfrm>
        </p:spPr>
        <p:txBody>
          <a:bodyPr/>
          <a:lstStyle/>
          <a:p>
            <a:pPr algn="ctr"/>
            <a:r>
              <a:rPr lang="en-US" i="1" dirty="0" err="1" smtClean="0"/>
              <a:t>Truncatellina</a:t>
            </a:r>
            <a:endParaRPr lang="el-GR" i="1" dirty="0"/>
          </a:p>
        </p:txBody>
      </p:sp>
      <p:pic>
        <p:nvPicPr>
          <p:cNvPr id="5" name="Content Placeholder 4" descr="Φωτογραφία Γαστερόποδου Πνευμονοφόρου Albinaria lerosiensis.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5" y="2030813"/>
            <a:ext cx="3676994" cy="3091676"/>
          </a:xfrm>
        </p:spPr>
      </p:pic>
      <p:sp>
        <p:nvSpPr>
          <p:cNvPr id="12" name="Ορθογώνιο 17"/>
          <p:cNvSpPr/>
          <p:nvPr/>
        </p:nvSpPr>
        <p:spPr>
          <a:xfrm>
            <a:off x="3832006" y="477841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5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0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Content Placeholder 8" descr="Φωτογραφία Γαστερόποδου Πνευμονοφόρου Truncatellina cylindrica.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35" y="2170560"/>
            <a:ext cx="3886200" cy="2812181"/>
          </a:xfrm>
        </p:spPr>
      </p:pic>
      <p:sp>
        <p:nvSpPr>
          <p:cNvPr id="15" name="Ορθογώνιο 18"/>
          <p:cNvSpPr/>
          <p:nvPr/>
        </p:nvSpPr>
        <p:spPr>
          <a:xfrm>
            <a:off x="7964557" y="459872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bg1"/>
                </a:solidFill>
                <a:latin typeface="+mn-lt"/>
              </a:rPr>
              <a:t>5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1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60F0D-931F-4EC7-A283-835FE68CCC09}" type="slidenum">
              <a:rPr lang="en-GB" altLang="el-GR" smtClean="0"/>
              <a:pPr>
                <a:defRPr/>
              </a:pPr>
              <a:t>33</a:t>
            </a:fld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9225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l-GR" sz="4000" dirty="0" smtClean="0"/>
              <a:t>Γαστερόποδα Πνευμονοφόρα </a:t>
            </a:r>
            <a:r>
              <a:rPr lang="en-US" sz="4000" i="1" dirty="0" err="1" smtClean="0"/>
              <a:t>Trichia</a:t>
            </a:r>
            <a:endParaRPr lang="en-US" sz="4000" i="1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34</a:t>
            </a:fld>
            <a:endParaRPr lang="en-GB" altLang="el-GR"/>
          </a:p>
        </p:txBody>
      </p:sp>
      <p:pic>
        <p:nvPicPr>
          <p:cNvPr id="8" name="Content Placeholder 7" descr="Φωτογραφία Γαστερόποδου Πνευμονοφόρου Trichia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77739"/>
            <a:ext cx="6192688" cy="4122008"/>
          </a:xfrm>
        </p:spPr>
      </p:pic>
      <p:sp>
        <p:nvSpPr>
          <p:cNvPr id="9" name="Ορθογώνιο 6"/>
          <p:cNvSpPr/>
          <p:nvPr/>
        </p:nvSpPr>
        <p:spPr>
          <a:xfrm>
            <a:off x="7308304" y="544522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5</a:t>
            </a:r>
            <a:r>
              <a:rPr lang="el-GR" sz="1200" dirty="0" smtClean="0">
                <a:solidFill>
                  <a:schemeClr val="tx1"/>
                </a:solidFill>
                <a:latin typeface="+mn-lt"/>
              </a:rPr>
              <a:t>2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06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l-GR" dirty="0" smtClean="0"/>
              <a:t>Γαστερόποδα Πνευμονοφόρα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/>
              <a:t>Limax</a:t>
            </a:r>
            <a:r>
              <a:rPr lang="en-US" i="1" dirty="0" smtClean="0"/>
              <a:t>, </a:t>
            </a:r>
            <a:r>
              <a:rPr lang="en-US" i="1" dirty="0" err="1" smtClean="0"/>
              <a:t>Deroceras</a:t>
            </a:r>
            <a:endParaRPr lang="en-US" i="1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>
                <a:latin typeface="+mn-lt"/>
              </a:rPr>
              <a:pPr>
                <a:defRPr/>
              </a:pPr>
              <a:t>35</a:t>
            </a:fld>
            <a:endParaRPr lang="en-GB" altLang="el-GR" dirty="0">
              <a:latin typeface="+mn-lt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8306214" y="499965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tx1"/>
                </a:solidFill>
                <a:latin typeface="+mn-lt"/>
              </a:rPr>
              <a:t>5</a:t>
            </a:r>
            <a:r>
              <a:rPr lang="el-GR" sz="1200" dirty="0" smtClean="0">
                <a:solidFill>
                  <a:schemeClr val="tx1"/>
                </a:solidFill>
                <a:latin typeface="+mn-lt"/>
              </a:rPr>
              <a:t>4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Content Placeholder 5" descr="Φωτογραφία Γαστερόποδου Πνευμονοφόρου Limax.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7" y="1890542"/>
            <a:ext cx="3886200" cy="3735933"/>
          </a:xfrm>
        </p:spPr>
      </p:pic>
      <p:sp>
        <p:nvSpPr>
          <p:cNvPr id="15" name="Ορθογώνιο 12"/>
          <p:cNvSpPr/>
          <p:nvPr/>
        </p:nvSpPr>
        <p:spPr>
          <a:xfrm>
            <a:off x="3979109" y="5231593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tx1"/>
                </a:solidFill>
                <a:latin typeface="+mn-lt"/>
              </a:rPr>
              <a:t>5</a:t>
            </a:r>
            <a:r>
              <a:rPr lang="el-GR" sz="1200" dirty="0" smtClean="0">
                <a:solidFill>
                  <a:schemeClr val="tx1"/>
                </a:solidFill>
                <a:latin typeface="+mn-lt"/>
              </a:rPr>
              <a:t>3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Content Placeholder 9" descr="Φωτογραφία Γαστερόποδου Πνευμονοφόρου Deroceras caucasium. 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47" y="2731079"/>
            <a:ext cx="4374582" cy="2054857"/>
          </a:xfrm>
        </p:spPr>
      </p:pic>
    </p:spTree>
    <p:extLst>
      <p:ext uri="{BB962C8B-B14F-4D97-AF65-F5344CB8AC3E}">
        <p14:creationId xmlns:p14="http://schemas.microsoft.com/office/powerpoint/2010/main" val="25646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Γαστερόποδα Πνευμονοφόρα</a:t>
            </a:r>
            <a:r>
              <a:rPr lang="sk-SK" sz="4000" dirty="0" smtClean="0"/>
              <a:t/>
            </a:r>
            <a:br>
              <a:rPr lang="sk-SK" sz="4000" dirty="0" smtClean="0"/>
            </a:br>
            <a:r>
              <a:rPr lang="el-GR" sz="4000" dirty="0" smtClean="0"/>
              <a:t>σαλιγκάρι</a:t>
            </a:r>
            <a:endParaRPr lang="en-US" sz="40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36</a:t>
            </a:fld>
            <a:endParaRPr lang="en-GB" altLang="el-G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95" y="1720387"/>
            <a:ext cx="6962140" cy="4351338"/>
          </a:xfrm>
        </p:spPr>
      </p:pic>
      <p:sp>
        <p:nvSpPr>
          <p:cNvPr id="9" name="Ορθογώνιο 6"/>
          <p:cNvSpPr/>
          <p:nvPr/>
        </p:nvSpPr>
        <p:spPr>
          <a:xfrm>
            <a:off x="7597972" y="579472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sk-SK" sz="1200" dirty="0" smtClean="0">
                <a:solidFill>
                  <a:schemeClr val="bg1"/>
                </a:solidFill>
                <a:latin typeface="+mn-lt"/>
              </a:rPr>
              <a:t>5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5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397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/>
              <a:t>Ομοταξία Δίθυρα  </a:t>
            </a:r>
            <a:endParaRPr lang="en-GB" altLang="en-US" dirty="0" smtClean="0"/>
          </a:p>
        </p:txBody>
      </p:sp>
      <p:sp>
        <p:nvSpPr>
          <p:cNvPr id="48131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mtClean="0"/>
              <a:t>Μέγεθος από 1-2</a:t>
            </a:r>
            <a:r>
              <a:rPr lang="en-US" altLang="en-US" smtClean="0"/>
              <a:t>mm</a:t>
            </a:r>
            <a:r>
              <a:rPr lang="el-GR" altLang="en-US" smtClean="0"/>
              <a:t> μέχρι 1</a:t>
            </a:r>
            <a:r>
              <a:rPr lang="en-US" altLang="en-US" smtClean="0"/>
              <a:t>m </a:t>
            </a:r>
            <a:r>
              <a:rPr lang="el-GR" altLang="en-US" smtClean="0"/>
              <a:t>και βάρος 225</a:t>
            </a:r>
            <a:r>
              <a:rPr lang="en-US" altLang="en-US" smtClean="0"/>
              <a:t>kg</a:t>
            </a:r>
            <a:endParaRPr lang="el-GR" altLang="en-US" smtClean="0"/>
          </a:p>
          <a:p>
            <a:r>
              <a:rPr lang="el-GR" altLang="en-US" smtClean="0"/>
              <a:t>Δύο θυρίδες</a:t>
            </a:r>
          </a:p>
          <a:p>
            <a:r>
              <a:rPr lang="el-GR" altLang="en-US" smtClean="0"/>
              <a:t>Χωρίς κεφάλι και ξύστρο</a:t>
            </a:r>
            <a:endParaRPr lang="en-GB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5275AD-54B2-4459-B7D4-858EABC256F1}" type="slidenum">
              <a:rPr lang="en-GB" altLang="el-GR" smtClean="0"/>
              <a:pPr>
                <a:defRPr/>
              </a:pPr>
              <a:t>37</a:t>
            </a:fld>
            <a:endParaRPr lang="en-GB" alt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Το όστρακο των Διθύρων</a:t>
            </a:r>
            <a:endParaRPr lang="en-GB" smtClean="0"/>
          </a:p>
        </p:txBody>
      </p:sp>
      <p:pic>
        <p:nvPicPr>
          <p:cNvPr id="10" name="Θέση περιεχομένου 9" descr="Ομοταξία Δίθυρα, Tagelus plebius, εξωτερική όψη της αριστερής θυρίδας.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3" y="1670904"/>
            <a:ext cx="4594659" cy="2180064"/>
          </a:xfrm>
        </p:spPr>
      </p:pic>
      <p:pic>
        <p:nvPicPr>
          <p:cNvPr id="12" name="Θέση περιεχομένου 11" descr="Ομοταξία Δίθυρα, Tagelus plebius, τομή που δείχνει τη λειτουργία των προσαγωγών μυών και του συνδέσμου του κλείθρου (ο προσαγωγός μυς χαλαρώνει).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17" y="1548465"/>
            <a:ext cx="2501033" cy="2389222"/>
          </a:xfrm>
        </p:spPr>
      </p:pic>
      <p:pic>
        <p:nvPicPr>
          <p:cNvPr id="11" name="Θέση περιεχομένου 10" descr="Ομοταξία Δίθυρα, Tagelus plebius, εσωτερικό της δεξιάς θυρίδας."/>
          <p:cNvPicPr>
            <a:picLocks noGrp="1" noChangeAspect="1"/>
          </p:cNvPicPr>
          <p:nvPr>
            <p:ph sz="quarter" idx="3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3" y="3870030"/>
            <a:ext cx="4594659" cy="2068128"/>
          </a:xfrm>
        </p:spPr>
      </p:pic>
      <p:pic>
        <p:nvPicPr>
          <p:cNvPr id="13" name="Θέση περιεχομένου 12" descr="Ομοταξία Δίθυρα, Tagelus plebius, τομή που δείχνει τη λειτουργία των προσαγωγών μυών και του συνδέσμου του κλείθρου (ο προσαγωγός μυς συσπάται)."/>
          <p:cNvPicPr>
            <a:picLocks noGrp="1" noChangeAspect="1"/>
          </p:cNvPicPr>
          <p:nvPr>
            <p:ph sz="quarter" idx="4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64" y="3742564"/>
            <a:ext cx="2406704" cy="2389223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47406" y="3205773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56</a:t>
            </a:r>
            <a:endParaRPr lang="el-GR" sz="12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7406" y="5593502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57</a:t>
            </a:r>
            <a:endParaRPr lang="el-GR" sz="12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0971" y="3205773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58</a:t>
            </a:r>
            <a:endParaRPr lang="el-GR" sz="1200" b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0971" y="5593502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59</a:t>
            </a:r>
            <a:endParaRPr lang="el-GR" sz="1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Δίθυρα</a:t>
            </a:r>
            <a:r>
              <a:rPr lang="en-US" dirty="0" smtClean="0"/>
              <a:t>: </a:t>
            </a:r>
            <a:r>
              <a:rPr lang="sk-SK" i="1" dirty="0" smtClean="0"/>
              <a:t>Pecten</a:t>
            </a:r>
            <a:endParaRPr lang="en-US" i="1" dirty="0"/>
          </a:p>
        </p:txBody>
      </p:sp>
      <p:pic>
        <p:nvPicPr>
          <p:cNvPr id="6" name="Θέση περιεχομένου 5" descr="Φωτογραφία: Δίθυρα Pecten. 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20"/>
          <a:stretch/>
        </p:blipFill>
        <p:spPr>
          <a:xfrm>
            <a:off x="1452194" y="1690689"/>
            <a:ext cx="6194058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39</a:t>
            </a:fld>
            <a:endParaRPr lang="en-GB" altLang="el-GR"/>
          </a:p>
        </p:txBody>
      </p:sp>
      <p:sp>
        <p:nvSpPr>
          <p:cNvPr id="7" name="Ορθογώνιο 6"/>
          <p:cNvSpPr/>
          <p:nvPr/>
        </p:nvSpPr>
        <p:spPr>
          <a:xfrm>
            <a:off x="7164288" y="558924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6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0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l-GR" b="1" dirty="0" smtClean="0"/>
              <a:t>Οι ομοταξίες των Μαλακίων 2/2</a:t>
            </a:r>
            <a:endParaRPr lang="en-US" b="1" dirty="0"/>
          </a:p>
        </p:txBody>
      </p:sp>
      <p:pic>
        <p:nvPicPr>
          <p:cNvPr id="10" name="Θέση περιεχομένου 9" descr="Σχεδιαστική απεικόνιση Πολυπλακοφόρου.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6318" y="1050171"/>
            <a:ext cx="1788000" cy="3192858"/>
          </a:xfrm>
        </p:spPr>
      </p:pic>
      <p:pic>
        <p:nvPicPr>
          <p:cNvPr id="12" name="Θέση περιεχομένου 11" descr="Σχεδιαστική απεικόνιση Διθύρου.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22" y="2035323"/>
            <a:ext cx="3775338" cy="1359122"/>
          </a:xfrm>
        </p:spPr>
      </p:pic>
      <p:pic>
        <p:nvPicPr>
          <p:cNvPr id="14" name="Θέση περιεχομένου 13" descr="Σχεδιαστική απεικόνιση Γαστερόποδου.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29" y="4093495"/>
            <a:ext cx="2296782" cy="1617173"/>
          </a:xfrm>
        </p:spPr>
      </p:pic>
      <p:pic>
        <p:nvPicPr>
          <p:cNvPr id="24" name="Θέση περιεχομένου 23" descr="Σχεδιαστική απεικόνιση Κεφαλόποδου.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21" y="4170458"/>
            <a:ext cx="3490227" cy="1632353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>
                <a:latin typeface="+mn-lt"/>
              </a:rPr>
              <a:pPr/>
              <a:t>4</a:t>
            </a:fld>
            <a:endParaRPr lang="en-US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39143" y="3540600"/>
            <a:ext cx="2030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err="1" smtClean="0">
                <a:latin typeface="+mn-lt"/>
              </a:rPr>
              <a:t>Πολυπλακοφόρα</a:t>
            </a:r>
            <a:endParaRPr lang="el-GR" sz="20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8842" y="5680377"/>
            <a:ext cx="165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+mn-lt"/>
              </a:rPr>
              <a:t>Γαστερόποδα</a:t>
            </a:r>
            <a:endParaRPr lang="el-GR" sz="20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66017" y="3392592"/>
            <a:ext cx="972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+mn-lt"/>
              </a:rPr>
              <a:t>Δίθυρα</a:t>
            </a:r>
            <a:endParaRPr lang="el-GR" sz="2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8561" y="5802811"/>
            <a:ext cx="1609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+mn-lt"/>
              </a:rPr>
              <a:t>Κεφαλόποδα</a:t>
            </a:r>
            <a:endParaRPr lang="el-GR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8508" y="3263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5</a:t>
            </a:r>
            <a:endParaRPr lang="el-GR" sz="12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35334" y="321649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6</a:t>
            </a:r>
            <a:endParaRPr lang="el-GR" sz="12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6051" y="542881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7</a:t>
            </a:r>
            <a:endParaRPr lang="el-GR" sz="12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6224" y="551601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8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69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Δίθυρα</a:t>
            </a:r>
            <a:r>
              <a:rPr lang="en-US" dirty="0" smtClean="0"/>
              <a:t>: </a:t>
            </a:r>
            <a:r>
              <a:rPr lang="en-US" i="1" dirty="0" err="1" smtClean="0"/>
              <a:t>Clysimeris</a:t>
            </a:r>
            <a:endParaRPr lang="en-US" i="1" dirty="0"/>
          </a:p>
        </p:txBody>
      </p:sp>
      <p:pic>
        <p:nvPicPr>
          <p:cNvPr id="12" name="Θέση περιεχομένου 11" descr="Φωτογραφία: Δίθυρα Clysimeris: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17"/>
          <a:stretch/>
        </p:blipFill>
        <p:spPr>
          <a:xfrm>
            <a:off x="1344249" y="1659796"/>
            <a:ext cx="6180079" cy="4433499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40</a:t>
            </a:fld>
            <a:endParaRPr lang="en-GB" altLang="el-GR"/>
          </a:p>
        </p:txBody>
      </p:sp>
      <p:sp>
        <p:nvSpPr>
          <p:cNvPr id="6" name="Ορθογώνιο 5"/>
          <p:cNvSpPr/>
          <p:nvPr/>
        </p:nvSpPr>
        <p:spPr>
          <a:xfrm>
            <a:off x="7020272" y="551723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6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1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06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Δίθυρα</a:t>
            </a:r>
            <a:r>
              <a:rPr lang="en-US" dirty="0" smtClean="0"/>
              <a:t>: </a:t>
            </a:r>
            <a:r>
              <a:rPr lang="en-US" i="1" dirty="0" err="1" smtClean="0"/>
              <a:t>Ensis</a:t>
            </a:r>
            <a:r>
              <a:rPr lang="en-US" i="1" dirty="0" smtClean="0"/>
              <a:t>, Pinna</a:t>
            </a:r>
            <a:endParaRPr lang="en-US" i="1" dirty="0"/>
          </a:p>
        </p:txBody>
      </p:sp>
      <p:pic>
        <p:nvPicPr>
          <p:cNvPr id="10" name="Θέση περιεχομένου 9" descr="Φωτογραφία: Δίθυρα Ensis.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87" y="1825625"/>
            <a:ext cx="2737126" cy="39068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>
                <a:latin typeface="+mn-lt"/>
              </a:rPr>
              <a:pPr>
                <a:defRPr/>
              </a:pPr>
              <a:t>41</a:t>
            </a:fld>
            <a:endParaRPr lang="en-GB" altLang="el-GR" dirty="0">
              <a:latin typeface="+mn-lt"/>
            </a:endParaRPr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14"/>
          </p:nvPr>
        </p:nvSpPr>
        <p:spPr>
          <a:xfrm>
            <a:off x="2093689" y="5848757"/>
            <a:ext cx="956122" cy="360363"/>
          </a:xfrm>
        </p:spPr>
        <p:txBody>
          <a:bodyPr/>
          <a:lstStyle/>
          <a:p>
            <a:r>
              <a:rPr lang="en-US" i="1" dirty="0" err="1" smtClean="0"/>
              <a:t>Ensis</a:t>
            </a:r>
            <a:endParaRPr lang="el-GR" i="1" dirty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5"/>
          </p:nvPr>
        </p:nvSpPr>
        <p:spPr>
          <a:xfrm>
            <a:off x="5517401" y="5654414"/>
            <a:ext cx="1008112" cy="360363"/>
          </a:xfrm>
        </p:spPr>
        <p:txBody>
          <a:bodyPr/>
          <a:lstStyle/>
          <a:p>
            <a:r>
              <a:rPr lang="en-US" i="1" dirty="0" smtClean="0"/>
              <a:t>Pinna</a:t>
            </a:r>
            <a:endParaRPr lang="el-GR" i="1" dirty="0"/>
          </a:p>
        </p:txBody>
      </p:sp>
      <p:sp>
        <p:nvSpPr>
          <p:cNvPr id="12" name="Ορθογώνιο 11"/>
          <p:cNvSpPr/>
          <p:nvPr/>
        </p:nvSpPr>
        <p:spPr>
          <a:xfrm>
            <a:off x="3576849" y="530120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6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2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5" descr="Φωτογραφία: Δίθυρα Pinna.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57" y="2226472"/>
            <a:ext cx="3886200" cy="3325807"/>
          </a:xfrm>
        </p:spPr>
      </p:pic>
      <p:sp>
        <p:nvSpPr>
          <p:cNvPr id="14" name="Ορθογώνιο 12"/>
          <p:cNvSpPr/>
          <p:nvPr/>
        </p:nvSpPr>
        <p:spPr>
          <a:xfrm>
            <a:off x="7599714" y="516270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6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3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1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/>
              <a:t>Αισθητήριες κεραίες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l-GR" sz="3600" dirty="0"/>
              <a:t>του</a:t>
            </a:r>
            <a:r>
              <a:rPr lang="en-US" sz="3600" dirty="0"/>
              <a:t> </a:t>
            </a:r>
            <a:r>
              <a:rPr lang="el-GR" sz="3600" dirty="0"/>
              <a:t>Δίθυρου </a:t>
            </a:r>
            <a:r>
              <a:rPr lang="en-US" sz="3600" i="1" dirty="0"/>
              <a:t>Lima</a:t>
            </a:r>
            <a:endParaRPr lang="en-GB" sz="3700" i="1" dirty="0" smtClean="0">
              <a:solidFill>
                <a:schemeClr val="accent1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3" name="Content Placeholder 2" descr="Φωτογραφία: Αισθητήριες κεραίες του Δίθυρου Lima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67" y="1690689"/>
            <a:ext cx="6191266" cy="3985625"/>
          </a:xfrm>
        </p:spPr>
      </p:pic>
      <p:sp>
        <p:nvSpPr>
          <p:cNvPr id="6" name="TextBox 5"/>
          <p:cNvSpPr txBox="1"/>
          <p:nvPr/>
        </p:nvSpPr>
        <p:spPr>
          <a:xfrm>
            <a:off x="7163165" y="5227865"/>
            <a:ext cx="50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6</a:t>
            </a:r>
            <a:r>
              <a:rPr lang="el-GR" sz="1200" b="1" dirty="0" smtClean="0">
                <a:latin typeface="+mn-lt"/>
              </a:rPr>
              <a:t>4</a:t>
            </a:r>
            <a:endParaRPr lang="el-GR" sz="1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Αισθητήρια του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 χτενιού </a:t>
            </a:r>
            <a:r>
              <a:rPr lang="en-US" dirty="0"/>
              <a:t> </a:t>
            </a:r>
            <a:r>
              <a:rPr lang="en-US" i="1" dirty="0" err="1"/>
              <a:t>Pecten</a:t>
            </a:r>
            <a:endParaRPr lang="en-GB" i="1" dirty="0" smtClean="0">
              <a:solidFill>
                <a:schemeClr val="accent1"/>
              </a:solidFill>
            </a:endParaRPr>
          </a:p>
        </p:txBody>
      </p:sp>
      <p:pic>
        <p:nvPicPr>
          <p:cNvPr id="7" name="Θέση περιεχομένου 6" descr="Φωτογραφία με τα αισθητήρια του χτενιού Pecten.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 b="2479"/>
          <a:stretch/>
        </p:blipFill>
        <p:spPr>
          <a:xfrm>
            <a:off x="1697958" y="1825625"/>
            <a:ext cx="5987554" cy="4080905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92948" y="5301209"/>
            <a:ext cx="492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6</a:t>
            </a:r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5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χείλος του μανδύα του </a:t>
            </a:r>
            <a:r>
              <a:rPr lang="el-GR" dirty="0" smtClean="0"/>
              <a:t>Δίθυρου</a:t>
            </a:r>
            <a:r>
              <a:rPr lang="en-US" dirty="0" smtClean="0"/>
              <a:t> </a:t>
            </a:r>
            <a:r>
              <a:rPr lang="en-GB" i="1" dirty="0" err="1" smtClean="0"/>
              <a:t>Tridacna</a:t>
            </a:r>
            <a:r>
              <a:rPr lang="en-GB" i="1" dirty="0" smtClean="0"/>
              <a:t> </a:t>
            </a:r>
            <a:r>
              <a:rPr lang="en-GB" i="1" dirty="0" err="1" smtClean="0"/>
              <a:t>gigas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20" name="Content Placeholder 19" descr="Φωτογραφία γιγαντιαίας αχιβάδας Tridacna gigas στο βυθό. Διακρίνεται η άκρη του μανδύα. Τα έντονα χρώματα οφείλονται σε συμβιωτικές ζωοξανθέλλες.&#10; 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59893"/>
            <a:ext cx="6178337" cy="4609989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92280" y="5855130"/>
            <a:ext cx="37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6</a:t>
            </a:r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6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Venus </a:t>
            </a:r>
            <a:r>
              <a:rPr lang="en-US" i="1" dirty="0" err="1" smtClean="0"/>
              <a:t>fasciata</a:t>
            </a:r>
            <a:endParaRPr lang="en-US" i="1" dirty="0"/>
          </a:p>
        </p:txBody>
      </p:sp>
      <p:pic>
        <p:nvPicPr>
          <p:cNvPr id="8" name="Θέση περιεχομένου 7" descr="Φωτογραφία με το Δίθυρο Venus fasciata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75" y="1491796"/>
            <a:ext cx="6044649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89856" y="5410201"/>
            <a:ext cx="50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r>
              <a:rPr lang="el-GR" sz="1200" b="1" dirty="0" smtClean="0">
                <a:solidFill>
                  <a:schemeClr val="bg1"/>
                </a:solidFill>
              </a:rPr>
              <a:t>7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Σίφωνες του </a:t>
            </a:r>
            <a:r>
              <a:rPr lang="en-US" i="1" dirty="0" err="1" smtClean="0"/>
              <a:t>Cardium</a:t>
            </a:r>
            <a:r>
              <a:rPr lang="en-US" i="1" dirty="0" smtClean="0"/>
              <a:t> </a:t>
            </a:r>
            <a:r>
              <a:rPr lang="en-US" i="1" dirty="0" err="1" smtClean="0"/>
              <a:t>crassum</a:t>
            </a:r>
            <a:endParaRPr lang="en-US" i="1" dirty="0"/>
          </a:p>
        </p:txBody>
      </p:sp>
      <p:pic>
        <p:nvPicPr>
          <p:cNvPr id="8" name="Θέση περιεχομένου 7" descr="Φωτογραφία με τους σίφωνες του Δίθυρου Cardium crassum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01" y="1690689"/>
            <a:ext cx="5916843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03176" y="5580743"/>
            <a:ext cx="50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68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Δίθυρα</a:t>
            </a:r>
            <a:r>
              <a:rPr lang="en-US" dirty="0" smtClean="0"/>
              <a:t> </a:t>
            </a:r>
            <a:r>
              <a:rPr lang="en-US" i="1" dirty="0" err="1" smtClean="0"/>
              <a:t>Donax</a:t>
            </a:r>
            <a:endParaRPr lang="en-US" i="1" dirty="0"/>
          </a:p>
        </p:txBody>
      </p:sp>
      <p:pic>
        <p:nvPicPr>
          <p:cNvPr id="9" name="Θέση περιεχομένου 8" descr="Φωτογραφία με Δίθυρα Donax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8" y="1533186"/>
            <a:ext cx="6050492" cy="4537869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l-GR" dirty="0" smtClean="0"/>
              <a:t>100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29451" y="5634265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69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Δίθυρα Χτένια</a:t>
            </a:r>
            <a:endParaRPr lang="en-US" dirty="0"/>
          </a:p>
        </p:txBody>
      </p:sp>
      <p:pic>
        <p:nvPicPr>
          <p:cNvPr id="8" name="Θέση περιεχομένου 7" descr="Φωτογραφία με τα χτένια Chalamys opercularis να κολυμβούν για να αποφύγουν την επίθεση του αστερία Asterias rubens. 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95" y="1482712"/>
            <a:ext cx="5555255" cy="4166442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22382" y="5294947"/>
            <a:ext cx="50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0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9693" y="5771736"/>
            <a:ext cx="6203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+mn-lt"/>
              </a:rPr>
              <a:t>Το ένα δίθυρο «κολυμπάει» για να αποφύγει τον θηρευτή του αστερία</a:t>
            </a:r>
            <a:r>
              <a:rPr lang="el-GR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Δίθυρα </a:t>
            </a:r>
            <a:r>
              <a:rPr lang="en-US" i="1" dirty="0" err="1" smtClean="0"/>
              <a:t>Teredo</a:t>
            </a:r>
            <a:endParaRPr lang="en-US" i="1" dirty="0"/>
          </a:p>
        </p:txBody>
      </p:sp>
      <p:pic>
        <p:nvPicPr>
          <p:cNvPr id="9" name="Θέση περιεχομένου 8" descr="Φωτογραφία με τα σκουλήκια Teredo navalis των πλοίων που διεισδύουν στο ξύλο, προκαλώντας μεγάλες καταστροφές σε απροστάτευτες καρίνες πλοίων και αποβάθρες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33" y="1529062"/>
            <a:ext cx="5579533" cy="4184650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75227" y="5307960"/>
            <a:ext cx="50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 smtClean="0"/>
              <a:t>Γενικευμένο Μαλάκιο</a:t>
            </a:r>
            <a:r>
              <a:rPr lang="en-US" b="1" dirty="0" smtClean="0"/>
              <a:t> </a:t>
            </a:r>
            <a:endParaRPr lang="el-GR" b="1" dirty="0"/>
          </a:p>
        </p:txBody>
      </p:sp>
      <p:pic>
        <p:nvPicPr>
          <p:cNvPr id="7" name="Θέση περιεχομένου 6" descr="Σχεδιαστική απεικόνιση Γενικευμένου Μαλακίου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7" y="1690689"/>
            <a:ext cx="7833360" cy="4218432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43000" y="544413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9</a:t>
            </a:r>
            <a:endParaRPr lang="el-GR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65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/>
              <a:t>Ομοταξία Κεφαλόποδα</a:t>
            </a:r>
            <a:endParaRPr lang="en-GB" altLang="en-US" dirty="0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133600"/>
            <a:ext cx="8458200" cy="4114800"/>
          </a:xfrm>
        </p:spPr>
        <p:txBody>
          <a:bodyPr/>
          <a:lstStyle/>
          <a:p>
            <a:r>
              <a:rPr lang="el-GR" altLang="en-US" smtClean="0"/>
              <a:t>Μέγεθος 2-3</a:t>
            </a:r>
            <a:r>
              <a:rPr lang="en-US" altLang="en-US" smtClean="0"/>
              <a:t>cm</a:t>
            </a:r>
            <a:r>
              <a:rPr lang="el-GR" altLang="en-US" smtClean="0"/>
              <a:t> ως 18</a:t>
            </a:r>
            <a:r>
              <a:rPr lang="en-US" altLang="en-US" smtClean="0"/>
              <a:t>m</a:t>
            </a:r>
            <a:r>
              <a:rPr lang="el-GR" altLang="en-US" smtClean="0"/>
              <a:t> και βάρος 450</a:t>
            </a:r>
            <a:r>
              <a:rPr lang="en-US" altLang="en-US" smtClean="0"/>
              <a:t>kg</a:t>
            </a:r>
            <a:endParaRPr lang="el-GR" altLang="en-US" smtClean="0"/>
          </a:p>
          <a:p>
            <a:r>
              <a:rPr lang="el-GR" altLang="en-US" smtClean="0"/>
              <a:t>Πόδι διαφοροποιημένο σε σίφωνα και βραχίονες. Συγκεντρωμένο στην κεφαλική περιοχή</a:t>
            </a:r>
          </a:p>
          <a:p>
            <a:r>
              <a:rPr lang="el-GR" altLang="en-US" smtClean="0"/>
              <a:t>Όλα θαλάσσια, σε διάφορα βάθη ως 5000</a:t>
            </a:r>
            <a:r>
              <a:rPr lang="en-US" altLang="en-US" smtClean="0"/>
              <a:t>m</a:t>
            </a:r>
            <a:endParaRPr lang="en-GB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5275AD-54B2-4459-B7D4-858EABC256F1}" type="slidenum">
              <a:rPr lang="en-GB" altLang="el-GR" smtClean="0"/>
              <a:pPr>
                <a:defRPr/>
              </a:pPr>
              <a:t>50</a:t>
            </a:fld>
            <a:endParaRPr lang="en-GB" alt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Το όστρακο των Κεφαλοπόδων</a:t>
            </a:r>
            <a:endParaRPr lang="en-GB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D8A7A-A7E6-4EF5-99A5-CD75AF97895C}" type="slidenum">
              <a:rPr lang="en-GB" altLang="el-GR" smtClean="0">
                <a:latin typeface="+mn-lt"/>
              </a:rPr>
              <a:pPr>
                <a:defRPr/>
              </a:pPr>
              <a:t>51</a:t>
            </a:fld>
            <a:endParaRPr lang="en-GB" altLang="el-GR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133889" y="5159301"/>
            <a:ext cx="2393656" cy="427180"/>
          </a:xfrm>
        </p:spPr>
        <p:txBody>
          <a:bodyPr/>
          <a:lstStyle/>
          <a:p>
            <a:r>
              <a:rPr lang="en-US" sz="1600" dirty="0" smtClean="0"/>
              <a:t>Nautilus</a:t>
            </a:r>
            <a:r>
              <a:rPr lang="el-GR" sz="1600" dirty="0" smtClean="0"/>
              <a:t>:</a:t>
            </a:r>
            <a:r>
              <a:rPr lang="en-US" sz="1600" dirty="0" smtClean="0"/>
              <a:t> </a:t>
            </a:r>
            <a:r>
              <a:rPr lang="el-GR" sz="1600" dirty="0" smtClean="0"/>
              <a:t>Ζωντανό άτομο</a:t>
            </a: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183858" y="5044039"/>
            <a:ext cx="2770319" cy="582739"/>
          </a:xfrm>
        </p:spPr>
        <p:txBody>
          <a:bodyPr/>
          <a:lstStyle/>
          <a:p>
            <a:r>
              <a:rPr lang="sk-SK" sz="1600" dirty="0" smtClean="0"/>
              <a:t>Nautilus</a:t>
            </a:r>
            <a:r>
              <a:rPr lang="en-US" sz="1600" dirty="0" smtClean="0"/>
              <a:t>: </a:t>
            </a:r>
            <a:r>
              <a:rPr lang="el-GR" sz="1600" dirty="0" smtClean="0"/>
              <a:t>Εσωτερικό οστράκου. Διακρίνονται τα διαφράγματα.</a:t>
            </a:r>
            <a:endParaRPr lang="en-US" sz="1600" dirty="0"/>
          </a:p>
        </p:txBody>
      </p:sp>
      <p:pic>
        <p:nvPicPr>
          <p:cNvPr id="11" name="Content Placeholder 10" descr="Φωτογραφία Nautilus, ζωντανό άτομο. 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5" y="1994440"/>
            <a:ext cx="3886200" cy="3047041"/>
          </a:xfrm>
        </p:spPr>
      </p:pic>
      <p:pic>
        <p:nvPicPr>
          <p:cNvPr id="15" name="Content Placeholder 14" descr="Φωτογραφία Nautilus, εσωτερικό οστράκου.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67" y="2049358"/>
            <a:ext cx="3886200" cy="2937203"/>
          </a:xfrm>
        </p:spPr>
      </p:pic>
      <p:sp>
        <p:nvSpPr>
          <p:cNvPr id="16" name="Ορθογώνιο 7"/>
          <p:cNvSpPr/>
          <p:nvPr/>
        </p:nvSpPr>
        <p:spPr>
          <a:xfrm>
            <a:off x="3864069" y="465114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7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2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Ορθογώνιο 8"/>
          <p:cNvSpPr/>
          <p:nvPr/>
        </p:nvSpPr>
        <p:spPr>
          <a:xfrm>
            <a:off x="7974907" y="465114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7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3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Οι ομάδες των Κεφαλοπόδων</a:t>
            </a:r>
            <a:endParaRPr lang="en-GB" altLang="en-US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b="1" dirty="0" err="1" smtClean="0"/>
              <a:t>Ναυτιλοειδή</a:t>
            </a:r>
            <a:r>
              <a:rPr lang="el-GR" altLang="en-US" dirty="0" smtClean="0"/>
              <a:t> Εξωτερικό όστρακο, δύο ζεύγη βραγχίων</a:t>
            </a:r>
          </a:p>
          <a:p>
            <a:r>
              <a:rPr lang="el-GR" altLang="en-US" b="1" dirty="0" err="1" smtClean="0"/>
              <a:t>Αμμωνιτοειδή</a:t>
            </a:r>
            <a:r>
              <a:rPr lang="el-GR" altLang="en-US" dirty="0" smtClean="0"/>
              <a:t> Απολιθωμένα. Σαν </a:t>
            </a:r>
            <a:r>
              <a:rPr lang="el-GR" altLang="en-US" dirty="0" err="1" smtClean="0"/>
              <a:t>Ναυτιλοειδή</a:t>
            </a:r>
            <a:r>
              <a:rPr lang="el-GR" altLang="en-US" dirty="0" smtClean="0"/>
              <a:t>  με πιο πολύπλοκα διαφράγματα οστράκου</a:t>
            </a:r>
          </a:p>
          <a:p>
            <a:r>
              <a:rPr lang="el-GR" altLang="en-US" b="1" dirty="0" smtClean="0"/>
              <a:t>Κολεοειδή</a:t>
            </a:r>
            <a:r>
              <a:rPr lang="el-GR" altLang="en-US" dirty="0" smtClean="0"/>
              <a:t> Εσωτερικό ή καθόλου όστρακο, 1 ζ βραγχίων </a:t>
            </a:r>
          </a:p>
          <a:p>
            <a:pPr>
              <a:lnSpc>
                <a:spcPct val="50000"/>
              </a:lnSpc>
              <a:buFontTx/>
              <a:buNone/>
            </a:pPr>
            <a:endParaRPr lang="el-GR" altLang="en-US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5275AD-54B2-4459-B7D4-858EABC256F1}" type="slidenum">
              <a:rPr lang="en-GB" altLang="el-GR" smtClean="0"/>
              <a:pPr>
                <a:defRPr/>
              </a:pPr>
              <a:t>52</a:t>
            </a:fld>
            <a:endParaRPr lang="en-GB" alt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Κολεοειδή </a:t>
            </a:r>
            <a:r>
              <a:rPr lang="el-GR" dirty="0" err="1" smtClean="0"/>
              <a:t>Οκτώποδα</a:t>
            </a:r>
            <a:endParaRPr lang="en-US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53</a:t>
            </a:fld>
            <a:endParaRPr lang="en-GB" altLang="el-GR"/>
          </a:p>
        </p:txBody>
      </p:sp>
      <p:pic>
        <p:nvPicPr>
          <p:cNvPr id="8" name="Content Placeholder 7" descr="Κολεοειδή οκτώποδα: φωτογραφία χταποδιού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77" y="1454840"/>
            <a:ext cx="6582091" cy="4352956"/>
          </a:xfrm>
        </p:spPr>
      </p:pic>
      <p:sp>
        <p:nvSpPr>
          <p:cNvPr id="9" name="Ορθογώνιο 6"/>
          <p:cNvSpPr/>
          <p:nvPr/>
        </p:nvSpPr>
        <p:spPr>
          <a:xfrm>
            <a:off x="7308304" y="550697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7</a:t>
            </a:r>
            <a:r>
              <a:rPr lang="el-GR" sz="1200" dirty="0" smtClean="0">
                <a:solidFill>
                  <a:schemeClr val="tx1"/>
                </a:solidFill>
                <a:latin typeface="+mn-lt"/>
              </a:rPr>
              <a:t>4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Ορθογώνιο 6"/>
          <p:cNvSpPr/>
          <p:nvPr/>
        </p:nvSpPr>
        <p:spPr>
          <a:xfrm>
            <a:off x="2339752" y="501317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7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5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Κολεοειδή </a:t>
            </a:r>
            <a:r>
              <a:rPr lang="el-GR" dirty="0" err="1" smtClean="0"/>
              <a:t>Δεκάποδα</a:t>
            </a:r>
            <a:endParaRPr lang="en-US" dirty="0"/>
          </a:p>
        </p:txBody>
      </p:sp>
      <p:pic>
        <p:nvPicPr>
          <p:cNvPr id="11" name="Θέση περιεχομένου 10" descr="Φωτογραφία αυγά σουπιάς.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79" y="1690689"/>
            <a:ext cx="1567117" cy="1707703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>
                <a:latin typeface="+mn-lt"/>
              </a:rPr>
              <a:pPr>
                <a:defRPr/>
              </a:pPr>
              <a:t>54</a:t>
            </a:fld>
            <a:endParaRPr lang="en-GB" altLang="el-GR">
              <a:latin typeface="+mn-lt"/>
            </a:endParaRPr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4"/>
          </p:nvPr>
        </p:nvSpPr>
        <p:spPr>
          <a:xfrm>
            <a:off x="2339752" y="5533443"/>
            <a:ext cx="2808287" cy="360363"/>
          </a:xfrm>
        </p:spPr>
        <p:txBody>
          <a:bodyPr/>
          <a:lstStyle/>
          <a:p>
            <a:pPr algn="ctr"/>
            <a:r>
              <a:rPr lang="en-US" i="1" dirty="0" smtClean="0"/>
              <a:t>Sepia</a:t>
            </a:r>
            <a:endParaRPr lang="el-GR" i="1" dirty="0"/>
          </a:p>
        </p:txBody>
      </p:sp>
      <p:sp>
        <p:nvSpPr>
          <p:cNvPr id="13" name="Ορθογώνιο 12"/>
          <p:cNvSpPr/>
          <p:nvPr/>
        </p:nvSpPr>
        <p:spPr>
          <a:xfrm>
            <a:off x="8168436" y="309078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76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Content Placeholder 6" descr="Φωτογραφία Κολεοειδή Δεκάποδα Sepia officinalis, αρσενικό και θηλυκό άτομο. 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7" y="2209249"/>
            <a:ext cx="6134978" cy="3108389"/>
          </a:xfrm>
        </p:spPr>
      </p:pic>
      <p:sp>
        <p:nvSpPr>
          <p:cNvPr id="14" name="Ορθογώνιο 11"/>
          <p:cNvSpPr/>
          <p:nvPr/>
        </p:nvSpPr>
        <p:spPr>
          <a:xfrm>
            <a:off x="6236505" y="503067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75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455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</a:t>
            </a:r>
            <a:r>
              <a:rPr lang="el-GR" smtClean="0"/>
              <a:t>Παρουσίασηςς</a:t>
            </a:r>
            <a:endParaRPr lang="en-US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55</a:t>
            </a:fld>
            <a:endParaRPr lang="en-GB" alt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1"/>
                </a:solidFill>
              </a:rPr>
              <a:t>Σημειώματα</a:t>
            </a:r>
            <a:endParaRPr lang="el-GR" sz="4400" dirty="0">
              <a:solidFill>
                <a:schemeClr val="accent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Ιστορικού Εκδόσεων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l-GR" b="1" dirty="0" smtClean="0">
                <a:solidFill>
                  <a:schemeClr val="accent1"/>
                </a:solidFill>
              </a:rPr>
              <a:t>Έργου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sz="2000" dirty="0" smtClean="0"/>
          </a:p>
          <a:p>
            <a:pPr marL="0" indent="0" algn="ctr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1.0  </a:t>
            </a:r>
            <a:endParaRPr lang="el-GR" sz="2000" dirty="0"/>
          </a:p>
          <a:p>
            <a:endParaRPr lang="el-GR" sz="20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accent1"/>
                </a:solidFill>
              </a:rPr>
              <a:t>Σημείωμα </a:t>
            </a:r>
            <a:r>
              <a:rPr lang="el-GR" dirty="0" smtClean="0">
                <a:solidFill>
                  <a:schemeClr val="accent1"/>
                </a:solidFill>
              </a:rPr>
              <a:t>Αναφοράς</a:t>
            </a:r>
            <a:endParaRPr lang="el-G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</a:t>
            </a:r>
            <a:r>
              <a:rPr lang="en-US" sz="2000" dirty="0" smtClean="0"/>
              <a:t>, </a:t>
            </a:r>
            <a:r>
              <a:rPr lang="el-GR" sz="2000" dirty="0" smtClean="0"/>
              <a:t>Νικολαΐδου Άρτεμις. «Ζωολογία Ι. Μαλάκια. Εργαστηριακή άσκηση Μαλάκια».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</a:t>
            </a:r>
            <a:r>
              <a:rPr lang="en-US" sz="2000"/>
              <a:t>http://opencourses.uoa.gr/courses/BIOL3/.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/>
              <a:t>Το όστρακο των Μαλακίων</a:t>
            </a:r>
            <a:endParaRPr lang="en-GB" altLang="en-US" dirty="0" smtClean="0"/>
          </a:p>
        </p:txBody>
      </p:sp>
      <p:pic>
        <p:nvPicPr>
          <p:cNvPr id="6" name="Θέση περιεχομένου 5" descr="Σχηματική κατακόρυφη τομή του οστράκου και του μανδύα ενός Διθύρου και σχηματισμός μαργαριταριού ανάμεσα στον μανδύα και το όστρακο.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67" y="1825625"/>
            <a:ext cx="7850665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13: Εργαστηριακή Άσκηση Μαλάκια</a:t>
            </a:r>
            <a:endParaRPr lang="en-GB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D8A7A-A7E6-4EF5-99A5-CD75AF97895C}" type="slidenum">
              <a:rPr lang="en-GB" altLang="el-GR" smtClean="0"/>
              <a:pPr>
                <a:defRPr/>
              </a:pPr>
              <a:t>6</a:t>
            </a:fld>
            <a:endParaRPr lang="en-GB" altLang="el-GR"/>
          </a:p>
        </p:txBody>
      </p:sp>
      <p:sp>
        <p:nvSpPr>
          <p:cNvPr id="7" name="Ορθογώνιο 6"/>
          <p:cNvSpPr/>
          <p:nvPr/>
        </p:nvSpPr>
        <p:spPr>
          <a:xfrm>
            <a:off x="6404935" y="5832043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10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>Αδειοδότησης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Διατήρηση </a:t>
            </a:r>
            <a:r>
              <a:rPr lang="el-GR" b="1" dirty="0" smtClean="0">
                <a:solidFill>
                  <a:schemeClr val="accent1"/>
                </a:solidFill>
              </a:rPr>
              <a:t>Σημειωμάτων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(1/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dirty="0" smtClean="0"/>
              <a:t>Το </a:t>
            </a:r>
            <a:r>
              <a:rPr lang="el-GR" sz="16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1</a:t>
            </a:r>
            <a:r>
              <a:rPr lang="el-GR" sz="1600" dirty="0"/>
              <a:t>: </a:t>
            </a:r>
            <a:r>
              <a:rPr lang="el-GR" sz="1600" dirty="0" err="1"/>
              <a:t>Ουροβοθριωτό</a:t>
            </a:r>
            <a:r>
              <a:rPr lang="el-GR" sz="1600" dirty="0"/>
              <a:t>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</a:t>
            </a:r>
            <a:r>
              <a:rPr lang="el-GR" sz="1600" dirty="0"/>
              <a:t>: </a:t>
            </a:r>
            <a:r>
              <a:rPr lang="el-GR" sz="1600" dirty="0" err="1"/>
              <a:t>Σωληνόγαστρος</a:t>
            </a:r>
            <a:r>
              <a:rPr lang="el-GR" sz="1600" dirty="0"/>
              <a:t>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</a:t>
            </a:r>
            <a:r>
              <a:rPr lang="el-GR" sz="1600" dirty="0"/>
              <a:t>: </a:t>
            </a:r>
            <a:r>
              <a:rPr lang="el-GR" sz="1600" dirty="0" err="1"/>
              <a:t>Μονοπλακοφόρο</a:t>
            </a:r>
            <a:r>
              <a:rPr lang="el-GR" sz="1600" dirty="0"/>
              <a:t>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</a:t>
            </a:r>
            <a:r>
              <a:rPr lang="en-US" sz="1600" dirty="0"/>
              <a:t>Invertebrate Zoology, Fifth Edition Barnes, ISBN 0-03-008914-X.</a:t>
            </a:r>
          </a:p>
          <a:p>
            <a:pPr marL="0" indent="0">
              <a:buNone/>
            </a:pPr>
            <a:r>
              <a:rPr lang="el-GR" sz="1600" dirty="0" smtClean="0"/>
              <a:t>Εικόνα </a:t>
            </a:r>
            <a:r>
              <a:rPr lang="el-GR" sz="1600" dirty="0"/>
              <a:t>4: </a:t>
            </a:r>
            <a:r>
              <a:rPr lang="el-GR" sz="1600" dirty="0" err="1"/>
              <a:t>Σκαφόποδο</a:t>
            </a:r>
            <a:r>
              <a:rPr lang="el-GR" sz="1600" dirty="0"/>
              <a:t>. </a:t>
            </a:r>
            <a:r>
              <a:rPr lang="en-US" sz="1600" dirty="0"/>
              <a:t>Copyright </a:t>
            </a:r>
            <a:r>
              <a:rPr lang="el-GR" sz="1600" dirty="0"/>
              <a:t>εκδόσεις ΙΩΝ. Πηγή: Ζωολογία Γενικές Αρχές.. Τόμος Α’ Εκδόσεις ΙΩΝ.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</a:t>
            </a:r>
            <a:r>
              <a:rPr lang="el-GR" sz="1600" dirty="0"/>
              <a:t>: </a:t>
            </a:r>
            <a:r>
              <a:rPr lang="el-GR" sz="1600" dirty="0" err="1"/>
              <a:t>Πολυπλακοφόρο</a:t>
            </a:r>
            <a:r>
              <a:rPr lang="el-GR" sz="1600" dirty="0"/>
              <a:t>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2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</a:t>
            </a:r>
            <a:r>
              <a:rPr lang="el-GR" sz="1600" dirty="0"/>
              <a:t>: Δίθυρο.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7</a:t>
            </a:r>
            <a:r>
              <a:rPr lang="el-GR" sz="1600" dirty="0"/>
              <a:t>: Γαστερόποδο.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8</a:t>
            </a:r>
            <a:r>
              <a:rPr lang="el-GR" sz="1600" dirty="0"/>
              <a:t>: </a:t>
            </a:r>
            <a:r>
              <a:rPr lang="el-GR" sz="1600" dirty="0" err="1"/>
              <a:t>Κεφαλόποδο</a:t>
            </a:r>
            <a:r>
              <a:rPr lang="el-GR" sz="1600" dirty="0"/>
              <a:t>.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9</a:t>
            </a:r>
            <a:r>
              <a:rPr lang="el-GR" sz="1600" dirty="0"/>
              <a:t>: Γενικευμένο Μαλάκιο.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10</a:t>
            </a:r>
            <a:r>
              <a:rPr lang="el-GR" sz="1600" dirty="0"/>
              <a:t>: Το όστρακο των Μαλακίων. </a:t>
            </a:r>
            <a:r>
              <a:rPr lang="en-US" sz="1600" dirty="0"/>
              <a:t>Copyright 1987 CBS College Publishing, 1980 by Saunders College/ Holt, Rinehart and Winston. Copyright 1963, 1968 and 1974 by N.B. Saunders Company. 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1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3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11</a:t>
            </a:r>
            <a:r>
              <a:rPr lang="el-GR" sz="1600" dirty="0"/>
              <a:t>: </a:t>
            </a:r>
            <a:r>
              <a:rPr lang="el-GR" sz="1600" dirty="0" err="1"/>
              <a:t>Ουροβοθριωτό</a:t>
            </a:r>
            <a:r>
              <a:rPr lang="el-GR" sz="1600" dirty="0"/>
              <a:t>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12</a:t>
            </a:r>
            <a:r>
              <a:rPr lang="el-GR" sz="1600" dirty="0"/>
              <a:t>: </a:t>
            </a:r>
            <a:r>
              <a:rPr lang="el-GR" sz="1600" dirty="0" err="1"/>
              <a:t>Ουροβοθριωτά</a:t>
            </a:r>
            <a:r>
              <a:rPr lang="el-GR" sz="1600" dirty="0"/>
              <a:t>. </a:t>
            </a:r>
            <a:r>
              <a:rPr lang="en-US" sz="1600" dirty="0"/>
              <a:t>Photo by R. Robertson. © 2000 Ralph Body &amp; The </a:t>
            </a:r>
            <a:r>
              <a:rPr lang="en-US" sz="1600" dirty="0" err="1"/>
              <a:t>NatureMapping</a:t>
            </a:r>
            <a:r>
              <a:rPr lang="en-US" sz="1600" dirty="0"/>
              <a:t> Program. </a:t>
            </a:r>
            <a:r>
              <a:rPr lang="el-GR" sz="1600" dirty="0"/>
              <a:t>Σύνδεσμος: </a:t>
            </a:r>
            <a:r>
              <a:rPr lang="en-US" sz="1600" dirty="0"/>
              <a:t>http://naturemappingfoundation.org/natmap/mollusks/. </a:t>
            </a:r>
            <a:r>
              <a:rPr lang="el-GR" sz="1600" dirty="0"/>
              <a:t>Πηγή: </a:t>
            </a:r>
            <a:r>
              <a:rPr lang="en-US" sz="1600" dirty="0"/>
              <a:t>http://naturemappingfoundation.org.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13</a:t>
            </a:r>
            <a:r>
              <a:rPr lang="el-GR" sz="1600" dirty="0"/>
              <a:t>: </a:t>
            </a:r>
            <a:r>
              <a:rPr lang="el-GR" sz="1600" dirty="0" err="1"/>
              <a:t>Ουροβοθριωτό</a:t>
            </a:r>
            <a:r>
              <a:rPr lang="el-GR" sz="1600" dirty="0"/>
              <a:t>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14</a:t>
            </a:r>
            <a:r>
              <a:rPr lang="el-GR" sz="1600" dirty="0"/>
              <a:t>: </a:t>
            </a:r>
            <a:r>
              <a:rPr lang="el-GR" sz="1600" dirty="0" err="1"/>
              <a:t>Σωληνόγαστρος</a:t>
            </a:r>
            <a:r>
              <a:rPr lang="el-GR" sz="1600" dirty="0"/>
              <a:t>.  </a:t>
            </a:r>
            <a:r>
              <a:rPr lang="en-US" sz="1600" dirty="0"/>
              <a:t>Photo by A. H. </a:t>
            </a:r>
            <a:r>
              <a:rPr lang="en-US" sz="1600" dirty="0" err="1"/>
              <a:t>Scheltema</a:t>
            </a:r>
            <a:r>
              <a:rPr lang="en-US" sz="1600" dirty="0"/>
              <a:t> </a:t>
            </a:r>
            <a:r>
              <a:rPr lang="el-GR" sz="1600" dirty="0"/>
              <a:t>Σύνδεσμος: </a:t>
            </a:r>
            <a:r>
              <a:rPr lang="en-US" sz="1600" dirty="0"/>
              <a:t>http://www.whoi.edu/science/B/aplacophora/defchaetneo.html. </a:t>
            </a:r>
            <a:r>
              <a:rPr lang="el-GR" sz="1600" dirty="0"/>
              <a:t>Πηγή: </a:t>
            </a:r>
            <a:r>
              <a:rPr lang="en-US" sz="1600" dirty="0"/>
              <a:t>http://www.whoi.edu/.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15</a:t>
            </a:r>
            <a:r>
              <a:rPr lang="el-GR" sz="1600" dirty="0"/>
              <a:t>: </a:t>
            </a:r>
            <a:r>
              <a:rPr lang="el-GR" sz="1600" dirty="0" err="1"/>
              <a:t>Σωληνόγαστρος</a:t>
            </a:r>
            <a:r>
              <a:rPr lang="el-GR" sz="1600" dirty="0"/>
              <a:t>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8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4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16</a:t>
            </a:r>
            <a:r>
              <a:rPr lang="el-GR" sz="1600" dirty="0"/>
              <a:t>: </a:t>
            </a:r>
            <a:r>
              <a:rPr lang="el-GR" sz="1600" dirty="0" err="1"/>
              <a:t>Μονοπλακοφόρα</a:t>
            </a:r>
            <a:r>
              <a:rPr lang="el-GR" sz="1600" dirty="0"/>
              <a:t>. </a:t>
            </a:r>
            <a:r>
              <a:rPr lang="en-US" sz="1600" dirty="0"/>
              <a:t>Copyright © 1998-2005 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dirty="0" err="1"/>
              <a:t>Molluscs</a:t>
            </a:r>
            <a:r>
              <a:rPr lang="en-US" sz="1600" dirty="0"/>
              <a:t>). </a:t>
            </a:r>
            <a:r>
              <a:rPr lang="el-GR" sz="1600" dirty="0"/>
              <a:t>Σύνδεσμος: </a:t>
            </a:r>
            <a:r>
              <a:rPr lang="en-US" sz="1600" dirty="0"/>
              <a:t>http://www.manandmollusc.net/advanced_introduction/Images/Nepolina_main.gif. </a:t>
            </a:r>
            <a:r>
              <a:rPr lang="el-GR" sz="1600" dirty="0"/>
              <a:t>Πηγή: </a:t>
            </a:r>
            <a:r>
              <a:rPr lang="en-US" sz="1600" dirty="0"/>
              <a:t>http://www.manandmollusc.net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17</a:t>
            </a:r>
            <a:r>
              <a:rPr lang="el-GR" sz="1600" dirty="0"/>
              <a:t>: </a:t>
            </a:r>
            <a:r>
              <a:rPr lang="el-GR" sz="1600" dirty="0" err="1"/>
              <a:t>Μονοπλακοφόρο</a:t>
            </a:r>
            <a:r>
              <a:rPr lang="el-GR" sz="1600" dirty="0"/>
              <a:t>. </a:t>
            </a:r>
            <a:r>
              <a:rPr lang="en-US" sz="1600" dirty="0"/>
              <a:t>Copyright © 1996 - 2015 Guido T. </a:t>
            </a:r>
            <a:r>
              <a:rPr lang="en-US" sz="1600" dirty="0" err="1"/>
              <a:t>Poppe</a:t>
            </a:r>
            <a:r>
              <a:rPr lang="en-US" sz="1600" dirty="0"/>
              <a:t> &amp; Philippe </a:t>
            </a:r>
            <a:r>
              <a:rPr lang="en-US" sz="1600" dirty="0" err="1"/>
              <a:t>Poppe</a:t>
            </a:r>
            <a:r>
              <a:rPr lang="en-US" sz="1600" dirty="0"/>
              <a:t> - Conchology, Inc. </a:t>
            </a:r>
            <a:r>
              <a:rPr lang="el-GR" sz="1600" dirty="0"/>
              <a:t>Σύνδεσμος: </a:t>
            </a:r>
            <a:r>
              <a:rPr lang="en-US" sz="1600" dirty="0"/>
              <a:t>http://www.conchology.be/?t=68&amp;u=361848&amp;g=3d9f76aeacd32a5f2e736e7e17a53226&amp;q=1500c29983e4a14afbdb152b14e670a9. </a:t>
            </a:r>
            <a:r>
              <a:rPr lang="el-GR" sz="1600" dirty="0"/>
              <a:t>Πηγή: </a:t>
            </a:r>
            <a:r>
              <a:rPr lang="en-US" sz="1600" dirty="0"/>
              <a:t>http://www.conchology.be/.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18</a:t>
            </a:r>
            <a:r>
              <a:rPr lang="el-GR" sz="1600" dirty="0"/>
              <a:t>: Εσωτερική δομή </a:t>
            </a:r>
            <a:r>
              <a:rPr lang="el-GR" sz="1600" dirty="0" err="1"/>
              <a:t>Μονοπλακοφόρου</a:t>
            </a:r>
            <a:r>
              <a:rPr lang="el-GR" sz="1600" dirty="0"/>
              <a:t>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19</a:t>
            </a:r>
            <a:r>
              <a:rPr lang="el-GR" sz="1600" dirty="0"/>
              <a:t>: Χιτώνας </a:t>
            </a:r>
            <a:r>
              <a:rPr lang="en-US" sz="1600" dirty="0" err="1"/>
              <a:t>Mopalia</a:t>
            </a:r>
            <a:r>
              <a:rPr lang="en-US" sz="1600" dirty="0"/>
              <a:t> </a:t>
            </a:r>
            <a:r>
              <a:rPr lang="en-US" sz="1600" dirty="0" err="1"/>
              <a:t>muscosa</a:t>
            </a:r>
            <a:r>
              <a:rPr lang="en-US" sz="1600" dirty="0"/>
              <a:t>. 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5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5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20</a:t>
            </a:r>
            <a:r>
              <a:rPr lang="el-GR" sz="1600" dirty="0"/>
              <a:t>: </a:t>
            </a:r>
            <a:r>
              <a:rPr lang="el-GR" sz="1600" dirty="0" err="1"/>
              <a:t>Πολυπλακοφόρο</a:t>
            </a:r>
            <a:r>
              <a:rPr lang="el-GR" sz="1600" dirty="0"/>
              <a:t>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21</a:t>
            </a:r>
            <a:r>
              <a:rPr lang="el-GR" sz="1600" dirty="0"/>
              <a:t>: </a:t>
            </a:r>
            <a:r>
              <a:rPr lang="el-GR" sz="1600" dirty="0" err="1"/>
              <a:t>Σκαφόποδα</a:t>
            </a:r>
            <a:r>
              <a:rPr lang="el-GR" sz="1600" dirty="0"/>
              <a:t>. </a:t>
            </a:r>
            <a:r>
              <a:rPr lang="en-US" sz="1600" dirty="0"/>
              <a:t>Copyright © 2014, the University of Wisconsin-La Crosse and Board of Regents of the University of Wisconsin. </a:t>
            </a:r>
            <a:r>
              <a:rPr lang="el-GR" sz="1600" dirty="0"/>
              <a:t>Σύνδεσμος: </a:t>
            </a:r>
            <a:r>
              <a:rPr lang="en-US" sz="1600" dirty="0"/>
              <a:t>http://www.uwlax.edu/Biology/Zoo-lab/Lab-6--Molluscs/. </a:t>
            </a:r>
            <a:r>
              <a:rPr lang="el-GR" sz="1600" dirty="0"/>
              <a:t>Πηγή: </a:t>
            </a:r>
            <a:r>
              <a:rPr lang="en-US" sz="1600" dirty="0"/>
              <a:t>http://www.uwlax.edu.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22</a:t>
            </a:r>
            <a:r>
              <a:rPr lang="el-GR" sz="1600" dirty="0"/>
              <a:t>: </a:t>
            </a:r>
            <a:r>
              <a:rPr lang="el-GR" sz="1600" dirty="0" err="1"/>
              <a:t>Σκαφόποδα</a:t>
            </a:r>
            <a:r>
              <a:rPr lang="el-GR" sz="1600" dirty="0"/>
              <a:t>. © 1996 - 2015 </a:t>
            </a:r>
            <a:r>
              <a:rPr lang="en-US" sz="1600" dirty="0"/>
              <a:t>Guido T. </a:t>
            </a:r>
            <a:r>
              <a:rPr lang="en-US" sz="1600" dirty="0" err="1"/>
              <a:t>Poppe</a:t>
            </a:r>
            <a:r>
              <a:rPr lang="en-US" sz="1600" dirty="0"/>
              <a:t> &amp; Philippe </a:t>
            </a:r>
            <a:r>
              <a:rPr lang="en-US" sz="1600" dirty="0" err="1"/>
              <a:t>Poppe</a:t>
            </a:r>
            <a:r>
              <a:rPr lang="en-US" sz="1600" dirty="0"/>
              <a:t> - Conchology, Inc.  </a:t>
            </a:r>
            <a:r>
              <a:rPr lang="el-GR" sz="1600" dirty="0"/>
              <a:t>Σύνδεσμος: </a:t>
            </a:r>
            <a:r>
              <a:rPr lang="en-US" sz="1600" dirty="0"/>
              <a:t>http://www.conchology.be/?t=64&amp;byclass=true&amp;class=Scaphopoda. </a:t>
            </a:r>
            <a:r>
              <a:rPr lang="el-GR" sz="1600" dirty="0"/>
              <a:t>Πηγή: </a:t>
            </a:r>
            <a:r>
              <a:rPr lang="en-US" sz="1600" dirty="0"/>
              <a:t>http://www.conchology.be 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23</a:t>
            </a:r>
            <a:r>
              <a:rPr lang="el-GR" sz="1600" dirty="0"/>
              <a:t>: Οντογενετική συστροφή Γαστερόποδου.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24</a:t>
            </a:r>
            <a:r>
              <a:rPr lang="el-GR" sz="1600" dirty="0"/>
              <a:t>: Οντογενετική συστροφή Γαστερόποδου.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6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6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25</a:t>
            </a:r>
            <a:r>
              <a:rPr lang="el-GR" sz="1600" dirty="0"/>
              <a:t>: Οντογενετική συστροφή Γαστερόποδου. </a:t>
            </a:r>
            <a:r>
              <a:rPr lang="en-US" sz="1600" dirty="0"/>
              <a:t>Copyright 1987 CBS College Publishing, 1980 by Saunders College/ Holt, Rinehart and Winston. Copyright 1963, 1968 and 1974 by N.B. Saunders Company. </a:t>
            </a:r>
            <a:r>
              <a:rPr lang="el-GR" sz="1600" dirty="0"/>
              <a:t>Πηγή: </a:t>
            </a:r>
            <a:r>
              <a:rPr lang="en-US" sz="1600" dirty="0"/>
              <a:t>Invertebrate Zoology, Fifth Edition Barnes, ISBN 0-03-008914-X.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26</a:t>
            </a:r>
            <a:r>
              <a:rPr lang="el-GR" sz="1600" dirty="0"/>
              <a:t>: Περιέλιξη Γαστεροπόδων. </a:t>
            </a:r>
            <a:r>
              <a:rPr lang="en-US" sz="1600" dirty="0"/>
              <a:t>Copyright 1987 CBS College Publishing, 1980 by Saunders College/ Holt, Rinehart and Winston. Copyright 1963, 1968 and 1974 by N.B. Saunders Company. Invertebrate Zoology, Fifth Edition Barnes, ISBN 0-03-008914-X.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27</a:t>
            </a:r>
            <a:r>
              <a:rPr lang="el-GR" sz="1600" dirty="0"/>
              <a:t>: </a:t>
            </a:r>
            <a:r>
              <a:rPr lang="el-GR" sz="1600" dirty="0" err="1"/>
              <a:t>Προσωβράγχια</a:t>
            </a:r>
            <a:r>
              <a:rPr lang="el-GR" sz="1600" dirty="0"/>
              <a:t>.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28</a:t>
            </a:r>
            <a:r>
              <a:rPr lang="el-GR" sz="1600" dirty="0"/>
              <a:t>: </a:t>
            </a:r>
            <a:r>
              <a:rPr lang="el-GR" sz="1600" dirty="0" err="1"/>
              <a:t>Οπισθοβράγχια</a:t>
            </a:r>
            <a:r>
              <a:rPr lang="el-GR" sz="1600" dirty="0"/>
              <a:t>. </a:t>
            </a:r>
            <a:r>
              <a:rPr lang="en-US" sz="1600" dirty="0"/>
              <a:t>Copyright 1978 Editions du </a:t>
            </a:r>
            <a:r>
              <a:rPr lang="en-US" sz="1600" dirty="0" err="1"/>
              <a:t>Pacifique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P. </a:t>
            </a:r>
            <a:r>
              <a:rPr lang="en-US" sz="1600" dirty="0" err="1"/>
              <a:t>Bouchet</a:t>
            </a:r>
            <a:r>
              <a:rPr lang="en-US" sz="1600" dirty="0"/>
              <a:t>, F. </a:t>
            </a:r>
            <a:r>
              <a:rPr lang="en-US" sz="1600" dirty="0" err="1"/>
              <a:t>Danrigal</a:t>
            </a:r>
            <a:r>
              <a:rPr lang="en-US" sz="1600" dirty="0"/>
              <a:t>, C. </a:t>
            </a:r>
            <a:r>
              <a:rPr lang="en-US" sz="1600" dirty="0" err="1"/>
              <a:t>Huyghens</a:t>
            </a:r>
            <a:r>
              <a:rPr lang="en-US" sz="1600" dirty="0"/>
              <a:t>. Living Seashells. Mollusks of the English Channel and Atlantic Coasts.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29</a:t>
            </a:r>
            <a:r>
              <a:rPr lang="el-GR" sz="1600" dirty="0"/>
              <a:t>: Πνευμονοφόρα.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7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30</a:t>
            </a:r>
            <a:r>
              <a:rPr lang="el-GR" sz="1600" dirty="0"/>
              <a:t>: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31</a:t>
            </a:r>
            <a:r>
              <a:rPr lang="el-GR" sz="1600" dirty="0"/>
              <a:t>:  Θαλάσσιο σαλιγκάρι </a:t>
            </a:r>
            <a:r>
              <a:rPr lang="en-US" sz="1600" dirty="0" err="1"/>
              <a:t>Calliostoma</a:t>
            </a:r>
            <a:r>
              <a:rPr lang="en-US" sz="1600" dirty="0"/>
              <a:t> </a:t>
            </a:r>
            <a:r>
              <a:rPr lang="en-US" sz="1600" dirty="0" err="1"/>
              <a:t>annulata</a:t>
            </a:r>
            <a:r>
              <a:rPr lang="en-US" sz="1600" dirty="0"/>
              <a:t>. 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Πηγή: </a:t>
            </a:r>
            <a:r>
              <a:rPr lang="en-US" sz="1600" dirty="0"/>
              <a:t>C.P. Hickman Jr, L.S. Roberts, S.L. Keen, A. Larson, H.L’ Anson, D.J. </a:t>
            </a:r>
            <a:r>
              <a:rPr lang="en-US" sz="1600" dirty="0" err="1"/>
              <a:t>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32</a:t>
            </a:r>
            <a:r>
              <a:rPr lang="el-GR" sz="1600" dirty="0"/>
              <a:t>: Θαλάσσιο σαλιγκάρι </a:t>
            </a:r>
            <a:r>
              <a:rPr lang="en-US" sz="1600" dirty="0"/>
              <a:t>Bithynia </a:t>
            </a:r>
            <a:r>
              <a:rPr lang="en-US" sz="1600" dirty="0" err="1"/>
              <a:t>tentaculata</a:t>
            </a:r>
            <a:r>
              <a:rPr lang="en-US" sz="1600" dirty="0"/>
              <a:t>. 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http://en.wikipedia.org/wiki/Operculum_(gastropod). </a:t>
            </a:r>
            <a:r>
              <a:rPr lang="el-GR" sz="1600" dirty="0"/>
              <a:t>Πηγή: </a:t>
            </a:r>
            <a:r>
              <a:rPr lang="en-US" sz="1600" dirty="0"/>
              <a:t>http://en.wikipedia.org.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33</a:t>
            </a:r>
            <a:r>
              <a:rPr lang="el-GR" sz="1600" dirty="0"/>
              <a:t>: Γαστερόποδο </a:t>
            </a:r>
            <a:r>
              <a:rPr lang="en-US" sz="1600" dirty="0" err="1"/>
              <a:t>Haliotis</a:t>
            </a:r>
            <a:r>
              <a:rPr lang="en-US" sz="1600" dirty="0"/>
              <a:t> </a:t>
            </a:r>
            <a:r>
              <a:rPr lang="en-US" sz="1600" dirty="0" err="1"/>
              <a:t>australis</a:t>
            </a:r>
            <a:r>
              <a:rPr lang="en-US" sz="1600" dirty="0"/>
              <a:t>. Copyright Guido T. </a:t>
            </a:r>
            <a:r>
              <a:rPr lang="en-US" sz="1600" dirty="0" err="1"/>
              <a:t>Poppe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http://www.conchology.be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34</a:t>
            </a:r>
            <a:r>
              <a:rPr lang="el-GR" sz="1600" dirty="0"/>
              <a:t>:  Γαστερόποδο </a:t>
            </a:r>
            <a:r>
              <a:rPr lang="en-US" sz="1600" dirty="0" err="1"/>
              <a:t>Haliotis</a:t>
            </a:r>
            <a:r>
              <a:rPr lang="en-US" sz="1600" dirty="0"/>
              <a:t> </a:t>
            </a:r>
            <a:r>
              <a:rPr lang="en-US" sz="1600" dirty="0" err="1"/>
              <a:t>australis</a:t>
            </a:r>
            <a:r>
              <a:rPr lang="en-US" sz="1600" dirty="0"/>
              <a:t> </a:t>
            </a:r>
            <a:r>
              <a:rPr lang="el-GR" sz="1600" dirty="0"/>
              <a:t>ζωντανό άτομο. </a:t>
            </a:r>
            <a:r>
              <a:rPr lang="en-US" sz="1600" dirty="0"/>
              <a:t>Copyright Andy </a:t>
            </a:r>
            <a:r>
              <a:rPr lang="en-US" sz="1600" dirty="0" err="1"/>
              <a:t>Murch</a:t>
            </a:r>
            <a:r>
              <a:rPr lang="en-US" sz="1600" dirty="0"/>
              <a:t>, Elasmodiver.com . </a:t>
            </a:r>
            <a:r>
              <a:rPr lang="el-GR" sz="1600" dirty="0"/>
              <a:t>Σύνδεσμος: </a:t>
            </a:r>
            <a:r>
              <a:rPr lang="en-US" sz="1600" dirty="0"/>
              <a:t>http://www.elasmodiver.com/Northern_Abalone_Pictures.htm . </a:t>
            </a:r>
            <a:r>
              <a:rPr lang="el-GR" sz="1600" dirty="0"/>
              <a:t>Πηγή: </a:t>
            </a:r>
            <a:r>
              <a:rPr lang="en-US" sz="1600" dirty="0"/>
              <a:t>http://www.elasmodiver.com.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35</a:t>
            </a:r>
            <a:r>
              <a:rPr lang="el-GR" sz="1600" dirty="0"/>
              <a:t>: Γαστερόποδο </a:t>
            </a:r>
            <a:r>
              <a:rPr lang="en-US" sz="1600" dirty="0"/>
              <a:t>Patella. Copyright Guido T. </a:t>
            </a:r>
            <a:r>
              <a:rPr lang="en-US" sz="1600" dirty="0" err="1"/>
              <a:t>Poppe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www.conchology.be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8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36</a:t>
            </a:r>
            <a:r>
              <a:rPr lang="el-GR" sz="1600" dirty="0"/>
              <a:t>: Γαστερόποδο </a:t>
            </a:r>
            <a:r>
              <a:rPr lang="en-US" sz="1600" dirty="0" err="1"/>
              <a:t>Conus.Copyright</a:t>
            </a:r>
            <a:r>
              <a:rPr lang="en-US" sz="1600" dirty="0"/>
              <a:t> Guido T. </a:t>
            </a:r>
            <a:r>
              <a:rPr lang="en-US" sz="1600" dirty="0" err="1"/>
              <a:t>Poppe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http://www.conchology.be.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37</a:t>
            </a:r>
            <a:r>
              <a:rPr lang="el-GR" sz="1600" dirty="0"/>
              <a:t>: Γαστερόποδο.  </a:t>
            </a:r>
            <a:r>
              <a:rPr lang="en-US" sz="1600" dirty="0"/>
              <a:t>Copyright Guido T. </a:t>
            </a:r>
            <a:r>
              <a:rPr lang="en-US" sz="1600" dirty="0" err="1"/>
              <a:t>Poppe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http://www.conchology.be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38</a:t>
            </a:r>
            <a:r>
              <a:rPr lang="el-GR" sz="1600" dirty="0"/>
              <a:t>: Φωτογραφία Γαστερόποδου </a:t>
            </a:r>
            <a:r>
              <a:rPr lang="el-GR" sz="1600" dirty="0" err="1"/>
              <a:t>Οπισθοβράγχιου</a:t>
            </a:r>
            <a:r>
              <a:rPr lang="el-GR" sz="1600" dirty="0"/>
              <a:t>. </a:t>
            </a:r>
            <a:r>
              <a:rPr lang="en-US" sz="1600" dirty="0"/>
              <a:t>Copyright 1978 Editions du </a:t>
            </a:r>
            <a:r>
              <a:rPr lang="en-US" sz="1600" dirty="0" err="1"/>
              <a:t>Pacifique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P. </a:t>
            </a:r>
            <a:r>
              <a:rPr lang="en-US" sz="1600" dirty="0" err="1"/>
              <a:t>Bouchet</a:t>
            </a:r>
            <a:r>
              <a:rPr lang="en-US" sz="1600" dirty="0"/>
              <a:t>, F. </a:t>
            </a:r>
            <a:r>
              <a:rPr lang="en-US" sz="1600" dirty="0" err="1"/>
              <a:t>Danrigal</a:t>
            </a:r>
            <a:r>
              <a:rPr lang="en-US" sz="1600" dirty="0"/>
              <a:t>, C. </a:t>
            </a:r>
            <a:r>
              <a:rPr lang="en-US" sz="1600" dirty="0" err="1"/>
              <a:t>Huyghens</a:t>
            </a:r>
            <a:r>
              <a:rPr lang="en-US" sz="1600" dirty="0"/>
              <a:t>. Living Seashells. Mollusks of the English Channel and Atlantic Coasts.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39</a:t>
            </a:r>
            <a:r>
              <a:rPr lang="el-GR" sz="1600" dirty="0"/>
              <a:t>: Γαστερόποδο </a:t>
            </a:r>
            <a:r>
              <a:rPr lang="el-GR" sz="1600" dirty="0" err="1"/>
              <a:t>Οπισθοβράγχιο</a:t>
            </a:r>
            <a:r>
              <a:rPr lang="el-GR" sz="1600" dirty="0"/>
              <a:t>. </a:t>
            </a:r>
            <a:r>
              <a:rPr lang="en-US" sz="1600" dirty="0"/>
              <a:t>Copyright 1978 Editions du </a:t>
            </a:r>
            <a:r>
              <a:rPr lang="en-US" sz="1600" dirty="0" err="1"/>
              <a:t>Pacifique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P. </a:t>
            </a:r>
            <a:r>
              <a:rPr lang="en-US" sz="1600" dirty="0" err="1"/>
              <a:t>Bouchet</a:t>
            </a:r>
            <a:r>
              <a:rPr lang="en-US" sz="1600" dirty="0"/>
              <a:t>, F. </a:t>
            </a:r>
            <a:r>
              <a:rPr lang="en-US" sz="1600" dirty="0" err="1"/>
              <a:t>Danrigal</a:t>
            </a:r>
            <a:r>
              <a:rPr lang="en-US" sz="1600" dirty="0"/>
              <a:t>, C. </a:t>
            </a:r>
            <a:r>
              <a:rPr lang="en-US" sz="1600" dirty="0" err="1"/>
              <a:t>Huyghens</a:t>
            </a:r>
            <a:r>
              <a:rPr lang="en-US" sz="1600" dirty="0"/>
              <a:t>. Living Seashells. Mollusks of the English Channel and Atlantic Coasts.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40</a:t>
            </a:r>
            <a:r>
              <a:rPr lang="el-GR" sz="1600" dirty="0"/>
              <a:t>: </a:t>
            </a:r>
            <a:r>
              <a:rPr lang="el-GR" sz="1600" dirty="0" err="1"/>
              <a:t>Οπισθοβράγχιο</a:t>
            </a:r>
            <a:r>
              <a:rPr lang="el-GR" sz="1600" dirty="0"/>
              <a:t> με αυγά. </a:t>
            </a:r>
            <a:r>
              <a:rPr lang="en-US" sz="1600" dirty="0"/>
              <a:t>Copyright © 2015 </a:t>
            </a:r>
            <a:r>
              <a:rPr lang="en-US" sz="1600" dirty="0" err="1"/>
              <a:t>reddit</a:t>
            </a:r>
            <a:r>
              <a:rPr lang="en-US" sz="1600" dirty="0"/>
              <a:t> </a:t>
            </a:r>
            <a:r>
              <a:rPr lang="en-US" sz="1600" dirty="0" err="1"/>
              <a:t>inc.</a:t>
            </a:r>
            <a:r>
              <a:rPr lang="en-US" sz="1600" dirty="0"/>
              <a:t>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https://encrypted-tbn3.gstatic.com/images?q=tbn:ANd9GcQTQPmHaaIjhOjGtBu4yR5zSuw7Q0GkWfj8RNXVT9kyVpkEj6yT. </a:t>
            </a:r>
            <a:r>
              <a:rPr lang="el-GR" sz="1600" dirty="0"/>
              <a:t>Πηγή: </a:t>
            </a:r>
            <a:r>
              <a:rPr lang="en-US" sz="1600" dirty="0"/>
              <a:t>http://www.reddit.com/domain/encrypted-tbn3.gstatic.com/.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41</a:t>
            </a:r>
            <a:r>
              <a:rPr lang="el-GR" sz="1600" dirty="0"/>
              <a:t>: </a:t>
            </a:r>
            <a:r>
              <a:rPr lang="el-GR" sz="1600" dirty="0" err="1"/>
              <a:t>Οπισθοβράγχιο</a:t>
            </a:r>
            <a:r>
              <a:rPr lang="el-GR" sz="1600" dirty="0"/>
              <a:t> </a:t>
            </a:r>
            <a:r>
              <a:rPr lang="en-US" sz="1600" dirty="0" err="1"/>
              <a:t>Aplysia</a:t>
            </a:r>
            <a:r>
              <a:rPr lang="en-US" sz="1600" dirty="0"/>
              <a:t>. Copyright © 2015 </a:t>
            </a:r>
            <a:r>
              <a:rPr lang="en-US" sz="1600" dirty="0" err="1"/>
              <a:t>reddit</a:t>
            </a:r>
            <a:r>
              <a:rPr lang="en-US" sz="1600" dirty="0"/>
              <a:t> </a:t>
            </a:r>
            <a:r>
              <a:rPr lang="en-US" sz="1600" dirty="0" err="1"/>
              <a:t>inc.</a:t>
            </a:r>
            <a:r>
              <a:rPr lang="en-US" sz="1600" dirty="0"/>
              <a:t>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https://encrypted-tbn3.gstatic.com/images?q=tbn:ANd9GcTfKFPUOhdupvj0IraA0baeV0-WZjbVAxZE7vPCPsNFw9b-37Yb </a:t>
            </a:r>
            <a:r>
              <a:rPr lang="el-GR" sz="1600" dirty="0"/>
              <a:t>Πηγή: </a:t>
            </a:r>
            <a:r>
              <a:rPr lang="en-US" sz="1600" dirty="0"/>
              <a:t>http://www.reddit.com/domain/encrypted-tbn3.gstatic.com</a:t>
            </a:r>
            <a:r>
              <a:rPr lang="en-US" sz="1600" dirty="0" smtClean="0"/>
              <a:t>/.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3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4000" b="1" dirty="0"/>
              <a:t>Ομοταξία </a:t>
            </a:r>
            <a:r>
              <a:rPr lang="el-GR" sz="4000" b="1" dirty="0" err="1"/>
              <a:t>Ουροβοθριωτά</a:t>
            </a:r>
            <a:r>
              <a:rPr lang="el-GR" sz="4000" b="1" dirty="0"/>
              <a:t> 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 </a:t>
            </a:r>
            <a:r>
              <a:rPr lang="el-GR" sz="4000" b="1" dirty="0"/>
              <a:t>(&lt;70 είδη</a:t>
            </a:r>
            <a:r>
              <a:rPr lang="el-GR" sz="4000" b="1" dirty="0" smtClean="0"/>
              <a:t>) (1)</a:t>
            </a:r>
            <a:endParaRPr lang="en-US" sz="4000" b="1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US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>
                <a:latin typeface="+mn-lt"/>
              </a:rPr>
              <a:pPr/>
              <a:t>7</a:t>
            </a:fld>
            <a:endParaRPr lang="en-US">
              <a:latin typeface="+mn-lt"/>
            </a:endParaRPr>
          </a:p>
        </p:txBody>
      </p:sp>
      <p:pic>
        <p:nvPicPr>
          <p:cNvPr id="5" name="Θέση περιεχομένου 4" descr="Σχεδιαστική απεικόνιση Ουροβοθριωτού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8" b="1478"/>
          <a:stretch/>
        </p:blipFill>
        <p:spPr>
          <a:xfrm rot="16200000">
            <a:off x="3410308" y="-918902"/>
            <a:ext cx="2323384" cy="7542567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3200" dirty="0" smtClean="0"/>
              <a:t>Μήκος 2-140 </a:t>
            </a:r>
            <a:r>
              <a:rPr lang="en-GB" sz="3200" dirty="0" smtClean="0"/>
              <a:t>mm.</a:t>
            </a:r>
            <a:endParaRPr lang="el-GR" sz="32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3200" dirty="0" smtClean="0"/>
              <a:t>Ασβεστολιθικά έλυτρα</a:t>
            </a:r>
            <a:r>
              <a:rPr lang="en-US" sz="3200" dirty="0" smtClean="0"/>
              <a:t>.</a:t>
            </a:r>
            <a:endParaRPr lang="el-GR" sz="32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3200" dirty="0" smtClean="0"/>
              <a:t>Ακραία </a:t>
            </a:r>
            <a:r>
              <a:rPr lang="el-GR" sz="3200" dirty="0" err="1" smtClean="0"/>
              <a:t>μανδυακή</a:t>
            </a:r>
            <a:r>
              <a:rPr lang="el-GR" sz="3200" dirty="0" smtClean="0"/>
              <a:t> κοιλότητα με βράγχια</a:t>
            </a:r>
            <a:r>
              <a:rPr lang="en-US" sz="3200" dirty="0" smtClean="0"/>
              <a:t>.</a:t>
            </a:r>
            <a:endParaRPr lang="el-GR" sz="32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3200" dirty="0" smtClean="0"/>
              <a:t>Ξύστρο, ίσως </a:t>
            </a:r>
            <a:r>
              <a:rPr lang="el-GR" sz="3200" dirty="0" err="1" smtClean="0"/>
              <a:t>υποπλασμένο</a:t>
            </a:r>
            <a:r>
              <a:rPr lang="en-US" sz="3200" dirty="0" smtClean="0"/>
              <a:t>.</a:t>
            </a:r>
            <a:endParaRPr lang="en-GB" sz="3200" dirty="0" smtClean="0"/>
          </a:p>
          <a:p>
            <a:endParaRPr lang="en-US" dirty="0"/>
          </a:p>
        </p:txBody>
      </p:sp>
      <p:sp>
        <p:nvSpPr>
          <p:cNvPr id="8" name="Ορθογώνιο 7"/>
          <p:cNvSpPr/>
          <p:nvPr/>
        </p:nvSpPr>
        <p:spPr>
          <a:xfrm>
            <a:off x="7964454" y="3737075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11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313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9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42</a:t>
            </a:r>
            <a:r>
              <a:rPr lang="el-GR" sz="1600" dirty="0"/>
              <a:t>: </a:t>
            </a:r>
            <a:r>
              <a:rPr lang="el-GR" sz="1600" dirty="0" err="1"/>
              <a:t>Οπισθοβράγχιο</a:t>
            </a:r>
            <a:r>
              <a:rPr lang="el-GR" sz="1600" dirty="0"/>
              <a:t> </a:t>
            </a:r>
            <a:r>
              <a:rPr lang="en-US" sz="1600" dirty="0" err="1"/>
              <a:t>Aplysia</a:t>
            </a:r>
            <a:r>
              <a:rPr lang="en-US" sz="1600" dirty="0"/>
              <a:t>. Copyright Tumblr. </a:t>
            </a:r>
            <a:r>
              <a:rPr lang="el-GR" sz="1600" dirty="0"/>
              <a:t>Σύνδεσμος: </a:t>
            </a:r>
            <a:r>
              <a:rPr lang="en-US" sz="1600" dirty="0"/>
              <a:t>http://25.media.tumblr.com/9b2d985b2e52c08e118f9be0b5141f3e/tumblr_mtjwojbpyA1qc6j5yo1_1280.jpg </a:t>
            </a:r>
            <a:r>
              <a:rPr lang="el-GR" sz="1600" dirty="0"/>
              <a:t>Πηγή: </a:t>
            </a:r>
            <a:r>
              <a:rPr lang="en-US" sz="1600" dirty="0"/>
              <a:t>http://www.tumblr.com/tagged/25.media.tumblr.com 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43</a:t>
            </a:r>
            <a:r>
              <a:rPr lang="el-GR" sz="1600" dirty="0"/>
              <a:t>: Γαστερόποδο </a:t>
            </a:r>
            <a:r>
              <a:rPr lang="el-GR" sz="1600" dirty="0" err="1"/>
              <a:t>Οπισθοβράγχιο</a:t>
            </a:r>
            <a:r>
              <a:rPr lang="el-GR" sz="1600" dirty="0"/>
              <a:t> </a:t>
            </a:r>
            <a:r>
              <a:rPr lang="en-US" sz="1600" dirty="0" err="1"/>
              <a:t>Hypselodoris</a:t>
            </a:r>
            <a:r>
              <a:rPr lang="en-US" sz="1600" dirty="0"/>
              <a:t> </a:t>
            </a:r>
            <a:r>
              <a:rPr lang="en-US" sz="1600" dirty="0" err="1"/>
              <a:t>picta</a:t>
            </a:r>
            <a:r>
              <a:rPr lang="en-US" sz="1600" dirty="0"/>
              <a:t>. Copyright 2011 Carol Cox. </a:t>
            </a:r>
            <a:r>
              <a:rPr lang="el-GR" sz="1600" dirty="0"/>
              <a:t>Σύνδεσμος: </a:t>
            </a:r>
            <a:r>
              <a:rPr lang="en-US" sz="1600" dirty="0"/>
              <a:t>http://slugsite.us/bow2007/nudwk757.htm#. </a:t>
            </a:r>
            <a:r>
              <a:rPr lang="el-GR" sz="1600" dirty="0"/>
              <a:t>Πηγή: </a:t>
            </a:r>
            <a:r>
              <a:rPr lang="en-US" sz="1600" dirty="0"/>
              <a:t>http://slugsite.us/.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44</a:t>
            </a:r>
            <a:r>
              <a:rPr lang="el-GR" sz="1600" dirty="0"/>
              <a:t>: Γαστερόποδο </a:t>
            </a:r>
            <a:r>
              <a:rPr lang="el-GR" sz="1600" dirty="0" err="1"/>
              <a:t>Οπισθοβράγχιο</a:t>
            </a:r>
            <a:r>
              <a:rPr lang="el-GR" sz="1600" dirty="0"/>
              <a:t> </a:t>
            </a:r>
            <a:r>
              <a:rPr lang="en-US" sz="1600" dirty="0" err="1"/>
              <a:t>Peltodoris</a:t>
            </a:r>
            <a:r>
              <a:rPr lang="en-US" sz="1600" dirty="0"/>
              <a:t> </a:t>
            </a:r>
            <a:r>
              <a:rPr lang="en-US" sz="1600" dirty="0" err="1"/>
              <a:t>atromaculata</a:t>
            </a:r>
            <a:r>
              <a:rPr lang="en-US" sz="1600" dirty="0"/>
              <a:t>. Copyright Roberto </a:t>
            </a:r>
            <a:r>
              <a:rPr lang="en-US" sz="1600" dirty="0" err="1"/>
              <a:t>Alcacer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http://www.asturnatura.com/fotografia/submarina-fotosub/discodoris-atromaculata/1552.html. </a:t>
            </a:r>
            <a:r>
              <a:rPr lang="el-GR" sz="1600" dirty="0"/>
              <a:t>Πηγή: </a:t>
            </a:r>
            <a:r>
              <a:rPr lang="en-US" sz="1600" dirty="0"/>
              <a:t>http://www.asturnatura.com.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45</a:t>
            </a:r>
            <a:r>
              <a:rPr lang="el-GR" sz="1600" dirty="0"/>
              <a:t>: Γαστερόποδο </a:t>
            </a:r>
            <a:r>
              <a:rPr lang="el-GR" sz="1600" dirty="0" err="1"/>
              <a:t>Οπισθοβράγχιο</a:t>
            </a:r>
            <a:r>
              <a:rPr lang="el-GR" sz="1600" dirty="0"/>
              <a:t>  </a:t>
            </a:r>
            <a:r>
              <a:rPr lang="en-US" sz="1600" dirty="0" err="1"/>
              <a:t>Eubranchus</a:t>
            </a:r>
            <a:r>
              <a:rPr lang="en-US" sz="1600" dirty="0"/>
              <a:t> </a:t>
            </a:r>
            <a:r>
              <a:rPr lang="en-US" sz="1600" dirty="0" err="1"/>
              <a:t>rupium</a:t>
            </a:r>
            <a:r>
              <a:rPr lang="en-US" sz="1600" dirty="0"/>
              <a:t>. Copyright Gary </a:t>
            </a:r>
            <a:r>
              <a:rPr lang="en-US" sz="1600" dirty="0" smtClean="0"/>
              <a:t>McDonald.</a:t>
            </a:r>
            <a:r>
              <a:rPr lang="el-GR" sz="1600" dirty="0" smtClean="0"/>
              <a:t> Σύνδεσμος</a:t>
            </a:r>
            <a:r>
              <a:rPr lang="el-GR" sz="1600" dirty="0"/>
              <a:t>: </a:t>
            </a:r>
            <a:r>
              <a:rPr lang="en-US" sz="1600" dirty="0"/>
              <a:t>http://people.ucsc.edu/~mcduck/DreamWeaver/Mollusca/Nudibranchs/Eubranchus_rupium/Eubranchus_rupium.html. </a:t>
            </a:r>
            <a:r>
              <a:rPr lang="el-GR" sz="1600" dirty="0"/>
              <a:t>Πηγή: </a:t>
            </a:r>
            <a:r>
              <a:rPr lang="en-US" sz="1600" dirty="0"/>
              <a:t>http://people.ucsc.edu.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46</a:t>
            </a:r>
            <a:r>
              <a:rPr lang="el-GR" sz="1600" dirty="0"/>
              <a:t>: Γαστερόποδο </a:t>
            </a:r>
            <a:r>
              <a:rPr lang="el-GR" sz="1600" dirty="0" err="1"/>
              <a:t>Οπισθοβράγχιο</a:t>
            </a:r>
            <a:r>
              <a:rPr lang="el-GR" sz="1600" dirty="0"/>
              <a:t> </a:t>
            </a:r>
            <a:r>
              <a:rPr lang="en-US" sz="1600" dirty="0" err="1"/>
              <a:t>Armina</a:t>
            </a:r>
            <a:r>
              <a:rPr lang="en-US" sz="1600" dirty="0"/>
              <a:t> sp. Copyright </a:t>
            </a:r>
            <a:r>
              <a:rPr lang="en-US" sz="1600" dirty="0" err="1"/>
              <a:t>Photocomp</a:t>
            </a:r>
            <a:r>
              <a:rPr lang="en-US" sz="1600" dirty="0"/>
              <a:t> January '09 – Open. </a:t>
            </a:r>
            <a:r>
              <a:rPr lang="el-GR" sz="1600" dirty="0"/>
              <a:t>Σύνδεσμος: </a:t>
            </a:r>
            <a:r>
              <a:rPr lang="en-US" sz="1600" dirty="0"/>
              <a:t>https://underwater.com.au/image/id/8732. </a:t>
            </a:r>
            <a:r>
              <a:rPr lang="el-GR" sz="1600" dirty="0"/>
              <a:t>Πηγή: </a:t>
            </a:r>
            <a:r>
              <a:rPr lang="en-US" sz="1600" dirty="0"/>
              <a:t>https://underwater.com.au 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(1</a:t>
            </a:r>
            <a:r>
              <a:rPr lang="el-GR" b="1" dirty="0" smtClean="0">
                <a:solidFill>
                  <a:schemeClr val="accent1"/>
                </a:solidFill>
              </a:rPr>
              <a:t>0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47</a:t>
            </a:r>
            <a:r>
              <a:rPr lang="el-GR" sz="1600" dirty="0"/>
              <a:t>: Πνευμονοφόρο.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48</a:t>
            </a:r>
            <a:r>
              <a:rPr lang="el-GR" sz="1600" dirty="0"/>
              <a:t>: </a:t>
            </a:r>
            <a:r>
              <a:rPr lang="el-GR" sz="1600" dirty="0" err="1"/>
              <a:t>Γυμνοσαλίγκαρος</a:t>
            </a:r>
            <a:r>
              <a:rPr lang="el-GR" sz="1600" dirty="0"/>
              <a:t> </a:t>
            </a:r>
            <a:r>
              <a:rPr lang="en-US" sz="1600" dirty="0" err="1"/>
              <a:t>Ariolimax</a:t>
            </a:r>
            <a:r>
              <a:rPr lang="en-US" sz="1600" dirty="0"/>
              <a:t>. 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49</a:t>
            </a:r>
            <a:r>
              <a:rPr lang="el-GR" sz="1600" dirty="0"/>
              <a:t>: Γαστερόποδα Πνευμονοφόρα </a:t>
            </a:r>
            <a:r>
              <a:rPr lang="en-US" sz="1600" dirty="0"/>
              <a:t>Helix </a:t>
            </a:r>
            <a:r>
              <a:rPr lang="en-US" sz="1600" dirty="0" err="1"/>
              <a:t>cicta</a:t>
            </a:r>
            <a:r>
              <a:rPr lang="en-US" sz="1600" dirty="0"/>
              <a:t>. Copyright 2011 G. &amp; Ph. </a:t>
            </a:r>
            <a:r>
              <a:rPr lang="en-US" sz="1600" dirty="0" err="1"/>
              <a:t>Poppe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http://www.conchology.be/?t=68&amp;u=647362&amp;g=d0c9b1bd00e01098acf4fe4a81302012&amp;q=c74e54db2a15d5de6d2e516d6be2cee5. </a:t>
            </a:r>
            <a:r>
              <a:rPr lang="el-GR" sz="1600" dirty="0"/>
              <a:t>Πηγή: </a:t>
            </a:r>
            <a:r>
              <a:rPr lang="en-US" sz="1600" dirty="0"/>
              <a:t>http://www.conchology.be 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50</a:t>
            </a:r>
            <a:r>
              <a:rPr lang="el-GR" sz="1600" dirty="0"/>
              <a:t>: Γαστερόποδα Πνευμονοφόρα </a:t>
            </a:r>
            <a:r>
              <a:rPr lang="en-US" sz="1600" dirty="0" err="1"/>
              <a:t>Albinaria</a:t>
            </a:r>
            <a:r>
              <a:rPr lang="en-US" sz="1600" dirty="0"/>
              <a:t> </a:t>
            </a:r>
            <a:r>
              <a:rPr lang="en-US" sz="1600" dirty="0" err="1"/>
              <a:t>lerosiensis</a:t>
            </a:r>
            <a:r>
              <a:rPr lang="en-US" sz="1600" dirty="0"/>
              <a:t>. Wikimedia Commons, the FREE media repository. </a:t>
            </a:r>
            <a:r>
              <a:rPr lang="el-GR" sz="1600" dirty="0"/>
              <a:t>Σύνδεσμος: </a:t>
            </a:r>
            <a:r>
              <a:rPr lang="en-US" sz="1600" dirty="0"/>
              <a:t>http://commons.wikimedia.org/wiki/File:Albinaria_lerosiensis_01.jpg . </a:t>
            </a:r>
            <a:r>
              <a:rPr lang="el-GR" sz="1600" dirty="0"/>
              <a:t>Πηγή: </a:t>
            </a:r>
            <a:r>
              <a:rPr lang="en-US" sz="1600" dirty="0"/>
              <a:t>http://commons.wikimedia.org.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51</a:t>
            </a:r>
            <a:r>
              <a:rPr lang="el-GR" sz="1600" dirty="0"/>
              <a:t>: Γαστερόποδα Πνευμονοφόρα </a:t>
            </a:r>
            <a:r>
              <a:rPr lang="en-US" sz="1600" dirty="0" err="1"/>
              <a:t>Truncatellina</a:t>
            </a:r>
            <a:r>
              <a:rPr lang="en-US" sz="1600" dirty="0"/>
              <a:t> </a:t>
            </a:r>
            <a:r>
              <a:rPr lang="en-US" sz="1600" dirty="0" err="1"/>
              <a:t>cylindrica</a:t>
            </a:r>
            <a:r>
              <a:rPr lang="en-US" sz="1600" dirty="0"/>
              <a:t>. Copyright </a:t>
            </a:r>
            <a:r>
              <a:rPr lang="en-US" sz="1600" dirty="0" err="1"/>
              <a:t>Foto</a:t>
            </a:r>
            <a:r>
              <a:rPr lang="en-US" sz="1600" dirty="0"/>
              <a:t> </a:t>
            </a:r>
            <a:r>
              <a:rPr lang="en-US" sz="1600" dirty="0" err="1"/>
              <a:t>Conchiglie</a:t>
            </a:r>
            <a:r>
              <a:rPr lang="en-US" sz="1600" dirty="0"/>
              <a:t> </a:t>
            </a:r>
            <a:r>
              <a:rPr lang="en-US" sz="1600" dirty="0" err="1"/>
              <a:t>Mediterraneo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http://www.fotoconchigliemediterraneo.com/2013/02/terrestri-e-dolciacquicoli-3.html. </a:t>
            </a:r>
            <a:r>
              <a:rPr lang="el-GR" sz="1600" dirty="0"/>
              <a:t>Πηγή: </a:t>
            </a:r>
            <a:r>
              <a:rPr lang="en-US" sz="1600" dirty="0"/>
              <a:t>http://www.fotoconchigliemediterraneo.com 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2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(1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52</a:t>
            </a:r>
            <a:r>
              <a:rPr lang="el-GR" sz="1600" dirty="0"/>
              <a:t>: Γαστερόποδα Πνευμονοφόρα </a:t>
            </a:r>
            <a:r>
              <a:rPr lang="en-US" sz="1600" dirty="0" err="1"/>
              <a:t>Trichia</a:t>
            </a:r>
            <a:r>
              <a:rPr lang="en-US" sz="1600" dirty="0"/>
              <a:t>. 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http://www.fotoconchigliemediterraneo.com/2013/02/terrestri-e-dolciacquicoli-3.html. </a:t>
            </a:r>
            <a:r>
              <a:rPr lang="el-GR" sz="1600" dirty="0"/>
              <a:t>Πηγή: </a:t>
            </a:r>
            <a:r>
              <a:rPr lang="en-US" sz="1600" dirty="0"/>
              <a:t>http://www.fotoconchigliemediterraneo.com 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53</a:t>
            </a:r>
            <a:r>
              <a:rPr lang="el-GR" sz="1600" dirty="0"/>
              <a:t>: Γαστερόποδο Πνευμονοφόρο </a:t>
            </a:r>
            <a:r>
              <a:rPr lang="en-US" sz="1600" dirty="0" err="1"/>
              <a:t>Limax</a:t>
            </a:r>
            <a:r>
              <a:rPr lang="en-US" sz="1600" dirty="0"/>
              <a:t>. Miscellaneous Slug Species Found in North America. </a:t>
            </a:r>
            <a:r>
              <a:rPr lang="el-GR" sz="1600" dirty="0"/>
              <a:t>Σύνδεσμος: </a:t>
            </a:r>
            <a:r>
              <a:rPr lang="en-US" sz="1600" dirty="0"/>
              <a:t>http://www.jaxshells.org/lm18b.htm. </a:t>
            </a:r>
            <a:r>
              <a:rPr lang="el-GR" sz="1600" dirty="0"/>
              <a:t>Πηγή: </a:t>
            </a:r>
            <a:r>
              <a:rPr lang="en-US" sz="1600" dirty="0"/>
              <a:t>http://www.jaxshells.org/norw22.htm.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54</a:t>
            </a:r>
            <a:r>
              <a:rPr lang="el-GR" sz="1600" dirty="0"/>
              <a:t>: Γαστερόποδο Πνευμονοφόρο </a:t>
            </a:r>
            <a:r>
              <a:rPr lang="en-US" sz="1600" dirty="0" err="1"/>
              <a:t>Deroceras</a:t>
            </a:r>
            <a:r>
              <a:rPr lang="en-US" sz="1600" dirty="0"/>
              <a:t> </a:t>
            </a:r>
            <a:r>
              <a:rPr lang="en-US" sz="1600" dirty="0" err="1"/>
              <a:t>caucasium</a:t>
            </a:r>
            <a:r>
              <a:rPr lang="en-US" sz="1600" dirty="0"/>
              <a:t>. Photo: © S. </a:t>
            </a:r>
            <a:r>
              <a:rPr lang="en-US" sz="1600" dirty="0" err="1"/>
              <a:t>Leonov</a:t>
            </a:r>
            <a:r>
              <a:rPr lang="en-US" sz="1600" dirty="0"/>
              <a:t>, http://malacology.crimea.edu/list.php). </a:t>
            </a:r>
            <a:r>
              <a:rPr lang="el-GR" sz="1600" dirty="0"/>
              <a:t>Σύνδεσμος: </a:t>
            </a:r>
            <a:r>
              <a:rPr lang="en-US" sz="1600" dirty="0"/>
              <a:t>http://idtools.org/id/mollusc/factsheet.php?name=Deroceras%20caucasicum. </a:t>
            </a:r>
            <a:r>
              <a:rPr lang="el-GR" sz="1600" dirty="0"/>
              <a:t>Πηγή: </a:t>
            </a:r>
            <a:r>
              <a:rPr lang="en-US" sz="1600" dirty="0"/>
              <a:t>http://idtools.org/id/mollusc/index.php 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55</a:t>
            </a:r>
            <a:r>
              <a:rPr lang="el-GR" sz="1600" dirty="0"/>
              <a:t>: Σαλιγκάρι. </a:t>
            </a:r>
            <a:r>
              <a:rPr lang="en-US" sz="1600" dirty="0"/>
              <a:t>Copyright Comenius – </a:t>
            </a:r>
            <a:r>
              <a:rPr lang="en-US" sz="1600" dirty="0" err="1"/>
              <a:t>WikiWater</a:t>
            </a:r>
            <a:r>
              <a:rPr lang="en-US" sz="1600" dirty="0"/>
              <a:t> World. </a:t>
            </a:r>
            <a:r>
              <a:rPr lang="el-GR" sz="1600" dirty="0"/>
              <a:t>Σύνδεση: </a:t>
            </a:r>
            <a:r>
              <a:rPr lang="en-US" sz="1600" dirty="0"/>
              <a:t>http://wikiwaterworld.scoala2galati.ro/wp-content/uploads/2011/10/Snail.jpg. </a:t>
            </a:r>
            <a:r>
              <a:rPr lang="el-GR" sz="1600" dirty="0"/>
              <a:t>Πηγή: </a:t>
            </a:r>
            <a:r>
              <a:rPr lang="en-US" sz="1600" dirty="0"/>
              <a:t>http://wikiwaterworld.scoala2galati.ro 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56</a:t>
            </a:r>
            <a:r>
              <a:rPr lang="el-GR" sz="1600" dirty="0"/>
              <a:t>: Δίθυρο </a:t>
            </a:r>
            <a:r>
              <a:rPr lang="en-US" sz="1600" dirty="0" err="1"/>
              <a:t>Tagelus</a:t>
            </a:r>
            <a:r>
              <a:rPr lang="en-US" sz="1600" dirty="0"/>
              <a:t> </a:t>
            </a:r>
            <a:r>
              <a:rPr lang="en-US" sz="1600" dirty="0" err="1"/>
              <a:t>plebius</a:t>
            </a:r>
            <a:r>
              <a:rPr lang="en-US" sz="1600" dirty="0"/>
              <a:t>. 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 : 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(1</a:t>
            </a:r>
            <a:r>
              <a:rPr lang="el-GR" b="1" dirty="0" smtClean="0">
                <a:solidFill>
                  <a:schemeClr val="accent1"/>
                </a:solidFill>
              </a:rPr>
              <a:t>2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57</a:t>
            </a:r>
            <a:r>
              <a:rPr lang="el-GR" sz="1600" dirty="0"/>
              <a:t>: Δίθυρο </a:t>
            </a:r>
            <a:r>
              <a:rPr lang="en-US" sz="1600" dirty="0" err="1"/>
              <a:t>Tagelus</a:t>
            </a:r>
            <a:r>
              <a:rPr lang="en-US" sz="1600" dirty="0"/>
              <a:t>  </a:t>
            </a:r>
            <a:r>
              <a:rPr lang="en-US" sz="1600" dirty="0" err="1"/>
              <a:t>plebius</a:t>
            </a:r>
            <a:r>
              <a:rPr lang="en-US" sz="1600" dirty="0"/>
              <a:t>. 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58</a:t>
            </a:r>
            <a:r>
              <a:rPr lang="el-GR" sz="1600" dirty="0"/>
              <a:t>: Τομή </a:t>
            </a:r>
            <a:r>
              <a:rPr lang="en-US" sz="1600" dirty="0" err="1"/>
              <a:t>Tagelus</a:t>
            </a:r>
            <a:r>
              <a:rPr lang="en-US" sz="1600" dirty="0"/>
              <a:t>  </a:t>
            </a:r>
            <a:r>
              <a:rPr lang="en-US" sz="1600" dirty="0" err="1"/>
              <a:t>plebius</a:t>
            </a:r>
            <a:r>
              <a:rPr lang="en-US" sz="1600" dirty="0"/>
              <a:t> . 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59</a:t>
            </a:r>
            <a:r>
              <a:rPr lang="el-GR" sz="1600" dirty="0"/>
              <a:t>: Τομή </a:t>
            </a:r>
            <a:r>
              <a:rPr lang="en-US" sz="1600" dirty="0" err="1"/>
              <a:t>Tagelus</a:t>
            </a:r>
            <a:r>
              <a:rPr lang="en-US" sz="1600" dirty="0"/>
              <a:t>  </a:t>
            </a:r>
            <a:r>
              <a:rPr lang="en-US" sz="1600" dirty="0" err="1"/>
              <a:t>plebius</a:t>
            </a:r>
            <a:r>
              <a:rPr lang="en-US" sz="1600" dirty="0"/>
              <a:t>.  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60</a:t>
            </a:r>
            <a:r>
              <a:rPr lang="el-GR" sz="1600" dirty="0"/>
              <a:t>:  Δίθυρα </a:t>
            </a:r>
            <a:r>
              <a:rPr lang="en-US" sz="1600" dirty="0" err="1"/>
              <a:t>Pecten</a:t>
            </a:r>
            <a:r>
              <a:rPr lang="en-US" sz="1600" dirty="0"/>
              <a:t>. Copyright Guido T. </a:t>
            </a:r>
            <a:r>
              <a:rPr lang="en-US" sz="1600" dirty="0" err="1"/>
              <a:t>Poppe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http://www.conchology.be 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61</a:t>
            </a:r>
            <a:r>
              <a:rPr lang="el-GR" sz="1600" dirty="0"/>
              <a:t>: Δίθυρα </a:t>
            </a:r>
            <a:r>
              <a:rPr lang="en-US" sz="1600" dirty="0" err="1"/>
              <a:t>Clysimeris</a:t>
            </a:r>
            <a:r>
              <a:rPr lang="en-US" sz="1600" dirty="0"/>
              <a:t>. Copyright Guido T. </a:t>
            </a:r>
            <a:r>
              <a:rPr lang="en-US" sz="1600" dirty="0" err="1"/>
              <a:t>Poppe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http://www.conchology.be 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62</a:t>
            </a:r>
            <a:r>
              <a:rPr lang="el-GR" sz="1600" dirty="0"/>
              <a:t>: Δίθυρα </a:t>
            </a:r>
            <a:r>
              <a:rPr lang="en-US" sz="1600" dirty="0" err="1"/>
              <a:t>Ensis</a:t>
            </a:r>
            <a:r>
              <a:rPr lang="en-US" sz="1600" dirty="0"/>
              <a:t>. Copyright Guido T. </a:t>
            </a:r>
            <a:r>
              <a:rPr lang="en-US" sz="1600" dirty="0" err="1"/>
              <a:t>Poppe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http://www.conchology.be </a:t>
            </a:r>
            <a:r>
              <a:rPr lang="en-US" sz="1600" dirty="0" smtClean="0"/>
              <a:t>.</a:t>
            </a:r>
            <a:endParaRPr lang="el-GR" sz="1600" dirty="0" smtClean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7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(1</a:t>
            </a:r>
            <a:r>
              <a:rPr lang="el-GR" b="1" dirty="0" smtClean="0">
                <a:solidFill>
                  <a:schemeClr val="accent1"/>
                </a:solidFill>
              </a:rPr>
              <a:t>3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63</a:t>
            </a:r>
            <a:r>
              <a:rPr lang="el-GR" sz="1600" dirty="0"/>
              <a:t>: Δίθυρα </a:t>
            </a:r>
            <a:r>
              <a:rPr lang="en-US" sz="1600" dirty="0"/>
              <a:t>Pinna. Copyright Natural History Museum Rotterdam.  </a:t>
            </a:r>
            <a:r>
              <a:rPr lang="el-GR" sz="1600" dirty="0"/>
              <a:t>Σύνδεσμος: </a:t>
            </a:r>
            <a:r>
              <a:rPr lang="en-US" sz="1600" dirty="0"/>
              <a:t>http://www.nmr-pics.nl/Pinnidae/album/slides/Pinna%20muricata.html . </a:t>
            </a:r>
            <a:r>
              <a:rPr lang="el-GR" sz="1600" dirty="0"/>
              <a:t>Πηγή: </a:t>
            </a:r>
            <a:r>
              <a:rPr lang="en-US" sz="1600" dirty="0"/>
              <a:t>http://www.nmr-pics.nl.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64</a:t>
            </a:r>
            <a:r>
              <a:rPr lang="el-GR" sz="1600" dirty="0"/>
              <a:t>: Δίθυρο </a:t>
            </a:r>
            <a:r>
              <a:rPr lang="en-US" sz="1600" dirty="0"/>
              <a:t>Lima. Copyright </a:t>
            </a:r>
            <a:r>
              <a:rPr lang="en-US" sz="1600" dirty="0" err="1"/>
              <a:t>SeaScape</a:t>
            </a:r>
            <a:r>
              <a:rPr lang="en-US" sz="1600" dirty="0"/>
              <a:t> Studio. </a:t>
            </a:r>
            <a:r>
              <a:rPr lang="el-GR" sz="1600" dirty="0"/>
              <a:t>Σύνδεσμος: </a:t>
            </a:r>
            <a:r>
              <a:rPr lang="en-US" sz="1600" dirty="0"/>
              <a:t>http://seascapestudio.net/reference/invertebrate.php?id=119. </a:t>
            </a:r>
            <a:r>
              <a:rPr lang="el-GR" sz="1600" dirty="0"/>
              <a:t>Πηγή: </a:t>
            </a:r>
            <a:r>
              <a:rPr lang="en-US" sz="1600" dirty="0"/>
              <a:t>http://seascapestudio.net 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65</a:t>
            </a:r>
            <a:r>
              <a:rPr lang="el-GR" sz="1600" dirty="0"/>
              <a:t>: Αισθητήρια χτενιού </a:t>
            </a:r>
            <a:r>
              <a:rPr lang="en-US" sz="1600" dirty="0" err="1"/>
              <a:t>Pecten</a:t>
            </a:r>
            <a:r>
              <a:rPr lang="en-US" sz="1600" dirty="0"/>
              <a:t>: Copyright 1963 by Time Inc. LIFE Nature Library. </a:t>
            </a:r>
            <a:r>
              <a:rPr lang="el-GR" sz="1600" dirty="0"/>
              <a:t>Πηγή: </a:t>
            </a:r>
            <a:r>
              <a:rPr lang="en-US" sz="1600" dirty="0"/>
              <a:t>The Sea. By Leonard Engel and The Editors of LIFE.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66</a:t>
            </a:r>
            <a:r>
              <a:rPr lang="el-GR" sz="1600" dirty="0"/>
              <a:t>: </a:t>
            </a:r>
            <a:r>
              <a:rPr lang="en-US" sz="1600" dirty="0" err="1"/>
              <a:t>Tridacna</a:t>
            </a:r>
            <a:r>
              <a:rPr lang="en-US" sz="1600" dirty="0"/>
              <a:t> </a:t>
            </a:r>
            <a:r>
              <a:rPr lang="en-US" sz="1600" dirty="0" err="1"/>
              <a:t>gigas</a:t>
            </a:r>
            <a:r>
              <a:rPr lang="en-US" sz="1600" dirty="0"/>
              <a:t>. Copyright © 2015 Prezi Inc. </a:t>
            </a:r>
            <a:r>
              <a:rPr lang="el-GR" sz="1600" dirty="0"/>
              <a:t>Σύνδεσμος: </a:t>
            </a:r>
            <a:r>
              <a:rPr lang="en-US" sz="1600" dirty="0"/>
              <a:t>https://encrypted-tbn1.gstatic.com/images?q=tbn:ANd9GcSiEN6Kat_zMjnkPuyF97Dh53dNoew5Zx4eOFmYtl4ioFPBxCE06A </a:t>
            </a:r>
            <a:r>
              <a:rPr lang="el-GR" sz="1600" dirty="0"/>
              <a:t>Πηγή: </a:t>
            </a:r>
            <a:r>
              <a:rPr lang="en-US" sz="1600" dirty="0"/>
              <a:t>https://prezi.com/zlplzhlqntdd/httpsencrypted-tbn1gstaticcomimagesqtbnand9gcqyychr/ 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67</a:t>
            </a:r>
            <a:r>
              <a:rPr lang="el-GR" sz="1600" dirty="0"/>
              <a:t>: </a:t>
            </a:r>
            <a:r>
              <a:rPr lang="en-US" sz="1600" dirty="0"/>
              <a:t>Venus </a:t>
            </a:r>
            <a:r>
              <a:rPr lang="en-US" sz="1600" dirty="0" err="1"/>
              <a:t>Fasciata</a:t>
            </a:r>
            <a:r>
              <a:rPr lang="en-US" sz="1600" dirty="0"/>
              <a:t>. Copyright 1978 Editions du </a:t>
            </a:r>
            <a:r>
              <a:rPr lang="en-US" sz="1600" dirty="0" err="1"/>
              <a:t>Pacifique</a:t>
            </a:r>
            <a:r>
              <a:rPr lang="en-US" sz="1600" dirty="0"/>
              <a:t>.  </a:t>
            </a:r>
            <a:r>
              <a:rPr lang="el-GR" sz="1600" dirty="0"/>
              <a:t>Πηγή: </a:t>
            </a:r>
            <a:r>
              <a:rPr lang="en-US" sz="1600" dirty="0"/>
              <a:t>P. </a:t>
            </a:r>
            <a:r>
              <a:rPr lang="en-US" sz="1600" dirty="0" err="1"/>
              <a:t>Bouchet</a:t>
            </a:r>
            <a:r>
              <a:rPr lang="en-US" sz="1600" dirty="0"/>
              <a:t>, F. </a:t>
            </a:r>
            <a:r>
              <a:rPr lang="en-US" sz="1600" dirty="0" err="1"/>
              <a:t>Danrigal</a:t>
            </a:r>
            <a:r>
              <a:rPr lang="en-US" sz="1600" dirty="0"/>
              <a:t>, C. </a:t>
            </a:r>
            <a:r>
              <a:rPr lang="en-US" sz="1600" dirty="0" err="1"/>
              <a:t>Huyghens</a:t>
            </a:r>
            <a:r>
              <a:rPr lang="en-US" sz="1600" dirty="0"/>
              <a:t>. Living Seashells. Mollusks of the English Channel and Atlantic Coasts.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68</a:t>
            </a:r>
            <a:r>
              <a:rPr lang="el-GR" sz="1600" dirty="0"/>
              <a:t>: Σίφωνες </a:t>
            </a:r>
            <a:r>
              <a:rPr lang="en-US" sz="1600" dirty="0" err="1"/>
              <a:t>Cardium</a:t>
            </a:r>
            <a:r>
              <a:rPr lang="en-US" sz="1600" dirty="0"/>
              <a:t> </a:t>
            </a:r>
            <a:r>
              <a:rPr lang="en-US" sz="1600" dirty="0" err="1"/>
              <a:t>crassum</a:t>
            </a:r>
            <a:r>
              <a:rPr lang="en-US" sz="1600" dirty="0"/>
              <a:t>. Copyright 1978 Editions du </a:t>
            </a:r>
            <a:r>
              <a:rPr lang="en-US" sz="1600" dirty="0" err="1"/>
              <a:t>Pacifique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P. </a:t>
            </a:r>
            <a:r>
              <a:rPr lang="en-US" sz="1600" dirty="0" err="1"/>
              <a:t>Bouchet</a:t>
            </a:r>
            <a:r>
              <a:rPr lang="en-US" sz="1600" dirty="0"/>
              <a:t>, F. </a:t>
            </a:r>
            <a:r>
              <a:rPr lang="en-US" sz="1600" dirty="0" err="1"/>
              <a:t>Danrigal</a:t>
            </a:r>
            <a:r>
              <a:rPr lang="en-US" sz="1600" dirty="0"/>
              <a:t>, C. </a:t>
            </a:r>
            <a:r>
              <a:rPr lang="en-US" sz="1600" dirty="0" err="1"/>
              <a:t>Huyghens</a:t>
            </a:r>
            <a:r>
              <a:rPr lang="en-US" sz="1600" dirty="0"/>
              <a:t>. Living Seashells. Mollusks of the English Channel and Atlantic Coasts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(1</a:t>
            </a:r>
            <a:r>
              <a:rPr lang="el-GR" b="1" dirty="0" smtClean="0">
                <a:solidFill>
                  <a:schemeClr val="accent1"/>
                </a:solidFill>
              </a:rPr>
              <a:t>4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69</a:t>
            </a:r>
            <a:r>
              <a:rPr lang="el-GR" sz="1600" dirty="0"/>
              <a:t>: Δίθυρα </a:t>
            </a:r>
            <a:r>
              <a:rPr lang="en-US" sz="1600" dirty="0" err="1"/>
              <a:t>Donax</a:t>
            </a:r>
            <a:r>
              <a:rPr lang="en-US" sz="1600" dirty="0"/>
              <a:t>. 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70</a:t>
            </a:r>
            <a:r>
              <a:rPr lang="el-GR" sz="1600" dirty="0"/>
              <a:t>: Χτένια </a:t>
            </a:r>
            <a:r>
              <a:rPr lang="en-US" sz="1600" dirty="0" err="1"/>
              <a:t>Chalamys</a:t>
            </a:r>
            <a:r>
              <a:rPr lang="en-US" sz="1600" dirty="0"/>
              <a:t>. 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71</a:t>
            </a:r>
            <a:r>
              <a:rPr lang="el-GR" sz="1600" dirty="0"/>
              <a:t>: Δίθυρο </a:t>
            </a:r>
            <a:r>
              <a:rPr lang="en-US" sz="1600" dirty="0" err="1"/>
              <a:t>Teredo</a:t>
            </a:r>
            <a:r>
              <a:rPr lang="en-US" sz="1600" dirty="0"/>
              <a:t>. 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72</a:t>
            </a:r>
            <a:r>
              <a:rPr lang="el-GR" sz="1600" dirty="0"/>
              <a:t>: </a:t>
            </a:r>
            <a:r>
              <a:rPr lang="en-US" sz="1600" dirty="0"/>
              <a:t>Nautilus, </a:t>
            </a:r>
            <a:r>
              <a:rPr lang="el-GR" sz="1600" dirty="0"/>
              <a:t>ζωντανό άτομο. </a:t>
            </a:r>
            <a:r>
              <a:rPr lang="en-US" sz="1600" dirty="0"/>
              <a:t>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http://en.wikipedia.org/wiki/Nautilus_macromphalus. </a:t>
            </a:r>
            <a:r>
              <a:rPr lang="el-GR" sz="1600" dirty="0"/>
              <a:t>Πηγή:  </a:t>
            </a:r>
            <a:r>
              <a:rPr lang="en-US" sz="1600" dirty="0"/>
              <a:t>http://en.wikipedia.org 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73</a:t>
            </a:r>
            <a:r>
              <a:rPr lang="el-GR" sz="1600" dirty="0"/>
              <a:t>: </a:t>
            </a:r>
            <a:r>
              <a:rPr lang="en-US" sz="1600" dirty="0"/>
              <a:t>Nautilus, </a:t>
            </a:r>
            <a:r>
              <a:rPr lang="el-GR" sz="1600" dirty="0"/>
              <a:t>εσωτερικό οστράκου. </a:t>
            </a:r>
            <a:r>
              <a:rPr lang="en-US" sz="1600" dirty="0"/>
              <a:t>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http://en.wikipedia.org/wiki/Calculus. </a:t>
            </a:r>
            <a:r>
              <a:rPr lang="el-GR" sz="1600" dirty="0"/>
              <a:t>Πηγή:  </a:t>
            </a:r>
            <a:r>
              <a:rPr lang="en-US" sz="1600" dirty="0"/>
              <a:t>http://en.wikipedia.org 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(1</a:t>
            </a:r>
            <a:r>
              <a:rPr lang="el-GR" b="1" dirty="0" smtClean="0">
                <a:solidFill>
                  <a:schemeClr val="accent1"/>
                </a:solidFill>
              </a:rPr>
              <a:t>5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5)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b="1" dirty="0" smtClean="0"/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74</a:t>
            </a:r>
            <a:r>
              <a:rPr lang="el-GR" sz="1600" dirty="0"/>
              <a:t>: Κολεοειδή </a:t>
            </a:r>
            <a:r>
              <a:rPr lang="el-GR" sz="1600" dirty="0" err="1"/>
              <a:t>οκτώποδα</a:t>
            </a:r>
            <a:r>
              <a:rPr lang="el-GR" sz="1600" dirty="0"/>
              <a:t>. </a:t>
            </a:r>
            <a:r>
              <a:rPr lang="en-US" sz="1600" dirty="0"/>
              <a:t>Copyright © DEEP SEA NEWS - POWERED BY WORDPRESS AND WP DEV SHED. </a:t>
            </a:r>
            <a:r>
              <a:rPr lang="el-GR" sz="1600" dirty="0"/>
              <a:t>Σύνδεσμος: </a:t>
            </a:r>
            <a:r>
              <a:rPr lang="en-US" sz="1600" dirty="0"/>
              <a:t>http://deepseanews.com/2013/08/reeses-cups-octopus-urine-prehistoric-giant-marine-reptiles-and-parasite-sex/. </a:t>
            </a:r>
            <a:r>
              <a:rPr lang="el-GR" sz="1600" dirty="0"/>
              <a:t>Πηγή: </a:t>
            </a:r>
            <a:r>
              <a:rPr lang="en-US" sz="1600" dirty="0"/>
              <a:t>http://deepseanews.com.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75</a:t>
            </a:r>
            <a:r>
              <a:rPr lang="el-GR" sz="1600" dirty="0"/>
              <a:t>:</a:t>
            </a:r>
            <a:r>
              <a:rPr lang="sk-SK" sz="1600" dirty="0"/>
              <a:t> </a:t>
            </a:r>
            <a:r>
              <a:rPr lang="el-GR" sz="1600" dirty="0"/>
              <a:t>Κολεοειδή </a:t>
            </a:r>
            <a:r>
              <a:rPr lang="el-GR" sz="1600" dirty="0" err="1"/>
              <a:t>Δεκάποδα</a:t>
            </a:r>
            <a:r>
              <a:rPr lang="el-GR" sz="1600" dirty="0"/>
              <a:t> </a:t>
            </a:r>
            <a:r>
              <a:rPr lang="fr-FR" sz="1600" i="1" dirty="0" err="1"/>
              <a:t>Sepi</a:t>
            </a:r>
            <a:r>
              <a:rPr lang="en-US" sz="1600" i="1" dirty="0"/>
              <a:t>a </a:t>
            </a:r>
            <a:r>
              <a:rPr lang="en-US" sz="1600" i="1" dirty="0" err="1"/>
              <a:t>officinalis</a:t>
            </a:r>
            <a:r>
              <a:rPr lang="el-GR" sz="1600" dirty="0"/>
              <a:t>. </a:t>
            </a:r>
            <a:r>
              <a:rPr lang="fr-FR" sz="1600" dirty="0"/>
              <a:t>Copyright Agri.te.co.  </a:t>
            </a:r>
            <a:r>
              <a:rPr lang="el-GR" sz="1600" dirty="0"/>
              <a:t>Σύνδεσμος: </a:t>
            </a:r>
            <a:r>
              <a:rPr lang="en-US" sz="1600" dirty="0"/>
              <a:t>http://www.agriteco.com/taxonomy_menu/4/6?page=1</a:t>
            </a:r>
            <a:r>
              <a:rPr lang="el-GR" sz="1600" dirty="0"/>
              <a:t>. Πηγή: </a:t>
            </a:r>
            <a:r>
              <a:rPr lang="en-US" sz="1600" dirty="0">
                <a:hlinkClick r:id="rId3"/>
              </a:rPr>
              <a:t>http://www.agriteco.com</a:t>
            </a:r>
            <a:r>
              <a:rPr lang="el-GR" sz="1600" dirty="0" smtClean="0"/>
              <a:t>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76</a:t>
            </a:r>
            <a:r>
              <a:rPr lang="el-GR" sz="1600" dirty="0"/>
              <a:t>:</a:t>
            </a:r>
            <a:r>
              <a:rPr lang="el-GR" sz="1600" b="1" dirty="0"/>
              <a:t> </a:t>
            </a:r>
            <a:r>
              <a:rPr lang="el-GR" sz="1600" dirty="0"/>
              <a:t>Αυγά σουπιάς. </a:t>
            </a:r>
            <a:r>
              <a:rPr lang="en-US" sz="1600" dirty="0"/>
              <a:t>Copyright 1978 Editions du </a:t>
            </a:r>
            <a:r>
              <a:rPr lang="en-US" sz="1600" dirty="0" err="1"/>
              <a:t>Pacifique</a:t>
            </a:r>
            <a:r>
              <a:rPr lang="en-US" sz="1600" dirty="0"/>
              <a:t>. </a:t>
            </a:r>
            <a:r>
              <a:rPr lang="el-GR" sz="1600" dirty="0"/>
              <a:t>Πηγή: </a:t>
            </a:r>
            <a:r>
              <a:rPr lang="en-US" sz="1600" dirty="0"/>
              <a:t>P. </a:t>
            </a:r>
            <a:r>
              <a:rPr lang="en-US" sz="1600" dirty="0" err="1"/>
              <a:t>Bouchet</a:t>
            </a:r>
            <a:r>
              <a:rPr lang="en-US" sz="1600" dirty="0"/>
              <a:t>, F. </a:t>
            </a:r>
            <a:r>
              <a:rPr lang="en-US" sz="1600" dirty="0" err="1"/>
              <a:t>Danrigal</a:t>
            </a:r>
            <a:r>
              <a:rPr lang="en-US" sz="1600" dirty="0"/>
              <a:t>, C. </a:t>
            </a:r>
            <a:r>
              <a:rPr lang="en-US" sz="1600" dirty="0" err="1"/>
              <a:t>Huyghens</a:t>
            </a:r>
            <a:r>
              <a:rPr lang="en-US" sz="1600" dirty="0"/>
              <a:t>. Living Seashells. Mollusks of the English Channel and Atlantic Coasts.</a:t>
            </a:r>
          </a:p>
          <a:p>
            <a:endParaRPr lang="en-US" sz="1600" dirty="0"/>
          </a:p>
          <a:p>
            <a:endParaRPr lang="el-GR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13: Εργαστηριακή Άσκηση Μαλάκια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8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1518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/>
              <a:t>Ομοταξία </a:t>
            </a:r>
            <a:r>
              <a:rPr lang="el-GR" sz="4000" b="1" dirty="0" err="1"/>
              <a:t>Ουροβοθριωτά</a:t>
            </a:r>
            <a:r>
              <a:rPr lang="el-GR" sz="4000" b="1" dirty="0"/>
              <a:t> 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 </a:t>
            </a:r>
            <a:r>
              <a:rPr lang="el-GR" sz="4000" b="1" dirty="0"/>
              <a:t>(&lt;70 είδη</a:t>
            </a:r>
            <a:r>
              <a:rPr lang="el-GR" sz="4000" b="1" dirty="0" smtClean="0"/>
              <a:t>) (2)</a:t>
            </a:r>
            <a:endParaRPr lang="en-US" sz="4000" b="1" dirty="0"/>
          </a:p>
        </p:txBody>
      </p:sp>
      <p:pic>
        <p:nvPicPr>
          <p:cNvPr id="10" name="Θέση περιεχομένου 9" descr="Φωτογραφία Ουροβοθριωτών.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629" y="2278854"/>
            <a:ext cx="5034318" cy="2914251"/>
          </a:xfrm>
        </p:spPr>
      </p:pic>
      <p:pic>
        <p:nvPicPr>
          <p:cNvPr id="11" name="Θέση περιεχομένου 10" descr="Σχεδιαστική απεικόνιση Ουροβοθριωτού.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617" y="1546012"/>
            <a:ext cx="1175063" cy="4705384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US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>
                <a:latin typeface="+mn-lt"/>
              </a:rPr>
              <a:pPr/>
              <a:t>8</a:t>
            </a:fld>
            <a:endParaRPr lang="en-US">
              <a:latin typeface="+mn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684855" y="489641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12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7611459" y="5845379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13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5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4000" dirty="0" smtClean="0"/>
              <a:t>Ομοταξία </a:t>
            </a:r>
            <a:r>
              <a:rPr lang="el-GR" sz="4000" dirty="0" err="1" smtClean="0"/>
              <a:t>Σωληνόγαστροι</a:t>
            </a:r>
            <a:r>
              <a:rPr lang="el-GR" sz="4000" dirty="0" smtClean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l-GR" sz="4000" dirty="0" smtClean="0"/>
              <a:t>(250 είδη)</a:t>
            </a:r>
            <a:endParaRPr lang="en-GB" sz="4000" dirty="0" smtClean="0"/>
          </a:p>
        </p:txBody>
      </p:sp>
      <p:pic>
        <p:nvPicPr>
          <p:cNvPr id="8" name="Θέση περιεχομένου 7" descr="Φωτογραφία Σωληνόγαστρου.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96069"/>
            <a:ext cx="4172272" cy="1581163"/>
          </a:xfrm>
        </p:spPr>
      </p:pic>
      <p:pic>
        <p:nvPicPr>
          <p:cNvPr id="6" name="Θέση περιεχομένου 5" descr="Σχεδιαστική απεικόνιση Σωληνόγαστρου.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13650"/>
            <a:ext cx="4434608" cy="1549960"/>
          </a:xfrm>
        </p:spPr>
      </p:pic>
      <p:sp>
        <p:nvSpPr>
          <p:cNvPr id="19459" name="Rectangle 3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l-GR" sz="3200" dirty="0" smtClean="0"/>
              <a:t>Ασβεστολιθικά έλυτρα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l-GR" sz="3200" dirty="0" smtClean="0"/>
              <a:t>Χωρίς ξύστρο και βράγχια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l-GR" sz="3200" dirty="0" err="1" smtClean="0"/>
              <a:t>Μεσοκοιλιακό</a:t>
            </a:r>
            <a:r>
              <a:rPr lang="el-GR" sz="3200" dirty="0" smtClean="0"/>
              <a:t> αυλάκι</a:t>
            </a:r>
          </a:p>
          <a:p>
            <a:pPr eaLnBrk="1" hangingPunct="1">
              <a:defRPr/>
            </a:pPr>
            <a:endParaRPr lang="en-GB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13: Εργαστηριακή Άσκηση Μαλάκια</a:t>
            </a:r>
            <a:endParaRPr lang="en-GB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0574-A60C-485B-97BD-BA921F505EBF}" type="slidenum">
              <a:rPr lang="en-GB" altLang="el-GR" smtClean="0">
                <a:latin typeface="+mn-lt"/>
              </a:rPr>
              <a:pPr>
                <a:defRPr/>
              </a:pPr>
              <a:t>9</a:t>
            </a:fld>
            <a:endParaRPr lang="en-GB" altLang="el-GR">
              <a:latin typeface="+mn-lt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4031720" y="3348913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14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8655996" y="338661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CC66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15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akiaLab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akiaLab" id="{88CA41A8-67D1-47CF-B897-351A0E1D1F64}" vid="{C9F9E889-31EF-4B23-A92A-9D1CA50D8AC0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MalakiaLab</Template>
  <TotalTime>4458</TotalTime>
  <Words>4996</Words>
  <Application>Microsoft Office PowerPoint</Application>
  <PresentationFormat>Προβολή στην οθόνη (4:3)</PresentationFormat>
  <Paragraphs>819</Paragraphs>
  <Slides>76</Slides>
  <Notes>70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76</vt:i4>
      </vt:variant>
    </vt:vector>
  </HeadingPairs>
  <TitlesOfParts>
    <vt:vector size="83" baseType="lpstr">
      <vt:lpstr>Arial</vt:lpstr>
      <vt:lpstr>Calibri</vt:lpstr>
      <vt:lpstr>Calibri Light</vt:lpstr>
      <vt:lpstr>Comic Sans MS</vt:lpstr>
      <vt:lpstr>Tahoma</vt:lpstr>
      <vt:lpstr>Wingdings</vt:lpstr>
      <vt:lpstr>MalakiaLab</vt:lpstr>
      <vt:lpstr>Ζωολογία Ι</vt:lpstr>
      <vt:lpstr>Τα χαρακτηριστικά των Μαλακίων</vt:lpstr>
      <vt:lpstr>Οι ομοταξίες των Μαλακίων 1/2</vt:lpstr>
      <vt:lpstr>Οι ομοταξίες των Μαλακίων 2/2</vt:lpstr>
      <vt:lpstr>Γενικευμένο Μαλάκιο </vt:lpstr>
      <vt:lpstr>Το όστρακο των Μαλακίων</vt:lpstr>
      <vt:lpstr>Ομοταξία Ουροβοθριωτά    (&lt;70 είδη) (1)</vt:lpstr>
      <vt:lpstr>Ομοταξία Ουροβοθριωτά    (&lt;70 είδη) (2)</vt:lpstr>
      <vt:lpstr>Ομοταξία Σωληνόγαστροι  (250 είδη)</vt:lpstr>
      <vt:lpstr>Ομοταξία Μονοπλακοφόρα  (12 είδη)</vt:lpstr>
      <vt:lpstr>Εσωτερική δομή  Μονοπλακοφόρου</vt:lpstr>
      <vt:lpstr>Ομοταξία Πολυπλακοφόρα (χιτώνες)</vt:lpstr>
      <vt:lpstr>Ομοταξία Σκαφόποδα  (χαυλιόδοντες ή δόντια της θάλασσας)  </vt:lpstr>
      <vt:lpstr>Ομοταξία Σκαφόποδα  (χαυλιόδοντες ή δόντια της θάλασσας) (2) </vt:lpstr>
      <vt:lpstr>Ομοταξία Γαστερόποδα  (40000 είδη)</vt:lpstr>
      <vt:lpstr>Συστροφή</vt:lpstr>
      <vt:lpstr>Περιέλιξη</vt:lpstr>
      <vt:lpstr>  Οι ομάδες των Γαστεροπόδων</vt:lpstr>
      <vt:lpstr>Οι ομάδες των Γαστεροπόδων: Προσωβράγχια</vt:lpstr>
      <vt:lpstr>Γαστερόποδα Προσωβράγχια 1/5</vt:lpstr>
      <vt:lpstr>Γαστερόποδα Προσωβράγχια 2/5</vt:lpstr>
      <vt:lpstr>Γαστερόποδα Προσωβράγχια 3/5</vt:lpstr>
      <vt:lpstr>Γαστερόποδα Προσωβράγχια 4/5</vt:lpstr>
      <vt:lpstr>Γαστερόποδα Προσωβράγχια 5/5</vt:lpstr>
      <vt:lpstr>Οι ομάδες των Γαστεροπόδων: Οπισθοβράγχια</vt:lpstr>
      <vt:lpstr>Γαστερόποδα Οπισθοβράγχια Aplysia</vt:lpstr>
      <vt:lpstr>Γαστερόποδα Οπισθοβράγχια  Hypselodoris picta</vt:lpstr>
      <vt:lpstr>Γαστερόποδα Οπισθοβράγχια Peltodoris atromaculata</vt:lpstr>
      <vt:lpstr>Γαστερόποδα Οπισθοβράγχια Eubranchus rupium</vt:lpstr>
      <vt:lpstr>Γαστερόποδα Οπισθοβράγχια  Armina sp.</vt:lpstr>
      <vt:lpstr>Οι ομάδες των Γαστεροπόδων: Πνευμονοφόρα</vt:lpstr>
      <vt:lpstr>Γαστερόποδα Πνευμονοφόρα Helix</vt:lpstr>
      <vt:lpstr>Γαστερόποδα Πνευμονοφόρα Albinaria,  Truncatellina</vt:lpstr>
      <vt:lpstr> Γαστερόποδα Πνευμονοφόρα Trichia</vt:lpstr>
      <vt:lpstr> Γαστερόποδα Πνευμονοφόρα Limax, Deroceras</vt:lpstr>
      <vt:lpstr>Γαστερόποδα Πνευμονοφόρα σαλιγκάρι</vt:lpstr>
      <vt:lpstr>Ομοταξία Δίθυρα  </vt:lpstr>
      <vt:lpstr>Το όστρακο των Διθύρων</vt:lpstr>
      <vt:lpstr>Δίθυρα: Pecten</vt:lpstr>
      <vt:lpstr>Δίθυρα: Clysimeris</vt:lpstr>
      <vt:lpstr>Δίθυρα: Ensis, Pinna</vt:lpstr>
      <vt:lpstr>Αισθητήριες κεραίες  του Δίθυρου Lima</vt:lpstr>
      <vt:lpstr>Αισθητήρια του  χτενιού  Pecten</vt:lpstr>
      <vt:lpstr>Το χείλος του μανδύα του Δίθυρου Tridacna gigas</vt:lpstr>
      <vt:lpstr>Venus fasciata</vt:lpstr>
      <vt:lpstr>Σίφωνες του Cardium crassum</vt:lpstr>
      <vt:lpstr>Δίθυρα Donax</vt:lpstr>
      <vt:lpstr>Δίθυρα Χτένια</vt:lpstr>
      <vt:lpstr>Δίθυρα Teredo</vt:lpstr>
      <vt:lpstr>Ομοταξία Κεφαλόποδα</vt:lpstr>
      <vt:lpstr>Το όστρακο των Κεφαλοπόδων</vt:lpstr>
      <vt:lpstr>Οι ομάδες των Κεφαλοπόδων</vt:lpstr>
      <vt:lpstr>Κολεοειδή Οκτώποδα</vt:lpstr>
      <vt:lpstr>Κολεοειδή Δεκάποδα</vt:lpstr>
      <vt:lpstr>Τέλος Παρουσίασηςς</vt:lpstr>
      <vt:lpstr>Χρηματοδότηση</vt:lpstr>
      <vt:lpstr>Σημειώματα</vt:lpstr>
      <vt:lpstr>Σημείωμα 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(1/15)</vt:lpstr>
      <vt:lpstr>Σημείωμα  Χρήσης Έργων Τρίτων (2/15)</vt:lpstr>
      <vt:lpstr>Σημείωμα  Χρήσης Έργων Τρίτων (3/15)</vt:lpstr>
      <vt:lpstr>Σημείωμα  Χρήσης Έργων Τρίτων (4/15)</vt:lpstr>
      <vt:lpstr>Σημείωμα  Χρήσης Έργων Τρίτων (5/15)</vt:lpstr>
      <vt:lpstr>Σημείωμα  Χρήσης Έργων Τρίτων (6/15)</vt:lpstr>
      <vt:lpstr>Σημείωμα  Χρήσης Έργων Τρίτων (7/15)</vt:lpstr>
      <vt:lpstr>Σημείωμα  Χρήσης Έργων Τρίτων (8/15)</vt:lpstr>
      <vt:lpstr>Σημείωμα  Χρήσης Έργων Τρίτων (9/15)</vt:lpstr>
      <vt:lpstr>Σημείωμα  Χρήσης Έργων Τρίτων (10/15)</vt:lpstr>
      <vt:lpstr>Σημείωμα  Χρήσης Έργων Τρίτων (11/15)</vt:lpstr>
      <vt:lpstr>Σημείωμα  Χρήσης Έργων Τρίτων (12/15)</vt:lpstr>
      <vt:lpstr>Σημείωμα  Χρήσης Έργων Τρίτων (13/15)</vt:lpstr>
      <vt:lpstr>Σημείωμα  Χρήσης Έργων Τρίτων (14/15)</vt:lpstr>
      <vt:lpstr>Σημείωμα  Χρήσης Έργων Τρίτων (15/15)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ΜΑΛΑΚΙΑ</dc:title>
  <dc:creator>NIKOLAIDOU</dc:creator>
  <cp:lastModifiedBy>Guest</cp:lastModifiedBy>
  <cp:revision>189</cp:revision>
  <cp:lastPrinted>2014-09-24T10:17:00Z</cp:lastPrinted>
  <dcterms:created xsi:type="dcterms:W3CDTF">2003-12-26T19:15:55Z</dcterms:created>
  <dcterms:modified xsi:type="dcterms:W3CDTF">2015-05-08T15:46:41Z</dcterms:modified>
</cp:coreProperties>
</file>